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39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3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05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569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76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000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6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68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970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64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476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7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9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16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3091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260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8487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762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9121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561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50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3306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5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9600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201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916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20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1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8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58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0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87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9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7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8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63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1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PREMESSE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 smtClean="0"/>
              <a:t>La sociologia è </a:t>
            </a:r>
            <a:r>
              <a:rPr lang="it-IT" sz="2200" i="1" dirty="0" smtClean="0"/>
              <a:t>lo studio scientifico della società</a:t>
            </a:r>
          </a:p>
          <a:p>
            <a:pPr marL="0" indent="0">
              <a:buNone/>
            </a:pPr>
            <a:r>
              <a:rPr lang="it-IT" sz="2200" dirty="0" smtClean="0"/>
              <a:t>Contiene un </a:t>
            </a:r>
            <a:r>
              <a:rPr lang="it-IT" sz="2200" b="1" i="1" dirty="0" smtClean="0"/>
              <a:t>oggetto </a:t>
            </a:r>
            <a:r>
              <a:rPr lang="it-IT" sz="2200" dirty="0" smtClean="0"/>
              <a:t>(la società stessa), un </a:t>
            </a:r>
            <a:r>
              <a:rPr lang="it-IT" sz="2200" b="1" i="1" dirty="0" smtClean="0"/>
              <a:t>metodo</a:t>
            </a:r>
            <a:r>
              <a:rPr lang="it-IT" sz="2200" dirty="0" smtClean="0"/>
              <a:t> applicato all’oggetto </a:t>
            </a:r>
          </a:p>
          <a:p>
            <a:pPr marL="0" indent="0">
              <a:buNone/>
            </a:pPr>
            <a:r>
              <a:rPr lang="it-IT" sz="2200" dirty="0" smtClean="0"/>
              <a:t>Storicismo tedesco e Wilhelm </a:t>
            </a:r>
            <a:r>
              <a:rPr lang="it-IT" sz="2200" dirty="0" err="1" smtClean="0"/>
              <a:t>Dilthey</a:t>
            </a:r>
            <a:r>
              <a:rPr lang="it-IT" sz="2200" dirty="0" smtClean="0"/>
              <a:t> (1833-1911): spiegazione («Scienze della natura») vs. comprensione («Scienze dello spirito»)</a:t>
            </a:r>
          </a:p>
          <a:p>
            <a:pPr marL="0" indent="0">
              <a:buNone/>
            </a:pPr>
            <a:endParaRPr lang="it-IT" sz="2200" dirty="0" smtClean="0"/>
          </a:p>
          <a:p>
            <a:pPr marL="0" indent="0">
              <a:buNone/>
            </a:pPr>
            <a:r>
              <a:rPr lang="it-IT" sz="2200" dirty="0" smtClean="0"/>
              <a:t>Nella storia vi sono state </a:t>
            </a:r>
            <a:r>
              <a:rPr lang="it-IT" sz="2200" b="1" dirty="0" smtClean="0"/>
              <a:t>strutture relazionali relativamente stabili</a:t>
            </a:r>
            <a:r>
              <a:rPr lang="it-IT" sz="2200" dirty="0" smtClean="0"/>
              <a:t>, dalle morfologie estremamente diversificate, esempi: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 smtClean="0"/>
              <a:t>Impero egizio, romano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i="1" dirty="0" err="1" smtClean="0"/>
              <a:t>Póleis</a:t>
            </a:r>
            <a:r>
              <a:rPr lang="it-IT" sz="1800" dirty="0" smtClean="0"/>
              <a:t> greche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 smtClean="0"/>
              <a:t>Sistema indiano castale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 smtClean="0"/>
              <a:t>Imperi precolombiani (Inca, Maya, Aztechi)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 smtClean="0"/>
              <a:t>…</a:t>
            </a:r>
          </a:p>
          <a:p>
            <a:pPr marL="0" indent="0">
              <a:buNone/>
            </a:pPr>
            <a:endParaRPr lang="it-IT" sz="2000" b="1" dirty="0" smtClean="0"/>
          </a:p>
          <a:p>
            <a:pPr marL="0" indent="0">
              <a:buNone/>
            </a:pPr>
            <a:r>
              <a:rPr lang="it-IT" sz="2400" b="1" dirty="0" smtClean="0"/>
              <a:t>La «società» così come viene intesa oggi è molto più recente</a:t>
            </a:r>
            <a:endParaRPr lang="it-IT" sz="2400" dirty="0" smtClean="0"/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99992" y="64533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6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MUTAMENTI RILEVANTI (1800-1900)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24744"/>
            <a:ext cx="8857106" cy="5505475"/>
          </a:xfrm>
        </p:spPr>
        <p:txBody>
          <a:bodyPr>
            <a:normAutofit/>
          </a:bodyPr>
          <a:lstStyle/>
          <a:p>
            <a:r>
              <a:rPr lang="it-IT" sz="2000" dirty="0"/>
              <a:t>Urbanizzazione</a:t>
            </a:r>
          </a:p>
          <a:p>
            <a:r>
              <a:rPr lang="it-IT" sz="2000" dirty="0"/>
              <a:t>Passaggio da società agricola a industriale</a:t>
            </a:r>
          </a:p>
          <a:p>
            <a:r>
              <a:rPr lang="it-IT" sz="2000" dirty="0"/>
              <a:t>Sfaldamento legami forti e informali</a:t>
            </a:r>
          </a:p>
          <a:p>
            <a:r>
              <a:rPr lang="it-IT" sz="2000" dirty="0"/>
              <a:t>Flussi migratori</a:t>
            </a:r>
          </a:p>
          <a:p>
            <a:r>
              <a:rPr lang="it-IT" sz="2000" dirty="0"/>
              <a:t>Mobilità sociale e geografica</a:t>
            </a:r>
          </a:p>
          <a:p>
            <a:r>
              <a:rPr lang="it-IT" sz="2000" dirty="0"/>
              <a:t>Rapido sviluppo forme di trasporto e </a:t>
            </a:r>
            <a:r>
              <a:rPr lang="it-IT" sz="2000" dirty="0" smtClean="0"/>
              <a:t>telecomunicazioni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400" b="1" dirty="0" smtClean="0"/>
              <a:t>Ferdinand </a:t>
            </a:r>
            <a:r>
              <a:rPr lang="it-IT" sz="2400" b="1" dirty="0" err="1"/>
              <a:t>Tönnies</a:t>
            </a:r>
            <a:r>
              <a:rPr lang="it-IT" sz="2400" b="1" dirty="0"/>
              <a:t> </a:t>
            </a:r>
            <a:r>
              <a:rPr lang="it-IT" sz="2400" dirty="0"/>
              <a:t>(</a:t>
            </a:r>
            <a:r>
              <a:rPr lang="it-IT" sz="2400" i="1" dirty="0"/>
              <a:t>Teoria dei vincoli sociali</a:t>
            </a:r>
            <a:r>
              <a:rPr lang="it-IT" sz="2400" dirty="0"/>
              <a:t>, 1887</a:t>
            </a:r>
            <a:r>
              <a:rPr lang="it-IT" sz="2400" dirty="0" smtClean="0"/>
              <a:t>)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47080"/>
              </p:ext>
            </p:extLst>
          </p:nvPr>
        </p:nvGraphicFramePr>
        <p:xfrm>
          <a:off x="251520" y="4341005"/>
          <a:ext cx="8784976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Comunità - </a:t>
                      </a:r>
                      <a:r>
                        <a:rPr lang="it-IT" sz="2000" i="1" dirty="0" err="1" smtClean="0">
                          <a:solidFill>
                            <a:schemeClr val="tx1"/>
                          </a:solidFill>
                        </a:rPr>
                        <a:t>Gemeinshaft</a:t>
                      </a:r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solidFill>
                            <a:schemeClr val="tx1"/>
                          </a:solidFill>
                        </a:rPr>
                        <a:t>Società</a:t>
                      </a:r>
                      <a:r>
                        <a:rPr lang="it-IT" sz="2000" dirty="0" smtClean="0"/>
                        <a:t> </a:t>
                      </a:r>
                      <a:r>
                        <a:rPr lang="it-IT" sz="2000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it-IT" sz="2000" baseline="0" dirty="0" smtClean="0"/>
                        <a:t> </a:t>
                      </a:r>
                      <a:r>
                        <a:rPr lang="it-IT" sz="2000" i="1" dirty="0" err="1" smtClean="0">
                          <a:solidFill>
                            <a:schemeClr val="tx1"/>
                          </a:solidFill>
                        </a:rPr>
                        <a:t>Gesellschaft</a:t>
                      </a:r>
                      <a:endParaRPr lang="it-IT" sz="20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146">
                <a:tc>
                  <a:txBody>
                    <a:bodyPr/>
                    <a:lstStyle/>
                    <a:p>
                      <a:r>
                        <a:rPr lang="it-IT" dirty="0" smtClean="0"/>
                        <a:t>Legami</a:t>
                      </a:r>
                      <a:r>
                        <a:rPr lang="it-IT" baseline="0" dirty="0" smtClean="0"/>
                        <a:t> forti, informali, vincolanti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Relazioni</a:t>
                      </a:r>
                      <a:r>
                        <a:rPr lang="it-IT" baseline="0" dirty="0" smtClean="0"/>
                        <a:t> impersonali, contrattuali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146">
                <a:tc>
                  <a:txBody>
                    <a:bodyPr/>
                    <a:lstStyle/>
                    <a:p>
                      <a:r>
                        <a:rPr lang="it-IT" dirty="0" smtClean="0"/>
                        <a:t>Modello</a:t>
                      </a:r>
                      <a:r>
                        <a:rPr lang="it-IT" baseline="0" dirty="0" smtClean="0"/>
                        <a:t> rurale/agricolo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Modello urbano/industriale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9146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Émile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Durkheim</a:t>
                      </a:r>
                      <a:r>
                        <a:rPr lang="it-IT" baseline="0" dirty="0" smtClean="0"/>
                        <a:t> - </a:t>
                      </a:r>
                      <a:r>
                        <a:rPr lang="it-IT" i="1" dirty="0" smtClean="0"/>
                        <a:t>La divisione del lavoro sociale,</a:t>
                      </a:r>
                      <a:r>
                        <a:rPr lang="it-IT" i="1" baseline="0" dirty="0" smtClean="0"/>
                        <a:t> </a:t>
                      </a:r>
                      <a:r>
                        <a:rPr lang="it-IT" i="0" baseline="0" dirty="0" smtClean="0"/>
                        <a:t>1893</a:t>
                      </a:r>
                      <a:endParaRPr lang="it-IT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00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Georg </a:t>
                      </a:r>
                      <a:r>
                        <a:rPr lang="it-IT" dirty="0" err="1" smtClean="0"/>
                        <a:t>Simmel</a:t>
                      </a:r>
                      <a:r>
                        <a:rPr lang="it-IT" baseline="0" dirty="0" smtClean="0"/>
                        <a:t> - </a:t>
                      </a:r>
                      <a:r>
                        <a:rPr lang="it-IT" i="1" dirty="0" smtClean="0"/>
                        <a:t>La filosofia del denaro</a:t>
                      </a:r>
                      <a:r>
                        <a:rPr lang="it-IT" dirty="0" smtClean="0"/>
                        <a:t>, 1900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680073" y="6445553"/>
            <a:ext cx="179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7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38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DINAMICHE SUCCESSIVE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925144"/>
          </a:xfrm>
        </p:spPr>
        <p:txBody>
          <a:bodyPr>
            <a:normAutofit/>
          </a:bodyPr>
          <a:lstStyle/>
          <a:p>
            <a:pPr lvl="0"/>
            <a:r>
              <a:rPr lang="it-IT" sz="2200" dirty="0">
                <a:solidFill>
                  <a:prstClr val="black"/>
                </a:solidFill>
              </a:rPr>
              <a:t>Evoluzione storica tendenzialmente lineare vs. evoluzione discontinua e veloce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Classe e ceto vs. singolo individuo; identità instabile e mutevole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Flessibilità (</a:t>
            </a:r>
            <a:r>
              <a:rPr lang="it-IT" sz="2200" dirty="0" err="1">
                <a:solidFill>
                  <a:prstClr val="black"/>
                </a:solidFill>
              </a:rPr>
              <a:t>Sennet</a:t>
            </a:r>
            <a:r>
              <a:rPr lang="it-IT" sz="2200" dirty="0">
                <a:solidFill>
                  <a:prstClr val="black"/>
                </a:solidFill>
              </a:rPr>
              <a:t>, 1998)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Crescita incontrollata ed entropica del flusso delle comunicazioni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Policentrismo, </a:t>
            </a:r>
            <a:r>
              <a:rPr lang="it-IT" sz="2200" dirty="0" err="1">
                <a:solidFill>
                  <a:prstClr val="black"/>
                </a:solidFill>
              </a:rPr>
              <a:t>reticolarità</a:t>
            </a:r>
            <a:r>
              <a:rPr lang="it-IT" sz="2200" dirty="0">
                <a:solidFill>
                  <a:prstClr val="black"/>
                </a:solidFill>
              </a:rPr>
              <a:t>; aumento di complessità e interdipendenze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Post-moderno (</a:t>
            </a:r>
            <a:r>
              <a:rPr lang="it-IT" sz="2200" dirty="0" err="1">
                <a:solidFill>
                  <a:prstClr val="black"/>
                </a:solidFill>
              </a:rPr>
              <a:t>Lyotard</a:t>
            </a:r>
            <a:r>
              <a:rPr lang="it-IT" sz="2200" dirty="0">
                <a:solidFill>
                  <a:prstClr val="black"/>
                </a:solidFill>
              </a:rPr>
              <a:t>, </a:t>
            </a:r>
            <a:r>
              <a:rPr lang="it-IT" sz="2200" i="1" dirty="0">
                <a:solidFill>
                  <a:prstClr val="black"/>
                </a:solidFill>
              </a:rPr>
              <a:t>La condizione postmoderna</a:t>
            </a:r>
            <a:r>
              <a:rPr lang="it-IT" sz="2200" dirty="0">
                <a:solidFill>
                  <a:prstClr val="black"/>
                </a:solidFill>
              </a:rPr>
              <a:t>, 1979): aspetti espressivi, simbolici, estetici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Società del rischio (Beck, 1986): rischi autoprodotti, successo  della modernità 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Compressione di tempo e spazio; eterno presente</a:t>
            </a:r>
          </a:p>
          <a:p>
            <a:pPr lvl="0"/>
            <a:r>
              <a:rPr lang="it-IT" sz="2200" dirty="0">
                <a:solidFill>
                  <a:prstClr val="black"/>
                </a:solidFill>
              </a:rPr>
              <a:t>Pluralismo delle società; riconoscimento delle identità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99992" y="65253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8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7440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266</Words>
  <Application>Microsoft Office PowerPoint</Application>
  <PresentationFormat>Presentazione su schermo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1_Tema di Office</vt:lpstr>
      <vt:lpstr>Tema di Office</vt:lpstr>
      <vt:lpstr>2_Tema di Office</vt:lpstr>
      <vt:lpstr>PREMESSE</vt:lpstr>
      <vt:lpstr>MUTAMENTI RILEVANTI (1800-1900)</vt:lpstr>
      <vt:lpstr>DINAMICHE SUCCESSIVE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PREMESSE</dc:title>
  <dc:creator>Elena</dc:creator>
  <cp:lastModifiedBy>Elena</cp:lastModifiedBy>
  <cp:revision>1</cp:revision>
  <dcterms:created xsi:type="dcterms:W3CDTF">2020-03-14T16:32:19Z</dcterms:created>
  <dcterms:modified xsi:type="dcterms:W3CDTF">2020-03-14T16:38:52Z</dcterms:modified>
</cp:coreProperties>
</file>