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95" r:id="rId2"/>
    <p:sldId id="364" r:id="rId3"/>
    <p:sldId id="403" r:id="rId4"/>
    <p:sldId id="365" r:id="rId5"/>
    <p:sldId id="272" r:id="rId6"/>
    <p:sldId id="514" r:id="rId7"/>
    <p:sldId id="331" r:id="rId8"/>
    <p:sldId id="263" r:id="rId9"/>
    <p:sldId id="515" r:id="rId10"/>
    <p:sldId id="404" r:id="rId11"/>
    <p:sldId id="273" r:id="rId12"/>
    <p:sldId id="370" r:id="rId13"/>
    <p:sldId id="371" r:id="rId14"/>
    <p:sldId id="372" r:id="rId15"/>
    <p:sldId id="373" r:id="rId16"/>
    <p:sldId id="379" r:id="rId17"/>
    <p:sldId id="408" r:id="rId18"/>
    <p:sldId id="380" r:id="rId19"/>
    <p:sldId id="381" r:id="rId20"/>
    <p:sldId id="382" r:id="rId21"/>
    <p:sldId id="384" r:id="rId22"/>
    <p:sldId id="410" r:id="rId23"/>
    <p:sldId id="306" r:id="rId24"/>
    <p:sldId id="411" r:id="rId25"/>
    <p:sldId id="412" r:id="rId26"/>
    <p:sldId id="413" r:id="rId27"/>
    <p:sldId id="416" r:id="rId28"/>
    <p:sldId id="415" r:id="rId29"/>
    <p:sldId id="516" r:id="rId30"/>
    <p:sldId id="418" r:id="rId31"/>
    <p:sldId id="297" r:id="rId32"/>
    <p:sldId id="419" r:id="rId33"/>
    <p:sldId id="311" r:id="rId34"/>
    <p:sldId id="312" r:id="rId35"/>
    <p:sldId id="313" r:id="rId36"/>
    <p:sldId id="314" r:id="rId37"/>
    <p:sldId id="359" r:id="rId38"/>
    <p:sldId id="316" r:id="rId39"/>
    <p:sldId id="420" r:id="rId40"/>
    <p:sldId id="422" r:id="rId41"/>
    <p:sldId id="423" r:id="rId42"/>
    <p:sldId id="424" r:id="rId43"/>
    <p:sldId id="426" r:id="rId44"/>
    <p:sldId id="427" r:id="rId45"/>
    <p:sldId id="428" r:id="rId46"/>
    <p:sldId id="429" r:id="rId47"/>
    <p:sldId id="430" r:id="rId48"/>
    <p:sldId id="432" r:id="rId49"/>
    <p:sldId id="409" r:id="rId50"/>
    <p:sldId id="343" r:id="rId51"/>
    <p:sldId id="503" r:id="rId52"/>
    <p:sldId id="504" r:id="rId53"/>
    <p:sldId id="505" r:id="rId54"/>
    <p:sldId id="506" r:id="rId55"/>
    <p:sldId id="507" r:id="rId56"/>
    <p:sldId id="508" r:id="rId57"/>
    <p:sldId id="509" r:id="rId58"/>
    <p:sldId id="517" r:id="rId59"/>
    <p:sldId id="434" r:id="rId60"/>
    <p:sldId id="435" r:id="rId61"/>
    <p:sldId id="369" r:id="rId62"/>
    <p:sldId id="468" r:id="rId63"/>
    <p:sldId id="482" r:id="rId64"/>
    <p:sldId id="483" r:id="rId65"/>
    <p:sldId id="485" r:id="rId66"/>
    <p:sldId id="488" r:id="rId67"/>
    <p:sldId id="489" r:id="rId68"/>
    <p:sldId id="486" r:id="rId69"/>
    <p:sldId id="487" r:id="rId70"/>
    <p:sldId id="510" r:id="rId71"/>
    <p:sldId id="511" r:id="rId72"/>
    <p:sldId id="513" r:id="rId73"/>
    <p:sldId id="512" r:id="rId7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5280" autoAdjust="0"/>
  </p:normalViewPr>
  <p:slideViewPr>
    <p:cSldViewPr snapToObjects="1" showGuides="1">
      <p:cViewPr varScale="1">
        <p:scale>
          <a:sx n="89" d="100"/>
          <a:sy n="89" d="100"/>
        </p:scale>
        <p:origin x="1648"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4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Cartella%20di%20lavoro4"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41765907313934E-2"/>
          <c:y val="2.5316422051999E-2"/>
          <c:w val="0.82782492880916203"/>
          <c:h val="0.85857576589579399"/>
        </c:manualLayout>
      </c:layout>
      <c:barChart>
        <c:barDir val="col"/>
        <c:grouping val="clustered"/>
        <c:varyColors val="0"/>
        <c:ser>
          <c:idx val="0"/>
          <c:order val="0"/>
          <c:tx>
            <c:strRef>
              <c:f>Foglio1!$A$1</c:f>
              <c:strCache>
                <c:ptCount val="1"/>
                <c:pt idx="0">
                  <c:v>T0</c:v>
                </c:pt>
              </c:strCache>
            </c:strRef>
          </c:tx>
          <c:invertIfNegative val="0"/>
          <c:val>
            <c:numRef>
              <c:f>Foglio1!$B$1:$E$1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0E00-8740-A164-EEC10701FBA4}"/>
            </c:ext>
          </c:extLst>
        </c:ser>
        <c:ser>
          <c:idx val="1"/>
          <c:order val="1"/>
          <c:tx>
            <c:strRef>
              <c:f>Foglio1!$A$2</c:f>
              <c:strCache>
                <c:ptCount val="1"/>
                <c:pt idx="0">
                  <c:v>T1</c:v>
                </c:pt>
              </c:strCache>
            </c:strRef>
          </c:tx>
          <c:invertIfNegative val="0"/>
          <c:val>
            <c:numRef>
              <c:f>Foglio1!$B$2:$E$2</c:f>
              <c:numCache>
                <c:formatCode>General</c:formatCode>
                <c:ptCount val="4"/>
                <c:pt idx="0">
                  <c:v>0</c:v>
                </c:pt>
                <c:pt idx="1">
                  <c:v>1</c:v>
                </c:pt>
                <c:pt idx="2">
                  <c:v>0</c:v>
                </c:pt>
                <c:pt idx="3">
                  <c:v>0</c:v>
                </c:pt>
              </c:numCache>
            </c:numRef>
          </c:val>
          <c:extLst>
            <c:ext xmlns:c16="http://schemas.microsoft.com/office/drawing/2014/chart" uri="{C3380CC4-5D6E-409C-BE32-E72D297353CC}">
              <c16:uniqueId val="{00000001-0E00-8740-A164-EEC10701FBA4}"/>
            </c:ext>
          </c:extLst>
        </c:ser>
        <c:ser>
          <c:idx val="2"/>
          <c:order val="2"/>
          <c:tx>
            <c:strRef>
              <c:f>Foglio1!$A$3</c:f>
              <c:strCache>
                <c:ptCount val="1"/>
                <c:pt idx="0">
                  <c:v>T2</c:v>
                </c:pt>
              </c:strCache>
            </c:strRef>
          </c:tx>
          <c:invertIfNegative val="0"/>
          <c:val>
            <c:numRef>
              <c:f>Foglio1!$B$3:$E$3</c:f>
              <c:numCache>
                <c:formatCode>General</c:formatCode>
                <c:ptCount val="4"/>
                <c:pt idx="0">
                  <c:v>4</c:v>
                </c:pt>
                <c:pt idx="1">
                  <c:v>3</c:v>
                </c:pt>
                <c:pt idx="2">
                  <c:v>2.8</c:v>
                </c:pt>
                <c:pt idx="3">
                  <c:v>1.51</c:v>
                </c:pt>
              </c:numCache>
            </c:numRef>
          </c:val>
          <c:extLst>
            <c:ext xmlns:c16="http://schemas.microsoft.com/office/drawing/2014/chart" uri="{C3380CC4-5D6E-409C-BE32-E72D297353CC}">
              <c16:uniqueId val="{00000002-0E00-8740-A164-EEC10701FBA4}"/>
            </c:ext>
          </c:extLst>
        </c:ser>
        <c:dLbls>
          <c:showLegendKey val="0"/>
          <c:showVal val="0"/>
          <c:showCatName val="0"/>
          <c:showSerName val="0"/>
          <c:showPercent val="0"/>
          <c:showBubbleSize val="0"/>
        </c:dLbls>
        <c:gapWidth val="150"/>
        <c:axId val="991439496"/>
        <c:axId val="991442680"/>
      </c:barChart>
      <c:catAx>
        <c:axId val="991439496"/>
        <c:scaling>
          <c:orientation val="minMax"/>
        </c:scaling>
        <c:delete val="0"/>
        <c:axPos val="b"/>
        <c:majorTickMark val="out"/>
        <c:minorTickMark val="none"/>
        <c:tickLblPos val="nextTo"/>
        <c:txPr>
          <a:bodyPr/>
          <a:lstStyle/>
          <a:p>
            <a:pPr>
              <a:defRPr lang="en-US"/>
            </a:pPr>
            <a:endParaRPr lang="it-IT"/>
          </a:p>
        </c:txPr>
        <c:crossAx val="991442680"/>
        <c:crosses val="autoZero"/>
        <c:auto val="1"/>
        <c:lblAlgn val="ctr"/>
        <c:lblOffset val="100"/>
        <c:noMultiLvlLbl val="0"/>
      </c:catAx>
      <c:valAx>
        <c:axId val="991442680"/>
        <c:scaling>
          <c:orientation val="minMax"/>
        </c:scaling>
        <c:delete val="0"/>
        <c:axPos val="l"/>
        <c:majorGridlines/>
        <c:numFmt formatCode="General" sourceLinked="1"/>
        <c:majorTickMark val="out"/>
        <c:minorTickMark val="none"/>
        <c:tickLblPos val="nextTo"/>
        <c:txPr>
          <a:bodyPr/>
          <a:lstStyle/>
          <a:p>
            <a:pPr>
              <a:defRPr lang="en-US"/>
            </a:pPr>
            <a:endParaRPr lang="it-IT"/>
          </a:p>
        </c:txPr>
        <c:crossAx val="991439496"/>
        <c:crosses val="autoZero"/>
        <c:crossBetween val="between"/>
      </c:valAx>
    </c:plotArea>
    <c:legend>
      <c:legendPos val="r"/>
      <c:overlay val="0"/>
      <c:txPr>
        <a:bodyPr/>
        <a:lstStyle/>
        <a:p>
          <a:pPr>
            <a:defRPr lang="en-US"/>
          </a:pPr>
          <a:endParaRPr lang="it-IT"/>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7B60A3-A91B-2043-A060-CFDE4A4E7F36}"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it-IT"/>
        </a:p>
      </dgm:t>
    </dgm:pt>
    <dgm:pt modelId="{6586CB72-EC4F-B44D-AF1D-643BD1E70D86}">
      <dgm:prSet phldrT="[Testo]" custT="1"/>
      <dgm:spPr/>
      <dgm:t>
        <a:bodyPr/>
        <a:lstStyle/>
        <a:p>
          <a:r>
            <a:rPr lang="it-IT" sz="2400" dirty="0"/>
            <a:t>17 HIV+ </a:t>
          </a:r>
          <a:r>
            <a:rPr lang="it-IT" sz="2400" dirty="0" err="1"/>
            <a:t>individuals</a:t>
          </a:r>
          <a:r>
            <a:rPr lang="it-IT" sz="2400" dirty="0"/>
            <a:t> </a:t>
          </a:r>
          <a:r>
            <a:rPr lang="it-IT" sz="2400" dirty="0" err="1"/>
            <a:t>submitted</a:t>
          </a:r>
          <a:r>
            <a:rPr lang="it-IT" sz="2400" dirty="0"/>
            <a:t> to immune treatment</a:t>
          </a:r>
        </a:p>
      </dgm:t>
    </dgm:pt>
    <dgm:pt modelId="{BB2637AB-18C4-0942-9203-F941EF497CAA}" type="parTrans" cxnId="{629BFE2D-890E-CE42-9677-D50DD292847F}">
      <dgm:prSet/>
      <dgm:spPr/>
      <dgm:t>
        <a:bodyPr/>
        <a:lstStyle/>
        <a:p>
          <a:endParaRPr lang="it-IT" sz="2400"/>
        </a:p>
      </dgm:t>
    </dgm:pt>
    <dgm:pt modelId="{1DE84AD6-9B61-A64C-8FC6-7143400907B7}" type="sibTrans" cxnId="{629BFE2D-890E-CE42-9677-D50DD292847F}">
      <dgm:prSet/>
      <dgm:spPr/>
      <dgm:t>
        <a:bodyPr/>
        <a:lstStyle/>
        <a:p>
          <a:endParaRPr lang="it-IT" sz="2400"/>
        </a:p>
      </dgm:t>
    </dgm:pt>
    <dgm:pt modelId="{5DC1BE77-31E6-D140-BD96-DD756BC0AB16}">
      <dgm:prSet phldrT="[Testo]" custT="1"/>
      <dgm:spPr/>
      <dgm:t>
        <a:bodyPr/>
        <a:lstStyle/>
        <a:p>
          <a:r>
            <a:rPr lang="it-IT" sz="2400" dirty="0"/>
            <a:t>6 </a:t>
          </a:r>
          <a:r>
            <a:rPr lang="it-IT" sz="2400" dirty="0" err="1"/>
            <a:t>individuals</a:t>
          </a:r>
          <a:r>
            <a:rPr lang="it-IT" sz="2400" dirty="0"/>
            <a:t> </a:t>
          </a:r>
          <a:r>
            <a:rPr lang="it-IT" sz="2400" dirty="0" err="1"/>
            <a:t>analysed</a:t>
          </a:r>
          <a:r>
            <a:rPr lang="it-IT" sz="2400" dirty="0"/>
            <a:t> </a:t>
          </a:r>
        </a:p>
        <a:p>
          <a:r>
            <a:rPr lang="it-IT" sz="2400" dirty="0"/>
            <a:t>for in vitro </a:t>
          </a:r>
          <a:r>
            <a:rPr lang="it-IT" sz="2400" dirty="0" err="1"/>
            <a:t>manipulation</a:t>
          </a:r>
          <a:endParaRPr lang="it-IT" sz="2400" dirty="0"/>
        </a:p>
      </dgm:t>
    </dgm:pt>
    <dgm:pt modelId="{FCBA4FAD-F5C3-5D41-B3F8-176C3DB9E9F2}" type="parTrans" cxnId="{538EDBB8-5D7C-ED43-A819-6DA52A5C7138}">
      <dgm:prSet custT="1"/>
      <dgm:spPr/>
      <dgm:t>
        <a:bodyPr/>
        <a:lstStyle/>
        <a:p>
          <a:endParaRPr lang="it-IT" sz="2400"/>
        </a:p>
      </dgm:t>
    </dgm:pt>
    <dgm:pt modelId="{F5E889BF-400D-FD40-9E5A-4417DCDDA168}" type="sibTrans" cxnId="{538EDBB8-5D7C-ED43-A819-6DA52A5C7138}">
      <dgm:prSet/>
      <dgm:spPr/>
      <dgm:t>
        <a:bodyPr/>
        <a:lstStyle/>
        <a:p>
          <a:endParaRPr lang="it-IT" sz="2400"/>
        </a:p>
      </dgm:t>
    </dgm:pt>
    <dgm:pt modelId="{E41A09F3-E0DA-404E-B790-AAC8068E2944}">
      <dgm:prSet phldrT="[Testo]" custT="1"/>
      <dgm:spPr/>
      <dgm:t>
        <a:bodyPr/>
        <a:lstStyle/>
        <a:p>
          <a:r>
            <a:rPr lang="it-IT" sz="2400" dirty="0"/>
            <a:t>3 HIV+</a:t>
          </a:r>
        </a:p>
        <a:p>
          <a:r>
            <a:rPr lang="it-IT" sz="2400" dirty="0" err="1"/>
            <a:t>Low</a:t>
          </a:r>
          <a:r>
            <a:rPr lang="it-IT" sz="2400" dirty="0"/>
            <a:t> Plasma </a:t>
          </a:r>
          <a:r>
            <a:rPr lang="it-IT" sz="2400" dirty="0" err="1"/>
            <a:t>Viral</a:t>
          </a:r>
          <a:r>
            <a:rPr lang="it-IT" sz="2400" dirty="0"/>
            <a:t> </a:t>
          </a:r>
          <a:r>
            <a:rPr lang="it-IT" sz="2400" dirty="0" err="1"/>
            <a:t>Load</a:t>
          </a:r>
          <a:endParaRPr lang="it-IT" sz="2400" dirty="0"/>
        </a:p>
      </dgm:t>
    </dgm:pt>
    <dgm:pt modelId="{41C32470-D02C-904C-917F-B1C54CC0AA48}" type="parTrans" cxnId="{8978F116-0CC1-7F4E-8209-8D3DD2A36873}">
      <dgm:prSet custT="1"/>
      <dgm:spPr/>
      <dgm:t>
        <a:bodyPr/>
        <a:lstStyle/>
        <a:p>
          <a:endParaRPr lang="it-IT" sz="2400"/>
        </a:p>
      </dgm:t>
    </dgm:pt>
    <dgm:pt modelId="{8E9E8688-FDCF-A248-AB03-1F8C25225AC8}" type="sibTrans" cxnId="{8978F116-0CC1-7F4E-8209-8D3DD2A36873}">
      <dgm:prSet/>
      <dgm:spPr/>
      <dgm:t>
        <a:bodyPr/>
        <a:lstStyle/>
        <a:p>
          <a:endParaRPr lang="it-IT" sz="2400"/>
        </a:p>
      </dgm:t>
    </dgm:pt>
    <dgm:pt modelId="{47097892-F94C-D54C-BA22-45F2277400BD}">
      <dgm:prSet phldrT="[Testo]" custT="1"/>
      <dgm:spPr/>
      <dgm:t>
        <a:bodyPr/>
        <a:lstStyle/>
        <a:p>
          <a:r>
            <a:rPr lang="it-IT" sz="2400" dirty="0"/>
            <a:t>3 HIV+</a:t>
          </a:r>
        </a:p>
        <a:p>
          <a:r>
            <a:rPr lang="it-IT" sz="2400" dirty="0"/>
            <a:t>High Plasma </a:t>
          </a:r>
          <a:r>
            <a:rPr lang="it-IT" sz="2400" dirty="0" err="1"/>
            <a:t>Viral</a:t>
          </a:r>
          <a:r>
            <a:rPr lang="it-IT" sz="2400" dirty="0"/>
            <a:t> </a:t>
          </a:r>
          <a:r>
            <a:rPr lang="it-IT" sz="2400" dirty="0" err="1"/>
            <a:t>Load</a:t>
          </a:r>
          <a:endParaRPr lang="it-IT" sz="2400" dirty="0"/>
        </a:p>
      </dgm:t>
    </dgm:pt>
    <dgm:pt modelId="{6CEA71FE-7594-6A4F-9014-63E17BB794F8}" type="parTrans" cxnId="{ABB88BE7-AFCF-C645-A545-16D4F47A53DD}">
      <dgm:prSet custT="1"/>
      <dgm:spPr/>
      <dgm:t>
        <a:bodyPr/>
        <a:lstStyle/>
        <a:p>
          <a:endParaRPr lang="it-IT" sz="2400"/>
        </a:p>
      </dgm:t>
    </dgm:pt>
    <dgm:pt modelId="{F274606C-9C54-7D44-8412-E840D596E2FA}" type="sibTrans" cxnId="{ABB88BE7-AFCF-C645-A545-16D4F47A53DD}">
      <dgm:prSet/>
      <dgm:spPr/>
      <dgm:t>
        <a:bodyPr/>
        <a:lstStyle/>
        <a:p>
          <a:endParaRPr lang="it-IT" sz="2400"/>
        </a:p>
      </dgm:t>
    </dgm:pt>
    <dgm:pt modelId="{DEA26191-C11F-9A44-BBB1-51FC4F2C7EBF}" type="pres">
      <dgm:prSet presAssocID="{5D7B60A3-A91B-2043-A060-CFDE4A4E7F36}" presName="diagram" presStyleCnt="0">
        <dgm:presLayoutVars>
          <dgm:chPref val="1"/>
          <dgm:dir/>
          <dgm:animOne val="branch"/>
          <dgm:animLvl val="lvl"/>
          <dgm:resizeHandles val="exact"/>
        </dgm:presLayoutVars>
      </dgm:prSet>
      <dgm:spPr/>
    </dgm:pt>
    <dgm:pt modelId="{20D5C8D9-890E-3042-BE83-723CCF382D6E}" type="pres">
      <dgm:prSet presAssocID="{6586CB72-EC4F-B44D-AF1D-643BD1E70D86}" presName="root1" presStyleCnt="0"/>
      <dgm:spPr/>
    </dgm:pt>
    <dgm:pt modelId="{B618BB77-9D25-9D4E-82F9-E4542C2FEF75}" type="pres">
      <dgm:prSet presAssocID="{6586CB72-EC4F-B44D-AF1D-643BD1E70D86}" presName="LevelOneTextNode" presStyleLbl="node0" presStyleIdx="0" presStyleCnt="1" custScaleX="130166" custScaleY="216046" custLinFactNeighborY="0">
        <dgm:presLayoutVars>
          <dgm:chPref val="3"/>
        </dgm:presLayoutVars>
      </dgm:prSet>
      <dgm:spPr/>
    </dgm:pt>
    <dgm:pt modelId="{B76CDBCD-FF0C-B944-B669-A7DD9869D1D9}" type="pres">
      <dgm:prSet presAssocID="{6586CB72-EC4F-B44D-AF1D-643BD1E70D86}" presName="level2hierChild" presStyleCnt="0"/>
      <dgm:spPr/>
    </dgm:pt>
    <dgm:pt modelId="{BF480835-EFE6-5B45-A36F-49F9BE4BB719}" type="pres">
      <dgm:prSet presAssocID="{FCBA4FAD-F5C3-5D41-B3F8-176C3DB9E9F2}" presName="conn2-1" presStyleLbl="parChTrans1D2" presStyleIdx="0" presStyleCnt="1"/>
      <dgm:spPr/>
    </dgm:pt>
    <dgm:pt modelId="{1D7FCBF9-0A4D-1943-98D5-C07D4434B148}" type="pres">
      <dgm:prSet presAssocID="{FCBA4FAD-F5C3-5D41-B3F8-176C3DB9E9F2}" presName="connTx" presStyleLbl="parChTrans1D2" presStyleIdx="0" presStyleCnt="1"/>
      <dgm:spPr/>
    </dgm:pt>
    <dgm:pt modelId="{FB690819-0C46-C040-874D-5D078B289A26}" type="pres">
      <dgm:prSet presAssocID="{5DC1BE77-31E6-D140-BD96-DD756BC0AB16}" presName="root2" presStyleCnt="0"/>
      <dgm:spPr/>
    </dgm:pt>
    <dgm:pt modelId="{30C9FEF7-4791-8A4B-8464-B402C6626921}" type="pres">
      <dgm:prSet presAssocID="{5DC1BE77-31E6-D140-BD96-DD756BC0AB16}" presName="LevelTwoTextNode" presStyleLbl="node2" presStyleIdx="0" presStyleCnt="1" custScaleX="127348" custScaleY="216098">
        <dgm:presLayoutVars>
          <dgm:chPref val="3"/>
        </dgm:presLayoutVars>
      </dgm:prSet>
      <dgm:spPr/>
    </dgm:pt>
    <dgm:pt modelId="{1B22F2F8-8937-404E-A10E-A2AD60382355}" type="pres">
      <dgm:prSet presAssocID="{5DC1BE77-31E6-D140-BD96-DD756BC0AB16}" presName="level3hierChild" presStyleCnt="0"/>
      <dgm:spPr/>
    </dgm:pt>
    <dgm:pt modelId="{E7AFB3BC-981A-C244-A2F5-2A2817201DA6}" type="pres">
      <dgm:prSet presAssocID="{41C32470-D02C-904C-917F-B1C54CC0AA48}" presName="conn2-1" presStyleLbl="parChTrans1D3" presStyleIdx="0" presStyleCnt="2"/>
      <dgm:spPr/>
    </dgm:pt>
    <dgm:pt modelId="{0CC66AD2-ADF1-D442-B0A0-F2C7B61F3D30}" type="pres">
      <dgm:prSet presAssocID="{41C32470-D02C-904C-917F-B1C54CC0AA48}" presName="connTx" presStyleLbl="parChTrans1D3" presStyleIdx="0" presStyleCnt="2"/>
      <dgm:spPr/>
    </dgm:pt>
    <dgm:pt modelId="{3FDB3F73-E1AB-6A40-AF9A-EAF8973ADCF3}" type="pres">
      <dgm:prSet presAssocID="{E41A09F3-E0DA-404E-B790-AAC8068E2944}" presName="root2" presStyleCnt="0"/>
      <dgm:spPr/>
    </dgm:pt>
    <dgm:pt modelId="{210726FE-A669-864E-8ECB-94E8450FEF99}" type="pres">
      <dgm:prSet presAssocID="{E41A09F3-E0DA-404E-B790-AAC8068E2944}" presName="LevelTwoTextNode" presStyleLbl="node3" presStyleIdx="0" presStyleCnt="2" custScaleY="145945">
        <dgm:presLayoutVars>
          <dgm:chPref val="3"/>
        </dgm:presLayoutVars>
      </dgm:prSet>
      <dgm:spPr/>
    </dgm:pt>
    <dgm:pt modelId="{FB59034C-522A-BB48-B5C8-C13853FC463C}" type="pres">
      <dgm:prSet presAssocID="{E41A09F3-E0DA-404E-B790-AAC8068E2944}" presName="level3hierChild" presStyleCnt="0"/>
      <dgm:spPr/>
    </dgm:pt>
    <dgm:pt modelId="{2886A6D1-854F-4F42-8FEC-CB82249DD00F}" type="pres">
      <dgm:prSet presAssocID="{6CEA71FE-7594-6A4F-9014-63E17BB794F8}" presName="conn2-1" presStyleLbl="parChTrans1D3" presStyleIdx="1" presStyleCnt="2"/>
      <dgm:spPr/>
    </dgm:pt>
    <dgm:pt modelId="{E6C97994-145D-FE4E-B9D0-52DF412DB0FE}" type="pres">
      <dgm:prSet presAssocID="{6CEA71FE-7594-6A4F-9014-63E17BB794F8}" presName="connTx" presStyleLbl="parChTrans1D3" presStyleIdx="1" presStyleCnt="2"/>
      <dgm:spPr/>
    </dgm:pt>
    <dgm:pt modelId="{5A4317AF-126A-2646-AD38-451F951AE701}" type="pres">
      <dgm:prSet presAssocID="{47097892-F94C-D54C-BA22-45F2277400BD}" presName="root2" presStyleCnt="0"/>
      <dgm:spPr/>
    </dgm:pt>
    <dgm:pt modelId="{4EEE7F66-F2CA-A74C-8111-DD069F0F7A0C}" type="pres">
      <dgm:prSet presAssocID="{47097892-F94C-D54C-BA22-45F2277400BD}" presName="LevelTwoTextNode" presStyleLbl="node3" presStyleIdx="1" presStyleCnt="2" custScaleY="152482">
        <dgm:presLayoutVars>
          <dgm:chPref val="3"/>
        </dgm:presLayoutVars>
      </dgm:prSet>
      <dgm:spPr/>
    </dgm:pt>
    <dgm:pt modelId="{F12EBA94-6F71-014A-8999-AFAA2F94CBFC}" type="pres">
      <dgm:prSet presAssocID="{47097892-F94C-D54C-BA22-45F2277400BD}" presName="level3hierChild" presStyleCnt="0"/>
      <dgm:spPr/>
    </dgm:pt>
  </dgm:ptLst>
  <dgm:cxnLst>
    <dgm:cxn modelId="{8978F116-0CC1-7F4E-8209-8D3DD2A36873}" srcId="{5DC1BE77-31E6-D140-BD96-DD756BC0AB16}" destId="{E41A09F3-E0DA-404E-B790-AAC8068E2944}" srcOrd="0" destOrd="0" parTransId="{41C32470-D02C-904C-917F-B1C54CC0AA48}" sibTransId="{8E9E8688-FDCF-A248-AB03-1F8C25225AC8}"/>
    <dgm:cxn modelId="{41323720-CDD7-CD44-AC79-6E25F939556A}" type="presOf" srcId="{47097892-F94C-D54C-BA22-45F2277400BD}" destId="{4EEE7F66-F2CA-A74C-8111-DD069F0F7A0C}" srcOrd="0" destOrd="0" presId="urn:microsoft.com/office/officeart/2005/8/layout/hierarchy2"/>
    <dgm:cxn modelId="{B5393121-6A67-3842-93B6-9975820E50AE}" type="presOf" srcId="{41C32470-D02C-904C-917F-B1C54CC0AA48}" destId="{E7AFB3BC-981A-C244-A2F5-2A2817201DA6}" srcOrd="0" destOrd="0" presId="urn:microsoft.com/office/officeart/2005/8/layout/hierarchy2"/>
    <dgm:cxn modelId="{629BFE2D-890E-CE42-9677-D50DD292847F}" srcId="{5D7B60A3-A91B-2043-A060-CFDE4A4E7F36}" destId="{6586CB72-EC4F-B44D-AF1D-643BD1E70D86}" srcOrd="0" destOrd="0" parTransId="{BB2637AB-18C4-0942-9203-F941EF497CAA}" sibTransId="{1DE84AD6-9B61-A64C-8FC6-7143400907B7}"/>
    <dgm:cxn modelId="{4AFFC44E-A16D-5649-BD1A-D5FCE1F043C8}" type="presOf" srcId="{6CEA71FE-7594-6A4F-9014-63E17BB794F8}" destId="{2886A6D1-854F-4F42-8FEC-CB82249DD00F}" srcOrd="0" destOrd="0" presId="urn:microsoft.com/office/officeart/2005/8/layout/hierarchy2"/>
    <dgm:cxn modelId="{B4DE3164-EF43-4942-9AB8-6AB038DA5D3A}" type="presOf" srcId="{6CEA71FE-7594-6A4F-9014-63E17BB794F8}" destId="{E6C97994-145D-FE4E-B9D0-52DF412DB0FE}" srcOrd="1" destOrd="0" presId="urn:microsoft.com/office/officeart/2005/8/layout/hierarchy2"/>
    <dgm:cxn modelId="{6B3C4972-2A5F-3844-9981-688ECEFB768F}" type="presOf" srcId="{FCBA4FAD-F5C3-5D41-B3F8-176C3DB9E9F2}" destId="{1D7FCBF9-0A4D-1943-98D5-C07D4434B148}" srcOrd="1" destOrd="0" presId="urn:microsoft.com/office/officeart/2005/8/layout/hierarchy2"/>
    <dgm:cxn modelId="{DD60737D-0919-C24F-B760-653394795712}" type="presOf" srcId="{5D7B60A3-A91B-2043-A060-CFDE4A4E7F36}" destId="{DEA26191-C11F-9A44-BBB1-51FC4F2C7EBF}" srcOrd="0" destOrd="0" presId="urn:microsoft.com/office/officeart/2005/8/layout/hierarchy2"/>
    <dgm:cxn modelId="{B34ED086-2718-304B-993C-BAE13157C4B1}" type="presOf" srcId="{5DC1BE77-31E6-D140-BD96-DD756BC0AB16}" destId="{30C9FEF7-4791-8A4B-8464-B402C6626921}" srcOrd="0" destOrd="0" presId="urn:microsoft.com/office/officeart/2005/8/layout/hierarchy2"/>
    <dgm:cxn modelId="{82D61FAE-195B-544B-895C-71C1FD4FC8E3}" type="presOf" srcId="{6586CB72-EC4F-B44D-AF1D-643BD1E70D86}" destId="{B618BB77-9D25-9D4E-82F9-E4542C2FEF75}" srcOrd="0" destOrd="0" presId="urn:microsoft.com/office/officeart/2005/8/layout/hierarchy2"/>
    <dgm:cxn modelId="{9F3D33B8-2464-A948-ACAB-E509B39FB983}" type="presOf" srcId="{E41A09F3-E0DA-404E-B790-AAC8068E2944}" destId="{210726FE-A669-864E-8ECB-94E8450FEF99}" srcOrd="0" destOrd="0" presId="urn:microsoft.com/office/officeart/2005/8/layout/hierarchy2"/>
    <dgm:cxn modelId="{538EDBB8-5D7C-ED43-A819-6DA52A5C7138}" srcId="{6586CB72-EC4F-B44D-AF1D-643BD1E70D86}" destId="{5DC1BE77-31E6-D140-BD96-DD756BC0AB16}" srcOrd="0" destOrd="0" parTransId="{FCBA4FAD-F5C3-5D41-B3F8-176C3DB9E9F2}" sibTransId="{F5E889BF-400D-FD40-9E5A-4417DCDDA168}"/>
    <dgm:cxn modelId="{BB67C2D9-F60C-F94B-841A-5B3502BD91D9}" type="presOf" srcId="{41C32470-D02C-904C-917F-B1C54CC0AA48}" destId="{0CC66AD2-ADF1-D442-B0A0-F2C7B61F3D30}" srcOrd="1" destOrd="0" presId="urn:microsoft.com/office/officeart/2005/8/layout/hierarchy2"/>
    <dgm:cxn modelId="{ABB88BE7-AFCF-C645-A545-16D4F47A53DD}" srcId="{5DC1BE77-31E6-D140-BD96-DD756BC0AB16}" destId="{47097892-F94C-D54C-BA22-45F2277400BD}" srcOrd="1" destOrd="0" parTransId="{6CEA71FE-7594-6A4F-9014-63E17BB794F8}" sibTransId="{F274606C-9C54-7D44-8412-E840D596E2FA}"/>
    <dgm:cxn modelId="{E52A1BEA-2712-324E-9B4F-9A49523443CB}" type="presOf" srcId="{FCBA4FAD-F5C3-5D41-B3F8-176C3DB9E9F2}" destId="{BF480835-EFE6-5B45-A36F-49F9BE4BB719}" srcOrd="0" destOrd="0" presId="urn:microsoft.com/office/officeart/2005/8/layout/hierarchy2"/>
    <dgm:cxn modelId="{3A20B212-70C7-684D-B8D3-E8F71A1BD077}" type="presParOf" srcId="{DEA26191-C11F-9A44-BBB1-51FC4F2C7EBF}" destId="{20D5C8D9-890E-3042-BE83-723CCF382D6E}" srcOrd="0" destOrd="0" presId="urn:microsoft.com/office/officeart/2005/8/layout/hierarchy2"/>
    <dgm:cxn modelId="{36F1D36F-9FB0-7141-B6AD-F857C6B03D3D}" type="presParOf" srcId="{20D5C8D9-890E-3042-BE83-723CCF382D6E}" destId="{B618BB77-9D25-9D4E-82F9-E4542C2FEF75}" srcOrd="0" destOrd="0" presId="urn:microsoft.com/office/officeart/2005/8/layout/hierarchy2"/>
    <dgm:cxn modelId="{FBDD24F5-32F1-C042-95D4-7E07583B724E}" type="presParOf" srcId="{20D5C8D9-890E-3042-BE83-723CCF382D6E}" destId="{B76CDBCD-FF0C-B944-B669-A7DD9869D1D9}" srcOrd="1" destOrd="0" presId="urn:microsoft.com/office/officeart/2005/8/layout/hierarchy2"/>
    <dgm:cxn modelId="{6F8D1918-D15F-8F4A-908D-C1265CC3A539}" type="presParOf" srcId="{B76CDBCD-FF0C-B944-B669-A7DD9869D1D9}" destId="{BF480835-EFE6-5B45-A36F-49F9BE4BB719}" srcOrd="0" destOrd="0" presId="urn:microsoft.com/office/officeart/2005/8/layout/hierarchy2"/>
    <dgm:cxn modelId="{34C7FA1E-5569-AF4F-AD86-276B88B8EA4D}" type="presParOf" srcId="{BF480835-EFE6-5B45-A36F-49F9BE4BB719}" destId="{1D7FCBF9-0A4D-1943-98D5-C07D4434B148}" srcOrd="0" destOrd="0" presId="urn:microsoft.com/office/officeart/2005/8/layout/hierarchy2"/>
    <dgm:cxn modelId="{BA63050B-4AFE-E94D-A2F1-569336A79CE9}" type="presParOf" srcId="{B76CDBCD-FF0C-B944-B669-A7DD9869D1D9}" destId="{FB690819-0C46-C040-874D-5D078B289A26}" srcOrd="1" destOrd="0" presId="urn:microsoft.com/office/officeart/2005/8/layout/hierarchy2"/>
    <dgm:cxn modelId="{746606B4-B412-D242-9BE1-5EFEE2AAA36B}" type="presParOf" srcId="{FB690819-0C46-C040-874D-5D078B289A26}" destId="{30C9FEF7-4791-8A4B-8464-B402C6626921}" srcOrd="0" destOrd="0" presId="urn:microsoft.com/office/officeart/2005/8/layout/hierarchy2"/>
    <dgm:cxn modelId="{F5399D5D-0103-5F47-8B89-BA048D57B8D9}" type="presParOf" srcId="{FB690819-0C46-C040-874D-5D078B289A26}" destId="{1B22F2F8-8937-404E-A10E-A2AD60382355}" srcOrd="1" destOrd="0" presId="urn:microsoft.com/office/officeart/2005/8/layout/hierarchy2"/>
    <dgm:cxn modelId="{8DD9A896-373F-B34A-9D7E-12B740DE8886}" type="presParOf" srcId="{1B22F2F8-8937-404E-A10E-A2AD60382355}" destId="{E7AFB3BC-981A-C244-A2F5-2A2817201DA6}" srcOrd="0" destOrd="0" presId="urn:microsoft.com/office/officeart/2005/8/layout/hierarchy2"/>
    <dgm:cxn modelId="{A9C38F40-9A48-1645-9046-C4F751CF2C1C}" type="presParOf" srcId="{E7AFB3BC-981A-C244-A2F5-2A2817201DA6}" destId="{0CC66AD2-ADF1-D442-B0A0-F2C7B61F3D30}" srcOrd="0" destOrd="0" presId="urn:microsoft.com/office/officeart/2005/8/layout/hierarchy2"/>
    <dgm:cxn modelId="{1B720F04-0E90-ED48-AA25-4720C5085D23}" type="presParOf" srcId="{1B22F2F8-8937-404E-A10E-A2AD60382355}" destId="{3FDB3F73-E1AB-6A40-AF9A-EAF8973ADCF3}" srcOrd="1" destOrd="0" presId="urn:microsoft.com/office/officeart/2005/8/layout/hierarchy2"/>
    <dgm:cxn modelId="{9716BF33-46EF-244D-8C9A-A88481E28178}" type="presParOf" srcId="{3FDB3F73-E1AB-6A40-AF9A-EAF8973ADCF3}" destId="{210726FE-A669-864E-8ECB-94E8450FEF99}" srcOrd="0" destOrd="0" presId="urn:microsoft.com/office/officeart/2005/8/layout/hierarchy2"/>
    <dgm:cxn modelId="{DE48E6A9-EAD9-3947-A623-AE3B844EA215}" type="presParOf" srcId="{3FDB3F73-E1AB-6A40-AF9A-EAF8973ADCF3}" destId="{FB59034C-522A-BB48-B5C8-C13853FC463C}" srcOrd="1" destOrd="0" presId="urn:microsoft.com/office/officeart/2005/8/layout/hierarchy2"/>
    <dgm:cxn modelId="{DFAB484A-213E-8E44-ADC0-841543873657}" type="presParOf" srcId="{1B22F2F8-8937-404E-A10E-A2AD60382355}" destId="{2886A6D1-854F-4F42-8FEC-CB82249DD00F}" srcOrd="2" destOrd="0" presId="urn:microsoft.com/office/officeart/2005/8/layout/hierarchy2"/>
    <dgm:cxn modelId="{7B13CE6F-71F7-6B41-907E-FC7D81889943}" type="presParOf" srcId="{2886A6D1-854F-4F42-8FEC-CB82249DD00F}" destId="{E6C97994-145D-FE4E-B9D0-52DF412DB0FE}" srcOrd="0" destOrd="0" presId="urn:microsoft.com/office/officeart/2005/8/layout/hierarchy2"/>
    <dgm:cxn modelId="{7940073F-3FA7-F64C-A8E1-48B78F413859}" type="presParOf" srcId="{1B22F2F8-8937-404E-A10E-A2AD60382355}" destId="{5A4317AF-126A-2646-AD38-451F951AE701}" srcOrd="3" destOrd="0" presId="urn:microsoft.com/office/officeart/2005/8/layout/hierarchy2"/>
    <dgm:cxn modelId="{95FAE8E1-5F3B-DE4A-A9DB-699008D87D3F}" type="presParOf" srcId="{5A4317AF-126A-2646-AD38-451F951AE701}" destId="{4EEE7F66-F2CA-A74C-8111-DD069F0F7A0C}" srcOrd="0" destOrd="0" presId="urn:microsoft.com/office/officeart/2005/8/layout/hierarchy2"/>
    <dgm:cxn modelId="{F6001831-562A-6344-ADE2-B7ACEB46D297}" type="presParOf" srcId="{5A4317AF-126A-2646-AD38-451F951AE701}" destId="{F12EBA94-6F71-014A-8999-AFAA2F94CBF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8BB77-9D25-9D4E-82F9-E4542C2FEF75}">
      <dsp:nvSpPr>
        <dsp:cNvPr id="0" name=""/>
        <dsp:cNvSpPr/>
      </dsp:nvSpPr>
      <dsp:spPr>
        <a:xfrm>
          <a:off x="8611" y="1630534"/>
          <a:ext cx="2199320" cy="182518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17 HIV+ </a:t>
          </a:r>
          <a:r>
            <a:rPr lang="it-IT" sz="2400" kern="1200" dirty="0" err="1"/>
            <a:t>individuals</a:t>
          </a:r>
          <a:r>
            <a:rPr lang="it-IT" sz="2400" kern="1200" dirty="0"/>
            <a:t> </a:t>
          </a:r>
          <a:r>
            <a:rPr lang="it-IT" sz="2400" kern="1200" dirty="0" err="1"/>
            <a:t>submitted</a:t>
          </a:r>
          <a:r>
            <a:rPr lang="it-IT" sz="2400" kern="1200" dirty="0"/>
            <a:t> to immune treatment</a:t>
          </a:r>
        </a:p>
      </dsp:txBody>
      <dsp:txXfrm>
        <a:off x="62069" y="1683992"/>
        <a:ext cx="2092404" cy="1718270"/>
      </dsp:txXfrm>
    </dsp:sp>
    <dsp:sp modelId="{BF480835-EFE6-5B45-A36F-49F9BE4BB719}">
      <dsp:nvSpPr>
        <dsp:cNvPr id="0" name=""/>
        <dsp:cNvSpPr/>
      </dsp:nvSpPr>
      <dsp:spPr>
        <a:xfrm>
          <a:off x="2207932" y="2528179"/>
          <a:ext cx="675851" cy="29897"/>
        </a:xfrm>
        <a:custGeom>
          <a:avLst/>
          <a:gdLst/>
          <a:ahLst/>
          <a:cxnLst/>
          <a:rect l="0" t="0" r="0" b="0"/>
          <a:pathLst>
            <a:path>
              <a:moveTo>
                <a:pt x="0" y="14948"/>
              </a:moveTo>
              <a:lnTo>
                <a:pt x="675851" y="1494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it-IT" sz="2400" kern="1200"/>
        </a:p>
      </dsp:txBody>
      <dsp:txXfrm>
        <a:off x="2528961" y="2526231"/>
        <a:ext cx="33792" cy="33792"/>
      </dsp:txXfrm>
    </dsp:sp>
    <dsp:sp modelId="{30C9FEF7-4791-8A4B-8464-B402C6626921}">
      <dsp:nvSpPr>
        <dsp:cNvPr id="0" name=""/>
        <dsp:cNvSpPr/>
      </dsp:nvSpPr>
      <dsp:spPr>
        <a:xfrm>
          <a:off x="2883783" y="1630315"/>
          <a:ext cx="2151707" cy="182562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6 </a:t>
          </a:r>
          <a:r>
            <a:rPr lang="it-IT" sz="2400" kern="1200" dirty="0" err="1"/>
            <a:t>individuals</a:t>
          </a:r>
          <a:r>
            <a:rPr lang="it-IT" sz="2400" kern="1200" dirty="0"/>
            <a:t> </a:t>
          </a:r>
          <a:r>
            <a:rPr lang="it-IT" sz="2400" kern="1200" dirty="0" err="1"/>
            <a:t>analysed</a:t>
          </a:r>
          <a:r>
            <a:rPr lang="it-IT" sz="2400" kern="1200" dirty="0"/>
            <a:t> </a:t>
          </a:r>
        </a:p>
        <a:p>
          <a:pPr marL="0" lvl="0" indent="0" algn="ctr" defTabSz="1066800">
            <a:lnSpc>
              <a:spcPct val="90000"/>
            </a:lnSpc>
            <a:spcBef>
              <a:spcPct val="0"/>
            </a:spcBef>
            <a:spcAft>
              <a:spcPct val="35000"/>
            </a:spcAft>
            <a:buNone/>
          </a:pPr>
          <a:r>
            <a:rPr lang="it-IT" sz="2400" kern="1200" dirty="0"/>
            <a:t>for in vitro </a:t>
          </a:r>
          <a:r>
            <a:rPr lang="it-IT" sz="2400" kern="1200" dirty="0" err="1"/>
            <a:t>manipulation</a:t>
          </a:r>
          <a:endParaRPr lang="it-IT" sz="2400" kern="1200" dirty="0"/>
        </a:p>
      </dsp:txBody>
      <dsp:txXfrm>
        <a:off x="2937254" y="1683786"/>
        <a:ext cx="2044765" cy="1718683"/>
      </dsp:txXfrm>
    </dsp:sp>
    <dsp:sp modelId="{E7AFB3BC-981A-C244-A2F5-2A2817201DA6}">
      <dsp:nvSpPr>
        <dsp:cNvPr id="0" name=""/>
        <dsp:cNvSpPr/>
      </dsp:nvSpPr>
      <dsp:spPr>
        <a:xfrm rot="18821471">
          <a:off x="4884215" y="2174451"/>
          <a:ext cx="978400" cy="29897"/>
        </a:xfrm>
        <a:custGeom>
          <a:avLst/>
          <a:gdLst/>
          <a:ahLst/>
          <a:cxnLst/>
          <a:rect l="0" t="0" r="0" b="0"/>
          <a:pathLst>
            <a:path>
              <a:moveTo>
                <a:pt x="0" y="14948"/>
              </a:moveTo>
              <a:lnTo>
                <a:pt x="978400" y="1494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it-IT" sz="2400" kern="1200"/>
        </a:p>
      </dsp:txBody>
      <dsp:txXfrm>
        <a:off x="5348956" y="2164940"/>
        <a:ext cx="48920" cy="48920"/>
      </dsp:txXfrm>
    </dsp:sp>
    <dsp:sp modelId="{210726FE-A669-864E-8ECB-94E8450FEF99}">
      <dsp:nvSpPr>
        <dsp:cNvPr id="0" name=""/>
        <dsp:cNvSpPr/>
      </dsp:nvSpPr>
      <dsp:spPr>
        <a:xfrm>
          <a:off x="5711341" y="1219190"/>
          <a:ext cx="1689627" cy="123296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3 HIV+</a:t>
          </a:r>
        </a:p>
        <a:p>
          <a:pPr marL="0" lvl="0" indent="0" algn="ctr" defTabSz="1066800">
            <a:lnSpc>
              <a:spcPct val="90000"/>
            </a:lnSpc>
            <a:spcBef>
              <a:spcPct val="0"/>
            </a:spcBef>
            <a:spcAft>
              <a:spcPct val="35000"/>
            </a:spcAft>
            <a:buNone/>
          </a:pPr>
          <a:r>
            <a:rPr lang="it-IT" sz="2400" kern="1200" dirty="0" err="1"/>
            <a:t>Low</a:t>
          </a:r>
          <a:r>
            <a:rPr lang="it-IT" sz="2400" kern="1200" dirty="0"/>
            <a:t> Plasma </a:t>
          </a:r>
          <a:r>
            <a:rPr lang="it-IT" sz="2400" kern="1200" dirty="0" err="1"/>
            <a:t>Viral</a:t>
          </a:r>
          <a:r>
            <a:rPr lang="it-IT" sz="2400" kern="1200" dirty="0"/>
            <a:t> </a:t>
          </a:r>
          <a:r>
            <a:rPr lang="it-IT" sz="2400" kern="1200" dirty="0" err="1"/>
            <a:t>Load</a:t>
          </a:r>
          <a:endParaRPr lang="it-IT" sz="2400" kern="1200" dirty="0"/>
        </a:p>
      </dsp:txBody>
      <dsp:txXfrm>
        <a:off x="5747453" y="1255302"/>
        <a:ext cx="1617403" cy="1160739"/>
      </dsp:txXfrm>
    </dsp:sp>
    <dsp:sp modelId="{2886A6D1-854F-4F42-8FEC-CB82249DD00F}">
      <dsp:nvSpPr>
        <dsp:cNvPr id="0" name=""/>
        <dsp:cNvSpPr/>
      </dsp:nvSpPr>
      <dsp:spPr>
        <a:xfrm rot="2710122">
          <a:off x="4894103" y="2868100"/>
          <a:ext cx="958624" cy="29897"/>
        </a:xfrm>
        <a:custGeom>
          <a:avLst/>
          <a:gdLst/>
          <a:ahLst/>
          <a:cxnLst/>
          <a:rect l="0" t="0" r="0" b="0"/>
          <a:pathLst>
            <a:path>
              <a:moveTo>
                <a:pt x="0" y="14948"/>
              </a:moveTo>
              <a:lnTo>
                <a:pt x="958624" y="1494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it-IT" sz="2400" kern="1200"/>
        </a:p>
      </dsp:txBody>
      <dsp:txXfrm>
        <a:off x="5349450" y="2859083"/>
        <a:ext cx="47931" cy="47931"/>
      </dsp:txXfrm>
    </dsp:sp>
    <dsp:sp modelId="{4EEE7F66-F2CA-A74C-8111-DD069F0F7A0C}">
      <dsp:nvSpPr>
        <dsp:cNvPr id="0" name=""/>
        <dsp:cNvSpPr/>
      </dsp:nvSpPr>
      <dsp:spPr>
        <a:xfrm>
          <a:off x="5711341" y="2578876"/>
          <a:ext cx="1689627" cy="12881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3 HIV+</a:t>
          </a:r>
        </a:p>
        <a:p>
          <a:pPr marL="0" lvl="0" indent="0" algn="ctr" defTabSz="1066800">
            <a:lnSpc>
              <a:spcPct val="90000"/>
            </a:lnSpc>
            <a:spcBef>
              <a:spcPct val="0"/>
            </a:spcBef>
            <a:spcAft>
              <a:spcPct val="35000"/>
            </a:spcAft>
            <a:buNone/>
          </a:pPr>
          <a:r>
            <a:rPr lang="it-IT" sz="2400" kern="1200" dirty="0"/>
            <a:t>High Plasma </a:t>
          </a:r>
          <a:r>
            <a:rPr lang="it-IT" sz="2400" kern="1200" dirty="0" err="1"/>
            <a:t>Viral</a:t>
          </a:r>
          <a:r>
            <a:rPr lang="it-IT" sz="2400" kern="1200" dirty="0"/>
            <a:t> </a:t>
          </a:r>
          <a:r>
            <a:rPr lang="it-IT" sz="2400" kern="1200" dirty="0" err="1"/>
            <a:t>Load</a:t>
          </a:r>
          <a:endParaRPr lang="it-IT" sz="2400" kern="1200" dirty="0"/>
        </a:p>
      </dsp:txBody>
      <dsp:txXfrm>
        <a:off x="5749071" y="2616606"/>
        <a:ext cx="1614167" cy="121272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84D71E-927C-BF42-A838-CEF0CA7AD892}" type="datetimeFigureOut">
              <a:rPr lang="en-US" smtClean="0"/>
              <a:pPr/>
              <a:t>3/15/20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E8D3E-0E48-2447-A176-BEEAEC34BF1F}" type="slidenum">
              <a:rPr lang="en-US" smtClean="0"/>
              <a:pPr/>
              <a:t>‹N›</a:t>
            </a:fld>
            <a:endParaRPr lang="en-US"/>
          </a:p>
        </p:txBody>
      </p:sp>
    </p:spTree>
    <p:extLst>
      <p:ext uri="{BB962C8B-B14F-4D97-AF65-F5344CB8AC3E}">
        <p14:creationId xmlns:p14="http://schemas.microsoft.com/office/powerpoint/2010/main" val="26627964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E8D3E-0E48-2447-A176-BEEAEC34BF1F}" type="slidenum">
              <a:rPr lang="en-US" smtClean="0"/>
              <a:pPr/>
              <a:t>1</a:t>
            </a:fld>
            <a:endParaRPr lang="en-US"/>
          </a:p>
        </p:txBody>
      </p:sp>
    </p:spTree>
    <p:extLst>
      <p:ext uri="{BB962C8B-B14F-4D97-AF65-F5344CB8AC3E}">
        <p14:creationId xmlns:p14="http://schemas.microsoft.com/office/powerpoint/2010/main" val="3001600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E8D3E-0E48-2447-A176-BEEAEC34BF1F}" type="slidenum">
              <a:rPr lang="en-US" smtClean="0"/>
              <a:pPr/>
              <a:t>38</a:t>
            </a:fld>
            <a:endParaRPr lang="en-US"/>
          </a:p>
        </p:txBody>
      </p:sp>
    </p:spTree>
    <p:extLst>
      <p:ext uri="{BB962C8B-B14F-4D97-AF65-F5344CB8AC3E}">
        <p14:creationId xmlns:p14="http://schemas.microsoft.com/office/powerpoint/2010/main" val="1326050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 latinLnBrk="0" hangingPunct="1"/>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8E8D3E-0E48-2447-A176-BEEAEC34BF1F}" type="slidenum">
              <a:rPr lang="en-US" smtClean="0"/>
              <a:pPr/>
              <a:t>39</a:t>
            </a:fld>
            <a:endParaRPr lang="en-US"/>
          </a:p>
        </p:txBody>
      </p:sp>
    </p:spTree>
    <p:extLst>
      <p:ext uri="{BB962C8B-B14F-4D97-AF65-F5344CB8AC3E}">
        <p14:creationId xmlns:p14="http://schemas.microsoft.com/office/powerpoint/2010/main" val="427057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46083" name="Espaço Reservado para Anotações 2"/>
          <p:cNvSpPr>
            <a:spLocks noGrp="1"/>
          </p:cNvSpPr>
          <p:nvPr>
            <p:ph type="body" idx="1"/>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pt-BR" dirty="0">
              <a:latin typeface="Calibri" charset="0"/>
            </a:endParaRPr>
          </a:p>
        </p:txBody>
      </p:sp>
      <p:sp>
        <p:nvSpPr>
          <p:cNvPr id="4" name="Espaço Reservado para Número de Slide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DF98A22-62A0-B940-9DCC-4F9780372970}" type="slidenum">
              <a:rPr lang="pt-BR">
                <a:latin typeface="Calibri" charset="0"/>
              </a:rPr>
              <a:pPr eaLnBrk="1" hangingPunct="1"/>
              <a:t>52</a:t>
            </a:fld>
            <a:endParaRPr lang="pt-BR">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49155" name="Espaço Reservado para Anotações 2"/>
          <p:cNvSpPr>
            <a:spLocks noGrp="1"/>
          </p:cNvSpPr>
          <p:nvPr>
            <p:ph type="body" idx="1"/>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a:latin typeface="Calibri" charset="0"/>
              </a:rPr>
              <a:t>Nessa apresentação preliminar de dados, serão mostrados os resultados referentes ao perfil de expresão gênica da manipulação in vitro de 6 pacientes,os quais foi possível ter acesso a amostras Como os resultados de bom ou mau respondedor ainda não foram concluídos e a </a:t>
            </a:r>
            <a:r>
              <a:rPr lang="pt-BR">
                <a:latin typeface="Calibri" charset="0"/>
              </a:rPr>
              <a:t>resposta a vacina é avaliada pela combinação de vários fatores foi tomada a decisão de avaliar a expressão de DC in vitro utilizando-se a classificação de alta e baixa carga viral.  Para o acompanhamento (perfil de expressão antes e depois da vacina e genotipagem), um banco de material genético está sendo montado.</a:t>
            </a:r>
          </a:p>
        </p:txBody>
      </p:sp>
      <p:sp>
        <p:nvSpPr>
          <p:cNvPr id="4" name="Espaço Reservado para Número de Slide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06C69A5-85B7-6648-9F67-048DDC57A7FC}" type="slidenum">
              <a:rPr lang="pt-BR">
                <a:latin typeface="Calibri" charset="0"/>
              </a:rPr>
              <a:pPr eaLnBrk="1" hangingPunct="1"/>
              <a:t>53</a:t>
            </a:fld>
            <a:endParaRPr lang="pt-BR">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A9ABDD9-C18C-E340-A0C3-AB5228BA8C21}" type="datetimeFigureOut">
              <a:rPr lang="it-IT" smtClean="0"/>
              <a:pPr/>
              <a:t>15/03/20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6464199-4480-DA4D-8D13-64134FCBCFD9}"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A9ABDD9-C18C-E340-A0C3-AB5228BA8C21}" type="datetimeFigureOut">
              <a:rPr lang="it-IT" smtClean="0"/>
              <a:pPr/>
              <a:t>15/03/20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6464199-4480-DA4D-8D13-64134FCBCFD9}"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A9ABDD9-C18C-E340-A0C3-AB5228BA8C21}" type="datetimeFigureOut">
              <a:rPr lang="it-IT" smtClean="0"/>
              <a:pPr/>
              <a:t>15/03/20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6464199-4480-DA4D-8D13-64134FCBCFD9}"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A9ABDD9-C18C-E340-A0C3-AB5228BA8C21}" type="datetimeFigureOut">
              <a:rPr lang="it-IT" smtClean="0"/>
              <a:pPr/>
              <a:t>15/03/20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6464199-4480-DA4D-8D13-64134FCBCFD9}"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EA9ABDD9-C18C-E340-A0C3-AB5228BA8C21}" type="datetimeFigureOut">
              <a:rPr lang="it-IT" smtClean="0"/>
              <a:pPr/>
              <a:t>15/03/20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6464199-4480-DA4D-8D13-64134FCBCFD9}"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A9ABDD9-C18C-E340-A0C3-AB5228BA8C21}" type="datetimeFigureOut">
              <a:rPr lang="it-IT" smtClean="0"/>
              <a:pPr/>
              <a:t>15/03/20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6464199-4480-DA4D-8D13-64134FCBCFD9}"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A9ABDD9-C18C-E340-A0C3-AB5228BA8C21}" type="datetimeFigureOut">
              <a:rPr lang="it-IT" smtClean="0"/>
              <a:pPr/>
              <a:t>15/03/20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6464199-4480-DA4D-8D13-64134FCBCFD9}"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EA9ABDD9-C18C-E340-A0C3-AB5228BA8C21}" type="datetimeFigureOut">
              <a:rPr lang="it-IT" smtClean="0"/>
              <a:pPr/>
              <a:t>15/03/20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6464199-4480-DA4D-8D13-64134FCBCFD9}"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A9ABDD9-C18C-E340-A0C3-AB5228BA8C21}" type="datetimeFigureOut">
              <a:rPr lang="it-IT" smtClean="0"/>
              <a:pPr/>
              <a:t>15/03/20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6464199-4480-DA4D-8D13-64134FCBCFD9}"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A9ABDD9-C18C-E340-A0C3-AB5228BA8C21}" type="datetimeFigureOut">
              <a:rPr lang="it-IT" smtClean="0"/>
              <a:pPr/>
              <a:t>15/03/20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6464199-4480-DA4D-8D13-64134FCBCFD9}"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A9ABDD9-C18C-E340-A0C3-AB5228BA8C21}" type="datetimeFigureOut">
              <a:rPr lang="it-IT" smtClean="0"/>
              <a:pPr/>
              <a:t>15/03/20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6464199-4480-DA4D-8D13-64134FCBCFD9}"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ABDD9-C18C-E340-A0C3-AB5228BA8C21}" type="datetimeFigureOut">
              <a:rPr lang="it-IT" smtClean="0"/>
              <a:pPr/>
              <a:t>15/03/20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64199-4480-DA4D-8D13-64134FCBCFD9}"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6.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ideo" Target="file:////SergioDocumenti/Seminari_2013_2014_2015_2016_2017/DC_Vaccine%20Botucatu/Star%20Trek:%20The%20Next%20Generation%20New%20Intro.mp4"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file:////SergioDocumenti/Seminari_2013_2014_2015_2016_2017/DC_Vaccine%20Botucatu/CSI.MP4"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jpeg"/><Relationship Id="rId9" Type="http://schemas.openxmlformats.org/officeDocument/2006/relationships/image" Target="../media/image15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file:////SergioDocumenti/Seminari_2013_2014_2015_2016_2017/DC_Vaccine%20Botucatu/YouTube%20-%20Limp%20Bizkit%20-%20(Mission%20Impossible%202).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51520" y="620688"/>
            <a:ext cx="8640960" cy="1470025"/>
          </a:xfrm>
        </p:spPr>
        <p:txBody>
          <a:bodyPr>
            <a:normAutofit fontScale="90000"/>
          </a:bodyPr>
          <a:lstStyle/>
          <a:p>
            <a:r>
              <a:rPr lang="en-GB" b="1" dirty="0">
                <a:solidFill>
                  <a:schemeClr val="accent1">
                    <a:lumMod val="75000"/>
                  </a:schemeClr>
                </a:solidFill>
              </a:rPr>
              <a:t>Host Genome Analysis in</a:t>
            </a:r>
            <a:r>
              <a:rPr lang="it-IT" b="1" dirty="0">
                <a:solidFill>
                  <a:schemeClr val="accent1">
                    <a:lumMod val="75000"/>
                  </a:schemeClr>
                </a:solidFill>
              </a:rPr>
              <a:t> HIV positive </a:t>
            </a:r>
            <a:r>
              <a:rPr lang="it-IT" b="1" dirty="0" err="1">
                <a:solidFill>
                  <a:schemeClr val="accent1">
                    <a:lumMod val="75000"/>
                  </a:schemeClr>
                </a:solidFill>
              </a:rPr>
              <a:t>patients</a:t>
            </a:r>
            <a:r>
              <a:rPr lang="it-IT" b="1" dirty="0">
                <a:solidFill>
                  <a:schemeClr val="accent1">
                    <a:lumMod val="75000"/>
                  </a:schemeClr>
                </a:solidFill>
              </a:rPr>
              <a:t> </a:t>
            </a:r>
            <a:r>
              <a:rPr lang="it-IT" b="1" dirty="0" err="1">
                <a:solidFill>
                  <a:schemeClr val="accent1">
                    <a:lumMod val="75000"/>
                  </a:schemeClr>
                </a:solidFill>
              </a:rPr>
              <a:t>treated</a:t>
            </a:r>
            <a:r>
              <a:rPr lang="it-IT" b="1" dirty="0">
                <a:solidFill>
                  <a:schemeClr val="accent1">
                    <a:lumMod val="75000"/>
                  </a:schemeClr>
                </a:solidFill>
              </a:rPr>
              <a:t> with DC </a:t>
            </a:r>
            <a:r>
              <a:rPr lang="it-IT" b="1" dirty="0" err="1">
                <a:solidFill>
                  <a:schemeClr val="accent1">
                    <a:lumMod val="75000"/>
                  </a:schemeClr>
                </a:solidFill>
              </a:rPr>
              <a:t>immunovaccine</a:t>
            </a:r>
            <a:br>
              <a:rPr lang="it-IT" b="1" dirty="0">
                <a:solidFill>
                  <a:schemeClr val="accent1">
                    <a:lumMod val="75000"/>
                  </a:schemeClr>
                </a:solidFill>
              </a:rPr>
            </a:br>
            <a:endParaRPr lang="it-IT" b="1" dirty="0">
              <a:solidFill>
                <a:schemeClr val="accent1">
                  <a:lumMod val="75000"/>
                </a:schemeClr>
              </a:solidFill>
            </a:endParaRPr>
          </a:p>
        </p:txBody>
      </p:sp>
      <p:sp>
        <p:nvSpPr>
          <p:cNvPr id="3" name="Sottotitolo 2"/>
          <p:cNvSpPr>
            <a:spLocks noGrp="1"/>
          </p:cNvSpPr>
          <p:nvPr>
            <p:ph type="subTitle" idx="1"/>
          </p:nvPr>
        </p:nvSpPr>
        <p:spPr>
          <a:xfrm>
            <a:off x="1425798" y="2286000"/>
            <a:ext cx="6400800" cy="2736304"/>
          </a:xfrm>
        </p:spPr>
        <p:txBody>
          <a:bodyPr>
            <a:normAutofit/>
          </a:bodyPr>
          <a:lstStyle/>
          <a:p>
            <a:r>
              <a:rPr lang="it-IT" sz="2000" b="1" dirty="0">
                <a:solidFill>
                  <a:srgbClr val="376092"/>
                </a:solidFill>
              </a:rPr>
              <a:t>SERGIO CROVELLA </a:t>
            </a:r>
            <a:r>
              <a:rPr lang="it-IT" sz="2000" b="1" dirty="0" err="1">
                <a:solidFill>
                  <a:srgbClr val="376092"/>
                </a:solidFill>
              </a:rPr>
              <a:t>PhD</a:t>
            </a:r>
            <a:endParaRPr lang="it-IT" sz="2000" b="1" dirty="0">
              <a:solidFill>
                <a:srgbClr val="376092"/>
              </a:solidFill>
            </a:endParaRPr>
          </a:p>
          <a:p>
            <a:r>
              <a:rPr lang="da-DK" sz="2000" dirty="0" err="1">
                <a:solidFill>
                  <a:srgbClr val="376092"/>
                </a:solidFill>
              </a:rPr>
              <a:t>crovelser@gmail.com</a:t>
            </a:r>
            <a:r>
              <a:rPr lang="it-IT" sz="2000" b="1" dirty="0">
                <a:solidFill>
                  <a:srgbClr val="376092"/>
                </a:solidFill>
              </a:rPr>
              <a:t> </a:t>
            </a:r>
          </a:p>
          <a:p>
            <a:endParaRPr lang="it-IT" sz="2000" dirty="0">
              <a:solidFill>
                <a:srgbClr val="376092"/>
              </a:solidFill>
            </a:endParaRPr>
          </a:p>
          <a:p>
            <a:r>
              <a:rPr lang="x-none" sz="2000" b="1" dirty="0">
                <a:solidFill>
                  <a:srgbClr val="376092"/>
                </a:solidFill>
              </a:rPr>
              <a:t>Department of Genetics</a:t>
            </a:r>
          </a:p>
          <a:p>
            <a:r>
              <a:rPr lang="x-none" sz="2000" b="1" dirty="0">
                <a:solidFill>
                  <a:srgbClr val="376092"/>
                </a:solidFill>
              </a:rPr>
              <a:t>Federal University of Pernambuco</a:t>
            </a:r>
          </a:p>
          <a:p>
            <a:r>
              <a:rPr lang="x-none" sz="2000" b="1" dirty="0">
                <a:solidFill>
                  <a:srgbClr val="376092"/>
                </a:solidFill>
              </a:rPr>
              <a:t>Recife (Brazil)</a:t>
            </a:r>
            <a:endParaRPr lang="it-IT" sz="2000" b="1" dirty="0">
              <a:solidFill>
                <a:srgbClr val="376092"/>
              </a:solidFill>
            </a:endParaRPr>
          </a:p>
        </p:txBody>
      </p:sp>
      <p:pic>
        <p:nvPicPr>
          <p:cNvPr id="5" name="Picture 4" descr="192560860140ec63597c97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245" y="5353755"/>
            <a:ext cx="831553" cy="831553"/>
          </a:xfrm>
          <a:prstGeom prst="rect">
            <a:avLst/>
          </a:prstGeom>
          <a:noFill/>
          <a:ln w="9525">
            <a:noFill/>
            <a:miter lim="800000"/>
            <a:headEnd/>
            <a:tailEnd/>
          </a:ln>
        </p:spPr>
      </p:pic>
      <p:pic>
        <p:nvPicPr>
          <p:cNvPr id="6" name="Immagine 5" descr="selo imip.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92724" y="5346612"/>
            <a:ext cx="1174709" cy="958414"/>
          </a:xfrm>
          <a:prstGeom prst="rect">
            <a:avLst/>
          </a:prstGeom>
          <a:noFill/>
          <a:ln w="9525">
            <a:noFill/>
            <a:miter lim="800000"/>
            <a:headEnd/>
            <a:tailEnd/>
          </a:ln>
        </p:spPr>
      </p:pic>
      <p:pic>
        <p:nvPicPr>
          <p:cNvPr id="7" name="Immagine 6" descr="Schermata 2015-11-26 alle 23.07.3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7600" y="5353755"/>
            <a:ext cx="1828800" cy="951271"/>
          </a:xfrm>
          <a:prstGeom prst="rect">
            <a:avLst/>
          </a:prstGeom>
        </p:spPr>
      </p:pic>
      <p:pic>
        <p:nvPicPr>
          <p:cNvPr id="8" name="Immagine 7" descr="Schermata 2015-11-30 alle 22.54.47.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81200" y="5353755"/>
            <a:ext cx="1050275" cy="1003388"/>
          </a:xfrm>
          <a:prstGeom prst="rect">
            <a:avLst/>
          </a:prstGeom>
        </p:spPr>
      </p:pic>
      <p:pic>
        <p:nvPicPr>
          <p:cNvPr id="9" name="Immagine 8" descr="Schermata 2015-11-30 alle 22.55.22.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0" y="5266652"/>
            <a:ext cx="992101" cy="1090491"/>
          </a:xfrm>
          <a:prstGeom prst="rect">
            <a:avLst/>
          </a:prstGeom>
        </p:spPr>
      </p:pic>
    </p:spTree>
    <p:extLst>
      <p:ext uri="{BB962C8B-B14F-4D97-AF65-F5344CB8AC3E}">
        <p14:creationId xmlns:p14="http://schemas.microsoft.com/office/powerpoint/2010/main" val="292662006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80940"/>
            <a:ext cx="8229600" cy="2057400"/>
          </a:xfrm>
        </p:spPr>
        <p:txBody>
          <a:bodyPr>
            <a:noAutofit/>
          </a:bodyPr>
          <a:lstStyle/>
          <a:p>
            <a:r>
              <a:rPr lang="en-US" sz="2400" dirty="0">
                <a:solidFill>
                  <a:srgbClr val="376092"/>
                </a:solidFill>
              </a:rPr>
              <a:t>We studied the “innate immune genome” of weak/transient responders (WTR) and durable responders (DR) HIV infected patients, enrolled in the study of Lu et al. in order to understand the reasons of the success or not of the DC vaccine and its relationships with the host innate immunity genome</a:t>
            </a:r>
            <a:endParaRPr lang="it-IT" sz="2400" dirty="0">
              <a:solidFill>
                <a:srgbClr val="376092"/>
              </a:solidFill>
            </a:endParaRPr>
          </a:p>
        </p:txBody>
      </p:sp>
      <p:pic>
        <p:nvPicPr>
          <p:cNvPr id="4" name="Segnaposto contenuto 3" descr="Cytoinf.jpg"/>
          <p:cNvPicPr>
            <a:picLocks noGrp="1" noChangeAspect="1"/>
          </p:cNvPicPr>
          <p:nvPr>
            <p:ph idx="1"/>
          </p:nvPr>
        </p:nvPicPr>
        <p:blipFill>
          <a:blip r:embed="rId2" cstate="email">
            <a:extLst>
              <a:ext uri="{28A0092B-C50C-407E-A947-70E740481C1C}">
                <a14:useLocalDpi xmlns:a14="http://schemas.microsoft.com/office/drawing/2010/main"/>
              </a:ext>
            </a:extLst>
          </a:blip>
          <a:srcRect l="-13338" r="-13338"/>
          <a:stretch>
            <a:fillRect/>
          </a:stretch>
        </p:blipFill>
        <p:spPr bwMode="auto">
          <a:xfrm>
            <a:off x="1143000" y="2689782"/>
            <a:ext cx="7343530" cy="403865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6477000" cy="2163762"/>
          </a:xfrm>
        </p:spPr>
        <p:txBody>
          <a:bodyPr rtlCol="0">
            <a:normAutofit/>
          </a:bodyPr>
          <a:lstStyle/>
          <a:p>
            <a:pPr fontAlgn="auto">
              <a:spcAft>
                <a:spcPts val="0"/>
              </a:spcAft>
              <a:defRPr/>
            </a:pPr>
            <a:r>
              <a:rPr lang="it-IT" b="1" dirty="0" err="1">
                <a:solidFill>
                  <a:srgbClr val="1F497D"/>
                </a:solidFill>
                <a:effectLst>
                  <a:outerShdw blurRad="50800" dist="38100" dir="2700000">
                    <a:srgbClr val="000000">
                      <a:alpha val="43000"/>
                    </a:srgbClr>
                  </a:outerShdw>
                </a:effectLst>
                <a:ea typeface="+mj-ea"/>
                <a:cs typeface="+mj-cs"/>
              </a:rPr>
              <a:t>SNPs</a:t>
            </a:r>
            <a:r>
              <a:rPr lang="it-IT" b="1" dirty="0">
                <a:solidFill>
                  <a:srgbClr val="1F497D"/>
                </a:solidFill>
                <a:effectLst>
                  <a:outerShdw blurRad="50800" dist="38100" dir="2700000">
                    <a:srgbClr val="000000">
                      <a:alpha val="43000"/>
                    </a:srgbClr>
                  </a:outerShdw>
                </a:effectLst>
                <a:ea typeface="+mj-ea"/>
                <a:cs typeface="+mj-cs"/>
              </a:rPr>
              <a:t> </a:t>
            </a:r>
            <a:r>
              <a:rPr lang="it-IT" b="1" dirty="0" err="1">
                <a:solidFill>
                  <a:srgbClr val="1F497D"/>
                </a:solidFill>
                <a:effectLst>
                  <a:outerShdw blurRad="50800" dist="38100" dir="2700000">
                    <a:srgbClr val="000000">
                      <a:alpha val="43000"/>
                    </a:srgbClr>
                  </a:outerShdw>
                </a:effectLst>
                <a:ea typeface="+mj-ea"/>
                <a:cs typeface="+mj-cs"/>
              </a:rPr>
              <a:t>selection</a:t>
            </a:r>
            <a:r>
              <a:rPr lang="it-IT" b="1" dirty="0">
                <a:solidFill>
                  <a:srgbClr val="1F497D"/>
                </a:solidFill>
                <a:effectLst>
                  <a:outerShdw blurRad="50800" dist="38100" dir="2700000">
                    <a:srgbClr val="000000">
                      <a:alpha val="43000"/>
                    </a:srgbClr>
                  </a:outerShdw>
                </a:effectLst>
                <a:ea typeface="+mj-ea"/>
                <a:cs typeface="+mj-cs"/>
              </a:rPr>
              <a:t>: </a:t>
            </a:r>
            <a:r>
              <a:rPr lang="it-IT" b="1" dirty="0" err="1">
                <a:solidFill>
                  <a:srgbClr val="1F497D"/>
                </a:solidFill>
                <a:effectLst>
                  <a:outerShdw blurRad="50800" dist="38100" dir="2700000">
                    <a:srgbClr val="000000">
                      <a:alpha val="43000"/>
                    </a:srgbClr>
                  </a:outerShdw>
                </a:effectLst>
                <a:ea typeface="+mj-ea"/>
                <a:cs typeface="+mj-cs"/>
              </a:rPr>
              <a:t>SNPBrowser</a:t>
            </a:r>
            <a:r>
              <a:rPr lang="it-IT" b="1" dirty="0">
                <a:solidFill>
                  <a:srgbClr val="1F497D"/>
                </a:solidFill>
                <a:effectLst>
                  <a:outerShdw blurRad="50800" dist="38100" dir="2700000">
                    <a:srgbClr val="000000">
                      <a:alpha val="43000"/>
                    </a:srgbClr>
                  </a:outerShdw>
                </a:effectLst>
                <a:ea typeface="+mj-ea"/>
                <a:cs typeface="+mj-cs"/>
              </a:rPr>
              <a:t>, </a:t>
            </a:r>
            <a:r>
              <a:rPr lang="it-IT" b="1" dirty="0" err="1">
                <a:solidFill>
                  <a:srgbClr val="1F497D"/>
                </a:solidFill>
                <a:effectLst>
                  <a:outerShdw blurRad="50800" dist="38100" dir="2700000">
                    <a:srgbClr val="000000">
                      <a:alpha val="43000"/>
                    </a:srgbClr>
                  </a:outerShdw>
                </a:effectLst>
                <a:ea typeface="+mj-ea"/>
                <a:cs typeface="+mj-cs"/>
              </a:rPr>
              <a:t>HapMap</a:t>
            </a:r>
            <a:r>
              <a:rPr lang="it-IT" b="1" dirty="0">
                <a:solidFill>
                  <a:srgbClr val="1F497D"/>
                </a:solidFill>
                <a:effectLst>
                  <a:outerShdw blurRad="50800" dist="38100" dir="2700000">
                    <a:srgbClr val="000000">
                      <a:alpha val="43000"/>
                    </a:srgbClr>
                  </a:outerShdw>
                </a:effectLst>
                <a:ea typeface="+mj-ea"/>
                <a:cs typeface="+mj-cs"/>
              </a:rPr>
              <a:t>, </a:t>
            </a:r>
            <a:r>
              <a:rPr lang="it-IT" b="1" dirty="0" err="1">
                <a:solidFill>
                  <a:srgbClr val="1F497D"/>
                </a:solidFill>
                <a:effectLst>
                  <a:outerShdw blurRad="50800" dist="38100" dir="2700000">
                    <a:srgbClr val="000000">
                      <a:alpha val="43000"/>
                    </a:srgbClr>
                  </a:outerShdw>
                </a:effectLst>
                <a:ea typeface="+mj-ea"/>
                <a:cs typeface="+mj-cs"/>
              </a:rPr>
              <a:t>QuickSNP</a:t>
            </a:r>
            <a:r>
              <a:rPr lang="it-IT" b="1" dirty="0">
                <a:solidFill>
                  <a:srgbClr val="1F497D"/>
                </a:solidFill>
                <a:effectLst>
                  <a:outerShdw blurRad="50800" dist="38100" dir="2700000">
                    <a:srgbClr val="000000">
                      <a:alpha val="43000"/>
                    </a:srgbClr>
                  </a:outerShdw>
                </a:effectLst>
                <a:ea typeface="+mj-ea"/>
                <a:cs typeface="+mj-cs"/>
              </a:rPr>
              <a:t>, </a:t>
            </a:r>
            <a:r>
              <a:rPr lang="it-IT" b="1" dirty="0" err="1">
                <a:solidFill>
                  <a:srgbClr val="1F497D"/>
                </a:solidFill>
                <a:effectLst>
                  <a:outerShdw blurRad="50800" dist="38100" dir="2700000">
                    <a:srgbClr val="000000">
                      <a:alpha val="43000"/>
                    </a:srgbClr>
                  </a:outerShdw>
                </a:effectLst>
                <a:ea typeface="+mj-ea"/>
                <a:cs typeface="+mj-cs"/>
              </a:rPr>
              <a:t>Tagger</a:t>
            </a:r>
            <a:endParaRPr lang="it-IT" dirty="0">
              <a:solidFill>
                <a:srgbClr val="1F497D"/>
              </a:solidFill>
              <a:effectLst>
                <a:outerShdw blurRad="50800" dist="38100" dir="2700000">
                  <a:srgbClr val="000000">
                    <a:alpha val="43000"/>
                  </a:srgbClr>
                </a:outerShdw>
              </a:effectLst>
              <a:ea typeface="+mj-ea"/>
              <a:cs typeface="+mj-cs"/>
            </a:endParaRPr>
          </a:p>
        </p:txBody>
      </p:sp>
      <p:sp>
        <p:nvSpPr>
          <p:cNvPr id="3" name="Segnaposto contenuto 2"/>
          <p:cNvSpPr>
            <a:spLocks noGrp="1"/>
          </p:cNvSpPr>
          <p:nvPr>
            <p:ph idx="1"/>
          </p:nvPr>
        </p:nvSpPr>
        <p:spPr>
          <a:xfrm>
            <a:off x="304800" y="2438400"/>
            <a:ext cx="7467600" cy="3594100"/>
          </a:xfrm>
        </p:spPr>
        <p:txBody>
          <a:bodyPr rtlCol="0">
            <a:normAutofit fontScale="85000" lnSpcReduction="10000"/>
          </a:bodyPr>
          <a:lstStyle/>
          <a:p>
            <a:pPr fontAlgn="auto">
              <a:spcAft>
                <a:spcPts val="0"/>
              </a:spcAft>
              <a:buFont typeface="Arial"/>
              <a:buChar char="•"/>
              <a:defRPr/>
            </a:pPr>
            <a:r>
              <a:rPr lang="it-IT" b="1" dirty="0">
                <a:solidFill>
                  <a:srgbClr val="1F497D"/>
                </a:solidFill>
                <a:ea typeface="+mn-ea"/>
                <a:cs typeface="+mn-cs"/>
              </a:rPr>
              <a:t>149 INNATE IMMUNITY </a:t>
            </a:r>
            <a:r>
              <a:rPr lang="it-IT" b="1" dirty="0" err="1">
                <a:solidFill>
                  <a:srgbClr val="1F497D"/>
                </a:solidFill>
                <a:ea typeface="+mn-ea"/>
                <a:cs typeface="+mn-cs"/>
              </a:rPr>
              <a:t>genes</a:t>
            </a:r>
            <a:r>
              <a:rPr lang="it-IT" b="1" dirty="0">
                <a:solidFill>
                  <a:srgbClr val="1F497D"/>
                </a:solidFill>
                <a:ea typeface="+mn-ea"/>
                <a:cs typeface="+mn-cs"/>
              </a:rPr>
              <a:t>, 768 </a:t>
            </a:r>
            <a:r>
              <a:rPr lang="it-IT" b="1" dirty="0" err="1">
                <a:solidFill>
                  <a:srgbClr val="1F497D"/>
                </a:solidFill>
                <a:ea typeface="+mn-ea"/>
                <a:cs typeface="+mn-cs"/>
              </a:rPr>
              <a:t>SNPs</a:t>
            </a:r>
            <a:endParaRPr lang="it-IT" b="1" dirty="0">
              <a:solidFill>
                <a:srgbClr val="1F497D"/>
              </a:solidFill>
              <a:ea typeface="+mn-ea"/>
              <a:cs typeface="+mn-cs"/>
            </a:endParaRPr>
          </a:p>
          <a:p>
            <a:pPr fontAlgn="auto">
              <a:spcAft>
                <a:spcPts val="0"/>
              </a:spcAft>
              <a:buFont typeface="Arial"/>
              <a:buChar char="•"/>
              <a:defRPr/>
            </a:pPr>
            <a:r>
              <a:rPr lang="it-IT" b="1" dirty="0" err="1">
                <a:solidFill>
                  <a:srgbClr val="1F497D"/>
                </a:solidFill>
                <a:ea typeface="+mn-ea"/>
                <a:cs typeface="+mn-cs"/>
              </a:rPr>
              <a:t>1</a:t>
            </a:r>
            <a:r>
              <a:rPr lang="it-IT" b="1" dirty="0">
                <a:solidFill>
                  <a:srgbClr val="1F497D"/>
                </a:solidFill>
                <a:ea typeface="+mn-ea"/>
                <a:cs typeface="+mn-cs"/>
              </a:rPr>
              <a:t>) </a:t>
            </a:r>
            <a:r>
              <a:rPr lang="it-IT" b="1" dirty="0" err="1">
                <a:solidFill>
                  <a:srgbClr val="1F497D"/>
                </a:solidFill>
                <a:ea typeface="+mn-ea"/>
                <a:cs typeface="+mn-cs"/>
              </a:rPr>
              <a:t>non-synonymous</a:t>
            </a:r>
            <a:r>
              <a:rPr lang="it-IT" b="1" dirty="0">
                <a:solidFill>
                  <a:srgbClr val="1F497D"/>
                </a:solidFill>
                <a:ea typeface="+mn-ea"/>
                <a:cs typeface="+mn-cs"/>
              </a:rPr>
              <a:t> </a:t>
            </a:r>
            <a:r>
              <a:rPr lang="it-IT" b="1" dirty="0" err="1">
                <a:solidFill>
                  <a:srgbClr val="1F497D"/>
                </a:solidFill>
                <a:ea typeface="+mn-ea"/>
                <a:cs typeface="+mn-cs"/>
              </a:rPr>
              <a:t>coding</a:t>
            </a:r>
            <a:r>
              <a:rPr lang="it-IT" b="1" dirty="0">
                <a:solidFill>
                  <a:srgbClr val="1F497D"/>
                </a:solidFill>
                <a:ea typeface="+mn-ea"/>
                <a:cs typeface="+mn-cs"/>
              </a:rPr>
              <a:t> </a:t>
            </a:r>
            <a:r>
              <a:rPr lang="it-IT" b="1" dirty="0" err="1">
                <a:solidFill>
                  <a:srgbClr val="1F497D"/>
                </a:solidFill>
                <a:ea typeface="+mn-ea"/>
                <a:cs typeface="+mn-cs"/>
              </a:rPr>
              <a:t>SNPs</a:t>
            </a:r>
            <a:r>
              <a:rPr lang="it-IT" b="1" dirty="0">
                <a:solidFill>
                  <a:srgbClr val="1F497D"/>
                </a:solidFill>
                <a:ea typeface="+mn-ea"/>
                <a:cs typeface="+mn-cs"/>
              </a:rPr>
              <a:t> </a:t>
            </a:r>
            <a:r>
              <a:rPr lang="it-IT" dirty="0">
                <a:solidFill>
                  <a:srgbClr val="1F497D"/>
                </a:solidFill>
                <a:ea typeface="+mn-ea"/>
                <a:cs typeface="+mn-cs"/>
              </a:rPr>
              <a:t>(</a:t>
            </a:r>
            <a:r>
              <a:rPr lang="it-IT" dirty="0" err="1">
                <a:solidFill>
                  <a:srgbClr val="1F497D"/>
                </a:solidFill>
                <a:ea typeface="+mn-ea"/>
                <a:cs typeface="+mn-cs"/>
              </a:rPr>
              <a:t>nsSNPs</a:t>
            </a:r>
            <a:r>
              <a:rPr lang="it-IT" dirty="0">
                <a:solidFill>
                  <a:srgbClr val="1F497D"/>
                </a:solidFill>
                <a:ea typeface="+mn-ea"/>
                <a:cs typeface="+mn-cs"/>
              </a:rPr>
              <a:t>), </a:t>
            </a:r>
            <a:r>
              <a:rPr lang="it-IT" dirty="0" err="1">
                <a:solidFill>
                  <a:srgbClr val="1F497D"/>
                </a:solidFill>
                <a:ea typeface="+mn-ea"/>
                <a:cs typeface="+mn-cs"/>
              </a:rPr>
              <a:t>that</a:t>
            </a:r>
            <a:r>
              <a:rPr lang="it-IT" dirty="0">
                <a:solidFill>
                  <a:srgbClr val="1F497D"/>
                </a:solidFill>
                <a:ea typeface="+mn-ea"/>
                <a:cs typeface="+mn-cs"/>
              </a:rPr>
              <a:t> include a </a:t>
            </a:r>
            <a:r>
              <a:rPr lang="it-IT" dirty="0" err="1">
                <a:solidFill>
                  <a:srgbClr val="1F497D"/>
                </a:solidFill>
                <a:ea typeface="+mn-ea"/>
                <a:cs typeface="+mn-cs"/>
              </a:rPr>
              <a:t>group</a:t>
            </a:r>
            <a:r>
              <a:rPr lang="it-IT" dirty="0">
                <a:solidFill>
                  <a:srgbClr val="1F497D"/>
                </a:solidFill>
                <a:ea typeface="+mn-ea"/>
                <a:cs typeface="+mn-cs"/>
              </a:rPr>
              <a:t> </a:t>
            </a:r>
            <a:r>
              <a:rPr lang="it-IT" dirty="0" err="1">
                <a:solidFill>
                  <a:srgbClr val="1F497D"/>
                </a:solidFill>
                <a:ea typeface="+mn-ea"/>
                <a:cs typeface="+mn-cs"/>
              </a:rPr>
              <a:t>of</a:t>
            </a:r>
            <a:r>
              <a:rPr lang="it-IT" dirty="0">
                <a:solidFill>
                  <a:srgbClr val="1F497D"/>
                </a:solidFill>
                <a:ea typeface="+mn-ea"/>
                <a:cs typeface="+mn-cs"/>
              </a:rPr>
              <a:t> </a:t>
            </a:r>
            <a:r>
              <a:rPr lang="it-IT" dirty="0" err="1">
                <a:solidFill>
                  <a:srgbClr val="1F497D"/>
                </a:solidFill>
                <a:ea typeface="+mn-ea"/>
                <a:cs typeface="+mn-cs"/>
              </a:rPr>
              <a:t>SNPs</a:t>
            </a:r>
            <a:r>
              <a:rPr lang="it-IT" dirty="0">
                <a:solidFill>
                  <a:srgbClr val="1F497D"/>
                </a:solidFill>
                <a:ea typeface="+mn-ea"/>
                <a:cs typeface="+mn-cs"/>
              </a:rPr>
              <a:t> </a:t>
            </a:r>
            <a:r>
              <a:rPr lang="it-IT" dirty="0" err="1">
                <a:solidFill>
                  <a:srgbClr val="1F497D"/>
                </a:solidFill>
                <a:ea typeface="+mn-ea"/>
                <a:cs typeface="+mn-cs"/>
              </a:rPr>
              <a:t>having</a:t>
            </a:r>
            <a:r>
              <a:rPr lang="it-IT" dirty="0">
                <a:solidFill>
                  <a:srgbClr val="1F497D"/>
                </a:solidFill>
                <a:ea typeface="+mn-ea"/>
                <a:cs typeface="+mn-cs"/>
              </a:rPr>
              <a:t> the </a:t>
            </a:r>
            <a:r>
              <a:rPr lang="it-IT" dirty="0" err="1">
                <a:solidFill>
                  <a:srgbClr val="1F497D"/>
                </a:solidFill>
                <a:ea typeface="+mn-ea"/>
                <a:cs typeface="+mn-cs"/>
              </a:rPr>
              <a:t>highest</a:t>
            </a:r>
            <a:r>
              <a:rPr lang="it-IT" dirty="0">
                <a:solidFill>
                  <a:srgbClr val="1F497D"/>
                </a:solidFill>
                <a:ea typeface="+mn-ea"/>
                <a:cs typeface="+mn-cs"/>
              </a:rPr>
              <a:t> impact on </a:t>
            </a:r>
            <a:r>
              <a:rPr lang="it-IT" dirty="0" err="1">
                <a:solidFill>
                  <a:srgbClr val="1F497D"/>
                </a:solidFill>
                <a:ea typeface="+mn-ea"/>
                <a:cs typeface="+mn-cs"/>
              </a:rPr>
              <a:t>phenotype</a:t>
            </a:r>
            <a:r>
              <a:rPr lang="it-IT" dirty="0">
                <a:solidFill>
                  <a:srgbClr val="1F497D"/>
                </a:solidFill>
                <a:ea typeface="+mn-ea"/>
                <a:cs typeface="+mn-cs"/>
              </a:rPr>
              <a:t> due </a:t>
            </a:r>
            <a:r>
              <a:rPr lang="it-IT" dirty="0" err="1">
                <a:solidFill>
                  <a:srgbClr val="1F497D"/>
                </a:solidFill>
                <a:ea typeface="+mn-ea"/>
                <a:cs typeface="+mn-cs"/>
              </a:rPr>
              <a:t>to</a:t>
            </a:r>
            <a:r>
              <a:rPr lang="it-IT" dirty="0">
                <a:solidFill>
                  <a:srgbClr val="1F497D"/>
                </a:solidFill>
                <a:ea typeface="+mn-ea"/>
                <a:cs typeface="+mn-cs"/>
              </a:rPr>
              <a:t> </a:t>
            </a:r>
            <a:r>
              <a:rPr lang="it-IT" dirty="0" err="1">
                <a:solidFill>
                  <a:srgbClr val="1F497D"/>
                </a:solidFill>
                <a:ea typeface="+mn-ea"/>
                <a:cs typeface="+mn-cs"/>
              </a:rPr>
              <a:t>their</a:t>
            </a:r>
            <a:r>
              <a:rPr lang="it-IT" dirty="0">
                <a:solidFill>
                  <a:srgbClr val="1F497D"/>
                </a:solidFill>
                <a:ea typeface="+mn-ea"/>
                <a:cs typeface="+mn-cs"/>
              </a:rPr>
              <a:t> </a:t>
            </a:r>
            <a:r>
              <a:rPr lang="it-IT" dirty="0" err="1">
                <a:solidFill>
                  <a:srgbClr val="1F497D"/>
                </a:solidFill>
                <a:ea typeface="+mn-ea"/>
                <a:cs typeface="+mn-cs"/>
              </a:rPr>
              <a:t>potential</a:t>
            </a:r>
            <a:r>
              <a:rPr lang="it-IT" dirty="0">
                <a:solidFill>
                  <a:srgbClr val="1F497D"/>
                </a:solidFill>
                <a:ea typeface="+mn-ea"/>
                <a:cs typeface="+mn-cs"/>
              </a:rPr>
              <a:t> </a:t>
            </a:r>
            <a:r>
              <a:rPr lang="it-IT" dirty="0" err="1">
                <a:solidFill>
                  <a:srgbClr val="1F497D"/>
                </a:solidFill>
                <a:ea typeface="+mn-ea"/>
                <a:cs typeface="+mn-cs"/>
              </a:rPr>
              <a:t>to</a:t>
            </a:r>
            <a:r>
              <a:rPr lang="it-IT" dirty="0">
                <a:solidFill>
                  <a:srgbClr val="1F497D"/>
                </a:solidFill>
                <a:ea typeface="+mn-ea"/>
                <a:cs typeface="+mn-cs"/>
              </a:rPr>
              <a:t> </a:t>
            </a:r>
            <a:r>
              <a:rPr lang="it-IT" dirty="0" err="1">
                <a:solidFill>
                  <a:srgbClr val="1F497D"/>
                </a:solidFill>
                <a:ea typeface="+mn-ea"/>
                <a:cs typeface="+mn-cs"/>
              </a:rPr>
              <a:t>directly</a:t>
            </a:r>
            <a:r>
              <a:rPr lang="it-IT" dirty="0">
                <a:solidFill>
                  <a:srgbClr val="1F497D"/>
                </a:solidFill>
                <a:ea typeface="+mn-ea"/>
                <a:cs typeface="+mn-cs"/>
              </a:rPr>
              <a:t> </a:t>
            </a:r>
            <a:r>
              <a:rPr lang="it-IT" dirty="0" err="1">
                <a:solidFill>
                  <a:srgbClr val="1F497D"/>
                </a:solidFill>
                <a:ea typeface="+mn-ea"/>
                <a:cs typeface="+mn-cs"/>
              </a:rPr>
              <a:t>affect</a:t>
            </a:r>
            <a:r>
              <a:rPr lang="it-IT" dirty="0">
                <a:solidFill>
                  <a:srgbClr val="1F497D"/>
                </a:solidFill>
                <a:ea typeface="+mn-ea"/>
                <a:cs typeface="+mn-cs"/>
              </a:rPr>
              <a:t> the </a:t>
            </a:r>
            <a:r>
              <a:rPr lang="it-IT" dirty="0" err="1">
                <a:solidFill>
                  <a:srgbClr val="1F497D"/>
                </a:solidFill>
                <a:ea typeface="+mn-ea"/>
                <a:cs typeface="+mn-cs"/>
              </a:rPr>
              <a:t>structure</a:t>
            </a:r>
            <a:r>
              <a:rPr lang="it-IT" dirty="0">
                <a:solidFill>
                  <a:srgbClr val="1F497D"/>
                </a:solidFill>
                <a:ea typeface="+mn-ea"/>
                <a:cs typeface="+mn-cs"/>
              </a:rPr>
              <a:t>, </a:t>
            </a:r>
            <a:r>
              <a:rPr lang="it-IT" dirty="0" err="1">
                <a:solidFill>
                  <a:srgbClr val="1F497D"/>
                </a:solidFill>
                <a:ea typeface="+mn-ea"/>
                <a:cs typeface="+mn-cs"/>
              </a:rPr>
              <a:t>function</a:t>
            </a:r>
            <a:r>
              <a:rPr lang="it-IT" dirty="0">
                <a:solidFill>
                  <a:srgbClr val="1F497D"/>
                </a:solidFill>
                <a:ea typeface="+mn-ea"/>
                <a:cs typeface="+mn-cs"/>
              </a:rPr>
              <a:t> and </a:t>
            </a:r>
            <a:r>
              <a:rPr lang="it-IT" dirty="0" err="1">
                <a:solidFill>
                  <a:srgbClr val="1F497D"/>
                </a:solidFill>
                <a:ea typeface="+mn-ea"/>
                <a:cs typeface="+mn-cs"/>
              </a:rPr>
              <a:t>interactions</a:t>
            </a:r>
            <a:r>
              <a:rPr lang="it-IT" dirty="0">
                <a:solidFill>
                  <a:srgbClr val="1F497D"/>
                </a:solidFill>
                <a:ea typeface="+mn-ea"/>
                <a:cs typeface="+mn-cs"/>
              </a:rPr>
              <a:t> </a:t>
            </a:r>
            <a:r>
              <a:rPr lang="it-IT" dirty="0" err="1">
                <a:solidFill>
                  <a:srgbClr val="1F497D"/>
                </a:solidFill>
                <a:ea typeface="+mn-ea"/>
                <a:cs typeface="+mn-cs"/>
              </a:rPr>
              <a:t>of</a:t>
            </a:r>
            <a:r>
              <a:rPr lang="it-IT" dirty="0">
                <a:solidFill>
                  <a:srgbClr val="1F497D"/>
                </a:solidFill>
                <a:ea typeface="+mn-ea"/>
                <a:cs typeface="+mn-cs"/>
              </a:rPr>
              <a:t> </a:t>
            </a:r>
            <a:r>
              <a:rPr lang="it-IT" dirty="0" err="1">
                <a:solidFill>
                  <a:srgbClr val="1F497D"/>
                </a:solidFill>
                <a:ea typeface="+mn-ea"/>
                <a:cs typeface="+mn-cs"/>
              </a:rPr>
              <a:t>expressed</a:t>
            </a:r>
            <a:r>
              <a:rPr lang="it-IT" dirty="0">
                <a:solidFill>
                  <a:srgbClr val="1F497D"/>
                </a:solidFill>
                <a:ea typeface="+mn-ea"/>
                <a:cs typeface="+mn-cs"/>
              </a:rPr>
              <a:t> </a:t>
            </a:r>
            <a:r>
              <a:rPr lang="it-IT" dirty="0" err="1">
                <a:solidFill>
                  <a:srgbClr val="1F497D"/>
                </a:solidFill>
                <a:ea typeface="+mn-ea"/>
                <a:cs typeface="+mn-cs"/>
              </a:rPr>
              <a:t>protein</a:t>
            </a:r>
            <a:endParaRPr lang="it-IT" dirty="0">
              <a:solidFill>
                <a:srgbClr val="1F497D"/>
              </a:solidFill>
              <a:ea typeface="+mn-ea"/>
              <a:cs typeface="+mn-cs"/>
            </a:endParaRPr>
          </a:p>
          <a:p>
            <a:pPr fontAlgn="auto">
              <a:spcAft>
                <a:spcPts val="0"/>
              </a:spcAft>
              <a:buFont typeface="Arial"/>
              <a:buChar char="•"/>
              <a:defRPr/>
            </a:pPr>
            <a:r>
              <a:rPr lang="it-IT" b="1" dirty="0">
                <a:solidFill>
                  <a:srgbClr val="1F497D"/>
                </a:solidFill>
                <a:ea typeface="+mn-ea"/>
                <a:cs typeface="+mn-cs"/>
              </a:rPr>
              <a:t> </a:t>
            </a:r>
            <a:r>
              <a:rPr lang="it-IT" b="1" dirty="0" err="1">
                <a:solidFill>
                  <a:srgbClr val="1F497D"/>
                </a:solidFill>
                <a:ea typeface="+mn-ea"/>
                <a:cs typeface="+mn-cs"/>
              </a:rPr>
              <a:t>2</a:t>
            </a:r>
            <a:r>
              <a:rPr lang="it-IT" b="1" dirty="0">
                <a:solidFill>
                  <a:srgbClr val="1F497D"/>
                </a:solidFill>
                <a:ea typeface="+mn-ea"/>
                <a:cs typeface="+mn-cs"/>
              </a:rPr>
              <a:t>) </a:t>
            </a:r>
            <a:r>
              <a:rPr lang="it-IT" b="1" dirty="0" err="1">
                <a:solidFill>
                  <a:srgbClr val="1F497D"/>
                </a:solidFill>
                <a:ea typeface="+mn-ea"/>
                <a:cs typeface="+mn-cs"/>
              </a:rPr>
              <a:t>Tag</a:t>
            </a:r>
            <a:r>
              <a:rPr lang="it-IT" b="1" dirty="0">
                <a:solidFill>
                  <a:srgbClr val="1F497D"/>
                </a:solidFill>
                <a:ea typeface="+mn-ea"/>
                <a:cs typeface="+mn-cs"/>
              </a:rPr>
              <a:t> </a:t>
            </a:r>
            <a:r>
              <a:rPr lang="it-IT" b="1" dirty="0" err="1">
                <a:solidFill>
                  <a:srgbClr val="1F497D"/>
                </a:solidFill>
                <a:ea typeface="+mn-ea"/>
                <a:cs typeface="+mn-cs"/>
              </a:rPr>
              <a:t>SNPs</a:t>
            </a:r>
            <a:r>
              <a:rPr lang="it-IT" dirty="0">
                <a:solidFill>
                  <a:srgbClr val="1F497D"/>
                </a:solidFill>
                <a:ea typeface="+mn-ea"/>
                <a:cs typeface="+mn-cs"/>
              </a:rPr>
              <a:t>, </a:t>
            </a:r>
            <a:r>
              <a:rPr lang="it-IT" dirty="0" err="1">
                <a:solidFill>
                  <a:srgbClr val="1F497D"/>
                </a:solidFill>
                <a:ea typeface="+mn-ea"/>
                <a:cs typeface="+mn-cs"/>
              </a:rPr>
              <a:t>which</a:t>
            </a:r>
            <a:r>
              <a:rPr lang="it-IT" dirty="0">
                <a:solidFill>
                  <a:srgbClr val="1F497D"/>
                </a:solidFill>
                <a:ea typeface="+mn-ea"/>
                <a:cs typeface="+mn-cs"/>
              </a:rPr>
              <a:t> </a:t>
            </a:r>
            <a:r>
              <a:rPr lang="it-IT" dirty="0" err="1">
                <a:solidFill>
                  <a:srgbClr val="1F497D"/>
                </a:solidFill>
                <a:ea typeface="+mn-ea"/>
                <a:cs typeface="+mn-cs"/>
              </a:rPr>
              <a:t>represent</a:t>
            </a:r>
            <a:r>
              <a:rPr lang="it-IT" dirty="0">
                <a:solidFill>
                  <a:srgbClr val="1F497D"/>
                </a:solidFill>
                <a:ea typeface="+mn-ea"/>
                <a:cs typeface="+mn-cs"/>
              </a:rPr>
              <a:t> a subset </a:t>
            </a:r>
            <a:r>
              <a:rPr lang="it-IT" dirty="0" err="1">
                <a:solidFill>
                  <a:srgbClr val="1F497D"/>
                </a:solidFill>
                <a:ea typeface="+mn-ea"/>
                <a:cs typeface="+mn-cs"/>
              </a:rPr>
              <a:t>of</a:t>
            </a:r>
            <a:r>
              <a:rPr lang="it-IT" dirty="0">
                <a:solidFill>
                  <a:srgbClr val="1F497D"/>
                </a:solidFill>
                <a:ea typeface="+mn-ea"/>
                <a:cs typeface="+mn-cs"/>
              </a:rPr>
              <a:t> </a:t>
            </a:r>
            <a:r>
              <a:rPr lang="it-IT" dirty="0" err="1">
                <a:solidFill>
                  <a:srgbClr val="1F497D"/>
                </a:solidFill>
                <a:ea typeface="+mn-ea"/>
                <a:cs typeface="+mn-cs"/>
              </a:rPr>
              <a:t>SNPs</a:t>
            </a:r>
            <a:r>
              <a:rPr lang="it-IT" dirty="0">
                <a:solidFill>
                  <a:srgbClr val="1F497D"/>
                </a:solidFill>
                <a:ea typeface="+mn-ea"/>
                <a:cs typeface="+mn-cs"/>
              </a:rPr>
              <a:t> </a:t>
            </a:r>
            <a:r>
              <a:rPr lang="it-IT" dirty="0" err="1">
                <a:solidFill>
                  <a:srgbClr val="1F497D"/>
                </a:solidFill>
                <a:ea typeface="+mn-ea"/>
                <a:cs typeface="+mn-cs"/>
              </a:rPr>
              <a:t>capturing</a:t>
            </a:r>
            <a:r>
              <a:rPr lang="it-IT" dirty="0">
                <a:solidFill>
                  <a:srgbClr val="1F497D"/>
                </a:solidFill>
                <a:ea typeface="+mn-ea"/>
                <a:cs typeface="+mn-cs"/>
              </a:rPr>
              <a:t> </a:t>
            </a:r>
            <a:r>
              <a:rPr lang="it-IT" dirty="0" err="1">
                <a:solidFill>
                  <a:srgbClr val="1F497D"/>
                </a:solidFill>
                <a:ea typeface="+mn-ea"/>
                <a:cs typeface="+mn-cs"/>
              </a:rPr>
              <a:t>most</a:t>
            </a:r>
            <a:r>
              <a:rPr lang="it-IT" dirty="0">
                <a:solidFill>
                  <a:srgbClr val="1F497D"/>
                </a:solidFill>
                <a:ea typeface="+mn-ea"/>
                <a:cs typeface="+mn-cs"/>
              </a:rPr>
              <a:t> </a:t>
            </a:r>
            <a:r>
              <a:rPr lang="it-IT" dirty="0" err="1">
                <a:solidFill>
                  <a:srgbClr val="1F497D"/>
                </a:solidFill>
                <a:ea typeface="+mn-ea"/>
                <a:cs typeface="+mn-cs"/>
              </a:rPr>
              <a:t>of</a:t>
            </a:r>
            <a:r>
              <a:rPr lang="it-IT" dirty="0">
                <a:solidFill>
                  <a:srgbClr val="1F497D"/>
                </a:solidFill>
                <a:ea typeface="+mn-ea"/>
                <a:cs typeface="+mn-cs"/>
              </a:rPr>
              <a:t> the </a:t>
            </a:r>
            <a:r>
              <a:rPr lang="it-IT" dirty="0" err="1">
                <a:solidFill>
                  <a:srgbClr val="1F497D"/>
                </a:solidFill>
                <a:ea typeface="+mn-ea"/>
                <a:cs typeface="+mn-cs"/>
              </a:rPr>
              <a:t>haplotype</a:t>
            </a:r>
            <a:r>
              <a:rPr lang="it-IT" dirty="0">
                <a:solidFill>
                  <a:srgbClr val="1F497D"/>
                </a:solidFill>
                <a:ea typeface="+mn-ea"/>
                <a:cs typeface="+mn-cs"/>
              </a:rPr>
              <a:t> </a:t>
            </a:r>
            <a:r>
              <a:rPr lang="it-IT" dirty="0" err="1">
                <a:solidFill>
                  <a:srgbClr val="1F497D"/>
                </a:solidFill>
                <a:ea typeface="+mn-ea"/>
                <a:cs typeface="+mn-cs"/>
              </a:rPr>
              <a:t>diversity</a:t>
            </a:r>
            <a:r>
              <a:rPr lang="it-IT" dirty="0">
                <a:solidFill>
                  <a:srgbClr val="1F497D"/>
                </a:solidFill>
                <a:ea typeface="+mn-ea"/>
                <a:cs typeface="+mn-cs"/>
              </a:rPr>
              <a:t> </a:t>
            </a:r>
            <a:r>
              <a:rPr lang="it-IT" dirty="0" err="1">
                <a:solidFill>
                  <a:srgbClr val="1F497D"/>
                </a:solidFill>
                <a:ea typeface="+mn-ea"/>
                <a:cs typeface="+mn-cs"/>
              </a:rPr>
              <a:t>of</a:t>
            </a:r>
            <a:r>
              <a:rPr lang="it-IT" dirty="0">
                <a:solidFill>
                  <a:srgbClr val="1F497D"/>
                </a:solidFill>
                <a:ea typeface="+mn-ea"/>
                <a:cs typeface="+mn-cs"/>
              </a:rPr>
              <a:t> </a:t>
            </a:r>
            <a:r>
              <a:rPr lang="it-IT" dirty="0" err="1">
                <a:solidFill>
                  <a:srgbClr val="1F497D"/>
                </a:solidFill>
                <a:ea typeface="+mn-ea"/>
                <a:cs typeface="+mn-cs"/>
              </a:rPr>
              <a:t>each</a:t>
            </a:r>
            <a:r>
              <a:rPr lang="it-IT" dirty="0">
                <a:solidFill>
                  <a:srgbClr val="1F497D"/>
                </a:solidFill>
                <a:ea typeface="+mn-ea"/>
                <a:cs typeface="+mn-cs"/>
              </a:rPr>
              <a:t> </a:t>
            </a:r>
            <a:r>
              <a:rPr lang="it-IT" dirty="0" err="1">
                <a:solidFill>
                  <a:srgbClr val="1F497D"/>
                </a:solidFill>
                <a:ea typeface="+mn-ea"/>
                <a:cs typeface="+mn-cs"/>
              </a:rPr>
              <a:t>haplotype</a:t>
            </a:r>
            <a:r>
              <a:rPr lang="it-IT" dirty="0">
                <a:solidFill>
                  <a:srgbClr val="1F497D"/>
                </a:solidFill>
                <a:ea typeface="+mn-ea"/>
                <a:cs typeface="+mn-cs"/>
              </a:rPr>
              <a:t> block or </a:t>
            </a:r>
            <a:r>
              <a:rPr lang="it-IT" dirty="0" err="1">
                <a:solidFill>
                  <a:srgbClr val="1F497D"/>
                </a:solidFill>
                <a:ea typeface="+mn-ea"/>
                <a:cs typeface="+mn-cs"/>
              </a:rPr>
              <a:t>gene-specific</a:t>
            </a:r>
            <a:r>
              <a:rPr lang="it-IT" dirty="0">
                <a:solidFill>
                  <a:srgbClr val="1F497D"/>
                </a:solidFill>
                <a:ea typeface="+mn-ea"/>
                <a:cs typeface="+mn-cs"/>
              </a:rPr>
              <a:t> </a:t>
            </a:r>
            <a:r>
              <a:rPr lang="it-IT" dirty="0" err="1">
                <a:solidFill>
                  <a:srgbClr val="1F497D"/>
                </a:solidFill>
                <a:ea typeface="+mn-ea"/>
                <a:cs typeface="+mn-cs"/>
              </a:rPr>
              <a:t>region</a:t>
            </a:r>
            <a:r>
              <a:rPr lang="it-IT" dirty="0">
                <a:solidFill>
                  <a:srgbClr val="1F497D"/>
                </a:solidFill>
                <a:ea typeface="+mn-ea"/>
                <a:cs typeface="+mn-cs"/>
              </a:rPr>
              <a:t>. </a:t>
            </a:r>
          </a:p>
          <a:p>
            <a:pPr fontAlgn="auto">
              <a:spcAft>
                <a:spcPts val="0"/>
              </a:spcAft>
              <a:buFont typeface="Arial"/>
              <a:buChar char="•"/>
              <a:defRPr/>
            </a:pPr>
            <a:endParaRPr lang="it-IT" dirty="0">
              <a:ea typeface="+mn-ea"/>
              <a:cs typeface="+mn-cs"/>
            </a:endParaRPr>
          </a:p>
        </p:txBody>
      </p:sp>
      <p:pic>
        <p:nvPicPr>
          <p:cNvPr id="5" name="Immagine 4" descr="Immagine 4.png"/>
          <p:cNvPicPr>
            <a:picLocks noChangeAspect="1"/>
          </p:cNvPicPr>
          <p:nvPr/>
        </p:nvPicPr>
        <p:blipFill>
          <a:blip r:embed="rId2"/>
          <a:srcRect/>
          <a:stretch>
            <a:fillRect/>
          </a:stretch>
        </p:blipFill>
        <p:spPr bwMode="auto">
          <a:xfrm>
            <a:off x="0" y="2832100"/>
            <a:ext cx="9144000" cy="3073400"/>
          </a:xfrm>
          <a:prstGeom prst="rect">
            <a:avLst/>
          </a:prstGeom>
          <a:noFill/>
          <a:ln w="9525">
            <a:noFill/>
            <a:miter lim="800000"/>
            <a:headEnd/>
            <a:tailEnd/>
          </a:ln>
        </p:spPr>
      </p:pic>
      <p:sp>
        <p:nvSpPr>
          <p:cNvPr id="6" name="Rettangolo arrotondato 5"/>
          <p:cNvSpPr/>
          <p:nvPr/>
        </p:nvSpPr>
        <p:spPr>
          <a:xfrm>
            <a:off x="0" y="3581400"/>
            <a:ext cx="9144000" cy="304800"/>
          </a:xfrm>
          <a:prstGeom prst="roundRect">
            <a:avLst/>
          </a:prstGeom>
          <a:noFill/>
          <a:ln w="2857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FF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8" name="Gruppo 7"/>
          <p:cNvGrpSpPr/>
          <p:nvPr/>
        </p:nvGrpSpPr>
        <p:grpSpPr>
          <a:xfrm>
            <a:off x="6477000" y="274638"/>
            <a:ext cx="2554287" cy="2163762"/>
            <a:chOff x="6477000" y="274638"/>
            <a:chExt cx="2554287" cy="2163762"/>
          </a:xfrm>
        </p:grpSpPr>
        <p:pic>
          <p:nvPicPr>
            <p:cNvPr id="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000" y="744538"/>
              <a:ext cx="2212975" cy="1693862"/>
            </a:xfrm>
            <a:prstGeom prst="rect">
              <a:avLst/>
            </a:prstGeom>
            <a:noFill/>
            <a:ln w="9525">
              <a:noFill/>
              <a:miter lim="800000"/>
              <a:headEnd/>
              <a:tailEnd/>
            </a:ln>
          </p:spPr>
        </p:pic>
        <p:sp>
          <p:nvSpPr>
            <p:cNvPr id="7" name="Rettangolo 6"/>
            <p:cNvSpPr/>
            <p:nvPr/>
          </p:nvSpPr>
          <p:spPr>
            <a:xfrm>
              <a:off x="6513512" y="274638"/>
              <a:ext cx="2517775" cy="307777"/>
            </a:xfrm>
            <a:prstGeom prst="rect">
              <a:avLst/>
            </a:prstGeom>
          </p:spPr>
          <p:txBody>
            <a:bodyPr wrap="square">
              <a:spAutoFit/>
            </a:bodyPr>
            <a:lstStyle/>
            <a:p>
              <a:r>
                <a:rPr lang="it-IT" sz="1400" b="1" dirty="0">
                  <a:solidFill>
                    <a:srgbClr val="1F497D"/>
                  </a:solidFill>
                  <a:effectLst>
                    <a:outerShdw blurRad="50800" dist="38100" dir="2700000">
                      <a:srgbClr val="000000">
                        <a:alpha val="43000"/>
                      </a:srgbClr>
                    </a:outerShdw>
                  </a:effectLst>
                </a:rPr>
                <a:t>Illumina'</a:t>
              </a:r>
              <a:r>
                <a:rPr lang="it-IT" sz="1400" b="1" dirty="0" err="1">
                  <a:solidFill>
                    <a:srgbClr val="1F497D"/>
                  </a:solidFill>
                  <a:effectLst>
                    <a:outerShdw blurRad="50800" dist="38100" dir="2700000">
                      <a:srgbClr val="000000">
                        <a:alpha val="43000"/>
                      </a:srgbClr>
                    </a:outerShdw>
                  </a:effectLst>
                </a:rPr>
                <a:t>s</a:t>
              </a:r>
              <a:r>
                <a:rPr lang="it-IT" sz="1400" b="1" dirty="0">
                  <a:solidFill>
                    <a:srgbClr val="1F497D"/>
                  </a:solidFill>
                  <a:effectLst>
                    <a:outerShdw blurRad="50800" dist="38100" dir="2700000">
                      <a:srgbClr val="000000">
                        <a:alpha val="43000"/>
                      </a:srgbClr>
                    </a:outerShdw>
                  </a:effectLst>
                </a:rPr>
                <a:t> </a:t>
              </a:r>
              <a:r>
                <a:rPr lang="it-IT" sz="1400" b="1" dirty="0" err="1">
                  <a:solidFill>
                    <a:srgbClr val="1F497D"/>
                  </a:solidFill>
                  <a:effectLst>
                    <a:outerShdw blurRad="50800" dist="38100" dir="2700000">
                      <a:srgbClr val="000000">
                        <a:alpha val="43000"/>
                      </a:srgbClr>
                    </a:outerShdw>
                  </a:effectLst>
                </a:rPr>
                <a:t>GoldenGate</a:t>
              </a:r>
              <a:r>
                <a:rPr lang="it-IT" sz="1400" b="1" dirty="0">
                  <a:solidFill>
                    <a:srgbClr val="1F497D"/>
                  </a:solidFill>
                  <a:effectLst>
                    <a:outerShdw blurRad="50800" dist="38100" dir="2700000">
                      <a:srgbClr val="000000">
                        <a:alpha val="43000"/>
                      </a:srgbClr>
                    </a:outerShdw>
                  </a:effectLst>
                </a:rPr>
                <a:t> </a:t>
              </a:r>
              <a:r>
                <a:rPr lang="it-IT" sz="1400" b="1" dirty="0" err="1">
                  <a:solidFill>
                    <a:srgbClr val="1F497D"/>
                  </a:solidFill>
                  <a:effectLst>
                    <a:outerShdw blurRad="50800" dist="38100" dir="2700000">
                      <a:srgbClr val="000000">
                        <a:alpha val="43000"/>
                      </a:srgbClr>
                    </a:outerShdw>
                  </a:effectLst>
                </a:rPr>
                <a:t>Assay</a:t>
              </a:r>
              <a:r>
                <a:rPr lang="it-IT" sz="1400" b="1" dirty="0">
                  <a:solidFill>
                    <a:srgbClr val="1F497D"/>
                  </a:solidFill>
                  <a:effectLst>
                    <a:outerShdw blurRad="50800" dist="38100" dir="2700000">
                      <a:srgbClr val="000000">
                        <a:alpha val="43000"/>
                      </a:srgbClr>
                    </a:outerShdw>
                  </a:effectLst>
                </a:rPr>
                <a:t> </a:t>
              </a:r>
              <a:endParaRPr lang="it-IT"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accel="50000" decel="50000" fill="hold" grpId="1" nodeType="clickEffect">
                                  <p:stCondLst>
                                    <p:cond delay="0"/>
                                  </p:stCondLst>
                                  <p:childTnLst>
                                    <p:anim calcmode="lin" valueType="num">
                                      <p:cBhvr additive="base">
                                        <p:cTn id="26"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7" dur="500"/>
                                        <p:tgtEl>
                                          <p:spTgt spid="3">
                                            <p:txEl>
                                              <p:pRg st="0" end="0"/>
                                            </p:txEl>
                                          </p:spTgt>
                                        </p:tgtEl>
                                        <p:attrNameLst>
                                          <p:attrName>ppt_y</p:attrName>
                                        </p:attrNameLst>
                                      </p:cBhvr>
                                      <p:tavLst>
                                        <p:tav tm="0">
                                          <p:val>
                                            <p:strVal val="ppt_y"/>
                                          </p:val>
                                        </p:tav>
                                        <p:tav tm="100000">
                                          <p:val>
                                            <p:strVal val="1+ppt_h/2"/>
                                          </p:val>
                                        </p:tav>
                                      </p:tavLst>
                                    </p:anim>
                                    <p:set>
                                      <p:cBhvr>
                                        <p:cTn id="2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accel="50000" decel="50000" fill="hold" grpId="1" nodeType="clickEffect">
                                  <p:stCondLst>
                                    <p:cond delay="0"/>
                                  </p:stCondLst>
                                  <p:childTnLst>
                                    <p:anim calcmode="lin" valueType="num">
                                      <p:cBhvr additive="base">
                                        <p:cTn id="32"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3" dur="500"/>
                                        <p:tgtEl>
                                          <p:spTgt spid="3">
                                            <p:txEl>
                                              <p:pRg st="1" end="1"/>
                                            </p:txEl>
                                          </p:spTgt>
                                        </p:tgtEl>
                                        <p:attrNameLst>
                                          <p:attrName>ppt_y</p:attrName>
                                        </p:attrNameLst>
                                      </p:cBhvr>
                                      <p:tavLst>
                                        <p:tav tm="0">
                                          <p:val>
                                            <p:strVal val="ppt_y"/>
                                          </p:val>
                                        </p:tav>
                                        <p:tav tm="100000">
                                          <p:val>
                                            <p:strVal val="1+ppt_h/2"/>
                                          </p:val>
                                        </p:tav>
                                      </p:tavLst>
                                    </p:anim>
                                    <p:set>
                                      <p:cBhvr>
                                        <p:cTn id="34"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accel="50000" decel="50000" fill="hold" grpId="1" nodeType="clickEffect">
                                  <p:stCondLst>
                                    <p:cond delay="0"/>
                                  </p:stCondLst>
                                  <p:childTnLst>
                                    <p:anim calcmode="lin" valueType="num">
                                      <p:cBhvr additive="base">
                                        <p:cTn id="38"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9" dur="500"/>
                                        <p:tgtEl>
                                          <p:spTgt spid="3">
                                            <p:txEl>
                                              <p:pRg st="2" end="2"/>
                                            </p:txEl>
                                          </p:spTgt>
                                        </p:tgtEl>
                                        <p:attrNameLst>
                                          <p:attrName>ppt_y</p:attrName>
                                        </p:attrNameLst>
                                      </p:cBhvr>
                                      <p:tavLst>
                                        <p:tav tm="0">
                                          <p:val>
                                            <p:strVal val="ppt_y"/>
                                          </p:val>
                                        </p:tav>
                                        <p:tav tm="100000">
                                          <p:val>
                                            <p:strVal val="1+ppt_h/2"/>
                                          </p:val>
                                        </p:tav>
                                      </p:tavLst>
                                    </p:anim>
                                    <p:set>
                                      <p:cBhvr>
                                        <p:cTn id="40"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900" decel="100000" fill="hold"/>
                                        <p:tgtEl>
                                          <p:spTgt spid="5"/>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114800" y="304800"/>
            <a:ext cx="5029200" cy="6248400"/>
          </a:xfrm>
        </p:spPr>
        <p:txBody>
          <a:bodyPr>
            <a:normAutofit/>
          </a:bodyPr>
          <a:lstStyle/>
          <a:p>
            <a:r>
              <a:rPr lang="it-IT" sz="2800" b="1" dirty="0">
                <a:solidFill>
                  <a:srgbClr val="1F497D"/>
                </a:solidFill>
              </a:rPr>
              <a:t>NOS1 </a:t>
            </a:r>
            <a:r>
              <a:rPr lang="it-IT" sz="2800" dirty="0" err="1">
                <a:solidFill>
                  <a:srgbClr val="1F497D"/>
                </a:solidFill>
              </a:rPr>
              <a:t>Nitric</a:t>
            </a:r>
            <a:r>
              <a:rPr lang="it-IT" sz="2800" dirty="0">
                <a:solidFill>
                  <a:srgbClr val="1F497D"/>
                </a:solidFill>
              </a:rPr>
              <a:t> </a:t>
            </a:r>
            <a:r>
              <a:rPr lang="it-IT" sz="2800" dirty="0" err="1">
                <a:solidFill>
                  <a:srgbClr val="1F497D"/>
                </a:solidFill>
              </a:rPr>
              <a:t>Oxide</a:t>
            </a:r>
            <a:r>
              <a:rPr lang="it-IT" sz="2800" dirty="0">
                <a:solidFill>
                  <a:srgbClr val="1F497D"/>
                </a:solidFill>
              </a:rPr>
              <a:t> (NO) </a:t>
            </a:r>
            <a:r>
              <a:rPr lang="it-IT" sz="2800" dirty="0" err="1">
                <a:solidFill>
                  <a:srgbClr val="1F497D"/>
                </a:solidFill>
              </a:rPr>
              <a:t>is</a:t>
            </a:r>
            <a:r>
              <a:rPr lang="it-IT" sz="2800" dirty="0">
                <a:solidFill>
                  <a:srgbClr val="1F497D"/>
                </a:solidFill>
              </a:rPr>
              <a:t> a </a:t>
            </a:r>
            <a:r>
              <a:rPr lang="it-IT" sz="2800" dirty="0" err="1">
                <a:solidFill>
                  <a:srgbClr val="1F497D"/>
                </a:solidFill>
              </a:rPr>
              <a:t>pro-inflammatory</a:t>
            </a:r>
            <a:r>
              <a:rPr lang="it-IT" sz="2800" dirty="0">
                <a:solidFill>
                  <a:srgbClr val="1F497D"/>
                </a:solidFill>
              </a:rPr>
              <a:t> and </a:t>
            </a:r>
            <a:r>
              <a:rPr lang="it-IT" sz="2800" dirty="0" err="1">
                <a:solidFill>
                  <a:srgbClr val="1F497D"/>
                </a:solidFill>
              </a:rPr>
              <a:t>antiviral</a:t>
            </a:r>
            <a:r>
              <a:rPr lang="it-IT" sz="2800" dirty="0">
                <a:solidFill>
                  <a:srgbClr val="1F497D"/>
                </a:solidFill>
              </a:rPr>
              <a:t> </a:t>
            </a:r>
            <a:r>
              <a:rPr lang="it-IT" sz="2800" dirty="0" err="1">
                <a:solidFill>
                  <a:srgbClr val="1F497D"/>
                </a:solidFill>
              </a:rPr>
              <a:t>molecule</a:t>
            </a:r>
            <a:r>
              <a:rPr lang="it-IT" sz="2800" dirty="0">
                <a:solidFill>
                  <a:srgbClr val="1F497D"/>
                </a:solidFill>
              </a:rPr>
              <a:t>, </a:t>
            </a:r>
            <a:r>
              <a:rPr lang="it-IT" sz="2800" dirty="0" err="1">
                <a:solidFill>
                  <a:srgbClr val="1F497D"/>
                </a:solidFill>
              </a:rPr>
              <a:t>produced</a:t>
            </a:r>
            <a:r>
              <a:rPr lang="it-IT" sz="2800" dirty="0">
                <a:solidFill>
                  <a:srgbClr val="1F497D"/>
                </a:solidFill>
              </a:rPr>
              <a:t> </a:t>
            </a:r>
            <a:r>
              <a:rPr lang="it-IT" sz="2800" dirty="0" err="1">
                <a:solidFill>
                  <a:srgbClr val="1F497D"/>
                </a:solidFill>
              </a:rPr>
              <a:t>by</a:t>
            </a:r>
            <a:r>
              <a:rPr lang="it-IT" sz="2800" dirty="0">
                <a:solidFill>
                  <a:srgbClr val="1F497D"/>
                </a:solidFill>
              </a:rPr>
              <a:t> </a:t>
            </a:r>
            <a:r>
              <a:rPr lang="it-IT" sz="2800" dirty="0" err="1">
                <a:solidFill>
                  <a:srgbClr val="1F497D"/>
                </a:solidFill>
              </a:rPr>
              <a:t>monocytes</a:t>
            </a:r>
            <a:r>
              <a:rPr lang="it-IT" sz="2800" dirty="0">
                <a:solidFill>
                  <a:srgbClr val="1F497D"/>
                </a:solidFill>
              </a:rPr>
              <a:t> and  </a:t>
            </a:r>
            <a:r>
              <a:rPr lang="it-IT" sz="2800" dirty="0" err="1">
                <a:solidFill>
                  <a:srgbClr val="1F497D"/>
                </a:solidFill>
              </a:rPr>
              <a:t>DCs</a:t>
            </a:r>
            <a:r>
              <a:rPr lang="it-IT" sz="2800" dirty="0">
                <a:solidFill>
                  <a:srgbClr val="1F497D"/>
                </a:solidFill>
              </a:rPr>
              <a:t> </a:t>
            </a:r>
            <a:r>
              <a:rPr lang="it-IT" sz="2800" b="1" dirty="0" err="1">
                <a:solidFill>
                  <a:srgbClr val="1F497D"/>
                </a:solidFill>
              </a:rPr>
              <a:t>during</a:t>
            </a:r>
            <a:r>
              <a:rPr lang="it-IT" sz="2800" b="1" dirty="0">
                <a:solidFill>
                  <a:srgbClr val="1F497D"/>
                </a:solidFill>
              </a:rPr>
              <a:t> HIV </a:t>
            </a:r>
            <a:r>
              <a:rPr lang="it-IT" sz="2800" b="1" dirty="0" err="1">
                <a:solidFill>
                  <a:srgbClr val="1F497D"/>
                </a:solidFill>
              </a:rPr>
              <a:t>infection</a:t>
            </a:r>
            <a:endParaRPr lang="it-IT" sz="2800" b="1" dirty="0">
              <a:solidFill>
                <a:srgbClr val="1F497D"/>
              </a:solidFill>
            </a:endParaRPr>
          </a:p>
          <a:p>
            <a:r>
              <a:rPr lang="it-IT" sz="2800" b="1" dirty="0">
                <a:solidFill>
                  <a:srgbClr val="1F497D"/>
                </a:solidFill>
              </a:rPr>
              <a:t>MBL </a:t>
            </a:r>
            <a:r>
              <a:rPr lang="it-IT" sz="2800" dirty="0">
                <a:solidFill>
                  <a:srgbClr val="1F497D"/>
                </a:solidFill>
              </a:rPr>
              <a:t>role in HIV infection is still debated, since high levels of serum MBL are usually associated with a good virological response, but some authors also showed that MBL enhances HIV replication, hypothetically through the induction of TNF-α.</a:t>
            </a:r>
            <a:endParaRPr lang="it-IT" sz="2800" dirty="0"/>
          </a:p>
        </p:txBody>
      </p:sp>
      <p:pic>
        <p:nvPicPr>
          <p:cNvPr id="4"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6250" y="3886200"/>
            <a:ext cx="3638550" cy="1752600"/>
          </a:xfrm>
          <a:prstGeom prst="rect">
            <a:avLst/>
          </a:prstGeom>
          <a:noFill/>
          <a:ln w="9525">
            <a:noFill/>
            <a:miter lim="800000"/>
            <a:headEnd/>
            <a:tailEnd/>
          </a:ln>
        </p:spPr>
      </p:pic>
      <p:pic>
        <p:nvPicPr>
          <p:cNvPr id="5" name="Immagine 4" descr="Schermata 2011-06-30 a 20.17.1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533400"/>
            <a:ext cx="2797129" cy="27829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57200"/>
            <a:ext cx="8229600" cy="1143000"/>
          </a:xfrm>
        </p:spPr>
        <p:txBody>
          <a:bodyPr>
            <a:normAutofit fontScale="90000"/>
          </a:bodyPr>
          <a:lstStyle/>
          <a:p>
            <a:pPr eaLnBrk="1" hangingPunct="1"/>
            <a:r>
              <a:rPr lang="x-none" sz="5300" b="1" dirty="0">
                <a:solidFill>
                  <a:srgbClr val="1F497D"/>
                </a:solidFill>
                <a:effectLst>
                  <a:outerShdw blurRad="38100" dist="38100" dir="2700000" algn="tl">
                    <a:srgbClr val="DDDDDD"/>
                  </a:outerShdw>
                </a:effectLst>
                <a:latin typeface="Calibri" charset="0"/>
                <a:ea typeface="ＭＳ Ｐゴシック" charset="0"/>
                <a:cs typeface="ＭＳ Ｐゴシック" charset="0"/>
              </a:rPr>
              <a:t>QUESTIONS…</a:t>
            </a:r>
            <a:br>
              <a:rPr lang="it-IT" sz="3600" b="1" dirty="0">
                <a:solidFill>
                  <a:srgbClr val="1F497D"/>
                </a:solidFill>
                <a:effectLst>
                  <a:outerShdw blurRad="38100" dist="38100" dir="2700000" algn="tl">
                    <a:srgbClr val="DDDDDD"/>
                  </a:outerShdw>
                </a:effectLst>
                <a:latin typeface="Calibri" charset="0"/>
                <a:ea typeface="ＭＳ Ｐゴシック" charset="0"/>
                <a:cs typeface="ＭＳ Ｐゴシック" charset="0"/>
              </a:rPr>
            </a:br>
            <a:endParaRPr lang="it-IT" sz="3600" b="1" dirty="0">
              <a:solidFill>
                <a:srgbClr val="1F497D"/>
              </a:solidFill>
              <a:effectLst>
                <a:outerShdw blurRad="38100" dist="38100" dir="2700000" algn="tl">
                  <a:srgbClr val="DDDDDD"/>
                </a:outerShdw>
              </a:effectLst>
              <a:latin typeface="Calibri" charset="0"/>
              <a:ea typeface="ＭＳ Ｐゴシック" charset="0"/>
              <a:cs typeface="ＭＳ Ｐゴシック" charset="0"/>
            </a:endParaRPr>
          </a:p>
        </p:txBody>
      </p:sp>
      <p:sp>
        <p:nvSpPr>
          <p:cNvPr id="3" name="Segnaposto contenuto 2"/>
          <p:cNvSpPr>
            <a:spLocks noGrp="1"/>
          </p:cNvSpPr>
          <p:nvPr>
            <p:ph idx="1"/>
          </p:nvPr>
        </p:nvSpPr>
        <p:spPr>
          <a:xfrm>
            <a:off x="381000" y="1752600"/>
            <a:ext cx="4953000" cy="1676400"/>
          </a:xfrm>
        </p:spPr>
        <p:txBody>
          <a:bodyPr>
            <a:normAutofit/>
          </a:bodyPr>
          <a:lstStyle/>
          <a:p>
            <a:pPr eaLnBrk="1" hangingPunct="1">
              <a:buFont typeface="Arial" charset="0"/>
              <a:buNone/>
            </a:pPr>
            <a:r>
              <a:rPr lang="it-IT" dirty="0">
                <a:solidFill>
                  <a:srgbClr val="1F497D"/>
                </a:solidFill>
                <a:latin typeface="Calibri" charset="0"/>
                <a:ea typeface="ＭＳ Ｐゴシック" charset="0"/>
                <a:cs typeface="ＭＳ Ｐゴシック" charset="0"/>
              </a:rPr>
              <a:t>	</a:t>
            </a:r>
            <a:r>
              <a:rPr lang="it-IT" i="1" dirty="0">
                <a:solidFill>
                  <a:srgbClr val="1F497D"/>
                </a:solidFill>
                <a:latin typeface="Calibri" charset="0"/>
                <a:ea typeface="ＭＳ Ｐゴシック" charset="0"/>
                <a:cs typeface="ＭＳ Ｐゴシック" charset="0"/>
              </a:rPr>
              <a:t>NOS1</a:t>
            </a:r>
            <a:r>
              <a:rPr lang="it-IT" dirty="0">
                <a:solidFill>
                  <a:srgbClr val="1F497D"/>
                </a:solidFill>
                <a:latin typeface="Calibri" charset="0"/>
                <a:ea typeface="ＭＳ Ｐゴシック" charset="0"/>
                <a:cs typeface="ＭＳ Ｐゴシック" charset="0"/>
              </a:rPr>
              <a:t> and </a:t>
            </a:r>
            <a:r>
              <a:rPr lang="it-IT" i="1" dirty="0">
                <a:solidFill>
                  <a:srgbClr val="1F497D"/>
                </a:solidFill>
                <a:latin typeface="Calibri" charset="0"/>
                <a:ea typeface="ＭＳ Ｐゴシック" charset="0"/>
                <a:cs typeface="ＭＳ Ｐゴシック" charset="0"/>
              </a:rPr>
              <a:t>MBL2</a:t>
            </a:r>
            <a:r>
              <a:rPr lang="it-IT" dirty="0">
                <a:solidFill>
                  <a:srgbClr val="1F497D"/>
                </a:solidFill>
                <a:latin typeface="Calibri" charset="0"/>
                <a:ea typeface="ＭＳ Ｐゴシック" charset="0"/>
                <a:cs typeface="ＭＳ Ｐゴシック" charset="0"/>
              </a:rPr>
              <a:t> </a:t>
            </a:r>
            <a:r>
              <a:rPr lang="it-IT" dirty="0" err="1">
                <a:solidFill>
                  <a:srgbClr val="1F497D"/>
                </a:solidFill>
                <a:latin typeface="Calibri" charset="0"/>
                <a:ea typeface="ＭＳ Ｐゴシック" charset="0"/>
                <a:cs typeface="ＭＳ Ｐゴシック" charset="0"/>
              </a:rPr>
              <a:t>SNPs</a:t>
            </a:r>
            <a:r>
              <a:rPr lang="it-IT" dirty="0">
                <a:solidFill>
                  <a:srgbClr val="1F497D"/>
                </a:solidFill>
                <a:latin typeface="Calibri" charset="0"/>
                <a:ea typeface="ＭＳ Ｐゴシック" charset="0"/>
                <a:cs typeface="ＭＳ Ｐゴシック" charset="0"/>
              </a:rPr>
              <a:t> </a:t>
            </a:r>
            <a:r>
              <a:rPr lang="it-IT" dirty="0" err="1">
                <a:solidFill>
                  <a:srgbClr val="1F497D"/>
                </a:solidFill>
                <a:latin typeface="Calibri" charset="0"/>
                <a:ea typeface="ＭＳ Ｐゴシック" charset="0"/>
                <a:cs typeface="ＭＳ Ｐゴシック" charset="0"/>
              </a:rPr>
              <a:t>distribution</a:t>
            </a:r>
            <a:r>
              <a:rPr lang="it-IT" dirty="0">
                <a:solidFill>
                  <a:srgbClr val="1F497D"/>
                </a:solidFill>
                <a:latin typeface="Calibri" charset="0"/>
                <a:ea typeface="ＭＳ Ｐゴシック" charset="0"/>
                <a:cs typeface="ＭＳ Ｐゴシック" charset="0"/>
              </a:rPr>
              <a:t> in </a:t>
            </a:r>
            <a:r>
              <a:rPr lang="it-IT" dirty="0" err="1">
                <a:solidFill>
                  <a:srgbClr val="1F497D"/>
                </a:solidFill>
                <a:latin typeface="Calibri" charset="0"/>
                <a:ea typeface="ＭＳ Ｐゴシック" charset="0"/>
                <a:cs typeface="ＭＳ Ｐゴシック" charset="0"/>
              </a:rPr>
              <a:t>different</a:t>
            </a:r>
            <a:r>
              <a:rPr lang="it-IT" dirty="0">
                <a:solidFill>
                  <a:srgbClr val="1F497D"/>
                </a:solidFill>
                <a:latin typeface="Calibri" charset="0"/>
                <a:ea typeface="ＭＳ Ｐゴシック" charset="0"/>
                <a:cs typeface="ＭＳ Ｐゴシック" charset="0"/>
              </a:rPr>
              <a:t> </a:t>
            </a:r>
            <a:r>
              <a:rPr lang="it-IT" dirty="0" err="1">
                <a:solidFill>
                  <a:srgbClr val="1F497D"/>
                </a:solidFill>
                <a:latin typeface="Calibri" charset="0"/>
                <a:ea typeface="ＭＳ Ｐゴシック" charset="0"/>
                <a:cs typeface="ＭＳ Ｐゴシック" charset="0"/>
              </a:rPr>
              <a:t>ethnic</a:t>
            </a:r>
            <a:r>
              <a:rPr lang="it-IT" dirty="0">
                <a:solidFill>
                  <a:srgbClr val="1F497D"/>
                </a:solidFill>
                <a:latin typeface="Calibri" charset="0"/>
                <a:ea typeface="ＭＳ Ｐゴシック" charset="0"/>
                <a:cs typeface="ＭＳ Ｐゴシック" charset="0"/>
              </a:rPr>
              <a:t> </a:t>
            </a:r>
            <a:r>
              <a:rPr lang="it-IT" dirty="0" err="1">
                <a:solidFill>
                  <a:srgbClr val="1F497D"/>
                </a:solidFill>
                <a:latin typeface="Calibri" charset="0"/>
                <a:ea typeface="ＭＳ Ｐゴシック" charset="0"/>
                <a:cs typeface="ＭＳ Ｐゴシック" charset="0"/>
              </a:rPr>
              <a:t>groups</a:t>
            </a:r>
            <a:endParaRPr lang="it-IT" dirty="0">
              <a:solidFill>
                <a:srgbClr val="1F497D"/>
              </a:solidFill>
              <a:latin typeface="Calibri" charset="0"/>
              <a:ea typeface="ＭＳ Ｐゴシック" charset="0"/>
              <a:cs typeface="ＭＳ Ｐゴシック" charset="0"/>
            </a:endParaRPr>
          </a:p>
        </p:txBody>
      </p:sp>
      <p:sp>
        <p:nvSpPr>
          <p:cNvPr id="4" name="Rettangolo 3"/>
          <p:cNvSpPr>
            <a:spLocks noChangeArrowheads="1"/>
          </p:cNvSpPr>
          <p:nvPr/>
        </p:nvSpPr>
        <p:spPr bwMode="auto">
          <a:xfrm>
            <a:off x="762000" y="3535363"/>
            <a:ext cx="4572000" cy="15696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r>
              <a:rPr lang="it-IT" sz="3200" dirty="0" err="1">
                <a:solidFill>
                  <a:srgbClr val="1F497D"/>
                </a:solidFill>
                <a:latin typeface="Calibri" charset="0"/>
              </a:rPr>
              <a:t>Association</a:t>
            </a:r>
            <a:r>
              <a:rPr lang="it-IT" sz="3200" dirty="0">
                <a:solidFill>
                  <a:srgbClr val="1F497D"/>
                </a:solidFill>
                <a:latin typeface="Calibri" charset="0"/>
              </a:rPr>
              <a:t> with </a:t>
            </a:r>
            <a:r>
              <a:rPr lang="it-IT" sz="3200" dirty="0" err="1">
                <a:solidFill>
                  <a:srgbClr val="1F497D"/>
                </a:solidFill>
                <a:latin typeface="Calibri" charset="0"/>
              </a:rPr>
              <a:t>susceptibility</a:t>
            </a:r>
            <a:r>
              <a:rPr lang="it-IT" sz="3200" dirty="0">
                <a:solidFill>
                  <a:srgbClr val="1F497D"/>
                </a:solidFill>
                <a:latin typeface="Calibri" charset="0"/>
              </a:rPr>
              <a:t> to HIV </a:t>
            </a:r>
            <a:r>
              <a:rPr lang="it-IT" sz="3200" dirty="0" err="1">
                <a:solidFill>
                  <a:srgbClr val="1F497D"/>
                </a:solidFill>
                <a:latin typeface="Calibri" charset="0"/>
              </a:rPr>
              <a:t>infection</a:t>
            </a:r>
            <a:r>
              <a:rPr lang="it-IT" sz="3200" dirty="0">
                <a:solidFill>
                  <a:srgbClr val="1F497D"/>
                </a:solidFill>
                <a:latin typeface="Calibri" charset="0"/>
              </a:rPr>
              <a:t>?</a:t>
            </a:r>
          </a:p>
        </p:txBody>
      </p:sp>
      <p:sp>
        <p:nvSpPr>
          <p:cNvPr id="5" name="Rettangolo 4"/>
          <p:cNvSpPr>
            <a:spLocks noChangeArrowheads="1"/>
          </p:cNvSpPr>
          <p:nvPr/>
        </p:nvSpPr>
        <p:spPr bwMode="auto">
          <a:xfrm>
            <a:off x="819150" y="5289550"/>
            <a:ext cx="3038212" cy="58477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it-IT" sz="3200" dirty="0" err="1">
                <a:solidFill>
                  <a:srgbClr val="1F497D"/>
                </a:solidFill>
                <a:latin typeface="Calibri" charset="0"/>
              </a:rPr>
              <a:t>Functional</a:t>
            </a:r>
            <a:r>
              <a:rPr lang="it-IT" sz="3200" dirty="0">
                <a:solidFill>
                  <a:srgbClr val="1F497D"/>
                </a:solidFill>
                <a:latin typeface="Calibri" charset="0"/>
              </a:rPr>
              <a:t> </a:t>
            </a:r>
            <a:r>
              <a:rPr lang="it-IT" sz="3200" dirty="0" err="1">
                <a:solidFill>
                  <a:srgbClr val="1F497D"/>
                </a:solidFill>
                <a:latin typeface="Calibri" charset="0"/>
              </a:rPr>
              <a:t>SNPs</a:t>
            </a:r>
            <a:r>
              <a:rPr lang="it-IT" sz="3200" dirty="0">
                <a:solidFill>
                  <a:srgbClr val="1F497D"/>
                </a:solidFill>
                <a:latin typeface="Calibri" charset="0"/>
              </a:rPr>
              <a:t>?</a:t>
            </a:r>
          </a:p>
        </p:txBody>
      </p:sp>
      <p:pic>
        <p:nvPicPr>
          <p:cNvPr id="6" name="Immagine 5" descr="girotondo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43600" y="1752600"/>
            <a:ext cx="2590800" cy="248761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7" name="Immagine 6" descr="HIV.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3600" y="2043113"/>
            <a:ext cx="2590800" cy="343693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 name="Immagine 7" descr="a gene expression study.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8800" y="2908300"/>
            <a:ext cx="3171825" cy="31877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3475108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900" decel="100000" fill="hold"/>
                                        <p:tgtEl>
                                          <p:spTgt spid="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900" decel="100000" fill="hold"/>
                                        <p:tgtEl>
                                          <p:spTgt spid="5"/>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7"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900" decel="100000" fill="hold"/>
                                        <p:tgtEl>
                                          <p:spTgt spid="8"/>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4.png"/>
          <p:cNvPicPr>
            <a:picLocks noChangeAspect="1"/>
          </p:cNvPicPr>
          <p:nvPr/>
        </p:nvPicPr>
        <p:blipFill>
          <a:blip r:embed="rId2">
            <a:grayscl/>
          </a:blip>
          <a:srcRect/>
          <a:stretch>
            <a:fillRect/>
          </a:stretch>
        </p:blipFill>
        <p:spPr bwMode="auto">
          <a:xfrm>
            <a:off x="0" y="0"/>
            <a:ext cx="9144000" cy="3098800"/>
          </a:xfrm>
          <a:prstGeom prst="rect">
            <a:avLst/>
          </a:prstGeom>
          <a:noFill/>
          <a:ln w="9525">
            <a:noFill/>
            <a:miter lim="800000"/>
            <a:headEnd/>
            <a:tailEnd/>
          </a:ln>
        </p:spPr>
      </p:pic>
      <p:sp>
        <p:nvSpPr>
          <p:cNvPr id="5" name="Rettangolo arrotondato 4"/>
          <p:cNvSpPr/>
          <p:nvPr/>
        </p:nvSpPr>
        <p:spPr>
          <a:xfrm>
            <a:off x="609600" y="1066800"/>
            <a:ext cx="7924800" cy="304800"/>
          </a:xfrm>
          <a:prstGeom prst="roundRect">
            <a:avLst/>
          </a:prstGeom>
          <a:noFill/>
          <a:ln w="285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6" name="Immagine 5" descr="Immagine 5.png"/>
          <p:cNvPicPr>
            <a:picLocks noChangeAspect="1"/>
          </p:cNvPicPr>
          <p:nvPr/>
        </p:nvPicPr>
        <p:blipFill>
          <a:blip r:embed="rId3">
            <a:grayscl/>
          </a:blip>
          <a:srcRect/>
          <a:stretch>
            <a:fillRect/>
          </a:stretch>
        </p:blipFill>
        <p:spPr bwMode="auto">
          <a:xfrm>
            <a:off x="0" y="3663950"/>
            <a:ext cx="9144000" cy="3194050"/>
          </a:xfrm>
          <a:prstGeom prst="rect">
            <a:avLst/>
          </a:prstGeom>
          <a:noFill/>
          <a:ln w="9525">
            <a:noFill/>
            <a:miter lim="800000"/>
            <a:headEnd/>
            <a:tailEnd/>
          </a:ln>
        </p:spPr>
      </p:pic>
      <p:sp>
        <p:nvSpPr>
          <p:cNvPr id="7" name="Rettangolo arrotondato 6"/>
          <p:cNvSpPr/>
          <p:nvPr/>
        </p:nvSpPr>
        <p:spPr>
          <a:xfrm>
            <a:off x="5257800" y="5029200"/>
            <a:ext cx="533400" cy="1447800"/>
          </a:xfrm>
          <a:prstGeom prst="roundRect">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ttangolo arrotondato 7"/>
          <p:cNvSpPr/>
          <p:nvPr/>
        </p:nvSpPr>
        <p:spPr>
          <a:xfrm>
            <a:off x="1676400" y="5029200"/>
            <a:ext cx="533400" cy="1447800"/>
          </a:xfrm>
          <a:prstGeom prst="round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420235" y="114300"/>
            <a:ext cx="4723765" cy="6629400"/>
          </a:xfrm>
        </p:spPr>
        <p:txBody>
          <a:bodyPr/>
          <a:lstStyle/>
          <a:p>
            <a:r>
              <a:rPr lang="en-US" sz="2800" dirty="0">
                <a:solidFill>
                  <a:srgbClr val="1F497D"/>
                </a:solidFill>
                <a:latin typeface="Calibri" charset="0"/>
              </a:rPr>
              <a:t>RT quantitative PCR experiments did not reveal </a:t>
            </a:r>
            <a:r>
              <a:rPr lang="en-US" sz="2800" i="1" dirty="0">
                <a:solidFill>
                  <a:srgbClr val="1F497D"/>
                </a:solidFill>
                <a:latin typeface="Calibri" charset="0"/>
              </a:rPr>
              <a:t>MBL2</a:t>
            </a:r>
            <a:r>
              <a:rPr lang="en-US" sz="2800" dirty="0">
                <a:solidFill>
                  <a:srgbClr val="1F497D"/>
                </a:solidFill>
                <a:latin typeface="Calibri" charset="0"/>
              </a:rPr>
              <a:t> mRNA local production by </a:t>
            </a:r>
            <a:r>
              <a:rPr lang="en-US" sz="2800" dirty="0" err="1">
                <a:solidFill>
                  <a:srgbClr val="1F497D"/>
                </a:solidFill>
                <a:latin typeface="Calibri" charset="0"/>
              </a:rPr>
              <a:t>monocytes</a:t>
            </a:r>
            <a:r>
              <a:rPr lang="en-US" sz="2800" dirty="0">
                <a:solidFill>
                  <a:srgbClr val="1F497D"/>
                </a:solidFill>
                <a:latin typeface="Calibri" charset="0"/>
              </a:rPr>
              <a:t> and </a:t>
            </a:r>
            <a:r>
              <a:rPr lang="en-US" sz="2800" dirty="0" err="1">
                <a:solidFill>
                  <a:srgbClr val="1F497D"/>
                </a:solidFill>
                <a:latin typeface="Calibri" charset="0"/>
              </a:rPr>
              <a:t>DCs</a:t>
            </a:r>
            <a:r>
              <a:rPr lang="en-US" sz="2800" dirty="0">
                <a:solidFill>
                  <a:srgbClr val="1F497D"/>
                </a:solidFill>
                <a:latin typeface="Calibri" charset="0"/>
              </a:rPr>
              <a:t>, thus </a:t>
            </a:r>
            <a:r>
              <a:rPr lang="en-US" sz="2800" b="1" dirty="0">
                <a:solidFill>
                  <a:srgbClr val="1F497D"/>
                </a:solidFill>
                <a:latin typeface="Calibri" charset="0"/>
              </a:rPr>
              <a:t>excluding an </a:t>
            </a:r>
            <a:r>
              <a:rPr lang="en-US" sz="2800" b="1" dirty="0" err="1">
                <a:solidFill>
                  <a:srgbClr val="1F497D"/>
                </a:solidFill>
                <a:latin typeface="Calibri" charset="0"/>
              </a:rPr>
              <a:t>autocrine</a:t>
            </a:r>
            <a:r>
              <a:rPr lang="en-US" sz="2800" b="1" dirty="0">
                <a:solidFill>
                  <a:srgbClr val="1F497D"/>
                </a:solidFill>
                <a:latin typeface="Calibri" charset="0"/>
              </a:rPr>
              <a:t> action of MBL on the process of </a:t>
            </a:r>
            <a:r>
              <a:rPr lang="en-US" sz="2800" b="1" dirty="0" err="1">
                <a:solidFill>
                  <a:srgbClr val="1F497D"/>
                </a:solidFill>
                <a:latin typeface="Calibri" charset="0"/>
              </a:rPr>
              <a:t>DCs</a:t>
            </a:r>
            <a:r>
              <a:rPr lang="en-US" sz="2800" b="1" dirty="0">
                <a:solidFill>
                  <a:srgbClr val="1F497D"/>
                </a:solidFill>
                <a:latin typeface="Calibri" charset="0"/>
              </a:rPr>
              <a:t> maturation</a:t>
            </a:r>
          </a:p>
          <a:p>
            <a:r>
              <a:rPr lang="en-US" sz="2800" b="1" i="1" dirty="0">
                <a:solidFill>
                  <a:srgbClr val="1F497D"/>
                </a:solidFill>
              </a:rPr>
              <a:t>NOS1</a:t>
            </a:r>
            <a:r>
              <a:rPr lang="en-US" sz="2800" b="1" dirty="0">
                <a:solidFill>
                  <a:srgbClr val="1F497D"/>
                </a:solidFill>
              </a:rPr>
              <a:t> </a:t>
            </a:r>
            <a:r>
              <a:rPr lang="en-US" sz="2800" dirty="0">
                <a:solidFill>
                  <a:srgbClr val="1F497D"/>
                </a:solidFill>
              </a:rPr>
              <a:t>expression was not found in </a:t>
            </a:r>
            <a:r>
              <a:rPr lang="en-US" sz="2800" dirty="0" err="1">
                <a:solidFill>
                  <a:srgbClr val="1F497D"/>
                </a:solidFill>
              </a:rPr>
              <a:t>monocytes</a:t>
            </a:r>
            <a:r>
              <a:rPr lang="en-US" sz="2800" dirty="0">
                <a:solidFill>
                  <a:srgbClr val="1F497D"/>
                </a:solidFill>
              </a:rPr>
              <a:t> but </a:t>
            </a:r>
            <a:r>
              <a:rPr lang="en-US" sz="2800" b="1" dirty="0">
                <a:solidFill>
                  <a:srgbClr val="1F497D"/>
                </a:solidFill>
              </a:rPr>
              <a:t>only in mature </a:t>
            </a:r>
            <a:r>
              <a:rPr lang="en-US" sz="2800" b="1" dirty="0" err="1">
                <a:solidFill>
                  <a:srgbClr val="1F497D"/>
                </a:solidFill>
              </a:rPr>
              <a:t>DCs</a:t>
            </a:r>
            <a:r>
              <a:rPr lang="en-US" sz="2800" b="1" dirty="0">
                <a:solidFill>
                  <a:srgbClr val="1F497D"/>
                </a:solidFill>
              </a:rPr>
              <a:t> indicating that </a:t>
            </a:r>
            <a:r>
              <a:rPr lang="en-US" sz="2800" b="1" i="1" dirty="0">
                <a:solidFill>
                  <a:srgbClr val="1F497D"/>
                </a:solidFill>
              </a:rPr>
              <a:t>NOS1</a:t>
            </a:r>
            <a:r>
              <a:rPr lang="en-US" sz="2800" b="1" dirty="0">
                <a:solidFill>
                  <a:srgbClr val="1F497D"/>
                </a:solidFill>
              </a:rPr>
              <a:t> production may be related to the process of </a:t>
            </a:r>
            <a:r>
              <a:rPr lang="en-US" sz="2800" b="1" dirty="0" err="1">
                <a:solidFill>
                  <a:srgbClr val="1F497D"/>
                </a:solidFill>
              </a:rPr>
              <a:t>DCs</a:t>
            </a:r>
            <a:r>
              <a:rPr lang="en-US" sz="2800" b="1" dirty="0">
                <a:solidFill>
                  <a:srgbClr val="1F497D"/>
                </a:solidFill>
              </a:rPr>
              <a:t> maturation</a:t>
            </a:r>
            <a:endParaRPr lang="en-US" sz="2800" b="1" dirty="0">
              <a:solidFill>
                <a:srgbClr val="1F497D"/>
              </a:solidFill>
              <a:latin typeface="Calibri" charset="0"/>
            </a:endParaRPr>
          </a:p>
          <a:p>
            <a:endParaRPr lang="it-IT" dirty="0"/>
          </a:p>
        </p:txBody>
      </p:sp>
      <p:pic>
        <p:nvPicPr>
          <p:cNvPr id="29" name="Immagine 28" descr="Schermata 2011-06-30 a 20.36.3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228600"/>
            <a:ext cx="4191635" cy="3200400"/>
          </a:xfrm>
          <a:prstGeom prst="rect">
            <a:avLst/>
          </a:prstGeom>
        </p:spPr>
      </p:pic>
      <p:pic>
        <p:nvPicPr>
          <p:cNvPr id="31" name="Immagine 30" descr="Schermata 2011-06-30 a 20.48.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3886200"/>
            <a:ext cx="4214402" cy="22574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o 24"/>
          <p:cNvGrpSpPr/>
          <p:nvPr/>
        </p:nvGrpSpPr>
        <p:grpSpPr>
          <a:xfrm>
            <a:off x="352388" y="1816811"/>
            <a:ext cx="8439223" cy="3760236"/>
            <a:chOff x="194438" y="2678668"/>
            <a:chExt cx="8439223" cy="3760236"/>
          </a:xfrm>
        </p:grpSpPr>
        <p:graphicFrame>
          <p:nvGraphicFramePr>
            <p:cNvPr id="6" name="Grafico 5"/>
            <p:cNvGraphicFramePr/>
            <p:nvPr/>
          </p:nvGraphicFramePr>
          <p:xfrm>
            <a:off x="4018974" y="3429000"/>
            <a:ext cx="4512264" cy="3009904"/>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uppo 29"/>
            <p:cNvGrpSpPr>
              <a:grpSpLocks/>
            </p:cNvGrpSpPr>
            <p:nvPr/>
          </p:nvGrpSpPr>
          <p:grpSpPr bwMode="auto">
            <a:xfrm>
              <a:off x="194438" y="4059238"/>
              <a:ext cx="3666833" cy="1863725"/>
              <a:chOff x="987897" y="4549013"/>
              <a:chExt cx="4181352" cy="1864620"/>
            </a:xfrm>
          </p:grpSpPr>
          <p:grpSp>
            <p:nvGrpSpPr>
              <p:cNvPr id="3" name="Gruppo 24"/>
              <p:cNvGrpSpPr>
                <a:grpSpLocks/>
              </p:cNvGrpSpPr>
              <p:nvPr/>
            </p:nvGrpSpPr>
            <p:grpSpPr bwMode="auto">
              <a:xfrm>
                <a:off x="987897" y="4549013"/>
                <a:ext cx="4181352" cy="1163221"/>
                <a:chOff x="1971586" y="4744004"/>
                <a:chExt cx="4181352" cy="1163221"/>
              </a:xfrm>
            </p:grpSpPr>
            <p:grpSp>
              <p:nvGrpSpPr>
                <p:cNvPr id="7" name="Group 70"/>
                <p:cNvGrpSpPr>
                  <a:grpSpLocks/>
                </p:cNvGrpSpPr>
                <p:nvPr/>
              </p:nvGrpSpPr>
              <p:grpSpPr bwMode="auto">
                <a:xfrm>
                  <a:off x="1971586" y="4744004"/>
                  <a:ext cx="4181352" cy="968230"/>
                  <a:chOff x="3581400" y="3352800"/>
                  <a:chExt cx="4800600" cy="1295400"/>
                </a:xfrm>
              </p:grpSpPr>
              <p:grpSp>
                <p:nvGrpSpPr>
                  <p:cNvPr id="8" name="Group 63"/>
                  <p:cNvGrpSpPr>
                    <a:grpSpLocks/>
                  </p:cNvGrpSpPr>
                  <p:nvPr/>
                </p:nvGrpSpPr>
                <p:grpSpPr bwMode="auto">
                  <a:xfrm>
                    <a:off x="3581400" y="3352800"/>
                    <a:ext cx="4800600" cy="1295400"/>
                    <a:chOff x="3581400" y="3352800"/>
                    <a:chExt cx="4800600" cy="1295400"/>
                  </a:xfrm>
                </p:grpSpPr>
                <p:pic>
                  <p:nvPicPr>
                    <p:cNvPr id="3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9361" y="3472543"/>
                      <a:ext cx="2782533" cy="1175657"/>
                    </a:xfrm>
                    <a:prstGeom prst="rect">
                      <a:avLst/>
                    </a:prstGeom>
                    <a:noFill/>
                    <a:ln w="9525">
                      <a:noFill/>
                      <a:miter lim="800000"/>
                      <a:headEnd/>
                      <a:tailEnd/>
                    </a:ln>
                  </p:spPr>
                </p:pic>
                <p:sp>
                  <p:nvSpPr>
                    <p:cNvPr id="40" name="Rectangle 17"/>
                    <p:cNvSpPr/>
                    <p:nvPr/>
                  </p:nvSpPr>
                  <p:spPr>
                    <a:xfrm>
                      <a:off x="6510240" y="4126279"/>
                      <a:ext cx="1119046" cy="520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it-IT">
                        <a:solidFill>
                          <a:srgbClr val="FFFFFF"/>
                        </a:solidFill>
                        <a:ea typeface="Arial" charset="0"/>
                        <a:cs typeface="Arial" charset="0"/>
                      </a:endParaRPr>
                    </a:p>
                  </p:txBody>
                </p:sp>
                <p:pic>
                  <p:nvPicPr>
                    <p:cNvPr id="4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81400" y="3352800"/>
                      <a:ext cx="1520883" cy="1110343"/>
                    </a:xfrm>
                    <a:prstGeom prst="rect">
                      <a:avLst/>
                    </a:prstGeom>
                    <a:noFill/>
                    <a:ln w="9525">
                      <a:noFill/>
                      <a:miter lim="800000"/>
                      <a:headEnd/>
                      <a:tailEnd/>
                    </a:ln>
                  </p:spPr>
                </p:pic>
                <p:sp>
                  <p:nvSpPr>
                    <p:cNvPr id="42" name="Rectangle 19"/>
                    <p:cNvSpPr/>
                    <p:nvPr/>
                  </p:nvSpPr>
                  <p:spPr>
                    <a:xfrm>
                      <a:off x="5108698" y="3930784"/>
                      <a:ext cx="71080" cy="195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it-IT">
                        <a:solidFill>
                          <a:srgbClr val="FFFFFF"/>
                        </a:solidFill>
                        <a:ea typeface="Arial" charset="0"/>
                        <a:cs typeface="Arial" charset="0"/>
                      </a:endParaRPr>
                    </a:p>
                  </p:txBody>
                </p:sp>
                <p:pic>
                  <p:nvPicPr>
                    <p:cNvPr id="4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04521" y="3472543"/>
                      <a:ext cx="1677185" cy="1175657"/>
                    </a:xfrm>
                    <a:prstGeom prst="rect">
                      <a:avLst/>
                    </a:prstGeom>
                    <a:noFill/>
                    <a:ln w="9525">
                      <a:noFill/>
                      <a:miter lim="800000"/>
                      <a:headEnd/>
                      <a:tailEnd/>
                    </a:ln>
                  </p:spPr>
                </p:pic>
                <p:sp>
                  <p:nvSpPr>
                    <p:cNvPr id="44" name="Rectangle 21"/>
                    <p:cNvSpPr/>
                    <p:nvPr/>
                  </p:nvSpPr>
                  <p:spPr>
                    <a:xfrm>
                      <a:off x="7891734" y="3994533"/>
                      <a:ext cx="490266" cy="13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it-IT">
                        <a:solidFill>
                          <a:srgbClr val="FFFFFF"/>
                        </a:solidFill>
                        <a:ea typeface="Arial" charset="0"/>
                        <a:cs typeface="Arial" charset="0"/>
                      </a:endParaRPr>
                    </a:p>
                  </p:txBody>
                </p:sp>
              </p:grpSp>
              <p:sp>
                <p:nvSpPr>
                  <p:cNvPr id="37" name="Rectangle 14"/>
                  <p:cNvSpPr/>
                  <p:nvPr/>
                </p:nvSpPr>
                <p:spPr>
                  <a:xfrm>
                    <a:off x="5258147" y="4493895"/>
                    <a:ext cx="1066193" cy="152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it-IT">
                      <a:solidFill>
                        <a:srgbClr val="FFFFFF"/>
                      </a:solidFill>
                      <a:ea typeface="Arial" charset="0"/>
                      <a:cs typeface="Arial" charset="0"/>
                    </a:endParaRPr>
                  </a:p>
                </p:txBody>
              </p:sp>
              <p:sp>
                <p:nvSpPr>
                  <p:cNvPr id="38" name="Rectangle 15"/>
                  <p:cNvSpPr/>
                  <p:nvPr/>
                </p:nvSpPr>
                <p:spPr>
                  <a:xfrm>
                    <a:off x="7390532" y="4417397"/>
                    <a:ext cx="78370" cy="229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it-IT">
                      <a:solidFill>
                        <a:srgbClr val="FFFFFF"/>
                      </a:solidFill>
                      <a:ea typeface="Arial" charset="0"/>
                      <a:cs typeface="Arial" charset="0"/>
                    </a:endParaRPr>
                  </a:p>
                </p:txBody>
              </p:sp>
            </p:grpSp>
            <p:grpSp>
              <p:nvGrpSpPr>
                <p:cNvPr id="9" name="Gruppo 23"/>
                <p:cNvGrpSpPr>
                  <a:grpSpLocks/>
                </p:cNvGrpSpPr>
                <p:nvPr/>
              </p:nvGrpSpPr>
              <p:grpSpPr bwMode="auto">
                <a:xfrm>
                  <a:off x="2357558" y="5658444"/>
                  <a:ext cx="3280753" cy="248781"/>
                  <a:chOff x="2357558" y="5658444"/>
                  <a:chExt cx="3280753" cy="248781"/>
                </a:xfrm>
              </p:grpSpPr>
              <p:sp>
                <p:nvSpPr>
                  <p:cNvPr id="33" name="Text Box 25"/>
                  <p:cNvSpPr txBox="1">
                    <a:spLocks noChangeArrowheads="1"/>
                  </p:cNvSpPr>
                  <p:nvPr/>
                </p:nvSpPr>
                <p:spPr bwMode="auto">
                  <a:xfrm>
                    <a:off x="2357558" y="5658444"/>
                    <a:ext cx="490505" cy="194991"/>
                  </a:xfrm>
                  <a:prstGeom prst="rect">
                    <a:avLst/>
                  </a:prstGeom>
                  <a:noFill/>
                  <a:ln w="9525">
                    <a:noFill/>
                    <a:miter lim="800000"/>
                    <a:headEnd/>
                    <a:tailEnd/>
                  </a:ln>
                </p:spPr>
                <p:txBody>
                  <a:bodyPr>
                    <a:prstTxWarp prst="textNoShape">
                      <a:avLst/>
                    </a:prstTxWarp>
                    <a:spAutoFit/>
                  </a:bodyPr>
                  <a:lstStyle/>
                  <a:p>
                    <a:pPr eaLnBrk="0" hangingPunct="0"/>
                    <a:r>
                      <a:rPr lang="pt-BR" sz="1200" b="1">
                        <a:latin typeface="Calibri" charset="0"/>
                      </a:rPr>
                      <a:t>Dia 6</a:t>
                    </a:r>
                  </a:p>
                </p:txBody>
              </p:sp>
              <p:sp>
                <p:nvSpPr>
                  <p:cNvPr id="34" name="Text Box 26"/>
                  <p:cNvSpPr txBox="1">
                    <a:spLocks noChangeArrowheads="1"/>
                  </p:cNvSpPr>
                  <p:nvPr/>
                </p:nvSpPr>
                <p:spPr bwMode="auto">
                  <a:xfrm>
                    <a:off x="3644127" y="5658444"/>
                    <a:ext cx="420816" cy="194991"/>
                  </a:xfrm>
                  <a:prstGeom prst="rect">
                    <a:avLst/>
                  </a:prstGeom>
                  <a:noFill/>
                  <a:ln w="9525">
                    <a:noFill/>
                    <a:miter lim="800000"/>
                    <a:headEnd/>
                    <a:tailEnd/>
                  </a:ln>
                </p:spPr>
                <p:txBody>
                  <a:bodyPr>
                    <a:prstTxWarp prst="textNoShape">
                      <a:avLst/>
                    </a:prstTxWarp>
                    <a:spAutoFit/>
                  </a:bodyPr>
                  <a:lstStyle/>
                  <a:p>
                    <a:pPr eaLnBrk="0" hangingPunct="0"/>
                    <a:r>
                      <a:rPr lang="pt-BR" sz="1200" b="1">
                        <a:latin typeface="Calibri" charset="0"/>
                      </a:rPr>
                      <a:t>2hs</a:t>
                    </a:r>
                  </a:p>
                </p:txBody>
              </p:sp>
              <p:sp>
                <p:nvSpPr>
                  <p:cNvPr id="35" name="Text Box 30"/>
                  <p:cNvSpPr txBox="1">
                    <a:spLocks noChangeArrowheads="1"/>
                  </p:cNvSpPr>
                  <p:nvPr/>
                </p:nvSpPr>
                <p:spPr bwMode="auto">
                  <a:xfrm>
                    <a:off x="5169249" y="5712234"/>
                    <a:ext cx="469062" cy="194991"/>
                  </a:xfrm>
                  <a:prstGeom prst="rect">
                    <a:avLst/>
                  </a:prstGeom>
                  <a:noFill/>
                  <a:ln w="9525">
                    <a:noFill/>
                    <a:miter lim="800000"/>
                    <a:headEnd/>
                    <a:tailEnd/>
                  </a:ln>
                </p:spPr>
                <p:txBody>
                  <a:bodyPr>
                    <a:prstTxWarp prst="textNoShape">
                      <a:avLst/>
                    </a:prstTxWarp>
                    <a:spAutoFit/>
                  </a:bodyPr>
                  <a:lstStyle/>
                  <a:p>
                    <a:pPr eaLnBrk="0" hangingPunct="0"/>
                    <a:r>
                      <a:rPr lang="pt-BR" sz="1200" b="1">
                        <a:latin typeface="Calibri" charset="0"/>
                      </a:rPr>
                      <a:t>48hs </a:t>
                    </a:r>
                  </a:p>
                </p:txBody>
              </p:sp>
            </p:grpSp>
          </p:grpSp>
          <p:sp>
            <p:nvSpPr>
              <p:cNvPr id="28" name="CasellaDiTesto 25"/>
              <p:cNvSpPr txBox="1">
                <a:spLocks noChangeArrowheads="1"/>
              </p:cNvSpPr>
              <p:nvPr/>
            </p:nvSpPr>
            <p:spPr bwMode="auto">
              <a:xfrm>
                <a:off x="1373869" y="5951968"/>
                <a:ext cx="493044" cy="461665"/>
              </a:xfrm>
              <a:prstGeom prst="rect">
                <a:avLst/>
              </a:prstGeom>
              <a:noFill/>
              <a:ln w="9525">
                <a:noFill/>
                <a:miter lim="800000"/>
                <a:headEnd/>
                <a:tailEnd/>
              </a:ln>
            </p:spPr>
            <p:txBody>
              <a:bodyPr wrap="none">
                <a:prstTxWarp prst="textNoShape">
                  <a:avLst/>
                </a:prstTxWarp>
                <a:spAutoFit/>
              </a:bodyPr>
              <a:lstStyle/>
              <a:p>
                <a:r>
                  <a:rPr lang="it-IT" sz="2400" b="1">
                    <a:solidFill>
                      <a:srgbClr val="1F497D"/>
                    </a:solidFill>
                    <a:latin typeface="Calibri" charset="0"/>
                  </a:rPr>
                  <a:t>T0</a:t>
                </a:r>
              </a:p>
            </p:txBody>
          </p:sp>
          <p:sp>
            <p:nvSpPr>
              <p:cNvPr id="29" name="CasellaDiTesto 26"/>
              <p:cNvSpPr txBox="1">
                <a:spLocks noChangeArrowheads="1"/>
              </p:cNvSpPr>
              <p:nvPr/>
            </p:nvSpPr>
            <p:spPr bwMode="auto">
              <a:xfrm>
                <a:off x="2660438" y="5951968"/>
                <a:ext cx="493044" cy="461665"/>
              </a:xfrm>
              <a:prstGeom prst="rect">
                <a:avLst/>
              </a:prstGeom>
              <a:noFill/>
              <a:ln w="9525">
                <a:noFill/>
                <a:miter lim="800000"/>
                <a:headEnd/>
                <a:tailEnd/>
              </a:ln>
            </p:spPr>
            <p:txBody>
              <a:bodyPr wrap="none">
                <a:prstTxWarp prst="textNoShape">
                  <a:avLst/>
                </a:prstTxWarp>
                <a:spAutoFit/>
              </a:bodyPr>
              <a:lstStyle/>
              <a:p>
                <a:r>
                  <a:rPr lang="it-IT" sz="2400" b="1">
                    <a:solidFill>
                      <a:srgbClr val="1F497D"/>
                    </a:solidFill>
                    <a:latin typeface="Calibri" charset="0"/>
                  </a:rPr>
                  <a:t>T1</a:t>
                </a:r>
              </a:p>
            </p:txBody>
          </p:sp>
          <p:sp>
            <p:nvSpPr>
              <p:cNvPr id="30" name="CasellaDiTesto 27"/>
              <p:cNvSpPr txBox="1">
                <a:spLocks noChangeArrowheads="1"/>
              </p:cNvSpPr>
              <p:nvPr/>
            </p:nvSpPr>
            <p:spPr bwMode="auto">
              <a:xfrm>
                <a:off x="3978487" y="5951968"/>
                <a:ext cx="493044" cy="461665"/>
              </a:xfrm>
              <a:prstGeom prst="rect">
                <a:avLst/>
              </a:prstGeom>
              <a:noFill/>
              <a:ln w="9525">
                <a:noFill/>
                <a:miter lim="800000"/>
                <a:headEnd/>
                <a:tailEnd/>
              </a:ln>
            </p:spPr>
            <p:txBody>
              <a:bodyPr wrap="none">
                <a:prstTxWarp prst="textNoShape">
                  <a:avLst/>
                </a:prstTxWarp>
                <a:spAutoFit/>
              </a:bodyPr>
              <a:lstStyle/>
              <a:p>
                <a:r>
                  <a:rPr lang="it-IT" sz="2400" b="1">
                    <a:solidFill>
                      <a:srgbClr val="1F497D"/>
                    </a:solidFill>
                    <a:latin typeface="Calibri" charset="0"/>
                  </a:rPr>
                  <a:t>T2</a:t>
                </a:r>
              </a:p>
            </p:txBody>
          </p:sp>
        </p:grpSp>
        <p:sp>
          <p:nvSpPr>
            <p:cNvPr id="45" name="CasellaDiTesto 44"/>
            <p:cNvSpPr txBox="1"/>
            <p:nvPr/>
          </p:nvSpPr>
          <p:spPr>
            <a:xfrm>
              <a:off x="532916" y="2678668"/>
              <a:ext cx="8100745" cy="523220"/>
            </a:xfrm>
            <a:prstGeom prst="rect">
              <a:avLst/>
            </a:prstGeom>
            <a:noFill/>
          </p:spPr>
          <p:txBody>
            <a:bodyPr wrap="none" rtlCol="0">
              <a:spAutoFit/>
            </a:bodyPr>
            <a:lstStyle/>
            <a:p>
              <a:r>
                <a:rPr lang="it-IT" sz="2800" b="1" dirty="0">
                  <a:solidFill>
                    <a:srgbClr val="376092"/>
                  </a:solidFill>
                </a:rPr>
                <a:t>NOS1 </a:t>
              </a:r>
              <a:r>
                <a:rPr lang="it-IT" sz="2800" b="1" dirty="0" err="1">
                  <a:solidFill>
                    <a:srgbClr val="376092"/>
                  </a:solidFill>
                </a:rPr>
                <a:t>Expression</a:t>
              </a:r>
              <a:r>
                <a:rPr lang="it-IT" sz="2800" b="1" dirty="0">
                  <a:solidFill>
                    <a:srgbClr val="376092"/>
                  </a:solidFill>
                </a:rPr>
                <a:t> in DC </a:t>
              </a:r>
              <a:r>
                <a:rPr lang="it-IT" sz="2800" b="1" dirty="0" err="1">
                  <a:solidFill>
                    <a:srgbClr val="376092"/>
                  </a:solidFill>
                </a:rPr>
                <a:t>from</a:t>
              </a:r>
              <a:r>
                <a:rPr lang="it-IT" sz="2800" b="1" dirty="0">
                  <a:solidFill>
                    <a:srgbClr val="376092"/>
                  </a:solidFill>
                </a:rPr>
                <a:t> GR HIV </a:t>
              </a:r>
              <a:r>
                <a:rPr lang="it-IT" sz="2800" b="1" dirty="0" err="1">
                  <a:solidFill>
                    <a:srgbClr val="376092"/>
                  </a:solidFill>
                </a:rPr>
                <a:t>infected</a:t>
              </a:r>
              <a:r>
                <a:rPr lang="it-IT" sz="2800" b="1" dirty="0">
                  <a:solidFill>
                    <a:srgbClr val="376092"/>
                  </a:solidFill>
                </a:rPr>
                <a:t> </a:t>
              </a:r>
              <a:r>
                <a:rPr lang="it-IT" sz="2800" b="1" dirty="0" err="1">
                  <a:solidFill>
                    <a:srgbClr val="376092"/>
                  </a:solidFill>
                </a:rPr>
                <a:t>patients</a:t>
              </a:r>
              <a:endParaRPr lang="it-IT" sz="2800" b="1" dirty="0">
                <a:solidFill>
                  <a:srgbClr val="376092"/>
                </a:solidFill>
              </a:endParaRPr>
            </a:p>
          </p:txBody>
        </p:sp>
      </p:grpSp>
      <p:pic>
        <p:nvPicPr>
          <p:cNvPr id="26" name="Picture 8" descr="Schermata 2013-06-21 alle 18.19.39.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289049"/>
            <a:ext cx="9144000" cy="36969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376092"/>
                </a:solidFill>
                <a:effectLst>
                  <a:outerShdw blurRad="50800" dist="38100" dir="2700000">
                    <a:srgbClr val="000000">
                      <a:alpha val="43000"/>
                    </a:srgbClr>
                  </a:outerShdw>
                </a:effectLst>
                <a:latin typeface="Arial"/>
                <a:cs typeface="Arial"/>
              </a:rPr>
              <a:t>HIV and </a:t>
            </a:r>
            <a:r>
              <a:rPr lang="it-IT" b="1" dirty="0" err="1">
                <a:solidFill>
                  <a:srgbClr val="376092"/>
                </a:solidFill>
                <a:effectLst>
                  <a:outerShdw blurRad="50800" dist="38100" dir="2700000">
                    <a:srgbClr val="000000">
                      <a:alpha val="43000"/>
                    </a:srgbClr>
                  </a:outerShdw>
                </a:effectLst>
                <a:latin typeface="Arial"/>
                <a:cs typeface="Arial"/>
              </a:rPr>
              <a:t>inflammasome</a:t>
            </a:r>
            <a:endParaRPr lang="it-IT" b="1" dirty="0">
              <a:solidFill>
                <a:srgbClr val="376092"/>
              </a:solidFill>
              <a:effectLst>
                <a:outerShdw blurRad="50800" dist="38100" dir="2700000">
                  <a:srgbClr val="000000">
                    <a:alpha val="43000"/>
                  </a:srgbClr>
                </a:outerShdw>
              </a:effectLst>
              <a:latin typeface="Arial"/>
              <a:cs typeface="Arial"/>
            </a:endParaRPr>
          </a:p>
        </p:txBody>
      </p:sp>
      <p:pic>
        <p:nvPicPr>
          <p:cNvPr id="4" name="Immagine 3" descr="CIMG041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2927" y="4230313"/>
            <a:ext cx="3003873" cy="2192597"/>
          </a:xfrm>
          <a:prstGeom prst="rect">
            <a:avLst/>
          </a:prstGeom>
        </p:spPr>
      </p:pic>
      <p:pic>
        <p:nvPicPr>
          <p:cNvPr id="5" name="Immagine 4" descr="SNV8123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2927" y="1697523"/>
            <a:ext cx="3003873" cy="2252905"/>
          </a:xfrm>
          <a:prstGeom prst="rect">
            <a:avLst/>
          </a:prstGeom>
        </p:spPr>
      </p:pic>
      <p:pic>
        <p:nvPicPr>
          <p:cNvPr id="7" name="Immagine 6" descr="Schermata 2014-10-10 alle 11.55.25.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 y="1351333"/>
            <a:ext cx="4323429" cy="5354705"/>
          </a:xfrm>
          <a:prstGeom prst="rect">
            <a:avLst/>
          </a:prstGeom>
        </p:spPr>
      </p:pic>
      <p:pic>
        <p:nvPicPr>
          <p:cNvPr id="8" name="Immagine 7" descr="Schermata 2014-10-10 alle 11.56.09.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6086" y="1199371"/>
            <a:ext cx="4163143" cy="550666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7788"/>
            <a:ext cx="8229600" cy="1143000"/>
          </a:xfrm>
        </p:spPr>
        <p:txBody>
          <a:bodyPr/>
          <a:lstStyle/>
          <a:p>
            <a:r>
              <a:rPr lang="it-IT" b="1" dirty="0" err="1">
                <a:solidFill>
                  <a:srgbClr val="376092"/>
                </a:solidFill>
              </a:rPr>
              <a:t>Inflammasome</a:t>
            </a:r>
            <a:r>
              <a:rPr lang="it-IT" b="1" dirty="0">
                <a:solidFill>
                  <a:srgbClr val="376092"/>
                </a:solidFill>
              </a:rPr>
              <a:t> and HIV in </a:t>
            </a:r>
            <a:r>
              <a:rPr lang="it-IT" b="1" dirty="0" err="1">
                <a:solidFill>
                  <a:srgbClr val="376092"/>
                </a:solidFill>
              </a:rPr>
              <a:t>DC</a:t>
            </a:r>
            <a:endParaRPr lang="it-IT" b="1" dirty="0">
              <a:solidFill>
                <a:srgbClr val="376092"/>
              </a:solidFill>
            </a:endParaRPr>
          </a:p>
        </p:txBody>
      </p:sp>
      <p:sp>
        <p:nvSpPr>
          <p:cNvPr id="3" name="Segnaposto contenuto 2"/>
          <p:cNvSpPr>
            <a:spLocks noGrp="1"/>
          </p:cNvSpPr>
          <p:nvPr>
            <p:ph idx="1"/>
          </p:nvPr>
        </p:nvSpPr>
        <p:spPr>
          <a:xfrm>
            <a:off x="342900" y="3124200"/>
            <a:ext cx="8458200" cy="3429000"/>
          </a:xfrm>
        </p:spPr>
        <p:txBody>
          <a:bodyPr>
            <a:normAutofit fontScale="77500" lnSpcReduction="20000"/>
          </a:bodyPr>
          <a:lstStyle/>
          <a:p>
            <a:r>
              <a:rPr lang="en-GB" dirty="0">
                <a:solidFill>
                  <a:srgbClr val="376092"/>
                </a:solidFill>
              </a:rPr>
              <a:t>NALP3</a:t>
            </a:r>
            <a:r>
              <a:rPr lang="en-GB" b="1" dirty="0">
                <a:solidFill>
                  <a:srgbClr val="376092"/>
                </a:solidFill>
              </a:rPr>
              <a:t>-</a:t>
            </a:r>
            <a:r>
              <a:rPr lang="en-GB" dirty="0">
                <a:solidFill>
                  <a:srgbClr val="376092"/>
                </a:solidFill>
              </a:rPr>
              <a:t>i</a:t>
            </a:r>
            <a:r>
              <a:rPr lang="en-US" dirty="0" err="1">
                <a:solidFill>
                  <a:srgbClr val="376092"/>
                </a:solidFill>
              </a:rPr>
              <a:t>nflammasome</a:t>
            </a:r>
            <a:r>
              <a:rPr lang="en-US" dirty="0">
                <a:solidFill>
                  <a:srgbClr val="376092"/>
                </a:solidFill>
              </a:rPr>
              <a:t> is an innate mechanism, alternative to type-1 interferon, able to recognize nucleic acids and viruses into cytoplasm and to induce pro-inflammatory response</a:t>
            </a:r>
            <a:r>
              <a:rPr lang="en-GB" dirty="0">
                <a:solidFill>
                  <a:srgbClr val="376092"/>
                </a:solidFill>
              </a:rPr>
              <a:t>.</a:t>
            </a:r>
          </a:p>
          <a:p>
            <a:r>
              <a:rPr lang="en-GB" b="1" dirty="0">
                <a:solidFill>
                  <a:srgbClr val="376092"/>
                </a:solidFill>
              </a:rPr>
              <a:t>We hypothesized the involvement of </a:t>
            </a:r>
            <a:r>
              <a:rPr lang="en-GB" b="1" dirty="0" err="1">
                <a:solidFill>
                  <a:srgbClr val="376092"/>
                </a:solidFill>
              </a:rPr>
              <a:t>inflammasome</a:t>
            </a:r>
            <a:r>
              <a:rPr lang="en-GB" b="1" dirty="0">
                <a:solidFill>
                  <a:srgbClr val="376092"/>
                </a:solidFill>
              </a:rPr>
              <a:t> in the early defence against HIV-1 and in the fully maturation of </a:t>
            </a:r>
            <a:r>
              <a:rPr lang="en-GB" b="1" dirty="0" err="1">
                <a:solidFill>
                  <a:srgbClr val="376092"/>
                </a:solidFill>
              </a:rPr>
              <a:t>dendritic</a:t>
            </a:r>
            <a:r>
              <a:rPr lang="en-GB" b="1" dirty="0">
                <a:solidFill>
                  <a:srgbClr val="376092"/>
                </a:solidFill>
              </a:rPr>
              <a:t> cells</a:t>
            </a:r>
          </a:p>
          <a:p>
            <a:r>
              <a:rPr lang="en-GB" dirty="0">
                <a:solidFill>
                  <a:srgbClr val="376092"/>
                </a:solidFill>
              </a:rPr>
              <a:t>We evaluated the response of </a:t>
            </a:r>
            <a:r>
              <a:rPr lang="en-GB" dirty="0" err="1">
                <a:solidFill>
                  <a:srgbClr val="376092"/>
                </a:solidFill>
              </a:rPr>
              <a:t>dendritic</a:t>
            </a:r>
            <a:r>
              <a:rPr lang="en-GB" dirty="0">
                <a:solidFill>
                  <a:srgbClr val="376092"/>
                </a:solidFill>
              </a:rPr>
              <a:t> cells pulsed with HIV-1</a:t>
            </a:r>
            <a:r>
              <a:rPr lang="en-US" dirty="0">
                <a:solidFill>
                  <a:srgbClr val="376092"/>
                </a:solidFill>
              </a:rPr>
              <a:t> in terms of </a:t>
            </a:r>
            <a:r>
              <a:rPr lang="en-US" dirty="0" err="1">
                <a:solidFill>
                  <a:srgbClr val="376092"/>
                </a:solidFill>
              </a:rPr>
              <a:t>inflammasome</a:t>
            </a:r>
            <a:r>
              <a:rPr lang="en-US" dirty="0">
                <a:solidFill>
                  <a:srgbClr val="376092"/>
                </a:solidFill>
              </a:rPr>
              <a:t> activation in healthy donors. </a:t>
            </a:r>
          </a:p>
          <a:p>
            <a:r>
              <a:rPr lang="en-US" dirty="0">
                <a:solidFill>
                  <a:srgbClr val="376092"/>
                </a:solidFill>
              </a:rPr>
              <a:t>Moreover </a:t>
            </a:r>
            <a:r>
              <a:rPr lang="en-US" dirty="0" err="1">
                <a:solidFill>
                  <a:srgbClr val="376092"/>
                </a:solidFill>
              </a:rPr>
              <a:t>inflammasome</a:t>
            </a:r>
            <a:r>
              <a:rPr lang="en-US" dirty="0">
                <a:solidFill>
                  <a:srgbClr val="376092"/>
                </a:solidFill>
              </a:rPr>
              <a:t> response to HIV was evaluated in HIV infected subjects </a:t>
            </a:r>
            <a:endParaRPr lang="it-IT" dirty="0">
              <a:solidFill>
                <a:srgbClr val="376092"/>
              </a:solidFill>
            </a:endParaRPr>
          </a:p>
        </p:txBody>
      </p:sp>
      <p:grpSp>
        <p:nvGrpSpPr>
          <p:cNvPr id="4" name="Group 7"/>
          <p:cNvGrpSpPr>
            <a:grpSpLocks/>
          </p:cNvGrpSpPr>
          <p:nvPr/>
        </p:nvGrpSpPr>
        <p:grpSpPr bwMode="auto">
          <a:xfrm>
            <a:off x="1600200" y="1331824"/>
            <a:ext cx="5943600" cy="1447800"/>
            <a:chOff x="36" y="1496"/>
            <a:chExt cx="5688" cy="1864"/>
          </a:xfrm>
        </p:grpSpPr>
        <p:pic>
          <p:nvPicPr>
            <p:cNvPr id="5"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 y="1496"/>
              <a:ext cx="5688" cy="1864"/>
            </a:xfrm>
            <a:prstGeom prst="rect">
              <a:avLst/>
            </a:prstGeom>
            <a:noFill/>
            <a:ln w="9525">
              <a:noFill/>
              <a:miter lim="800000"/>
              <a:headEnd/>
              <a:tailEnd/>
            </a:ln>
          </p:spPr>
        </p:pic>
        <p:sp>
          <p:nvSpPr>
            <p:cNvPr id="6" name="Rectangle 6"/>
            <p:cNvSpPr>
              <a:spLocks noChangeArrowheads="1"/>
            </p:cNvSpPr>
            <p:nvPr/>
          </p:nvSpPr>
          <p:spPr bwMode="auto">
            <a:xfrm>
              <a:off x="528" y="1497"/>
              <a:ext cx="336" cy="144"/>
            </a:xfrm>
            <a:prstGeom prst="rect">
              <a:avLst/>
            </a:prstGeom>
            <a:solidFill>
              <a:srgbClr val="BFDFF4"/>
            </a:solidFill>
            <a:ln w="9525">
              <a:noFill/>
              <a:miter lim="800000"/>
              <a:headEnd/>
              <a:tailEnd/>
            </a:ln>
          </p:spPr>
          <p:txBody>
            <a:bodyPr wrap="none" anchor="ctr">
              <a:prstTxWarp prst="textNoShape">
                <a:avLst/>
              </a:prstTxWarp>
            </a:bodyPr>
            <a:lstStyle/>
            <a:p>
              <a:endParaRPr lang="it-IT"/>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114801"/>
            <a:ext cx="8229600" cy="2514600"/>
          </a:xfrm>
        </p:spPr>
        <p:txBody>
          <a:bodyPr/>
          <a:lstStyle/>
          <a:p>
            <a:r>
              <a:rPr lang="en-GB" dirty="0" err="1">
                <a:solidFill>
                  <a:srgbClr val="376092"/>
                </a:solidFill>
              </a:rPr>
              <a:t>Monocyte</a:t>
            </a:r>
            <a:r>
              <a:rPr lang="en-GB" dirty="0">
                <a:solidFill>
                  <a:srgbClr val="376092"/>
                </a:solidFill>
              </a:rPr>
              <a:t>-derived </a:t>
            </a:r>
            <a:r>
              <a:rPr lang="en-GB" dirty="0" err="1">
                <a:solidFill>
                  <a:srgbClr val="376092"/>
                </a:solidFill>
              </a:rPr>
              <a:t>dendritic</a:t>
            </a:r>
            <a:r>
              <a:rPr lang="en-GB" dirty="0">
                <a:solidFill>
                  <a:srgbClr val="376092"/>
                </a:solidFill>
              </a:rPr>
              <a:t> cells isolated from 20 healthy subjects (HC-DC) and 20 HIV-1 infected patients (HIV-DC) were pulsed with alditrithiol-2-inactivated HIV-1</a:t>
            </a:r>
            <a:endParaRPr lang="it-IT" dirty="0">
              <a:solidFill>
                <a:srgbClr val="376092"/>
              </a:solidFill>
            </a:endParaRPr>
          </a:p>
        </p:txBody>
      </p:sp>
      <p:pic>
        <p:nvPicPr>
          <p:cNvPr id="4" name="Immagine 3" descr="Schermata 2011-06-30 a 21.31.59.png"/>
          <p:cNvPicPr>
            <a:picLocks noChangeAspect="1"/>
          </p:cNvPicPr>
          <p:nvPr/>
        </p:nvPicPr>
        <p:blipFill>
          <a:blip r:embed="rId2"/>
          <a:stretch>
            <a:fillRect/>
          </a:stretch>
        </p:blipFill>
        <p:spPr>
          <a:xfrm>
            <a:off x="546100" y="533400"/>
            <a:ext cx="4025900" cy="3242535"/>
          </a:xfrm>
          <a:prstGeom prst="rect">
            <a:avLst/>
          </a:prstGeom>
        </p:spPr>
      </p:pic>
      <p:pic>
        <p:nvPicPr>
          <p:cNvPr id="5" name="Immagine 4" descr="Schermata 2011-06-30 a 21.34.05.png"/>
          <p:cNvPicPr>
            <a:picLocks noChangeAspect="1"/>
          </p:cNvPicPr>
          <p:nvPr/>
        </p:nvPicPr>
        <p:blipFill>
          <a:blip r:embed="rId3"/>
          <a:stretch>
            <a:fillRect/>
          </a:stretch>
        </p:blipFill>
        <p:spPr>
          <a:xfrm>
            <a:off x="4927600" y="385035"/>
            <a:ext cx="3759200" cy="339090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3"/>
          <p:cNvSpPr>
            <a:spLocks noGrp="1"/>
          </p:cNvSpPr>
          <p:nvPr>
            <p:ph type="title"/>
          </p:nvPr>
        </p:nvSpPr>
        <p:spPr>
          <a:xfrm>
            <a:off x="457200" y="476672"/>
            <a:ext cx="8229600" cy="1143000"/>
          </a:xfrm>
        </p:spPr>
        <p:txBody>
          <a:bodyPr>
            <a:normAutofit/>
          </a:bodyPr>
          <a:lstStyle/>
          <a:p>
            <a:r>
              <a:rPr lang="it-IT" sz="3200" b="1" dirty="0">
                <a:solidFill>
                  <a:schemeClr val="accent1">
                    <a:lumMod val="75000"/>
                  </a:schemeClr>
                </a:solidFill>
              </a:rPr>
              <a:t>Innate </a:t>
            </a:r>
            <a:r>
              <a:rPr lang="it-IT" sz="3200" b="1" dirty="0" err="1">
                <a:solidFill>
                  <a:schemeClr val="accent1">
                    <a:lumMod val="75000"/>
                  </a:schemeClr>
                </a:solidFill>
              </a:rPr>
              <a:t>immunity</a:t>
            </a:r>
            <a:r>
              <a:rPr lang="it-IT" sz="3200" b="1" dirty="0">
                <a:solidFill>
                  <a:schemeClr val="accent1">
                    <a:lumMod val="75000"/>
                  </a:schemeClr>
                </a:solidFill>
              </a:rPr>
              <a:t> </a:t>
            </a:r>
            <a:r>
              <a:rPr lang="it-IT" sz="3200" b="1" dirty="0" err="1">
                <a:solidFill>
                  <a:schemeClr val="accent1">
                    <a:lumMod val="75000"/>
                  </a:schemeClr>
                </a:solidFill>
              </a:rPr>
              <a:t>genes</a:t>
            </a:r>
            <a:r>
              <a:rPr lang="it-IT" sz="3200" b="1" dirty="0">
                <a:solidFill>
                  <a:schemeClr val="accent1">
                    <a:lumMod val="75000"/>
                  </a:schemeClr>
                </a:solidFill>
              </a:rPr>
              <a:t> and </a:t>
            </a:r>
            <a:r>
              <a:rPr lang="it-IT" sz="3200" b="1" dirty="0" err="1">
                <a:solidFill>
                  <a:schemeClr val="accent1">
                    <a:lumMod val="75000"/>
                  </a:schemeClr>
                </a:solidFill>
              </a:rPr>
              <a:t>patients</a:t>
            </a:r>
            <a:r>
              <a:rPr lang="it-IT" sz="3200" b="1" dirty="0">
                <a:solidFill>
                  <a:schemeClr val="accent1">
                    <a:lumMod val="75000"/>
                  </a:schemeClr>
                </a:solidFill>
              </a:rPr>
              <a:t> </a:t>
            </a:r>
            <a:r>
              <a:rPr lang="it-IT" sz="3200" b="1" dirty="0" err="1">
                <a:solidFill>
                  <a:schemeClr val="accent1">
                    <a:lumMod val="75000"/>
                  </a:schemeClr>
                </a:solidFill>
              </a:rPr>
              <a:t>response</a:t>
            </a:r>
            <a:r>
              <a:rPr lang="it-IT" sz="3200" b="1" dirty="0">
                <a:solidFill>
                  <a:schemeClr val="accent1">
                    <a:lumMod val="75000"/>
                  </a:schemeClr>
                </a:solidFill>
              </a:rPr>
              <a:t> to </a:t>
            </a:r>
            <a:r>
              <a:rPr lang="it-IT" sz="3200" b="1" dirty="0" err="1">
                <a:solidFill>
                  <a:schemeClr val="accent1">
                    <a:lumMod val="75000"/>
                  </a:schemeClr>
                </a:solidFill>
              </a:rPr>
              <a:t>Denditric</a:t>
            </a:r>
            <a:r>
              <a:rPr lang="it-IT" sz="3200" b="1" dirty="0">
                <a:solidFill>
                  <a:schemeClr val="accent1">
                    <a:lumMod val="75000"/>
                  </a:schemeClr>
                </a:solidFill>
              </a:rPr>
              <a:t> </a:t>
            </a:r>
            <a:r>
              <a:rPr lang="it-IT" sz="3200" b="1" dirty="0" err="1">
                <a:solidFill>
                  <a:schemeClr val="accent1">
                    <a:lumMod val="75000"/>
                  </a:schemeClr>
                </a:solidFill>
              </a:rPr>
              <a:t>cell-based</a:t>
            </a:r>
            <a:r>
              <a:rPr lang="it-IT" sz="3200" b="1" dirty="0">
                <a:solidFill>
                  <a:schemeClr val="accent1">
                    <a:lumMod val="75000"/>
                  </a:schemeClr>
                </a:solidFill>
              </a:rPr>
              <a:t> HIV </a:t>
            </a:r>
            <a:r>
              <a:rPr lang="it-IT" sz="3200" b="1" dirty="0" err="1">
                <a:solidFill>
                  <a:schemeClr val="accent1">
                    <a:lumMod val="75000"/>
                  </a:schemeClr>
                </a:solidFill>
              </a:rPr>
              <a:t>immuno</a:t>
            </a:r>
            <a:r>
              <a:rPr lang="it-IT" sz="3200" b="1" dirty="0">
                <a:solidFill>
                  <a:schemeClr val="accent1">
                    <a:lumMod val="75000"/>
                  </a:schemeClr>
                </a:solidFill>
              </a:rPr>
              <a:t>-treatment </a:t>
            </a:r>
            <a:endParaRPr lang="it-IT" sz="3200" dirty="0">
              <a:latin typeface="Calibri" charset="0"/>
              <a:ea typeface="ＭＳ Ｐゴシック" charset="0"/>
              <a:cs typeface="ＭＳ Ｐゴシック" charset="0"/>
            </a:endParaRPr>
          </a:p>
        </p:txBody>
      </p:sp>
      <p:pic>
        <p:nvPicPr>
          <p:cNvPr id="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3728" y="1916832"/>
            <a:ext cx="5333390" cy="4280520"/>
          </a:xfrm>
          <a:prstGeom prst="rect">
            <a:avLst/>
          </a:prstGeom>
          <a:solidFill>
            <a:srgbClr val="FFFF00"/>
          </a:solidFill>
          <a:ln w="9525">
            <a:solidFill>
              <a:srgbClr val="FF0000"/>
            </a:solidFill>
            <a:miter lim="800000"/>
            <a:headEnd/>
            <a:tailEnd/>
          </a:ln>
        </p:spPr>
      </p:pic>
      <p:pic>
        <p:nvPicPr>
          <p:cNvPr id="5"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52600"/>
            <a:ext cx="9144000" cy="51054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aphicFrame>
        <p:nvGraphicFramePr>
          <p:cNvPr id="6" name="Object 2"/>
          <p:cNvGraphicFramePr>
            <a:graphicFrameLocks noChangeAspect="1"/>
          </p:cNvGraphicFramePr>
          <p:nvPr/>
        </p:nvGraphicFramePr>
        <p:xfrm>
          <a:off x="1752600" y="2147888"/>
          <a:ext cx="5562600" cy="4459287"/>
        </p:xfrm>
        <a:graphic>
          <a:graphicData uri="http://schemas.openxmlformats.org/presentationml/2006/ole">
            <mc:AlternateContent xmlns:mc="http://schemas.openxmlformats.org/markup-compatibility/2006">
              <mc:Choice xmlns:v="urn:schemas-microsoft-com:vml" Requires="v">
                <p:oleObj spid="_x0000_s2067" r:id="rId5" imgW="0" imgH="0" progId="">
                  <p:embed/>
                </p:oleObj>
              </mc:Choice>
              <mc:Fallback>
                <p:oleObj r:id="rId5" imgW="0" imgH="0" progId="">
                  <p:embed/>
                  <p:pic>
                    <p:nvPicPr>
                      <p:cNvPr id="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147888"/>
                        <a:ext cx="5562600" cy="445928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 name="Picture 103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1676400"/>
            <a:ext cx="9144000" cy="51816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3637768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81000" y="342900"/>
            <a:ext cx="4724400" cy="6172200"/>
          </a:xfrm>
        </p:spPr>
        <p:txBody>
          <a:bodyPr>
            <a:normAutofit fontScale="77500" lnSpcReduction="20000"/>
          </a:bodyPr>
          <a:lstStyle/>
          <a:p>
            <a:r>
              <a:rPr lang="en-GB" sz="3429" dirty="0">
                <a:solidFill>
                  <a:srgbClr val="376092"/>
                </a:solidFill>
              </a:rPr>
              <a:t>In HC-DC, HIV-1 </a:t>
            </a:r>
            <a:r>
              <a:rPr lang="en-GB" sz="3429" b="1" dirty="0">
                <a:solidFill>
                  <a:srgbClr val="376092"/>
                </a:solidFill>
              </a:rPr>
              <a:t>induced higher </a:t>
            </a:r>
            <a:r>
              <a:rPr lang="en-GB" sz="3429" b="1" i="1" dirty="0">
                <a:solidFill>
                  <a:srgbClr val="376092"/>
                </a:solidFill>
              </a:rPr>
              <a:t>NLRP3</a:t>
            </a:r>
            <a:r>
              <a:rPr lang="en-GB" sz="3429" b="1" dirty="0">
                <a:solidFill>
                  <a:srgbClr val="376092"/>
                </a:solidFill>
              </a:rPr>
              <a:t>/</a:t>
            </a:r>
            <a:r>
              <a:rPr lang="en-GB" sz="3429" b="1" i="1" dirty="0">
                <a:solidFill>
                  <a:srgbClr val="376092"/>
                </a:solidFill>
              </a:rPr>
              <a:t>NALP3</a:t>
            </a:r>
            <a:r>
              <a:rPr lang="en-GB" sz="3429" b="1" dirty="0">
                <a:solidFill>
                  <a:srgbClr val="376092"/>
                </a:solidFill>
              </a:rPr>
              <a:t> mRNA expression </a:t>
            </a:r>
            <a:r>
              <a:rPr lang="en-GB" sz="3429" dirty="0">
                <a:solidFill>
                  <a:srgbClr val="376092"/>
                </a:solidFill>
              </a:rPr>
              <a:t>compared to other </a:t>
            </a:r>
            <a:r>
              <a:rPr lang="en-GB" sz="3429" dirty="0" err="1">
                <a:solidFill>
                  <a:srgbClr val="376092"/>
                </a:solidFill>
              </a:rPr>
              <a:t>inflammasome</a:t>
            </a:r>
            <a:r>
              <a:rPr lang="en-GB" sz="3429" dirty="0">
                <a:solidFill>
                  <a:srgbClr val="376092"/>
                </a:solidFill>
              </a:rPr>
              <a:t> genes such as </a:t>
            </a:r>
            <a:r>
              <a:rPr lang="en-GB" sz="3429" i="1" dirty="0">
                <a:solidFill>
                  <a:srgbClr val="376092"/>
                </a:solidFill>
              </a:rPr>
              <a:t>NALP1</a:t>
            </a:r>
            <a:r>
              <a:rPr lang="en-GB" sz="3429" dirty="0">
                <a:solidFill>
                  <a:srgbClr val="376092"/>
                </a:solidFill>
              </a:rPr>
              <a:t>/</a:t>
            </a:r>
            <a:r>
              <a:rPr lang="en-GB" sz="3429" i="1" dirty="0">
                <a:solidFill>
                  <a:srgbClr val="376092"/>
                </a:solidFill>
              </a:rPr>
              <a:t>NLRP1</a:t>
            </a:r>
            <a:r>
              <a:rPr lang="en-GB" sz="3429" dirty="0">
                <a:solidFill>
                  <a:srgbClr val="376092"/>
                </a:solidFill>
              </a:rPr>
              <a:t> or </a:t>
            </a:r>
            <a:r>
              <a:rPr lang="en-GB" sz="3429" i="1" dirty="0">
                <a:solidFill>
                  <a:srgbClr val="376092"/>
                </a:solidFill>
              </a:rPr>
              <a:t>IPAF/NLRC4</a:t>
            </a:r>
            <a:r>
              <a:rPr lang="en-GB" sz="3429" dirty="0">
                <a:solidFill>
                  <a:srgbClr val="376092"/>
                </a:solidFill>
              </a:rPr>
              <a:t> (</a:t>
            </a:r>
            <a:r>
              <a:rPr lang="en-GB" sz="3429" dirty="0" err="1">
                <a:solidFill>
                  <a:srgbClr val="376092"/>
                </a:solidFill>
              </a:rPr>
              <a:t>p</a:t>
            </a:r>
            <a:r>
              <a:rPr lang="en-GB" sz="3429" dirty="0">
                <a:solidFill>
                  <a:srgbClr val="376092"/>
                </a:solidFill>
              </a:rPr>
              <a:t>&lt;0.001)</a:t>
            </a:r>
          </a:p>
          <a:p>
            <a:r>
              <a:rPr lang="en-GB" sz="3429" dirty="0">
                <a:solidFill>
                  <a:srgbClr val="376092"/>
                </a:solidFill>
              </a:rPr>
              <a:t>This augmented expression was accompanied by </a:t>
            </a:r>
            <a:r>
              <a:rPr lang="en-GB" sz="3429" i="1" dirty="0">
                <a:solidFill>
                  <a:srgbClr val="376092"/>
                </a:solidFill>
              </a:rPr>
              <a:t>CASP1</a:t>
            </a:r>
            <a:r>
              <a:rPr lang="en-GB" sz="3429" dirty="0">
                <a:solidFill>
                  <a:srgbClr val="376092"/>
                </a:solidFill>
              </a:rPr>
              <a:t> and </a:t>
            </a:r>
            <a:r>
              <a:rPr lang="en-GB" sz="3429" i="1" dirty="0">
                <a:solidFill>
                  <a:srgbClr val="376092"/>
                </a:solidFill>
              </a:rPr>
              <a:t>IL1B</a:t>
            </a:r>
            <a:r>
              <a:rPr lang="en-GB" sz="3429" dirty="0">
                <a:solidFill>
                  <a:srgbClr val="376092"/>
                </a:solidFill>
              </a:rPr>
              <a:t> increased mRNA levels and by a significant increment of IL-1</a:t>
            </a:r>
            <a:r>
              <a:rPr lang="en-GB" sz="3429" dirty="0">
                <a:solidFill>
                  <a:srgbClr val="376092"/>
                </a:solidFill>
                <a:sym typeface="Symbol"/>
              </a:rPr>
              <a:t></a:t>
            </a:r>
            <a:r>
              <a:rPr lang="en-GB" sz="3429" dirty="0">
                <a:solidFill>
                  <a:srgbClr val="376092"/>
                </a:solidFill>
              </a:rPr>
              <a:t> secretion (</a:t>
            </a:r>
            <a:r>
              <a:rPr lang="en-GB" sz="3429" dirty="0" err="1">
                <a:solidFill>
                  <a:srgbClr val="376092"/>
                </a:solidFill>
              </a:rPr>
              <a:t>p</a:t>
            </a:r>
            <a:r>
              <a:rPr lang="en-GB" sz="3429" dirty="0">
                <a:solidFill>
                  <a:srgbClr val="376092"/>
                </a:solidFill>
              </a:rPr>
              <a:t>&lt;0.05).</a:t>
            </a:r>
          </a:p>
          <a:p>
            <a:r>
              <a:rPr lang="en-GB" sz="3429" dirty="0">
                <a:solidFill>
                  <a:srgbClr val="376092"/>
                </a:solidFill>
              </a:rPr>
              <a:t>Otherwise HIV-1 failed to activate </a:t>
            </a:r>
            <a:r>
              <a:rPr lang="en-GB" sz="3429" dirty="0" err="1">
                <a:solidFill>
                  <a:srgbClr val="376092"/>
                </a:solidFill>
              </a:rPr>
              <a:t>inflammasome</a:t>
            </a:r>
            <a:r>
              <a:rPr lang="en-GB" sz="3429" dirty="0">
                <a:solidFill>
                  <a:srgbClr val="376092"/>
                </a:solidFill>
              </a:rPr>
              <a:t> and cytokine production in HIV-DC. </a:t>
            </a:r>
            <a:endParaRPr lang="it-IT" sz="3429" b="1" dirty="0">
              <a:solidFill>
                <a:srgbClr val="376092"/>
              </a:solidFill>
            </a:endParaRPr>
          </a:p>
        </p:txBody>
      </p:sp>
      <p:grpSp>
        <p:nvGrpSpPr>
          <p:cNvPr id="7" name="Gruppo 6"/>
          <p:cNvGrpSpPr/>
          <p:nvPr/>
        </p:nvGrpSpPr>
        <p:grpSpPr>
          <a:xfrm>
            <a:off x="5381062" y="342900"/>
            <a:ext cx="3112453" cy="6172200"/>
            <a:chOff x="5381062" y="342900"/>
            <a:chExt cx="3112453" cy="6172200"/>
          </a:xfrm>
        </p:grpSpPr>
        <p:pic>
          <p:nvPicPr>
            <p:cNvPr id="4" name="Immagine 3" descr="Schermata 2011-06-30 a 21.39.0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81062" y="4534154"/>
              <a:ext cx="3112452" cy="1980946"/>
            </a:xfrm>
            <a:prstGeom prst="rect">
              <a:avLst/>
            </a:prstGeom>
          </p:spPr>
        </p:pic>
        <p:pic>
          <p:nvPicPr>
            <p:cNvPr id="5" name="Immagine 4" descr="Schermata 2011-06-30 a 21.39.3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199" y="2238447"/>
              <a:ext cx="3083315" cy="2333553"/>
            </a:xfrm>
            <a:prstGeom prst="rect">
              <a:avLst/>
            </a:prstGeom>
          </p:spPr>
        </p:pic>
        <p:pic>
          <p:nvPicPr>
            <p:cNvPr id="6" name="Immagine 5" descr="Schermata 2011-06-30 a 21.47.04.png"/>
            <p:cNvPicPr>
              <a:picLocks noChangeAspect="1"/>
            </p:cNvPicPr>
            <p:nvPr/>
          </p:nvPicPr>
          <p:blipFill>
            <a:blip r:embed="rId4"/>
            <a:stretch>
              <a:fillRect/>
            </a:stretch>
          </p:blipFill>
          <p:spPr>
            <a:xfrm>
              <a:off x="5381062" y="342900"/>
              <a:ext cx="3112453" cy="1830855"/>
            </a:xfrm>
            <a:prstGeom prst="rect">
              <a:avLst/>
            </a:prstGeom>
          </p:spPr>
        </p:pic>
      </p:grpSp>
      <p:pic>
        <p:nvPicPr>
          <p:cNvPr id="8" name="Immagine 7" descr="Schermata 2014-10-10 alle 11.56.38.png"/>
          <p:cNvPicPr>
            <a:picLocks noChangeAspect="1"/>
          </p:cNvPicPr>
          <p:nvPr/>
        </p:nvPicPr>
        <p:blipFill>
          <a:blip r:embed="rId5"/>
          <a:stretch>
            <a:fillRect/>
          </a:stretch>
        </p:blipFill>
        <p:spPr>
          <a:xfrm>
            <a:off x="1143000" y="0"/>
            <a:ext cx="6858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636" y="310059"/>
            <a:ext cx="6552728" cy="623788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2" name="Title 1"/>
          <p:cNvSpPr>
            <a:spLocks noGrp="1"/>
          </p:cNvSpPr>
          <p:nvPr>
            <p:ph type="title"/>
          </p:nvPr>
        </p:nvSpPr>
        <p:spPr>
          <a:xfrm>
            <a:off x="457200" y="2253"/>
            <a:ext cx="8229600" cy="1143000"/>
          </a:xfrm>
        </p:spPr>
        <p:txBody>
          <a:bodyPr/>
          <a:lstStyle/>
          <a:p>
            <a:r>
              <a:rPr lang="pt-BR" dirty="0"/>
              <a:t>viral </a:t>
            </a:r>
            <a:r>
              <a:rPr lang="pt-BR" dirty="0" err="1"/>
              <a:t>load’s</a:t>
            </a:r>
            <a:r>
              <a:rPr lang="pt-BR" dirty="0"/>
              <a:t> </a:t>
            </a:r>
            <a:r>
              <a:rPr lang="el-GR" dirty="0"/>
              <a:t>Δ</a:t>
            </a:r>
            <a:r>
              <a:rPr lang="pt-BR" dirty="0"/>
              <a:t>log </a:t>
            </a:r>
            <a:r>
              <a:rPr lang="pt-BR" dirty="0" err="1"/>
              <a:t>criterium</a:t>
            </a:r>
            <a:endParaRPr lang="en-US" dirty="0"/>
          </a:p>
        </p:txBody>
      </p:sp>
      <p:sp>
        <p:nvSpPr>
          <p:cNvPr id="5" name="TextBox 4"/>
          <p:cNvSpPr txBox="1"/>
          <p:nvPr/>
        </p:nvSpPr>
        <p:spPr>
          <a:xfrm>
            <a:off x="5796136" y="6165304"/>
            <a:ext cx="3312368" cy="646331"/>
          </a:xfrm>
          <a:prstGeom prst="rect">
            <a:avLst/>
          </a:prstGeom>
          <a:noFill/>
        </p:spPr>
        <p:txBody>
          <a:bodyPr wrap="square" rtlCol="0">
            <a:spAutoFit/>
          </a:bodyPr>
          <a:lstStyle/>
          <a:p>
            <a:pPr algn="ctr"/>
            <a:r>
              <a:rPr lang="en-US" dirty="0"/>
              <a:t>Exact Wilcoxon rank sum test</a:t>
            </a:r>
            <a:endParaRPr lang="pt-BR" dirty="0"/>
          </a:p>
          <a:p>
            <a:pPr algn="ctr"/>
            <a:r>
              <a:rPr lang="pt-BR" dirty="0"/>
              <a:t>P = 0.002828</a:t>
            </a:r>
            <a:endParaRPr lang="en-US" dirty="0"/>
          </a:p>
        </p:txBody>
      </p:sp>
      <p:grpSp>
        <p:nvGrpSpPr>
          <p:cNvPr id="10" name="Gruppo 9"/>
          <p:cNvGrpSpPr/>
          <p:nvPr/>
        </p:nvGrpSpPr>
        <p:grpSpPr>
          <a:xfrm>
            <a:off x="2034779" y="533095"/>
            <a:ext cx="4769645" cy="1538287"/>
            <a:chOff x="335756" y="609600"/>
            <a:chExt cx="4769645" cy="1538287"/>
          </a:xfrm>
        </p:grpSpPr>
        <p:pic>
          <p:nvPicPr>
            <p:cNvPr id="12" name="Immagine 11" descr="Schermata 2011-06-30 a 19.26.1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757" y="1204912"/>
              <a:ext cx="4769644" cy="942975"/>
            </a:xfrm>
            <a:prstGeom prst="rect">
              <a:avLst/>
            </a:prstGeom>
          </p:spPr>
        </p:pic>
        <p:pic>
          <p:nvPicPr>
            <p:cNvPr id="13" name="Immagine 12" descr="Schermata 2011-06-30 a 19.26.0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756" y="609600"/>
              <a:ext cx="1039812" cy="346604"/>
            </a:xfrm>
            <a:prstGeom prst="rect">
              <a:avLst/>
            </a:prstGeom>
          </p:spPr>
        </p:pic>
      </p:grpSp>
      <p:pic>
        <p:nvPicPr>
          <p:cNvPr id="14" name="Immagine 13" descr="Schermata 2014-10-10 alle 11.47.50.png"/>
          <p:cNvPicPr>
            <a:picLocks noChangeAspect="1"/>
          </p:cNvPicPr>
          <p:nvPr/>
        </p:nvPicPr>
        <p:blipFill>
          <a:blip r:embed="rId5"/>
          <a:stretch>
            <a:fillRect/>
          </a:stretch>
        </p:blipFill>
        <p:spPr>
          <a:xfrm>
            <a:off x="0" y="67378"/>
            <a:ext cx="9238517" cy="6744257"/>
          </a:xfrm>
          <a:prstGeom prst="rect">
            <a:avLst/>
          </a:prstGeom>
        </p:spPr>
      </p:pic>
      <p:pic>
        <p:nvPicPr>
          <p:cNvPr id="15" name="Immagine 14" descr="Schermata 2018-05-21 alle 11.34.22.png"/>
          <p:cNvPicPr>
            <a:picLocks noChangeAspect="1"/>
          </p:cNvPicPr>
          <p:nvPr/>
        </p:nvPicPr>
        <p:blipFill>
          <a:blip r:embed="rId6"/>
          <a:stretch>
            <a:fillRect/>
          </a:stretch>
        </p:blipFill>
        <p:spPr>
          <a:xfrm>
            <a:off x="2235200" y="2209800"/>
            <a:ext cx="46736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8557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2">
                    <a:lumMod val="75000"/>
                  </a:schemeClr>
                </a:solidFill>
              </a:rPr>
              <a:t>HIV replication restriction factors</a:t>
            </a:r>
            <a:br>
              <a:rPr lang="en-US" b="1" dirty="0">
                <a:solidFill>
                  <a:schemeClr val="tx2">
                    <a:lumMod val="75000"/>
                  </a:schemeClr>
                </a:solidFill>
              </a:rPr>
            </a:br>
            <a:r>
              <a:rPr lang="en-US" b="1" dirty="0">
                <a:solidFill>
                  <a:schemeClr val="tx2">
                    <a:lumMod val="75000"/>
                  </a:schemeClr>
                </a:solidFill>
              </a:rPr>
              <a:t>BIAS FOR PATIENTS SELECTION?</a:t>
            </a:r>
          </a:p>
        </p:txBody>
      </p:sp>
      <p:pic>
        <p:nvPicPr>
          <p:cNvPr id="5" name="Picture 4" descr="Schermata 2013-11-10 alle 19.43.4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7664" y="1557867"/>
            <a:ext cx="5867400" cy="5308600"/>
          </a:xfrm>
          <a:prstGeom prst="rect">
            <a:avLst/>
          </a:prstGeom>
        </p:spPr>
      </p:pic>
      <p:pic>
        <p:nvPicPr>
          <p:cNvPr id="3" name="Picture 2" descr="Schermata 2013-11-17 alle 19.14.5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9184" y="172203"/>
            <a:ext cx="8350526" cy="6661224"/>
          </a:xfrm>
          <a:prstGeom prst="rect">
            <a:avLst/>
          </a:prstGeom>
        </p:spPr>
      </p:pic>
      <p:sp>
        <p:nvSpPr>
          <p:cNvPr id="4" name="TextBox 3"/>
          <p:cNvSpPr txBox="1"/>
          <p:nvPr/>
        </p:nvSpPr>
        <p:spPr>
          <a:xfrm>
            <a:off x="7143182" y="1417638"/>
            <a:ext cx="1666528" cy="1015663"/>
          </a:xfrm>
          <a:prstGeom prst="rect">
            <a:avLst/>
          </a:prstGeom>
          <a:noFill/>
        </p:spPr>
        <p:txBody>
          <a:bodyPr wrap="square" rtlCol="0">
            <a:spAutoFit/>
          </a:bodyPr>
          <a:lstStyle/>
          <a:p>
            <a:pPr algn="ctr"/>
            <a:r>
              <a:rPr lang="en-US" sz="2000" b="1" dirty="0">
                <a:solidFill>
                  <a:srgbClr val="FF0000"/>
                </a:solidFill>
              </a:rPr>
              <a:t>CV 11.000</a:t>
            </a:r>
          </a:p>
          <a:p>
            <a:pPr algn="ctr"/>
            <a:r>
              <a:rPr lang="en-US" sz="2000" b="1" dirty="0" err="1">
                <a:solidFill>
                  <a:srgbClr val="FF0000"/>
                </a:solidFill>
              </a:rPr>
              <a:t>vs</a:t>
            </a:r>
            <a:endParaRPr lang="en-US" sz="2000" b="1" dirty="0">
              <a:solidFill>
                <a:srgbClr val="FF0000"/>
              </a:solidFill>
            </a:endParaRPr>
          </a:p>
          <a:p>
            <a:pPr algn="ctr"/>
            <a:r>
              <a:rPr lang="en-US" sz="2000" b="1" dirty="0">
                <a:solidFill>
                  <a:srgbClr val="FF0000"/>
                </a:solidFill>
              </a:rPr>
              <a:t>CV 300.000</a:t>
            </a:r>
          </a:p>
        </p:txBody>
      </p:sp>
    </p:spTree>
    <p:extLst>
      <p:ext uri="{BB962C8B-B14F-4D97-AF65-F5344CB8AC3E}">
        <p14:creationId xmlns:p14="http://schemas.microsoft.com/office/powerpoint/2010/main" val="279439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143000"/>
          </a:xfrm>
        </p:spPr>
        <p:txBody>
          <a:bodyPr>
            <a:noAutofit/>
          </a:bodyPr>
          <a:lstStyle/>
          <a:p>
            <a:r>
              <a:rPr lang="en-GB" sz="3600" b="1" dirty="0">
                <a:solidFill>
                  <a:srgbClr val="376092"/>
                </a:solidFill>
              </a:rPr>
              <a:t>Do genetic factors involved in AIDS progression could affect the response to therapeutic DC vaccine?</a:t>
            </a:r>
            <a:r>
              <a:rPr lang="it-IT" sz="3600" b="1" dirty="0">
                <a:solidFill>
                  <a:srgbClr val="376092"/>
                </a:solidFill>
              </a:rPr>
              <a:t> </a:t>
            </a:r>
            <a:endParaRPr lang="en-US" sz="3600" b="1" dirty="0">
              <a:solidFill>
                <a:srgbClr val="376092"/>
              </a:solidFill>
            </a:endParaRPr>
          </a:p>
        </p:txBody>
      </p:sp>
      <p:sp>
        <p:nvSpPr>
          <p:cNvPr id="3" name="Content Placeholder 2"/>
          <p:cNvSpPr>
            <a:spLocks noGrp="1"/>
          </p:cNvSpPr>
          <p:nvPr>
            <p:ph idx="1"/>
          </p:nvPr>
        </p:nvSpPr>
        <p:spPr>
          <a:xfrm>
            <a:off x="5048816" y="2060848"/>
            <a:ext cx="3771655" cy="4464496"/>
          </a:xfrm>
        </p:spPr>
        <p:txBody>
          <a:bodyPr>
            <a:normAutofit fontScale="70000" lnSpcReduction="20000"/>
          </a:bodyPr>
          <a:lstStyle/>
          <a:p>
            <a:r>
              <a:rPr lang="en-GB" dirty="0">
                <a:solidFill>
                  <a:srgbClr val="376092"/>
                </a:solidFill>
              </a:rPr>
              <a:t>To evaluate the impact of host anti-HIV restriction factors in the efficacy of phase I therapeutic DC vaccine, we analysed the 18 HIV+ patients for selected polymorphisms in HIV-1 infection and/or with progression to AIDS susceptibility genes.</a:t>
            </a:r>
          </a:p>
          <a:p>
            <a:r>
              <a:rPr lang="en-GB" sz="3400" b="1" i="1" dirty="0">
                <a:solidFill>
                  <a:srgbClr val="376092"/>
                </a:solidFill>
              </a:rPr>
              <a:t>APOBEC3G, CCL4, CCL5, CCR5, CUL5, CXCR6, HLA-C, IFNG, PARD3B, Prox1, SDF-1, TRIM5, ZNRD1</a:t>
            </a:r>
            <a:r>
              <a:rPr lang="it-IT" sz="3400" b="1" dirty="0">
                <a:solidFill>
                  <a:srgbClr val="376092"/>
                </a:solidFill>
              </a:rPr>
              <a:t> </a:t>
            </a:r>
            <a:endParaRPr lang="en-US" sz="3400" b="1" dirty="0">
              <a:solidFill>
                <a:srgbClr val="376092"/>
              </a:solidFill>
            </a:endParaRPr>
          </a:p>
        </p:txBody>
      </p:sp>
      <p:pic>
        <p:nvPicPr>
          <p:cNvPr id="4" name="Picture 3" descr="Schermata 2013-05-20 alle 16.15.4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12" y="2332037"/>
            <a:ext cx="4869305" cy="3401219"/>
          </a:xfrm>
          <a:prstGeom prst="rect">
            <a:avLst/>
          </a:prstGeom>
        </p:spPr>
      </p:pic>
    </p:spTree>
    <p:extLst>
      <p:ext uri="{BB962C8B-B14F-4D97-AF65-F5344CB8AC3E}">
        <p14:creationId xmlns:p14="http://schemas.microsoft.com/office/powerpoint/2010/main" val="424863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PATIENTS CLASSIFICATION AFTER DC IMMUNE-THERAPY</a:t>
            </a:r>
          </a:p>
        </p:txBody>
      </p:sp>
      <p:sp>
        <p:nvSpPr>
          <p:cNvPr id="3" name="Content Placeholder 2"/>
          <p:cNvSpPr>
            <a:spLocks noGrp="1"/>
          </p:cNvSpPr>
          <p:nvPr>
            <p:ph idx="1"/>
          </p:nvPr>
        </p:nvSpPr>
        <p:spPr>
          <a:xfrm>
            <a:off x="3038961" y="1916832"/>
            <a:ext cx="5658770" cy="4525963"/>
          </a:xfrm>
        </p:spPr>
        <p:txBody>
          <a:bodyPr/>
          <a:lstStyle/>
          <a:p>
            <a:r>
              <a:rPr lang="en-GB" b="1" dirty="0">
                <a:solidFill>
                  <a:schemeClr val="tx2">
                    <a:lumMod val="75000"/>
                  </a:schemeClr>
                </a:solidFill>
              </a:rPr>
              <a:t>Good responder </a:t>
            </a:r>
            <a:r>
              <a:rPr lang="en-GB" dirty="0">
                <a:solidFill>
                  <a:schemeClr val="tx2">
                    <a:lumMod val="75000"/>
                  </a:schemeClr>
                </a:solidFill>
              </a:rPr>
              <a:t>(GR; &gt;90% PVL decrease by</a:t>
            </a:r>
            <a:r>
              <a:rPr lang="it-IT" dirty="0">
                <a:solidFill>
                  <a:schemeClr val="tx2">
                    <a:lumMod val="75000"/>
                  </a:schemeClr>
                </a:solidFill>
              </a:rPr>
              <a:t> </a:t>
            </a:r>
            <a:r>
              <a:rPr lang="en-GB" dirty="0">
                <a:solidFill>
                  <a:schemeClr val="tx2">
                    <a:lumMod val="75000"/>
                  </a:schemeClr>
                </a:solidFill>
              </a:rPr>
              <a:t> 1 year) (n=8) </a:t>
            </a:r>
          </a:p>
          <a:p>
            <a:r>
              <a:rPr lang="en-GB" b="1" dirty="0">
                <a:solidFill>
                  <a:schemeClr val="tx2">
                    <a:lumMod val="75000"/>
                  </a:schemeClr>
                </a:solidFill>
              </a:rPr>
              <a:t>Weak or transient responder </a:t>
            </a:r>
            <a:r>
              <a:rPr lang="en-GB" dirty="0">
                <a:solidFill>
                  <a:schemeClr val="tx2">
                    <a:lumMod val="75000"/>
                  </a:schemeClr>
                </a:solidFill>
              </a:rPr>
              <a:t>(WTR; low (&lt;90%) PVL decrease by 1 year) (n=10) </a:t>
            </a:r>
          </a:p>
          <a:p>
            <a:r>
              <a:rPr lang="en-GB" dirty="0">
                <a:solidFill>
                  <a:schemeClr val="tx2">
                    <a:lumMod val="75000"/>
                  </a:schemeClr>
                </a:solidFill>
              </a:rPr>
              <a:t>according to the classification applied by Lu et al. </a:t>
            </a:r>
            <a:r>
              <a:rPr lang="it-IT" dirty="0"/>
              <a:t> </a:t>
            </a:r>
            <a:endParaRPr lang="en-US" dirty="0"/>
          </a:p>
        </p:txBody>
      </p:sp>
      <p:pic>
        <p:nvPicPr>
          <p:cNvPr id="4" name="Picture 3" descr="Schermata 2013-11-10 alle 19.53.3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12" y="3573016"/>
            <a:ext cx="2435218" cy="2025994"/>
          </a:xfrm>
          <a:prstGeom prst="rect">
            <a:avLst/>
          </a:prstGeom>
        </p:spPr>
      </p:pic>
      <p:pic>
        <p:nvPicPr>
          <p:cNvPr id="5" name="Picture 4" descr="Schermata 2013-11-10 alle 19.55.3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1916832"/>
            <a:ext cx="2603461" cy="1307900"/>
          </a:xfrm>
          <a:prstGeom prst="rect">
            <a:avLst/>
          </a:prstGeom>
        </p:spPr>
      </p:pic>
    </p:spTree>
    <p:extLst>
      <p:ext uri="{BB962C8B-B14F-4D97-AF65-F5344CB8AC3E}">
        <p14:creationId xmlns:p14="http://schemas.microsoft.com/office/powerpoint/2010/main" val="3968402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87594"/>
            <a:ext cx="2880320" cy="5893733"/>
          </a:xfrm>
        </p:spPr>
        <p:txBody>
          <a:bodyPr>
            <a:normAutofit fontScale="85000" lnSpcReduction="20000"/>
          </a:bodyPr>
          <a:lstStyle/>
          <a:p>
            <a:pPr marL="0" indent="0">
              <a:buNone/>
            </a:pPr>
            <a:r>
              <a:rPr lang="en-GB" dirty="0">
                <a:solidFill>
                  <a:srgbClr val="376092"/>
                </a:solidFill>
              </a:rPr>
              <a:t>The rs11884476 polymorphism in </a:t>
            </a:r>
            <a:r>
              <a:rPr lang="en-GB" b="1" i="1" dirty="0">
                <a:solidFill>
                  <a:srgbClr val="376092"/>
                </a:solidFill>
              </a:rPr>
              <a:t>PARD3B</a:t>
            </a:r>
            <a:r>
              <a:rPr lang="en-GB" dirty="0">
                <a:solidFill>
                  <a:srgbClr val="376092"/>
                </a:solidFill>
              </a:rPr>
              <a:t> was associated with </a:t>
            </a:r>
            <a:r>
              <a:rPr lang="en-GB" b="1" dirty="0">
                <a:solidFill>
                  <a:srgbClr val="FF0000"/>
                </a:solidFill>
              </a:rPr>
              <a:t>good response to the immune treatment </a:t>
            </a:r>
            <a:r>
              <a:rPr lang="en-GB" dirty="0">
                <a:solidFill>
                  <a:srgbClr val="376092"/>
                </a:solidFill>
              </a:rPr>
              <a:t>according to an over-dominant model (C/G </a:t>
            </a:r>
            <a:r>
              <a:rPr lang="en-GB" dirty="0" err="1">
                <a:solidFill>
                  <a:srgbClr val="376092"/>
                </a:solidFill>
              </a:rPr>
              <a:t>vs</a:t>
            </a:r>
            <a:r>
              <a:rPr lang="en-GB" dirty="0">
                <a:solidFill>
                  <a:srgbClr val="376092"/>
                </a:solidFill>
              </a:rPr>
              <a:t> C/C+G/G; p=6.5exp-3), being C/G more frequent in good responder than in bad ones (5/8 </a:t>
            </a:r>
            <a:r>
              <a:rPr lang="en-GB" dirty="0" err="1">
                <a:solidFill>
                  <a:srgbClr val="376092"/>
                </a:solidFill>
              </a:rPr>
              <a:t>vs</a:t>
            </a:r>
            <a:r>
              <a:rPr lang="en-GB" dirty="0">
                <a:solidFill>
                  <a:srgbClr val="376092"/>
                </a:solidFill>
              </a:rPr>
              <a:t> 0/10).</a:t>
            </a:r>
            <a:endParaRPr lang="it-IT" dirty="0">
              <a:solidFill>
                <a:srgbClr val="376092"/>
              </a:solidFill>
            </a:endParaRP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91880" y="404664"/>
            <a:ext cx="7128792" cy="6161931"/>
          </a:xfrm>
          <a:prstGeom prst="rect">
            <a:avLst/>
          </a:prstGeom>
        </p:spPr>
      </p:pic>
      <p:sp>
        <p:nvSpPr>
          <p:cNvPr id="2" name="Rounded Rectangle 1"/>
          <p:cNvSpPr/>
          <p:nvPr/>
        </p:nvSpPr>
        <p:spPr>
          <a:xfrm>
            <a:off x="3635896" y="2276872"/>
            <a:ext cx="4968552" cy="1512168"/>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109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9" y="548680"/>
            <a:ext cx="3672408" cy="5976664"/>
          </a:xfrm>
        </p:spPr>
        <p:txBody>
          <a:bodyPr>
            <a:normAutofit fontScale="92500" lnSpcReduction="10000"/>
          </a:bodyPr>
          <a:lstStyle/>
          <a:p>
            <a:pPr marL="0" indent="0">
              <a:buNone/>
            </a:pPr>
            <a:r>
              <a:rPr lang="en-GB" dirty="0">
                <a:solidFill>
                  <a:srgbClr val="376092"/>
                </a:solidFill>
              </a:rPr>
              <a:t>rs11884476 is an </a:t>
            </a:r>
            <a:r>
              <a:rPr lang="en-GB" dirty="0" err="1">
                <a:solidFill>
                  <a:srgbClr val="376092"/>
                </a:solidFill>
              </a:rPr>
              <a:t>intronic</a:t>
            </a:r>
            <a:r>
              <a:rPr lang="en-GB" dirty="0">
                <a:solidFill>
                  <a:srgbClr val="376092"/>
                </a:solidFill>
              </a:rPr>
              <a:t> variant, with unknown functional effect, </a:t>
            </a:r>
            <a:r>
              <a:rPr lang="en-GB" dirty="0">
                <a:solidFill>
                  <a:srgbClr val="FF0000"/>
                </a:solidFill>
              </a:rPr>
              <a:t>previously associated with better prognostic and delayed AIDS.</a:t>
            </a:r>
            <a:r>
              <a:rPr lang="en-GB" dirty="0">
                <a:solidFill>
                  <a:srgbClr val="376092"/>
                </a:solidFill>
              </a:rPr>
              <a:t> </a:t>
            </a:r>
            <a:r>
              <a:rPr lang="en-GB" b="1" dirty="0">
                <a:solidFill>
                  <a:srgbClr val="376092"/>
                </a:solidFill>
              </a:rPr>
              <a:t>PARD3B gene product interacts with </a:t>
            </a:r>
            <a:r>
              <a:rPr lang="en-GB" b="1" dirty="0" err="1">
                <a:solidFill>
                  <a:srgbClr val="376092"/>
                </a:solidFill>
              </a:rPr>
              <a:t>TGFß</a:t>
            </a:r>
            <a:r>
              <a:rPr lang="en-GB" b="1" dirty="0">
                <a:solidFill>
                  <a:srgbClr val="376092"/>
                </a:solidFill>
              </a:rPr>
              <a:t> signalling proteins SMAD, directly binding HIV-1 proteins Tat and gp120.</a:t>
            </a:r>
            <a:endParaRPr lang="en-GB" dirty="0">
              <a:solidFill>
                <a:srgbClr val="376092"/>
              </a:solidFill>
            </a:endParaRPr>
          </a:p>
          <a:p>
            <a:endParaRPr lang="en-GB" dirty="0">
              <a:solidFill>
                <a:srgbClr val="376092"/>
              </a:solidFill>
            </a:endParaRPr>
          </a:p>
          <a:p>
            <a:endParaRPr lang="it-IT" dirty="0">
              <a:solidFill>
                <a:srgbClr val="376092"/>
              </a:solidFill>
            </a:endParaRPr>
          </a:p>
          <a:p>
            <a:endParaRPr lang="it-IT" dirty="0">
              <a:solidFill>
                <a:srgbClr val="376092"/>
              </a:solidFill>
            </a:endParaRPr>
          </a:p>
          <a:p>
            <a:endParaRPr lang="it-IT" dirty="0">
              <a:solidFill>
                <a:srgbClr val="376092"/>
              </a:solidFill>
            </a:endParaRPr>
          </a:p>
          <a:p>
            <a:endParaRPr lang="it-IT" dirty="0">
              <a:solidFill>
                <a:srgbClr val="376092"/>
              </a:solidFill>
            </a:endParaRPr>
          </a:p>
          <a:p>
            <a:endParaRPr lang="it-IT" dirty="0">
              <a:solidFill>
                <a:srgbClr val="376092"/>
              </a:solidFill>
            </a:endParaRPr>
          </a:p>
          <a:p>
            <a:endParaRPr lang="it-IT" dirty="0">
              <a:solidFill>
                <a:srgbClr val="376092"/>
              </a:solidFill>
            </a:endParaRPr>
          </a:p>
          <a:p>
            <a:endParaRPr lang="it-IT" dirty="0">
              <a:solidFill>
                <a:srgbClr val="376092"/>
              </a:solidFill>
            </a:endParaRPr>
          </a:p>
        </p:txBody>
      </p:sp>
      <p:grpSp>
        <p:nvGrpSpPr>
          <p:cNvPr id="2" name="Group 48"/>
          <p:cNvGrpSpPr/>
          <p:nvPr/>
        </p:nvGrpSpPr>
        <p:grpSpPr>
          <a:xfrm>
            <a:off x="4174426" y="908720"/>
            <a:ext cx="4824536" cy="4515270"/>
            <a:chOff x="4164058" y="548680"/>
            <a:chExt cx="4824536" cy="4515270"/>
          </a:xfrm>
        </p:grpSpPr>
        <p:cxnSp>
          <p:nvCxnSpPr>
            <p:cNvPr id="16" name="Curved Connector 15"/>
            <p:cNvCxnSpPr/>
            <p:nvPr/>
          </p:nvCxnSpPr>
          <p:spPr>
            <a:xfrm rot="16200000" flipH="1">
              <a:off x="6226501" y="2206546"/>
              <a:ext cx="1224136" cy="932739"/>
            </a:xfrm>
            <a:prstGeom prst="curvedConnector3">
              <a:avLst>
                <a:gd name="adj1" fmla="val 34092"/>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4" name="Group 27"/>
            <p:cNvGrpSpPr/>
            <p:nvPr/>
          </p:nvGrpSpPr>
          <p:grpSpPr>
            <a:xfrm>
              <a:off x="4164058" y="548680"/>
              <a:ext cx="4824536" cy="4515270"/>
              <a:chOff x="4164058" y="965184"/>
              <a:chExt cx="4824536" cy="4515270"/>
            </a:xfrm>
          </p:grpSpPr>
          <p:pic>
            <p:nvPicPr>
              <p:cNvPr id="5" name="Picture 4" descr="Schermata 2013-05-20 alle 16.44.5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64058" y="965184"/>
                <a:ext cx="4824536" cy="4515270"/>
              </a:xfrm>
              <a:prstGeom prst="rect">
                <a:avLst/>
              </a:prstGeom>
              <a:ln>
                <a:solidFill>
                  <a:srgbClr val="FF0000"/>
                </a:solidFill>
              </a:ln>
            </p:spPr>
          </p:pic>
          <p:pic>
            <p:nvPicPr>
              <p:cNvPr id="25" name="Picture 24" descr="Schermata 2013-11-10 alle 21.24.1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644008" y="3830747"/>
                <a:ext cx="1872208" cy="1649707"/>
              </a:xfrm>
              <a:prstGeom prst="rect">
                <a:avLst/>
              </a:prstGeom>
            </p:spPr>
          </p:pic>
        </p:grpSp>
        <p:sp>
          <p:nvSpPr>
            <p:cNvPr id="29" name="Rounded Rectangle 28"/>
            <p:cNvSpPr/>
            <p:nvPr/>
          </p:nvSpPr>
          <p:spPr>
            <a:xfrm>
              <a:off x="5148064" y="548680"/>
              <a:ext cx="1152128" cy="36004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Curved Connector 30"/>
            <p:cNvCxnSpPr/>
            <p:nvPr/>
          </p:nvCxnSpPr>
          <p:spPr>
            <a:xfrm>
              <a:off x="6191365" y="1602654"/>
              <a:ext cx="720080" cy="490653"/>
            </a:xfrm>
            <a:prstGeom prst="curvedConnector3">
              <a:avLst>
                <a:gd name="adj1" fmla="val 8292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rot="5400000">
              <a:off x="5854741" y="2420886"/>
              <a:ext cx="1466965" cy="1008114"/>
            </a:xfrm>
            <a:prstGeom prst="curvedConnector3">
              <a:avLst>
                <a:gd name="adj1" fmla="val 609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516216" y="620688"/>
              <a:ext cx="839856" cy="369332"/>
            </a:xfrm>
            <a:prstGeom prst="rect">
              <a:avLst/>
            </a:prstGeom>
            <a:noFill/>
          </p:spPr>
          <p:txBody>
            <a:bodyPr wrap="none" rtlCol="0">
              <a:spAutoFit/>
            </a:bodyPr>
            <a:lstStyle/>
            <a:p>
              <a:r>
                <a:rPr lang="en-US" b="1" dirty="0">
                  <a:solidFill>
                    <a:schemeClr val="tx2">
                      <a:lumMod val="75000"/>
                    </a:schemeClr>
                  </a:solidFill>
                </a:rPr>
                <a:t>PARD3</a:t>
              </a:r>
            </a:p>
          </p:txBody>
        </p:sp>
        <p:cxnSp>
          <p:nvCxnSpPr>
            <p:cNvPr id="45" name="Curved Connector 44"/>
            <p:cNvCxnSpPr>
              <a:stCxn id="40" idx="2"/>
            </p:cNvCxnSpPr>
            <p:nvPr/>
          </p:nvCxnSpPr>
          <p:spPr>
            <a:xfrm rot="5400000">
              <a:off x="6257439" y="923947"/>
              <a:ext cx="612633" cy="744779"/>
            </a:xfrm>
            <a:prstGeom prst="curved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8" name="Rounded Rectangle 47"/>
            <p:cNvSpPr/>
            <p:nvPr/>
          </p:nvSpPr>
          <p:spPr>
            <a:xfrm>
              <a:off x="6516216" y="620688"/>
              <a:ext cx="839856" cy="369332"/>
            </a:xfrm>
            <a:prstGeom prst="roundRect">
              <a:avLst/>
            </a:prstGeom>
            <a:noFill/>
            <a:ln w="28575"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4218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4088" y="332656"/>
            <a:ext cx="3600400" cy="6678961"/>
          </a:xfrm>
        </p:spPr>
        <p:txBody>
          <a:bodyPr>
            <a:normAutofit fontScale="70000" lnSpcReduction="20000"/>
          </a:bodyPr>
          <a:lstStyle/>
          <a:p>
            <a:pPr marL="0" indent="0">
              <a:buNone/>
            </a:pPr>
            <a:r>
              <a:rPr lang="en-GB" dirty="0">
                <a:solidFill>
                  <a:srgbClr val="376092"/>
                </a:solidFill>
              </a:rPr>
              <a:t>As increasing levels of </a:t>
            </a:r>
            <a:r>
              <a:rPr lang="en-GB" dirty="0" err="1">
                <a:solidFill>
                  <a:srgbClr val="376092"/>
                </a:solidFill>
              </a:rPr>
              <a:t>TGFß</a:t>
            </a:r>
            <a:r>
              <a:rPr lang="en-GB" dirty="0">
                <a:solidFill>
                  <a:srgbClr val="376092"/>
                </a:solidFill>
              </a:rPr>
              <a:t> are typically detected during HIV-1 replication and progression to AIDS, rs11884476 variant could affect PARD3B-SMAD interaction resulting in </a:t>
            </a:r>
            <a:r>
              <a:rPr lang="en-GB" b="1" dirty="0" err="1">
                <a:solidFill>
                  <a:srgbClr val="376092"/>
                </a:solidFill>
              </a:rPr>
              <a:t>TGFß</a:t>
            </a:r>
            <a:r>
              <a:rPr lang="en-GB" b="1" dirty="0">
                <a:solidFill>
                  <a:srgbClr val="376092"/>
                </a:solidFill>
              </a:rPr>
              <a:t> signalling down-regulation, leading to better control of AIDS </a:t>
            </a:r>
            <a:r>
              <a:rPr lang="en-GB" dirty="0">
                <a:solidFill>
                  <a:srgbClr val="376092"/>
                </a:solidFill>
              </a:rPr>
              <a:t>progression. </a:t>
            </a:r>
          </a:p>
          <a:p>
            <a:pPr marL="0" indent="0">
              <a:buNone/>
            </a:pPr>
            <a:r>
              <a:rPr lang="en-GB" b="1" dirty="0">
                <a:solidFill>
                  <a:srgbClr val="FF0000"/>
                </a:solidFill>
              </a:rPr>
              <a:t>Reducing production of </a:t>
            </a:r>
            <a:r>
              <a:rPr lang="en-GB" b="1" dirty="0" err="1">
                <a:solidFill>
                  <a:srgbClr val="FF0000"/>
                </a:solidFill>
              </a:rPr>
              <a:t>TGFß</a:t>
            </a:r>
            <a:r>
              <a:rPr lang="en-GB" b="1" dirty="0">
                <a:solidFill>
                  <a:srgbClr val="FF0000"/>
                </a:solidFill>
              </a:rPr>
              <a:t> is recommended in HIV vaccine design due to its </a:t>
            </a:r>
            <a:r>
              <a:rPr lang="en-GB" b="1" dirty="0" err="1">
                <a:solidFill>
                  <a:srgbClr val="FF0000"/>
                </a:solidFill>
              </a:rPr>
              <a:t>immunomodulatory</a:t>
            </a:r>
            <a:r>
              <a:rPr lang="en-GB" b="1" dirty="0">
                <a:solidFill>
                  <a:srgbClr val="FF0000"/>
                </a:solidFill>
              </a:rPr>
              <a:t> function on DC activation</a:t>
            </a:r>
            <a:r>
              <a:rPr lang="en-GB" dirty="0">
                <a:solidFill>
                  <a:srgbClr val="376092"/>
                </a:solidFill>
              </a:rPr>
              <a:t>, suggesting that polymorphisms in PARD3B could affect both AIDS progression as well as DC-mediated lymphocytes activation.</a:t>
            </a:r>
            <a:endParaRPr lang="it-IT" dirty="0">
              <a:solidFill>
                <a:srgbClr val="376092"/>
              </a:solidFill>
            </a:endParaRPr>
          </a:p>
          <a:p>
            <a:endParaRPr lang="en-US" dirty="0"/>
          </a:p>
        </p:txBody>
      </p:sp>
      <p:sp>
        <p:nvSpPr>
          <p:cNvPr id="2" name="Left-Right Arrow 1"/>
          <p:cNvSpPr/>
          <p:nvPr/>
        </p:nvSpPr>
        <p:spPr>
          <a:xfrm>
            <a:off x="2051720" y="1859453"/>
            <a:ext cx="1152128" cy="21602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nector 4"/>
          <p:cNvSpPr/>
          <p:nvPr/>
        </p:nvSpPr>
        <p:spPr>
          <a:xfrm>
            <a:off x="323528" y="1484204"/>
            <a:ext cx="1728192" cy="1080700"/>
          </a:xfrm>
          <a:prstGeom prst="flowChartConnector">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nector 5"/>
          <p:cNvSpPr/>
          <p:nvPr/>
        </p:nvSpPr>
        <p:spPr>
          <a:xfrm>
            <a:off x="3203848" y="1484204"/>
            <a:ext cx="1800200" cy="1080699"/>
          </a:xfrm>
          <a:prstGeom prst="flowChartConnector">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98683" y="1736632"/>
            <a:ext cx="1008112" cy="461665"/>
          </a:xfrm>
          <a:prstGeom prst="rect">
            <a:avLst/>
          </a:prstGeom>
          <a:noFill/>
        </p:spPr>
        <p:txBody>
          <a:bodyPr wrap="square" rtlCol="0">
            <a:spAutoFit/>
          </a:bodyPr>
          <a:lstStyle/>
          <a:p>
            <a:r>
              <a:rPr lang="en-US" sz="2400" b="1" dirty="0">
                <a:solidFill>
                  <a:schemeClr val="tx2">
                    <a:lumMod val="75000"/>
                  </a:schemeClr>
                </a:solidFill>
              </a:rPr>
              <a:t>SMAD</a:t>
            </a:r>
          </a:p>
        </p:txBody>
      </p:sp>
      <p:sp>
        <p:nvSpPr>
          <p:cNvPr id="8" name="Rectangle 7"/>
          <p:cNvSpPr/>
          <p:nvPr/>
        </p:nvSpPr>
        <p:spPr>
          <a:xfrm>
            <a:off x="3635896" y="1782799"/>
            <a:ext cx="1058252" cy="461665"/>
          </a:xfrm>
          <a:prstGeom prst="rect">
            <a:avLst/>
          </a:prstGeom>
        </p:spPr>
        <p:txBody>
          <a:bodyPr wrap="none">
            <a:spAutoFit/>
          </a:bodyPr>
          <a:lstStyle/>
          <a:p>
            <a:r>
              <a:rPr lang="en-US" sz="2400" b="1" dirty="0">
                <a:solidFill>
                  <a:schemeClr val="tx2">
                    <a:lumMod val="75000"/>
                  </a:schemeClr>
                </a:solidFill>
              </a:rPr>
              <a:t>PARD3</a:t>
            </a:r>
            <a:endParaRPr lang="en-US" sz="2400" dirty="0"/>
          </a:p>
        </p:txBody>
      </p:sp>
      <p:sp>
        <p:nvSpPr>
          <p:cNvPr id="9" name="Lightning Bolt 8"/>
          <p:cNvSpPr/>
          <p:nvPr/>
        </p:nvSpPr>
        <p:spPr>
          <a:xfrm>
            <a:off x="2267744" y="980728"/>
            <a:ext cx="360040" cy="878725"/>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706795" y="519063"/>
            <a:ext cx="1660280" cy="461665"/>
          </a:xfrm>
          <a:prstGeom prst="rect">
            <a:avLst/>
          </a:prstGeom>
        </p:spPr>
        <p:txBody>
          <a:bodyPr wrap="none">
            <a:spAutoFit/>
          </a:bodyPr>
          <a:lstStyle/>
          <a:p>
            <a:r>
              <a:rPr lang="en-GB" sz="2400" dirty="0">
                <a:solidFill>
                  <a:srgbClr val="FF0000"/>
                </a:solidFill>
              </a:rPr>
              <a:t>rs11884476 </a:t>
            </a:r>
            <a:endParaRPr lang="en-US" sz="2400" dirty="0">
              <a:solidFill>
                <a:srgbClr val="FF0000"/>
              </a:solidFill>
            </a:endParaRPr>
          </a:p>
        </p:txBody>
      </p:sp>
      <p:sp>
        <p:nvSpPr>
          <p:cNvPr id="11" name="Oval 10"/>
          <p:cNvSpPr/>
          <p:nvPr/>
        </p:nvSpPr>
        <p:spPr>
          <a:xfrm>
            <a:off x="3635896" y="1405458"/>
            <a:ext cx="216024" cy="2067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a:endCxn id="11" idx="1"/>
          </p:cNvCxnSpPr>
          <p:nvPr/>
        </p:nvCxnSpPr>
        <p:spPr>
          <a:xfrm>
            <a:off x="3203848" y="980728"/>
            <a:ext cx="463684" cy="455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4" name="Group 19"/>
          <p:cNvGrpSpPr/>
          <p:nvPr/>
        </p:nvGrpSpPr>
        <p:grpSpPr>
          <a:xfrm>
            <a:off x="193056" y="4797152"/>
            <a:ext cx="4848409" cy="1863892"/>
            <a:chOff x="193056" y="4509120"/>
            <a:chExt cx="4848409" cy="1863892"/>
          </a:xfrm>
        </p:grpSpPr>
        <p:sp>
          <p:nvSpPr>
            <p:cNvPr id="17" name="Rectangle 16"/>
            <p:cNvSpPr/>
            <p:nvPr/>
          </p:nvSpPr>
          <p:spPr>
            <a:xfrm>
              <a:off x="4196312" y="5439777"/>
              <a:ext cx="845153" cy="461665"/>
            </a:xfrm>
            <a:prstGeom prst="rect">
              <a:avLst/>
            </a:prstGeom>
          </p:spPr>
          <p:txBody>
            <a:bodyPr wrap="none">
              <a:spAutoFit/>
            </a:bodyPr>
            <a:lstStyle/>
            <a:p>
              <a:r>
                <a:rPr lang="en-GB" sz="2400" b="1" dirty="0" err="1">
                  <a:solidFill>
                    <a:srgbClr val="376092"/>
                  </a:solidFill>
                </a:rPr>
                <a:t>TGFß</a:t>
              </a:r>
              <a:r>
                <a:rPr lang="en-GB" sz="2400" b="1" dirty="0">
                  <a:solidFill>
                    <a:srgbClr val="376092"/>
                  </a:solidFill>
                </a:rPr>
                <a:t> </a:t>
              </a:r>
              <a:endParaRPr lang="en-US" sz="2400" b="1" dirty="0"/>
            </a:p>
          </p:txBody>
        </p:sp>
        <p:sp>
          <p:nvSpPr>
            <p:cNvPr id="18" name="Up Arrow 17"/>
            <p:cNvSpPr/>
            <p:nvPr/>
          </p:nvSpPr>
          <p:spPr>
            <a:xfrm>
              <a:off x="3851920" y="5157192"/>
              <a:ext cx="452697" cy="73193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Schermata 2013-11-10 alle 21.45.5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056" y="4509120"/>
              <a:ext cx="3174019" cy="1863892"/>
            </a:xfrm>
            <a:prstGeom prst="rect">
              <a:avLst/>
            </a:prstGeom>
          </p:spPr>
        </p:pic>
      </p:grpSp>
      <p:grpSp>
        <p:nvGrpSpPr>
          <p:cNvPr id="12" name="Group 22"/>
          <p:cNvGrpSpPr/>
          <p:nvPr/>
        </p:nvGrpSpPr>
        <p:grpSpPr>
          <a:xfrm>
            <a:off x="1570794" y="2939796"/>
            <a:ext cx="2602556" cy="978408"/>
            <a:chOff x="1570794" y="2939796"/>
            <a:chExt cx="2602556" cy="978408"/>
          </a:xfrm>
        </p:grpSpPr>
        <p:sp>
          <p:nvSpPr>
            <p:cNvPr id="21" name="Rectangle 20"/>
            <p:cNvSpPr/>
            <p:nvPr/>
          </p:nvSpPr>
          <p:spPr>
            <a:xfrm>
              <a:off x="1570794" y="3198167"/>
              <a:ext cx="2113980" cy="461665"/>
            </a:xfrm>
            <a:prstGeom prst="rect">
              <a:avLst/>
            </a:prstGeom>
          </p:spPr>
          <p:txBody>
            <a:bodyPr wrap="none">
              <a:spAutoFit/>
            </a:bodyPr>
            <a:lstStyle/>
            <a:p>
              <a:r>
                <a:rPr lang="en-GB" sz="2400" b="1" dirty="0" err="1">
                  <a:solidFill>
                    <a:srgbClr val="FF0000"/>
                  </a:solidFill>
                </a:rPr>
                <a:t>TGFß</a:t>
              </a:r>
              <a:r>
                <a:rPr lang="en-GB" sz="2400" b="1" dirty="0">
                  <a:solidFill>
                    <a:srgbClr val="FF0000"/>
                  </a:solidFill>
                </a:rPr>
                <a:t> signalling</a:t>
              </a:r>
              <a:endParaRPr lang="en-US" sz="2400" dirty="0">
                <a:solidFill>
                  <a:srgbClr val="FF0000"/>
                </a:solidFill>
              </a:endParaRPr>
            </a:p>
          </p:txBody>
        </p:sp>
        <p:sp>
          <p:nvSpPr>
            <p:cNvPr id="22" name="Down Arrow 21"/>
            <p:cNvSpPr/>
            <p:nvPr/>
          </p:nvSpPr>
          <p:spPr>
            <a:xfrm>
              <a:off x="3688718" y="2939796"/>
              <a:ext cx="484632" cy="97840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Lightning Bolt 24"/>
          <p:cNvSpPr/>
          <p:nvPr/>
        </p:nvSpPr>
        <p:spPr>
          <a:xfrm>
            <a:off x="2483768" y="2244464"/>
            <a:ext cx="504056" cy="953703"/>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27"/>
          <p:cNvGrpSpPr/>
          <p:nvPr/>
        </p:nvGrpSpPr>
        <p:grpSpPr>
          <a:xfrm>
            <a:off x="698683" y="3799406"/>
            <a:ext cx="4294796" cy="518908"/>
            <a:chOff x="698683" y="3799406"/>
            <a:chExt cx="4294796" cy="518908"/>
          </a:xfrm>
        </p:grpSpPr>
        <p:sp>
          <p:nvSpPr>
            <p:cNvPr id="26" name="Rectangle 25"/>
            <p:cNvSpPr/>
            <p:nvPr/>
          </p:nvSpPr>
          <p:spPr>
            <a:xfrm>
              <a:off x="1330046" y="3918204"/>
              <a:ext cx="3663433" cy="400110"/>
            </a:xfrm>
            <a:prstGeom prst="rect">
              <a:avLst/>
            </a:prstGeom>
          </p:spPr>
          <p:txBody>
            <a:bodyPr wrap="none">
              <a:spAutoFit/>
            </a:bodyPr>
            <a:lstStyle/>
            <a:p>
              <a:r>
                <a:rPr lang="en-GB" sz="2000" b="1" dirty="0">
                  <a:solidFill>
                    <a:srgbClr val="FF0000"/>
                  </a:solidFill>
                </a:rPr>
                <a:t>better control of viral replication </a:t>
              </a:r>
              <a:endParaRPr lang="en-US" sz="2000" dirty="0">
                <a:solidFill>
                  <a:srgbClr val="FF0000"/>
                </a:solidFill>
              </a:endParaRPr>
            </a:p>
          </p:txBody>
        </p:sp>
        <p:sp>
          <p:nvSpPr>
            <p:cNvPr id="27" name="Smiley Face 26"/>
            <p:cNvSpPr/>
            <p:nvPr/>
          </p:nvSpPr>
          <p:spPr>
            <a:xfrm>
              <a:off x="698683" y="3799406"/>
              <a:ext cx="631363" cy="518908"/>
            </a:xfrm>
            <a:prstGeom prst="smileyFace">
              <a:avLst/>
            </a:prstGeom>
            <a:solidFill>
              <a:srgbClr val="FFFF00"/>
            </a:solidFill>
            <a:ln w="19050" cmpd="sng">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36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p:bldP spid="11"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4-10-10 alle 11.54.2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30362"/>
            <a:ext cx="9144000" cy="3597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 Trek: The Next Generation New Intro.mp4">
            <a:hlinkClick r:id="" action="ppaction://media"/>
          </p:cNvPr>
          <p:cNvPicPr/>
          <p:nvPr>
            <a:videoFile r:link="rId1"/>
          </p:nvPr>
        </p:nvPicPr>
        <p:blipFill>
          <a:blip r:embed="rId3"/>
          <a:stretch>
            <a:fillRect/>
          </a:stretch>
        </p:blipFill>
        <p:spPr>
          <a:xfrm>
            <a:off x="-1" y="838200"/>
            <a:ext cx="9211733" cy="518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normAutofit/>
          </a:bodyPr>
          <a:lstStyle/>
          <a:p>
            <a:r>
              <a:rPr lang="it-IT" sz="3200" b="1" dirty="0">
                <a:solidFill>
                  <a:schemeClr val="accent1">
                    <a:lumMod val="75000"/>
                  </a:schemeClr>
                </a:solidFill>
                <a:effectLst>
                  <a:outerShdw blurRad="50800" dist="38100" dir="2700000">
                    <a:srgbClr val="000000">
                      <a:alpha val="43000"/>
                    </a:srgbClr>
                  </a:outerShdw>
                </a:effectLst>
                <a:latin typeface="Arial"/>
                <a:cs typeface="Arial"/>
              </a:rPr>
              <a:t>First </a:t>
            </a:r>
            <a:r>
              <a:rPr lang="it-IT" sz="3200" b="1" dirty="0" err="1">
                <a:solidFill>
                  <a:schemeClr val="accent1">
                    <a:lumMod val="75000"/>
                  </a:schemeClr>
                </a:solidFill>
                <a:effectLst>
                  <a:outerShdw blurRad="50800" dist="38100" dir="2700000">
                    <a:srgbClr val="000000">
                      <a:alpha val="43000"/>
                    </a:srgbClr>
                  </a:outerShdw>
                </a:effectLst>
                <a:latin typeface="Arial"/>
                <a:cs typeface="Arial"/>
              </a:rPr>
              <a:t>Phase</a:t>
            </a:r>
            <a:r>
              <a:rPr lang="it-IT" sz="3200" b="1" dirty="0">
                <a:solidFill>
                  <a:schemeClr val="accent1">
                    <a:lumMod val="75000"/>
                  </a:schemeClr>
                </a:solidFill>
                <a:effectLst>
                  <a:outerShdw blurRad="50800" dist="38100" dir="2700000">
                    <a:srgbClr val="000000">
                      <a:alpha val="43000"/>
                    </a:srgbClr>
                  </a:outerShdw>
                </a:effectLst>
                <a:latin typeface="Arial"/>
                <a:cs typeface="Arial"/>
              </a:rPr>
              <a:t> I </a:t>
            </a:r>
            <a:r>
              <a:rPr lang="it-IT" sz="3200" b="1" dirty="0" err="1">
                <a:solidFill>
                  <a:schemeClr val="accent1">
                    <a:lumMod val="75000"/>
                  </a:schemeClr>
                </a:solidFill>
                <a:effectLst>
                  <a:outerShdw blurRad="50800" dist="38100" dir="2700000">
                    <a:srgbClr val="000000">
                      <a:alpha val="43000"/>
                    </a:srgbClr>
                  </a:outerShdw>
                </a:effectLst>
                <a:latin typeface="Arial"/>
                <a:cs typeface="Arial"/>
              </a:rPr>
              <a:t>study</a:t>
            </a:r>
            <a:r>
              <a:rPr lang="it-IT" sz="3200" b="1" dirty="0">
                <a:solidFill>
                  <a:schemeClr val="accent1">
                    <a:lumMod val="75000"/>
                  </a:schemeClr>
                </a:solidFill>
                <a:effectLst>
                  <a:outerShdw blurRad="50800" dist="38100" dir="2700000">
                    <a:srgbClr val="000000">
                      <a:alpha val="43000"/>
                    </a:srgbClr>
                  </a:outerShdw>
                </a:effectLst>
                <a:latin typeface="Arial"/>
                <a:cs typeface="Arial"/>
              </a:rPr>
              <a:t> </a:t>
            </a:r>
            <a:r>
              <a:rPr lang="it-IT" sz="3200" b="1" dirty="0" err="1">
                <a:solidFill>
                  <a:schemeClr val="accent1">
                    <a:lumMod val="75000"/>
                  </a:schemeClr>
                </a:solidFill>
                <a:effectLst>
                  <a:outerShdw blurRad="50800" dist="38100" dir="2700000">
                    <a:srgbClr val="000000">
                      <a:alpha val="43000"/>
                    </a:srgbClr>
                  </a:outerShdw>
                </a:effectLst>
                <a:latin typeface="Arial"/>
                <a:cs typeface="Arial"/>
              </a:rPr>
              <a:t>involving</a:t>
            </a:r>
            <a:r>
              <a:rPr lang="it-IT" sz="3200" b="1" dirty="0">
                <a:solidFill>
                  <a:schemeClr val="accent1">
                    <a:lumMod val="75000"/>
                  </a:schemeClr>
                </a:solidFill>
                <a:effectLst>
                  <a:outerShdw blurRad="50800" dist="38100" dir="2700000">
                    <a:srgbClr val="000000">
                      <a:alpha val="43000"/>
                    </a:srgbClr>
                  </a:outerShdw>
                </a:effectLst>
                <a:latin typeface="Arial"/>
                <a:cs typeface="Arial"/>
              </a:rPr>
              <a:t> </a:t>
            </a:r>
            <a:r>
              <a:rPr lang="it-IT" sz="3200" b="1" dirty="0" err="1">
                <a:solidFill>
                  <a:schemeClr val="accent1">
                    <a:lumMod val="75000"/>
                  </a:schemeClr>
                </a:solidFill>
                <a:effectLst>
                  <a:outerShdw blurRad="50800" dist="38100" dir="2700000">
                    <a:srgbClr val="000000">
                      <a:alpha val="43000"/>
                    </a:srgbClr>
                  </a:outerShdw>
                </a:effectLst>
                <a:latin typeface="Arial"/>
                <a:cs typeface="Arial"/>
              </a:rPr>
              <a:t>autologous</a:t>
            </a:r>
            <a:r>
              <a:rPr lang="it-IT" sz="3200" b="1" dirty="0">
                <a:solidFill>
                  <a:schemeClr val="accent1">
                    <a:lumMod val="75000"/>
                  </a:schemeClr>
                </a:solidFill>
                <a:effectLst>
                  <a:outerShdw blurRad="50800" dist="38100" dir="2700000">
                    <a:srgbClr val="000000">
                      <a:alpha val="43000"/>
                    </a:srgbClr>
                  </a:outerShdw>
                </a:effectLst>
                <a:latin typeface="Arial"/>
                <a:cs typeface="Arial"/>
              </a:rPr>
              <a:t> DC </a:t>
            </a:r>
            <a:r>
              <a:rPr lang="it-IT" sz="3200" b="1" dirty="0" err="1">
                <a:solidFill>
                  <a:schemeClr val="accent1">
                    <a:lumMod val="75000"/>
                  </a:schemeClr>
                </a:solidFill>
                <a:effectLst>
                  <a:outerShdw blurRad="50800" dist="38100" dir="2700000">
                    <a:srgbClr val="000000">
                      <a:alpha val="43000"/>
                    </a:srgbClr>
                  </a:outerShdw>
                </a:effectLst>
                <a:latin typeface="Arial"/>
                <a:cs typeface="Arial"/>
              </a:rPr>
              <a:t>cells</a:t>
            </a:r>
            <a:r>
              <a:rPr lang="it-IT" sz="3200" b="1" dirty="0">
                <a:solidFill>
                  <a:schemeClr val="accent1">
                    <a:lumMod val="75000"/>
                  </a:schemeClr>
                </a:solidFill>
                <a:effectLst>
                  <a:outerShdw blurRad="50800" dist="38100" dir="2700000">
                    <a:srgbClr val="000000">
                      <a:alpha val="43000"/>
                    </a:srgbClr>
                  </a:outerShdw>
                </a:effectLst>
                <a:latin typeface="Arial"/>
                <a:cs typeface="Arial"/>
              </a:rPr>
              <a:t> </a:t>
            </a:r>
            <a:r>
              <a:rPr lang="it-IT" sz="3200" b="1" dirty="0" err="1">
                <a:solidFill>
                  <a:schemeClr val="accent1">
                    <a:lumMod val="75000"/>
                  </a:schemeClr>
                </a:solidFill>
                <a:effectLst>
                  <a:outerShdw blurRad="50800" dist="38100" dir="2700000">
                    <a:srgbClr val="000000">
                      <a:alpha val="43000"/>
                    </a:srgbClr>
                  </a:outerShdw>
                </a:effectLst>
                <a:latin typeface="Arial"/>
                <a:cs typeface="Arial"/>
              </a:rPr>
              <a:t>pulsed</a:t>
            </a:r>
            <a:r>
              <a:rPr lang="it-IT" sz="3200" b="1" dirty="0">
                <a:solidFill>
                  <a:schemeClr val="accent1">
                    <a:lumMod val="75000"/>
                  </a:schemeClr>
                </a:solidFill>
                <a:effectLst>
                  <a:outerShdw blurRad="50800" dist="38100" dir="2700000">
                    <a:srgbClr val="000000">
                      <a:alpha val="43000"/>
                    </a:srgbClr>
                  </a:outerShdw>
                </a:effectLst>
                <a:latin typeface="Arial"/>
                <a:cs typeface="Arial"/>
              </a:rPr>
              <a:t> </a:t>
            </a:r>
            <a:r>
              <a:rPr lang="it-IT" sz="3200" b="1" dirty="0" err="1">
                <a:solidFill>
                  <a:schemeClr val="accent1">
                    <a:lumMod val="75000"/>
                  </a:schemeClr>
                </a:solidFill>
                <a:effectLst>
                  <a:outerShdw blurRad="50800" dist="38100" dir="2700000">
                    <a:srgbClr val="000000">
                      <a:alpha val="43000"/>
                    </a:srgbClr>
                  </a:outerShdw>
                </a:effectLst>
                <a:latin typeface="Arial"/>
                <a:cs typeface="Arial"/>
              </a:rPr>
              <a:t>with</a:t>
            </a:r>
            <a:r>
              <a:rPr lang="it-IT" sz="3200" b="1" dirty="0">
                <a:solidFill>
                  <a:schemeClr val="accent1">
                    <a:lumMod val="75000"/>
                  </a:schemeClr>
                </a:solidFill>
                <a:effectLst>
                  <a:outerShdw blurRad="50800" dist="38100" dir="2700000">
                    <a:srgbClr val="000000">
                      <a:alpha val="43000"/>
                    </a:srgbClr>
                  </a:outerShdw>
                </a:effectLst>
                <a:latin typeface="Arial"/>
                <a:cs typeface="Arial"/>
              </a:rPr>
              <a:t> </a:t>
            </a:r>
            <a:r>
              <a:rPr lang="it-IT" sz="3200" b="1" dirty="0" err="1">
                <a:solidFill>
                  <a:schemeClr val="accent1">
                    <a:lumMod val="75000"/>
                  </a:schemeClr>
                </a:solidFill>
                <a:effectLst>
                  <a:outerShdw blurRad="50800" dist="38100" dir="2700000">
                    <a:srgbClr val="000000">
                      <a:alpha val="43000"/>
                    </a:srgbClr>
                  </a:outerShdw>
                </a:effectLst>
                <a:latin typeface="Arial"/>
                <a:cs typeface="Arial"/>
              </a:rPr>
              <a:t>inactivated</a:t>
            </a:r>
            <a:r>
              <a:rPr lang="it-IT" sz="3200" b="1" dirty="0">
                <a:solidFill>
                  <a:schemeClr val="accent1">
                    <a:lumMod val="75000"/>
                  </a:schemeClr>
                </a:solidFill>
                <a:effectLst>
                  <a:outerShdw blurRad="50800" dist="38100" dir="2700000">
                    <a:srgbClr val="000000">
                      <a:alpha val="43000"/>
                    </a:srgbClr>
                  </a:outerShdw>
                </a:effectLst>
                <a:latin typeface="Arial"/>
                <a:cs typeface="Arial"/>
              </a:rPr>
              <a:t> HIV</a:t>
            </a:r>
          </a:p>
        </p:txBody>
      </p:sp>
      <p:pic>
        <p:nvPicPr>
          <p:cNvPr id="4" name="Immagine 3" descr="Schermata 2014-10-09 alle 14.52.5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4582054"/>
            <a:ext cx="3352800" cy="2275946"/>
          </a:xfrm>
          <a:prstGeom prst="rect">
            <a:avLst/>
          </a:prstGeom>
        </p:spPr>
      </p:pic>
      <p:pic>
        <p:nvPicPr>
          <p:cNvPr id="5" name="Immagine 4" descr="Schermata 2014-10-09 alle 14.55.40.png"/>
          <p:cNvPicPr>
            <a:picLocks noChangeAspect="1"/>
          </p:cNvPicPr>
          <p:nvPr/>
        </p:nvPicPr>
        <p:blipFill>
          <a:blip r:embed="rId3"/>
          <a:stretch>
            <a:fillRect/>
          </a:stretch>
        </p:blipFill>
        <p:spPr>
          <a:xfrm>
            <a:off x="5308600" y="1417638"/>
            <a:ext cx="3378200" cy="2222500"/>
          </a:xfrm>
          <a:prstGeom prst="rect">
            <a:avLst/>
          </a:prstGeom>
        </p:spPr>
      </p:pic>
      <p:pic>
        <p:nvPicPr>
          <p:cNvPr id="6" name="Immagine 5" descr="Schermata 2014-10-09 alle 14.54.3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 y="1417638"/>
            <a:ext cx="3200400" cy="2108835"/>
          </a:xfrm>
          <a:prstGeom prst="rect">
            <a:avLst/>
          </a:prstGeom>
        </p:spPr>
      </p:pic>
      <p:pic>
        <p:nvPicPr>
          <p:cNvPr id="7" name="Immagine 6" descr="Schermata 2014-10-09 alle 14.54.0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67400" y="3640139"/>
            <a:ext cx="2569227" cy="941916"/>
          </a:xfrm>
          <a:prstGeom prst="rect">
            <a:avLst/>
          </a:prstGeom>
        </p:spPr>
      </p:pic>
      <p:pic>
        <p:nvPicPr>
          <p:cNvPr id="9" name="Immagine 8" descr="Schermata 2014-10-09 alle 14.51.37.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801" y="4614582"/>
            <a:ext cx="3352800" cy="2243418"/>
          </a:xfrm>
          <a:prstGeom prst="rect">
            <a:avLst/>
          </a:prstGeom>
        </p:spPr>
      </p:pic>
      <p:pic>
        <p:nvPicPr>
          <p:cNvPr id="11" name="Immagine 10" descr="Schermata 2014-10-09 alle 14.53.3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600" y="3522014"/>
            <a:ext cx="2482850" cy="1060040"/>
          </a:xfrm>
          <a:prstGeom prst="rect">
            <a:avLst/>
          </a:prstGeom>
        </p:spPr>
      </p:pic>
      <p:pic>
        <p:nvPicPr>
          <p:cNvPr id="12" name="Immagine 11" descr="Schermata 2014-10-09 alle 15.03.03.png"/>
          <p:cNvPicPr>
            <a:picLocks noChangeAspect="1"/>
          </p:cNvPicPr>
          <p:nvPr/>
        </p:nvPicPr>
        <p:blipFill>
          <a:blip r:embed="rId8"/>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6030085" cy="1143000"/>
          </a:xfrm>
        </p:spPr>
        <p:txBody>
          <a:bodyPr>
            <a:normAutofit fontScale="90000"/>
          </a:bodyPr>
          <a:lstStyle/>
          <a:p>
            <a:r>
              <a:rPr lang="en-US" b="1" dirty="0" err="1">
                <a:solidFill>
                  <a:schemeClr val="accent1">
                    <a:lumMod val="75000"/>
                  </a:schemeClr>
                </a:solidFill>
              </a:rPr>
              <a:t>Exome</a:t>
            </a:r>
            <a:r>
              <a:rPr lang="en-US" b="1" dirty="0">
                <a:solidFill>
                  <a:schemeClr val="accent1">
                    <a:lumMod val="75000"/>
                  </a:schemeClr>
                </a:solidFill>
              </a:rPr>
              <a:t>-CHIPS the new frontier</a:t>
            </a:r>
          </a:p>
        </p:txBody>
      </p:sp>
      <p:grpSp>
        <p:nvGrpSpPr>
          <p:cNvPr id="3" name="Group 4"/>
          <p:cNvGrpSpPr/>
          <p:nvPr/>
        </p:nvGrpSpPr>
        <p:grpSpPr>
          <a:xfrm>
            <a:off x="1219200" y="2133600"/>
            <a:ext cx="7262311" cy="4206225"/>
            <a:chOff x="1043608" y="1628799"/>
            <a:chExt cx="7109911" cy="4206225"/>
          </a:xfrm>
        </p:grpSpPr>
        <p:pic>
          <p:nvPicPr>
            <p:cNvPr id="4" name="Picture 3" descr="Schermata 2013-05-03 alle 11.50.0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3608" y="1970947"/>
              <a:ext cx="4691170" cy="3614266"/>
            </a:xfrm>
            <a:prstGeom prst="rect">
              <a:avLst/>
            </a:prstGeom>
          </p:spPr>
        </p:pic>
        <p:pic>
          <p:nvPicPr>
            <p:cNvPr id="7" name="Picture 6" descr="Schermata 2013-05-03 alle 11.54.1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87285" y="1628799"/>
              <a:ext cx="1666234" cy="4206225"/>
            </a:xfrm>
            <a:prstGeom prst="rect">
              <a:avLst/>
            </a:prstGeom>
          </p:spPr>
        </p:pic>
      </p:grpSp>
      <p:grpSp>
        <p:nvGrpSpPr>
          <p:cNvPr id="5" name="Group 7"/>
          <p:cNvGrpSpPr/>
          <p:nvPr/>
        </p:nvGrpSpPr>
        <p:grpSpPr>
          <a:xfrm>
            <a:off x="1420311" y="1417638"/>
            <a:ext cx="7061200" cy="5248642"/>
            <a:chOff x="1115616" y="2780597"/>
            <a:chExt cx="7061200" cy="5248642"/>
          </a:xfrm>
        </p:grpSpPr>
        <p:pic>
          <p:nvPicPr>
            <p:cNvPr id="9" name="Picture 8" descr="Schermata 2013-11-10 alle 22.07.34.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616" y="3228639"/>
              <a:ext cx="7061200" cy="4800600"/>
            </a:xfrm>
            <a:prstGeom prst="rect">
              <a:avLst/>
            </a:prstGeom>
          </p:spPr>
        </p:pic>
        <p:pic>
          <p:nvPicPr>
            <p:cNvPr id="10" name="Picture 9" descr="Schermata 2013-05-10 alle 14.19.07.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7824" y="2780597"/>
              <a:ext cx="1080120" cy="1743625"/>
            </a:xfrm>
            <a:prstGeom prst="rect">
              <a:avLst/>
            </a:prstGeom>
          </p:spPr>
        </p:pic>
        <p:pic>
          <p:nvPicPr>
            <p:cNvPr id="11" name="Picture 10" descr="Schermata 2013-11-10 alle 22.19.3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6056" y="2923048"/>
              <a:ext cx="1286189" cy="1601174"/>
            </a:xfrm>
            <a:prstGeom prst="rect">
              <a:avLst/>
            </a:prstGeom>
          </p:spPr>
        </p:pic>
      </p:grpSp>
      <p:pic>
        <p:nvPicPr>
          <p:cNvPr id="12" name="Immagine 11" descr="Schermata 2017-12-04 alle 18.43.59.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82485" y="274638"/>
            <a:ext cx="2432778" cy="1559949"/>
          </a:xfrm>
          <a:prstGeom prst="rect">
            <a:avLst/>
          </a:prstGeom>
        </p:spPr>
      </p:pic>
    </p:spTree>
    <p:extLst>
      <p:ext uri="{BB962C8B-B14F-4D97-AF65-F5344CB8AC3E}">
        <p14:creationId xmlns:p14="http://schemas.microsoft.com/office/powerpoint/2010/main" val="3916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4747306" cy="1143000"/>
          </a:xfrm>
        </p:spPr>
        <p:txBody>
          <a:bodyPr>
            <a:normAutofit fontScale="90000"/>
          </a:bodyPr>
          <a:lstStyle/>
          <a:p>
            <a:r>
              <a:rPr lang="en-US" b="1" dirty="0" err="1">
                <a:solidFill>
                  <a:schemeClr val="accent1">
                    <a:lumMod val="75000"/>
                  </a:schemeClr>
                </a:solidFill>
              </a:rPr>
              <a:t>Exome-Analisys</a:t>
            </a:r>
            <a:br>
              <a:rPr lang="en-US" b="1" dirty="0">
                <a:solidFill>
                  <a:schemeClr val="accent1">
                    <a:lumMod val="75000"/>
                  </a:schemeClr>
                </a:solidFill>
              </a:rPr>
            </a:br>
            <a:r>
              <a:rPr lang="en-US" b="1" dirty="0">
                <a:solidFill>
                  <a:schemeClr val="accent1">
                    <a:lumMod val="75000"/>
                  </a:schemeClr>
                </a:solidFill>
              </a:rPr>
              <a:t>CHIPS </a:t>
            </a:r>
            <a:r>
              <a:rPr lang="en-US" b="1" dirty="0" err="1">
                <a:solidFill>
                  <a:schemeClr val="accent1">
                    <a:lumMod val="75000"/>
                  </a:schemeClr>
                </a:solidFill>
              </a:rPr>
              <a:t>Illumina</a:t>
            </a:r>
            <a:endParaRPr lang="en-US" b="1" dirty="0">
              <a:solidFill>
                <a:schemeClr val="accent1">
                  <a:lumMod val="75000"/>
                </a:schemeClr>
              </a:solidFill>
            </a:endParaRPr>
          </a:p>
        </p:txBody>
      </p:sp>
      <p:grpSp>
        <p:nvGrpSpPr>
          <p:cNvPr id="8" name="Gruppo 7"/>
          <p:cNvGrpSpPr/>
          <p:nvPr/>
        </p:nvGrpSpPr>
        <p:grpSpPr>
          <a:xfrm>
            <a:off x="228600" y="2362200"/>
            <a:ext cx="4975906" cy="2943201"/>
            <a:chOff x="228600" y="2362200"/>
            <a:chExt cx="4975906" cy="2943201"/>
          </a:xfrm>
        </p:grpSpPr>
        <p:pic>
          <p:nvPicPr>
            <p:cNvPr id="4" name="Picture 3" descr="Schermata 2013-05-03 alle 11.50.0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2362200"/>
              <a:ext cx="3810000" cy="2935377"/>
            </a:xfrm>
            <a:prstGeom prst="rect">
              <a:avLst/>
            </a:prstGeom>
          </p:spPr>
        </p:pic>
        <p:pic>
          <p:nvPicPr>
            <p:cNvPr id="7" name="Picture 6" descr="Schermata 2013-05-03 alle 11.54.1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8600" y="2362200"/>
              <a:ext cx="1165906" cy="2943201"/>
            </a:xfrm>
            <a:prstGeom prst="rect">
              <a:avLst/>
            </a:prstGeom>
          </p:spPr>
        </p:pic>
      </p:grpSp>
      <p:pic>
        <p:nvPicPr>
          <p:cNvPr id="5" name="Picture 3" descr="Schermata 2013-05-03 alle 11.53.08.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99584" y="21952"/>
            <a:ext cx="3744416" cy="6660738"/>
          </a:xfrm>
          <a:prstGeom prst="rect">
            <a:avLst/>
          </a:prstGeom>
        </p:spPr>
      </p:pic>
      <p:grpSp>
        <p:nvGrpSpPr>
          <p:cNvPr id="9" name="Gruppo 8"/>
          <p:cNvGrpSpPr/>
          <p:nvPr/>
        </p:nvGrpSpPr>
        <p:grpSpPr>
          <a:xfrm>
            <a:off x="1359900" y="2065421"/>
            <a:ext cx="3212100" cy="4050794"/>
            <a:chOff x="926098" y="2065421"/>
            <a:chExt cx="3212100" cy="4050794"/>
          </a:xfrm>
        </p:grpSpPr>
        <p:pic>
          <p:nvPicPr>
            <p:cNvPr id="1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6099" y="3657600"/>
              <a:ext cx="3212099" cy="2458615"/>
            </a:xfrm>
            <a:prstGeom prst="rect">
              <a:avLst/>
            </a:prstGeom>
            <a:noFill/>
            <a:ln w="9525">
              <a:noFill/>
              <a:miter lim="800000"/>
              <a:headEnd/>
              <a:tailEnd/>
            </a:ln>
          </p:spPr>
        </p:pic>
        <p:pic>
          <p:nvPicPr>
            <p:cNvPr id="11" name="Picture 9" descr="Schermata 2013-05-20 alle 17.29.1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6098" y="2065421"/>
              <a:ext cx="3212099" cy="1436991"/>
            </a:xfrm>
            <a:prstGeom prst="rect">
              <a:avLst/>
            </a:prstGeom>
          </p:spPr>
        </p:pic>
      </p:grpSp>
    </p:spTree>
    <p:extLst>
      <p:ext uri="{BB962C8B-B14F-4D97-AF65-F5344CB8AC3E}">
        <p14:creationId xmlns:p14="http://schemas.microsoft.com/office/powerpoint/2010/main" val="3916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182590" y="302454"/>
            <a:ext cx="8781897" cy="5718834"/>
            <a:chOff x="546487" y="1417638"/>
            <a:chExt cx="7806417" cy="4564319"/>
          </a:xfrm>
        </p:grpSpPr>
        <p:grpSp>
          <p:nvGrpSpPr>
            <p:cNvPr id="5" name="Group 10"/>
            <p:cNvGrpSpPr/>
            <p:nvPr/>
          </p:nvGrpSpPr>
          <p:grpSpPr>
            <a:xfrm>
              <a:off x="546487" y="1417638"/>
              <a:ext cx="7618977" cy="4564319"/>
              <a:chOff x="487453" y="1417638"/>
              <a:chExt cx="7618977" cy="4564319"/>
            </a:xfrm>
          </p:grpSpPr>
          <p:pic>
            <p:nvPicPr>
              <p:cNvPr id="13" name="Picture 12" descr="Schermata 2013-05-10 alle 14.06.4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7453" y="1595273"/>
                <a:ext cx="7618977" cy="4386684"/>
              </a:xfrm>
              <a:prstGeom prst="rect">
                <a:avLst/>
              </a:prstGeom>
            </p:spPr>
          </p:pic>
          <p:pic>
            <p:nvPicPr>
              <p:cNvPr id="14" name="Picture 13" descr="Schermata 2013-05-10 alle 14.19.0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5976" y="1417638"/>
                <a:ext cx="1440159" cy="2087356"/>
              </a:xfrm>
              <a:prstGeom prst="rect">
                <a:avLst/>
              </a:prstGeom>
            </p:spPr>
          </p:pic>
        </p:grpSp>
        <p:pic>
          <p:nvPicPr>
            <p:cNvPr id="12" name="Picture 11" descr="Schermata 2013-05-10 alle 14.24.3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8104" y="2996952"/>
              <a:ext cx="2844800" cy="1930400"/>
            </a:xfrm>
            <a:prstGeom prst="rect">
              <a:avLst/>
            </a:prstGeom>
          </p:spPr>
        </p:pic>
      </p:grpSp>
      <p:sp>
        <p:nvSpPr>
          <p:cNvPr id="9" name="TextBox 8"/>
          <p:cNvSpPr txBox="1"/>
          <p:nvPr/>
        </p:nvSpPr>
        <p:spPr>
          <a:xfrm>
            <a:off x="898322" y="188640"/>
            <a:ext cx="7461298" cy="1077218"/>
          </a:xfrm>
          <a:prstGeom prst="rect">
            <a:avLst/>
          </a:prstGeom>
          <a:noFill/>
        </p:spPr>
        <p:txBody>
          <a:bodyPr wrap="none" rtlCol="0">
            <a:spAutoFit/>
          </a:bodyPr>
          <a:lstStyle/>
          <a:p>
            <a:pPr algn="ctr"/>
            <a:r>
              <a:rPr lang="en-US" sz="3200" b="1" dirty="0">
                <a:solidFill>
                  <a:schemeClr val="accent1">
                    <a:lumMod val="75000"/>
                  </a:schemeClr>
                </a:solidFill>
              </a:rPr>
              <a:t>WHOLE EXOME ANALYSIS ILLUMINA CHIPS</a:t>
            </a:r>
          </a:p>
          <a:p>
            <a:pPr algn="ctr"/>
            <a:r>
              <a:rPr lang="en-US" sz="3200" b="1" dirty="0">
                <a:solidFill>
                  <a:schemeClr val="accent1">
                    <a:lumMod val="75000"/>
                  </a:schemeClr>
                </a:solidFill>
              </a:rPr>
              <a:t> PHASE I PATIENTS</a:t>
            </a:r>
          </a:p>
        </p:txBody>
      </p:sp>
      <p:pic>
        <p:nvPicPr>
          <p:cNvPr id="3" name="Picture 2" descr="2013-10-05 20.29.39.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552228" y="976164"/>
            <a:ext cx="6300192" cy="4725144"/>
          </a:xfrm>
          <a:prstGeom prst="rect">
            <a:avLst/>
          </a:prstGeom>
        </p:spPr>
      </p:pic>
      <p:pic>
        <p:nvPicPr>
          <p:cNvPr id="4" name="Picture 3" descr="Schermata 2013-11-10 alle 22.51.3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2590" y="1230975"/>
            <a:ext cx="8872091" cy="4790313"/>
          </a:xfrm>
          <a:prstGeom prst="rect">
            <a:avLst/>
          </a:prstGeom>
        </p:spPr>
      </p:pic>
    </p:spTree>
    <p:extLst>
      <p:ext uri="{BB962C8B-B14F-4D97-AF65-F5344CB8AC3E}">
        <p14:creationId xmlns:p14="http://schemas.microsoft.com/office/powerpoint/2010/main" val="221841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Callout 20"/>
          <p:cNvSpPr/>
          <p:nvPr/>
        </p:nvSpPr>
        <p:spPr>
          <a:xfrm>
            <a:off x="3674025" y="1592796"/>
            <a:ext cx="1906087" cy="1224136"/>
          </a:xfrm>
          <a:prstGeom prst="cloudCallout">
            <a:avLst>
              <a:gd name="adj1" fmla="val -65389"/>
              <a:gd name="adj2" fmla="val 70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How</a:t>
            </a:r>
            <a:r>
              <a:rPr lang="pt-BR" dirty="0"/>
              <a:t> </a:t>
            </a:r>
            <a:r>
              <a:rPr lang="pt-BR" dirty="0" err="1"/>
              <a:t>to</a:t>
            </a:r>
            <a:r>
              <a:rPr lang="pt-BR" dirty="0"/>
              <a:t> do </a:t>
            </a:r>
            <a:r>
              <a:rPr lang="pt-BR" dirty="0" err="1"/>
              <a:t>this</a:t>
            </a:r>
            <a:r>
              <a:rPr lang="pt-BR" dirty="0"/>
              <a:t>?</a:t>
            </a:r>
            <a:endParaRPr lang="en-US" dirty="0"/>
          </a:p>
        </p:txBody>
      </p:sp>
      <p:sp>
        <p:nvSpPr>
          <p:cNvPr id="2" name="Title 1"/>
          <p:cNvSpPr>
            <a:spLocks noGrp="1"/>
          </p:cNvSpPr>
          <p:nvPr>
            <p:ph type="title"/>
          </p:nvPr>
        </p:nvSpPr>
        <p:spPr/>
        <p:txBody>
          <a:bodyPr/>
          <a:lstStyle/>
          <a:p>
            <a:r>
              <a:rPr lang="pt-BR" dirty="0"/>
              <a:t>Workflow</a:t>
            </a:r>
            <a:endParaRPr lang="en-US" dirty="0"/>
          </a:p>
        </p:txBody>
      </p:sp>
      <p:sp>
        <p:nvSpPr>
          <p:cNvPr id="7" name="Rounded Rectangle 6"/>
          <p:cNvSpPr/>
          <p:nvPr/>
        </p:nvSpPr>
        <p:spPr>
          <a:xfrm>
            <a:off x="2843808" y="3645024"/>
            <a:ext cx="1728192" cy="79208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Gene-</a:t>
            </a:r>
            <a:r>
              <a:rPr lang="pt-BR" dirty="0" err="1"/>
              <a:t>centered</a:t>
            </a:r>
            <a:r>
              <a:rPr lang="pt-BR" dirty="0"/>
              <a:t> </a:t>
            </a:r>
            <a:r>
              <a:rPr lang="pt-BR" dirty="0" err="1"/>
              <a:t>analysis</a:t>
            </a:r>
            <a:r>
              <a:rPr lang="pt-BR" dirty="0"/>
              <a:t> </a:t>
            </a:r>
            <a:r>
              <a:rPr lang="pt-BR" dirty="0" err="1"/>
              <a:t>of</a:t>
            </a:r>
            <a:r>
              <a:rPr lang="pt-BR" dirty="0"/>
              <a:t> </a:t>
            </a:r>
            <a:r>
              <a:rPr lang="pt-BR" dirty="0" err="1"/>
              <a:t>exome</a:t>
            </a:r>
            <a:r>
              <a:rPr lang="pt-BR" dirty="0"/>
              <a:t>.</a:t>
            </a:r>
            <a:endParaRPr lang="en-US" dirty="0"/>
          </a:p>
        </p:txBody>
      </p:sp>
      <p:sp>
        <p:nvSpPr>
          <p:cNvPr id="8" name="Rounded Rectangle 7"/>
          <p:cNvSpPr/>
          <p:nvPr/>
        </p:nvSpPr>
        <p:spPr>
          <a:xfrm>
            <a:off x="4716016" y="3645024"/>
            <a:ext cx="1728192" cy="792088"/>
          </a:xfrm>
          <a:prstGeom prst="roundRect">
            <a:avLst>
              <a:gd name="adj" fmla="val 2191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SNP-</a:t>
            </a:r>
            <a:r>
              <a:rPr lang="pt-BR" dirty="0" err="1"/>
              <a:t>centered</a:t>
            </a:r>
            <a:r>
              <a:rPr lang="pt-BR" dirty="0"/>
              <a:t> </a:t>
            </a:r>
            <a:r>
              <a:rPr lang="pt-BR" dirty="0" err="1"/>
              <a:t>analysis</a:t>
            </a:r>
            <a:r>
              <a:rPr lang="pt-BR" dirty="0"/>
              <a:t> </a:t>
            </a:r>
            <a:r>
              <a:rPr lang="pt-BR" dirty="0" err="1"/>
              <a:t>of</a:t>
            </a:r>
            <a:r>
              <a:rPr lang="pt-BR" dirty="0"/>
              <a:t> </a:t>
            </a:r>
            <a:r>
              <a:rPr lang="pt-BR" dirty="0" err="1"/>
              <a:t>exome</a:t>
            </a:r>
            <a:r>
              <a:rPr lang="pt-BR" dirty="0"/>
              <a:t>.</a:t>
            </a:r>
            <a:endParaRPr lang="en-US" dirty="0"/>
          </a:p>
        </p:txBody>
      </p:sp>
      <p:cxnSp>
        <p:nvCxnSpPr>
          <p:cNvPr id="10" name="Straight Connector 9"/>
          <p:cNvCxnSpPr>
            <a:stCxn id="4" idx="2"/>
            <a:endCxn id="7" idx="0"/>
          </p:cNvCxnSpPr>
          <p:nvPr/>
        </p:nvCxnSpPr>
        <p:spPr>
          <a:xfrm flipH="1">
            <a:off x="3707904" y="3284984"/>
            <a:ext cx="900100"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4" idx="2"/>
            <a:endCxn id="8" idx="0"/>
          </p:cNvCxnSpPr>
          <p:nvPr/>
        </p:nvCxnSpPr>
        <p:spPr>
          <a:xfrm>
            <a:off x="4608004" y="3284984"/>
            <a:ext cx="972108"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843808" y="4941168"/>
            <a:ext cx="1728192" cy="7200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Network </a:t>
            </a:r>
            <a:r>
              <a:rPr lang="pt-BR" b="1" dirty="0" err="1"/>
              <a:t>analysis</a:t>
            </a:r>
            <a:endParaRPr lang="en-US" b="1" dirty="0"/>
          </a:p>
        </p:txBody>
      </p:sp>
      <p:sp>
        <p:nvSpPr>
          <p:cNvPr id="14" name="Rounded Rectangle 13"/>
          <p:cNvSpPr/>
          <p:nvPr/>
        </p:nvSpPr>
        <p:spPr>
          <a:xfrm>
            <a:off x="4716016" y="4941168"/>
            <a:ext cx="1728192" cy="7200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Network </a:t>
            </a:r>
            <a:r>
              <a:rPr lang="pt-BR" b="1" dirty="0" err="1"/>
              <a:t>analysis</a:t>
            </a:r>
            <a:endParaRPr lang="en-US" b="1" dirty="0"/>
          </a:p>
        </p:txBody>
      </p:sp>
      <p:cxnSp>
        <p:nvCxnSpPr>
          <p:cNvPr id="16" name="Straight Connector 15"/>
          <p:cNvCxnSpPr>
            <a:stCxn id="7" idx="2"/>
            <a:endCxn id="13" idx="0"/>
          </p:cNvCxnSpPr>
          <p:nvPr/>
        </p:nvCxnSpPr>
        <p:spPr>
          <a:xfrm>
            <a:off x="3707904" y="4437112"/>
            <a:ext cx="0" cy="5040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14" idx="0"/>
          </p:cNvCxnSpPr>
          <p:nvPr/>
        </p:nvCxnSpPr>
        <p:spPr>
          <a:xfrm>
            <a:off x="5580112" y="4437112"/>
            <a:ext cx="0" cy="5040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203848" y="1556792"/>
            <a:ext cx="2808312" cy="172819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Recalling</a:t>
            </a:r>
            <a:r>
              <a:rPr lang="pt-BR" dirty="0"/>
              <a:t> </a:t>
            </a:r>
            <a:r>
              <a:rPr lang="pt-BR" dirty="0" err="1"/>
              <a:t>rare</a:t>
            </a:r>
            <a:r>
              <a:rPr lang="pt-BR" dirty="0"/>
              <a:t> </a:t>
            </a:r>
            <a:r>
              <a:rPr lang="pt-BR" dirty="0" err="1"/>
              <a:t>variants</a:t>
            </a:r>
            <a:r>
              <a:rPr lang="pt-BR" dirty="0"/>
              <a:t> in </a:t>
            </a:r>
            <a:r>
              <a:rPr lang="en-US" dirty="0" err="1"/>
              <a:t>Illumina</a:t>
            </a:r>
            <a:r>
              <a:rPr lang="en-US" dirty="0"/>
              <a:t> </a:t>
            </a:r>
            <a:r>
              <a:rPr lang="en-US" dirty="0" err="1"/>
              <a:t>Infinium</a:t>
            </a:r>
            <a:r>
              <a:rPr lang="en-US" dirty="0"/>
              <a:t> </a:t>
            </a:r>
            <a:r>
              <a:rPr lang="en-US" dirty="0" err="1"/>
              <a:t>HumanExome</a:t>
            </a:r>
            <a:r>
              <a:rPr lang="en-US" dirty="0"/>
              <a:t> </a:t>
            </a:r>
            <a:r>
              <a:rPr lang="en-US" dirty="0" err="1"/>
              <a:t>BeadChip</a:t>
            </a:r>
            <a:r>
              <a:rPr lang="en-US" dirty="0"/>
              <a:t>.</a:t>
            </a:r>
          </a:p>
        </p:txBody>
      </p:sp>
    </p:spTree>
    <p:extLst>
      <p:ext uri="{BB962C8B-B14F-4D97-AF65-F5344CB8AC3E}">
        <p14:creationId xmlns:p14="http://schemas.microsoft.com/office/powerpoint/2010/main" val="29130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5556E-6 7.40741E-7 L 0.00382 0.31505 " pathEditMode="relative" rAng="0" ptsTypes="AA">
                                      <p:cBhvr>
                                        <p:cTn id="6" dur="2000" fill="hold"/>
                                        <p:tgtEl>
                                          <p:spTgt spid="4"/>
                                        </p:tgtEl>
                                        <p:attrNameLst>
                                          <p:attrName>ppt_x</p:attrName>
                                          <p:attrName>ppt_y</p:attrName>
                                        </p:attrNameLst>
                                      </p:cBhvr>
                                      <p:rCtr x="191" y="15741"/>
                                    </p:animMotion>
                                  </p:childTnLst>
                                </p:cTn>
                              </p:par>
                              <p:par>
                                <p:cTn id="7" presetID="6" presetClass="emph" presetSubtype="0" fill="hold" grpId="1" nodeType="withEffect">
                                  <p:stCondLst>
                                    <p:cond delay="0"/>
                                  </p:stCondLst>
                                  <p:childTnLst>
                                    <p:animScale>
                                      <p:cBhvr>
                                        <p:cTn id="8" dur="2000" fill="hold"/>
                                        <p:tgtEl>
                                          <p:spTgt spid="4"/>
                                        </p:tgtEl>
                                      </p:cBhvr>
                                      <p:by x="150000" y="150000"/>
                                    </p:animScale>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pt-BR" sz="2400" dirty="0" err="1">
                <a:solidFill>
                  <a:schemeClr val="bg1"/>
                </a:solidFill>
              </a:rPr>
              <a:t>Zcall</a:t>
            </a:r>
            <a:r>
              <a:rPr lang="pt-BR" sz="2400" dirty="0">
                <a:solidFill>
                  <a:schemeClr val="bg1"/>
                </a:solidFill>
              </a:rPr>
              <a:t>: </a:t>
            </a:r>
            <a:r>
              <a:rPr lang="pt-BR" sz="2400" dirty="0" err="1">
                <a:solidFill>
                  <a:schemeClr val="bg1"/>
                </a:solidFill>
              </a:rPr>
              <a:t>Used</a:t>
            </a:r>
            <a:r>
              <a:rPr lang="pt-BR" sz="2400" dirty="0">
                <a:solidFill>
                  <a:schemeClr val="bg1"/>
                </a:solidFill>
              </a:rPr>
              <a:t> </a:t>
            </a:r>
            <a:r>
              <a:rPr lang="pt-BR" sz="2400" dirty="0" err="1">
                <a:solidFill>
                  <a:schemeClr val="bg1"/>
                </a:solidFill>
              </a:rPr>
              <a:t>to</a:t>
            </a:r>
            <a:r>
              <a:rPr lang="pt-BR" sz="2400" dirty="0">
                <a:solidFill>
                  <a:schemeClr val="bg1"/>
                </a:solidFill>
              </a:rPr>
              <a:t> recall SNPs </a:t>
            </a:r>
            <a:r>
              <a:rPr lang="pt-BR" sz="2400" dirty="0" err="1">
                <a:solidFill>
                  <a:schemeClr val="bg1"/>
                </a:solidFill>
              </a:rPr>
              <a:t>genotyping</a:t>
            </a:r>
            <a:r>
              <a:rPr lang="pt-BR" sz="2400" dirty="0">
                <a:solidFill>
                  <a:schemeClr val="bg1"/>
                </a:solidFill>
              </a:rPr>
              <a:t> </a:t>
            </a:r>
            <a:r>
              <a:rPr lang="pt-BR" sz="2400" dirty="0" err="1">
                <a:solidFill>
                  <a:schemeClr val="bg1"/>
                </a:solidFill>
              </a:rPr>
              <a:t>by</a:t>
            </a:r>
            <a:r>
              <a:rPr lang="pt-BR" sz="2400" dirty="0">
                <a:solidFill>
                  <a:schemeClr val="bg1"/>
                </a:solidFill>
              </a:rPr>
              <a:t> </a:t>
            </a:r>
            <a:r>
              <a:rPr lang="pt-BR" sz="2400" dirty="0" err="1">
                <a:solidFill>
                  <a:schemeClr val="bg1"/>
                </a:solidFill>
              </a:rPr>
              <a:t>considering</a:t>
            </a:r>
            <a:r>
              <a:rPr lang="pt-BR" sz="2400" dirty="0">
                <a:solidFill>
                  <a:schemeClr val="bg1"/>
                </a:solidFill>
              </a:rPr>
              <a:t> </a:t>
            </a:r>
            <a:r>
              <a:rPr lang="pt-BR" sz="2400" dirty="0" err="1">
                <a:solidFill>
                  <a:schemeClr val="bg1"/>
                </a:solidFill>
              </a:rPr>
              <a:t>also</a:t>
            </a:r>
            <a:r>
              <a:rPr lang="pt-BR" sz="2400" dirty="0">
                <a:solidFill>
                  <a:schemeClr val="bg1"/>
                </a:solidFill>
              </a:rPr>
              <a:t> </a:t>
            </a:r>
            <a:r>
              <a:rPr lang="pt-BR" sz="2400" dirty="0" err="1">
                <a:solidFill>
                  <a:schemeClr val="bg1"/>
                </a:solidFill>
              </a:rPr>
              <a:t>very</a:t>
            </a:r>
            <a:r>
              <a:rPr lang="pt-BR" sz="2400" dirty="0">
                <a:solidFill>
                  <a:schemeClr val="bg1"/>
                </a:solidFill>
              </a:rPr>
              <a:t> </a:t>
            </a:r>
            <a:r>
              <a:rPr lang="pt-BR" sz="2400" dirty="0" err="1">
                <a:solidFill>
                  <a:schemeClr val="bg1"/>
                </a:solidFill>
              </a:rPr>
              <a:t>rare</a:t>
            </a:r>
            <a:r>
              <a:rPr lang="pt-BR" sz="2400" dirty="0">
                <a:solidFill>
                  <a:schemeClr val="bg1"/>
                </a:solidFill>
              </a:rPr>
              <a:t> </a:t>
            </a:r>
            <a:r>
              <a:rPr lang="pt-BR" sz="2400" dirty="0" err="1">
                <a:solidFill>
                  <a:schemeClr val="bg1"/>
                </a:solidFill>
              </a:rPr>
              <a:t>variants</a:t>
            </a:r>
            <a:r>
              <a:rPr lang="pt-BR" sz="2400" dirty="0">
                <a:solidFill>
                  <a:schemeClr val="bg1"/>
                </a:solidFill>
              </a:rPr>
              <a:t> </a:t>
            </a:r>
            <a:r>
              <a:rPr lang="pt-BR" sz="2400" dirty="0" err="1">
                <a:solidFill>
                  <a:schemeClr val="bg1"/>
                </a:solidFill>
              </a:rPr>
              <a:t>lost</a:t>
            </a:r>
            <a:r>
              <a:rPr lang="pt-BR" sz="2400" dirty="0">
                <a:solidFill>
                  <a:schemeClr val="bg1"/>
                </a:solidFill>
              </a:rPr>
              <a:t> in </a:t>
            </a:r>
            <a:r>
              <a:rPr lang="pt-BR" sz="2400" dirty="0" err="1">
                <a:solidFill>
                  <a:schemeClr val="bg1"/>
                </a:solidFill>
              </a:rPr>
              <a:t>the</a:t>
            </a:r>
            <a:r>
              <a:rPr lang="pt-BR" sz="2400" dirty="0">
                <a:solidFill>
                  <a:schemeClr val="bg1"/>
                </a:solidFill>
              </a:rPr>
              <a:t> </a:t>
            </a:r>
            <a:r>
              <a:rPr lang="pt-BR" sz="2400" dirty="0" err="1">
                <a:solidFill>
                  <a:schemeClr val="bg1"/>
                </a:solidFill>
              </a:rPr>
              <a:t>Illumina</a:t>
            </a:r>
            <a:r>
              <a:rPr lang="pt-BR" sz="2400" dirty="0">
                <a:solidFill>
                  <a:schemeClr val="bg1"/>
                </a:solidFill>
              </a:rPr>
              <a:t> </a:t>
            </a:r>
            <a:r>
              <a:rPr lang="pt-BR" sz="2400" dirty="0" err="1">
                <a:solidFill>
                  <a:schemeClr val="bg1"/>
                </a:solidFill>
              </a:rPr>
              <a:t>call</a:t>
            </a:r>
            <a:r>
              <a:rPr lang="pt-BR" sz="2400" dirty="0">
                <a:solidFill>
                  <a:schemeClr val="bg1"/>
                </a:solidFill>
              </a:rPr>
              <a:t> </a:t>
            </a:r>
            <a:r>
              <a:rPr lang="pt-BR" sz="2400" dirty="0" err="1">
                <a:solidFill>
                  <a:schemeClr val="bg1"/>
                </a:solidFill>
              </a:rPr>
              <a:t>because</a:t>
            </a:r>
            <a:r>
              <a:rPr lang="pt-BR" sz="2400" dirty="0">
                <a:solidFill>
                  <a:schemeClr val="bg1"/>
                </a:solidFill>
              </a:rPr>
              <a:t> </a:t>
            </a:r>
            <a:r>
              <a:rPr lang="pt-BR" sz="2400" dirty="0" err="1">
                <a:solidFill>
                  <a:schemeClr val="bg1"/>
                </a:solidFill>
              </a:rPr>
              <a:t>of</a:t>
            </a:r>
            <a:r>
              <a:rPr lang="pt-BR" sz="2400" dirty="0">
                <a:solidFill>
                  <a:schemeClr val="bg1"/>
                </a:solidFill>
              </a:rPr>
              <a:t> </a:t>
            </a:r>
            <a:r>
              <a:rPr lang="pt-BR" sz="2400" dirty="0" err="1">
                <a:solidFill>
                  <a:schemeClr val="bg1"/>
                </a:solidFill>
              </a:rPr>
              <a:t>low</a:t>
            </a:r>
            <a:r>
              <a:rPr lang="pt-BR" sz="2400" dirty="0">
                <a:solidFill>
                  <a:schemeClr val="bg1"/>
                </a:solidFill>
              </a:rPr>
              <a:t> </a:t>
            </a:r>
            <a:r>
              <a:rPr lang="pt-BR" sz="2400" dirty="0" err="1">
                <a:solidFill>
                  <a:schemeClr val="bg1"/>
                </a:solidFill>
              </a:rPr>
              <a:t>fluorenscence</a:t>
            </a:r>
            <a:r>
              <a:rPr lang="pt-BR" sz="2400" dirty="0">
                <a:solidFill>
                  <a:schemeClr val="bg1"/>
                </a:solidFill>
              </a:rPr>
              <a:t> </a:t>
            </a:r>
            <a:endParaRPr lang="en-US" sz="2400" dirty="0">
              <a:solidFill>
                <a:schemeClr val="bg1"/>
              </a:solidFill>
            </a:endParaRPr>
          </a:p>
        </p:txBody>
      </p:sp>
      <p:sp>
        <p:nvSpPr>
          <p:cNvPr id="4" name="Rounded Rectangle 3"/>
          <p:cNvSpPr/>
          <p:nvPr/>
        </p:nvSpPr>
        <p:spPr>
          <a:xfrm>
            <a:off x="611560" y="1772816"/>
            <a:ext cx="1872208" cy="11521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Remove </a:t>
            </a:r>
            <a:r>
              <a:rPr lang="pt-BR" dirty="0" err="1">
                <a:solidFill>
                  <a:schemeClr val="tx1"/>
                </a:solidFill>
              </a:rPr>
              <a:t>bad</a:t>
            </a:r>
            <a:r>
              <a:rPr lang="pt-BR" dirty="0">
                <a:solidFill>
                  <a:schemeClr val="tx1"/>
                </a:solidFill>
              </a:rPr>
              <a:t> </a:t>
            </a:r>
            <a:r>
              <a:rPr lang="pt-BR" dirty="0" err="1">
                <a:solidFill>
                  <a:schemeClr val="tx1"/>
                </a:solidFill>
              </a:rPr>
              <a:t>smaples</a:t>
            </a:r>
            <a:r>
              <a:rPr lang="pt-BR" dirty="0">
                <a:solidFill>
                  <a:schemeClr val="tx1"/>
                </a:solidFill>
              </a:rPr>
              <a:t> </a:t>
            </a:r>
            <a:r>
              <a:rPr lang="pt-BR" dirty="0" err="1">
                <a:solidFill>
                  <a:schemeClr val="tx1"/>
                </a:solidFill>
              </a:rPr>
              <a:t>using</a:t>
            </a:r>
            <a:r>
              <a:rPr lang="pt-BR" dirty="0">
                <a:solidFill>
                  <a:schemeClr val="tx1"/>
                </a:solidFill>
              </a:rPr>
              <a:t> PLINK.</a:t>
            </a:r>
            <a:endParaRPr lang="en-US" dirty="0">
              <a:solidFill>
                <a:schemeClr val="tx1"/>
              </a:solidFill>
            </a:endParaRPr>
          </a:p>
        </p:txBody>
      </p:sp>
      <p:sp>
        <p:nvSpPr>
          <p:cNvPr id="6" name="Rounded Rectangle 5"/>
          <p:cNvSpPr/>
          <p:nvPr/>
        </p:nvSpPr>
        <p:spPr>
          <a:xfrm>
            <a:off x="3635896" y="1772816"/>
            <a:ext cx="1872208" cy="11521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solidFill>
                  <a:schemeClr val="tx1"/>
                </a:solidFill>
              </a:rPr>
              <a:t>Find</a:t>
            </a:r>
            <a:r>
              <a:rPr lang="pt-BR" dirty="0">
                <a:solidFill>
                  <a:schemeClr val="tx1"/>
                </a:solidFill>
              </a:rPr>
              <a:t>  new </a:t>
            </a:r>
            <a:r>
              <a:rPr lang="en-US" b="1" dirty="0">
                <a:solidFill>
                  <a:schemeClr val="tx1"/>
                </a:solidFill>
              </a:rPr>
              <a:t>μ</a:t>
            </a:r>
            <a:r>
              <a:rPr lang="en-US" dirty="0">
                <a:solidFill>
                  <a:schemeClr val="tx1"/>
                </a:solidFill>
              </a:rPr>
              <a:t> and </a:t>
            </a:r>
            <a:r>
              <a:rPr lang="en-US" b="1" dirty="0">
                <a:solidFill>
                  <a:schemeClr val="tx1"/>
                </a:solidFill>
              </a:rPr>
              <a:t>σ</a:t>
            </a:r>
            <a:r>
              <a:rPr lang="en-US" dirty="0">
                <a:solidFill>
                  <a:schemeClr val="tx1"/>
                </a:solidFill>
              </a:rPr>
              <a:t> for this data set.</a:t>
            </a:r>
          </a:p>
        </p:txBody>
      </p:sp>
      <p:sp>
        <p:nvSpPr>
          <p:cNvPr id="7" name="Rounded Rectangle 6"/>
          <p:cNvSpPr/>
          <p:nvPr/>
        </p:nvSpPr>
        <p:spPr>
          <a:xfrm>
            <a:off x="6228184" y="1772816"/>
            <a:ext cx="1872208" cy="11521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solidFill>
                  <a:schemeClr val="tx1"/>
                </a:solidFill>
              </a:rPr>
              <a:t>Generate</a:t>
            </a:r>
            <a:r>
              <a:rPr lang="pt-BR" dirty="0">
                <a:solidFill>
                  <a:schemeClr val="tx1"/>
                </a:solidFill>
              </a:rPr>
              <a:t> a </a:t>
            </a:r>
            <a:r>
              <a:rPr lang="pt-BR" dirty="0" err="1">
                <a:solidFill>
                  <a:schemeClr val="tx1"/>
                </a:solidFill>
              </a:rPr>
              <a:t>logistic</a:t>
            </a:r>
            <a:r>
              <a:rPr lang="pt-BR" dirty="0">
                <a:solidFill>
                  <a:schemeClr val="tx1"/>
                </a:solidFill>
              </a:rPr>
              <a:t> </a:t>
            </a:r>
            <a:r>
              <a:rPr lang="pt-BR" dirty="0" err="1">
                <a:solidFill>
                  <a:schemeClr val="tx1"/>
                </a:solidFill>
              </a:rPr>
              <a:t>regression</a:t>
            </a:r>
            <a:r>
              <a:rPr lang="pt-BR" dirty="0">
                <a:solidFill>
                  <a:schemeClr val="tx1"/>
                </a:solidFill>
              </a:rPr>
              <a:t> </a:t>
            </a:r>
            <a:r>
              <a:rPr lang="pt-BR" dirty="0" err="1">
                <a:solidFill>
                  <a:schemeClr val="tx1"/>
                </a:solidFill>
              </a:rPr>
              <a:t>model</a:t>
            </a:r>
            <a:r>
              <a:rPr lang="pt-BR" dirty="0">
                <a:solidFill>
                  <a:schemeClr val="tx1"/>
                </a:solidFill>
              </a:rPr>
              <a:t>.</a:t>
            </a:r>
            <a:endParaRPr lang="en-US" dirty="0">
              <a:solidFill>
                <a:schemeClr val="tx1"/>
              </a:solidFill>
            </a:endParaRPr>
          </a:p>
        </p:txBody>
      </p:sp>
      <p:sp>
        <p:nvSpPr>
          <p:cNvPr id="8" name="Rounded Rectangle 7"/>
          <p:cNvSpPr/>
          <p:nvPr/>
        </p:nvSpPr>
        <p:spPr>
          <a:xfrm>
            <a:off x="6228184" y="3789040"/>
            <a:ext cx="1872208" cy="11521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Derive </a:t>
            </a:r>
            <a:r>
              <a:rPr lang="pt-BR" dirty="0" err="1">
                <a:solidFill>
                  <a:schemeClr val="tx1"/>
                </a:solidFill>
              </a:rPr>
              <a:t>the</a:t>
            </a:r>
            <a:r>
              <a:rPr lang="pt-BR" dirty="0">
                <a:solidFill>
                  <a:schemeClr val="tx1"/>
                </a:solidFill>
              </a:rPr>
              <a:t> new </a:t>
            </a:r>
            <a:r>
              <a:rPr lang="pt-BR" dirty="0" err="1">
                <a:solidFill>
                  <a:schemeClr val="tx1"/>
                </a:solidFill>
              </a:rPr>
              <a:t>thresholds</a:t>
            </a:r>
            <a:r>
              <a:rPr lang="pt-BR" dirty="0">
                <a:solidFill>
                  <a:schemeClr val="tx1"/>
                </a:solidFill>
              </a:rPr>
              <a:t> for </a:t>
            </a:r>
            <a:r>
              <a:rPr lang="pt-BR" dirty="0" err="1">
                <a:solidFill>
                  <a:schemeClr val="tx1"/>
                </a:solidFill>
              </a:rPr>
              <a:t>genotyping</a:t>
            </a:r>
            <a:endParaRPr lang="en-US" dirty="0">
              <a:solidFill>
                <a:schemeClr val="tx1"/>
              </a:solidFill>
            </a:endParaRPr>
          </a:p>
        </p:txBody>
      </p:sp>
      <p:sp>
        <p:nvSpPr>
          <p:cNvPr id="9" name="Rounded Rectangle 8"/>
          <p:cNvSpPr/>
          <p:nvPr/>
        </p:nvSpPr>
        <p:spPr>
          <a:xfrm>
            <a:off x="3347864" y="3789040"/>
            <a:ext cx="1872208" cy="11521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Recall </a:t>
            </a:r>
            <a:r>
              <a:rPr lang="pt-BR" dirty="0" err="1">
                <a:solidFill>
                  <a:schemeClr val="tx1"/>
                </a:solidFill>
              </a:rPr>
              <a:t>the</a:t>
            </a:r>
            <a:r>
              <a:rPr lang="pt-BR" dirty="0">
                <a:solidFill>
                  <a:schemeClr val="tx1"/>
                </a:solidFill>
              </a:rPr>
              <a:t> </a:t>
            </a:r>
            <a:r>
              <a:rPr lang="pt-BR" dirty="0" err="1">
                <a:solidFill>
                  <a:schemeClr val="tx1"/>
                </a:solidFill>
              </a:rPr>
              <a:t>genotypes</a:t>
            </a:r>
            <a:r>
              <a:rPr lang="pt-BR" dirty="0">
                <a:solidFill>
                  <a:schemeClr val="tx1"/>
                </a:solidFill>
              </a:rPr>
              <a:t> </a:t>
            </a:r>
            <a:r>
              <a:rPr lang="pt-BR" dirty="0" err="1">
                <a:solidFill>
                  <a:schemeClr val="tx1"/>
                </a:solidFill>
              </a:rPr>
              <a:t>using</a:t>
            </a:r>
            <a:r>
              <a:rPr lang="pt-BR" dirty="0">
                <a:solidFill>
                  <a:schemeClr val="tx1"/>
                </a:solidFill>
              </a:rPr>
              <a:t> </a:t>
            </a:r>
            <a:r>
              <a:rPr lang="pt-BR" dirty="0" err="1">
                <a:solidFill>
                  <a:schemeClr val="tx1"/>
                </a:solidFill>
              </a:rPr>
              <a:t>the</a:t>
            </a:r>
            <a:r>
              <a:rPr lang="pt-BR" dirty="0">
                <a:solidFill>
                  <a:schemeClr val="tx1"/>
                </a:solidFill>
              </a:rPr>
              <a:t> new </a:t>
            </a:r>
            <a:r>
              <a:rPr lang="pt-BR" dirty="0" err="1">
                <a:solidFill>
                  <a:schemeClr val="tx1"/>
                </a:solidFill>
              </a:rPr>
              <a:t>thresholds</a:t>
            </a:r>
            <a:r>
              <a:rPr lang="pt-BR" dirty="0">
                <a:solidFill>
                  <a:schemeClr val="tx1"/>
                </a:solidFill>
              </a:rPr>
              <a:t>.</a:t>
            </a:r>
            <a:endParaRPr lang="en-US" dirty="0">
              <a:solidFill>
                <a:schemeClr val="tx1"/>
              </a:solidFill>
            </a:endParaRPr>
          </a:p>
        </p:txBody>
      </p:sp>
      <p:cxnSp>
        <p:nvCxnSpPr>
          <p:cNvPr id="11" name="Straight Arrow Connector 10"/>
          <p:cNvCxnSpPr/>
          <p:nvPr/>
        </p:nvCxnSpPr>
        <p:spPr>
          <a:xfrm>
            <a:off x="2627784" y="2348880"/>
            <a:ext cx="864096"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580112" y="2342487"/>
            <a:ext cx="64807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195686" y="3076275"/>
            <a:ext cx="0" cy="57606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364088" y="4437112"/>
            <a:ext cx="64807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descr="http://static.freewaresymbian.net/data/programs/images/python_logos6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5301208"/>
            <a:ext cx="911400" cy="1239832"/>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4104" name="Picture 8" descr="http://www.r-project.org/Rlog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664" y="5301208"/>
            <a:ext cx="1656184" cy="1258700"/>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66527736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Callout 20"/>
          <p:cNvSpPr/>
          <p:nvPr/>
        </p:nvSpPr>
        <p:spPr>
          <a:xfrm>
            <a:off x="3674025" y="1592796"/>
            <a:ext cx="1906087" cy="1224136"/>
          </a:xfrm>
          <a:prstGeom prst="cloudCallout">
            <a:avLst>
              <a:gd name="adj1" fmla="val -65389"/>
              <a:gd name="adj2" fmla="val 70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How</a:t>
            </a:r>
            <a:r>
              <a:rPr lang="pt-BR" dirty="0"/>
              <a:t> </a:t>
            </a:r>
            <a:r>
              <a:rPr lang="pt-BR" dirty="0" err="1"/>
              <a:t>to</a:t>
            </a:r>
            <a:r>
              <a:rPr lang="pt-BR" dirty="0"/>
              <a:t> do </a:t>
            </a:r>
            <a:r>
              <a:rPr lang="pt-BR" dirty="0" err="1"/>
              <a:t>this</a:t>
            </a:r>
            <a:r>
              <a:rPr lang="pt-BR" dirty="0"/>
              <a:t>?</a:t>
            </a:r>
            <a:endParaRPr lang="en-US" dirty="0"/>
          </a:p>
        </p:txBody>
      </p:sp>
      <p:sp>
        <p:nvSpPr>
          <p:cNvPr id="2" name="Title 1"/>
          <p:cNvSpPr>
            <a:spLocks noGrp="1"/>
          </p:cNvSpPr>
          <p:nvPr>
            <p:ph type="title"/>
          </p:nvPr>
        </p:nvSpPr>
        <p:spPr/>
        <p:txBody>
          <a:bodyPr/>
          <a:lstStyle/>
          <a:p>
            <a:r>
              <a:rPr lang="pt-BR" dirty="0"/>
              <a:t>Workflow</a:t>
            </a:r>
            <a:endParaRPr lang="en-US" dirty="0"/>
          </a:p>
        </p:txBody>
      </p:sp>
      <p:sp>
        <p:nvSpPr>
          <p:cNvPr id="7" name="Rounded Rectangle 6"/>
          <p:cNvSpPr/>
          <p:nvPr/>
        </p:nvSpPr>
        <p:spPr>
          <a:xfrm>
            <a:off x="2843808" y="3645024"/>
            <a:ext cx="1728192" cy="79208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Gene-</a:t>
            </a:r>
            <a:r>
              <a:rPr lang="pt-BR" dirty="0" err="1"/>
              <a:t>centered</a:t>
            </a:r>
            <a:r>
              <a:rPr lang="pt-BR" dirty="0"/>
              <a:t> </a:t>
            </a:r>
            <a:r>
              <a:rPr lang="pt-BR" dirty="0" err="1"/>
              <a:t>analysis</a:t>
            </a:r>
            <a:r>
              <a:rPr lang="pt-BR" dirty="0"/>
              <a:t> </a:t>
            </a:r>
            <a:r>
              <a:rPr lang="pt-BR" dirty="0" err="1"/>
              <a:t>of</a:t>
            </a:r>
            <a:r>
              <a:rPr lang="pt-BR" dirty="0"/>
              <a:t> </a:t>
            </a:r>
            <a:r>
              <a:rPr lang="pt-BR" dirty="0" err="1"/>
              <a:t>exome</a:t>
            </a:r>
            <a:r>
              <a:rPr lang="pt-BR" dirty="0"/>
              <a:t>.</a:t>
            </a:r>
            <a:endParaRPr lang="en-US" dirty="0"/>
          </a:p>
        </p:txBody>
      </p:sp>
      <p:sp>
        <p:nvSpPr>
          <p:cNvPr id="8" name="Rounded Rectangle 7"/>
          <p:cNvSpPr/>
          <p:nvPr/>
        </p:nvSpPr>
        <p:spPr>
          <a:xfrm>
            <a:off x="4716016" y="3645024"/>
            <a:ext cx="1728192" cy="792088"/>
          </a:xfrm>
          <a:prstGeom prst="roundRect">
            <a:avLst>
              <a:gd name="adj" fmla="val 2191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SNP-</a:t>
            </a:r>
            <a:r>
              <a:rPr lang="pt-BR" dirty="0" err="1"/>
              <a:t>centered</a:t>
            </a:r>
            <a:r>
              <a:rPr lang="pt-BR" dirty="0"/>
              <a:t> </a:t>
            </a:r>
            <a:r>
              <a:rPr lang="pt-BR" dirty="0" err="1"/>
              <a:t>analysis</a:t>
            </a:r>
            <a:r>
              <a:rPr lang="pt-BR" dirty="0"/>
              <a:t> </a:t>
            </a:r>
            <a:r>
              <a:rPr lang="pt-BR" dirty="0" err="1"/>
              <a:t>of</a:t>
            </a:r>
            <a:r>
              <a:rPr lang="pt-BR" dirty="0"/>
              <a:t> </a:t>
            </a:r>
            <a:r>
              <a:rPr lang="pt-BR" dirty="0" err="1"/>
              <a:t>exome</a:t>
            </a:r>
            <a:r>
              <a:rPr lang="pt-BR" dirty="0"/>
              <a:t>.</a:t>
            </a:r>
            <a:endParaRPr lang="en-US" dirty="0"/>
          </a:p>
        </p:txBody>
      </p:sp>
      <p:cxnSp>
        <p:nvCxnSpPr>
          <p:cNvPr id="10" name="Straight Connector 9"/>
          <p:cNvCxnSpPr>
            <a:stCxn id="4" idx="2"/>
            <a:endCxn id="7" idx="0"/>
          </p:cNvCxnSpPr>
          <p:nvPr/>
        </p:nvCxnSpPr>
        <p:spPr>
          <a:xfrm flipH="1">
            <a:off x="3707904" y="3284984"/>
            <a:ext cx="900100"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4" idx="2"/>
            <a:endCxn id="8" idx="0"/>
          </p:cNvCxnSpPr>
          <p:nvPr/>
        </p:nvCxnSpPr>
        <p:spPr>
          <a:xfrm>
            <a:off x="4608004" y="3284984"/>
            <a:ext cx="972108"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843808" y="4941168"/>
            <a:ext cx="1728192" cy="7200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Network </a:t>
            </a:r>
            <a:r>
              <a:rPr lang="pt-BR" b="1" dirty="0" err="1"/>
              <a:t>analysis</a:t>
            </a:r>
            <a:endParaRPr lang="en-US" b="1" dirty="0"/>
          </a:p>
        </p:txBody>
      </p:sp>
      <p:sp>
        <p:nvSpPr>
          <p:cNvPr id="14" name="Rounded Rectangle 13"/>
          <p:cNvSpPr/>
          <p:nvPr/>
        </p:nvSpPr>
        <p:spPr>
          <a:xfrm>
            <a:off x="4716016" y="4941168"/>
            <a:ext cx="1728192" cy="7200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Network </a:t>
            </a:r>
            <a:r>
              <a:rPr lang="pt-BR" b="1" dirty="0" err="1"/>
              <a:t>analysis</a:t>
            </a:r>
            <a:endParaRPr lang="en-US" b="1" dirty="0"/>
          </a:p>
        </p:txBody>
      </p:sp>
      <p:cxnSp>
        <p:nvCxnSpPr>
          <p:cNvPr id="16" name="Straight Connector 15"/>
          <p:cNvCxnSpPr>
            <a:stCxn id="7" idx="2"/>
            <a:endCxn id="13" idx="0"/>
          </p:cNvCxnSpPr>
          <p:nvPr/>
        </p:nvCxnSpPr>
        <p:spPr>
          <a:xfrm>
            <a:off x="3707904" y="4437112"/>
            <a:ext cx="0" cy="5040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14" idx="0"/>
          </p:cNvCxnSpPr>
          <p:nvPr/>
        </p:nvCxnSpPr>
        <p:spPr>
          <a:xfrm>
            <a:off x="5580112" y="4437112"/>
            <a:ext cx="0" cy="5040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203848" y="1556792"/>
            <a:ext cx="2808312" cy="172819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Recalling</a:t>
            </a:r>
            <a:r>
              <a:rPr lang="pt-BR" dirty="0"/>
              <a:t> </a:t>
            </a:r>
            <a:r>
              <a:rPr lang="pt-BR" dirty="0" err="1"/>
              <a:t>rare</a:t>
            </a:r>
            <a:r>
              <a:rPr lang="pt-BR" dirty="0"/>
              <a:t> </a:t>
            </a:r>
            <a:r>
              <a:rPr lang="pt-BR" dirty="0" err="1"/>
              <a:t>variants</a:t>
            </a:r>
            <a:r>
              <a:rPr lang="pt-BR" dirty="0"/>
              <a:t> in </a:t>
            </a:r>
            <a:r>
              <a:rPr lang="en-US" dirty="0" err="1"/>
              <a:t>Illumina</a:t>
            </a:r>
            <a:r>
              <a:rPr lang="en-US" dirty="0"/>
              <a:t> </a:t>
            </a:r>
            <a:r>
              <a:rPr lang="en-US" dirty="0" err="1"/>
              <a:t>Infinium</a:t>
            </a:r>
            <a:r>
              <a:rPr lang="en-US" dirty="0"/>
              <a:t> </a:t>
            </a:r>
            <a:r>
              <a:rPr lang="en-US" dirty="0" err="1"/>
              <a:t>HumanExome</a:t>
            </a:r>
            <a:r>
              <a:rPr lang="en-US" dirty="0"/>
              <a:t> </a:t>
            </a:r>
            <a:r>
              <a:rPr lang="en-US" dirty="0" err="1"/>
              <a:t>BeadChip</a:t>
            </a:r>
            <a:r>
              <a:rPr lang="en-US" dirty="0"/>
              <a:t>.</a:t>
            </a:r>
          </a:p>
        </p:txBody>
      </p:sp>
    </p:spTree>
    <p:extLst>
      <p:ext uri="{BB962C8B-B14F-4D97-AF65-F5344CB8AC3E}">
        <p14:creationId xmlns:p14="http://schemas.microsoft.com/office/powerpoint/2010/main" val="335071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3.7037E-7 L -0.15729 0.00532 " pathEditMode="relative" rAng="0" ptsTypes="AA">
                                      <p:cBhvr>
                                        <p:cTn id="6" dur="2000" fill="hold"/>
                                        <p:tgtEl>
                                          <p:spTgt spid="7"/>
                                        </p:tgtEl>
                                        <p:attrNameLst>
                                          <p:attrName>ppt_x</p:attrName>
                                          <p:attrName>ppt_y</p:attrName>
                                        </p:attrNameLst>
                                      </p:cBhvr>
                                      <p:rCtr x="-7865" y="255"/>
                                    </p:animMotion>
                                  </p:childTnLst>
                                </p:cTn>
                              </p:par>
                              <p:par>
                                <p:cTn id="7" presetID="42" presetClass="path" presetSubtype="0" accel="50000" decel="50000" fill="hold" grpId="0" nodeType="withEffect">
                                  <p:stCondLst>
                                    <p:cond delay="0"/>
                                  </p:stCondLst>
                                  <p:childTnLst>
                                    <p:animMotion origin="layout" path="M -3.05556E-6 -3.7037E-7 L 0.17327 0.00532 " pathEditMode="relative" rAng="0" ptsTypes="AA">
                                      <p:cBhvr>
                                        <p:cTn id="8" dur="2000" fill="hold"/>
                                        <p:tgtEl>
                                          <p:spTgt spid="8"/>
                                        </p:tgtEl>
                                        <p:attrNameLst>
                                          <p:attrName>ppt_x</p:attrName>
                                          <p:attrName>ppt_y</p:attrName>
                                        </p:attrNameLst>
                                      </p:cBhvr>
                                      <p:rCtr x="8663" y="255"/>
                                    </p:animMotion>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6" presetClass="emph" presetSubtype="0" fill="hold" grpId="1" nodeType="withEffect">
                                  <p:stCondLst>
                                    <p:cond delay="0"/>
                                  </p:stCondLst>
                                  <p:childTnLst>
                                    <p:animScale>
                                      <p:cBhvr>
                                        <p:cTn id="24" dur="2000" fill="hold"/>
                                        <p:tgtEl>
                                          <p:spTgt spid="7"/>
                                        </p:tgtEl>
                                      </p:cBhvr>
                                      <p:by x="150000" y="150000"/>
                                    </p:animScale>
                                  </p:childTnLst>
                                </p:cTn>
                              </p:par>
                              <p:par>
                                <p:cTn id="25" presetID="6" presetClass="emph" presetSubtype="0" fill="hold" grpId="1" nodeType="withEffect">
                                  <p:stCondLst>
                                    <p:cond delay="0"/>
                                  </p:stCondLst>
                                  <p:childTnLst>
                                    <p:animScale>
                                      <p:cBhvr>
                                        <p:cTn id="2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3" grpId="0" animBg="1"/>
      <p:bldP spid="14"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pt-BR" sz="4800" dirty="0">
                <a:solidFill>
                  <a:schemeClr val="bg1"/>
                </a:solidFill>
              </a:rPr>
              <a:t>*ABEL </a:t>
            </a:r>
            <a:r>
              <a:rPr lang="pt-BR" sz="4800" dirty="0" err="1">
                <a:solidFill>
                  <a:schemeClr val="bg1"/>
                </a:solidFill>
              </a:rPr>
              <a:t>packages</a:t>
            </a:r>
            <a:r>
              <a:rPr lang="pt-BR" sz="4800" dirty="0">
                <a:solidFill>
                  <a:schemeClr val="bg1"/>
                </a:solidFill>
              </a:rPr>
              <a:t>: </a:t>
            </a:r>
            <a:r>
              <a:rPr lang="pt-BR" sz="4800" dirty="0" err="1">
                <a:solidFill>
                  <a:schemeClr val="bg1"/>
                </a:solidFill>
              </a:rPr>
              <a:t>consider</a:t>
            </a:r>
            <a:r>
              <a:rPr lang="pt-BR" sz="4800" dirty="0">
                <a:solidFill>
                  <a:schemeClr val="bg1"/>
                </a:solidFill>
              </a:rPr>
              <a:t> LD </a:t>
            </a:r>
            <a:r>
              <a:rPr lang="pt-BR" sz="4800" dirty="0" err="1">
                <a:solidFill>
                  <a:schemeClr val="bg1"/>
                </a:solidFill>
              </a:rPr>
              <a:t>between</a:t>
            </a:r>
            <a:r>
              <a:rPr lang="pt-BR" sz="4800" dirty="0">
                <a:solidFill>
                  <a:schemeClr val="bg1"/>
                </a:solidFill>
              </a:rPr>
              <a:t> </a:t>
            </a:r>
            <a:r>
              <a:rPr lang="pt-BR" sz="4800" dirty="0" err="1">
                <a:solidFill>
                  <a:schemeClr val="bg1"/>
                </a:solidFill>
              </a:rPr>
              <a:t>SNPs</a:t>
            </a:r>
            <a:endParaRPr lang="en-US" sz="4800" dirty="0">
              <a:solidFill>
                <a:schemeClr val="bg1"/>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3608" y="1700808"/>
            <a:ext cx="2276475" cy="10191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3284984"/>
            <a:ext cx="6324600" cy="15525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4" name="Rounded Rectangular Callout 3"/>
          <p:cNvSpPr/>
          <p:nvPr/>
        </p:nvSpPr>
        <p:spPr>
          <a:xfrm>
            <a:off x="5652120" y="5301208"/>
            <a:ext cx="2592288" cy="1152128"/>
          </a:xfrm>
          <a:prstGeom prst="wedgeRoundRectCallout">
            <a:avLst>
              <a:gd name="adj1" fmla="val -37935"/>
              <a:gd name="adj2" fmla="val 649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RegionABEL</a:t>
            </a:r>
            <a:r>
              <a:rPr lang="pt-BR" dirty="0"/>
              <a:t> </a:t>
            </a:r>
            <a:r>
              <a:rPr lang="pt-BR" dirty="0" err="1"/>
              <a:t>package</a:t>
            </a:r>
            <a:r>
              <a:rPr lang="pt-BR" dirty="0"/>
              <a:t>.</a:t>
            </a:r>
          </a:p>
          <a:p>
            <a:pPr algn="ctr"/>
            <a:r>
              <a:rPr lang="pt-BR" dirty="0" err="1"/>
              <a:t>Thanks</a:t>
            </a:r>
            <a:r>
              <a:rPr lang="pt-BR" dirty="0"/>
              <a:t> </a:t>
            </a:r>
            <a:r>
              <a:rPr lang="pt-BR" dirty="0" err="1"/>
              <a:t>to</a:t>
            </a:r>
            <a:r>
              <a:rPr lang="pt-BR" dirty="0"/>
              <a:t> Dr. Nicola </a:t>
            </a:r>
            <a:r>
              <a:rPr lang="pt-BR" dirty="0" err="1"/>
              <a:t>Pirastu</a:t>
            </a:r>
            <a:r>
              <a:rPr lang="pt-BR" dirty="0"/>
              <a:t>.</a:t>
            </a:r>
            <a:endParaRPr lang="en-US" dirty="0"/>
          </a:p>
        </p:txBody>
      </p:sp>
    </p:spTree>
    <p:extLst>
      <p:ext uri="{BB962C8B-B14F-4D97-AF65-F5344CB8AC3E}">
        <p14:creationId xmlns:p14="http://schemas.microsoft.com/office/powerpoint/2010/main" val="3036438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noAutofit/>
          </a:bodyPr>
          <a:lstStyle/>
          <a:p>
            <a:r>
              <a:rPr lang="pt-BR" sz="4800" dirty="0">
                <a:solidFill>
                  <a:schemeClr val="bg1"/>
                </a:solidFill>
              </a:rPr>
              <a:t>Gene-</a:t>
            </a:r>
            <a:r>
              <a:rPr lang="pt-BR" sz="4800" dirty="0" err="1">
                <a:solidFill>
                  <a:schemeClr val="bg1"/>
                </a:solidFill>
              </a:rPr>
              <a:t>based</a:t>
            </a:r>
            <a:r>
              <a:rPr lang="pt-BR" sz="4800" dirty="0">
                <a:solidFill>
                  <a:schemeClr val="bg1"/>
                </a:solidFill>
              </a:rPr>
              <a:t> </a:t>
            </a:r>
            <a:r>
              <a:rPr lang="pt-BR" sz="4800" dirty="0" err="1">
                <a:solidFill>
                  <a:schemeClr val="bg1"/>
                </a:solidFill>
              </a:rPr>
              <a:t>analysis</a:t>
            </a:r>
            <a:endParaRPr lang="en-US" sz="48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9591" y="2357490"/>
            <a:ext cx="7411285" cy="172819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2" name="Texto explicativo retangular com cantos arredondados 1"/>
          <p:cNvSpPr/>
          <p:nvPr/>
        </p:nvSpPr>
        <p:spPr>
          <a:xfrm>
            <a:off x="3131840" y="4653136"/>
            <a:ext cx="2376264" cy="1224136"/>
          </a:xfrm>
          <a:prstGeom prst="wedgeRoundRectCallout">
            <a:avLst>
              <a:gd name="adj1" fmla="val -7049"/>
              <a:gd name="adj2" fmla="val -8355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a:t>All common variations within a candidate gene are </a:t>
            </a:r>
            <a:r>
              <a:rPr lang="pt-BR" dirty="0" err="1"/>
              <a:t>considered</a:t>
            </a:r>
            <a:r>
              <a:rPr lang="pt-BR" dirty="0"/>
              <a:t> </a:t>
            </a:r>
            <a:r>
              <a:rPr lang="pt-BR" dirty="0" err="1"/>
              <a:t>jointly</a:t>
            </a:r>
            <a:r>
              <a:rPr lang="pt-BR" dirty="0"/>
              <a:t>.</a:t>
            </a:r>
          </a:p>
        </p:txBody>
      </p:sp>
    </p:spTree>
    <p:extLst>
      <p:ext uri="{BB962C8B-B14F-4D97-AF65-F5344CB8AC3E}">
        <p14:creationId xmlns:p14="http://schemas.microsoft.com/office/powerpoint/2010/main" val="1063540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err="1"/>
              <a:t>Cytoscape</a:t>
            </a:r>
            <a:r>
              <a:rPr lang="pt-BR" dirty="0"/>
              <a:t>, </a:t>
            </a:r>
            <a:r>
              <a:rPr lang="pt-BR" dirty="0" err="1"/>
              <a:t>GeneMANIA</a:t>
            </a:r>
            <a:r>
              <a:rPr lang="pt-BR" dirty="0"/>
              <a:t> </a:t>
            </a:r>
            <a:r>
              <a:rPr lang="pt-BR" dirty="0" err="1"/>
              <a:t>and</a:t>
            </a:r>
            <a:r>
              <a:rPr lang="pt-BR" dirty="0"/>
              <a:t> </a:t>
            </a:r>
            <a:r>
              <a:rPr lang="pt-BR" dirty="0" err="1"/>
              <a:t>Panther</a:t>
            </a:r>
            <a:endParaRPr lang="en-US" dirty="0"/>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590" y="2204864"/>
            <a:ext cx="3389354" cy="278623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16653" y="1556792"/>
            <a:ext cx="3324541" cy="95532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37478" y="2706045"/>
            <a:ext cx="4257675" cy="37623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3662" y="5517232"/>
            <a:ext cx="2581210" cy="72008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p14="http://schemas.microsoft.com/office/powerpoint/2010/main" val="790103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711" y="52146"/>
            <a:ext cx="4567753" cy="1143000"/>
          </a:xfrm>
        </p:spPr>
        <p:txBody>
          <a:bodyPr>
            <a:normAutofit fontScale="90000"/>
          </a:bodyPr>
          <a:lstStyle/>
          <a:p>
            <a:r>
              <a:rPr lang="pt-BR" b="1" dirty="0">
                <a:solidFill>
                  <a:srgbClr val="376092"/>
                </a:solidFill>
              </a:rPr>
              <a:t>SNP-</a:t>
            </a:r>
            <a:r>
              <a:rPr lang="pt-BR" b="1" dirty="0" err="1">
                <a:solidFill>
                  <a:srgbClr val="376092"/>
                </a:solidFill>
              </a:rPr>
              <a:t>based</a:t>
            </a:r>
            <a:r>
              <a:rPr lang="pt-BR" b="1" dirty="0">
                <a:solidFill>
                  <a:srgbClr val="376092"/>
                </a:solidFill>
              </a:rPr>
              <a:t> </a:t>
            </a:r>
            <a:br>
              <a:rPr lang="pt-BR" b="1" dirty="0">
                <a:solidFill>
                  <a:srgbClr val="376092"/>
                </a:solidFill>
              </a:rPr>
            </a:br>
            <a:r>
              <a:rPr lang="pt-BR" b="1" dirty="0" err="1">
                <a:solidFill>
                  <a:srgbClr val="376092"/>
                </a:solidFill>
              </a:rPr>
              <a:t>analysis</a:t>
            </a:r>
            <a:endParaRPr lang="en-US" b="1" dirty="0">
              <a:solidFill>
                <a:srgbClr val="376092"/>
              </a:solidFill>
            </a:endParaRPr>
          </a:p>
        </p:txBody>
      </p:sp>
      <p:sp>
        <p:nvSpPr>
          <p:cNvPr id="6" name="Title 1"/>
          <p:cNvSpPr txBox="1">
            <a:spLocks/>
          </p:cNvSpPr>
          <p:nvPr/>
        </p:nvSpPr>
        <p:spPr>
          <a:xfrm>
            <a:off x="457200" y="125760"/>
            <a:ext cx="3178696"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dirty="0">
                <a:solidFill>
                  <a:schemeClr val="accent1">
                    <a:lumMod val="75000"/>
                  </a:schemeClr>
                </a:solidFill>
              </a:rPr>
              <a:t>Gene-</a:t>
            </a:r>
            <a:r>
              <a:rPr lang="pt-BR" b="1" dirty="0" err="1">
                <a:solidFill>
                  <a:schemeClr val="accent1">
                    <a:lumMod val="75000"/>
                  </a:schemeClr>
                </a:solidFill>
              </a:rPr>
              <a:t>based</a:t>
            </a:r>
            <a:r>
              <a:rPr lang="pt-BR" b="1" dirty="0">
                <a:solidFill>
                  <a:schemeClr val="accent1">
                    <a:lumMod val="75000"/>
                  </a:schemeClr>
                </a:solidFill>
              </a:rPr>
              <a:t> </a:t>
            </a:r>
            <a:r>
              <a:rPr lang="pt-BR" b="1" dirty="0" err="1">
                <a:solidFill>
                  <a:schemeClr val="accent1">
                    <a:lumMod val="75000"/>
                  </a:schemeClr>
                </a:solidFill>
              </a:rPr>
              <a:t>analysis</a:t>
            </a:r>
            <a:endParaRPr lang="en-US" b="1" dirty="0">
              <a:solidFill>
                <a:schemeClr val="accent1">
                  <a:lumMod val="75000"/>
                </a:schemeClr>
              </a:solidFill>
            </a:endParaRPr>
          </a:p>
        </p:txBody>
      </p:sp>
      <p:graphicFrame>
        <p:nvGraphicFramePr>
          <p:cNvPr id="8" name="Tabela 7"/>
          <p:cNvGraphicFramePr>
            <a:graphicFrameLocks noGrp="1"/>
          </p:cNvGraphicFramePr>
          <p:nvPr>
            <p:extLst>
              <p:ext uri="{D42A27DB-BD31-4B8C-83A1-F6EECF244321}">
                <p14:modId xmlns:p14="http://schemas.microsoft.com/office/powerpoint/2010/main" val="2460623335"/>
              </p:ext>
            </p:extLst>
          </p:nvPr>
        </p:nvGraphicFramePr>
        <p:xfrm>
          <a:off x="4180711" y="1823977"/>
          <a:ext cx="4783777" cy="3364185"/>
        </p:xfrm>
        <a:graphic>
          <a:graphicData uri="http://schemas.openxmlformats.org/drawingml/2006/table">
            <a:tbl>
              <a:tblPr>
                <a:tableStyleId>{5C22544A-7EE6-4342-B048-85BDC9FD1C3A}</a:tableStyleId>
              </a:tblPr>
              <a:tblGrid>
                <a:gridCol w="1368096">
                  <a:extLst>
                    <a:ext uri="{9D8B030D-6E8A-4147-A177-3AD203B41FA5}">
                      <a16:colId xmlns:a16="http://schemas.microsoft.com/office/drawing/2014/main" val="20000"/>
                    </a:ext>
                  </a:extLst>
                </a:gridCol>
                <a:gridCol w="1240408">
                  <a:extLst>
                    <a:ext uri="{9D8B030D-6E8A-4147-A177-3AD203B41FA5}">
                      <a16:colId xmlns:a16="http://schemas.microsoft.com/office/drawing/2014/main" val="20001"/>
                    </a:ext>
                  </a:extLst>
                </a:gridCol>
                <a:gridCol w="1299691">
                  <a:extLst>
                    <a:ext uri="{9D8B030D-6E8A-4147-A177-3AD203B41FA5}">
                      <a16:colId xmlns:a16="http://schemas.microsoft.com/office/drawing/2014/main" val="20002"/>
                    </a:ext>
                  </a:extLst>
                </a:gridCol>
                <a:gridCol w="875582">
                  <a:extLst>
                    <a:ext uri="{9D8B030D-6E8A-4147-A177-3AD203B41FA5}">
                      <a16:colId xmlns:a16="http://schemas.microsoft.com/office/drawing/2014/main" val="20003"/>
                    </a:ext>
                  </a:extLst>
                </a:gridCol>
              </a:tblGrid>
              <a:tr h="305835">
                <a:tc>
                  <a:txBody>
                    <a:bodyPr/>
                    <a:lstStyle/>
                    <a:p>
                      <a:pPr algn="ctr" fontAlgn="b"/>
                      <a:r>
                        <a:rPr lang="en-US" sz="1600" u="none" strike="noStrike" baseline="0" dirty="0">
                          <a:effectLst/>
                        </a:rPr>
                        <a:t>marker</a:t>
                      </a:r>
                      <a:endParaRPr lang="en-US" sz="1600" b="0" i="0" u="none" strike="noStrike" baseline="0"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Chromosome</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gene</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dirty="0">
                          <a:effectLst/>
                        </a:rPr>
                        <a:t>P-value</a:t>
                      </a:r>
                      <a:endParaRPr lang="en-US" sz="1600" b="0" i="0" u="none" strike="noStrike" baseline="0"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0"/>
                  </a:ext>
                </a:extLst>
              </a:tr>
              <a:tr h="305835">
                <a:tc>
                  <a:txBody>
                    <a:bodyPr/>
                    <a:lstStyle/>
                    <a:p>
                      <a:pPr algn="ctr" fontAlgn="b"/>
                      <a:r>
                        <a:rPr lang="en-US" sz="1600" u="none" strike="noStrike" baseline="0">
                          <a:effectLst/>
                        </a:rPr>
                        <a:t>rs7578326</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2</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i="1" u="none" strike="noStrike" baseline="0" dirty="0" err="1">
                          <a:effectLst/>
                        </a:rPr>
                        <a:t>intergenic</a:t>
                      </a:r>
                      <a:endParaRPr lang="en-US" sz="1600" b="0" i="1" u="none" strike="noStrike" baseline="0"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0.0002</a:t>
                      </a:r>
                      <a:endParaRPr lang="en-US" sz="1600" b="0" i="0" u="none" strike="noStrike" baseline="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1"/>
                  </a:ext>
                </a:extLst>
              </a:tr>
              <a:tr h="305835">
                <a:tc>
                  <a:txBody>
                    <a:bodyPr/>
                    <a:lstStyle/>
                    <a:p>
                      <a:pPr algn="ctr" fontAlgn="b"/>
                      <a:r>
                        <a:rPr lang="en-US" sz="1600" u="none" strike="noStrike" baseline="0" dirty="0">
                          <a:effectLst/>
                        </a:rPr>
                        <a:t>rs2943641</a:t>
                      </a:r>
                      <a:endParaRPr lang="en-US" sz="1600" b="0" i="0" u="none" strike="noStrike" baseline="0"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2</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i="1" u="none" strike="noStrike" baseline="0" dirty="0" err="1">
                          <a:effectLst/>
                        </a:rPr>
                        <a:t>intergenic</a:t>
                      </a:r>
                      <a:endParaRPr lang="en-US" sz="1600" b="0" i="1" u="none" strike="noStrike" baseline="0"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0.0007</a:t>
                      </a:r>
                      <a:endParaRPr lang="en-US" sz="1600" b="0" i="0" u="none" strike="noStrike" baseline="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2"/>
                  </a:ext>
                </a:extLst>
              </a:tr>
              <a:tr h="305835">
                <a:tc>
                  <a:txBody>
                    <a:bodyPr/>
                    <a:lstStyle/>
                    <a:p>
                      <a:pPr algn="ctr" fontAlgn="b"/>
                      <a:r>
                        <a:rPr lang="en-US" sz="1600" u="none" strike="noStrike" baseline="0">
                          <a:effectLst/>
                        </a:rPr>
                        <a:t>rs7188697</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16</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i="1" u="none" strike="noStrike" baseline="0" dirty="0">
                          <a:effectLst/>
                        </a:rPr>
                        <a:t>CNOT1</a:t>
                      </a:r>
                      <a:endParaRPr lang="en-US" sz="1600" b="0" i="1" u="none" strike="noStrike" baseline="0"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0.0008</a:t>
                      </a:r>
                      <a:endParaRPr lang="en-US" sz="1600" b="0" i="0" u="none" strike="noStrike" baseline="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3"/>
                  </a:ext>
                </a:extLst>
              </a:tr>
              <a:tr h="305835">
                <a:tc>
                  <a:txBody>
                    <a:bodyPr/>
                    <a:lstStyle/>
                    <a:p>
                      <a:pPr algn="ctr" fontAlgn="b"/>
                      <a:r>
                        <a:rPr lang="en-US" sz="1600" u="none" strike="noStrike" baseline="0">
                          <a:effectLst/>
                        </a:rPr>
                        <a:t>rs8093763</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18</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i="1" u="none" strike="noStrike" baseline="0" dirty="0" err="1">
                          <a:effectLst/>
                        </a:rPr>
                        <a:t>intergenic</a:t>
                      </a:r>
                      <a:endParaRPr lang="en-US" sz="1600" b="0" i="1" u="none" strike="noStrike" baseline="0"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0.0008</a:t>
                      </a:r>
                      <a:endParaRPr lang="en-US" sz="1600" b="0" i="0" u="none" strike="noStrike" baseline="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4"/>
                  </a:ext>
                </a:extLst>
              </a:tr>
              <a:tr h="305835">
                <a:tc>
                  <a:txBody>
                    <a:bodyPr/>
                    <a:lstStyle/>
                    <a:p>
                      <a:pPr algn="ctr" fontAlgn="b"/>
                      <a:r>
                        <a:rPr lang="en-US" sz="1600" u="none" strike="noStrike" baseline="0">
                          <a:effectLst/>
                        </a:rPr>
                        <a:t>rs16880691</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4</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i="1" u="none" strike="noStrike" baseline="0" dirty="0" err="1">
                          <a:effectLst/>
                        </a:rPr>
                        <a:t>intergenic</a:t>
                      </a:r>
                      <a:endParaRPr lang="en-US" sz="1600" b="0" i="1" u="none" strike="noStrike" baseline="0"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0.0008</a:t>
                      </a:r>
                      <a:endParaRPr lang="en-US" sz="1600" b="0" i="0" u="none" strike="noStrike" baseline="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5"/>
                  </a:ext>
                </a:extLst>
              </a:tr>
              <a:tr h="305835">
                <a:tc>
                  <a:txBody>
                    <a:bodyPr/>
                    <a:lstStyle/>
                    <a:p>
                      <a:pPr algn="ctr" fontAlgn="b"/>
                      <a:r>
                        <a:rPr lang="en-US" sz="1600" u="none" strike="noStrike" baseline="0">
                          <a:effectLst/>
                        </a:rPr>
                        <a:t>rs5982533</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25</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i="1" u="none" strike="noStrike" baseline="0" dirty="0">
                          <a:effectLst/>
                        </a:rPr>
                        <a:t>ZCCHC16</a:t>
                      </a:r>
                      <a:endParaRPr lang="en-US" sz="1600" b="0" i="1" u="none" strike="noStrike" baseline="0"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0.0011</a:t>
                      </a:r>
                      <a:endParaRPr lang="en-US" sz="1600" b="0" i="0" u="none" strike="noStrike" baseline="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6"/>
                  </a:ext>
                </a:extLst>
              </a:tr>
              <a:tr h="305835">
                <a:tc>
                  <a:txBody>
                    <a:bodyPr/>
                    <a:lstStyle/>
                    <a:p>
                      <a:pPr algn="ctr" fontAlgn="b"/>
                      <a:r>
                        <a:rPr lang="en-US" sz="1600" u="none" strike="noStrike" baseline="0">
                          <a:effectLst/>
                        </a:rPr>
                        <a:t>rs1195382</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25</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i="1" u="none" strike="noStrike" baseline="0" dirty="0" err="1">
                          <a:effectLst/>
                        </a:rPr>
                        <a:t>intergenic</a:t>
                      </a:r>
                      <a:endParaRPr lang="en-US" sz="1600" b="0" i="1" u="none" strike="noStrike" baseline="0"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0.0012</a:t>
                      </a:r>
                      <a:endParaRPr lang="en-US" sz="1600" b="0" i="0" u="none" strike="noStrike" baseline="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7"/>
                  </a:ext>
                </a:extLst>
              </a:tr>
              <a:tr h="305835">
                <a:tc>
                  <a:txBody>
                    <a:bodyPr/>
                    <a:lstStyle/>
                    <a:p>
                      <a:pPr algn="ctr" fontAlgn="b"/>
                      <a:r>
                        <a:rPr lang="en-US" sz="1600" u="none" strike="noStrike" baseline="0">
                          <a:effectLst/>
                        </a:rPr>
                        <a:t>rs2951916</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6</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i="1" u="none" strike="noStrike" baseline="0" dirty="0">
                          <a:effectLst/>
                        </a:rPr>
                        <a:t>LOC100288170</a:t>
                      </a:r>
                      <a:endParaRPr lang="en-US" sz="1600" b="0" i="1" u="none" strike="noStrike" baseline="0"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0.0014</a:t>
                      </a:r>
                      <a:endParaRPr lang="en-US" sz="1600" b="0" i="0" u="none" strike="noStrike" baseline="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8"/>
                  </a:ext>
                </a:extLst>
              </a:tr>
              <a:tr h="305835">
                <a:tc>
                  <a:txBody>
                    <a:bodyPr/>
                    <a:lstStyle/>
                    <a:p>
                      <a:pPr algn="ctr" fontAlgn="b"/>
                      <a:r>
                        <a:rPr lang="en-US" sz="1600" u="none" strike="noStrike" baseline="0">
                          <a:effectLst/>
                        </a:rPr>
                        <a:t>rs2943650</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2</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i="1" u="none" strike="noStrike" baseline="0" dirty="0" err="1">
                          <a:effectLst/>
                        </a:rPr>
                        <a:t>intergenic</a:t>
                      </a:r>
                      <a:endParaRPr lang="en-US" sz="1600" b="0" i="1" u="none" strike="noStrike" baseline="0"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0.0014</a:t>
                      </a:r>
                      <a:endParaRPr lang="en-US" sz="1600" b="0" i="0" u="none" strike="noStrike" baseline="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9"/>
                  </a:ext>
                </a:extLst>
              </a:tr>
              <a:tr h="305835">
                <a:tc>
                  <a:txBody>
                    <a:bodyPr/>
                    <a:lstStyle/>
                    <a:p>
                      <a:pPr algn="ctr" fontAlgn="b"/>
                      <a:r>
                        <a:rPr lang="en-US" sz="1600" u="none" strike="noStrike" baseline="0">
                          <a:effectLst/>
                        </a:rPr>
                        <a:t>rs1708504</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a:effectLst/>
                        </a:rPr>
                        <a:t>3</a:t>
                      </a:r>
                      <a:endParaRPr lang="en-US" sz="1600" b="0" i="0" u="none" strike="noStrike" baseline="0">
                        <a:solidFill>
                          <a:srgbClr val="000000"/>
                        </a:solidFill>
                        <a:effectLst/>
                        <a:latin typeface="Calibri" panose="020F0502020204030204" pitchFamily="34" charset="0"/>
                      </a:endParaRPr>
                    </a:p>
                  </a:txBody>
                  <a:tcPr marL="0" marR="0" marT="0" marB="0" anchor="b"/>
                </a:tc>
                <a:tc>
                  <a:txBody>
                    <a:bodyPr/>
                    <a:lstStyle/>
                    <a:p>
                      <a:pPr algn="ctr" fontAlgn="b"/>
                      <a:r>
                        <a:rPr lang="en-US" sz="1600" i="1" u="none" strike="noStrike" baseline="0" dirty="0" err="1">
                          <a:effectLst/>
                        </a:rPr>
                        <a:t>intergenic</a:t>
                      </a:r>
                      <a:endParaRPr lang="en-US" sz="1600" b="0" i="1" u="none" strike="noStrike" baseline="0"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baseline="0" dirty="0">
                          <a:effectLst/>
                        </a:rPr>
                        <a:t>0.0018</a:t>
                      </a:r>
                      <a:endParaRPr lang="en-US" sz="1600" b="0" i="0" u="none" strike="noStrike" baseline="0"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0"/>
                  </a:ext>
                </a:extLst>
              </a:tr>
            </a:tbl>
          </a:graphicData>
        </a:graphic>
      </p:graphicFrame>
      <p:sp>
        <p:nvSpPr>
          <p:cNvPr id="7" name="Rounded Rectangle 6"/>
          <p:cNvSpPr/>
          <p:nvPr/>
        </p:nvSpPr>
        <p:spPr>
          <a:xfrm>
            <a:off x="4302093" y="2780928"/>
            <a:ext cx="4567752" cy="288032"/>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Tabela 8"/>
          <p:cNvGraphicFramePr>
            <a:graphicFrameLocks noGrp="1"/>
          </p:cNvGraphicFramePr>
          <p:nvPr>
            <p:extLst>
              <p:ext uri="{D42A27DB-BD31-4B8C-83A1-F6EECF244321}">
                <p14:modId xmlns:p14="http://schemas.microsoft.com/office/powerpoint/2010/main" val="497507696"/>
              </p:ext>
            </p:extLst>
          </p:nvPr>
        </p:nvGraphicFramePr>
        <p:xfrm>
          <a:off x="457200" y="1626496"/>
          <a:ext cx="3466729" cy="3561668"/>
        </p:xfrm>
        <a:graphic>
          <a:graphicData uri="http://schemas.openxmlformats.org/drawingml/2006/table">
            <a:tbl>
              <a:tblPr>
                <a:tableStyleId>{5C22544A-7EE6-4342-B048-85BDC9FD1C3A}</a:tableStyleId>
              </a:tblPr>
              <a:tblGrid>
                <a:gridCol w="1027179">
                  <a:extLst>
                    <a:ext uri="{9D8B030D-6E8A-4147-A177-3AD203B41FA5}">
                      <a16:colId xmlns:a16="http://schemas.microsoft.com/office/drawing/2014/main" val="20000"/>
                    </a:ext>
                  </a:extLst>
                </a:gridCol>
                <a:gridCol w="1412371">
                  <a:extLst>
                    <a:ext uri="{9D8B030D-6E8A-4147-A177-3AD203B41FA5}">
                      <a16:colId xmlns:a16="http://schemas.microsoft.com/office/drawing/2014/main" val="20001"/>
                    </a:ext>
                  </a:extLst>
                </a:gridCol>
                <a:gridCol w="1027179">
                  <a:extLst>
                    <a:ext uri="{9D8B030D-6E8A-4147-A177-3AD203B41FA5}">
                      <a16:colId xmlns:a16="http://schemas.microsoft.com/office/drawing/2014/main" val="20002"/>
                    </a:ext>
                  </a:extLst>
                </a:gridCol>
              </a:tblGrid>
              <a:tr h="323788">
                <a:tc>
                  <a:txBody>
                    <a:bodyPr/>
                    <a:lstStyle/>
                    <a:p>
                      <a:pPr algn="ctr" fontAlgn="b"/>
                      <a:r>
                        <a:rPr lang="en-US" sz="1600" u="none" strike="noStrike" dirty="0">
                          <a:effectLst/>
                        </a:rPr>
                        <a:t>Gene</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chromosome</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p-value</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0"/>
                  </a:ext>
                </a:extLst>
              </a:tr>
              <a:tr h="323788">
                <a:tc>
                  <a:txBody>
                    <a:bodyPr/>
                    <a:lstStyle/>
                    <a:p>
                      <a:pPr algn="ctr" fontAlgn="b"/>
                      <a:r>
                        <a:rPr lang="en-US" sz="1600" i="1" u="none" strike="noStrike" dirty="0">
                          <a:effectLst/>
                        </a:rPr>
                        <a:t>CNOT1</a:t>
                      </a:r>
                      <a:endParaRPr lang="en-US" sz="1600" b="0"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16</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0.00003</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1"/>
                  </a:ext>
                </a:extLst>
              </a:tr>
              <a:tr h="323788">
                <a:tc>
                  <a:txBody>
                    <a:bodyPr/>
                    <a:lstStyle/>
                    <a:p>
                      <a:pPr algn="ctr" fontAlgn="b"/>
                      <a:r>
                        <a:rPr lang="en-US" sz="1600" i="1" u="none" strike="noStrike">
                          <a:effectLst/>
                        </a:rPr>
                        <a:t>CNTN4</a:t>
                      </a:r>
                      <a:endParaRPr lang="en-US" sz="1600" b="0" i="1"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0.00011</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2"/>
                  </a:ext>
                </a:extLst>
              </a:tr>
              <a:tr h="323788">
                <a:tc>
                  <a:txBody>
                    <a:bodyPr/>
                    <a:lstStyle/>
                    <a:p>
                      <a:pPr algn="ctr" fontAlgn="b"/>
                      <a:r>
                        <a:rPr lang="en-US" sz="1600" i="1" u="none" strike="noStrike" dirty="0">
                          <a:effectLst/>
                        </a:rPr>
                        <a:t>N4BP2L2</a:t>
                      </a:r>
                      <a:endParaRPr lang="en-US" sz="1600" b="0"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13</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0.00035</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3"/>
                  </a:ext>
                </a:extLst>
              </a:tr>
              <a:tr h="323788">
                <a:tc>
                  <a:txBody>
                    <a:bodyPr/>
                    <a:lstStyle/>
                    <a:p>
                      <a:pPr algn="ctr" fontAlgn="b"/>
                      <a:r>
                        <a:rPr lang="en-US" sz="1600" i="1" u="none" strike="noStrike" dirty="0">
                          <a:effectLst/>
                        </a:rPr>
                        <a:t>MANEA</a:t>
                      </a:r>
                      <a:endParaRPr lang="en-US" sz="1600" b="0"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0.00041</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4"/>
                  </a:ext>
                </a:extLst>
              </a:tr>
              <a:tr h="323788">
                <a:tc>
                  <a:txBody>
                    <a:bodyPr/>
                    <a:lstStyle/>
                    <a:p>
                      <a:pPr algn="ctr" fontAlgn="b"/>
                      <a:r>
                        <a:rPr lang="en-US" sz="1600" i="1" u="none" strike="noStrike" dirty="0">
                          <a:effectLst/>
                        </a:rPr>
                        <a:t>OR4E2</a:t>
                      </a:r>
                      <a:endParaRPr lang="en-US" sz="1600" b="0"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14</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0.00055</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5"/>
                  </a:ext>
                </a:extLst>
              </a:tr>
              <a:tr h="323788">
                <a:tc>
                  <a:txBody>
                    <a:bodyPr/>
                    <a:lstStyle/>
                    <a:p>
                      <a:pPr algn="ctr" fontAlgn="b"/>
                      <a:r>
                        <a:rPr lang="en-US" sz="1600" i="1" u="none" strike="noStrike" dirty="0">
                          <a:effectLst/>
                        </a:rPr>
                        <a:t>NHSL1</a:t>
                      </a:r>
                      <a:endParaRPr lang="en-US" sz="1600" b="0"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0.00058</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6"/>
                  </a:ext>
                </a:extLst>
              </a:tr>
              <a:tr h="323788">
                <a:tc>
                  <a:txBody>
                    <a:bodyPr/>
                    <a:lstStyle/>
                    <a:p>
                      <a:pPr algn="ctr" fontAlgn="b"/>
                      <a:r>
                        <a:rPr lang="en-US" sz="1600" i="1" u="none" strike="noStrike" dirty="0">
                          <a:effectLst/>
                        </a:rPr>
                        <a:t>MTA1</a:t>
                      </a:r>
                      <a:endParaRPr lang="en-US" sz="1600" b="0"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14</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0.00100</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7"/>
                  </a:ext>
                </a:extLst>
              </a:tr>
              <a:tr h="323788">
                <a:tc>
                  <a:txBody>
                    <a:bodyPr/>
                    <a:lstStyle/>
                    <a:p>
                      <a:pPr algn="ctr" fontAlgn="b"/>
                      <a:r>
                        <a:rPr lang="en-US" sz="1600" i="1" u="none" strike="noStrike">
                          <a:effectLst/>
                        </a:rPr>
                        <a:t>FAIM</a:t>
                      </a:r>
                      <a:endParaRPr lang="en-US" sz="1600" b="0" i="1"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0.00110</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8"/>
                  </a:ext>
                </a:extLst>
              </a:tr>
              <a:tr h="323788">
                <a:tc>
                  <a:txBody>
                    <a:bodyPr/>
                    <a:lstStyle/>
                    <a:p>
                      <a:pPr algn="ctr" fontAlgn="b"/>
                      <a:r>
                        <a:rPr lang="en-US" sz="1600" i="1" u="none" strike="noStrike" dirty="0">
                          <a:effectLst/>
                        </a:rPr>
                        <a:t>FGFR2</a:t>
                      </a:r>
                      <a:endParaRPr lang="en-US" sz="1600" b="0"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0.00142</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9"/>
                  </a:ext>
                </a:extLst>
              </a:tr>
              <a:tr h="323788">
                <a:tc>
                  <a:txBody>
                    <a:bodyPr/>
                    <a:lstStyle/>
                    <a:p>
                      <a:pPr algn="ctr" fontAlgn="b"/>
                      <a:r>
                        <a:rPr lang="en-US" sz="1600" i="1" u="none" strike="noStrike" dirty="0">
                          <a:effectLst/>
                        </a:rPr>
                        <a:t>ZNF292</a:t>
                      </a:r>
                      <a:endParaRPr lang="en-US" sz="1600" b="0"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0.00165</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0"/>
                  </a:ext>
                </a:extLst>
              </a:tr>
            </a:tbl>
          </a:graphicData>
        </a:graphic>
      </p:graphicFrame>
      <p:sp>
        <p:nvSpPr>
          <p:cNvPr id="3" name="Rounded Rectangle 2"/>
          <p:cNvSpPr/>
          <p:nvPr/>
        </p:nvSpPr>
        <p:spPr>
          <a:xfrm>
            <a:off x="457199" y="1988840"/>
            <a:ext cx="3466729" cy="288032"/>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ttangolo 9"/>
          <p:cNvSpPr/>
          <p:nvPr/>
        </p:nvSpPr>
        <p:spPr>
          <a:xfrm>
            <a:off x="228600" y="5334000"/>
            <a:ext cx="8735888" cy="1446550"/>
          </a:xfrm>
          <a:prstGeom prst="rect">
            <a:avLst/>
          </a:prstGeom>
        </p:spPr>
        <p:txBody>
          <a:bodyPr wrap="square">
            <a:spAutoFit/>
          </a:bodyPr>
          <a:lstStyle/>
          <a:p>
            <a:r>
              <a:rPr lang="en-US" sz="2800" b="1" dirty="0">
                <a:solidFill>
                  <a:schemeClr val="accent1">
                    <a:lumMod val="75000"/>
                  </a:schemeClr>
                </a:solidFill>
              </a:rPr>
              <a:t>CNOT1: CCR4-NOT transcription complex subunit 1</a:t>
            </a:r>
          </a:p>
          <a:p>
            <a:r>
              <a:rPr lang="en-GB" sz="2000" i="1" dirty="0">
                <a:solidFill>
                  <a:srgbClr val="376092"/>
                </a:solidFill>
              </a:rPr>
              <a:t>CNOT1 </a:t>
            </a:r>
            <a:r>
              <a:rPr lang="en-GB" sz="2000" dirty="0">
                <a:solidFill>
                  <a:srgbClr val="376092"/>
                </a:solidFill>
              </a:rPr>
              <a:t>codifies for the core subunit of the CCR4–NOT </a:t>
            </a:r>
            <a:r>
              <a:rPr lang="en-GB" sz="2000" dirty="0" err="1">
                <a:solidFill>
                  <a:srgbClr val="376092"/>
                </a:solidFill>
              </a:rPr>
              <a:t>deanylase</a:t>
            </a:r>
            <a:r>
              <a:rPr lang="en-GB" sz="2000" dirty="0">
                <a:solidFill>
                  <a:srgbClr val="376092"/>
                </a:solidFill>
              </a:rPr>
              <a:t> complex, which is involved in control of gene expression through  transcriptional regulation and mRNA decay.</a:t>
            </a:r>
            <a:endParaRPr lang="it-IT" sz="2000" dirty="0">
              <a:solidFill>
                <a:srgbClr val="376092"/>
              </a:solidFill>
            </a:endParaRPr>
          </a:p>
        </p:txBody>
      </p:sp>
    </p:spTree>
    <p:extLst>
      <p:ext uri="{BB962C8B-B14F-4D97-AF65-F5344CB8AC3E}">
        <p14:creationId xmlns:p14="http://schemas.microsoft.com/office/powerpoint/2010/main" val="94602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250825" y="1341438"/>
            <a:ext cx="8893175" cy="5111750"/>
          </a:xfrm>
        </p:spPr>
        <p:txBody>
          <a:bodyPr lIns="92075" tIns="46038" rIns="92075" bIns="46038"/>
          <a:lstStyle/>
          <a:p>
            <a:pPr eaLnBrk="1" hangingPunct="1">
              <a:spcBef>
                <a:spcPct val="0"/>
              </a:spcBef>
            </a:pPr>
            <a:r>
              <a:rPr lang="en-US" dirty="0">
                <a:solidFill>
                  <a:srgbClr val="000090"/>
                </a:solidFill>
                <a:latin typeface="Calibri" charset="0"/>
                <a:ea typeface="ＭＳ Ｐゴシック" charset="0"/>
                <a:cs typeface="ＭＳ Ｐゴシック" charset="0"/>
              </a:rPr>
              <a:t>Age: 18 to 41 years (median 25)</a:t>
            </a:r>
          </a:p>
          <a:p>
            <a:pPr eaLnBrk="1" hangingPunct="1">
              <a:spcBef>
                <a:spcPct val="0"/>
              </a:spcBef>
            </a:pPr>
            <a:r>
              <a:rPr lang="en-US" dirty="0">
                <a:solidFill>
                  <a:srgbClr val="000090"/>
                </a:solidFill>
                <a:latin typeface="Calibri" charset="0"/>
                <a:ea typeface="ＭＳ Ｐゴシック" charset="0"/>
                <a:cs typeface="ＭＳ Ｐゴシック" charset="0"/>
              </a:rPr>
              <a:t>Gender/contamination :male/</a:t>
            </a:r>
            <a:r>
              <a:rPr lang="en-US" dirty="0" err="1">
                <a:solidFill>
                  <a:srgbClr val="000090"/>
                </a:solidFill>
                <a:latin typeface="Calibri" charset="0"/>
                <a:ea typeface="ＭＳ Ｐゴシック" charset="0"/>
                <a:cs typeface="ＭＳ Ｐゴシック" charset="0"/>
              </a:rPr>
              <a:t>homosex</a:t>
            </a:r>
            <a:r>
              <a:rPr lang="en-US" dirty="0">
                <a:solidFill>
                  <a:srgbClr val="000090"/>
                </a:solidFill>
                <a:latin typeface="Calibri" charset="0"/>
                <a:ea typeface="ＭＳ Ｐゴシック" charset="0"/>
                <a:cs typeface="ＭＳ Ｐゴシック" charset="0"/>
              </a:rPr>
              <a:t>. 2; female/</a:t>
            </a:r>
            <a:r>
              <a:rPr lang="en-US" dirty="0" err="1">
                <a:solidFill>
                  <a:srgbClr val="000090"/>
                </a:solidFill>
                <a:latin typeface="Calibri" charset="0"/>
                <a:ea typeface="ＭＳ Ｐゴシック" charset="0"/>
                <a:cs typeface="ＭＳ Ｐゴシック" charset="0"/>
              </a:rPr>
              <a:t>heterosex</a:t>
            </a:r>
            <a:r>
              <a:rPr lang="en-US" dirty="0">
                <a:solidFill>
                  <a:srgbClr val="000090"/>
                </a:solidFill>
                <a:latin typeface="Calibri" charset="0"/>
                <a:ea typeface="ＭＳ Ｐゴシック" charset="0"/>
                <a:cs typeface="ＭＳ Ｐゴシック" charset="0"/>
              </a:rPr>
              <a:t>. 16.</a:t>
            </a:r>
          </a:p>
          <a:p>
            <a:pPr eaLnBrk="1" hangingPunct="1">
              <a:spcBef>
                <a:spcPct val="0"/>
              </a:spcBef>
            </a:pPr>
            <a:r>
              <a:rPr lang="en-US" dirty="0">
                <a:solidFill>
                  <a:srgbClr val="000090"/>
                </a:solidFill>
                <a:latin typeface="Calibri" charset="0"/>
                <a:ea typeface="ＭＳ Ｐゴシック" charset="0"/>
                <a:cs typeface="ＭＳ Ｐゴシック" charset="0"/>
              </a:rPr>
              <a:t>Seropositive for 13 to 65 </a:t>
            </a:r>
            <a:r>
              <a:rPr lang="en-US" dirty="0" err="1">
                <a:solidFill>
                  <a:srgbClr val="000090"/>
                </a:solidFill>
                <a:latin typeface="Calibri" charset="0"/>
                <a:ea typeface="ＭＳ Ｐゴシック" charset="0"/>
                <a:cs typeface="ＭＳ Ｐゴシック" charset="0"/>
              </a:rPr>
              <a:t>ms</a:t>
            </a:r>
            <a:r>
              <a:rPr lang="en-US" dirty="0">
                <a:solidFill>
                  <a:srgbClr val="000090"/>
                </a:solidFill>
                <a:latin typeface="Calibri" charset="0"/>
                <a:ea typeface="ＭＳ Ｐゴシック" charset="0"/>
                <a:cs typeface="ＭＳ Ｐゴシック" charset="0"/>
              </a:rPr>
              <a:t> (median 24.5)</a:t>
            </a:r>
          </a:p>
          <a:p>
            <a:pPr eaLnBrk="1" hangingPunct="1">
              <a:spcBef>
                <a:spcPct val="0"/>
              </a:spcBef>
            </a:pPr>
            <a:r>
              <a:rPr lang="en-US" dirty="0">
                <a:solidFill>
                  <a:srgbClr val="000090"/>
                </a:solidFill>
                <a:latin typeface="Calibri" charset="0"/>
                <a:ea typeface="ＭＳ Ｐゴシック" charset="0"/>
                <a:cs typeface="ＭＳ Ｐゴシック" charset="0"/>
              </a:rPr>
              <a:t>Never treated:15 </a:t>
            </a:r>
            <a:r>
              <a:rPr lang="en-US" dirty="0" err="1">
                <a:solidFill>
                  <a:srgbClr val="000090"/>
                </a:solidFill>
                <a:latin typeface="Calibri" charset="0"/>
                <a:ea typeface="ＭＳ Ｐゴシック" charset="0"/>
                <a:cs typeface="ＭＳ Ｐゴシック" charset="0"/>
              </a:rPr>
              <a:t>pts</a:t>
            </a:r>
            <a:r>
              <a:rPr lang="en-US" dirty="0">
                <a:solidFill>
                  <a:srgbClr val="000090"/>
                </a:solidFill>
                <a:latin typeface="Calibri" charset="0"/>
                <a:ea typeface="ＭＳ Ｐゴシック" charset="0"/>
                <a:cs typeface="ＭＳ Ｐゴシック" charset="0"/>
              </a:rPr>
              <a:t> /Treated during pregnancy for 3 </a:t>
            </a:r>
            <a:r>
              <a:rPr lang="en-US" dirty="0" err="1">
                <a:solidFill>
                  <a:srgbClr val="000090"/>
                </a:solidFill>
                <a:latin typeface="Calibri" charset="0"/>
                <a:ea typeface="ＭＳ Ｐゴシック" charset="0"/>
                <a:cs typeface="ＭＳ Ｐゴシック" charset="0"/>
              </a:rPr>
              <a:t>ms</a:t>
            </a:r>
            <a:r>
              <a:rPr lang="en-US" dirty="0">
                <a:solidFill>
                  <a:srgbClr val="000090"/>
                </a:solidFill>
                <a:latin typeface="Calibri" charset="0"/>
                <a:ea typeface="ＭＳ Ｐゴシック" charset="0"/>
                <a:cs typeface="ＭＳ Ｐゴシック" charset="0"/>
              </a:rPr>
              <a:t>: 3 </a:t>
            </a:r>
            <a:r>
              <a:rPr lang="en-US" dirty="0" err="1">
                <a:solidFill>
                  <a:srgbClr val="000090"/>
                </a:solidFill>
                <a:latin typeface="Calibri" charset="0"/>
                <a:ea typeface="ＭＳ Ｐゴシック" charset="0"/>
                <a:cs typeface="ＭＳ Ｐゴシック" charset="0"/>
              </a:rPr>
              <a:t>pts</a:t>
            </a:r>
            <a:endParaRPr lang="en-US" dirty="0">
              <a:solidFill>
                <a:srgbClr val="000090"/>
              </a:solidFill>
              <a:latin typeface="Calibri" charset="0"/>
              <a:ea typeface="ＭＳ Ｐゴシック" charset="0"/>
              <a:cs typeface="ＭＳ Ｐゴシック" charset="0"/>
            </a:endParaRPr>
          </a:p>
          <a:p>
            <a:pPr eaLnBrk="1" hangingPunct="1">
              <a:spcBef>
                <a:spcPct val="0"/>
              </a:spcBef>
              <a:buFont typeface="Wingdings" charset="0"/>
              <a:buNone/>
            </a:pPr>
            <a:endParaRPr lang="en-US" dirty="0">
              <a:solidFill>
                <a:srgbClr val="000090"/>
              </a:solidFill>
              <a:latin typeface="Calibri" charset="0"/>
              <a:ea typeface="ＭＳ Ｐゴシック" charset="0"/>
              <a:cs typeface="ＭＳ Ｐゴシック" charset="0"/>
            </a:endParaRPr>
          </a:p>
          <a:p>
            <a:pPr eaLnBrk="1" hangingPunct="1">
              <a:spcBef>
                <a:spcPct val="0"/>
              </a:spcBef>
            </a:pPr>
            <a:r>
              <a:rPr lang="en-US" dirty="0">
                <a:solidFill>
                  <a:srgbClr val="000090"/>
                </a:solidFill>
                <a:latin typeface="Calibri" charset="0"/>
                <a:ea typeface="ＭＳ Ｐゴシック" charset="0"/>
                <a:cs typeface="ＭＳ Ｐゴシック" charset="0"/>
              </a:rPr>
              <a:t>CD4 T-cells : 270 -1.009/µl ( median,523)         </a:t>
            </a:r>
          </a:p>
          <a:p>
            <a:pPr eaLnBrk="1" hangingPunct="1">
              <a:spcBef>
                <a:spcPct val="0"/>
              </a:spcBef>
            </a:pPr>
            <a:r>
              <a:rPr lang="en-US" b="1" dirty="0">
                <a:solidFill>
                  <a:srgbClr val="FF0000"/>
                </a:solidFill>
                <a:latin typeface="Calibri" charset="0"/>
                <a:ea typeface="ＭＳ Ｐゴシック" charset="0"/>
                <a:cs typeface="ＭＳ Ｐゴシック" charset="0"/>
              </a:rPr>
              <a:t>Plasma viral load: 11.000 to 300.000/ml </a:t>
            </a:r>
            <a:r>
              <a:rPr lang="en-US" dirty="0">
                <a:solidFill>
                  <a:srgbClr val="000090"/>
                </a:solidFill>
                <a:latin typeface="Calibri" charset="0"/>
                <a:ea typeface="ＭＳ Ｐゴシック" charset="0"/>
                <a:cs typeface="ＭＳ Ｐゴシック" charset="0"/>
              </a:rPr>
              <a:t>(geometric mean, 48.400; median, 37.600)</a:t>
            </a:r>
          </a:p>
        </p:txBody>
      </p:sp>
      <p:sp>
        <p:nvSpPr>
          <p:cNvPr id="25603" name="Rettangolo 3"/>
          <p:cNvSpPr>
            <a:spLocks noChangeArrowheads="1"/>
          </p:cNvSpPr>
          <p:nvPr/>
        </p:nvSpPr>
        <p:spPr bwMode="auto">
          <a:xfrm>
            <a:off x="685800" y="228600"/>
            <a:ext cx="7445375" cy="64611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eaLnBrk="0" hangingPunct="0"/>
            <a:r>
              <a:rPr lang="en-US" sz="3600" b="1" dirty="0">
                <a:solidFill>
                  <a:srgbClr val="000090"/>
                </a:solidFill>
              </a:rPr>
              <a:t>Characteristics of the 18 patients</a:t>
            </a:r>
          </a:p>
        </p:txBody>
      </p:sp>
      <p:pic>
        <p:nvPicPr>
          <p:cNvPr id="4" name="Immagin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100" y="685800"/>
            <a:ext cx="9067800" cy="51308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2930845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60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60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602">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5602">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P spid="2560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936"/>
            <a:ext cx="8229600" cy="1143000"/>
          </a:xfrm>
        </p:spPr>
        <p:txBody>
          <a:bodyPr>
            <a:normAutofit fontScale="90000"/>
          </a:bodyPr>
          <a:lstStyle/>
          <a:p>
            <a:r>
              <a:rPr lang="pt-BR" dirty="0" err="1">
                <a:solidFill>
                  <a:srgbClr val="17375E"/>
                </a:solidFill>
              </a:rPr>
              <a:t>Markers</a:t>
            </a:r>
            <a:r>
              <a:rPr lang="pt-BR" dirty="0">
                <a:solidFill>
                  <a:srgbClr val="17375E"/>
                </a:solidFill>
              </a:rPr>
              <a:t> </a:t>
            </a:r>
            <a:r>
              <a:rPr lang="pt-BR" dirty="0" err="1">
                <a:solidFill>
                  <a:srgbClr val="17375E"/>
                </a:solidFill>
              </a:rPr>
              <a:t>of</a:t>
            </a:r>
            <a:r>
              <a:rPr lang="pt-BR" dirty="0">
                <a:solidFill>
                  <a:srgbClr val="17375E"/>
                </a:solidFill>
              </a:rPr>
              <a:t> </a:t>
            </a:r>
            <a:r>
              <a:rPr lang="pt-BR" i="1" dirty="0">
                <a:solidFill>
                  <a:srgbClr val="17375E"/>
                </a:solidFill>
              </a:rPr>
              <a:t>CNOT1</a:t>
            </a:r>
            <a:r>
              <a:rPr lang="pt-BR" dirty="0">
                <a:solidFill>
                  <a:srgbClr val="17375E"/>
                </a:solidFill>
              </a:rPr>
              <a:t> in </a:t>
            </a:r>
            <a:r>
              <a:rPr lang="pt-BR" dirty="0" err="1">
                <a:solidFill>
                  <a:srgbClr val="17375E"/>
                </a:solidFill>
              </a:rPr>
              <a:t>Illumina</a:t>
            </a:r>
            <a:r>
              <a:rPr lang="pt-BR" dirty="0">
                <a:solidFill>
                  <a:srgbClr val="17375E"/>
                </a:solidFill>
              </a:rPr>
              <a:t> </a:t>
            </a:r>
            <a:r>
              <a:rPr lang="pt-BR" dirty="0" err="1">
                <a:solidFill>
                  <a:srgbClr val="17375E"/>
                </a:solidFill>
              </a:rPr>
              <a:t>exome</a:t>
            </a:r>
            <a:r>
              <a:rPr lang="pt-BR" dirty="0">
                <a:solidFill>
                  <a:srgbClr val="17375E"/>
                </a:solidFill>
              </a:rPr>
              <a:t>  </a:t>
            </a:r>
            <a:endParaRPr lang="en-US" dirty="0">
              <a:solidFill>
                <a:srgbClr val="17375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84878569"/>
              </p:ext>
            </p:extLst>
          </p:nvPr>
        </p:nvGraphicFramePr>
        <p:xfrm>
          <a:off x="1907704" y="1268760"/>
          <a:ext cx="5472608" cy="5436604"/>
        </p:xfrm>
        <a:graphic>
          <a:graphicData uri="http://schemas.openxmlformats.org/drawingml/2006/table">
            <a:tbl>
              <a:tblPr>
                <a:tableStyleId>{5C22544A-7EE6-4342-B048-85BDC9FD1C3A}</a:tableStyleId>
              </a:tblPr>
              <a:tblGrid>
                <a:gridCol w="1318701">
                  <a:extLst>
                    <a:ext uri="{9D8B030D-6E8A-4147-A177-3AD203B41FA5}">
                      <a16:colId xmlns:a16="http://schemas.microsoft.com/office/drawing/2014/main" val="20000"/>
                    </a:ext>
                  </a:extLst>
                </a:gridCol>
                <a:gridCol w="738473">
                  <a:extLst>
                    <a:ext uri="{9D8B030D-6E8A-4147-A177-3AD203B41FA5}">
                      <a16:colId xmlns:a16="http://schemas.microsoft.com/office/drawing/2014/main" val="20001"/>
                    </a:ext>
                  </a:extLst>
                </a:gridCol>
                <a:gridCol w="3415434">
                  <a:extLst>
                    <a:ext uri="{9D8B030D-6E8A-4147-A177-3AD203B41FA5}">
                      <a16:colId xmlns:a16="http://schemas.microsoft.com/office/drawing/2014/main" val="20002"/>
                    </a:ext>
                  </a:extLst>
                </a:gridCol>
              </a:tblGrid>
              <a:tr h="270030">
                <a:tc>
                  <a:txBody>
                    <a:bodyPr/>
                    <a:lstStyle/>
                    <a:p>
                      <a:pPr algn="ctr" fontAlgn="b"/>
                      <a:r>
                        <a:rPr lang="en-US" sz="1600" b="1" u="none" strike="noStrike" dirty="0">
                          <a:effectLst/>
                        </a:rPr>
                        <a:t>marker</a:t>
                      </a:r>
                      <a:endParaRPr lang="en-US" sz="1600" b="1" i="0" u="none" strike="noStrike" dirty="0">
                        <a:solidFill>
                          <a:srgbClr val="000000"/>
                        </a:solidFill>
                        <a:effectLst/>
                        <a:latin typeface="Calibri"/>
                      </a:endParaRPr>
                    </a:p>
                  </a:txBody>
                  <a:tcPr marL="0" marR="0" marT="0" marB="0" anchor="b"/>
                </a:tc>
                <a:tc>
                  <a:txBody>
                    <a:bodyPr/>
                    <a:lstStyle/>
                    <a:p>
                      <a:pPr algn="ctr" fontAlgn="b"/>
                      <a:r>
                        <a:rPr lang="en-US" sz="1600" b="1" u="none" strike="noStrike">
                          <a:effectLst/>
                        </a:rPr>
                        <a:t>change</a:t>
                      </a:r>
                      <a:endParaRPr lang="en-US" sz="1600" b="1" i="0" u="none" strike="noStrike">
                        <a:solidFill>
                          <a:srgbClr val="000000"/>
                        </a:solidFill>
                        <a:effectLst/>
                        <a:latin typeface="Calibri"/>
                      </a:endParaRPr>
                    </a:p>
                  </a:txBody>
                  <a:tcPr marL="0" marR="0" marT="0" marB="0" anchor="b"/>
                </a:tc>
                <a:tc>
                  <a:txBody>
                    <a:bodyPr/>
                    <a:lstStyle/>
                    <a:p>
                      <a:pPr algn="ctr" fontAlgn="b"/>
                      <a:r>
                        <a:rPr lang="en-US" sz="1600" b="1" u="none" strike="noStrike" dirty="0">
                          <a:effectLst/>
                        </a:rPr>
                        <a:t>mutation</a:t>
                      </a:r>
                      <a:endParaRPr lang="en-US" sz="1600" b="1"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0"/>
                  </a:ext>
                </a:extLst>
              </a:tr>
              <a:tr h="270030">
                <a:tc>
                  <a:txBody>
                    <a:bodyPr/>
                    <a:lstStyle/>
                    <a:p>
                      <a:pPr algn="ctr" fontAlgn="b"/>
                      <a:r>
                        <a:rPr lang="en-US" sz="1600" u="none" strike="noStrike" dirty="0">
                          <a:effectLst/>
                        </a:rPr>
                        <a:t>exm1245811</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[T/C]</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a:effectLst/>
                        </a:rPr>
                        <a:t>Missense_N2204S</a:t>
                      </a:r>
                      <a:endParaRPr lang="en-US" sz="1600" b="0" i="0" u="none" strike="noStrike">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01"/>
                  </a:ext>
                </a:extLst>
              </a:tr>
              <a:tr h="270030">
                <a:tc>
                  <a:txBody>
                    <a:bodyPr/>
                    <a:lstStyle/>
                    <a:p>
                      <a:pPr algn="ctr" fontAlgn="b"/>
                      <a:r>
                        <a:rPr lang="en-US" sz="1600" u="none" strike="noStrike" dirty="0">
                          <a:effectLst/>
                        </a:rPr>
                        <a:t>exm1245814</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[A/C]</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a:effectLst/>
                        </a:rPr>
                        <a:t>Missense_V2152G</a:t>
                      </a:r>
                      <a:endParaRPr lang="en-US" sz="1600" b="0" i="0" u="none" strike="noStrike">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02"/>
                  </a:ext>
                </a:extLst>
              </a:tr>
              <a:tr h="270030">
                <a:tc>
                  <a:txBody>
                    <a:bodyPr/>
                    <a:lstStyle/>
                    <a:p>
                      <a:pPr algn="ctr" fontAlgn="b"/>
                      <a:r>
                        <a:rPr lang="en-US" sz="1600" u="none" strike="noStrike" dirty="0">
                          <a:effectLst/>
                        </a:rPr>
                        <a:t>exm1245844</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[T/C]</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a:effectLst/>
                        </a:rPr>
                        <a:t>Missense_N1734S</a:t>
                      </a:r>
                      <a:endParaRPr lang="en-US" sz="1600" b="0" i="0" u="none" strike="noStrike">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03"/>
                  </a:ext>
                </a:extLst>
              </a:tr>
              <a:tr h="270030">
                <a:tc>
                  <a:txBody>
                    <a:bodyPr/>
                    <a:lstStyle/>
                    <a:p>
                      <a:pPr algn="ctr" fontAlgn="b"/>
                      <a:r>
                        <a:rPr lang="en-US" sz="1600" u="none" strike="noStrike" dirty="0">
                          <a:effectLst/>
                        </a:rPr>
                        <a:t>exm1245846</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[A/C]</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a:effectLst/>
                        </a:rPr>
                        <a:t>Missense_S1703A</a:t>
                      </a:r>
                      <a:endParaRPr lang="en-US" sz="1600" b="0" i="0" u="none" strike="noStrike">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04"/>
                  </a:ext>
                </a:extLst>
              </a:tr>
              <a:tr h="270030">
                <a:tc>
                  <a:txBody>
                    <a:bodyPr/>
                    <a:lstStyle/>
                    <a:p>
                      <a:pPr algn="ctr" fontAlgn="b"/>
                      <a:r>
                        <a:rPr lang="en-US" sz="1600" u="none" strike="noStrike" dirty="0">
                          <a:effectLst/>
                        </a:rPr>
                        <a:t>exm1245853</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[G/C]</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a:effectLst/>
                        </a:rPr>
                        <a:t>Missense_A1625G</a:t>
                      </a:r>
                      <a:endParaRPr lang="en-US" sz="1600" b="0" i="0" u="none" strike="noStrike">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05"/>
                  </a:ext>
                </a:extLst>
              </a:tr>
              <a:tr h="270030">
                <a:tc>
                  <a:txBody>
                    <a:bodyPr/>
                    <a:lstStyle/>
                    <a:p>
                      <a:pPr algn="ctr" fontAlgn="b"/>
                      <a:r>
                        <a:rPr lang="en-US" sz="1600" u="none" strike="noStrike" dirty="0">
                          <a:effectLst/>
                        </a:rPr>
                        <a:t>exm1245868</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[A/G]</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a:effectLst/>
                        </a:rPr>
                        <a:t>Missense_A1480V</a:t>
                      </a:r>
                      <a:endParaRPr lang="en-US" sz="1600" b="0" i="0" u="none" strike="noStrike">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06"/>
                  </a:ext>
                </a:extLst>
              </a:tr>
              <a:tr h="270030">
                <a:tc>
                  <a:txBody>
                    <a:bodyPr/>
                    <a:lstStyle/>
                    <a:p>
                      <a:pPr algn="ctr" fontAlgn="b"/>
                      <a:r>
                        <a:rPr lang="en-US" sz="1600" u="none" strike="noStrike" dirty="0">
                          <a:effectLst/>
                        </a:rPr>
                        <a:t>exm1245883</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[A/C]</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Silent,Missense_N1515K</a:t>
                      </a:r>
                      <a:endParaRPr lang="en-US" sz="1600" b="0" i="0" u="none" strike="noStrike" dirty="0">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07"/>
                  </a:ext>
                </a:extLst>
              </a:tr>
              <a:tr h="270030">
                <a:tc>
                  <a:txBody>
                    <a:bodyPr/>
                    <a:lstStyle/>
                    <a:p>
                      <a:pPr algn="ctr" fontAlgn="b"/>
                      <a:r>
                        <a:rPr lang="en-US" sz="1600" u="none" strike="noStrike">
                          <a:effectLst/>
                        </a:rPr>
                        <a:t>exm1245886</a:t>
                      </a:r>
                      <a:endParaRPr lang="en-US" sz="1600" b="0" i="0" u="none" strike="noStrike">
                        <a:solidFill>
                          <a:srgbClr val="000000"/>
                        </a:solidFill>
                        <a:effectLst/>
                        <a:latin typeface="Calibri"/>
                      </a:endParaRPr>
                    </a:p>
                  </a:txBody>
                  <a:tcPr marL="0" marR="0" marT="0" marB="0" anchor="b"/>
                </a:tc>
                <a:tc>
                  <a:txBody>
                    <a:bodyPr/>
                    <a:lstStyle/>
                    <a:p>
                      <a:pPr algn="ctr" fontAlgn="b"/>
                      <a:r>
                        <a:rPr lang="en-US" sz="1600" u="none" strike="noStrike" dirty="0">
                          <a:effectLst/>
                        </a:rPr>
                        <a:t>[A/G]</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a:effectLst/>
                        </a:rPr>
                        <a:t>Silent,Missense_W1505R</a:t>
                      </a:r>
                      <a:endParaRPr lang="en-US" sz="16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8"/>
                  </a:ext>
                </a:extLst>
              </a:tr>
              <a:tr h="270030">
                <a:tc>
                  <a:txBody>
                    <a:bodyPr/>
                    <a:lstStyle/>
                    <a:p>
                      <a:pPr algn="ctr" fontAlgn="b"/>
                      <a:r>
                        <a:rPr lang="en-US" sz="1600" u="none" strike="noStrike">
                          <a:effectLst/>
                        </a:rPr>
                        <a:t>exm1245887</a:t>
                      </a:r>
                      <a:endParaRPr lang="en-US" sz="1600" b="0" i="0" u="none" strike="noStrike">
                        <a:solidFill>
                          <a:srgbClr val="000000"/>
                        </a:solidFill>
                        <a:effectLst/>
                        <a:latin typeface="Calibri"/>
                      </a:endParaRPr>
                    </a:p>
                  </a:txBody>
                  <a:tcPr marL="0" marR="0" marT="0" marB="0" anchor="b"/>
                </a:tc>
                <a:tc>
                  <a:txBody>
                    <a:bodyPr/>
                    <a:lstStyle/>
                    <a:p>
                      <a:pPr algn="ctr" fontAlgn="b"/>
                      <a:r>
                        <a:rPr lang="en-US" sz="1600" u="none" strike="noStrike" dirty="0">
                          <a:effectLst/>
                        </a:rPr>
                        <a:t>[G/C]</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a:effectLst/>
                        </a:rPr>
                        <a:t>Silent,Missense_C1493S</a:t>
                      </a:r>
                      <a:endParaRPr lang="en-US" sz="16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9"/>
                  </a:ext>
                </a:extLst>
              </a:tr>
              <a:tr h="270030">
                <a:tc>
                  <a:txBody>
                    <a:bodyPr/>
                    <a:lstStyle/>
                    <a:p>
                      <a:pPr algn="ctr" fontAlgn="b"/>
                      <a:r>
                        <a:rPr lang="en-US" sz="1600" u="none" strike="noStrike" dirty="0">
                          <a:effectLst/>
                        </a:rPr>
                        <a:t>exm1245889</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[T/C]</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Silent,Missense_R1487K</a:t>
                      </a:r>
                      <a:endParaRPr lang="en-US" sz="1600" b="0" i="0" u="none" strike="noStrike" dirty="0">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10"/>
                  </a:ext>
                </a:extLst>
              </a:tr>
              <a:tr h="270030">
                <a:tc>
                  <a:txBody>
                    <a:bodyPr/>
                    <a:lstStyle/>
                    <a:p>
                      <a:pPr algn="ctr" fontAlgn="b"/>
                      <a:r>
                        <a:rPr lang="en-US" sz="1600" u="none" strike="noStrike">
                          <a:effectLst/>
                        </a:rPr>
                        <a:t>exm1245948</a:t>
                      </a:r>
                      <a:endParaRPr lang="en-US" sz="1600" b="0" i="0" u="none" strike="noStrike">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[T/C]</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Missense_S767G,Missense_S767G</a:t>
                      </a:r>
                      <a:endParaRPr lang="en-US" sz="1600" b="0" i="0" u="none" strike="noStrike" dirty="0">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11"/>
                  </a:ext>
                </a:extLst>
              </a:tr>
              <a:tr h="270030">
                <a:tc>
                  <a:txBody>
                    <a:bodyPr/>
                    <a:lstStyle/>
                    <a:p>
                      <a:pPr algn="ctr" fontAlgn="b"/>
                      <a:r>
                        <a:rPr lang="en-US" sz="1600" u="none" strike="noStrike">
                          <a:effectLst/>
                        </a:rPr>
                        <a:t>exm1245958</a:t>
                      </a:r>
                      <a:endParaRPr lang="en-US" sz="1600" b="0" i="0" u="none" strike="noStrike">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[T/C]</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Missense_N679S,Missense_N679S</a:t>
                      </a:r>
                      <a:endParaRPr lang="en-US" sz="1600" b="0" i="0" u="none" strike="noStrike" dirty="0">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12"/>
                  </a:ext>
                </a:extLst>
              </a:tr>
              <a:tr h="306034">
                <a:tc>
                  <a:txBody>
                    <a:bodyPr/>
                    <a:lstStyle/>
                    <a:p>
                      <a:pPr algn="ctr" fontAlgn="b"/>
                      <a:r>
                        <a:rPr lang="en-US" sz="1600" u="none" strike="noStrike">
                          <a:effectLst/>
                        </a:rPr>
                        <a:t>exm1245971</a:t>
                      </a:r>
                      <a:endParaRPr lang="en-US" sz="1600" b="0" i="0" u="none" strike="noStrike">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[T/C]</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Missense_M547I,Missense_M547I</a:t>
                      </a:r>
                      <a:endParaRPr lang="en-US" sz="1600" b="0" i="0" u="none" strike="noStrike" dirty="0">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13"/>
                  </a:ext>
                </a:extLst>
              </a:tr>
              <a:tr h="270030">
                <a:tc>
                  <a:txBody>
                    <a:bodyPr/>
                    <a:lstStyle/>
                    <a:p>
                      <a:pPr algn="ctr" fontAlgn="b"/>
                      <a:r>
                        <a:rPr lang="en-US" sz="1600" u="none" strike="noStrike">
                          <a:effectLst/>
                        </a:rPr>
                        <a:t>exm1245973</a:t>
                      </a:r>
                      <a:endParaRPr lang="en-US" sz="1600" b="0" i="0" u="none" strike="noStrike">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[T/C]</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Missense_I509V,Missense_I509V</a:t>
                      </a:r>
                      <a:endParaRPr lang="en-US" sz="1600" b="0" i="0" u="none" strike="noStrike" dirty="0">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14"/>
                  </a:ext>
                </a:extLst>
              </a:tr>
              <a:tr h="270030">
                <a:tc>
                  <a:txBody>
                    <a:bodyPr/>
                    <a:lstStyle/>
                    <a:p>
                      <a:pPr algn="ctr" fontAlgn="b"/>
                      <a:r>
                        <a:rPr lang="en-US" sz="1600" u="none" strike="noStrike">
                          <a:effectLst/>
                        </a:rPr>
                        <a:t>exm1245988</a:t>
                      </a:r>
                      <a:endParaRPr lang="en-US" sz="1600" b="0" i="0" u="none" strike="noStrike">
                        <a:solidFill>
                          <a:srgbClr val="000000"/>
                        </a:solidFill>
                        <a:effectLst/>
                        <a:latin typeface="Calibri"/>
                      </a:endParaRPr>
                    </a:p>
                  </a:txBody>
                  <a:tcPr marL="0" marR="0" marT="0" marB="0" anchor="b"/>
                </a:tc>
                <a:tc>
                  <a:txBody>
                    <a:bodyPr/>
                    <a:lstStyle/>
                    <a:p>
                      <a:pPr algn="ctr" fontAlgn="b"/>
                      <a:r>
                        <a:rPr lang="en-US" sz="1600" u="none" strike="noStrike" dirty="0">
                          <a:effectLst/>
                        </a:rPr>
                        <a:t>[T/C]</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a:effectLst/>
                        </a:rPr>
                        <a:t>Missense_R299Q,Missense_R299Q</a:t>
                      </a:r>
                      <a:endParaRPr lang="en-US" sz="16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15"/>
                  </a:ext>
                </a:extLst>
              </a:tr>
              <a:tr h="270030">
                <a:tc>
                  <a:txBody>
                    <a:bodyPr/>
                    <a:lstStyle/>
                    <a:p>
                      <a:pPr algn="ctr" fontAlgn="b"/>
                      <a:r>
                        <a:rPr lang="en-US" sz="1600" u="none" strike="noStrike">
                          <a:effectLst/>
                        </a:rPr>
                        <a:t>exm1245992</a:t>
                      </a:r>
                      <a:endParaRPr lang="en-US" sz="1600" b="0" i="0" u="none" strike="noStrike">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[T/C]</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Missense_S253N,Missense_S253N</a:t>
                      </a:r>
                      <a:endParaRPr lang="en-US" sz="1600" b="0" i="0" u="none" strike="noStrike" dirty="0">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16"/>
                  </a:ext>
                </a:extLst>
              </a:tr>
              <a:tr h="270030">
                <a:tc>
                  <a:txBody>
                    <a:bodyPr/>
                    <a:lstStyle/>
                    <a:p>
                      <a:pPr algn="ctr" fontAlgn="b"/>
                      <a:r>
                        <a:rPr lang="en-US" sz="1600" u="none" strike="noStrike">
                          <a:effectLst/>
                        </a:rPr>
                        <a:t>exm1246010</a:t>
                      </a:r>
                      <a:endParaRPr lang="en-US" sz="1600" b="0" i="0" u="none" strike="noStrike">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[A/G]</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Synonymous_F144F,Synonymous_F144F</a:t>
                      </a:r>
                      <a:endParaRPr lang="en-US" sz="1600" b="0" i="0" u="none" strike="noStrike" dirty="0">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17"/>
                  </a:ext>
                </a:extLst>
              </a:tr>
              <a:tr h="270030">
                <a:tc>
                  <a:txBody>
                    <a:bodyPr/>
                    <a:lstStyle/>
                    <a:p>
                      <a:pPr algn="ctr" fontAlgn="b"/>
                      <a:r>
                        <a:rPr lang="en-US" sz="1600" u="none" strike="noStrike">
                          <a:effectLst/>
                        </a:rPr>
                        <a:t>exm1246013</a:t>
                      </a:r>
                      <a:endParaRPr lang="en-US" sz="1600" b="0" i="0" u="none" strike="noStrike">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[A/G]</a:t>
                      </a:r>
                      <a:endParaRPr lang="en-US" sz="1600" b="0" i="0" u="none" strike="noStrike" dirty="0">
                        <a:solidFill>
                          <a:srgbClr val="000000"/>
                        </a:solidFill>
                        <a:effectLst/>
                        <a:latin typeface="Calibri"/>
                      </a:endParaRPr>
                    </a:p>
                  </a:txBody>
                  <a:tcPr marL="0" marR="0" marT="0" marB="0" anchor="b">
                    <a:solidFill>
                      <a:schemeClr val="accent2"/>
                    </a:solidFill>
                  </a:tcPr>
                </a:tc>
                <a:tc>
                  <a:txBody>
                    <a:bodyPr/>
                    <a:lstStyle/>
                    <a:p>
                      <a:pPr algn="ctr" fontAlgn="b"/>
                      <a:r>
                        <a:rPr lang="en-US" sz="1600" u="none" strike="noStrike" dirty="0">
                          <a:effectLst/>
                        </a:rPr>
                        <a:t>Missense_A79V,Missense_A79V</a:t>
                      </a:r>
                      <a:endParaRPr lang="en-US" sz="1600" b="0" i="0" u="none" strike="noStrike" dirty="0">
                        <a:solidFill>
                          <a:srgbClr val="000000"/>
                        </a:solidFill>
                        <a:effectLst/>
                        <a:latin typeface="Calibri"/>
                      </a:endParaRPr>
                    </a:p>
                  </a:txBody>
                  <a:tcPr marL="0" marR="0" marT="0" marB="0" anchor="b">
                    <a:solidFill>
                      <a:schemeClr val="accent2"/>
                    </a:solidFill>
                  </a:tcPr>
                </a:tc>
                <a:extLst>
                  <a:ext uri="{0D108BD9-81ED-4DB2-BD59-A6C34878D82A}">
                    <a16:rowId xmlns:a16="http://schemas.microsoft.com/office/drawing/2014/main" val="10018"/>
                  </a:ext>
                </a:extLst>
              </a:tr>
              <a:tr h="270030">
                <a:tc>
                  <a:txBody>
                    <a:bodyPr/>
                    <a:lstStyle/>
                    <a:p>
                      <a:pPr algn="ctr" fontAlgn="b"/>
                      <a:r>
                        <a:rPr lang="en-US" sz="1600" u="none" strike="noStrike" dirty="0">
                          <a:effectLst/>
                        </a:rPr>
                        <a:t>rs7188697</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a:effectLst/>
                        </a:rPr>
                        <a:t>[A/G]</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err="1">
                          <a:effectLst/>
                        </a:rPr>
                        <a:t>Silent,Silent</a:t>
                      </a:r>
                      <a:endParaRPr lang="en-US" sz="16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19"/>
                  </a:ext>
                </a:extLst>
              </a:tr>
            </a:tbl>
          </a:graphicData>
        </a:graphic>
      </p:graphicFrame>
      <p:sp>
        <p:nvSpPr>
          <p:cNvPr id="5" name="Rounded Rectangular Callout 4"/>
          <p:cNvSpPr/>
          <p:nvPr/>
        </p:nvSpPr>
        <p:spPr>
          <a:xfrm>
            <a:off x="107504" y="1556792"/>
            <a:ext cx="1728192" cy="1080120"/>
          </a:xfrm>
          <a:prstGeom prst="wedgeRoundRectCallout">
            <a:avLst>
              <a:gd name="adj1" fmla="val 49715"/>
              <a:gd name="adj2" fmla="val 66348"/>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Monomorphic</a:t>
            </a:r>
            <a:r>
              <a:rPr lang="pt-BR" dirty="0"/>
              <a:t>.</a:t>
            </a:r>
            <a:endParaRPr lang="en-US" dirty="0"/>
          </a:p>
        </p:txBody>
      </p:sp>
      <p:sp>
        <p:nvSpPr>
          <p:cNvPr id="6" name="Rounded Rectangular Callout 4"/>
          <p:cNvSpPr/>
          <p:nvPr/>
        </p:nvSpPr>
        <p:spPr>
          <a:xfrm>
            <a:off x="107504" y="3429000"/>
            <a:ext cx="1728192" cy="1080120"/>
          </a:xfrm>
          <a:prstGeom prst="wedgeRoundRectCallout">
            <a:avLst>
              <a:gd name="adj1" fmla="val 49715"/>
              <a:gd name="adj2" fmla="val 66348"/>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19 </a:t>
            </a:r>
            <a:r>
              <a:rPr lang="pt-BR" dirty="0" err="1"/>
              <a:t>markers</a:t>
            </a:r>
            <a:endParaRPr lang="en-US" dirty="0"/>
          </a:p>
        </p:txBody>
      </p:sp>
    </p:spTree>
    <p:extLst>
      <p:ext uri="{BB962C8B-B14F-4D97-AF65-F5344CB8AC3E}">
        <p14:creationId xmlns:p14="http://schemas.microsoft.com/office/powerpoint/2010/main" val="2070592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8229600" cy="1143000"/>
          </a:xfrm>
        </p:spPr>
        <p:txBody>
          <a:bodyPr>
            <a:normAutofit fontScale="90000"/>
          </a:bodyPr>
          <a:lstStyle/>
          <a:p>
            <a:r>
              <a:rPr lang="pt-BR" dirty="0" err="1"/>
              <a:t>Distribution</a:t>
            </a:r>
            <a:r>
              <a:rPr lang="pt-BR" dirty="0"/>
              <a:t> </a:t>
            </a:r>
            <a:r>
              <a:rPr lang="pt-BR" dirty="0" err="1"/>
              <a:t>of</a:t>
            </a:r>
            <a:r>
              <a:rPr lang="pt-BR" dirty="0"/>
              <a:t> </a:t>
            </a:r>
            <a:r>
              <a:rPr lang="pt-BR" dirty="0" err="1"/>
              <a:t>the</a:t>
            </a:r>
            <a:r>
              <a:rPr lang="pt-BR" dirty="0"/>
              <a:t> </a:t>
            </a:r>
            <a:r>
              <a:rPr lang="pt-BR" dirty="0" err="1"/>
              <a:t>polymorphic</a:t>
            </a:r>
            <a:r>
              <a:rPr lang="pt-BR" dirty="0"/>
              <a:t> </a:t>
            </a:r>
            <a:r>
              <a:rPr lang="pt-BR" dirty="0" err="1"/>
              <a:t>markes</a:t>
            </a:r>
            <a:r>
              <a:rPr lang="pt-BR" dirty="0"/>
              <a:t> </a:t>
            </a:r>
            <a:r>
              <a:rPr lang="pt-BR" dirty="0" err="1"/>
              <a:t>among</a:t>
            </a:r>
            <a:r>
              <a:rPr lang="pt-BR" dirty="0"/>
              <a:t> </a:t>
            </a:r>
            <a:r>
              <a:rPr lang="pt-BR" dirty="0" err="1"/>
              <a:t>the</a:t>
            </a:r>
            <a:r>
              <a:rPr lang="pt-BR" dirty="0"/>
              <a:t> </a:t>
            </a:r>
            <a:r>
              <a:rPr lang="pt-BR" dirty="0" err="1"/>
              <a:t>patients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99940975"/>
              </p:ext>
            </p:extLst>
          </p:nvPr>
        </p:nvGraphicFramePr>
        <p:xfrm>
          <a:off x="467544" y="1412776"/>
          <a:ext cx="4968554" cy="5333999"/>
        </p:xfrm>
        <a:graphic>
          <a:graphicData uri="http://schemas.openxmlformats.org/drawingml/2006/table">
            <a:tbl>
              <a:tblPr>
                <a:tableStyleId>{5C22544A-7EE6-4342-B048-85BDC9FD1C3A}</a:tableStyleId>
              </a:tblPr>
              <a:tblGrid>
                <a:gridCol w="1182989">
                  <a:extLst>
                    <a:ext uri="{9D8B030D-6E8A-4147-A177-3AD203B41FA5}">
                      <a16:colId xmlns:a16="http://schemas.microsoft.com/office/drawing/2014/main" val="20000"/>
                    </a:ext>
                  </a:extLst>
                </a:gridCol>
                <a:gridCol w="757113">
                  <a:extLst>
                    <a:ext uri="{9D8B030D-6E8A-4147-A177-3AD203B41FA5}">
                      <a16:colId xmlns:a16="http://schemas.microsoft.com/office/drawing/2014/main" val="20001"/>
                    </a:ext>
                  </a:extLst>
                </a:gridCol>
                <a:gridCol w="757113">
                  <a:extLst>
                    <a:ext uri="{9D8B030D-6E8A-4147-A177-3AD203B41FA5}">
                      <a16:colId xmlns:a16="http://schemas.microsoft.com/office/drawing/2014/main" val="20002"/>
                    </a:ext>
                  </a:extLst>
                </a:gridCol>
                <a:gridCol w="757113">
                  <a:extLst>
                    <a:ext uri="{9D8B030D-6E8A-4147-A177-3AD203B41FA5}">
                      <a16:colId xmlns:a16="http://schemas.microsoft.com/office/drawing/2014/main" val="20003"/>
                    </a:ext>
                  </a:extLst>
                </a:gridCol>
                <a:gridCol w="757113">
                  <a:extLst>
                    <a:ext uri="{9D8B030D-6E8A-4147-A177-3AD203B41FA5}">
                      <a16:colId xmlns:a16="http://schemas.microsoft.com/office/drawing/2014/main" val="20004"/>
                    </a:ext>
                  </a:extLst>
                </a:gridCol>
                <a:gridCol w="757113">
                  <a:extLst>
                    <a:ext uri="{9D8B030D-6E8A-4147-A177-3AD203B41FA5}">
                      <a16:colId xmlns:a16="http://schemas.microsoft.com/office/drawing/2014/main" val="20005"/>
                    </a:ext>
                  </a:extLst>
                </a:gridCol>
              </a:tblGrid>
              <a:tr h="198742">
                <a:tc>
                  <a:txBody>
                    <a:bodyPr/>
                    <a:lstStyle/>
                    <a:p>
                      <a:pPr algn="ctr" fontAlgn="b"/>
                      <a:endParaRPr lang="en-US" sz="1400" b="0" i="0" u="none" strike="noStrike" dirty="0">
                        <a:solidFill>
                          <a:srgbClr val="000000"/>
                        </a:solidFill>
                        <a:effectLst/>
                        <a:latin typeface="Calibri"/>
                      </a:endParaRPr>
                    </a:p>
                  </a:txBody>
                  <a:tcPr marL="0" marR="0" marT="0" marB="0" anchor="b"/>
                </a:tc>
                <a:tc>
                  <a:txBody>
                    <a:bodyPr/>
                    <a:lstStyle/>
                    <a:p>
                      <a:pPr algn="ctr" fontAlgn="b"/>
                      <a:endParaRPr lang="en-US" sz="1400" b="0" i="0" u="none" strike="noStrike">
                        <a:solidFill>
                          <a:srgbClr val="000000"/>
                        </a:solidFill>
                        <a:effectLst/>
                        <a:latin typeface="Calibri"/>
                      </a:endParaRPr>
                    </a:p>
                  </a:txBody>
                  <a:tcPr marL="0" marR="0" marT="0" marB="0" anchor="b"/>
                </a:tc>
                <a:tc gridSpan="2">
                  <a:txBody>
                    <a:bodyPr/>
                    <a:lstStyle/>
                    <a:p>
                      <a:pPr algn="ctr" fontAlgn="b"/>
                      <a:r>
                        <a:rPr lang="en-US" sz="1400" u="none" strike="noStrike">
                          <a:effectLst/>
                        </a:rPr>
                        <a:t>GR</a:t>
                      </a:r>
                      <a:endParaRPr lang="en-US" sz="1400" b="0" i="0" u="none" strike="noStrike">
                        <a:solidFill>
                          <a:srgbClr val="000000"/>
                        </a:solidFill>
                        <a:effectLst/>
                        <a:latin typeface="Calibri"/>
                      </a:endParaRPr>
                    </a:p>
                  </a:txBody>
                  <a:tcPr marL="0" marR="0" marT="0" marB="0" anchor="b"/>
                </a:tc>
                <a:tc hMerge="1">
                  <a:txBody>
                    <a:bodyPr/>
                    <a:lstStyle/>
                    <a:p>
                      <a:endParaRPr lang="en-US"/>
                    </a:p>
                  </a:txBody>
                  <a:tcPr/>
                </a:tc>
                <a:tc gridSpan="2">
                  <a:txBody>
                    <a:bodyPr/>
                    <a:lstStyle/>
                    <a:p>
                      <a:pPr algn="ctr" fontAlgn="b"/>
                      <a:r>
                        <a:rPr lang="en-US" sz="1400" u="none" strike="noStrike">
                          <a:effectLst/>
                        </a:rPr>
                        <a:t>BR</a:t>
                      </a:r>
                      <a:endParaRPr lang="en-US" sz="1400" b="0" i="0" u="none" strike="noStrike">
                        <a:solidFill>
                          <a:srgbClr val="000000"/>
                        </a:solidFill>
                        <a:effectLst/>
                        <a:latin typeface="Calibri"/>
                      </a:endParaRPr>
                    </a:p>
                  </a:txBody>
                  <a:tcPr marL="0" marR="0" marT="0" marB="0" anchor="b"/>
                </a:tc>
                <a:tc hMerge="1">
                  <a:txBody>
                    <a:bodyPr/>
                    <a:lstStyle/>
                    <a:p>
                      <a:endParaRPr lang="en-US"/>
                    </a:p>
                  </a:txBody>
                  <a:tcPr/>
                </a:tc>
                <a:extLst>
                  <a:ext uri="{0D108BD9-81ED-4DB2-BD59-A6C34878D82A}">
                    <a16:rowId xmlns:a16="http://schemas.microsoft.com/office/drawing/2014/main" val="10000"/>
                  </a:ext>
                </a:extLst>
              </a:tr>
              <a:tr h="198742">
                <a:tc>
                  <a:txBody>
                    <a:bodyPr/>
                    <a:lstStyle/>
                    <a:p>
                      <a:pPr algn="ctr" fontAlgn="b"/>
                      <a:r>
                        <a:rPr lang="en-US" sz="1400" u="none" strike="noStrike">
                          <a:effectLst/>
                        </a:rPr>
                        <a:t>exm1245886</a:t>
                      </a:r>
                      <a:endParaRPr lang="en-US" sz="1400" b="0" i="0" u="none" strike="noStrike">
                        <a:solidFill>
                          <a:srgbClr val="000000"/>
                        </a:solidFill>
                        <a:effectLst/>
                        <a:latin typeface="Calibri"/>
                      </a:endParaRPr>
                    </a:p>
                  </a:txBody>
                  <a:tcPr marL="0" marR="0" marT="0" marB="0" anchor="b"/>
                </a:tc>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n</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Freq.</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n</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Freq.</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1"/>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A</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16</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19</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0.95</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2"/>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G</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0.05</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3"/>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AA</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8</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9</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0.90</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4"/>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AG</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0.10</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5"/>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GG</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0.00</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6"/>
                  </a:ext>
                </a:extLst>
              </a:tr>
              <a:tr h="198742">
                <a:tc>
                  <a:txBody>
                    <a:bodyPr/>
                    <a:lstStyle/>
                    <a:p>
                      <a:pPr algn="ctr" fontAlgn="b"/>
                      <a:r>
                        <a:rPr lang="en-US" sz="1400" u="none" strike="noStrike">
                          <a:effectLst/>
                        </a:rPr>
                        <a:t>exm1245887</a:t>
                      </a:r>
                      <a:endParaRPr lang="en-US" sz="1400" b="0" i="0" u="none" strike="noStrike">
                        <a:solidFill>
                          <a:srgbClr val="000000"/>
                        </a:solidFill>
                        <a:effectLst/>
                        <a:latin typeface="Calibri"/>
                      </a:endParaRPr>
                    </a:p>
                  </a:txBody>
                  <a:tcPr marL="0" marR="0" marT="0" marB="0" anchor="b"/>
                </a:tc>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n</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Freq.</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n</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Freq.</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7"/>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G</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0.05</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8"/>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C</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16</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19</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0.95</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9"/>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GG</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0.00</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10"/>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GC</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0.10</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11"/>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CC</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8</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9</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0.90</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12"/>
                  </a:ext>
                </a:extLst>
              </a:tr>
              <a:tr h="198742">
                <a:tc>
                  <a:txBody>
                    <a:bodyPr/>
                    <a:lstStyle/>
                    <a:p>
                      <a:pPr algn="ctr" fontAlgn="b"/>
                      <a:r>
                        <a:rPr lang="en-US" sz="1400" u="none" strike="noStrike">
                          <a:effectLst/>
                        </a:rPr>
                        <a:t>exm1245988</a:t>
                      </a:r>
                      <a:endParaRPr lang="en-US" sz="1400" b="0" i="0" u="none" strike="noStrike">
                        <a:solidFill>
                          <a:srgbClr val="000000"/>
                        </a:solidFill>
                        <a:effectLst/>
                        <a:latin typeface="Calibri"/>
                      </a:endParaRPr>
                    </a:p>
                  </a:txBody>
                  <a:tcPr marL="0" marR="0" marT="0" marB="0" anchor="b"/>
                </a:tc>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n</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Freq.</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n</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Freq.</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13"/>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T</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0.05</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14"/>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C</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16</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19</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0.95</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15"/>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TT</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0.00</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16"/>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TC</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0.10</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17"/>
                  </a:ext>
                </a:extLst>
              </a:tr>
              <a:tr h="198742">
                <a:tc>
                  <a:txBody>
                    <a:bodyPr/>
                    <a:lstStyle/>
                    <a:p>
                      <a:pPr algn="ctr" fontAlgn="b"/>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CC</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8</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1.00</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9</a:t>
                      </a:r>
                      <a:endParaRPr lang="en-US" sz="1400" b="0" i="0" u="none" strike="noStrike">
                        <a:solidFill>
                          <a:srgbClr val="000000"/>
                        </a:solidFill>
                        <a:effectLst/>
                        <a:latin typeface="Calibri"/>
                      </a:endParaRPr>
                    </a:p>
                  </a:txBody>
                  <a:tcPr marL="0" marR="0" marT="0" marB="0" anchor="b"/>
                </a:tc>
                <a:tc>
                  <a:txBody>
                    <a:bodyPr/>
                    <a:lstStyle/>
                    <a:p>
                      <a:pPr algn="ctr" fontAlgn="b"/>
                      <a:r>
                        <a:rPr lang="en-US" sz="1400" u="none" strike="noStrike">
                          <a:effectLst/>
                        </a:rPr>
                        <a:t>0.90</a:t>
                      </a:r>
                      <a:endParaRPr lang="en-US" sz="14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18"/>
                  </a:ext>
                </a:extLst>
              </a:tr>
              <a:tr h="198742">
                <a:tc>
                  <a:txBody>
                    <a:bodyPr/>
                    <a:lstStyle/>
                    <a:p>
                      <a:pPr algn="ctr" fontAlgn="b"/>
                      <a:r>
                        <a:rPr lang="en-US" sz="1400" b="1" u="none" strike="noStrike" dirty="0">
                          <a:solidFill>
                            <a:srgbClr val="C00000"/>
                          </a:solidFill>
                          <a:effectLst/>
                        </a:rPr>
                        <a:t>rs7188697</a:t>
                      </a:r>
                      <a:endParaRPr lang="en-US" sz="1400" b="1" i="0" u="none" strike="noStrike" dirty="0">
                        <a:solidFill>
                          <a:srgbClr val="C00000"/>
                        </a:solidFill>
                        <a:effectLst/>
                        <a:latin typeface="Calibri"/>
                      </a:endParaRPr>
                    </a:p>
                  </a:txBody>
                  <a:tcPr marL="0" marR="0" marT="0" marB="0" anchor="b"/>
                </a:tc>
                <a:tc>
                  <a:txBody>
                    <a:bodyPr/>
                    <a:lstStyle/>
                    <a:p>
                      <a:pPr algn="ctr" fontAlgn="b"/>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n</a:t>
                      </a:r>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Freq.</a:t>
                      </a:r>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n</a:t>
                      </a:r>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Freq.</a:t>
                      </a:r>
                      <a:endParaRPr lang="en-US" sz="1400" b="1" i="0" u="none" strike="noStrike" dirty="0">
                        <a:solidFill>
                          <a:srgbClr val="C00000"/>
                        </a:solidFill>
                        <a:effectLst/>
                        <a:latin typeface="Calibri"/>
                      </a:endParaRPr>
                    </a:p>
                  </a:txBody>
                  <a:tcPr marL="0" marR="0" marT="0" marB="0" anchor="b"/>
                </a:tc>
                <a:extLst>
                  <a:ext uri="{0D108BD9-81ED-4DB2-BD59-A6C34878D82A}">
                    <a16:rowId xmlns:a16="http://schemas.microsoft.com/office/drawing/2014/main" val="10019"/>
                  </a:ext>
                </a:extLst>
              </a:tr>
              <a:tr h="198742">
                <a:tc>
                  <a:txBody>
                    <a:bodyPr/>
                    <a:lstStyle/>
                    <a:p>
                      <a:pPr algn="ctr" fontAlgn="b"/>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A</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16</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1.00</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10</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0.50</a:t>
                      </a:r>
                      <a:endParaRPr lang="en-US" sz="1400" b="1" i="0" u="none" strike="noStrike">
                        <a:solidFill>
                          <a:srgbClr val="C00000"/>
                        </a:solidFill>
                        <a:effectLst/>
                        <a:latin typeface="Calibri"/>
                      </a:endParaRPr>
                    </a:p>
                  </a:txBody>
                  <a:tcPr marL="0" marR="0" marT="0" marB="0" anchor="b"/>
                </a:tc>
                <a:extLst>
                  <a:ext uri="{0D108BD9-81ED-4DB2-BD59-A6C34878D82A}">
                    <a16:rowId xmlns:a16="http://schemas.microsoft.com/office/drawing/2014/main" val="10020"/>
                  </a:ext>
                </a:extLst>
              </a:tr>
              <a:tr h="198742">
                <a:tc>
                  <a:txBody>
                    <a:bodyPr/>
                    <a:lstStyle/>
                    <a:p>
                      <a:pPr algn="ctr" fontAlgn="b"/>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G</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0</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0.00</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10</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0.50</a:t>
                      </a:r>
                      <a:endParaRPr lang="en-US" sz="1400" b="1" i="0" u="none" strike="noStrike">
                        <a:solidFill>
                          <a:srgbClr val="C00000"/>
                        </a:solidFill>
                        <a:effectLst/>
                        <a:latin typeface="Calibri"/>
                      </a:endParaRPr>
                    </a:p>
                  </a:txBody>
                  <a:tcPr marL="0" marR="0" marT="0" marB="0" anchor="b"/>
                </a:tc>
                <a:extLst>
                  <a:ext uri="{0D108BD9-81ED-4DB2-BD59-A6C34878D82A}">
                    <a16:rowId xmlns:a16="http://schemas.microsoft.com/office/drawing/2014/main" val="10021"/>
                  </a:ext>
                </a:extLst>
              </a:tr>
              <a:tr h="198742">
                <a:tc>
                  <a:txBody>
                    <a:bodyPr/>
                    <a:lstStyle/>
                    <a:p>
                      <a:pPr algn="ctr" fontAlgn="b"/>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AA</a:t>
                      </a:r>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8</a:t>
                      </a:r>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1.00</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1</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0.10</a:t>
                      </a:r>
                      <a:endParaRPr lang="en-US" sz="1400" b="1" i="0" u="none" strike="noStrike">
                        <a:solidFill>
                          <a:srgbClr val="C00000"/>
                        </a:solidFill>
                        <a:effectLst/>
                        <a:latin typeface="Calibri"/>
                      </a:endParaRPr>
                    </a:p>
                  </a:txBody>
                  <a:tcPr marL="0" marR="0" marT="0" marB="0" anchor="b"/>
                </a:tc>
                <a:extLst>
                  <a:ext uri="{0D108BD9-81ED-4DB2-BD59-A6C34878D82A}">
                    <a16:rowId xmlns:a16="http://schemas.microsoft.com/office/drawing/2014/main" val="10022"/>
                  </a:ext>
                </a:extLst>
              </a:tr>
              <a:tr h="198742">
                <a:tc>
                  <a:txBody>
                    <a:bodyPr/>
                    <a:lstStyle/>
                    <a:p>
                      <a:pPr algn="ctr" fontAlgn="b"/>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AG</a:t>
                      </a:r>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0</a:t>
                      </a:r>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0.00</a:t>
                      </a:r>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8</a:t>
                      </a:r>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0.80</a:t>
                      </a:r>
                      <a:endParaRPr lang="en-US" sz="1400" b="1" i="0" u="none" strike="noStrike" dirty="0">
                        <a:solidFill>
                          <a:srgbClr val="C00000"/>
                        </a:solidFill>
                        <a:effectLst/>
                        <a:latin typeface="Calibri"/>
                      </a:endParaRPr>
                    </a:p>
                  </a:txBody>
                  <a:tcPr marL="0" marR="0" marT="0" marB="0" anchor="b"/>
                </a:tc>
                <a:extLst>
                  <a:ext uri="{0D108BD9-81ED-4DB2-BD59-A6C34878D82A}">
                    <a16:rowId xmlns:a16="http://schemas.microsoft.com/office/drawing/2014/main" val="10023"/>
                  </a:ext>
                </a:extLst>
              </a:tr>
              <a:tr h="198742">
                <a:tc>
                  <a:txBody>
                    <a:bodyPr/>
                    <a:lstStyle/>
                    <a:p>
                      <a:pPr algn="ctr" fontAlgn="b"/>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GG</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0</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a:solidFill>
                            <a:srgbClr val="C00000"/>
                          </a:solidFill>
                          <a:effectLst/>
                        </a:rPr>
                        <a:t>0.00</a:t>
                      </a:r>
                      <a:endParaRPr lang="en-US" sz="1400" b="1" i="0" u="none" strike="noStrike">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1</a:t>
                      </a:r>
                      <a:endParaRPr lang="en-US" sz="1400" b="1" i="0" u="none" strike="noStrike" dirty="0">
                        <a:solidFill>
                          <a:srgbClr val="C00000"/>
                        </a:solidFill>
                        <a:effectLst/>
                        <a:latin typeface="Calibri"/>
                      </a:endParaRPr>
                    </a:p>
                  </a:txBody>
                  <a:tcPr marL="0" marR="0" marT="0" marB="0" anchor="b"/>
                </a:tc>
                <a:tc>
                  <a:txBody>
                    <a:bodyPr/>
                    <a:lstStyle/>
                    <a:p>
                      <a:pPr algn="ctr" fontAlgn="b"/>
                      <a:r>
                        <a:rPr lang="en-US" sz="1400" b="1" u="none" strike="noStrike" dirty="0">
                          <a:solidFill>
                            <a:srgbClr val="C00000"/>
                          </a:solidFill>
                          <a:effectLst/>
                        </a:rPr>
                        <a:t>0.10</a:t>
                      </a:r>
                      <a:endParaRPr lang="en-US" sz="1400" b="1" i="0" u="none" strike="noStrike" dirty="0">
                        <a:solidFill>
                          <a:srgbClr val="C00000"/>
                        </a:solidFill>
                        <a:effectLst/>
                        <a:latin typeface="Calibri"/>
                      </a:endParaRPr>
                    </a:p>
                  </a:txBody>
                  <a:tcPr marL="0" marR="0" marT="0" marB="0" anchor="b"/>
                </a:tc>
                <a:extLst>
                  <a:ext uri="{0D108BD9-81ED-4DB2-BD59-A6C34878D82A}">
                    <a16:rowId xmlns:a16="http://schemas.microsoft.com/office/drawing/2014/main" val="10024"/>
                  </a:ext>
                </a:extLst>
              </a:tr>
            </a:tbl>
          </a:graphicData>
        </a:graphic>
      </p:graphicFrame>
      <p:sp>
        <p:nvSpPr>
          <p:cNvPr id="5" name="Rounded Rectangular Callout 4"/>
          <p:cNvSpPr/>
          <p:nvPr/>
        </p:nvSpPr>
        <p:spPr>
          <a:xfrm>
            <a:off x="6002707" y="3933056"/>
            <a:ext cx="2031148" cy="1368152"/>
          </a:xfrm>
          <a:prstGeom prst="wedgeRoundRectCallout">
            <a:avLst>
              <a:gd name="adj1" fmla="val -56908"/>
              <a:gd name="adj2" fmla="val 7660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err="1"/>
              <a:t>Statistically</a:t>
            </a:r>
            <a:r>
              <a:rPr lang="pt-BR" sz="2800" dirty="0"/>
              <a:t> </a:t>
            </a:r>
            <a:r>
              <a:rPr lang="pt-BR" sz="2800" dirty="0" err="1"/>
              <a:t>associated</a:t>
            </a:r>
            <a:r>
              <a:rPr lang="pt-BR" sz="2800" dirty="0"/>
              <a:t>.</a:t>
            </a:r>
            <a:endParaRPr lang="en-US" sz="2800" dirty="0"/>
          </a:p>
        </p:txBody>
      </p:sp>
      <p:sp>
        <p:nvSpPr>
          <p:cNvPr id="6" name="Rounded Rectangular Callout 5"/>
          <p:cNvSpPr/>
          <p:nvPr/>
        </p:nvSpPr>
        <p:spPr>
          <a:xfrm>
            <a:off x="6228184" y="5805264"/>
            <a:ext cx="1728192" cy="864096"/>
          </a:xfrm>
          <a:prstGeom prst="wedgeRoundRectCallout">
            <a:avLst>
              <a:gd name="adj1" fmla="val -88815"/>
              <a:gd name="adj2" fmla="val 27226"/>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Intron</a:t>
            </a:r>
            <a:r>
              <a:rPr lang="pt-BR" dirty="0"/>
              <a:t> 3</a:t>
            </a:r>
            <a:endParaRPr lang="en-US" dirty="0"/>
          </a:p>
        </p:txBody>
      </p:sp>
    </p:spTree>
    <p:extLst>
      <p:ext uri="{BB962C8B-B14F-4D97-AF65-F5344CB8AC3E}">
        <p14:creationId xmlns:p14="http://schemas.microsoft.com/office/powerpoint/2010/main" val="1837206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464"/>
            <a:ext cx="8229600" cy="1143000"/>
          </a:xfrm>
        </p:spPr>
        <p:txBody>
          <a:bodyPr/>
          <a:lstStyle/>
          <a:p>
            <a:r>
              <a:rPr lang="pt-BR" b="1" i="1" dirty="0">
                <a:solidFill>
                  <a:srgbClr val="376092"/>
                </a:solidFill>
              </a:rPr>
              <a:t>CNOT1: </a:t>
            </a:r>
            <a:r>
              <a:rPr lang="pt-BR" b="1" dirty="0" err="1">
                <a:solidFill>
                  <a:srgbClr val="376092"/>
                </a:solidFill>
              </a:rPr>
              <a:t>Significant</a:t>
            </a:r>
            <a:r>
              <a:rPr lang="pt-BR" b="1" dirty="0">
                <a:solidFill>
                  <a:srgbClr val="376092"/>
                </a:solidFill>
              </a:rPr>
              <a:t> </a:t>
            </a:r>
            <a:r>
              <a:rPr lang="pt-BR" b="1" dirty="0" err="1">
                <a:solidFill>
                  <a:srgbClr val="376092"/>
                </a:solidFill>
              </a:rPr>
              <a:t>marker</a:t>
            </a:r>
            <a:endParaRPr lang="en-US" b="1" dirty="0">
              <a:solidFill>
                <a:srgbClr val="37609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09345248"/>
              </p:ext>
            </p:extLst>
          </p:nvPr>
        </p:nvGraphicFramePr>
        <p:xfrm>
          <a:off x="457201" y="1196749"/>
          <a:ext cx="8229598" cy="5472610"/>
        </p:xfrm>
        <a:graphic>
          <a:graphicData uri="http://schemas.openxmlformats.org/drawingml/2006/table">
            <a:tbl>
              <a:tblPr>
                <a:tableStyleId>{5C22544A-7EE6-4342-B048-85BDC9FD1C3A}</a:tableStyleId>
              </a:tblPr>
              <a:tblGrid>
                <a:gridCol w="1477108">
                  <a:extLst>
                    <a:ext uri="{9D8B030D-6E8A-4147-A177-3AD203B41FA5}">
                      <a16:colId xmlns:a16="http://schemas.microsoft.com/office/drawing/2014/main" val="20000"/>
                    </a:ext>
                  </a:extLst>
                </a:gridCol>
                <a:gridCol w="1494691">
                  <a:extLst>
                    <a:ext uri="{9D8B030D-6E8A-4147-A177-3AD203B41FA5}">
                      <a16:colId xmlns:a16="http://schemas.microsoft.com/office/drawing/2014/main" val="20001"/>
                    </a:ext>
                  </a:extLst>
                </a:gridCol>
                <a:gridCol w="1494691">
                  <a:extLst>
                    <a:ext uri="{9D8B030D-6E8A-4147-A177-3AD203B41FA5}">
                      <a16:colId xmlns:a16="http://schemas.microsoft.com/office/drawing/2014/main" val="20002"/>
                    </a:ext>
                  </a:extLst>
                </a:gridCol>
                <a:gridCol w="2404826">
                  <a:extLst>
                    <a:ext uri="{9D8B030D-6E8A-4147-A177-3AD203B41FA5}">
                      <a16:colId xmlns:a16="http://schemas.microsoft.com/office/drawing/2014/main" val="20003"/>
                    </a:ext>
                  </a:extLst>
                </a:gridCol>
                <a:gridCol w="1358282">
                  <a:extLst>
                    <a:ext uri="{9D8B030D-6E8A-4147-A177-3AD203B41FA5}">
                      <a16:colId xmlns:a16="http://schemas.microsoft.com/office/drawing/2014/main" val="20004"/>
                    </a:ext>
                  </a:extLst>
                </a:gridCol>
              </a:tblGrid>
              <a:tr h="302286">
                <a:tc gridSpan="5">
                  <a:txBody>
                    <a:bodyPr/>
                    <a:lstStyle/>
                    <a:p>
                      <a:pPr algn="ctr" fontAlgn="b"/>
                      <a:r>
                        <a:rPr lang="en-US" sz="1600" u="none" strike="noStrike" dirty="0">
                          <a:effectLst/>
                        </a:rPr>
                        <a:t> Single Locus Table</a:t>
                      </a:r>
                      <a:endParaRPr lang="en-US" sz="1600" b="0" i="0" u="none" strike="noStrike" dirty="0">
                        <a:solidFill>
                          <a:srgbClr val="000000"/>
                        </a:solidFill>
                        <a:effectLst/>
                        <a:latin typeface="Calibri"/>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49688">
                <a:tc>
                  <a:txBody>
                    <a:bodyPr/>
                    <a:lstStyle/>
                    <a:p>
                      <a:pPr algn="ctr" fontAlgn="b"/>
                      <a:r>
                        <a:rPr lang="en-US" sz="1600" u="none" strike="noStrike" dirty="0">
                          <a:effectLst/>
                        </a:rPr>
                        <a:t>rs7188697</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dirty="0">
                          <a:effectLst/>
                        </a:rPr>
                        <a:t>WTR</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dirty="0">
                          <a:effectLst/>
                        </a:rPr>
                        <a:t>GR</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a:effectLst/>
                        </a:rPr>
                        <a:t>OR (CI 95%)</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dirty="0">
                          <a:effectLst/>
                        </a:rPr>
                        <a:t>P value</a:t>
                      </a:r>
                      <a:endParaRPr lang="en-US" sz="16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287890">
                <a:tc>
                  <a:txBody>
                    <a:bodyPr/>
                    <a:lstStyle/>
                    <a:p>
                      <a:pPr algn="l" fontAlgn="b"/>
                      <a:r>
                        <a:rPr lang="en-US" sz="1600" u="none" strike="noStrike" dirty="0">
                          <a:effectLst/>
                        </a:rPr>
                        <a:t>Allele</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a:effectLst/>
                        </a:rPr>
                        <a:t>n=20 (Freq.)</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n=16 (Freq.)</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287890">
                <a:tc>
                  <a:txBody>
                    <a:bodyPr/>
                    <a:lstStyle/>
                    <a:p>
                      <a:pPr algn="l" fontAlgn="b"/>
                      <a:r>
                        <a:rPr lang="en-US" sz="1600" u="none" strike="noStrike">
                          <a:effectLst/>
                        </a:rPr>
                        <a:t>A</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10 (0.5)</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16 (1)</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Ref.</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287890">
                <a:tc>
                  <a:txBody>
                    <a:bodyPr/>
                    <a:lstStyle/>
                    <a:p>
                      <a:pPr algn="l" fontAlgn="b"/>
                      <a:r>
                        <a:rPr lang="en-US" sz="1600" u="none" strike="noStrike">
                          <a:effectLst/>
                        </a:rPr>
                        <a:t>G</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dirty="0">
                          <a:effectLst/>
                        </a:rPr>
                        <a:t>10 (0.5)</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dirty="0">
                          <a:effectLst/>
                        </a:rPr>
                        <a:t>0 (0)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kern="1200" dirty="0">
                          <a:solidFill>
                            <a:schemeClr val="dk1"/>
                          </a:solidFill>
                          <a:effectLst/>
                          <a:latin typeface="+mn-lt"/>
                          <a:ea typeface="+mn-ea"/>
                          <a:cs typeface="+mn-cs"/>
                        </a:rPr>
                        <a:t>33.00 (1.74-624.66)</a:t>
                      </a:r>
                      <a:endParaRPr lang="en-US" sz="1600" b="0" i="0" u="none" strike="noStrike" dirty="0">
                        <a:solidFill>
                          <a:srgbClr val="FFFFFF"/>
                        </a:solidFill>
                        <a:effectLst/>
                        <a:latin typeface="Calibri"/>
                      </a:endParaRPr>
                    </a:p>
                  </a:txBody>
                  <a:tcPr marL="9525" marR="9525" marT="9525" marB="0" anchor="b"/>
                </a:tc>
                <a:tc>
                  <a:txBody>
                    <a:bodyPr/>
                    <a:lstStyle/>
                    <a:p>
                      <a:pPr algn="ctr" fontAlgn="b"/>
                      <a:r>
                        <a:rPr lang="en-US" sz="1600" u="none" strike="noStrike">
                          <a:effectLst/>
                        </a:rPr>
                        <a:t>0.0031*</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287890">
                <a:tc>
                  <a:txBody>
                    <a:bodyPr/>
                    <a:lstStyle/>
                    <a:p>
                      <a:pPr algn="l" fontAlgn="b"/>
                      <a:r>
                        <a:rPr lang="en-US" sz="1600" u="none" strike="noStrike">
                          <a:effectLst/>
                        </a:rPr>
                        <a:t>Codominant</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n=10 (Freq.)</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n=8 (Freq.)</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287890">
                <a:tc>
                  <a:txBody>
                    <a:bodyPr/>
                    <a:lstStyle/>
                    <a:p>
                      <a:pPr algn="l" fontAlgn="b"/>
                      <a:r>
                        <a:rPr lang="en-US" sz="1600" u="none" strike="noStrike">
                          <a:effectLst/>
                        </a:rPr>
                        <a:t>A/A</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1 (0.1)</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8 (1)</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dirty="0">
                          <a:effectLst/>
                        </a:rPr>
                        <a:t>Ref.</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a:effectLst/>
                        </a:rPr>
                        <a:t>0.0007*</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6"/>
                  </a:ext>
                </a:extLst>
              </a:tr>
              <a:tr h="287890">
                <a:tc>
                  <a:txBody>
                    <a:bodyPr/>
                    <a:lstStyle/>
                    <a:p>
                      <a:pPr algn="l" fontAlgn="b"/>
                      <a:r>
                        <a:rPr lang="en-US" sz="1600" u="none" strike="noStrike">
                          <a:effectLst/>
                        </a:rPr>
                        <a:t>A/G</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8 (0.8)</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0 (0)</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b="0" i="0" kern="1200" dirty="0">
                          <a:solidFill>
                            <a:schemeClr val="dk1"/>
                          </a:solidFill>
                          <a:effectLst/>
                          <a:latin typeface="+mn-lt"/>
                          <a:ea typeface="+mn-ea"/>
                          <a:cs typeface="+mn-cs"/>
                        </a:rPr>
                        <a:t>96.33 (3.42-2715.42)</a:t>
                      </a:r>
                      <a:endParaRPr lang="en-US" sz="1600" b="0" i="0" u="none" strike="noStrike" dirty="0">
                        <a:solidFill>
                          <a:srgbClr val="FFFFFF"/>
                        </a:solidFill>
                        <a:effectLst/>
                        <a:latin typeface="Calibri"/>
                      </a:endParaRPr>
                    </a:p>
                  </a:txBody>
                  <a:tcPr marL="9525" marR="9525" marT="9525" marB="0" anchor="b"/>
                </a:tc>
                <a:tc>
                  <a:txBody>
                    <a:bodyPr/>
                    <a:lstStyle/>
                    <a:p>
                      <a:pPr algn="ctr" fontAlgn="b"/>
                      <a:r>
                        <a:rPr lang="en-US" sz="1600" u="none" strike="noStrike">
                          <a:effectLst/>
                        </a:rPr>
                        <a:t>0.0015*</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7"/>
                  </a:ext>
                </a:extLst>
              </a:tr>
              <a:tr h="287890">
                <a:tc>
                  <a:txBody>
                    <a:bodyPr/>
                    <a:lstStyle/>
                    <a:p>
                      <a:pPr algn="l" fontAlgn="b"/>
                      <a:r>
                        <a:rPr lang="en-US" sz="1600" u="none" strike="noStrike">
                          <a:effectLst/>
                        </a:rPr>
                        <a:t>G/G</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1 (0.1)</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0 (0)</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b="0" i="0" kern="1200" dirty="0">
                          <a:solidFill>
                            <a:schemeClr val="dk1"/>
                          </a:solidFill>
                          <a:effectLst/>
                          <a:latin typeface="+mn-lt"/>
                          <a:ea typeface="+mn-ea"/>
                          <a:cs typeface="+mn-cs"/>
                        </a:rPr>
                        <a:t>17.00 (0.46-648.24)</a:t>
                      </a:r>
                      <a:endParaRPr lang="en-US" sz="1600" b="0" i="0" u="none" strike="noStrike" dirty="0">
                        <a:solidFill>
                          <a:srgbClr val="FFFFFF"/>
                        </a:solidFill>
                        <a:effectLst/>
                        <a:latin typeface="Calibri"/>
                      </a:endParaRPr>
                    </a:p>
                  </a:txBody>
                  <a:tcPr marL="9525" marR="9525" marT="9525" marB="0" anchor="b"/>
                </a:tc>
                <a:tc>
                  <a:txBody>
                    <a:bodyPr/>
                    <a:lstStyle/>
                    <a:p>
                      <a:pPr algn="ctr" fontAlgn="b"/>
                      <a:r>
                        <a:rPr lang="en-US" sz="1600" u="none" strike="noStrike">
                          <a:effectLst/>
                        </a:rPr>
                        <a:t>0.4292</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8"/>
                  </a:ext>
                </a:extLst>
              </a:tr>
              <a:tr h="287890">
                <a:tc>
                  <a:txBody>
                    <a:bodyPr/>
                    <a:lstStyle/>
                    <a:p>
                      <a:pPr algn="l" fontAlgn="b"/>
                      <a:r>
                        <a:rPr lang="en-US" sz="1600" u="none" strike="noStrike">
                          <a:effectLst/>
                        </a:rPr>
                        <a:t>Dominant</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9"/>
                  </a:ext>
                </a:extLst>
              </a:tr>
              <a:tr h="287890">
                <a:tc>
                  <a:txBody>
                    <a:bodyPr/>
                    <a:lstStyle/>
                    <a:p>
                      <a:pPr algn="l" fontAlgn="b"/>
                      <a:r>
                        <a:rPr lang="en-US" sz="1600" u="none" strike="noStrike">
                          <a:effectLst/>
                        </a:rPr>
                        <a:t>A/A</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1 (0.1)</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8 (1)</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Ref.</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0"/>
                  </a:ext>
                </a:extLst>
              </a:tr>
              <a:tr h="287890">
                <a:tc>
                  <a:txBody>
                    <a:bodyPr/>
                    <a:lstStyle/>
                    <a:p>
                      <a:pPr algn="l" fontAlgn="b"/>
                      <a:r>
                        <a:rPr lang="en-US" sz="1600" u="none" strike="noStrike">
                          <a:effectLst/>
                        </a:rPr>
                        <a:t>A/G + G/G</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9 (0.9)</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0 (0)</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b="0" i="0" kern="1200" dirty="0">
                          <a:solidFill>
                            <a:schemeClr val="dk1"/>
                          </a:solidFill>
                          <a:effectLst/>
                          <a:latin typeface="+mn-lt"/>
                          <a:ea typeface="+mn-ea"/>
                          <a:cs typeface="+mn-cs"/>
                        </a:rPr>
                        <a:t>107.66 (3.85-3013.31)</a:t>
                      </a:r>
                      <a:endParaRPr lang="en-US" sz="1600" b="0" i="0" u="none" strike="noStrike" dirty="0">
                        <a:solidFill>
                          <a:srgbClr val="FFFFFF"/>
                        </a:solidFill>
                        <a:effectLst/>
                        <a:latin typeface="Calibri"/>
                      </a:endParaRPr>
                    </a:p>
                  </a:txBody>
                  <a:tcPr marL="9525" marR="9525" marT="9525" marB="0" anchor="b"/>
                </a:tc>
                <a:tc>
                  <a:txBody>
                    <a:bodyPr/>
                    <a:lstStyle/>
                    <a:p>
                      <a:pPr algn="ctr" fontAlgn="b"/>
                      <a:r>
                        <a:rPr lang="en-US" sz="1600" u="none" strike="noStrike">
                          <a:effectLst/>
                        </a:rPr>
                        <a:t>0.0009*</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1"/>
                  </a:ext>
                </a:extLst>
              </a:tr>
              <a:tr h="287890">
                <a:tc>
                  <a:txBody>
                    <a:bodyPr/>
                    <a:lstStyle/>
                    <a:p>
                      <a:pPr algn="l" fontAlgn="b"/>
                      <a:r>
                        <a:rPr lang="en-US" sz="1600" u="none" strike="noStrike">
                          <a:effectLst/>
                        </a:rPr>
                        <a:t>Recessive</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2"/>
                  </a:ext>
                </a:extLst>
              </a:tr>
              <a:tr h="287890">
                <a:tc>
                  <a:txBody>
                    <a:bodyPr/>
                    <a:lstStyle/>
                    <a:p>
                      <a:pPr algn="l" fontAlgn="b"/>
                      <a:r>
                        <a:rPr lang="en-US" sz="1600" u="none" strike="noStrike">
                          <a:effectLst/>
                        </a:rPr>
                        <a:t>A/A + A/G</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9 (0.9)</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8 (1)</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Ref.</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3"/>
                  </a:ext>
                </a:extLst>
              </a:tr>
              <a:tr h="287890">
                <a:tc>
                  <a:txBody>
                    <a:bodyPr/>
                    <a:lstStyle/>
                    <a:p>
                      <a:pPr algn="l" fontAlgn="b"/>
                      <a:r>
                        <a:rPr lang="en-US" sz="1600" u="none" strike="noStrike" dirty="0">
                          <a:effectLst/>
                        </a:rPr>
                        <a:t>G/G</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a:effectLst/>
                        </a:rPr>
                        <a:t>1 (0.1)</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0 (0)</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b="0" i="0" kern="1200" dirty="0">
                          <a:solidFill>
                            <a:schemeClr val="dk1"/>
                          </a:solidFill>
                          <a:effectLst/>
                          <a:latin typeface="+mn-lt"/>
                          <a:ea typeface="+mn-ea"/>
                          <a:cs typeface="+mn-cs"/>
                        </a:rPr>
                        <a:t>2.68 (0.09 -75.12)</a:t>
                      </a:r>
                      <a:endParaRPr lang="en-US" sz="1600" b="0" i="0" u="none" strike="noStrike" dirty="0">
                        <a:solidFill>
                          <a:srgbClr val="FFFFFF"/>
                        </a:solidFill>
                        <a:effectLst/>
                        <a:latin typeface="Calibri"/>
                      </a:endParaRPr>
                    </a:p>
                  </a:txBody>
                  <a:tcPr marL="9525" marR="9525" marT="9525" marB="0" anchor="b"/>
                </a:tc>
                <a:tc>
                  <a:txBody>
                    <a:bodyPr/>
                    <a:lstStyle/>
                    <a:p>
                      <a:pPr algn="ctr" fontAlgn="b"/>
                      <a:r>
                        <a:rPr lang="en-US" sz="1600" u="none" strike="noStrike">
                          <a:effectLst/>
                        </a:rPr>
                        <a:t>0.9084</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4"/>
                  </a:ext>
                </a:extLst>
              </a:tr>
              <a:tr h="287890">
                <a:tc gridSpan="2">
                  <a:txBody>
                    <a:bodyPr/>
                    <a:lstStyle/>
                    <a:p>
                      <a:pPr algn="l" fontAlgn="b"/>
                      <a:r>
                        <a:rPr lang="en-US" sz="1600" u="none" strike="noStrike">
                          <a:effectLst/>
                        </a:rPr>
                        <a:t>Overdominant</a:t>
                      </a:r>
                      <a:endParaRPr lang="en-US" sz="1600" b="0" i="0" u="none" strike="noStrike">
                        <a:solidFill>
                          <a:srgbClr val="000000"/>
                        </a:solidFill>
                        <a:effectLst/>
                        <a:latin typeface="Calibri"/>
                      </a:endParaRPr>
                    </a:p>
                  </a:txBody>
                  <a:tcPr marL="9525" marR="9525" marT="9525" marB="0" anchor="b"/>
                </a:tc>
                <a:tc hMerge="1">
                  <a:txBody>
                    <a:bodyPr/>
                    <a:lstStyle/>
                    <a:p>
                      <a:endParaRPr lang="en-US"/>
                    </a:p>
                  </a:txBody>
                  <a:tcPr/>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5"/>
                  </a:ext>
                </a:extLst>
              </a:tr>
              <a:tr h="287890">
                <a:tc>
                  <a:txBody>
                    <a:bodyPr/>
                    <a:lstStyle/>
                    <a:p>
                      <a:pPr algn="l" fontAlgn="b"/>
                      <a:r>
                        <a:rPr lang="en-US" sz="1600" u="none" strike="noStrike">
                          <a:effectLst/>
                        </a:rPr>
                        <a:t>A/A + G/G</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2 (0.2)</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8 (1)</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Ref.</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6"/>
                  </a:ext>
                </a:extLst>
              </a:tr>
              <a:tr h="302286">
                <a:tc>
                  <a:txBody>
                    <a:bodyPr/>
                    <a:lstStyle/>
                    <a:p>
                      <a:pPr algn="l" fontAlgn="b"/>
                      <a:r>
                        <a:rPr lang="en-US" sz="1600" u="none" strike="noStrike" dirty="0">
                          <a:effectLst/>
                        </a:rPr>
                        <a:t>A/G</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a:effectLst/>
                        </a:rPr>
                        <a:t>8 (0.8)</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a:effectLst/>
                        </a:rPr>
                        <a:t>0 (0)</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b="0" i="0" kern="1200" dirty="0">
                          <a:solidFill>
                            <a:schemeClr val="dk1"/>
                          </a:solidFill>
                          <a:effectLst/>
                          <a:latin typeface="+mn-lt"/>
                          <a:ea typeface="+mn-ea"/>
                          <a:cs typeface="+mn-cs"/>
                        </a:rPr>
                        <a:t>57.80 (2.39-1392.38)</a:t>
                      </a:r>
                      <a:endParaRPr lang="en-US" sz="1600" b="0" i="0" u="none" strike="noStrike" dirty="0">
                        <a:solidFill>
                          <a:srgbClr val="FFFFFF"/>
                        </a:solidFill>
                        <a:effectLst/>
                        <a:latin typeface="Calibri"/>
                      </a:endParaRPr>
                    </a:p>
                  </a:txBody>
                  <a:tcPr marL="9525" marR="9525" marT="9525" marB="0" anchor="b"/>
                </a:tc>
                <a:tc>
                  <a:txBody>
                    <a:bodyPr/>
                    <a:lstStyle/>
                    <a:p>
                      <a:pPr algn="ctr" fontAlgn="b"/>
                      <a:r>
                        <a:rPr lang="en-US" sz="1600" u="none" strike="noStrike" dirty="0">
                          <a:effectLst/>
                        </a:rPr>
                        <a:t>0.0035*</a:t>
                      </a:r>
                      <a:endParaRPr lang="en-US" sz="16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7"/>
                  </a:ext>
                </a:extLst>
              </a:tr>
            </a:tbl>
          </a:graphicData>
        </a:graphic>
      </p:graphicFrame>
      <p:sp>
        <p:nvSpPr>
          <p:cNvPr id="3" name="Rounded Rectangle 2"/>
          <p:cNvSpPr/>
          <p:nvPr/>
        </p:nvSpPr>
        <p:spPr>
          <a:xfrm>
            <a:off x="405056" y="2636912"/>
            <a:ext cx="8280920" cy="288032"/>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2"/>
          <p:cNvSpPr/>
          <p:nvPr/>
        </p:nvSpPr>
        <p:spPr>
          <a:xfrm>
            <a:off x="395536" y="4077072"/>
            <a:ext cx="8280920" cy="86409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600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56176" y="259077"/>
            <a:ext cx="2581210" cy="72008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8148" y="1196752"/>
            <a:ext cx="8898348" cy="52766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2" name="Rounded Rectangle 1"/>
          <p:cNvSpPr/>
          <p:nvPr/>
        </p:nvSpPr>
        <p:spPr>
          <a:xfrm>
            <a:off x="5220072" y="3861048"/>
            <a:ext cx="2808312" cy="21602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Isosceles Triangle 2"/>
          <p:cNvSpPr/>
          <p:nvPr/>
        </p:nvSpPr>
        <p:spPr>
          <a:xfrm>
            <a:off x="2127340" y="3841245"/>
            <a:ext cx="1148516" cy="2088232"/>
          </a:xfrm>
          <a:prstGeom prst="triangl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38148" y="318155"/>
            <a:ext cx="5822552" cy="461665"/>
          </a:xfrm>
          <a:prstGeom prst="rect">
            <a:avLst/>
          </a:prstGeom>
        </p:spPr>
        <p:txBody>
          <a:bodyPr wrap="none">
            <a:spAutoFit/>
          </a:bodyPr>
          <a:lstStyle/>
          <a:p>
            <a:r>
              <a:rPr lang="en-GB" sz="2400" b="1" i="1" dirty="0">
                <a:solidFill>
                  <a:schemeClr val="accent1">
                    <a:lumMod val="75000"/>
                  </a:schemeClr>
                </a:solidFill>
              </a:rPr>
              <a:t>CNOT1 is involved in immunologic processes</a:t>
            </a:r>
            <a:endParaRPr lang="en-US" sz="2400" b="1" dirty="0">
              <a:solidFill>
                <a:schemeClr val="accent1">
                  <a:lumMod val="75000"/>
                </a:schemeClr>
              </a:solidFill>
            </a:endParaRPr>
          </a:p>
        </p:txBody>
      </p:sp>
      <p:sp>
        <p:nvSpPr>
          <p:cNvPr id="5" name="Rectangle 4"/>
          <p:cNvSpPr/>
          <p:nvPr/>
        </p:nvSpPr>
        <p:spPr>
          <a:xfrm>
            <a:off x="755576" y="1188260"/>
            <a:ext cx="7560840" cy="1569660"/>
          </a:xfrm>
          <a:prstGeom prst="rect">
            <a:avLst/>
          </a:prstGeom>
        </p:spPr>
        <p:txBody>
          <a:bodyPr wrap="square">
            <a:spAutoFit/>
          </a:bodyPr>
          <a:lstStyle/>
          <a:p>
            <a:pPr algn="ctr"/>
            <a:r>
              <a:rPr lang="en-US" sz="2400" dirty="0">
                <a:solidFill>
                  <a:schemeClr val="accent1">
                    <a:lumMod val="75000"/>
                  </a:schemeClr>
                </a:solidFill>
              </a:rPr>
              <a:t>When performing a Panther-based analysis CNOT-1 (Panther code PTHR13162:SF8CC, </a:t>
            </a:r>
            <a:r>
              <a:rPr lang="en-US" sz="2400" b="1" dirty="0">
                <a:solidFill>
                  <a:schemeClr val="accent1">
                    <a:lumMod val="75000"/>
                  </a:schemeClr>
                </a:solidFill>
              </a:rPr>
              <a:t>CCR4-NOT transcription complex subunit 1</a:t>
            </a:r>
            <a:r>
              <a:rPr lang="en-US" sz="2400" dirty="0">
                <a:solidFill>
                  <a:schemeClr val="accent1">
                    <a:lumMod val="75000"/>
                  </a:schemeClr>
                </a:solidFill>
              </a:rPr>
              <a:t>) has been classified in the Gene Ontology as  </a:t>
            </a:r>
            <a:r>
              <a:rPr lang="en-US" sz="2400" b="1" dirty="0">
                <a:solidFill>
                  <a:srgbClr val="FF0000"/>
                </a:solidFill>
              </a:rPr>
              <a:t>transcription factor activity. </a:t>
            </a:r>
            <a:r>
              <a:rPr lang="it-IT" sz="2400" b="1" dirty="0">
                <a:solidFill>
                  <a:srgbClr val="FF0000"/>
                </a:solidFill>
              </a:rPr>
              <a:t> </a:t>
            </a:r>
            <a:endParaRPr lang="en-US" sz="2400" b="1" dirty="0">
              <a:solidFill>
                <a:srgbClr val="FF0000"/>
              </a:solidFill>
            </a:endParaRPr>
          </a:p>
        </p:txBody>
      </p:sp>
    </p:spTree>
    <p:extLst>
      <p:ext uri="{BB962C8B-B14F-4D97-AF65-F5344CB8AC3E}">
        <p14:creationId xmlns:p14="http://schemas.microsoft.com/office/powerpoint/2010/main" val="97153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9218"/>
                                        </p:tgtEl>
                                      </p:cBhvr>
                                    </p:animEffect>
                                    <p:set>
                                      <p:cBhvr>
                                        <p:cTn id="30" dur="1" fill="hold">
                                          <p:stCondLst>
                                            <p:cond delay="499"/>
                                          </p:stCondLst>
                                        </p:cTn>
                                        <p:tgtEl>
                                          <p:spTgt spid="9218"/>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9219"/>
                                        </p:tgtEl>
                                      </p:cBhvr>
                                    </p:animEffect>
                                    <p:set>
                                      <p:cBhvr>
                                        <p:cTn id="33" dur="1" fill="hold">
                                          <p:stCondLst>
                                            <p:cond delay="499"/>
                                          </p:stCondLst>
                                        </p:cTn>
                                        <p:tgtEl>
                                          <p:spTgt spid="9219"/>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4" grpId="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hermata 2013-06-13 alle 12.36.5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84784"/>
            <a:ext cx="9144000" cy="4840377"/>
          </a:xfrm>
          <a:prstGeom prst="rect">
            <a:avLst/>
          </a:prstGeom>
        </p:spPr>
      </p:pic>
      <p:pic>
        <p:nvPicPr>
          <p:cNvPr id="5" name="Picture 4" descr="Schermata 2013-06-13 alle 12.37.5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7824" y="179052"/>
            <a:ext cx="3057653" cy="1143444"/>
          </a:xfrm>
          <a:prstGeom prst="rect">
            <a:avLst/>
          </a:prstGeom>
        </p:spPr>
      </p:pic>
    </p:spTree>
    <p:extLst>
      <p:ext uri="{BB962C8B-B14F-4D97-AF65-F5344CB8AC3E}">
        <p14:creationId xmlns:p14="http://schemas.microsoft.com/office/powerpoint/2010/main" val="251729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4762872" cy="1143000"/>
          </a:xfrm>
        </p:spPr>
        <p:txBody>
          <a:bodyPr/>
          <a:lstStyle/>
          <a:p>
            <a:r>
              <a:rPr lang="en-US" b="1" dirty="0">
                <a:solidFill>
                  <a:srgbClr val="FF0000"/>
                </a:solidFill>
              </a:rPr>
              <a:t>CNOT 1 functions</a:t>
            </a:r>
          </a:p>
        </p:txBody>
      </p:sp>
      <p:sp>
        <p:nvSpPr>
          <p:cNvPr id="3" name="Content Placeholder 2"/>
          <p:cNvSpPr>
            <a:spLocks noGrp="1"/>
          </p:cNvSpPr>
          <p:nvPr>
            <p:ph idx="1"/>
          </p:nvPr>
        </p:nvSpPr>
        <p:spPr>
          <a:xfrm>
            <a:off x="251520" y="1772816"/>
            <a:ext cx="4330824" cy="4525963"/>
          </a:xfrm>
        </p:spPr>
        <p:txBody>
          <a:bodyPr>
            <a:normAutofit fontScale="77500" lnSpcReduction="20000"/>
          </a:bodyPr>
          <a:lstStyle/>
          <a:p>
            <a:pPr algn="just"/>
            <a:r>
              <a:rPr lang="en-US" dirty="0">
                <a:solidFill>
                  <a:srgbClr val="376092"/>
                </a:solidFill>
              </a:rPr>
              <a:t>CNOT1 has been reported to play an important role in exhibiting enzymatic activity of the CCR4-NOT complex, so it is </a:t>
            </a:r>
            <a:r>
              <a:rPr lang="en-US" b="1" dirty="0">
                <a:solidFill>
                  <a:srgbClr val="376092"/>
                </a:solidFill>
              </a:rPr>
              <a:t>fundamental for the control of mRNA </a:t>
            </a:r>
            <a:r>
              <a:rPr lang="en-US" b="1" dirty="0" err="1">
                <a:solidFill>
                  <a:srgbClr val="376092"/>
                </a:solidFill>
              </a:rPr>
              <a:t>deadenylation</a:t>
            </a:r>
            <a:r>
              <a:rPr lang="en-US" b="1" dirty="0">
                <a:solidFill>
                  <a:srgbClr val="376092"/>
                </a:solidFill>
              </a:rPr>
              <a:t> and mRNA decay.</a:t>
            </a:r>
          </a:p>
          <a:p>
            <a:pPr algn="just"/>
            <a:r>
              <a:rPr lang="en-US" dirty="0">
                <a:solidFill>
                  <a:srgbClr val="376092"/>
                </a:solidFill>
              </a:rPr>
              <a:t>CNOT1 has been recently described as involved in the </a:t>
            </a:r>
            <a:r>
              <a:rPr lang="en-US" b="1" dirty="0">
                <a:solidFill>
                  <a:srgbClr val="376092"/>
                </a:solidFill>
              </a:rPr>
              <a:t>regulation of inflammatory processes mediated by </a:t>
            </a:r>
            <a:r>
              <a:rPr lang="en-US" b="1" dirty="0" err="1">
                <a:solidFill>
                  <a:srgbClr val="376092"/>
                </a:solidFill>
              </a:rPr>
              <a:t>TrisTetraprolin</a:t>
            </a:r>
            <a:r>
              <a:rPr lang="en-US" b="1" dirty="0">
                <a:solidFill>
                  <a:srgbClr val="376092"/>
                </a:solidFill>
              </a:rPr>
              <a:t> (TTP) </a:t>
            </a:r>
          </a:p>
        </p:txBody>
      </p:sp>
      <p:pic>
        <p:nvPicPr>
          <p:cNvPr id="4" name="Picture 3" descr="Schermata 2013-11-12 alle 18.52.5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14392" y="1412950"/>
            <a:ext cx="3806080" cy="4019220"/>
          </a:xfrm>
          <a:prstGeom prst="rect">
            <a:avLst/>
          </a:prstGeom>
        </p:spPr>
      </p:pic>
      <p:cxnSp>
        <p:nvCxnSpPr>
          <p:cNvPr id="6" name="Straight Arrow Connector 5"/>
          <p:cNvCxnSpPr/>
          <p:nvPr/>
        </p:nvCxnSpPr>
        <p:spPr>
          <a:xfrm flipH="1">
            <a:off x="5796136" y="4869160"/>
            <a:ext cx="576064" cy="10081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590456" y="1052736"/>
            <a:ext cx="493712" cy="936104"/>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57634" y="580208"/>
            <a:ext cx="653244" cy="461665"/>
          </a:xfrm>
          <a:prstGeom prst="rect">
            <a:avLst/>
          </a:prstGeom>
          <a:noFill/>
          <a:ln>
            <a:noFill/>
          </a:ln>
        </p:spPr>
        <p:txBody>
          <a:bodyPr wrap="none" rtlCol="0">
            <a:spAutoFit/>
          </a:bodyPr>
          <a:lstStyle/>
          <a:p>
            <a:r>
              <a:rPr lang="en-US" sz="2400" b="1" dirty="0">
                <a:solidFill>
                  <a:srgbClr val="660066"/>
                </a:solidFill>
              </a:rPr>
              <a:t>TTP</a:t>
            </a:r>
          </a:p>
        </p:txBody>
      </p:sp>
      <p:sp>
        <p:nvSpPr>
          <p:cNvPr id="12" name="Rectangle 11"/>
          <p:cNvSpPr/>
          <p:nvPr/>
        </p:nvSpPr>
        <p:spPr>
          <a:xfrm>
            <a:off x="5431493" y="5929447"/>
            <a:ext cx="1161045" cy="461665"/>
          </a:xfrm>
          <a:prstGeom prst="rect">
            <a:avLst/>
          </a:prstGeom>
        </p:spPr>
        <p:txBody>
          <a:bodyPr wrap="none">
            <a:spAutoFit/>
          </a:bodyPr>
          <a:lstStyle/>
          <a:p>
            <a:r>
              <a:rPr lang="en-US" sz="2400" b="1" dirty="0">
                <a:solidFill>
                  <a:srgbClr val="FF0000"/>
                </a:solidFill>
              </a:rPr>
              <a:t>CNOT-1 </a:t>
            </a:r>
            <a:endParaRPr lang="en-US" sz="2400" dirty="0"/>
          </a:p>
        </p:txBody>
      </p:sp>
    </p:spTree>
    <p:extLst>
      <p:ext uri="{BB962C8B-B14F-4D97-AF65-F5344CB8AC3E}">
        <p14:creationId xmlns:p14="http://schemas.microsoft.com/office/powerpoint/2010/main" val="1712677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64904"/>
            <a:ext cx="8229600" cy="4032448"/>
          </a:xfrm>
        </p:spPr>
        <p:txBody>
          <a:bodyPr>
            <a:normAutofit fontScale="85000" lnSpcReduction="10000"/>
          </a:bodyPr>
          <a:lstStyle/>
          <a:p>
            <a:r>
              <a:rPr lang="en-US" b="1" dirty="0">
                <a:solidFill>
                  <a:srgbClr val="17375E"/>
                </a:solidFill>
              </a:rPr>
              <a:t>TTP plays a role in HIV-1 infection </a:t>
            </a:r>
            <a:r>
              <a:rPr lang="en-US" dirty="0">
                <a:solidFill>
                  <a:srgbClr val="17375E"/>
                </a:solidFill>
              </a:rPr>
              <a:t>by binding the HIV-1  AU rich-sequences thus destabilizing the mRNA of cytokines and </a:t>
            </a:r>
            <a:r>
              <a:rPr lang="en-US" dirty="0" err="1">
                <a:solidFill>
                  <a:srgbClr val="17375E"/>
                </a:solidFill>
              </a:rPr>
              <a:t>chemokines</a:t>
            </a:r>
            <a:r>
              <a:rPr lang="en-US" dirty="0">
                <a:solidFill>
                  <a:srgbClr val="17375E"/>
                </a:solidFill>
              </a:rPr>
              <a:t> in activated CD4(+) T cells.</a:t>
            </a:r>
          </a:p>
          <a:p>
            <a:r>
              <a:rPr lang="en-US" dirty="0">
                <a:solidFill>
                  <a:srgbClr val="17375E"/>
                </a:solidFill>
              </a:rPr>
              <a:t>If TTP is silenced by </a:t>
            </a:r>
            <a:r>
              <a:rPr lang="en-US" dirty="0" err="1">
                <a:solidFill>
                  <a:srgbClr val="17375E"/>
                </a:solidFill>
              </a:rPr>
              <a:t>siRNA</a:t>
            </a:r>
            <a:r>
              <a:rPr lang="en-US" dirty="0">
                <a:solidFill>
                  <a:srgbClr val="17375E"/>
                </a:solidFill>
              </a:rPr>
              <a:t> in a latently HIV-1 infected cell line, this silencing contributes to augmented HIV-1 production. </a:t>
            </a:r>
          </a:p>
          <a:p>
            <a:r>
              <a:rPr lang="en-US" dirty="0">
                <a:solidFill>
                  <a:srgbClr val="17375E"/>
                </a:solidFill>
              </a:rPr>
              <a:t>Maeda et al. demonstrated that </a:t>
            </a:r>
            <a:r>
              <a:rPr lang="en-US" b="1" dirty="0">
                <a:solidFill>
                  <a:srgbClr val="17375E"/>
                </a:solidFill>
              </a:rPr>
              <a:t>TTP plays an important role in the regulation of HIV-1 replication </a:t>
            </a:r>
            <a:r>
              <a:rPr lang="en-US" dirty="0">
                <a:solidFill>
                  <a:srgbClr val="17375E"/>
                </a:solidFill>
              </a:rPr>
              <a:t>and increases splicing by direct binding to AU-rich sequence of HIV-1 RNAs.</a:t>
            </a:r>
            <a:endParaRPr lang="it-IT" dirty="0">
              <a:solidFill>
                <a:srgbClr val="17375E"/>
              </a:solidFill>
            </a:endParaRPr>
          </a:p>
          <a:p>
            <a:endParaRPr lang="en-US"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476672"/>
            <a:ext cx="4830275" cy="181968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7" name="Picture 6" descr="Schermata 2013-11-17 alle 19.50.3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42144" y="265377"/>
            <a:ext cx="2019300" cy="2273300"/>
          </a:xfrm>
          <a:prstGeom prst="rect">
            <a:avLst/>
          </a:prstGeom>
        </p:spPr>
      </p:pic>
    </p:spTree>
    <p:extLst>
      <p:ext uri="{BB962C8B-B14F-4D97-AF65-F5344CB8AC3E}">
        <p14:creationId xmlns:p14="http://schemas.microsoft.com/office/powerpoint/2010/main" val="270225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1152128"/>
          </a:xfrm>
        </p:spPr>
        <p:txBody>
          <a:bodyPr>
            <a:normAutofit fontScale="77500" lnSpcReduction="20000"/>
          </a:bodyPr>
          <a:lstStyle/>
          <a:p>
            <a:r>
              <a:rPr lang="en-GB" dirty="0">
                <a:solidFill>
                  <a:srgbClr val="376092"/>
                </a:solidFill>
              </a:rPr>
              <a:t>The </a:t>
            </a:r>
            <a:r>
              <a:rPr lang="en-GB" i="1" dirty="0">
                <a:solidFill>
                  <a:srgbClr val="376092"/>
                </a:solidFill>
              </a:rPr>
              <a:t>CNOT1</a:t>
            </a:r>
            <a:r>
              <a:rPr lang="en-GB" dirty="0">
                <a:solidFill>
                  <a:srgbClr val="376092"/>
                </a:solidFill>
              </a:rPr>
              <a:t> rs7188697 genotypes also correlated with PVL changes in the 18 HIV+ patients, since only individuals with A/A genotype showed significant reduction of PVL</a:t>
            </a:r>
            <a:r>
              <a:rPr lang="it-IT" dirty="0">
                <a:solidFill>
                  <a:srgbClr val="376092"/>
                </a:solidFill>
              </a:rPr>
              <a:t> </a:t>
            </a:r>
            <a:endParaRPr lang="en-US" dirty="0">
              <a:solidFill>
                <a:srgbClr val="376092"/>
              </a:solidFill>
            </a:endParaRPr>
          </a:p>
        </p:txBody>
      </p:sp>
      <p:pic>
        <p:nvPicPr>
          <p:cNvPr id="4" name="Immagine 2"/>
          <p:cNvPicPr/>
          <p:nvPr/>
        </p:nvPicPr>
        <p:blipFill>
          <a:blip r:embed="rId2" cstate="email">
            <a:extLst>
              <a:ext uri="{28A0092B-C50C-407E-A947-70E740481C1C}">
                <a14:useLocalDpi xmlns:a14="http://schemas.microsoft.com/office/drawing/2010/main"/>
              </a:ext>
            </a:extLst>
          </a:blip>
          <a:stretch>
            <a:fillRect/>
          </a:stretch>
        </p:blipFill>
        <p:spPr>
          <a:xfrm>
            <a:off x="1115616" y="1628800"/>
            <a:ext cx="6912768" cy="4867944"/>
          </a:xfrm>
          <a:prstGeom prst="rect">
            <a:avLst/>
          </a:prstGeom>
        </p:spPr>
      </p:pic>
    </p:spTree>
    <p:extLst>
      <p:ext uri="{BB962C8B-B14F-4D97-AF65-F5344CB8AC3E}">
        <p14:creationId xmlns:p14="http://schemas.microsoft.com/office/powerpoint/2010/main" val="30323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Figure 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25" y="0"/>
            <a:ext cx="9144000" cy="6858000"/>
          </a:xfrm>
          <a:prstGeom prst="rect">
            <a:avLst/>
          </a:prstGeom>
        </p:spPr>
      </p:pic>
    </p:spTree>
    <p:extLst>
      <p:ext uri="{BB962C8B-B14F-4D97-AF65-F5344CB8AC3E}">
        <p14:creationId xmlns:p14="http://schemas.microsoft.com/office/powerpoint/2010/main" val="377432965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4-10-10 alle 12.10.36.png"/>
          <p:cNvPicPr>
            <a:picLocks noChangeAspect="1"/>
          </p:cNvPicPr>
          <p:nvPr/>
        </p:nvPicPr>
        <p:blipFill>
          <a:blip r:embed="rId2"/>
          <a:stretch>
            <a:fillRect/>
          </a:stretch>
        </p:blipFill>
        <p:spPr>
          <a:xfrm>
            <a:off x="1149350" y="0"/>
            <a:ext cx="68453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189038" y="-1295400"/>
            <a:ext cx="431800" cy="1295400"/>
          </a:xfrm>
          <a:prstGeom prst="rect">
            <a:avLst/>
          </a:prstGeom>
          <a:solidFill>
            <a:srgbClr val="0000FF"/>
          </a:solidFill>
          <a:ln w="9525">
            <a:noFill/>
            <a:miter lim="800000"/>
            <a:headEnd/>
            <a:tailEnd/>
          </a:ln>
        </p:spPr>
        <p:txBody>
          <a:bodyPr anchor="ctr">
            <a:prstTxWarp prst="textNoShape">
              <a:avLst/>
            </a:prstTxWarp>
          </a:bodyPr>
          <a:lstStyle/>
          <a:p>
            <a:pPr eaLnBrk="0" hangingPunct="0"/>
            <a:r>
              <a:rPr lang="en-US" sz="4400" b="1">
                <a:latin typeface="Times" charset="0"/>
              </a:rPr>
              <a:t> evolution of plasma viral loads </a:t>
            </a:r>
          </a:p>
        </p:txBody>
      </p:sp>
      <p:pic>
        <p:nvPicPr>
          <p:cNvPr id="9" name="Segnaposto contenuto 8" descr="Schermata 2011-06-30 a 19.28.59.png"/>
          <p:cNvPicPr>
            <a:picLocks noGrp="1" noChangeAspect="1"/>
          </p:cNvPicPr>
          <p:nvPr>
            <p:ph idx="1"/>
          </p:nvPr>
        </p:nvPicPr>
        <p:blipFill>
          <a:blip r:embed="rId2" cstate="email">
            <a:extLst>
              <a:ext uri="{28A0092B-C50C-407E-A947-70E740481C1C}">
                <a14:useLocalDpi xmlns:a14="http://schemas.microsoft.com/office/drawing/2010/main"/>
              </a:ext>
            </a:extLst>
          </a:blip>
          <a:srcRect t="-8243" b="-8243"/>
          <a:stretch>
            <a:fillRect/>
          </a:stretch>
        </p:blipFill>
        <p:spPr>
          <a:xfrm>
            <a:off x="5105401" y="304800"/>
            <a:ext cx="4038599" cy="6327482"/>
          </a:xfrm>
        </p:spPr>
      </p:pic>
      <p:grpSp>
        <p:nvGrpSpPr>
          <p:cNvPr id="15" name="Gruppo 14"/>
          <p:cNvGrpSpPr/>
          <p:nvPr/>
        </p:nvGrpSpPr>
        <p:grpSpPr>
          <a:xfrm>
            <a:off x="335756" y="533096"/>
            <a:ext cx="4769645" cy="1538287"/>
            <a:chOff x="335756" y="609600"/>
            <a:chExt cx="4769645" cy="1538287"/>
          </a:xfrm>
        </p:grpSpPr>
        <p:pic>
          <p:nvPicPr>
            <p:cNvPr id="17" name="Immagine 16" descr="Schermata 2011-06-30 a 19.26.1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757" y="1204912"/>
              <a:ext cx="4769644" cy="942975"/>
            </a:xfrm>
            <a:prstGeom prst="rect">
              <a:avLst/>
            </a:prstGeom>
          </p:spPr>
        </p:pic>
        <p:pic>
          <p:nvPicPr>
            <p:cNvPr id="18" name="Immagine 17" descr="Schermata 2011-06-30 a 19.26.0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756" y="609600"/>
              <a:ext cx="1039812" cy="346604"/>
            </a:xfrm>
            <a:prstGeom prst="rect">
              <a:avLst/>
            </a:prstGeom>
          </p:spPr>
        </p:pic>
      </p:grpSp>
      <p:pic>
        <p:nvPicPr>
          <p:cNvPr id="20" name="Immagine 19" descr="Schermata 2018-05-21 alle 11.34.22.png"/>
          <p:cNvPicPr>
            <a:picLocks noChangeAspect="1"/>
          </p:cNvPicPr>
          <p:nvPr/>
        </p:nvPicPr>
        <p:blipFill>
          <a:blip r:embed="rId5"/>
          <a:stretch>
            <a:fillRect/>
          </a:stretch>
        </p:blipFill>
        <p:spPr>
          <a:xfrm>
            <a:off x="335756" y="2362200"/>
            <a:ext cx="46736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497"/>
            <a:ext cx="8229600" cy="1143000"/>
          </a:xfrm>
        </p:spPr>
        <p:txBody>
          <a:bodyPr/>
          <a:lstStyle/>
          <a:p>
            <a:r>
              <a:rPr lang="en-US" b="1" dirty="0">
                <a:solidFill>
                  <a:srgbClr val="FF0000"/>
                </a:solidFill>
              </a:rPr>
              <a:t>Phase II Study SP</a:t>
            </a:r>
          </a:p>
        </p:txBody>
      </p:sp>
      <p:sp>
        <p:nvSpPr>
          <p:cNvPr id="3" name="Content Placeholder 2"/>
          <p:cNvSpPr>
            <a:spLocks noGrp="1"/>
          </p:cNvSpPr>
          <p:nvPr>
            <p:ph idx="1"/>
          </p:nvPr>
        </p:nvSpPr>
        <p:spPr>
          <a:xfrm>
            <a:off x="457200" y="1943223"/>
            <a:ext cx="8229600" cy="1485777"/>
          </a:xfrm>
        </p:spPr>
        <p:txBody>
          <a:bodyPr>
            <a:normAutofit/>
          </a:bodyPr>
          <a:lstStyle/>
          <a:p>
            <a:r>
              <a:rPr lang="en-US" b="1" dirty="0">
                <a:solidFill>
                  <a:schemeClr val="accent1">
                    <a:lumMod val="75000"/>
                  </a:schemeClr>
                </a:solidFill>
              </a:rPr>
              <a:t>EVALUATION OF RESPONSE TO THE VACCINE</a:t>
            </a:r>
          </a:p>
          <a:p>
            <a:r>
              <a:rPr lang="en-US" b="1" dirty="0">
                <a:solidFill>
                  <a:schemeClr val="accent1">
                    <a:lumMod val="75000"/>
                  </a:schemeClr>
                </a:solidFill>
              </a:rPr>
              <a:t>Coupling with </a:t>
            </a:r>
            <a:r>
              <a:rPr lang="en-US" b="1" dirty="0" err="1">
                <a:solidFill>
                  <a:schemeClr val="accent1">
                    <a:lumMod val="75000"/>
                  </a:schemeClr>
                </a:solidFill>
              </a:rPr>
              <a:t>MacroArray</a:t>
            </a:r>
            <a:r>
              <a:rPr lang="en-US" b="1" dirty="0">
                <a:solidFill>
                  <a:schemeClr val="accent1">
                    <a:lumMod val="75000"/>
                  </a:schemeClr>
                </a:solidFill>
              </a:rPr>
              <a:t> results</a:t>
            </a:r>
          </a:p>
          <a:p>
            <a:endParaRPr lang="en-US" dirty="0">
              <a:solidFill>
                <a:srgbClr val="17375E"/>
              </a:solidFill>
            </a:endParaRPr>
          </a:p>
        </p:txBody>
      </p:sp>
      <p:pic>
        <p:nvPicPr>
          <p:cNvPr id="5" name="Immagine 4" descr="Schermata 2014-06-11 alle 11.18.2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200392"/>
            <a:ext cx="1828800" cy="1094105"/>
          </a:xfrm>
          <a:prstGeom prst="rect">
            <a:avLst/>
          </a:prstGeom>
        </p:spPr>
      </p:pic>
      <p:pic>
        <p:nvPicPr>
          <p:cNvPr id="6" name="Immagine 5" descr="Schermata 2014-06-11 alle 11.19.4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200392"/>
            <a:ext cx="2044700" cy="943708"/>
          </a:xfrm>
          <a:prstGeom prst="rect">
            <a:avLst/>
          </a:prstGeom>
        </p:spPr>
      </p:pic>
      <p:pic>
        <p:nvPicPr>
          <p:cNvPr id="7" name="Immagine 6" descr="Schermata 2014-06-10 alle 14.58.4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3736777"/>
            <a:ext cx="3352799" cy="2680947"/>
          </a:xfrm>
          <a:prstGeom prst="rect">
            <a:avLst/>
          </a:prstGeom>
        </p:spPr>
      </p:pic>
      <p:grpSp>
        <p:nvGrpSpPr>
          <p:cNvPr id="8" name="Gruppo 7"/>
          <p:cNvGrpSpPr/>
          <p:nvPr/>
        </p:nvGrpSpPr>
        <p:grpSpPr>
          <a:xfrm>
            <a:off x="5196568" y="3429000"/>
            <a:ext cx="3109232" cy="3059931"/>
            <a:chOff x="5334000" y="3911936"/>
            <a:chExt cx="2891064" cy="2752154"/>
          </a:xfrm>
        </p:grpSpPr>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0" y="3911936"/>
              <a:ext cx="2891064" cy="275215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10" name="Rettangolo 9"/>
            <p:cNvSpPr/>
            <p:nvPr/>
          </p:nvSpPr>
          <p:spPr>
            <a:xfrm>
              <a:off x="6172200" y="3911936"/>
              <a:ext cx="1364476" cy="276820"/>
            </a:xfrm>
            <a:prstGeom prst="rect">
              <a:avLst/>
            </a:prstGeom>
          </p:spPr>
          <p:txBody>
            <a:bodyPr wrap="square">
              <a:spAutoFit/>
            </a:bodyPr>
            <a:lstStyle/>
            <a:p>
              <a:r>
                <a:rPr lang="pt-BR" sz="1400" b="1" dirty="0">
                  <a:solidFill>
                    <a:schemeClr val="tx2">
                      <a:lumMod val="75000"/>
                    </a:schemeClr>
                  </a:solidFill>
                </a:rPr>
                <a:t>viral </a:t>
              </a:r>
              <a:r>
                <a:rPr lang="pt-BR" sz="1400" b="1" dirty="0" err="1">
                  <a:solidFill>
                    <a:schemeClr val="tx2">
                      <a:lumMod val="75000"/>
                    </a:schemeClr>
                  </a:solidFill>
                </a:rPr>
                <a:t>load’s</a:t>
              </a:r>
              <a:r>
                <a:rPr lang="pt-BR" sz="1400" b="1" dirty="0">
                  <a:solidFill>
                    <a:schemeClr val="tx2">
                      <a:lumMod val="75000"/>
                    </a:schemeClr>
                  </a:solidFill>
                </a:rPr>
                <a:t> </a:t>
              </a:r>
              <a:r>
                <a:rPr lang="el-GR" sz="1400" b="1" dirty="0">
                  <a:solidFill>
                    <a:schemeClr val="tx2">
                      <a:lumMod val="75000"/>
                    </a:schemeClr>
                  </a:solidFill>
                </a:rPr>
                <a:t>Δ</a:t>
              </a:r>
              <a:r>
                <a:rPr lang="pt-BR" sz="1400" b="1" dirty="0" err="1">
                  <a:solidFill>
                    <a:schemeClr val="tx2">
                      <a:lumMod val="75000"/>
                    </a:schemeClr>
                  </a:solidFill>
                </a:rPr>
                <a:t>log</a:t>
              </a:r>
              <a:r>
                <a:rPr lang="pt-BR" sz="1400" b="1" dirty="0">
                  <a:solidFill>
                    <a:schemeClr val="tx2">
                      <a:lumMod val="75000"/>
                    </a:schemeClr>
                  </a:solidFill>
                </a:rPr>
                <a:t> </a:t>
              </a:r>
              <a:endParaRPr lang="it-IT" sz="1400" b="1" dirty="0">
                <a:solidFill>
                  <a:schemeClr val="tx2">
                    <a:lumMod val="75000"/>
                  </a:schemeClr>
                </a:solidFill>
              </a:endParaRPr>
            </a:p>
          </p:txBody>
        </p:sp>
      </p:grpSp>
      <p:pic>
        <p:nvPicPr>
          <p:cNvPr id="12" name="Immagine 11" descr="CIMG0415.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51268" y="1294497"/>
            <a:ext cx="6041464" cy="4409805"/>
          </a:xfrm>
          <a:prstGeom prst="rect">
            <a:avLst/>
          </a:prstGeom>
        </p:spPr>
      </p:pic>
    </p:spTree>
    <p:extLst>
      <p:ext uri="{BB962C8B-B14F-4D97-AF65-F5344CB8AC3E}">
        <p14:creationId xmlns:p14="http://schemas.microsoft.com/office/powerpoint/2010/main" val="74902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09918"/>
          </a:xfrm>
        </p:spPr>
        <p:txBody>
          <a:bodyPr>
            <a:normAutofit fontScale="90000"/>
          </a:bodyPr>
          <a:lstStyle/>
          <a:p>
            <a:r>
              <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Expression signature</a:t>
            </a:r>
            <a:endParaRPr lang="it-IT" dirty="0"/>
          </a:p>
        </p:txBody>
      </p:sp>
      <p:grpSp>
        <p:nvGrpSpPr>
          <p:cNvPr id="3" name="Gruppo 102"/>
          <p:cNvGrpSpPr/>
          <p:nvPr/>
        </p:nvGrpSpPr>
        <p:grpSpPr>
          <a:xfrm>
            <a:off x="1768751" y="1343454"/>
            <a:ext cx="5734933" cy="4519556"/>
            <a:chOff x="1220638" y="1592652"/>
            <a:chExt cx="6391142" cy="4894726"/>
          </a:xfrm>
        </p:grpSpPr>
        <p:grpSp>
          <p:nvGrpSpPr>
            <p:cNvPr id="5" name="Gruppo 98"/>
            <p:cNvGrpSpPr/>
            <p:nvPr/>
          </p:nvGrpSpPr>
          <p:grpSpPr>
            <a:xfrm>
              <a:off x="1220638" y="1592652"/>
              <a:ext cx="4820375" cy="4894726"/>
              <a:chOff x="1790798" y="1592652"/>
              <a:chExt cx="4820375" cy="4894726"/>
            </a:xfrm>
          </p:grpSpPr>
          <p:pic>
            <p:nvPicPr>
              <p:cNvPr id="4" name="Immagine 3"/>
              <p:cNvPicPr>
                <a:picLocks noChangeAspect="1"/>
              </p:cNvPicPr>
              <p:nvPr/>
            </p:nvPicPr>
            <p:blipFill rotWithShape="1">
              <a:blip r:embed="rId2" cstate="email">
                <a:alphaModFix amt="79000"/>
                <a:duotone>
                  <a:schemeClr val="accent1">
                    <a:shade val="45000"/>
                    <a:satMod val="135000"/>
                  </a:schemeClr>
                  <a:prstClr val="white"/>
                </a:duotone>
                <a:extLst>
                  <a:ext uri="{BEBA8EAE-BF5A-486C-A8C5-ECC9F3942E4B}">
                    <a14:imgProps xmlns:a14="http://schemas.microsoft.com/office/drawing/2010/main">
                      <a14:imgLayer r:embed="rId3">
                        <a14:imgEffect>
                          <a14:artisticPhotocopy/>
                        </a14:imgEffect>
                        <a14:imgEffect>
                          <a14:sharpenSoften amount="-65000"/>
                        </a14:imgEffect>
                        <a14:imgEffect>
                          <a14:brightnessContrast bright="15000" contrast="100000"/>
                        </a14:imgEffect>
                      </a14:imgLayer>
                    </a14:imgProps>
                  </a:ext>
                  <a:ext uri="{28A0092B-C50C-407E-A947-70E740481C1C}">
                    <a14:useLocalDpi xmlns:a14="http://schemas.microsoft.com/office/drawing/2010/main"/>
                  </a:ext>
                </a:extLst>
              </a:blip>
              <a:srcRect b="5559"/>
              <a:stretch/>
            </p:blipFill>
            <p:spPr>
              <a:xfrm>
                <a:off x="3918770" y="1592652"/>
                <a:ext cx="2692403" cy="4086129"/>
              </a:xfrm>
              <a:prstGeom prst="rect">
                <a:avLst/>
              </a:prstGeom>
            </p:spPr>
          </p:pic>
          <p:sp>
            <p:nvSpPr>
              <p:cNvPr id="19" name="Freccia circolare a sinistra 18"/>
              <p:cNvSpPr/>
              <p:nvPr/>
            </p:nvSpPr>
            <p:spPr>
              <a:xfrm rot="10800000" flipH="1">
                <a:off x="4671168" y="3467497"/>
                <a:ext cx="765816" cy="2216494"/>
              </a:xfrm>
              <a:prstGeom prst="curvedLeftArrow">
                <a:avLst>
                  <a:gd name="adj1" fmla="val 33676"/>
                  <a:gd name="adj2" fmla="val 60804"/>
                  <a:gd name="adj3" fmla="val 4072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solidFill>
                    <a:schemeClr val="tx1"/>
                  </a:solidFill>
                </a:endParaRPr>
              </a:p>
            </p:txBody>
          </p:sp>
          <p:grpSp>
            <p:nvGrpSpPr>
              <p:cNvPr id="6" name="Gruppo 19"/>
              <p:cNvGrpSpPr/>
              <p:nvPr/>
            </p:nvGrpSpPr>
            <p:grpSpPr>
              <a:xfrm>
                <a:off x="3498132" y="4121481"/>
                <a:ext cx="341698" cy="383750"/>
                <a:chOff x="829739" y="2774053"/>
                <a:chExt cx="512400" cy="512400"/>
              </a:xfrm>
            </p:grpSpPr>
            <p:sp>
              <p:nvSpPr>
                <p:cNvPr id="21" name="Stella a 7 punte 20"/>
                <p:cNvSpPr/>
                <p:nvPr/>
              </p:nvSpPr>
              <p:spPr>
                <a:xfrm>
                  <a:off x="829739" y="2774053"/>
                  <a:ext cx="360000" cy="360000"/>
                </a:xfrm>
                <a:prstGeom prst="star7">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22" name="Stella a 7 punte 21"/>
                <p:cNvSpPr/>
                <p:nvPr/>
              </p:nvSpPr>
              <p:spPr>
                <a:xfrm>
                  <a:off x="982139" y="2926453"/>
                  <a:ext cx="360000" cy="360000"/>
                </a:xfrm>
                <a:prstGeom prst="star7">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grpSp>
          <p:grpSp>
            <p:nvGrpSpPr>
              <p:cNvPr id="7" name="Gruppo 22"/>
              <p:cNvGrpSpPr/>
              <p:nvPr/>
            </p:nvGrpSpPr>
            <p:grpSpPr>
              <a:xfrm>
                <a:off x="3966726" y="5647292"/>
                <a:ext cx="732277" cy="531154"/>
                <a:chOff x="3195783" y="4716269"/>
                <a:chExt cx="904728" cy="632202"/>
              </a:xfrm>
            </p:grpSpPr>
            <p:grpSp>
              <p:nvGrpSpPr>
                <p:cNvPr id="8" name="Gruppo 23"/>
                <p:cNvGrpSpPr/>
                <p:nvPr/>
              </p:nvGrpSpPr>
              <p:grpSpPr>
                <a:xfrm>
                  <a:off x="3195783" y="4716269"/>
                  <a:ext cx="611232" cy="290700"/>
                  <a:chOff x="2067734" y="2112475"/>
                  <a:chExt cx="360000" cy="348445"/>
                </a:xfrm>
              </p:grpSpPr>
              <p:sp>
                <p:nvSpPr>
                  <p:cNvPr id="34" name="Ovale 33"/>
                  <p:cNvSpPr/>
                  <p:nvPr/>
                </p:nvSpPr>
                <p:spPr>
                  <a:xfrm>
                    <a:off x="2067734" y="2112475"/>
                    <a:ext cx="360000" cy="3484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35" name="Ovale 34"/>
                  <p:cNvSpPr/>
                  <p:nvPr/>
                </p:nvSpPr>
                <p:spPr>
                  <a:xfrm>
                    <a:off x="2217127" y="2170085"/>
                    <a:ext cx="152400" cy="180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9" name="Gruppo 24"/>
                <p:cNvGrpSpPr/>
                <p:nvPr/>
              </p:nvGrpSpPr>
              <p:grpSpPr>
                <a:xfrm>
                  <a:off x="3489279" y="4815134"/>
                  <a:ext cx="611232" cy="290700"/>
                  <a:chOff x="2067734" y="2112475"/>
                  <a:chExt cx="360000" cy="348445"/>
                </a:xfrm>
              </p:grpSpPr>
              <p:sp>
                <p:nvSpPr>
                  <p:cNvPr id="32" name="Ovale 31"/>
                  <p:cNvSpPr/>
                  <p:nvPr/>
                </p:nvSpPr>
                <p:spPr>
                  <a:xfrm>
                    <a:off x="2067734" y="2112475"/>
                    <a:ext cx="360000" cy="3484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33" name="Ovale 32"/>
                  <p:cNvSpPr/>
                  <p:nvPr/>
                </p:nvSpPr>
                <p:spPr>
                  <a:xfrm>
                    <a:off x="2217127" y="2170085"/>
                    <a:ext cx="152400" cy="180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10" name="Gruppo 25"/>
                <p:cNvGrpSpPr/>
                <p:nvPr/>
              </p:nvGrpSpPr>
              <p:grpSpPr>
                <a:xfrm>
                  <a:off x="3453951" y="5057771"/>
                  <a:ext cx="611232" cy="290700"/>
                  <a:chOff x="2067734" y="2112475"/>
                  <a:chExt cx="360000" cy="348445"/>
                </a:xfrm>
              </p:grpSpPr>
              <p:sp>
                <p:nvSpPr>
                  <p:cNvPr id="30" name="Ovale 29"/>
                  <p:cNvSpPr/>
                  <p:nvPr/>
                </p:nvSpPr>
                <p:spPr>
                  <a:xfrm>
                    <a:off x="2067734" y="2112475"/>
                    <a:ext cx="360000" cy="3484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31" name="Ovale 30"/>
                  <p:cNvSpPr/>
                  <p:nvPr/>
                </p:nvSpPr>
                <p:spPr>
                  <a:xfrm>
                    <a:off x="2217127" y="2170085"/>
                    <a:ext cx="152400" cy="180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27" name="Stella a 7 punte 26"/>
                <p:cNvSpPr/>
                <p:nvPr/>
              </p:nvSpPr>
              <p:spPr>
                <a:xfrm flipV="1">
                  <a:off x="3524607" y="5154002"/>
                  <a:ext cx="218321" cy="180000"/>
                </a:xfrm>
                <a:prstGeom prst="star7">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28" name="Stella a 7 punte 27"/>
                <p:cNvSpPr/>
                <p:nvPr/>
              </p:nvSpPr>
              <p:spPr>
                <a:xfrm flipV="1">
                  <a:off x="3601183" y="4870368"/>
                  <a:ext cx="218321" cy="180000"/>
                </a:xfrm>
                <a:prstGeom prst="star7">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29" name="Stella a 7 punte 28"/>
                <p:cNvSpPr/>
                <p:nvPr/>
              </p:nvSpPr>
              <p:spPr>
                <a:xfrm flipV="1">
                  <a:off x="3231111" y="4774031"/>
                  <a:ext cx="218321" cy="180000"/>
                </a:xfrm>
                <a:prstGeom prst="star7">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grpSp>
          <p:sp>
            <p:nvSpPr>
              <p:cNvPr id="36" name="Rettangolo 35"/>
              <p:cNvSpPr/>
              <p:nvPr/>
            </p:nvSpPr>
            <p:spPr>
              <a:xfrm>
                <a:off x="3143824" y="3785323"/>
                <a:ext cx="929800" cy="399990"/>
              </a:xfrm>
              <a:prstGeom prst="rect">
                <a:avLst/>
              </a:prstGeom>
              <a:noFill/>
            </p:spPr>
            <p:txBody>
              <a:bodyPr wrap="none" lIns="91440" tIns="45720" rIns="91440" bIns="45720">
                <a:spAutoFit/>
              </a:bodyPr>
              <a:lstStyle/>
              <a:p>
                <a:pPr algn="ctr"/>
                <a:r>
                  <a:rPr lang="en-GB" dirty="0">
                    <a:ln w="10541" cmpd="sng">
                      <a:solidFill>
                        <a:srgbClr val="000000"/>
                      </a:solidFill>
                      <a:prstDash val="solid"/>
                    </a:ln>
                    <a:solidFill>
                      <a:srgbClr val="000000"/>
                    </a:solidFill>
                    <a:effectLst>
                      <a:outerShdw blurRad="50800" dist="38100" dir="2700000" algn="tl" rotWithShape="0">
                        <a:prstClr val="black">
                          <a:alpha val="40000"/>
                        </a:prstClr>
                      </a:outerShdw>
                    </a:effectLst>
                  </a:rPr>
                  <a:t>AT-HIV</a:t>
                </a:r>
              </a:p>
            </p:txBody>
          </p:sp>
          <p:sp>
            <p:nvSpPr>
              <p:cNvPr id="37" name="Rettangolo 36"/>
              <p:cNvSpPr/>
              <p:nvPr/>
            </p:nvSpPr>
            <p:spPr>
              <a:xfrm>
                <a:off x="3303053" y="5787395"/>
                <a:ext cx="987956" cy="699983"/>
              </a:xfrm>
              <a:prstGeom prst="rect">
                <a:avLst/>
              </a:prstGeom>
              <a:noFill/>
            </p:spPr>
            <p:txBody>
              <a:bodyPr wrap="none" lIns="91440" tIns="45720" rIns="91440" bIns="45720">
                <a:spAutoFit/>
              </a:bodyPr>
              <a:lstStyle/>
              <a:p>
                <a:pPr algn="ctr"/>
                <a:r>
                  <a:rPr lang="en-GB" dirty="0">
                    <a:ln w="10541" cmpd="sng">
                      <a:solidFill>
                        <a:srgbClr val="000000"/>
                      </a:solidFill>
                      <a:prstDash val="solid"/>
                    </a:ln>
                    <a:solidFill>
                      <a:srgbClr val="000000"/>
                    </a:solidFill>
                    <a:effectLst>
                      <a:outerShdw blurRad="50800" dist="38100" dir="2700000" algn="tl" rotWithShape="0">
                        <a:prstClr val="black">
                          <a:alpha val="40000"/>
                        </a:prstClr>
                      </a:outerShdw>
                    </a:effectLst>
                  </a:rPr>
                  <a:t>Mature </a:t>
                </a:r>
              </a:p>
              <a:p>
                <a:pPr algn="ctr"/>
                <a:r>
                  <a:rPr lang="en-GB" dirty="0">
                    <a:ln w="10541" cmpd="sng">
                      <a:solidFill>
                        <a:srgbClr val="000000"/>
                      </a:solidFill>
                      <a:prstDash val="solid"/>
                    </a:ln>
                    <a:solidFill>
                      <a:srgbClr val="000000"/>
                    </a:solidFill>
                    <a:effectLst>
                      <a:outerShdw blurRad="50800" dist="38100" dir="2700000" algn="tl" rotWithShape="0">
                        <a:prstClr val="black">
                          <a:alpha val="40000"/>
                        </a:prstClr>
                      </a:outerShdw>
                    </a:effectLst>
                  </a:rPr>
                  <a:t>DC </a:t>
                </a:r>
              </a:p>
            </p:txBody>
          </p:sp>
          <p:grpSp>
            <p:nvGrpSpPr>
              <p:cNvPr id="20" name="Gruppo 80"/>
              <p:cNvGrpSpPr/>
              <p:nvPr/>
            </p:nvGrpSpPr>
            <p:grpSpPr>
              <a:xfrm>
                <a:off x="2195799" y="1594378"/>
                <a:ext cx="1944462" cy="1525941"/>
                <a:chOff x="2195799" y="1594378"/>
                <a:chExt cx="1944462" cy="1525941"/>
              </a:xfrm>
            </p:grpSpPr>
            <p:grpSp>
              <p:nvGrpSpPr>
                <p:cNvPr id="23" name="Gruppo 5"/>
                <p:cNvGrpSpPr/>
                <p:nvPr/>
              </p:nvGrpSpPr>
              <p:grpSpPr>
                <a:xfrm>
                  <a:off x="2951995" y="2525557"/>
                  <a:ext cx="707461" cy="594762"/>
                  <a:chOff x="2314327" y="2028546"/>
                  <a:chExt cx="874068" cy="707911"/>
                </a:xfrm>
              </p:grpSpPr>
              <p:grpSp>
                <p:nvGrpSpPr>
                  <p:cNvPr id="24" name="Gruppo 6"/>
                  <p:cNvGrpSpPr/>
                  <p:nvPr/>
                </p:nvGrpSpPr>
                <p:grpSpPr>
                  <a:xfrm>
                    <a:off x="2314327" y="2235612"/>
                    <a:ext cx="360000" cy="348445"/>
                    <a:chOff x="2067734" y="2112475"/>
                    <a:chExt cx="360000" cy="348445"/>
                  </a:xfrm>
                </p:grpSpPr>
                <p:sp>
                  <p:nvSpPr>
                    <p:cNvPr id="17" name="Ovale 16"/>
                    <p:cNvSpPr/>
                    <p:nvPr/>
                  </p:nvSpPr>
                  <p:spPr>
                    <a:xfrm>
                      <a:off x="2067734" y="2112475"/>
                      <a:ext cx="360000" cy="3484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 name="Ovale 17"/>
                    <p:cNvSpPr/>
                    <p:nvPr/>
                  </p:nvSpPr>
                  <p:spPr>
                    <a:xfrm>
                      <a:off x="2217127" y="2170085"/>
                      <a:ext cx="152400" cy="180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grpSp>
              <p:grpSp>
                <p:nvGrpSpPr>
                  <p:cNvPr id="25" name="Gruppo 7"/>
                  <p:cNvGrpSpPr/>
                  <p:nvPr/>
                </p:nvGrpSpPr>
                <p:grpSpPr>
                  <a:xfrm>
                    <a:off x="2466727" y="2388012"/>
                    <a:ext cx="360000" cy="348445"/>
                    <a:chOff x="2067734" y="2112475"/>
                    <a:chExt cx="360000" cy="348445"/>
                  </a:xfrm>
                </p:grpSpPr>
                <p:sp>
                  <p:nvSpPr>
                    <p:cNvPr id="15" name="Ovale 14"/>
                    <p:cNvSpPr/>
                    <p:nvPr/>
                  </p:nvSpPr>
                  <p:spPr>
                    <a:xfrm>
                      <a:off x="2067734" y="2112475"/>
                      <a:ext cx="360000" cy="3484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 name="Ovale 15"/>
                    <p:cNvSpPr/>
                    <p:nvPr/>
                  </p:nvSpPr>
                  <p:spPr>
                    <a:xfrm>
                      <a:off x="2217127" y="2170085"/>
                      <a:ext cx="152400" cy="180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grpSp>
              <p:grpSp>
                <p:nvGrpSpPr>
                  <p:cNvPr id="26" name="Gruppo 8"/>
                  <p:cNvGrpSpPr/>
                  <p:nvPr/>
                </p:nvGrpSpPr>
                <p:grpSpPr>
                  <a:xfrm>
                    <a:off x="2619127" y="2028546"/>
                    <a:ext cx="360000" cy="348445"/>
                    <a:chOff x="2067734" y="2112475"/>
                    <a:chExt cx="360000" cy="348445"/>
                  </a:xfrm>
                </p:grpSpPr>
                <p:sp>
                  <p:nvSpPr>
                    <p:cNvPr id="13" name="Ovale 12"/>
                    <p:cNvSpPr/>
                    <p:nvPr/>
                  </p:nvSpPr>
                  <p:spPr>
                    <a:xfrm>
                      <a:off x="2067734" y="2112475"/>
                      <a:ext cx="360000" cy="3484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 name="Ovale 13"/>
                    <p:cNvSpPr/>
                    <p:nvPr/>
                  </p:nvSpPr>
                  <p:spPr>
                    <a:xfrm>
                      <a:off x="2217127" y="2170085"/>
                      <a:ext cx="152400" cy="180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grpSp>
              <p:grpSp>
                <p:nvGrpSpPr>
                  <p:cNvPr id="44" name="Gruppo 9"/>
                  <p:cNvGrpSpPr/>
                  <p:nvPr/>
                </p:nvGrpSpPr>
                <p:grpSpPr>
                  <a:xfrm>
                    <a:off x="2828395" y="2313652"/>
                    <a:ext cx="360000" cy="348445"/>
                    <a:chOff x="2067734" y="2112475"/>
                    <a:chExt cx="360000" cy="348445"/>
                  </a:xfrm>
                </p:grpSpPr>
                <p:sp>
                  <p:nvSpPr>
                    <p:cNvPr id="11" name="Ovale 10"/>
                    <p:cNvSpPr/>
                    <p:nvPr/>
                  </p:nvSpPr>
                  <p:spPr>
                    <a:xfrm>
                      <a:off x="2067734" y="2112475"/>
                      <a:ext cx="360000" cy="3484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 name="Ovale 11"/>
                    <p:cNvSpPr/>
                    <p:nvPr/>
                  </p:nvSpPr>
                  <p:spPr>
                    <a:xfrm>
                      <a:off x="2217127" y="2170085"/>
                      <a:ext cx="152400" cy="180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grpSp>
            </p:grpSp>
            <p:sp>
              <p:nvSpPr>
                <p:cNvPr id="38" name="Rettangolo 37"/>
                <p:cNvSpPr/>
                <p:nvPr/>
              </p:nvSpPr>
              <p:spPr>
                <a:xfrm>
                  <a:off x="2195799" y="2000481"/>
                  <a:ext cx="1944462" cy="574986"/>
                </a:xfrm>
                <a:prstGeom prst="rect">
                  <a:avLst/>
                </a:prstGeom>
                <a:noFill/>
              </p:spPr>
              <p:txBody>
                <a:bodyPr wrap="none" lIns="91440" tIns="45720" rIns="91440" bIns="45720">
                  <a:spAutoFit/>
                </a:bodyPr>
                <a:lstStyle/>
                <a:p>
                  <a:pPr algn="ctr">
                    <a:lnSpc>
                      <a:spcPct val="50000"/>
                    </a:lnSpc>
                  </a:pPr>
                  <a:r>
                    <a:rPr lang="en-GB" dirty="0">
                      <a:ln w="10541" cmpd="sng">
                        <a:solidFill>
                          <a:schemeClr val="tx1"/>
                        </a:solidFill>
                        <a:prstDash val="solid"/>
                      </a:ln>
                      <a:solidFill>
                        <a:srgbClr val="000000"/>
                      </a:solidFill>
                      <a:effectLst>
                        <a:outerShdw blurRad="50800" dist="38100" dir="2700000" algn="tl" rotWithShape="0">
                          <a:prstClr val="black">
                            <a:alpha val="40000"/>
                          </a:prstClr>
                        </a:outerShdw>
                      </a:effectLst>
                    </a:rPr>
                    <a:t>Peripheral blood </a:t>
                  </a:r>
                </a:p>
                <a:p>
                  <a:pPr algn="ctr">
                    <a:lnSpc>
                      <a:spcPct val="50000"/>
                    </a:lnSpc>
                  </a:pPr>
                  <a:endParaRPr lang="en-GB" dirty="0">
                    <a:ln w="10541" cmpd="sng">
                      <a:solidFill>
                        <a:schemeClr val="tx1"/>
                      </a:solidFill>
                      <a:prstDash val="solid"/>
                    </a:ln>
                    <a:solidFill>
                      <a:srgbClr val="000000"/>
                    </a:solidFill>
                    <a:effectLst>
                      <a:outerShdw blurRad="50800" dist="38100" dir="2700000" algn="tl" rotWithShape="0">
                        <a:prstClr val="black">
                          <a:alpha val="40000"/>
                        </a:prstClr>
                      </a:outerShdw>
                    </a:effectLst>
                  </a:endParaRPr>
                </a:p>
                <a:p>
                  <a:pPr algn="ctr">
                    <a:lnSpc>
                      <a:spcPct val="50000"/>
                    </a:lnSpc>
                  </a:pPr>
                  <a:r>
                    <a:rPr lang="en-GB" dirty="0">
                      <a:ln w="10541" cmpd="sng">
                        <a:solidFill>
                          <a:schemeClr val="tx1"/>
                        </a:solidFill>
                        <a:prstDash val="solid"/>
                      </a:ln>
                      <a:solidFill>
                        <a:srgbClr val="000000"/>
                      </a:solidFill>
                      <a:effectLst>
                        <a:outerShdw blurRad="50800" dist="38100" dir="2700000" algn="tl" rotWithShape="0">
                          <a:prstClr val="black">
                            <a:alpha val="40000"/>
                          </a:prstClr>
                        </a:outerShdw>
                      </a:effectLst>
                    </a:rPr>
                    <a:t>monocytes </a:t>
                  </a:r>
                </a:p>
              </p:txBody>
            </p:sp>
            <p:sp>
              <p:nvSpPr>
                <p:cNvPr id="39" name="CasellaDiTesto 38"/>
                <p:cNvSpPr txBox="1"/>
                <p:nvPr/>
              </p:nvSpPr>
              <p:spPr>
                <a:xfrm>
                  <a:off x="3168027" y="1594378"/>
                  <a:ext cx="336177" cy="399990"/>
                </a:xfrm>
                <a:prstGeom prst="rect">
                  <a:avLst/>
                </a:prstGeom>
                <a:noFill/>
              </p:spPr>
              <p:txBody>
                <a:bodyPr wrap="none" rtlCol="0">
                  <a:spAutoFit/>
                </a:bodyPr>
                <a:lstStyle/>
                <a:p>
                  <a:r>
                    <a:rPr lang="en-GB" b="1" dirty="0">
                      <a:effectLst>
                        <a:outerShdw blurRad="50800" dist="38100" dir="2700000" algn="tl" rotWithShape="0">
                          <a:prstClr val="black">
                            <a:alpha val="40000"/>
                          </a:prstClr>
                        </a:outerShdw>
                      </a:effectLst>
                    </a:rPr>
                    <a:t>1</a:t>
                  </a:r>
                </a:p>
              </p:txBody>
            </p:sp>
          </p:grpSp>
          <p:sp>
            <p:nvSpPr>
              <p:cNvPr id="40" name="CasellaDiTesto 39"/>
              <p:cNvSpPr txBox="1"/>
              <p:nvPr/>
            </p:nvSpPr>
            <p:spPr>
              <a:xfrm>
                <a:off x="3498132" y="3467497"/>
                <a:ext cx="336177" cy="399990"/>
              </a:xfrm>
              <a:prstGeom prst="rect">
                <a:avLst/>
              </a:prstGeom>
              <a:noFill/>
            </p:spPr>
            <p:txBody>
              <a:bodyPr wrap="none" rtlCol="0">
                <a:spAutoFit/>
              </a:bodyPr>
              <a:lstStyle/>
              <a:p>
                <a:r>
                  <a:rPr lang="en-GB" b="1" dirty="0">
                    <a:effectLst>
                      <a:outerShdw blurRad="50800" dist="38100" dir="2700000" algn="tl" rotWithShape="0">
                        <a:prstClr val="black">
                          <a:alpha val="40000"/>
                        </a:prstClr>
                      </a:outerShdw>
                    </a:effectLst>
                  </a:rPr>
                  <a:t>3</a:t>
                </a:r>
              </a:p>
            </p:txBody>
          </p:sp>
          <p:sp>
            <p:nvSpPr>
              <p:cNvPr id="41" name="CasellaDiTesto 40"/>
              <p:cNvSpPr txBox="1"/>
              <p:nvPr/>
            </p:nvSpPr>
            <p:spPr>
              <a:xfrm>
                <a:off x="2256699" y="3683747"/>
                <a:ext cx="336177" cy="399990"/>
              </a:xfrm>
              <a:prstGeom prst="rect">
                <a:avLst/>
              </a:prstGeom>
              <a:noFill/>
            </p:spPr>
            <p:txBody>
              <a:bodyPr wrap="none" rtlCol="0">
                <a:spAutoFit/>
              </a:bodyPr>
              <a:lstStyle/>
              <a:p>
                <a:r>
                  <a:rPr lang="en-GB" b="1" dirty="0">
                    <a:effectLst>
                      <a:outerShdw blurRad="50800" dist="38100" dir="2700000" algn="tl" rotWithShape="0">
                        <a:prstClr val="black">
                          <a:alpha val="40000"/>
                        </a:prstClr>
                      </a:outerShdw>
                    </a:effectLst>
                  </a:rPr>
                  <a:t>2</a:t>
                </a:r>
              </a:p>
            </p:txBody>
          </p:sp>
          <p:sp>
            <p:nvSpPr>
              <p:cNvPr id="42" name="CasellaDiTesto 41"/>
              <p:cNvSpPr txBox="1"/>
              <p:nvPr/>
            </p:nvSpPr>
            <p:spPr>
              <a:xfrm flipH="1">
                <a:off x="3211234" y="5893153"/>
                <a:ext cx="407829" cy="399990"/>
              </a:xfrm>
              <a:prstGeom prst="rect">
                <a:avLst/>
              </a:prstGeom>
              <a:noFill/>
            </p:spPr>
            <p:txBody>
              <a:bodyPr wrap="square" rtlCol="0">
                <a:spAutoFit/>
              </a:bodyPr>
              <a:lstStyle/>
              <a:p>
                <a:r>
                  <a:rPr lang="en-GB" b="1" dirty="0">
                    <a:effectLst>
                      <a:outerShdw blurRad="50800" dist="38100" dir="2700000" algn="tl" rotWithShape="0">
                        <a:prstClr val="black">
                          <a:alpha val="40000"/>
                        </a:prstClr>
                      </a:outerShdw>
                    </a:effectLst>
                  </a:rPr>
                  <a:t>4</a:t>
                </a:r>
              </a:p>
            </p:txBody>
          </p:sp>
          <p:grpSp>
            <p:nvGrpSpPr>
              <p:cNvPr id="45" name="Gruppo 45"/>
              <p:cNvGrpSpPr/>
              <p:nvPr/>
            </p:nvGrpSpPr>
            <p:grpSpPr>
              <a:xfrm>
                <a:off x="2619222" y="4906266"/>
                <a:ext cx="1575113" cy="989642"/>
                <a:chOff x="296263" y="4749906"/>
                <a:chExt cx="2592880" cy="1589776"/>
              </a:xfrm>
            </p:grpSpPr>
            <p:grpSp>
              <p:nvGrpSpPr>
                <p:cNvPr id="46" name="Gruppo 46"/>
                <p:cNvGrpSpPr/>
                <p:nvPr/>
              </p:nvGrpSpPr>
              <p:grpSpPr>
                <a:xfrm>
                  <a:off x="296263" y="4749906"/>
                  <a:ext cx="2592880" cy="1589776"/>
                  <a:chOff x="458710" y="1619420"/>
                  <a:chExt cx="2938212" cy="1643338"/>
                </a:xfrm>
              </p:grpSpPr>
              <p:grpSp>
                <p:nvGrpSpPr>
                  <p:cNvPr id="47" name="Gruppo 50"/>
                  <p:cNvGrpSpPr/>
                  <p:nvPr/>
                </p:nvGrpSpPr>
                <p:grpSpPr>
                  <a:xfrm>
                    <a:off x="458710" y="1619420"/>
                    <a:ext cx="2938212" cy="1643338"/>
                    <a:chOff x="867213" y="2957423"/>
                    <a:chExt cx="2938212" cy="1643338"/>
                  </a:xfrm>
                </p:grpSpPr>
                <p:grpSp>
                  <p:nvGrpSpPr>
                    <p:cNvPr id="51" name="Gruppo 52"/>
                    <p:cNvGrpSpPr/>
                    <p:nvPr/>
                  </p:nvGrpSpPr>
                  <p:grpSpPr>
                    <a:xfrm>
                      <a:off x="867213" y="2957423"/>
                      <a:ext cx="2938212" cy="1643338"/>
                      <a:chOff x="867213" y="2957423"/>
                      <a:chExt cx="2938212" cy="1643338"/>
                    </a:xfrm>
                  </p:grpSpPr>
                  <p:grpSp>
                    <p:nvGrpSpPr>
                      <p:cNvPr id="53" name="Gruppo 71"/>
                      <p:cNvGrpSpPr/>
                      <p:nvPr/>
                    </p:nvGrpSpPr>
                    <p:grpSpPr>
                      <a:xfrm>
                        <a:off x="867213" y="2957423"/>
                        <a:ext cx="2938212" cy="1383923"/>
                        <a:chOff x="867213" y="2957423"/>
                        <a:chExt cx="2938212" cy="1383923"/>
                      </a:xfrm>
                    </p:grpSpPr>
                    <p:sp>
                      <p:nvSpPr>
                        <p:cNvPr id="74" name="Cubo 73"/>
                        <p:cNvSpPr/>
                        <p:nvPr/>
                      </p:nvSpPr>
                      <p:spPr>
                        <a:xfrm>
                          <a:off x="867213" y="2957423"/>
                          <a:ext cx="2938212" cy="1383923"/>
                        </a:xfrm>
                        <a:prstGeom prst="cube">
                          <a:avLst>
                            <a:gd name="adj" fmla="val 66995"/>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cxnSp>
                      <p:nvCxnSpPr>
                        <p:cNvPr id="75" name="Connettore 1 74"/>
                        <p:cNvCxnSpPr/>
                        <p:nvPr/>
                      </p:nvCxnSpPr>
                      <p:spPr>
                        <a:xfrm flipV="1">
                          <a:off x="867213" y="3262758"/>
                          <a:ext cx="1076574" cy="1078588"/>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6" name="Connettore 1 75"/>
                        <p:cNvCxnSpPr/>
                        <p:nvPr/>
                      </p:nvCxnSpPr>
                      <p:spPr>
                        <a:xfrm>
                          <a:off x="1927816" y="3372268"/>
                          <a:ext cx="1858653" cy="0"/>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grpSp>
                  <p:sp>
                    <p:nvSpPr>
                      <p:cNvPr id="73" name="Cilindro 72"/>
                      <p:cNvSpPr/>
                      <p:nvPr/>
                    </p:nvSpPr>
                    <p:spPr>
                      <a:xfrm rot="12939282" flipH="1">
                        <a:off x="1348922" y="3949795"/>
                        <a:ext cx="569177" cy="650966"/>
                      </a:xfrm>
                      <a:prstGeom prst="can">
                        <a:avLst>
                          <a:gd name="adj" fmla="val 571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grpSp>
                  <p:nvGrpSpPr>
                    <p:cNvPr id="54" name="Gruppo 53"/>
                    <p:cNvGrpSpPr/>
                    <p:nvPr/>
                  </p:nvGrpSpPr>
                  <p:grpSpPr>
                    <a:xfrm>
                      <a:off x="1759967" y="3280980"/>
                      <a:ext cx="855902" cy="234697"/>
                      <a:chOff x="1008302" y="2209455"/>
                      <a:chExt cx="855902" cy="234697"/>
                    </a:xfrm>
                  </p:grpSpPr>
                  <p:sp>
                    <p:nvSpPr>
                      <p:cNvPr id="70" name="Ovale 69"/>
                      <p:cNvSpPr/>
                      <p:nvPr/>
                    </p:nvSpPr>
                    <p:spPr>
                      <a:xfrm>
                        <a:off x="1008302" y="2209455"/>
                        <a:ext cx="855902" cy="23469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71" name="Ovale 70"/>
                      <p:cNvSpPr/>
                      <p:nvPr/>
                    </p:nvSpPr>
                    <p:spPr>
                      <a:xfrm>
                        <a:off x="1305106" y="2231376"/>
                        <a:ext cx="288809" cy="18745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grpSp>
                  <p:nvGrpSpPr>
                    <p:cNvPr id="55" name="Gruppo 54"/>
                    <p:cNvGrpSpPr/>
                    <p:nvPr/>
                  </p:nvGrpSpPr>
                  <p:grpSpPr>
                    <a:xfrm>
                      <a:off x="1552203" y="3622960"/>
                      <a:ext cx="855902" cy="234697"/>
                      <a:chOff x="1008302" y="2209455"/>
                      <a:chExt cx="855902" cy="234697"/>
                    </a:xfrm>
                  </p:grpSpPr>
                  <p:sp>
                    <p:nvSpPr>
                      <p:cNvPr id="68" name="Ovale 67"/>
                      <p:cNvSpPr/>
                      <p:nvPr/>
                    </p:nvSpPr>
                    <p:spPr>
                      <a:xfrm>
                        <a:off x="1008302" y="2209455"/>
                        <a:ext cx="855902" cy="23469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69" name="Ovale 68"/>
                      <p:cNvSpPr/>
                      <p:nvPr/>
                    </p:nvSpPr>
                    <p:spPr>
                      <a:xfrm>
                        <a:off x="1305106" y="2231376"/>
                        <a:ext cx="288809" cy="18745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grpSp>
                  <p:nvGrpSpPr>
                    <p:cNvPr id="56" name="Gruppo 55"/>
                    <p:cNvGrpSpPr/>
                    <p:nvPr/>
                  </p:nvGrpSpPr>
                  <p:grpSpPr>
                    <a:xfrm>
                      <a:off x="2179573" y="3448100"/>
                      <a:ext cx="855902" cy="234697"/>
                      <a:chOff x="1008302" y="2209455"/>
                      <a:chExt cx="855902" cy="234697"/>
                    </a:xfrm>
                  </p:grpSpPr>
                  <p:sp>
                    <p:nvSpPr>
                      <p:cNvPr id="66" name="Ovale 65"/>
                      <p:cNvSpPr/>
                      <p:nvPr/>
                    </p:nvSpPr>
                    <p:spPr>
                      <a:xfrm>
                        <a:off x="1008302" y="2209455"/>
                        <a:ext cx="855902" cy="23469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67" name="Ovale 66"/>
                      <p:cNvSpPr/>
                      <p:nvPr/>
                    </p:nvSpPr>
                    <p:spPr>
                      <a:xfrm>
                        <a:off x="1305106" y="2231376"/>
                        <a:ext cx="288809" cy="18745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grpSp>
                  <p:nvGrpSpPr>
                    <p:cNvPr id="57" name="Gruppo 56"/>
                    <p:cNvGrpSpPr/>
                    <p:nvPr/>
                  </p:nvGrpSpPr>
                  <p:grpSpPr>
                    <a:xfrm>
                      <a:off x="2026103" y="3850456"/>
                      <a:ext cx="855902" cy="234697"/>
                      <a:chOff x="1008302" y="2209455"/>
                      <a:chExt cx="855902" cy="234697"/>
                    </a:xfrm>
                  </p:grpSpPr>
                  <p:sp>
                    <p:nvSpPr>
                      <p:cNvPr id="64" name="Ovale 63"/>
                      <p:cNvSpPr/>
                      <p:nvPr/>
                    </p:nvSpPr>
                    <p:spPr>
                      <a:xfrm>
                        <a:off x="1008302" y="2209455"/>
                        <a:ext cx="855902" cy="234697"/>
                      </a:xfrm>
                      <a:prstGeom prst="ellipse">
                        <a:avLst/>
                      </a:prstGeom>
                      <a:gradFill flip="none" rotWithShape="1">
                        <a:gsLst>
                          <a:gs pos="0">
                            <a:schemeClr val="accent2">
                              <a:tint val="50000"/>
                              <a:satMod val="300000"/>
                              <a:alpha val="57000"/>
                            </a:schemeClr>
                          </a:gs>
                          <a:gs pos="35000">
                            <a:schemeClr val="accent2">
                              <a:tint val="37000"/>
                              <a:satMod val="300000"/>
                              <a:alpha val="57000"/>
                            </a:schemeClr>
                          </a:gs>
                          <a:gs pos="100000">
                            <a:schemeClr val="accent2">
                              <a:tint val="15000"/>
                              <a:satMod val="350000"/>
                              <a:alpha val="57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65" name="Ovale 64"/>
                      <p:cNvSpPr/>
                      <p:nvPr/>
                    </p:nvSpPr>
                    <p:spPr>
                      <a:xfrm>
                        <a:off x="1305106" y="2231376"/>
                        <a:ext cx="288809" cy="187451"/>
                      </a:xfrm>
                      <a:prstGeom prst="ellipse">
                        <a:avLst/>
                      </a:prstGeom>
                      <a:gradFill flip="none" rotWithShape="1">
                        <a:gsLst>
                          <a:gs pos="0">
                            <a:schemeClr val="accent2">
                              <a:tint val="100000"/>
                              <a:shade val="100000"/>
                              <a:satMod val="130000"/>
                              <a:alpha val="85000"/>
                            </a:schemeClr>
                          </a:gs>
                          <a:gs pos="100000">
                            <a:schemeClr val="accent2">
                              <a:tint val="50000"/>
                              <a:shade val="100000"/>
                              <a:satMod val="350000"/>
                              <a:alpha val="85000"/>
                            </a:schemeClr>
                          </a:gs>
                        </a:gsLst>
                        <a:lin ang="16200000" scaled="0"/>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grpSp>
                  <p:nvGrpSpPr>
                    <p:cNvPr id="58" name="Gruppo 57"/>
                    <p:cNvGrpSpPr/>
                    <p:nvPr/>
                  </p:nvGrpSpPr>
                  <p:grpSpPr>
                    <a:xfrm>
                      <a:off x="2481799" y="3623696"/>
                      <a:ext cx="855902" cy="234697"/>
                      <a:chOff x="1008302" y="2209455"/>
                      <a:chExt cx="855902" cy="234697"/>
                    </a:xfrm>
                  </p:grpSpPr>
                  <p:sp>
                    <p:nvSpPr>
                      <p:cNvPr id="62" name="Ovale 61"/>
                      <p:cNvSpPr/>
                      <p:nvPr/>
                    </p:nvSpPr>
                    <p:spPr>
                      <a:xfrm>
                        <a:off x="1008302" y="2209455"/>
                        <a:ext cx="855902" cy="234697"/>
                      </a:xfrm>
                      <a:prstGeom prst="ellipse">
                        <a:avLst/>
                      </a:prstGeom>
                      <a:gradFill flip="none" rotWithShape="1">
                        <a:gsLst>
                          <a:gs pos="0">
                            <a:schemeClr val="accent2">
                              <a:tint val="50000"/>
                              <a:satMod val="300000"/>
                              <a:alpha val="46000"/>
                            </a:schemeClr>
                          </a:gs>
                          <a:gs pos="35000">
                            <a:schemeClr val="accent2">
                              <a:tint val="37000"/>
                              <a:satMod val="300000"/>
                              <a:alpha val="46000"/>
                            </a:schemeClr>
                          </a:gs>
                          <a:gs pos="100000">
                            <a:schemeClr val="accent2">
                              <a:tint val="15000"/>
                              <a:satMod val="350000"/>
                              <a:alpha val="46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63" name="Ovale 62"/>
                      <p:cNvSpPr/>
                      <p:nvPr/>
                    </p:nvSpPr>
                    <p:spPr>
                      <a:xfrm>
                        <a:off x="1305106" y="2231376"/>
                        <a:ext cx="288809" cy="187451"/>
                      </a:xfrm>
                      <a:prstGeom prst="ellipse">
                        <a:avLst/>
                      </a:prstGeom>
                      <a:gradFill flip="none" rotWithShape="1">
                        <a:gsLst>
                          <a:gs pos="0">
                            <a:schemeClr val="accent2">
                              <a:tint val="100000"/>
                              <a:shade val="100000"/>
                              <a:satMod val="130000"/>
                              <a:alpha val="70000"/>
                            </a:schemeClr>
                          </a:gs>
                          <a:gs pos="100000">
                            <a:schemeClr val="accent2">
                              <a:tint val="50000"/>
                              <a:shade val="100000"/>
                              <a:satMod val="350000"/>
                              <a:alpha val="70000"/>
                            </a:schemeClr>
                          </a:gs>
                        </a:gsLst>
                        <a:lin ang="16200000" scaled="0"/>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grpSp>
                  <p:nvGrpSpPr>
                    <p:cNvPr id="59" name="Gruppo 58"/>
                    <p:cNvGrpSpPr/>
                    <p:nvPr/>
                  </p:nvGrpSpPr>
                  <p:grpSpPr>
                    <a:xfrm>
                      <a:off x="2843785" y="3354046"/>
                      <a:ext cx="855902" cy="234697"/>
                      <a:chOff x="1008302" y="2209455"/>
                      <a:chExt cx="855902" cy="234697"/>
                    </a:xfrm>
                  </p:grpSpPr>
                  <p:sp>
                    <p:nvSpPr>
                      <p:cNvPr id="60" name="Ovale 59"/>
                      <p:cNvSpPr/>
                      <p:nvPr/>
                    </p:nvSpPr>
                    <p:spPr>
                      <a:xfrm>
                        <a:off x="1008302" y="2209455"/>
                        <a:ext cx="855902" cy="234697"/>
                      </a:xfrm>
                      <a:prstGeom prst="ellipse">
                        <a:avLst/>
                      </a:prstGeom>
                      <a:gradFill flip="none" rotWithShape="1">
                        <a:gsLst>
                          <a:gs pos="0">
                            <a:schemeClr val="accent2">
                              <a:tint val="50000"/>
                              <a:satMod val="300000"/>
                              <a:alpha val="66000"/>
                            </a:schemeClr>
                          </a:gs>
                          <a:gs pos="35000">
                            <a:schemeClr val="accent2">
                              <a:tint val="37000"/>
                              <a:satMod val="300000"/>
                              <a:alpha val="66000"/>
                            </a:schemeClr>
                          </a:gs>
                          <a:gs pos="100000">
                            <a:schemeClr val="accent2">
                              <a:tint val="15000"/>
                              <a:satMod val="350000"/>
                              <a:alpha val="66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61" name="Ovale 60"/>
                      <p:cNvSpPr/>
                      <p:nvPr/>
                    </p:nvSpPr>
                    <p:spPr>
                      <a:xfrm>
                        <a:off x="1305106" y="2231376"/>
                        <a:ext cx="288809" cy="18745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grpSp>
              <p:cxnSp>
                <p:nvCxnSpPr>
                  <p:cNvPr id="52" name="Connettore 1 51"/>
                  <p:cNvCxnSpPr/>
                  <p:nvPr/>
                </p:nvCxnSpPr>
                <p:spPr>
                  <a:xfrm>
                    <a:off x="1370420" y="1619420"/>
                    <a:ext cx="0" cy="440906"/>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grpSp>
            <p:sp>
              <p:nvSpPr>
                <p:cNvPr id="48" name="Stella a 7 punte 47"/>
                <p:cNvSpPr/>
                <p:nvPr/>
              </p:nvSpPr>
              <p:spPr>
                <a:xfrm>
                  <a:off x="1647421" y="4974143"/>
                  <a:ext cx="360000" cy="360000"/>
                </a:xfrm>
                <a:prstGeom prst="star7">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49" name="Stella a 7 punte 48"/>
                <p:cNvSpPr/>
                <p:nvPr/>
              </p:nvSpPr>
              <p:spPr>
                <a:xfrm>
                  <a:off x="958947" y="5190202"/>
                  <a:ext cx="360000" cy="360000"/>
                </a:xfrm>
                <a:prstGeom prst="star7">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50" name="Stella a 7 punte 49"/>
                <p:cNvSpPr/>
                <p:nvPr/>
              </p:nvSpPr>
              <p:spPr>
                <a:xfrm>
                  <a:off x="1274380" y="4835945"/>
                  <a:ext cx="360000" cy="360000"/>
                </a:xfrm>
                <a:prstGeom prst="star7">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grpSp>
          <p:sp>
            <p:nvSpPr>
              <p:cNvPr id="77" name="Freccia circolare a sinistra 76"/>
              <p:cNvSpPr/>
              <p:nvPr/>
            </p:nvSpPr>
            <p:spPr>
              <a:xfrm rot="1321264" flipH="1">
                <a:off x="2965059" y="2872826"/>
                <a:ext cx="874660" cy="2164478"/>
              </a:xfrm>
              <a:prstGeom prst="curvedLeftArrow">
                <a:avLst>
                  <a:gd name="adj1" fmla="val 25000"/>
                  <a:gd name="adj2" fmla="val 54526"/>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solidFill>
                    <a:schemeClr val="tx1"/>
                  </a:solidFill>
                </a:endParaRPr>
              </a:p>
            </p:txBody>
          </p:sp>
          <p:sp>
            <p:nvSpPr>
              <p:cNvPr id="43" name="Rettangolo 42"/>
              <p:cNvSpPr/>
              <p:nvPr/>
            </p:nvSpPr>
            <p:spPr>
              <a:xfrm>
                <a:off x="1790798" y="3943087"/>
                <a:ext cx="1350335" cy="999976"/>
              </a:xfrm>
              <a:prstGeom prst="rect">
                <a:avLst/>
              </a:prstGeom>
              <a:noFill/>
            </p:spPr>
            <p:txBody>
              <a:bodyPr wrap="none" lIns="91440" tIns="45720" rIns="91440" bIns="45720">
                <a:spAutoFit/>
              </a:bodyPr>
              <a:lstStyle/>
              <a:p>
                <a:pPr algn="ctr"/>
                <a:r>
                  <a:rPr lang="en-GB" dirty="0">
                    <a:ln w="10541" cmpd="sng">
                      <a:solidFill>
                        <a:srgbClr val="000000"/>
                      </a:solidFill>
                      <a:prstDash val="solid"/>
                    </a:ln>
                    <a:solidFill>
                      <a:srgbClr val="000000"/>
                    </a:solidFill>
                    <a:effectLst>
                      <a:outerShdw blurRad="50800" dist="38100" dir="2700000" algn="tl" rotWithShape="0">
                        <a:prstClr val="black">
                          <a:alpha val="40000"/>
                        </a:prstClr>
                      </a:outerShdw>
                    </a:effectLst>
                  </a:rPr>
                  <a:t>Monocyte-</a:t>
                </a:r>
              </a:p>
              <a:p>
                <a:pPr algn="ctr"/>
                <a:r>
                  <a:rPr lang="en-GB" dirty="0">
                    <a:ln w="10541" cmpd="sng">
                      <a:solidFill>
                        <a:srgbClr val="000000"/>
                      </a:solidFill>
                      <a:prstDash val="solid"/>
                    </a:ln>
                    <a:solidFill>
                      <a:srgbClr val="000000"/>
                    </a:solidFill>
                    <a:effectLst>
                      <a:outerShdw blurRad="50800" dist="38100" dir="2700000" algn="tl" rotWithShape="0">
                        <a:prstClr val="black">
                          <a:alpha val="40000"/>
                        </a:prstClr>
                      </a:outerShdw>
                    </a:effectLst>
                  </a:rPr>
                  <a:t>derived </a:t>
                </a:r>
              </a:p>
              <a:p>
                <a:pPr algn="ctr"/>
                <a:r>
                  <a:rPr lang="en-GB" dirty="0">
                    <a:ln w="10541" cmpd="sng">
                      <a:solidFill>
                        <a:srgbClr val="000000"/>
                      </a:solidFill>
                      <a:prstDash val="solid"/>
                    </a:ln>
                    <a:solidFill>
                      <a:srgbClr val="000000"/>
                    </a:solidFill>
                    <a:effectLst>
                      <a:outerShdw blurRad="50800" dist="38100" dir="2700000" algn="tl" rotWithShape="0">
                        <a:prstClr val="black">
                          <a:alpha val="40000"/>
                        </a:prstClr>
                      </a:outerShdw>
                    </a:effectLst>
                  </a:rPr>
                  <a:t>DC</a:t>
                </a:r>
              </a:p>
            </p:txBody>
          </p:sp>
        </p:grpSp>
        <p:grpSp>
          <p:nvGrpSpPr>
            <p:cNvPr id="72" name="Gruppo 81"/>
            <p:cNvGrpSpPr/>
            <p:nvPr/>
          </p:nvGrpSpPr>
          <p:grpSpPr>
            <a:xfrm>
              <a:off x="5667318" y="4963342"/>
              <a:ext cx="1944462" cy="1119838"/>
              <a:chOff x="1998327" y="2000481"/>
              <a:chExt cx="1944462" cy="1119838"/>
            </a:xfrm>
          </p:grpSpPr>
          <p:grpSp>
            <p:nvGrpSpPr>
              <p:cNvPr id="78" name="Gruppo 82"/>
              <p:cNvGrpSpPr/>
              <p:nvPr/>
            </p:nvGrpSpPr>
            <p:grpSpPr>
              <a:xfrm>
                <a:off x="2951995" y="2525557"/>
                <a:ext cx="707461" cy="594762"/>
                <a:chOff x="2314327" y="2028546"/>
                <a:chExt cx="874068" cy="707911"/>
              </a:xfrm>
            </p:grpSpPr>
            <p:grpSp>
              <p:nvGrpSpPr>
                <p:cNvPr id="79" name="Gruppo 85"/>
                <p:cNvGrpSpPr/>
                <p:nvPr/>
              </p:nvGrpSpPr>
              <p:grpSpPr>
                <a:xfrm>
                  <a:off x="2314327" y="2235612"/>
                  <a:ext cx="360000" cy="348445"/>
                  <a:chOff x="2067734" y="2112475"/>
                  <a:chExt cx="360000" cy="348445"/>
                </a:xfrm>
              </p:grpSpPr>
              <p:sp>
                <p:nvSpPr>
                  <p:cNvPr id="96" name="Ovale 95"/>
                  <p:cNvSpPr/>
                  <p:nvPr/>
                </p:nvSpPr>
                <p:spPr>
                  <a:xfrm>
                    <a:off x="2067734" y="2112475"/>
                    <a:ext cx="360000" cy="3484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7" name="Ovale 96"/>
                  <p:cNvSpPr/>
                  <p:nvPr/>
                </p:nvSpPr>
                <p:spPr>
                  <a:xfrm>
                    <a:off x="2217127" y="2170085"/>
                    <a:ext cx="152400" cy="180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grpSp>
            <p:grpSp>
              <p:nvGrpSpPr>
                <p:cNvPr id="80" name="Gruppo 86"/>
                <p:cNvGrpSpPr/>
                <p:nvPr/>
              </p:nvGrpSpPr>
              <p:grpSpPr>
                <a:xfrm>
                  <a:off x="2466727" y="2388012"/>
                  <a:ext cx="360000" cy="348445"/>
                  <a:chOff x="2067734" y="2112475"/>
                  <a:chExt cx="360000" cy="348445"/>
                </a:xfrm>
              </p:grpSpPr>
              <p:sp>
                <p:nvSpPr>
                  <p:cNvPr id="94" name="Ovale 93"/>
                  <p:cNvSpPr/>
                  <p:nvPr/>
                </p:nvSpPr>
                <p:spPr>
                  <a:xfrm>
                    <a:off x="2067734" y="2112475"/>
                    <a:ext cx="360000" cy="3484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5" name="Ovale 94"/>
                  <p:cNvSpPr/>
                  <p:nvPr/>
                </p:nvSpPr>
                <p:spPr>
                  <a:xfrm>
                    <a:off x="2217127" y="2170085"/>
                    <a:ext cx="152400" cy="180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grpSp>
            <p:grpSp>
              <p:nvGrpSpPr>
                <p:cNvPr id="81" name="Gruppo 87"/>
                <p:cNvGrpSpPr/>
                <p:nvPr/>
              </p:nvGrpSpPr>
              <p:grpSpPr>
                <a:xfrm>
                  <a:off x="2619127" y="2028546"/>
                  <a:ext cx="360000" cy="348445"/>
                  <a:chOff x="2067734" y="2112475"/>
                  <a:chExt cx="360000" cy="348445"/>
                </a:xfrm>
              </p:grpSpPr>
              <p:sp>
                <p:nvSpPr>
                  <p:cNvPr id="92" name="Ovale 91"/>
                  <p:cNvSpPr/>
                  <p:nvPr/>
                </p:nvSpPr>
                <p:spPr>
                  <a:xfrm>
                    <a:off x="2067734" y="2112475"/>
                    <a:ext cx="360000" cy="3484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3" name="Ovale 92"/>
                  <p:cNvSpPr/>
                  <p:nvPr/>
                </p:nvSpPr>
                <p:spPr>
                  <a:xfrm>
                    <a:off x="2217127" y="2170085"/>
                    <a:ext cx="152400" cy="180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grpSp>
            <p:grpSp>
              <p:nvGrpSpPr>
                <p:cNvPr id="82" name="Gruppo 88"/>
                <p:cNvGrpSpPr/>
                <p:nvPr/>
              </p:nvGrpSpPr>
              <p:grpSpPr>
                <a:xfrm>
                  <a:off x="2828395" y="2313652"/>
                  <a:ext cx="360000" cy="348445"/>
                  <a:chOff x="2067734" y="2112475"/>
                  <a:chExt cx="360000" cy="348445"/>
                </a:xfrm>
              </p:grpSpPr>
              <p:sp>
                <p:nvSpPr>
                  <p:cNvPr id="90" name="Ovale 89"/>
                  <p:cNvSpPr/>
                  <p:nvPr/>
                </p:nvSpPr>
                <p:spPr>
                  <a:xfrm>
                    <a:off x="2067734" y="2112475"/>
                    <a:ext cx="360000" cy="3484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1" name="Ovale 90"/>
                  <p:cNvSpPr/>
                  <p:nvPr/>
                </p:nvSpPr>
                <p:spPr>
                  <a:xfrm>
                    <a:off x="2217127" y="2170085"/>
                    <a:ext cx="152400" cy="180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grpSp>
          </p:grpSp>
          <p:sp>
            <p:nvSpPr>
              <p:cNvPr id="84" name="Rettangolo 83"/>
              <p:cNvSpPr/>
              <p:nvPr/>
            </p:nvSpPr>
            <p:spPr>
              <a:xfrm>
                <a:off x="1998327" y="2000481"/>
                <a:ext cx="1944462" cy="574986"/>
              </a:xfrm>
              <a:prstGeom prst="rect">
                <a:avLst/>
              </a:prstGeom>
              <a:noFill/>
            </p:spPr>
            <p:txBody>
              <a:bodyPr wrap="none" lIns="91440" tIns="45720" rIns="91440" bIns="45720">
                <a:spAutoFit/>
              </a:bodyPr>
              <a:lstStyle/>
              <a:p>
                <a:pPr algn="ctr">
                  <a:lnSpc>
                    <a:spcPct val="50000"/>
                  </a:lnSpc>
                </a:pPr>
                <a:r>
                  <a:rPr lang="en-GB" dirty="0">
                    <a:ln w="10541" cmpd="sng">
                      <a:solidFill>
                        <a:schemeClr val="tx1"/>
                      </a:solidFill>
                      <a:prstDash val="solid"/>
                    </a:ln>
                    <a:solidFill>
                      <a:srgbClr val="000000"/>
                    </a:solidFill>
                    <a:effectLst>
                      <a:outerShdw blurRad="50800" dist="38100" dir="2700000" algn="tl" rotWithShape="0">
                        <a:prstClr val="black">
                          <a:alpha val="40000"/>
                        </a:prstClr>
                      </a:outerShdw>
                    </a:effectLst>
                  </a:rPr>
                  <a:t>Peripheral blood </a:t>
                </a:r>
              </a:p>
              <a:p>
                <a:pPr algn="ctr">
                  <a:lnSpc>
                    <a:spcPct val="50000"/>
                  </a:lnSpc>
                </a:pPr>
                <a:endParaRPr lang="en-GB" dirty="0">
                  <a:ln w="10541" cmpd="sng">
                    <a:solidFill>
                      <a:schemeClr val="tx1"/>
                    </a:solidFill>
                    <a:prstDash val="solid"/>
                  </a:ln>
                  <a:solidFill>
                    <a:srgbClr val="000000"/>
                  </a:solidFill>
                  <a:effectLst>
                    <a:outerShdw blurRad="50800" dist="38100" dir="2700000" algn="tl" rotWithShape="0">
                      <a:prstClr val="black">
                        <a:alpha val="40000"/>
                      </a:prstClr>
                    </a:outerShdw>
                  </a:effectLst>
                </a:endParaRPr>
              </a:p>
              <a:p>
                <a:pPr algn="ctr">
                  <a:lnSpc>
                    <a:spcPct val="50000"/>
                  </a:lnSpc>
                </a:pPr>
                <a:r>
                  <a:rPr lang="en-GB" dirty="0">
                    <a:ln w="10541" cmpd="sng">
                      <a:solidFill>
                        <a:schemeClr val="tx1"/>
                      </a:solidFill>
                      <a:prstDash val="solid"/>
                    </a:ln>
                    <a:solidFill>
                      <a:srgbClr val="000000"/>
                    </a:solidFill>
                    <a:effectLst>
                      <a:outerShdw blurRad="50800" dist="38100" dir="2700000" algn="tl" rotWithShape="0">
                        <a:prstClr val="black">
                          <a:alpha val="40000"/>
                        </a:prstClr>
                      </a:outerShdw>
                    </a:effectLst>
                  </a:rPr>
                  <a:t>monocytes </a:t>
                </a:r>
              </a:p>
            </p:txBody>
          </p:sp>
        </p:grpSp>
        <p:sp>
          <p:nvSpPr>
            <p:cNvPr id="98" name="Freccia circolare a sinistra 97"/>
            <p:cNvSpPr/>
            <p:nvPr/>
          </p:nvSpPr>
          <p:spPr>
            <a:xfrm rot="8888661" flipH="1" flipV="1">
              <a:off x="6378541" y="2800738"/>
              <a:ext cx="874660" cy="2164478"/>
            </a:xfrm>
            <a:prstGeom prst="curvedLeftArrow">
              <a:avLst>
                <a:gd name="adj1" fmla="val 25000"/>
                <a:gd name="adj2" fmla="val 54526"/>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solidFill>
                  <a:schemeClr val="tx1"/>
                </a:solidFill>
              </a:endParaRPr>
            </a:p>
          </p:txBody>
        </p:sp>
      </p:grpSp>
      <p:sp>
        <p:nvSpPr>
          <p:cNvPr id="100" name="Parentesi graffa aperta 99"/>
          <p:cNvSpPr/>
          <p:nvPr/>
        </p:nvSpPr>
        <p:spPr>
          <a:xfrm>
            <a:off x="1481798" y="1189578"/>
            <a:ext cx="640654" cy="472882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01" name="Parentesi graffa aperta 100"/>
          <p:cNvSpPr/>
          <p:nvPr/>
        </p:nvSpPr>
        <p:spPr>
          <a:xfrm flipH="1" flipV="1">
            <a:off x="7160383" y="2192493"/>
            <a:ext cx="640654" cy="347759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02" name="Rettangolo 101"/>
          <p:cNvSpPr/>
          <p:nvPr/>
        </p:nvSpPr>
        <p:spPr>
          <a:xfrm>
            <a:off x="0" y="2644170"/>
            <a:ext cx="1717397" cy="1938992"/>
          </a:xfrm>
          <a:prstGeom prst="rect">
            <a:avLst/>
          </a:prstGeom>
          <a:noFill/>
        </p:spPr>
        <p:txBody>
          <a:bodyPr wrap="square" lIns="91440" tIns="45720" rIns="91440" bIns="45720">
            <a:spAutoFit/>
          </a:bodyPr>
          <a:lstStyle/>
          <a:p>
            <a:pPr algn="ctr"/>
            <a:r>
              <a:rPr lang="en-GB" sz="2400" b="1" dirty="0">
                <a:solidFill>
                  <a:srgbClr val="FF0000"/>
                </a:solidFill>
              </a:rPr>
              <a:t>In vitro manipulation expression signature</a:t>
            </a:r>
          </a:p>
        </p:txBody>
      </p:sp>
      <p:sp>
        <p:nvSpPr>
          <p:cNvPr id="104" name="Rettangolo 103"/>
          <p:cNvSpPr/>
          <p:nvPr/>
        </p:nvSpPr>
        <p:spPr>
          <a:xfrm>
            <a:off x="7200794" y="3146255"/>
            <a:ext cx="2175774" cy="1200328"/>
          </a:xfrm>
          <a:prstGeom prst="rect">
            <a:avLst/>
          </a:prstGeom>
          <a:noFill/>
        </p:spPr>
        <p:txBody>
          <a:bodyPr wrap="square" lIns="91440" tIns="45720" rIns="91440" bIns="45720">
            <a:spAutoFit/>
          </a:bodyPr>
          <a:lstStyle/>
          <a:p>
            <a:pPr algn="ctr"/>
            <a:r>
              <a:rPr lang="en-GB" sz="2400" b="1" dirty="0">
                <a:solidFill>
                  <a:srgbClr val="FF0000"/>
                </a:solidFill>
              </a:rPr>
              <a:t>Response</a:t>
            </a:r>
          </a:p>
          <a:p>
            <a:pPr algn="ctr"/>
            <a:r>
              <a:rPr lang="en-GB" sz="2400" b="1" dirty="0">
                <a:solidFill>
                  <a:srgbClr val="FF0000"/>
                </a:solidFill>
              </a:rPr>
              <a:t>expression signature</a:t>
            </a:r>
          </a:p>
        </p:txBody>
      </p:sp>
      <p:sp>
        <p:nvSpPr>
          <p:cNvPr id="105" name="Rettangolo 104"/>
          <p:cNvSpPr/>
          <p:nvPr/>
        </p:nvSpPr>
        <p:spPr>
          <a:xfrm>
            <a:off x="265792" y="6189453"/>
            <a:ext cx="874162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GB" sz="2400" b="1" dirty="0">
                <a:solidFill>
                  <a:srgbClr val="0000FF"/>
                </a:solidFill>
              </a:rPr>
              <a:t>Correlation between response to treatment and expression profile</a:t>
            </a:r>
          </a:p>
        </p:txBody>
      </p:sp>
      <p:sp>
        <p:nvSpPr>
          <p:cNvPr id="112" name="Figura a mano libera 111"/>
          <p:cNvSpPr/>
          <p:nvPr/>
        </p:nvSpPr>
        <p:spPr>
          <a:xfrm>
            <a:off x="7885177" y="4400935"/>
            <a:ext cx="826626" cy="1654042"/>
          </a:xfrm>
          <a:custGeom>
            <a:avLst/>
            <a:gdLst>
              <a:gd name="connsiteX0" fmla="*/ 442988 w 826626"/>
              <a:gd name="connsiteY0" fmla="*/ 0 h 1654042"/>
              <a:gd name="connsiteX1" fmla="*/ 812144 w 826626"/>
              <a:gd name="connsiteY1" fmla="*/ 635034 h 1654042"/>
              <a:gd name="connsiteX2" fmla="*/ 0 w 826626"/>
              <a:gd name="connsiteY2" fmla="*/ 1654042 h 1654042"/>
            </a:gdLst>
            <a:ahLst/>
            <a:cxnLst>
              <a:cxn ang="0">
                <a:pos x="connsiteX0" y="connsiteY0"/>
              </a:cxn>
              <a:cxn ang="0">
                <a:pos x="connsiteX1" y="connsiteY1"/>
              </a:cxn>
              <a:cxn ang="0">
                <a:pos x="connsiteX2" y="connsiteY2"/>
              </a:cxn>
            </a:cxnLst>
            <a:rect l="l" t="t" r="r" b="b"/>
            <a:pathLst>
              <a:path w="826626" h="1654042">
                <a:moveTo>
                  <a:pt x="442988" y="0"/>
                </a:moveTo>
                <a:cubicBezTo>
                  <a:pt x="664481" y="179680"/>
                  <a:pt x="885975" y="359360"/>
                  <a:pt x="812144" y="635034"/>
                </a:cubicBezTo>
                <a:cubicBezTo>
                  <a:pt x="738313" y="910708"/>
                  <a:pt x="0" y="1654042"/>
                  <a:pt x="0" y="1654042"/>
                </a:cubicBezTo>
              </a:path>
            </a:pathLst>
          </a:custGeom>
          <a:ln w="57150" cmpd="sng">
            <a:solidFill>
              <a:srgbClr val="0000FF"/>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13" name="Figura a mano libera 112"/>
          <p:cNvSpPr/>
          <p:nvPr/>
        </p:nvSpPr>
        <p:spPr>
          <a:xfrm flipH="1">
            <a:off x="457200" y="4392459"/>
            <a:ext cx="826626" cy="1654042"/>
          </a:xfrm>
          <a:custGeom>
            <a:avLst/>
            <a:gdLst>
              <a:gd name="connsiteX0" fmla="*/ 442988 w 826626"/>
              <a:gd name="connsiteY0" fmla="*/ 0 h 1654042"/>
              <a:gd name="connsiteX1" fmla="*/ 812144 w 826626"/>
              <a:gd name="connsiteY1" fmla="*/ 635034 h 1654042"/>
              <a:gd name="connsiteX2" fmla="*/ 0 w 826626"/>
              <a:gd name="connsiteY2" fmla="*/ 1654042 h 1654042"/>
            </a:gdLst>
            <a:ahLst/>
            <a:cxnLst>
              <a:cxn ang="0">
                <a:pos x="connsiteX0" y="connsiteY0"/>
              </a:cxn>
              <a:cxn ang="0">
                <a:pos x="connsiteX1" y="connsiteY1"/>
              </a:cxn>
              <a:cxn ang="0">
                <a:pos x="connsiteX2" y="connsiteY2"/>
              </a:cxn>
            </a:cxnLst>
            <a:rect l="l" t="t" r="r" b="b"/>
            <a:pathLst>
              <a:path w="826626" h="1654042">
                <a:moveTo>
                  <a:pt x="442988" y="0"/>
                </a:moveTo>
                <a:cubicBezTo>
                  <a:pt x="664481" y="179680"/>
                  <a:pt x="885975" y="359360"/>
                  <a:pt x="812144" y="635034"/>
                </a:cubicBezTo>
                <a:cubicBezTo>
                  <a:pt x="738313" y="910708"/>
                  <a:pt x="0" y="1654042"/>
                  <a:pt x="0" y="1654042"/>
                </a:cubicBezTo>
              </a:path>
            </a:pathLst>
          </a:custGeom>
          <a:ln w="57150" cmpd="sng">
            <a:solidFill>
              <a:srgbClr val="0000FF"/>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538676889"/>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343730" y="1447174"/>
            <a:ext cx="7013968" cy="5244704"/>
            <a:chOff x="1639054" y="1749826"/>
            <a:chExt cx="6718643" cy="4912516"/>
          </a:xfrm>
        </p:grpSpPr>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9054" y="2378673"/>
              <a:ext cx="5561846" cy="426890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 name="Seta para a direita 7"/>
            <p:cNvSpPr/>
            <p:nvPr/>
          </p:nvSpPr>
          <p:spPr>
            <a:xfrm rot="5400000">
              <a:off x="2793256" y="2164542"/>
              <a:ext cx="432048" cy="180020"/>
            </a:xfrm>
            <a:prstGeom prst="rightArrow">
              <a:avLst/>
            </a:prstGeom>
          </p:spPr>
          <p:style>
            <a:lnRef idx="0">
              <a:schemeClr val="dk1"/>
            </a:lnRef>
            <a:fillRef idx="3">
              <a:schemeClr val="dk1"/>
            </a:fillRef>
            <a:effectRef idx="3">
              <a:schemeClr val="dk1"/>
            </a:effectRef>
            <a:fontRef idx="minor">
              <a:schemeClr val="lt1"/>
            </a:fontRef>
          </p:style>
          <p:txBody>
            <a:bodyPr anchor="ctr"/>
            <a:lstStyle/>
            <a:p>
              <a:pPr algn="ctr">
                <a:defRPr/>
              </a:pPr>
              <a:endParaRPr lang="pt-BR" sz="1400"/>
            </a:p>
          </p:txBody>
        </p:sp>
        <p:sp>
          <p:nvSpPr>
            <p:cNvPr id="9" name="Seta para a direita 8"/>
            <p:cNvSpPr/>
            <p:nvPr/>
          </p:nvSpPr>
          <p:spPr>
            <a:xfrm rot="5400000">
              <a:off x="3465394" y="2164542"/>
              <a:ext cx="432048" cy="180020"/>
            </a:xfrm>
            <a:prstGeom prst="rightArrow">
              <a:avLst/>
            </a:prstGeom>
          </p:spPr>
          <p:style>
            <a:lnRef idx="0">
              <a:schemeClr val="dk1"/>
            </a:lnRef>
            <a:fillRef idx="3">
              <a:schemeClr val="dk1"/>
            </a:fillRef>
            <a:effectRef idx="3">
              <a:schemeClr val="dk1"/>
            </a:effectRef>
            <a:fontRef idx="minor">
              <a:schemeClr val="lt1"/>
            </a:fontRef>
          </p:style>
          <p:txBody>
            <a:bodyPr anchor="ctr"/>
            <a:lstStyle/>
            <a:p>
              <a:pPr algn="ctr">
                <a:defRPr/>
              </a:pPr>
              <a:endParaRPr lang="pt-BR" sz="1400"/>
            </a:p>
          </p:txBody>
        </p:sp>
        <p:sp>
          <p:nvSpPr>
            <p:cNvPr id="11" name="Retângulo 10"/>
            <p:cNvSpPr/>
            <p:nvPr/>
          </p:nvSpPr>
          <p:spPr>
            <a:xfrm>
              <a:off x="2558684" y="1749826"/>
              <a:ext cx="865188" cy="43338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400" b="1" dirty="0"/>
                <a:t>HIV pulse</a:t>
              </a:r>
            </a:p>
          </p:txBody>
        </p:sp>
        <p:sp>
          <p:nvSpPr>
            <p:cNvPr id="12" name="Retângulo 11"/>
            <p:cNvSpPr/>
            <p:nvPr/>
          </p:nvSpPr>
          <p:spPr>
            <a:xfrm>
              <a:off x="3506878" y="1749826"/>
              <a:ext cx="1065047" cy="4333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r>
                <a:rPr lang="pt-BR" sz="1400" b="1" dirty="0" err="1">
                  <a:solidFill>
                    <a:schemeClr val="tx1"/>
                  </a:solidFill>
                  <a:latin typeface="Calibri" charset="0"/>
                  <a:ea typeface="ＭＳ Ｐゴシック" charset="0"/>
                  <a:cs typeface="Arial" charset="0"/>
                </a:rPr>
                <a:t>Cytokines</a:t>
              </a:r>
              <a:endParaRPr lang="pt-BR" sz="1400" b="1" dirty="0">
                <a:solidFill>
                  <a:schemeClr val="tx1"/>
                </a:solidFill>
                <a:latin typeface="Calibri" charset="0"/>
                <a:ea typeface="ＭＳ Ｐゴシック" charset="0"/>
                <a:cs typeface="Arial" charset="0"/>
              </a:endParaRPr>
            </a:p>
          </p:txBody>
        </p:sp>
        <p:sp>
          <p:nvSpPr>
            <p:cNvPr id="10" name="Retângulo 9"/>
            <p:cNvSpPr/>
            <p:nvPr/>
          </p:nvSpPr>
          <p:spPr>
            <a:xfrm>
              <a:off x="5729305" y="2514880"/>
              <a:ext cx="2628392"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b="1" dirty="0" err="1">
                  <a:solidFill>
                    <a:srgbClr val="000000"/>
                  </a:solidFill>
                  <a:latin typeface="Calibri" charset="0"/>
                  <a:ea typeface="ＭＳ Ｐゴシック" charset="0"/>
                  <a:cs typeface="Arial" charset="0"/>
                </a:rPr>
                <a:t>Monocytes-derived</a:t>
              </a:r>
              <a:r>
                <a:rPr lang="pt-BR" b="1" dirty="0">
                  <a:solidFill>
                    <a:srgbClr val="000000"/>
                  </a:solidFill>
                  <a:latin typeface="Calibri" charset="0"/>
                  <a:ea typeface="ＭＳ Ｐゴシック" charset="0"/>
                  <a:cs typeface="Arial" charset="0"/>
                </a:rPr>
                <a:t> DC (GM-CSF + IL-4)</a:t>
              </a:r>
            </a:p>
          </p:txBody>
        </p:sp>
        <p:sp>
          <p:nvSpPr>
            <p:cNvPr id="13" name="Retângulo 12"/>
            <p:cNvSpPr/>
            <p:nvPr/>
          </p:nvSpPr>
          <p:spPr>
            <a:xfrm>
              <a:off x="1845786" y="6230542"/>
              <a:ext cx="2539790" cy="431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a:solidFill>
                    <a:srgbClr val="000000"/>
                  </a:solidFill>
                </a:rPr>
                <a:t>RT2  Profiler Array </a:t>
              </a:r>
            </a:p>
            <a:p>
              <a:pPr algn="ctr">
                <a:defRPr/>
              </a:pPr>
              <a:r>
                <a:rPr lang="pt-BR" b="1" dirty="0">
                  <a:solidFill>
                    <a:srgbClr val="000000"/>
                  </a:solidFill>
                </a:rPr>
                <a:t>(Host response </a:t>
              </a:r>
              <a:r>
                <a:rPr lang="pt-BR" b="1" dirty="0" err="1">
                  <a:solidFill>
                    <a:srgbClr val="000000"/>
                  </a:solidFill>
                </a:rPr>
                <a:t>to</a:t>
              </a:r>
              <a:r>
                <a:rPr lang="pt-BR" b="1" dirty="0">
                  <a:solidFill>
                    <a:srgbClr val="000000"/>
                  </a:solidFill>
                </a:rPr>
                <a:t> HIV)</a:t>
              </a:r>
            </a:p>
          </p:txBody>
        </p:sp>
        <p:sp>
          <p:nvSpPr>
            <p:cNvPr id="14" name="Retângulo 13"/>
            <p:cNvSpPr/>
            <p:nvPr/>
          </p:nvSpPr>
          <p:spPr>
            <a:xfrm>
              <a:off x="5404446" y="5995904"/>
              <a:ext cx="1759941" cy="66186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b="1" dirty="0" err="1">
                  <a:solidFill>
                    <a:srgbClr val="000000"/>
                  </a:solidFill>
                  <a:latin typeface="Calibri" charset="0"/>
                  <a:ea typeface="ＭＳ Ｐゴシック" charset="0"/>
                  <a:cs typeface="Arial" charset="0"/>
                </a:rPr>
                <a:t>Analysis</a:t>
              </a:r>
              <a:endParaRPr lang="pt-BR" b="1" dirty="0">
                <a:solidFill>
                  <a:srgbClr val="000000"/>
                </a:solidFill>
                <a:latin typeface="Calibri" charset="0"/>
                <a:ea typeface="ＭＳ Ｐゴシック" charset="0"/>
                <a:cs typeface="Arial" charset="0"/>
              </a:endParaRPr>
            </a:p>
          </p:txBody>
        </p:sp>
        <p:sp>
          <p:nvSpPr>
            <p:cNvPr id="15" name="Retângulo 14"/>
            <p:cNvSpPr/>
            <p:nvPr/>
          </p:nvSpPr>
          <p:spPr>
            <a:xfrm>
              <a:off x="5588053" y="3249013"/>
              <a:ext cx="2518618" cy="7088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b="1" dirty="0">
                  <a:solidFill>
                    <a:srgbClr val="000000"/>
                  </a:solidFill>
                  <a:latin typeface="Calibri" charset="0"/>
                  <a:ea typeface="ＭＳ Ｐゴシック" charset="0"/>
                  <a:cs typeface="Arial" charset="0"/>
                </a:rPr>
                <a:t>RNA </a:t>
              </a:r>
              <a:r>
                <a:rPr lang="pt-BR" b="1" dirty="0" err="1">
                  <a:solidFill>
                    <a:srgbClr val="000000"/>
                  </a:solidFill>
                  <a:latin typeface="Calibri" charset="0"/>
                  <a:ea typeface="ＭＳ Ｐゴシック" charset="0"/>
                  <a:cs typeface="Arial" charset="0"/>
                </a:rPr>
                <a:t>isolation</a:t>
              </a:r>
              <a:r>
                <a:rPr lang="pt-BR" b="1" dirty="0">
                  <a:solidFill>
                    <a:srgbClr val="000000"/>
                  </a:solidFill>
                  <a:latin typeface="Calibri" charset="0"/>
                  <a:ea typeface="ＭＳ Ｐゴシック" charset="0"/>
                  <a:cs typeface="Arial" charset="0"/>
                </a:rPr>
                <a:t>, RT-PCR, </a:t>
              </a:r>
              <a:r>
                <a:rPr lang="pt-BR" b="1" dirty="0" err="1">
                  <a:solidFill>
                    <a:srgbClr val="000000"/>
                  </a:solidFill>
                  <a:latin typeface="Calibri" charset="0"/>
                  <a:ea typeface="ＭＳ Ｐゴシック" charset="0"/>
                  <a:cs typeface="Arial" charset="0"/>
                </a:rPr>
                <a:t>pre</a:t>
              </a:r>
              <a:r>
                <a:rPr lang="pt-BR" b="1" dirty="0">
                  <a:solidFill>
                    <a:srgbClr val="000000"/>
                  </a:solidFill>
                  <a:latin typeface="Calibri" charset="0"/>
                  <a:ea typeface="ＭＳ Ｐゴシック" charset="0"/>
                  <a:cs typeface="Arial" charset="0"/>
                </a:rPr>
                <a:t>- </a:t>
              </a:r>
              <a:r>
                <a:rPr lang="pt-BR" b="1" dirty="0" err="1">
                  <a:solidFill>
                    <a:srgbClr val="000000"/>
                  </a:solidFill>
                  <a:latin typeface="Calibri" charset="0"/>
                  <a:ea typeface="ＭＳ Ｐゴシック" charset="0"/>
                  <a:cs typeface="Arial" charset="0"/>
                </a:rPr>
                <a:t>amplification</a:t>
              </a:r>
              <a:endParaRPr lang="pt-BR" b="1" dirty="0">
                <a:solidFill>
                  <a:srgbClr val="000000"/>
                </a:solidFill>
                <a:latin typeface="Calibri" charset="0"/>
                <a:ea typeface="ＭＳ Ｐゴシック" charset="0"/>
                <a:cs typeface="Arial" charset="0"/>
              </a:endParaRPr>
            </a:p>
          </p:txBody>
        </p:sp>
      </p:grpSp>
      <p:sp>
        <p:nvSpPr>
          <p:cNvPr id="17" name="Titolo 1"/>
          <p:cNvSpPr txBox="1">
            <a:spLocks/>
          </p:cNvSpPr>
          <p:nvPr/>
        </p:nvSpPr>
        <p:spPr>
          <a:xfrm>
            <a:off x="457200" y="274638"/>
            <a:ext cx="822960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 vitro manipulation expression signature</a:t>
            </a:r>
            <a:endParaRPr lang="it-IT" dirty="0"/>
          </a:p>
        </p:txBody>
      </p:sp>
    </p:spTree>
    <p:extLst>
      <p:ext uri="{BB962C8B-B14F-4D97-AF65-F5344CB8AC3E}">
        <p14:creationId xmlns:p14="http://schemas.microsoft.com/office/powerpoint/2010/main" val="2795147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457200" y="274638"/>
            <a:ext cx="822960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 vitro manipulation expression signature</a:t>
            </a:r>
            <a:endParaRPr lang="it-IT" dirty="0"/>
          </a:p>
        </p:txBody>
      </p:sp>
      <p:graphicFrame>
        <p:nvGraphicFramePr>
          <p:cNvPr id="3" name="Diagramma 2"/>
          <p:cNvGraphicFramePr/>
          <p:nvPr>
            <p:extLst>
              <p:ext uri="{D42A27DB-BD31-4B8C-83A1-F6EECF244321}">
                <p14:modId xmlns:p14="http://schemas.microsoft.com/office/powerpoint/2010/main" val="1081197511"/>
              </p:ext>
            </p:extLst>
          </p:nvPr>
        </p:nvGraphicFramePr>
        <p:xfrm>
          <a:off x="822542" y="761976"/>
          <a:ext cx="7409581" cy="5086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ttangolo arrotondato 6"/>
          <p:cNvSpPr/>
          <p:nvPr/>
        </p:nvSpPr>
        <p:spPr>
          <a:xfrm>
            <a:off x="992416" y="5744864"/>
            <a:ext cx="3201210" cy="97470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it-IT" sz="3200" dirty="0" err="1">
                <a:solidFill>
                  <a:srgbClr val="000000"/>
                </a:solidFill>
              </a:rPr>
              <a:t>Clinical</a:t>
            </a:r>
            <a:r>
              <a:rPr lang="it-IT" sz="3200" dirty="0">
                <a:solidFill>
                  <a:srgbClr val="000000"/>
                </a:solidFill>
              </a:rPr>
              <a:t> trial </a:t>
            </a:r>
            <a:r>
              <a:rPr lang="it-IT" sz="3200" dirty="0" err="1">
                <a:solidFill>
                  <a:srgbClr val="000000"/>
                </a:solidFill>
              </a:rPr>
              <a:t>is</a:t>
            </a:r>
            <a:r>
              <a:rPr lang="it-IT" sz="3200" dirty="0">
                <a:solidFill>
                  <a:srgbClr val="000000"/>
                </a:solidFill>
              </a:rPr>
              <a:t> </a:t>
            </a:r>
            <a:r>
              <a:rPr lang="it-IT" sz="3200" dirty="0" err="1">
                <a:solidFill>
                  <a:srgbClr val="000000"/>
                </a:solidFill>
              </a:rPr>
              <a:t>still</a:t>
            </a:r>
            <a:r>
              <a:rPr lang="it-IT" sz="3200" dirty="0">
                <a:solidFill>
                  <a:srgbClr val="000000"/>
                </a:solidFill>
              </a:rPr>
              <a:t> on-</a:t>
            </a:r>
            <a:r>
              <a:rPr lang="it-IT" sz="3200" dirty="0" err="1">
                <a:solidFill>
                  <a:srgbClr val="000000"/>
                </a:solidFill>
              </a:rPr>
              <a:t>going</a:t>
            </a:r>
            <a:endParaRPr lang="it-IT" sz="3200" dirty="0">
              <a:solidFill>
                <a:srgbClr val="000000"/>
              </a:solidFill>
            </a:endParaRPr>
          </a:p>
        </p:txBody>
      </p:sp>
      <p:sp>
        <p:nvSpPr>
          <p:cNvPr id="9" name="Rettangolo arrotondato 8"/>
          <p:cNvSpPr/>
          <p:nvPr/>
        </p:nvSpPr>
        <p:spPr>
          <a:xfrm>
            <a:off x="5428207" y="4844023"/>
            <a:ext cx="2727008" cy="97470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it-IT" sz="2400" dirty="0" err="1"/>
              <a:t>Patients</a:t>
            </a:r>
            <a:r>
              <a:rPr lang="it-IT" sz="2400" dirty="0"/>
              <a:t> </a:t>
            </a:r>
            <a:r>
              <a:rPr lang="it-IT" sz="2400" dirty="0" err="1"/>
              <a:t>classifyied</a:t>
            </a:r>
            <a:r>
              <a:rPr lang="it-IT" sz="2400" dirty="0"/>
              <a:t> by PVL</a:t>
            </a:r>
          </a:p>
        </p:txBody>
      </p:sp>
      <p:sp>
        <p:nvSpPr>
          <p:cNvPr id="10" name="Figura a mano libera 9"/>
          <p:cNvSpPr/>
          <p:nvPr/>
        </p:nvSpPr>
        <p:spPr>
          <a:xfrm>
            <a:off x="4341276" y="5995907"/>
            <a:ext cx="1712885" cy="431745"/>
          </a:xfrm>
          <a:custGeom>
            <a:avLst/>
            <a:gdLst>
              <a:gd name="connsiteX0" fmla="*/ 0 w 1712885"/>
              <a:gd name="connsiteY0" fmla="*/ 428279 h 431745"/>
              <a:gd name="connsiteX1" fmla="*/ 1033637 w 1712885"/>
              <a:gd name="connsiteY1" fmla="*/ 369206 h 431745"/>
              <a:gd name="connsiteX2" fmla="*/ 1712885 w 1712885"/>
              <a:gd name="connsiteY2" fmla="*/ 0 h 431745"/>
            </a:gdLst>
            <a:ahLst/>
            <a:cxnLst>
              <a:cxn ang="0">
                <a:pos x="connsiteX0" y="connsiteY0"/>
              </a:cxn>
              <a:cxn ang="0">
                <a:pos x="connsiteX1" y="connsiteY1"/>
              </a:cxn>
              <a:cxn ang="0">
                <a:pos x="connsiteX2" y="connsiteY2"/>
              </a:cxn>
            </a:cxnLst>
            <a:rect l="l" t="t" r="r" b="b"/>
            <a:pathLst>
              <a:path w="1712885" h="431745">
                <a:moveTo>
                  <a:pt x="0" y="428279"/>
                </a:moveTo>
                <a:cubicBezTo>
                  <a:pt x="374078" y="434432"/>
                  <a:pt x="748156" y="440586"/>
                  <a:pt x="1033637" y="369206"/>
                </a:cubicBezTo>
                <a:cubicBezTo>
                  <a:pt x="1319118" y="297826"/>
                  <a:pt x="1712885" y="0"/>
                  <a:pt x="1712885" y="0"/>
                </a:cubicBezTo>
              </a:path>
            </a:pathLst>
          </a:custGeom>
          <a:ln w="762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41166929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la 10"/>
          <p:cNvGraphicFramePr>
            <a:graphicFrameLocks noGrp="1"/>
          </p:cNvGraphicFramePr>
          <p:nvPr>
            <p:extLst>
              <p:ext uri="{D42A27DB-BD31-4B8C-83A1-F6EECF244321}">
                <p14:modId xmlns:p14="http://schemas.microsoft.com/office/powerpoint/2010/main" val="1402456457"/>
              </p:ext>
            </p:extLst>
          </p:nvPr>
        </p:nvGraphicFramePr>
        <p:xfrm>
          <a:off x="1154719" y="2255566"/>
          <a:ext cx="6243459" cy="28651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671459">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pPr algn="ctr"/>
                      <a:r>
                        <a:rPr lang="it-IT" dirty="0" err="1"/>
                        <a:t>Patient</a:t>
                      </a:r>
                      <a:r>
                        <a:rPr lang="it-IT" baseline="0" dirty="0"/>
                        <a:t> </a:t>
                      </a:r>
                    </a:p>
                    <a:p>
                      <a:pPr algn="ctr"/>
                      <a:r>
                        <a:rPr lang="it-IT" baseline="0" dirty="0" err="1"/>
                        <a:t>age</a:t>
                      </a:r>
                      <a:r>
                        <a:rPr lang="it-IT" baseline="0" dirty="0"/>
                        <a:t>/sex</a:t>
                      </a:r>
                      <a:endParaRPr lang="it-IT" dirty="0"/>
                    </a:p>
                  </a:txBody>
                  <a:tcPr/>
                </a:tc>
                <a:tc>
                  <a:txBody>
                    <a:bodyPr/>
                    <a:lstStyle/>
                    <a:p>
                      <a:pPr algn="ctr"/>
                      <a:r>
                        <a:rPr lang="it-IT" dirty="0"/>
                        <a:t>PVL</a:t>
                      </a:r>
                    </a:p>
                    <a:p>
                      <a:pPr algn="ctr"/>
                      <a:r>
                        <a:rPr lang="it-IT" dirty="0"/>
                        <a:t>(</a:t>
                      </a:r>
                      <a:r>
                        <a:rPr lang="it-IT" dirty="0" err="1"/>
                        <a:t>copies</a:t>
                      </a:r>
                      <a:r>
                        <a:rPr lang="it-IT" dirty="0"/>
                        <a:t>/ml; log)</a:t>
                      </a:r>
                    </a:p>
                  </a:txBody>
                  <a:tcPr/>
                </a:tc>
                <a:tc>
                  <a:txBody>
                    <a:bodyPr/>
                    <a:lstStyle/>
                    <a:p>
                      <a:pPr algn="ctr"/>
                      <a:r>
                        <a:rPr lang="it-IT" dirty="0"/>
                        <a:t>CD4+ </a:t>
                      </a:r>
                      <a:r>
                        <a:rPr lang="it-IT" dirty="0" err="1"/>
                        <a:t>count</a:t>
                      </a:r>
                      <a:endParaRPr lang="it-IT" dirty="0"/>
                    </a:p>
                    <a:p>
                      <a:pPr algn="ctr"/>
                      <a:r>
                        <a:rPr lang="it-IT" dirty="0"/>
                        <a:t>(</a:t>
                      </a:r>
                      <a:r>
                        <a:rPr lang="it-IT" dirty="0" err="1"/>
                        <a:t>cells</a:t>
                      </a:r>
                      <a:r>
                        <a:rPr lang="it-IT" dirty="0"/>
                        <a:t>/µl)</a:t>
                      </a:r>
                    </a:p>
                  </a:txBody>
                  <a:tcPr/>
                </a:tc>
                <a:tc>
                  <a:txBody>
                    <a:bodyPr/>
                    <a:lstStyle/>
                    <a:p>
                      <a:pPr algn="ctr"/>
                      <a:r>
                        <a:rPr lang="it-IT" dirty="0"/>
                        <a:t>Group</a:t>
                      </a:r>
                    </a:p>
                  </a:txBody>
                  <a:tcPr/>
                </a:tc>
                <a:extLst>
                  <a:ext uri="{0D108BD9-81ED-4DB2-BD59-A6C34878D82A}">
                    <a16:rowId xmlns:a16="http://schemas.microsoft.com/office/drawing/2014/main" val="10000"/>
                  </a:ext>
                </a:extLst>
              </a:tr>
              <a:tr h="370840">
                <a:tc>
                  <a:txBody>
                    <a:bodyPr/>
                    <a:lstStyle/>
                    <a:p>
                      <a:pPr algn="ctr"/>
                      <a:r>
                        <a:rPr lang="it-IT" dirty="0"/>
                        <a:t>27/M</a:t>
                      </a:r>
                    </a:p>
                  </a:txBody>
                  <a:tcPr/>
                </a:tc>
                <a:tc>
                  <a:txBody>
                    <a:bodyPr/>
                    <a:lstStyle/>
                    <a:p>
                      <a:pPr algn="ctr"/>
                      <a:r>
                        <a:rPr lang="it-IT" dirty="0"/>
                        <a:t>5003;</a:t>
                      </a:r>
                      <a:r>
                        <a:rPr lang="it-IT" baseline="0" dirty="0"/>
                        <a:t> 3.7</a:t>
                      </a:r>
                      <a:endParaRPr lang="it-IT" dirty="0"/>
                    </a:p>
                  </a:txBody>
                  <a:tcPr/>
                </a:tc>
                <a:tc>
                  <a:txBody>
                    <a:bodyPr/>
                    <a:lstStyle/>
                    <a:p>
                      <a:pPr algn="ctr"/>
                      <a:r>
                        <a:rPr lang="it-IT" dirty="0"/>
                        <a:t>500</a:t>
                      </a:r>
                    </a:p>
                  </a:txBody>
                  <a:tcPr/>
                </a:tc>
                <a:tc>
                  <a:txBody>
                    <a:bodyPr/>
                    <a:lstStyle/>
                    <a:p>
                      <a:pPr algn="ctr"/>
                      <a:r>
                        <a:rPr lang="it-IT" dirty="0" err="1"/>
                        <a:t>Low</a:t>
                      </a:r>
                      <a:r>
                        <a:rPr lang="it-IT" dirty="0"/>
                        <a:t> PVL</a:t>
                      </a:r>
                    </a:p>
                  </a:txBody>
                  <a:tcPr/>
                </a:tc>
                <a:extLst>
                  <a:ext uri="{0D108BD9-81ED-4DB2-BD59-A6C34878D82A}">
                    <a16:rowId xmlns:a16="http://schemas.microsoft.com/office/drawing/2014/main" val="10001"/>
                  </a:ext>
                </a:extLst>
              </a:tr>
              <a:tr h="370840">
                <a:tc>
                  <a:txBody>
                    <a:bodyPr/>
                    <a:lstStyle/>
                    <a:p>
                      <a:pPr algn="ctr"/>
                      <a:r>
                        <a:rPr lang="it-IT" dirty="0"/>
                        <a:t>23/M</a:t>
                      </a:r>
                    </a:p>
                  </a:txBody>
                  <a:tcPr/>
                </a:tc>
                <a:tc>
                  <a:txBody>
                    <a:bodyPr/>
                    <a:lstStyle/>
                    <a:p>
                      <a:pPr algn="ctr"/>
                      <a:r>
                        <a:rPr lang="it-IT" dirty="0"/>
                        <a:t>1342; 3.1</a:t>
                      </a:r>
                    </a:p>
                  </a:txBody>
                  <a:tcPr/>
                </a:tc>
                <a:tc>
                  <a:txBody>
                    <a:bodyPr/>
                    <a:lstStyle/>
                    <a:p>
                      <a:pPr algn="ctr"/>
                      <a:r>
                        <a:rPr lang="it-IT" dirty="0"/>
                        <a:t>684</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dirty="0" err="1"/>
                        <a:t>Low</a:t>
                      </a:r>
                      <a:r>
                        <a:rPr lang="it-IT" dirty="0"/>
                        <a:t> PVL</a:t>
                      </a:r>
                    </a:p>
                  </a:txBody>
                  <a:tcPr/>
                </a:tc>
                <a:extLst>
                  <a:ext uri="{0D108BD9-81ED-4DB2-BD59-A6C34878D82A}">
                    <a16:rowId xmlns:a16="http://schemas.microsoft.com/office/drawing/2014/main" val="10002"/>
                  </a:ext>
                </a:extLst>
              </a:tr>
              <a:tr h="370840">
                <a:tc>
                  <a:txBody>
                    <a:bodyPr/>
                    <a:lstStyle/>
                    <a:p>
                      <a:pPr algn="ctr"/>
                      <a:r>
                        <a:rPr lang="it-IT" dirty="0"/>
                        <a:t>39/M</a:t>
                      </a:r>
                    </a:p>
                  </a:txBody>
                  <a:tcPr/>
                </a:tc>
                <a:tc>
                  <a:txBody>
                    <a:bodyPr/>
                    <a:lstStyle/>
                    <a:p>
                      <a:pPr algn="ctr"/>
                      <a:r>
                        <a:rPr lang="it-IT" dirty="0"/>
                        <a:t>1237:3.1</a:t>
                      </a:r>
                    </a:p>
                  </a:txBody>
                  <a:tcPr/>
                </a:tc>
                <a:tc>
                  <a:txBody>
                    <a:bodyPr/>
                    <a:lstStyle/>
                    <a:p>
                      <a:pPr algn="ctr"/>
                      <a:r>
                        <a:rPr lang="it-IT" dirty="0"/>
                        <a:t>500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dirty="0" err="1"/>
                        <a:t>Low</a:t>
                      </a:r>
                      <a:r>
                        <a:rPr lang="it-IT" dirty="0"/>
                        <a:t> PVL</a:t>
                      </a:r>
                    </a:p>
                  </a:txBody>
                  <a:tcPr/>
                </a:tc>
                <a:extLst>
                  <a:ext uri="{0D108BD9-81ED-4DB2-BD59-A6C34878D82A}">
                    <a16:rowId xmlns:a16="http://schemas.microsoft.com/office/drawing/2014/main" val="10003"/>
                  </a:ext>
                </a:extLst>
              </a:tr>
              <a:tr h="370840">
                <a:tc>
                  <a:txBody>
                    <a:bodyPr/>
                    <a:lstStyle/>
                    <a:p>
                      <a:pPr algn="ctr"/>
                      <a:r>
                        <a:rPr lang="it-IT" dirty="0"/>
                        <a:t>40/M</a:t>
                      </a:r>
                    </a:p>
                  </a:txBody>
                  <a:tcPr/>
                </a:tc>
                <a:tc>
                  <a:txBody>
                    <a:bodyPr/>
                    <a:lstStyle/>
                    <a:p>
                      <a:pPr algn="ctr"/>
                      <a:r>
                        <a:rPr lang="it-IT" dirty="0"/>
                        <a:t>21420; 4.3</a:t>
                      </a:r>
                    </a:p>
                  </a:txBody>
                  <a:tcPr/>
                </a:tc>
                <a:tc>
                  <a:txBody>
                    <a:bodyPr/>
                    <a:lstStyle/>
                    <a:p>
                      <a:pPr algn="ctr"/>
                      <a:r>
                        <a:rPr lang="it-IT" dirty="0"/>
                        <a:t>566</a:t>
                      </a:r>
                    </a:p>
                  </a:txBody>
                  <a:tcPr/>
                </a:tc>
                <a:tc>
                  <a:txBody>
                    <a:bodyPr/>
                    <a:lstStyle/>
                    <a:p>
                      <a:pPr algn="ctr"/>
                      <a:r>
                        <a:rPr lang="it-IT" dirty="0"/>
                        <a:t>High PVL</a:t>
                      </a:r>
                    </a:p>
                  </a:txBody>
                  <a:tcPr/>
                </a:tc>
                <a:extLst>
                  <a:ext uri="{0D108BD9-81ED-4DB2-BD59-A6C34878D82A}">
                    <a16:rowId xmlns:a16="http://schemas.microsoft.com/office/drawing/2014/main" val="10004"/>
                  </a:ext>
                </a:extLst>
              </a:tr>
              <a:tr h="370840">
                <a:tc>
                  <a:txBody>
                    <a:bodyPr/>
                    <a:lstStyle/>
                    <a:p>
                      <a:pPr algn="ctr"/>
                      <a:r>
                        <a:rPr lang="it-IT" dirty="0"/>
                        <a:t>35/M</a:t>
                      </a:r>
                    </a:p>
                  </a:txBody>
                  <a:tcPr/>
                </a:tc>
                <a:tc>
                  <a:txBody>
                    <a:bodyPr/>
                    <a:lstStyle/>
                    <a:p>
                      <a:pPr algn="ctr"/>
                      <a:r>
                        <a:rPr lang="it-IT" dirty="0"/>
                        <a:t>38295; 4.6</a:t>
                      </a:r>
                    </a:p>
                  </a:txBody>
                  <a:tcPr/>
                </a:tc>
                <a:tc>
                  <a:txBody>
                    <a:bodyPr/>
                    <a:lstStyle/>
                    <a:p>
                      <a:pPr algn="ctr"/>
                      <a:r>
                        <a:rPr lang="it-IT" dirty="0"/>
                        <a:t>500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dirty="0"/>
                        <a:t>High PVL</a:t>
                      </a:r>
                    </a:p>
                  </a:txBody>
                  <a:tcPr/>
                </a:tc>
                <a:extLst>
                  <a:ext uri="{0D108BD9-81ED-4DB2-BD59-A6C34878D82A}">
                    <a16:rowId xmlns:a16="http://schemas.microsoft.com/office/drawing/2014/main" val="10005"/>
                  </a:ext>
                </a:extLst>
              </a:tr>
              <a:tr h="370840">
                <a:tc>
                  <a:txBody>
                    <a:bodyPr/>
                    <a:lstStyle/>
                    <a:p>
                      <a:pPr algn="ctr"/>
                      <a:r>
                        <a:rPr lang="it-IT" dirty="0"/>
                        <a:t>24/M</a:t>
                      </a:r>
                    </a:p>
                  </a:txBody>
                  <a:tcPr/>
                </a:tc>
                <a:tc>
                  <a:txBody>
                    <a:bodyPr/>
                    <a:lstStyle/>
                    <a:p>
                      <a:pPr algn="ctr"/>
                      <a:r>
                        <a:rPr lang="it-IT" dirty="0"/>
                        <a:t>24530; 4.4</a:t>
                      </a:r>
                    </a:p>
                  </a:txBody>
                  <a:tcPr/>
                </a:tc>
                <a:tc>
                  <a:txBody>
                    <a:bodyPr/>
                    <a:lstStyle/>
                    <a:p>
                      <a:pPr algn="ctr"/>
                      <a:r>
                        <a:rPr lang="it-IT" dirty="0"/>
                        <a:t>569</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dirty="0"/>
                        <a:t>High PVL</a:t>
                      </a:r>
                    </a:p>
                  </a:txBody>
                  <a:tcPr/>
                </a:tc>
                <a:extLst>
                  <a:ext uri="{0D108BD9-81ED-4DB2-BD59-A6C34878D82A}">
                    <a16:rowId xmlns:a16="http://schemas.microsoft.com/office/drawing/2014/main" val="10006"/>
                  </a:ext>
                </a:extLst>
              </a:tr>
            </a:tbl>
          </a:graphicData>
        </a:graphic>
      </p:graphicFrame>
      <p:sp>
        <p:nvSpPr>
          <p:cNvPr id="4" name="Titolo 1"/>
          <p:cNvSpPr>
            <a:spLocks noGrp="1"/>
          </p:cNvSpPr>
          <p:nvPr>
            <p:ph type="title"/>
          </p:nvPr>
        </p:nvSpPr>
        <p:spPr/>
        <p:txBody>
          <a:bodyPr>
            <a:normAutofit fontScale="90000"/>
          </a:bodyPr>
          <a:lstStyle/>
          <a:p>
            <a:r>
              <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 vitro manipulation expression signature</a:t>
            </a:r>
            <a:endParaRPr lang="it-IT" dirty="0"/>
          </a:p>
        </p:txBody>
      </p:sp>
      <p:sp>
        <p:nvSpPr>
          <p:cNvPr id="7" name="Retângulo 6"/>
          <p:cNvSpPr/>
          <p:nvPr/>
        </p:nvSpPr>
        <p:spPr>
          <a:xfrm>
            <a:off x="753080" y="4038016"/>
            <a:ext cx="6771671" cy="120470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8" name="Retângulo 10"/>
          <p:cNvSpPr/>
          <p:nvPr/>
        </p:nvSpPr>
        <p:spPr>
          <a:xfrm>
            <a:off x="753080" y="2924112"/>
            <a:ext cx="6771671" cy="1042468"/>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9" name="CaixaDeTexto 11"/>
          <p:cNvSpPr txBox="1"/>
          <p:nvPr/>
        </p:nvSpPr>
        <p:spPr>
          <a:xfrm>
            <a:off x="7596336" y="3308892"/>
            <a:ext cx="1296144" cy="369332"/>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a:defRPr/>
            </a:pPr>
            <a:r>
              <a:rPr lang="pt-BR" b="1" dirty="0"/>
              <a:t>PVL &lt; 4 log</a:t>
            </a:r>
          </a:p>
        </p:txBody>
      </p:sp>
      <p:sp>
        <p:nvSpPr>
          <p:cNvPr id="10" name="CaixaDeTexto 12"/>
          <p:cNvSpPr txBox="1"/>
          <p:nvPr/>
        </p:nvSpPr>
        <p:spPr>
          <a:xfrm>
            <a:off x="7596336" y="4254288"/>
            <a:ext cx="1296144" cy="369332"/>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pt-BR" b="1" dirty="0"/>
              <a:t>PVL &gt; 4 log</a:t>
            </a:r>
          </a:p>
        </p:txBody>
      </p:sp>
    </p:spTree>
    <p:extLst>
      <p:ext uri="{BB962C8B-B14F-4D97-AF65-F5344CB8AC3E}">
        <p14:creationId xmlns:p14="http://schemas.microsoft.com/office/powerpoint/2010/main" val="2908825821"/>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11"/>
          <p:cNvGraphicFramePr>
            <a:graphicFrameLocks noGrp="1"/>
          </p:cNvGraphicFramePr>
          <p:nvPr>
            <p:extLst>
              <p:ext uri="{D42A27DB-BD31-4B8C-83A1-F6EECF244321}">
                <p14:modId xmlns:p14="http://schemas.microsoft.com/office/powerpoint/2010/main" val="3149987743"/>
              </p:ext>
            </p:extLst>
          </p:nvPr>
        </p:nvGraphicFramePr>
        <p:xfrm>
          <a:off x="4581837" y="542871"/>
          <a:ext cx="1150125" cy="6239539"/>
        </p:xfrm>
        <a:graphic>
          <a:graphicData uri="http://schemas.openxmlformats.org/drawingml/2006/table">
            <a:tbl>
              <a:tblPr/>
              <a:tblGrid>
                <a:gridCol w="504218">
                  <a:extLst>
                    <a:ext uri="{9D8B030D-6E8A-4147-A177-3AD203B41FA5}">
                      <a16:colId xmlns:a16="http://schemas.microsoft.com/office/drawing/2014/main" val="20000"/>
                    </a:ext>
                  </a:extLst>
                </a:gridCol>
                <a:gridCol w="87307">
                  <a:extLst>
                    <a:ext uri="{9D8B030D-6E8A-4147-A177-3AD203B41FA5}">
                      <a16:colId xmlns:a16="http://schemas.microsoft.com/office/drawing/2014/main" val="20001"/>
                    </a:ext>
                  </a:extLst>
                </a:gridCol>
                <a:gridCol w="104737">
                  <a:extLst>
                    <a:ext uri="{9D8B030D-6E8A-4147-A177-3AD203B41FA5}">
                      <a16:colId xmlns:a16="http://schemas.microsoft.com/office/drawing/2014/main" val="20002"/>
                    </a:ext>
                  </a:extLst>
                </a:gridCol>
                <a:gridCol w="104738">
                  <a:extLst>
                    <a:ext uri="{9D8B030D-6E8A-4147-A177-3AD203B41FA5}">
                      <a16:colId xmlns:a16="http://schemas.microsoft.com/office/drawing/2014/main" val="20003"/>
                    </a:ext>
                  </a:extLst>
                </a:gridCol>
                <a:gridCol w="122194">
                  <a:extLst>
                    <a:ext uri="{9D8B030D-6E8A-4147-A177-3AD203B41FA5}">
                      <a16:colId xmlns:a16="http://schemas.microsoft.com/office/drawing/2014/main" val="20004"/>
                    </a:ext>
                  </a:extLst>
                </a:gridCol>
                <a:gridCol w="104737">
                  <a:extLst>
                    <a:ext uri="{9D8B030D-6E8A-4147-A177-3AD203B41FA5}">
                      <a16:colId xmlns:a16="http://schemas.microsoft.com/office/drawing/2014/main" val="20005"/>
                    </a:ext>
                  </a:extLst>
                </a:gridCol>
                <a:gridCol w="122194">
                  <a:extLst>
                    <a:ext uri="{9D8B030D-6E8A-4147-A177-3AD203B41FA5}">
                      <a16:colId xmlns:a16="http://schemas.microsoft.com/office/drawing/2014/main" val="20006"/>
                    </a:ext>
                  </a:extLst>
                </a:gridCol>
              </a:tblGrid>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endParaRPr kumimoji="0" lang="it-IT" sz="5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ctr" defTabSz="4318000" rtl="0" eaLnBrk="1" fontAlgn="b" latinLnBrk="0" hangingPunct="1">
                        <a:lnSpc>
                          <a:spcPct val="100000"/>
                        </a:lnSpc>
                        <a:spcBef>
                          <a:spcPct val="0"/>
                        </a:spcBef>
                        <a:spcAft>
                          <a:spcPct val="0"/>
                        </a:spcAft>
                        <a:buClrTx/>
                        <a:buSzTx/>
                        <a:buFontTx/>
                        <a:buNone/>
                        <a:tabLst/>
                      </a:pPr>
                      <a:r>
                        <a:rPr kumimoji="0" lang="it-IT" sz="500" b="1" i="0" u="none" strike="noStrike" cap="none" normalizeH="0" baseline="0" dirty="0">
                          <a:ln>
                            <a:noFill/>
                          </a:ln>
                          <a:solidFill>
                            <a:srgbClr val="000000"/>
                          </a:solidFill>
                          <a:effectLst/>
                          <a:latin typeface="Arial" charset="0"/>
                          <a:ea typeface="ＭＳ Ｐゴシック" charset="0"/>
                          <a:cs typeface="ＭＳ Ｐゴシック" charset="0"/>
                        </a:rPr>
                        <a:t>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ctr" defTabSz="4318000" rtl="0" eaLnBrk="1" fontAlgn="b" latinLnBrk="0" hangingPunct="1">
                        <a:lnSpc>
                          <a:spcPct val="100000"/>
                        </a:lnSpc>
                        <a:spcBef>
                          <a:spcPct val="0"/>
                        </a:spcBef>
                        <a:spcAft>
                          <a:spcPct val="0"/>
                        </a:spcAft>
                        <a:buClrTx/>
                        <a:buSzTx/>
                        <a:buFontTx/>
                        <a:buNone/>
                        <a:tabLst/>
                      </a:pPr>
                      <a:r>
                        <a:rPr kumimoji="0" lang="it-IT" sz="500" b="1" i="0" u="none" strike="noStrike" cap="none" normalizeH="0" baseline="0" dirty="0">
                          <a:ln>
                            <a:noFill/>
                          </a:ln>
                          <a:solidFill>
                            <a:srgbClr val="000000"/>
                          </a:solidFill>
                          <a:effectLst/>
                          <a:latin typeface="Arial" charset="0"/>
                          <a:ea typeface="ＭＳ Ｐゴシック" charset="0"/>
                          <a:cs typeface="ＭＳ Ｐゴシック" charset="0"/>
                        </a:rPr>
                        <a:t>2</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ctr" defTabSz="4318000" rtl="0" eaLnBrk="1" fontAlgn="b" latinLnBrk="0" hangingPunct="1">
                        <a:lnSpc>
                          <a:spcPct val="100000"/>
                        </a:lnSpc>
                        <a:spcBef>
                          <a:spcPct val="0"/>
                        </a:spcBef>
                        <a:spcAft>
                          <a:spcPct val="0"/>
                        </a:spcAft>
                        <a:buClrTx/>
                        <a:buSzTx/>
                        <a:buFontTx/>
                        <a:buNone/>
                        <a:tabLst/>
                      </a:pPr>
                      <a:r>
                        <a:rPr kumimoji="0" lang="it-IT" sz="500" b="1" i="0" u="none" strike="noStrike" cap="none" normalizeH="0" baseline="0" dirty="0">
                          <a:ln>
                            <a:noFill/>
                          </a:ln>
                          <a:solidFill>
                            <a:srgbClr val="000000"/>
                          </a:solidFill>
                          <a:effectLst/>
                          <a:latin typeface="Arial" charset="0"/>
                          <a:ea typeface="ＭＳ Ｐゴシック" charset="0"/>
                          <a:cs typeface="ＭＳ Ｐゴシック" charset="0"/>
                        </a:rPr>
                        <a:t>3</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ctr" defTabSz="4318000" rtl="0" eaLnBrk="1" fontAlgn="b" latinLnBrk="0" hangingPunct="1">
                        <a:lnSpc>
                          <a:spcPct val="100000"/>
                        </a:lnSpc>
                        <a:spcBef>
                          <a:spcPct val="0"/>
                        </a:spcBef>
                        <a:spcAft>
                          <a:spcPct val="0"/>
                        </a:spcAft>
                        <a:buClrTx/>
                        <a:buSzTx/>
                        <a:buFontTx/>
                        <a:buNone/>
                        <a:tabLst/>
                      </a:pPr>
                      <a:r>
                        <a:rPr kumimoji="0" lang="it-IT" sz="500" b="1" i="0" u="none" strike="noStrike" cap="none" normalizeH="0" baseline="0" dirty="0">
                          <a:ln>
                            <a:noFill/>
                          </a:ln>
                          <a:solidFill>
                            <a:srgbClr val="000000"/>
                          </a:solidFill>
                          <a:effectLst/>
                          <a:latin typeface="Arial" charset="0"/>
                          <a:ea typeface="ＭＳ Ｐゴシック" charset="0"/>
                          <a:cs typeface="ＭＳ Ｐゴシック" charset="0"/>
                        </a:rPr>
                        <a:t>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ctr" defTabSz="4318000" rtl="0" eaLnBrk="1" fontAlgn="b" latinLnBrk="0" hangingPunct="1">
                        <a:lnSpc>
                          <a:spcPct val="100000"/>
                        </a:lnSpc>
                        <a:spcBef>
                          <a:spcPct val="0"/>
                        </a:spcBef>
                        <a:spcAft>
                          <a:spcPct val="0"/>
                        </a:spcAft>
                        <a:buClrTx/>
                        <a:buSzTx/>
                        <a:buFontTx/>
                        <a:buNone/>
                        <a:tabLst/>
                      </a:pPr>
                      <a:r>
                        <a:rPr kumimoji="0" lang="it-IT" sz="500" b="1" i="0" u="none" strike="noStrike" cap="none" normalizeH="0" baseline="0" dirty="0">
                          <a:ln>
                            <a:noFill/>
                          </a:ln>
                          <a:solidFill>
                            <a:srgbClr val="000000"/>
                          </a:solidFill>
                          <a:effectLst/>
                          <a:latin typeface="Arial" charset="0"/>
                          <a:ea typeface="ＭＳ Ｐゴシック" charset="0"/>
                          <a:cs typeface="ＭＳ Ｐゴシック" charset="0"/>
                        </a:rPr>
                        <a:t>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ctr" defTabSz="4318000" rtl="0" eaLnBrk="1" fontAlgn="b" latinLnBrk="0" hangingPunct="1">
                        <a:lnSpc>
                          <a:spcPct val="100000"/>
                        </a:lnSpc>
                        <a:spcBef>
                          <a:spcPct val="0"/>
                        </a:spcBef>
                        <a:spcAft>
                          <a:spcPct val="0"/>
                        </a:spcAft>
                        <a:buClrTx/>
                        <a:buSzTx/>
                        <a:buFontTx/>
                        <a:buNone/>
                        <a:tabLst/>
                      </a:pPr>
                      <a:r>
                        <a:rPr kumimoji="0" lang="it-IT" sz="500" b="1" i="0" u="none" strike="noStrike" cap="none" normalizeH="0" baseline="0" dirty="0">
                          <a:ln>
                            <a:noFill/>
                          </a:ln>
                          <a:solidFill>
                            <a:srgbClr val="000000"/>
                          </a:solidFill>
                          <a:effectLst/>
                          <a:latin typeface="Arial" charset="0"/>
                          <a:ea typeface="ＭＳ Ｐゴシック" charset="0"/>
                          <a:cs typeface="ＭＳ Ｐゴシック" charset="0"/>
                        </a:rPr>
                        <a:t>6</a:t>
                      </a:r>
                    </a:p>
                  </a:txBody>
                  <a:tcPr marL="12700" marR="12700" marT="1270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APEX1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221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DC56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BC15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0CA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8CB6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01"/>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APOBEC3G</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271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4D67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331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774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DB352"/>
                    </a:solidFill>
                  </a:tcPr>
                </a:tc>
                <a:extLst>
                  <a:ext uri="{0D108BD9-81ED-4DB2-BD59-A6C34878D82A}">
                    <a16:rowId xmlns:a16="http://schemas.microsoft.com/office/drawing/2014/main" val="10002"/>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BAD</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0BE5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0BE5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0C26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3C36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7CF6B"/>
                    </a:solidFill>
                  </a:tcPr>
                </a:tc>
                <a:extLst>
                  <a:ext uri="{0D108BD9-81ED-4DB2-BD59-A6C34878D82A}">
                    <a16:rowId xmlns:a16="http://schemas.microsoft.com/office/drawing/2014/main" val="10003"/>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BANF1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0C26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9C46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DC9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4C36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AD772"/>
                    </a:solidFill>
                  </a:tcPr>
                </a:tc>
                <a:extLst>
                  <a:ext uri="{0D108BD9-81ED-4DB2-BD59-A6C34878D82A}">
                    <a16:rowId xmlns:a16="http://schemas.microsoft.com/office/drawing/2014/main" val="10004"/>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BAX</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CCDF7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BFDC7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C5DD7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E7E57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B9DA7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0D16D"/>
                    </a:solidFill>
                  </a:tcPr>
                </a:tc>
                <a:extLst>
                  <a:ext uri="{0D108BD9-81ED-4DB2-BD59-A6C34878D82A}">
                    <a16:rowId xmlns:a16="http://schemas.microsoft.com/office/drawing/2014/main" val="10005"/>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BCL2</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10B35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3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6D26E"/>
                    </a:solidFill>
                  </a:tcPr>
                </a:tc>
                <a:extLst>
                  <a:ext uri="{0D108BD9-81ED-4DB2-BD59-A6C34878D82A}">
                    <a16:rowId xmlns:a16="http://schemas.microsoft.com/office/drawing/2014/main" val="10006"/>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CASP3</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C5DD7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0D16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8CF6B"/>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0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AD36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07"/>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CASP8</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925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CC9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ED87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31BB5A"/>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BC15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DC15F"/>
                    </a:solidFill>
                  </a:tcPr>
                </a:tc>
                <a:extLst>
                  <a:ext uri="{0D108BD9-81ED-4DB2-BD59-A6C34878D82A}">
                    <a16:rowId xmlns:a16="http://schemas.microsoft.com/office/drawing/2014/main" val="10008"/>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CBX5</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D6E17B"/>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7C46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29B95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B5DA7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09"/>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CCL2</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10"/>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CCL4</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2DBA5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CC56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CC56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CCC6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3CE6A"/>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AD772"/>
                    </a:solidFill>
                  </a:tcPr>
                </a:tc>
                <a:extLst>
                  <a:ext uri="{0D108BD9-81ED-4DB2-BD59-A6C34878D82A}">
                    <a16:rowId xmlns:a16="http://schemas.microsoft.com/office/drawing/2014/main" val="10011"/>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CCL8</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4D67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FC26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12"/>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CCNT1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713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2EBA5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13"/>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CCR2</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CCC6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7C05E"/>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E7E57F"/>
                    </a:solidFill>
                  </a:tcPr>
                </a:tc>
                <a:extLst>
                  <a:ext uri="{0D108BD9-81ED-4DB2-BD59-A6C34878D82A}">
                    <a16:rowId xmlns:a16="http://schemas.microsoft.com/office/drawing/2014/main" val="10014"/>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CCR3</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13B45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1FB75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15"/>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CCR4</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9D5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704"/>
                    </a:solidFill>
                  </a:tcPr>
                </a:tc>
                <a:extLst>
                  <a:ext uri="{0D108BD9-81ED-4DB2-BD59-A6C34878D82A}">
                    <a16:rowId xmlns:a16="http://schemas.microsoft.com/office/drawing/2014/main" val="10016"/>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CCR5</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BBDB7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DC25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0C66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DC56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1C26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5CB67"/>
                    </a:solidFill>
                  </a:tcPr>
                </a:tc>
                <a:extLst>
                  <a:ext uri="{0D108BD9-81ED-4DB2-BD59-A6C34878D82A}">
                    <a16:rowId xmlns:a16="http://schemas.microsoft.com/office/drawing/2014/main" val="10017"/>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CD209</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3C664"/>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5CB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6D67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2D16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0D570"/>
                    </a:solidFill>
                  </a:tcPr>
                </a:tc>
                <a:extLst>
                  <a:ext uri="{0D108BD9-81ED-4DB2-BD59-A6C34878D82A}">
                    <a16:rowId xmlns:a16="http://schemas.microsoft.com/office/drawing/2014/main" val="10018"/>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CD74</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7C4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C7DE7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C6DD7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9E98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CCDF7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FD16D"/>
                    </a:solidFill>
                  </a:tcPr>
                </a:tc>
                <a:extLst>
                  <a:ext uri="{0D108BD9-81ED-4DB2-BD59-A6C34878D82A}">
                    <a16:rowId xmlns:a16="http://schemas.microsoft.com/office/drawing/2014/main" val="10019"/>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CDK7</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6C764"/>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2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4CB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4D571"/>
                    </a:solidFill>
                  </a:tcPr>
                </a:tc>
                <a:extLst>
                  <a:ext uri="{0D108BD9-81ED-4DB2-BD59-A6C34878D82A}">
                    <a16:rowId xmlns:a16="http://schemas.microsoft.com/office/drawing/2014/main" val="10020"/>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CDK9</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22B75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D67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7B15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21"/>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CDKN1A</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6D67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8CF6B"/>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2D16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B9DA7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C4DD7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FCD69"/>
                    </a:solidFill>
                  </a:tcPr>
                </a:tc>
                <a:extLst>
                  <a:ext uri="{0D108BD9-81ED-4DB2-BD59-A6C34878D82A}">
                    <a16:rowId xmlns:a16="http://schemas.microsoft.com/office/drawing/2014/main" val="10022"/>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CEBPB</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BB25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2CE6A"/>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ACC6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BD36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6CF6B"/>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C16D"/>
                    </a:solidFill>
                  </a:tcPr>
                </a:tc>
                <a:extLst>
                  <a:ext uri="{0D108BD9-81ED-4DB2-BD59-A6C34878D82A}">
                    <a16:rowId xmlns:a16="http://schemas.microsoft.com/office/drawing/2014/main" val="10023"/>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COPS6</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D4E17B"/>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CC9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1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1C66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2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DEA83"/>
                    </a:solidFill>
                  </a:tcPr>
                </a:tc>
                <a:extLst>
                  <a:ext uri="{0D108BD9-81ED-4DB2-BD59-A6C34878D82A}">
                    <a16:rowId xmlns:a16="http://schemas.microsoft.com/office/drawing/2014/main" val="10024"/>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CR2</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4E88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25"/>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CREBBP</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C97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4BF5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DB35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FB35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6CB6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26"/>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CX3CL1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BEDB7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3BBD5C"/>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DDE37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BD46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27"/>
                  </a:ext>
                </a:extLst>
              </a:tr>
              <a:tr h="98255">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CXCL12</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AD77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AD77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28"/>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CXCR4</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BCC6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DC56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DB35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12B45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FC66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29"/>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EP300</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2E88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0C66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7C46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2BBA5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DC9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30"/>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FCAR</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AD77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AD772"/>
                    </a:solidFill>
                  </a:tcPr>
                </a:tc>
                <a:extLst>
                  <a:ext uri="{0D108BD9-81ED-4DB2-BD59-A6C34878D82A}">
                    <a16:rowId xmlns:a16="http://schemas.microsoft.com/office/drawing/2014/main" val="10031"/>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FOS</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ED47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0C66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7C76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1BF5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9C86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2D571"/>
                    </a:solidFill>
                  </a:tcPr>
                </a:tc>
                <a:extLst>
                  <a:ext uri="{0D108BD9-81ED-4DB2-BD59-A6C34878D82A}">
                    <a16:rowId xmlns:a16="http://schemas.microsoft.com/office/drawing/2014/main" val="10032"/>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GADD45A</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5E3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BC15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2CBA5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8B151"/>
                    </a:solidFill>
                  </a:tcPr>
                </a:tc>
                <a:extLst>
                  <a:ext uri="{0D108BD9-81ED-4DB2-BD59-A6C34878D82A}">
                    <a16:rowId xmlns:a16="http://schemas.microsoft.com/office/drawing/2014/main" val="10033"/>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HCK</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0D57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8C46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15B454"/>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7C05E"/>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AC86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34"/>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HMGA1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BFDC7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80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35"/>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HTATSF1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ED06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FC9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ACC6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3BBD5C"/>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FC9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B6DA75"/>
                    </a:solidFill>
                  </a:tcPr>
                </a:tc>
                <a:extLst>
                  <a:ext uri="{0D108BD9-81ED-4DB2-BD59-A6C34878D82A}">
                    <a16:rowId xmlns:a16="http://schemas.microsoft.com/office/drawing/2014/main" val="10036"/>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IFNA1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6C764"/>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DD87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DFE37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D7E17B"/>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1CD6A"/>
                    </a:solidFill>
                  </a:tcPr>
                </a:tc>
                <a:extLst>
                  <a:ext uri="{0D108BD9-81ED-4DB2-BD59-A6C34878D82A}">
                    <a16:rowId xmlns:a16="http://schemas.microsoft.com/office/drawing/2014/main" val="10037"/>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IFNB1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1EB65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38"/>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IL10</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3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DC15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E8E57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AD77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BEA83"/>
                    </a:solidFill>
                  </a:tcPr>
                </a:tc>
                <a:extLst>
                  <a:ext uri="{0D108BD9-81ED-4DB2-BD59-A6C34878D82A}">
                    <a16:rowId xmlns:a16="http://schemas.microsoft.com/office/drawing/2014/main" val="10039"/>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IL12B</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11B35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40"/>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IL1B</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FC26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9C46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39BD5B"/>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3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41"/>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IL8</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BCC6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42"/>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IRF1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0CA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4C36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4BF5E"/>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2C664"/>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3C36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CCC69"/>
                    </a:solidFill>
                  </a:tcPr>
                </a:tc>
                <a:extLst>
                  <a:ext uri="{0D108BD9-81ED-4DB2-BD59-A6C34878D82A}">
                    <a16:rowId xmlns:a16="http://schemas.microsoft.com/office/drawing/2014/main" val="10043"/>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IRF2</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8CF6B"/>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4C764"/>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1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BC15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7C46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4CE6A"/>
                    </a:solidFill>
                  </a:tcPr>
                </a:tc>
                <a:extLst>
                  <a:ext uri="{0D108BD9-81ED-4DB2-BD59-A6C34878D82A}">
                    <a16:rowId xmlns:a16="http://schemas.microsoft.com/office/drawing/2014/main" val="10044"/>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LTBR</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28B95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9C86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1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FC9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4CB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FCD69"/>
                    </a:solidFill>
                  </a:tcPr>
                </a:tc>
                <a:extLst>
                  <a:ext uri="{0D108BD9-81ED-4DB2-BD59-A6C34878D82A}">
                    <a16:rowId xmlns:a16="http://schemas.microsoft.com/office/drawing/2014/main" val="10045"/>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MAP3K5</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E7E57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0CA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2C36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7CB6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46"/>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MBL2</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B0D874"/>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9D36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DEE37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4BF5E"/>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1AB655"/>
                    </a:solidFill>
                  </a:tcPr>
                </a:tc>
                <a:extLst>
                  <a:ext uri="{0D108BD9-81ED-4DB2-BD59-A6C34878D82A}">
                    <a16:rowId xmlns:a16="http://schemas.microsoft.com/office/drawing/2014/main" val="10047"/>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NFKBIA</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8C46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1C66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8C46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8D36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4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9B57"/>
                    </a:solidFill>
                  </a:tcPr>
                </a:tc>
                <a:extLst>
                  <a:ext uri="{0D108BD9-81ED-4DB2-BD59-A6C34878D82A}">
                    <a16:rowId xmlns:a16="http://schemas.microsoft.com/office/drawing/2014/main" val="10048"/>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PPIA</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4CE6B"/>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5CB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3DBE5C"/>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0D16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49"/>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PRDX1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492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0C9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31BB5A"/>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extLst>
                  <a:ext uri="{0D108BD9-81ED-4DB2-BD59-A6C34878D82A}">
                    <a16:rowId xmlns:a16="http://schemas.microsoft.com/office/drawing/2014/main" val="10050"/>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PTK2B</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51"/>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RBL2</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D3E07B"/>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9CC6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8CF6B"/>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DC56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3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0CD6A"/>
                    </a:solidFill>
                  </a:tcPr>
                </a:tc>
                <a:extLst>
                  <a:ext uri="{0D108BD9-81ED-4DB2-BD59-A6C34878D82A}">
                    <a16:rowId xmlns:a16="http://schemas.microsoft.com/office/drawing/2014/main" val="10052"/>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SELL</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ED06C"/>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5CB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1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7D26E"/>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53"/>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SERPINA1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3D2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CC56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7CF6B"/>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1C663"/>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7C86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6CB68"/>
                    </a:solidFill>
                  </a:tcPr>
                </a:tc>
                <a:extLst>
                  <a:ext uri="{0D108BD9-81ED-4DB2-BD59-A6C34878D82A}">
                    <a16:rowId xmlns:a16="http://schemas.microsoft.com/office/drawing/2014/main" val="10054"/>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SERPINC1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20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7B15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AD36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55"/>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SLPI</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975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56"/>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SMARCB1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B9DA7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7C76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7CB6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9C15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1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7D36E"/>
                    </a:solidFill>
                  </a:tcPr>
                </a:tc>
                <a:extLst>
                  <a:ext uri="{0D108BD9-81ED-4DB2-BD59-A6C34878D82A}">
                    <a16:rowId xmlns:a16="http://schemas.microsoft.com/office/drawing/2014/main" val="10057"/>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STAT1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2C36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6C36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3DBE5C"/>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E5E57E"/>
                    </a:solidFill>
                  </a:tcPr>
                </a:tc>
                <a:extLst>
                  <a:ext uri="{0D108BD9-81ED-4DB2-BD59-A6C34878D82A}">
                    <a16:rowId xmlns:a16="http://schemas.microsoft.com/office/drawing/2014/main" val="10058"/>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STAT3</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0E78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3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EC26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9C05E"/>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59"/>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TFCP2</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BC86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1CD6A"/>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16B554"/>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ACC6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A6D671"/>
                    </a:solidFill>
                  </a:tcPr>
                </a:tc>
                <a:extLst>
                  <a:ext uri="{0D108BD9-81ED-4DB2-BD59-A6C34878D82A}">
                    <a16:rowId xmlns:a16="http://schemas.microsoft.com/office/drawing/2014/main" val="10060"/>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TGFB1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4C764"/>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FCD6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DCD6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0D16D"/>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ACC6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9BD36F"/>
                    </a:solidFill>
                  </a:tcPr>
                </a:tc>
                <a:extLst>
                  <a:ext uri="{0D108BD9-81ED-4DB2-BD59-A6C34878D82A}">
                    <a16:rowId xmlns:a16="http://schemas.microsoft.com/office/drawing/2014/main" val="10061"/>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TNF</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2CE6A"/>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C77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B86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4C2B"/>
                    </a:solidFill>
                  </a:tcPr>
                </a:tc>
                <a:extLst>
                  <a:ext uri="{0D108BD9-81ED-4DB2-BD59-A6C34878D82A}">
                    <a16:rowId xmlns:a16="http://schemas.microsoft.com/office/drawing/2014/main" val="10062"/>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TNFSF10</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33BB5A"/>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2DBA5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2716"/>
                    </a:solidFill>
                  </a:tcPr>
                </a:tc>
                <a:extLst>
                  <a:ext uri="{0D108BD9-81ED-4DB2-BD59-A6C34878D82A}">
                    <a16:rowId xmlns:a16="http://schemas.microsoft.com/office/drawing/2014/main" val="10063"/>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TRIM5</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AC462"/>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6C36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00B05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BC86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C971"/>
                    </a:solidFill>
                  </a:tcPr>
                </a:tc>
                <a:extLst>
                  <a:ext uri="{0D108BD9-81ED-4DB2-BD59-A6C34878D82A}">
                    <a16:rowId xmlns:a16="http://schemas.microsoft.com/office/drawing/2014/main" val="10064"/>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TSG101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C9DE7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7CB68"/>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AD06C"/>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6C764"/>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CCC69"/>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ACC68"/>
                    </a:solidFill>
                  </a:tcPr>
                </a:tc>
                <a:extLst>
                  <a:ext uri="{0D108BD9-81ED-4DB2-BD59-A6C34878D82A}">
                    <a16:rowId xmlns:a16="http://schemas.microsoft.com/office/drawing/2014/main" val="10065"/>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VPS4A</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BD06C"/>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8C86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EC9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5C36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0C966"/>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B5D974"/>
                    </a:solidFill>
                  </a:tcPr>
                </a:tc>
                <a:extLst>
                  <a:ext uri="{0D108BD9-81ED-4DB2-BD59-A6C34878D82A}">
                    <a16:rowId xmlns:a16="http://schemas.microsoft.com/office/drawing/2014/main" val="10066"/>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XPO1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4AC15F"/>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9C86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5CB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6C361"/>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3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8CD06C"/>
                    </a:solidFill>
                  </a:tcPr>
                </a:tc>
                <a:extLst>
                  <a:ext uri="{0D108BD9-81ED-4DB2-BD59-A6C34878D82A}">
                    <a16:rowId xmlns:a16="http://schemas.microsoft.com/office/drawing/2014/main" val="10067"/>
                  </a:ext>
                </a:extLst>
              </a:tr>
              <a:tr h="90313">
                <a:tc>
                  <a:txBody>
                    <a:bodyPr/>
                    <a:lstStyle/>
                    <a:p>
                      <a:pPr marL="0" marR="0" lvl="0" indent="0" algn="ctr" defTabSz="4318000" rtl="0" eaLnBrk="1" fontAlgn="ctr"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YY1</a:t>
                      </a:r>
                    </a:p>
                  </a:txBody>
                  <a:tcPr marL="12700" marR="12700" marT="12700" marB="0" anchor="ctr" horzOverflow="overflow">
                    <a:lnL>
                      <a:noFill/>
                    </a:lnL>
                    <a:lnR>
                      <a:noFill/>
                    </a:lnR>
                    <a:lnT>
                      <a:noFill/>
                    </a:lnT>
                    <a:lnB>
                      <a:noFill/>
                    </a:lnB>
                    <a:lnTlToBr>
                      <a:noFill/>
                    </a:lnTlToBr>
                    <a:lnBlToTr>
                      <a:noFill/>
                    </a:lnBlToTr>
                    <a:no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7C76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6AC865"/>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71CA67"/>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50C26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318000" rtl="0" eaLnBrk="1" fontAlgn="b" latinLnBrk="0" hangingPunct="1">
                        <a:lnSpc>
                          <a:spcPct val="100000"/>
                        </a:lnSpc>
                        <a:spcBef>
                          <a:spcPct val="0"/>
                        </a:spcBef>
                        <a:spcAft>
                          <a:spcPct val="0"/>
                        </a:spcAft>
                        <a:buClrTx/>
                        <a:buSzTx/>
                        <a:buFontTx/>
                        <a:buNone/>
                        <a:tabLst/>
                      </a:pPr>
                      <a:r>
                        <a:rPr kumimoji="0" lang="it-IT" sz="5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L="12700" marR="12700" marT="12700" marB="0" anchor="b" horzOverflow="overflow">
                    <a:lnL>
                      <a:noFill/>
                    </a:lnL>
                    <a:lnR>
                      <a:noFill/>
                    </a:lnR>
                    <a:lnT>
                      <a:noFill/>
                    </a:lnT>
                    <a:lnB>
                      <a:noFill/>
                    </a:lnB>
                    <a:lnTlToBr>
                      <a:noFill/>
                    </a:lnTlToBr>
                    <a:lnBlToTr>
                      <a:noFill/>
                    </a:lnBlToTr>
                    <a:solidFill>
                      <a:srgbClr val="C4DD78"/>
                    </a:solidFill>
                  </a:tcPr>
                </a:tc>
                <a:extLst>
                  <a:ext uri="{0D108BD9-81ED-4DB2-BD59-A6C34878D82A}">
                    <a16:rowId xmlns:a16="http://schemas.microsoft.com/office/drawing/2014/main" val="10068"/>
                  </a:ext>
                </a:extLst>
              </a:tr>
            </a:tbl>
          </a:graphicData>
        </a:graphic>
      </p:graphicFrame>
      <p:pic>
        <p:nvPicPr>
          <p:cNvPr id="16" name="Immagine 1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50109" y="6383363"/>
            <a:ext cx="1080354" cy="348882"/>
          </a:xfrm>
          <a:prstGeom prst="rect">
            <a:avLst/>
          </a:prstGeom>
        </p:spPr>
      </p:pic>
      <p:graphicFrame>
        <p:nvGraphicFramePr>
          <p:cNvPr id="19" name="Tabella 18"/>
          <p:cNvGraphicFramePr>
            <a:graphicFrameLocks noGrp="1"/>
          </p:cNvGraphicFramePr>
          <p:nvPr>
            <p:extLst>
              <p:ext uri="{D42A27DB-BD31-4B8C-83A1-F6EECF244321}">
                <p14:modId xmlns:p14="http://schemas.microsoft.com/office/powerpoint/2010/main" val="1754067825"/>
              </p:ext>
            </p:extLst>
          </p:nvPr>
        </p:nvGraphicFramePr>
        <p:xfrm>
          <a:off x="6079686" y="1422449"/>
          <a:ext cx="2935938" cy="1730315"/>
        </p:xfrm>
        <a:graphic>
          <a:graphicData uri="http://schemas.openxmlformats.org/drawingml/2006/table">
            <a:tbl>
              <a:tblPr firstRow="1" firstCol="1" bandRow="1">
                <a:tableStyleId>{5C22544A-7EE6-4342-B048-85BDC9FD1C3A}</a:tableStyleId>
              </a:tblPr>
              <a:tblGrid>
                <a:gridCol w="610538">
                  <a:extLst>
                    <a:ext uri="{9D8B030D-6E8A-4147-A177-3AD203B41FA5}">
                      <a16:colId xmlns:a16="http://schemas.microsoft.com/office/drawing/2014/main" val="20000"/>
                    </a:ext>
                  </a:extLst>
                </a:gridCol>
                <a:gridCol w="366248">
                  <a:extLst>
                    <a:ext uri="{9D8B030D-6E8A-4147-A177-3AD203B41FA5}">
                      <a16:colId xmlns:a16="http://schemas.microsoft.com/office/drawing/2014/main" val="20001"/>
                    </a:ext>
                  </a:extLst>
                </a:gridCol>
                <a:gridCol w="401596">
                  <a:extLst>
                    <a:ext uri="{9D8B030D-6E8A-4147-A177-3AD203B41FA5}">
                      <a16:colId xmlns:a16="http://schemas.microsoft.com/office/drawing/2014/main" val="20002"/>
                    </a:ext>
                  </a:extLst>
                </a:gridCol>
                <a:gridCol w="352396">
                  <a:extLst>
                    <a:ext uri="{9D8B030D-6E8A-4147-A177-3AD203B41FA5}">
                      <a16:colId xmlns:a16="http://schemas.microsoft.com/office/drawing/2014/main" val="20003"/>
                    </a:ext>
                  </a:extLst>
                </a:gridCol>
                <a:gridCol w="401720">
                  <a:extLst>
                    <a:ext uri="{9D8B030D-6E8A-4147-A177-3AD203B41FA5}">
                      <a16:colId xmlns:a16="http://schemas.microsoft.com/office/drawing/2014/main" val="20004"/>
                    </a:ext>
                  </a:extLst>
                </a:gridCol>
                <a:gridCol w="401720">
                  <a:extLst>
                    <a:ext uri="{9D8B030D-6E8A-4147-A177-3AD203B41FA5}">
                      <a16:colId xmlns:a16="http://schemas.microsoft.com/office/drawing/2014/main" val="20005"/>
                    </a:ext>
                  </a:extLst>
                </a:gridCol>
                <a:gridCol w="401720">
                  <a:extLst>
                    <a:ext uri="{9D8B030D-6E8A-4147-A177-3AD203B41FA5}">
                      <a16:colId xmlns:a16="http://schemas.microsoft.com/office/drawing/2014/main" val="20006"/>
                    </a:ext>
                  </a:extLst>
                </a:gridCol>
              </a:tblGrid>
              <a:tr h="328724">
                <a:tc>
                  <a:txBody>
                    <a:bodyPr/>
                    <a:lstStyle/>
                    <a:p>
                      <a:pPr algn="ctr"/>
                      <a:endParaRPr lang="en-GB" sz="1000" dirty="0">
                        <a:solidFill>
                          <a:srgbClr val="000000"/>
                        </a:solidFill>
                        <a:latin typeface="Arial"/>
                        <a:cs typeface="Arial"/>
                      </a:endParaRPr>
                    </a:p>
                  </a:txBody>
                  <a:tcPr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noFill/>
                  </a:tcPr>
                </a:tc>
                <a:tc>
                  <a:txBody>
                    <a:bodyPr/>
                    <a:lstStyle/>
                    <a:p>
                      <a:pPr algn="ctr"/>
                      <a:r>
                        <a:rPr lang="it-IT" sz="1000" dirty="0" err="1">
                          <a:solidFill>
                            <a:srgbClr val="000000"/>
                          </a:solidFill>
                          <a:latin typeface="Arial"/>
                          <a:cs typeface="Arial"/>
                        </a:rPr>
                        <a:t>Mo</a:t>
                      </a:r>
                      <a:endParaRPr lang="it-IT" sz="1000" dirty="0">
                        <a:solidFill>
                          <a:srgbClr val="000000"/>
                        </a:solidFill>
                        <a:latin typeface="Arial"/>
                        <a:cs typeface="Arial"/>
                      </a:endParaRPr>
                    </a:p>
                  </a:txBody>
                  <a:tcPr anchor="ctr">
                    <a:lnT w="12700" cap="flat" cmpd="sng" algn="ctr">
                      <a:solidFill>
                        <a:srgbClr val="FFFFFF"/>
                      </a:solidFill>
                      <a:prstDash val="solid"/>
                      <a:round/>
                      <a:headEnd type="none" w="med" len="med"/>
                      <a:tailEnd type="none" w="med" len="med"/>
                    </a:lnT>
                    <a:noFill/>
                  </a:tcPr>
                </a:tc>
                <a:tc>
                  <a:txBody>
                    <a:bodyPr/>
                    <a:lstStyle/>
                    <a:p>
                      <a:pPr algn="ctr"/>
                      <a:r>
                        <a:rPr lang="it-IT" sz="1000" dirty="0" err="1">
                          <a:solidFill>
                            <a:srgbClr val="000000"/>
                          </a:solidFill>
                          <a:latin typeface="Arial"/>
                          <a:cs typeface="Arial"/>
                        </a:rPr>
                        <a:t>iDC</a:t>
                      </a:r>
                      <a:endParaRPr lang="it-IT" sz="1000" dirty="0">
                        <a:solidFill>
                          <a:srgbClr val="000000"/>
                        </a:solidFill>
                        <a:latin typeface="Arial"/>
                        <a:cs typeface="Arial"/>
                      </a:endParaRPr>
                    </a:p>
                  </a:txBody>
                  <a:tcPr anchor="ctr">
                    <a:lnT w="12700" cap="flat" cmpd="sng" algn="ctr">
                      <a:solidFill>
                        <a:srgbClr val="FFFFFF"/>
                      </a:solidFill>
                      <a:prstDash val="solid"/>
                      <a:round/>
                      <a:headEnd type="none" w="med" len="med"/>
                      <a:tailEnd type="none" w="med" len="med"/>
                    </a:lnT>
                    <a:noFill/>
                  </a:tcPr>
                </a:tc>
                <a:tc>
                  <a:txBody>
                    <a:bodyPr/>
                    <a:lstStyle/>
                    <a:p>
                      <a:pPr algn="ctr"/>
                      <a:r>
                        <a:rPr lang="it-IT" sz="1000" dirty="0">
                          <a:solidFill>
                            <a:srgbClr val="000000"/>
                          </a:solidFill>
                          <a:latin typeface="Arial"/>
                          <a:cs typeface="Arial"/>
                        </a:rPr>
                        <a:t>4h</a:t>
                      </a:r>
                    </a:p>
                  </a:txBody>
                  <a:tcPr anchor="ctr">
                    <a:lnT w="12700" cap="flat" cmpd="sng" algn="ctr">
                      <a:solidFill>
                        <a:srgbClr val="FFFFFF"/>
                      </a:solidFill>
                      <a:prstDash val="solid"/>
                      <a:round/>
                      <a:headEnd type="none" w="med" len="med"/>
                      <a:tailEnd type="none" w="med" len="med"/>
                    </a:lnT>
                    <a:noFill/>
                  </a:tcPr>
                </a:tc>
                <a:tc>
                  <a:txBody>
                    <a:bodyPr/>
                    <a:lstStyle/>
                    <a:p>
                      <a:pPr algn="ctr"/>
                      <a:r>
                        <a:rPr lang="it-IT" sz="1000" dirty="0">
                          <a:solidFill>
                            <a:srgbClr val="000000"/>
                          </a:solidFill>
                          <a:latin typeface="Arial"/>
                          <a:cs typeface="Arial"/>
                        </a:rPr>
                        <a:t>14h</a:t>
                      </a:r>
                    </a:p>
                  </a:txBody>
                  <a:tcPr anchor="ctr">
                    <a:lnT w="12700" cap="flat" cmpd="sng" algn="ctr">
                      <a:solidFill>
                        <a:srgbClr val="FFFFFF"/>
                      </a:solidFill>
                      <a:prstDash val="solid"/>
                      <a:round/>
                      <a:headEnd type="none" w="med" len="med"/>
                      <a:tailEnd type="none" w="med" len="med"/>
                    </a:lnT>
                    <a:noFill/>
                  </a:tcPr>
                </a:tc>
                <a:tc>
                  <a:txBody>
                    <a:bodyPr/>
                    <a:lstStyle/>
                    <a:p>
                      <a:pPr algn="ctr"/>
                      <a:r>
                        <a:rPr lang="it-IT" sz="1000" dirty="0">
                          <a:solidFill>
                            <a:srgbClr val="000000"/>
                          </a:solidFill>
                          <a:latin typeface="Arial"/>
                          <a:cs typeface="Arial"/>
                        </a:rPr>
                        <a:t>24h</a:t>
                      </a:r>
                    </a:p>
                  </a:txBody>
                  <a:tcPr anchor="ctr">
                    <a:lnT w="12700" cap="flat" cmpd="sng" algn="ctr">
                      <a:solidFill>
                        <a:srgbClr val="FFFFFF"/>
                      </a:solidFill>
                      <a:prstDash val="solid"/>
                      <a:round/>
                      <a:headEnd type="none" w="med" len="med"/>
                      <a:tailEnd type="none" w="med" len="med"/>
                    </a:lnT>
                    <a:noFill/>
                  </a:tcPr>
                </a:tc>
                <a:tc>
                  <a:txBody>
                    <a:bodyPr/>
                    <a:lstStyle/>
                    <a:p>
                      <a:pPr algn="ctr"/>
                      <a:r>
                        <a:rPr lang="it-IT" sz="1000" dirty="0">
                          <a:solidFill>
                            <a:srgbClr val="000000"/>
                          </a:solidFill>
                          <a:latin typeface="Arial"/>
                          <a:cs typeface="Arial"/>
                        </a:rPr>
                        <a:t>48h</a:t>
                      </a:r>
                    </a:p>
                  </a:txBody>
                  <a:tcPr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noFill/>
                  </a:tcPr>
                </a:tc>
                <a:extLst>
                  <a:ext uri="{0D108BD9-81ED-4DB2-BD59-A6C34878D82A}">
                    <a16:rowId xmlns:a16="http://schemas.microsoft.com/office/drawing/2014/main" val="10000"/>
                  </a:ext>
                </a:extLst>
              </a:tr>
              <a:tr h="467197">
                <a:tc>
                  <a:txBody>
                    <a:bodyPr/>
                    <a:lstStyle/>
                    <a:p>
                      <a:pPr algn="ctr"/>
                      <a:r>
                        <a:rPr lang="it-IT" sz="1200" dirty="0">
                          <a:solidFill>
                            <a:srgbClr val="000000"/>
                          </a:solidFill>
                          <a:latin typeface="Arial"/>
                          <a:cs typeface="Arial"/>
                        </a:rPr>
                        <a:t>Up</a:t>
                      </a:r>
                    </a:p>
                    <a:p>
                      <a:pPr algn="ctr"/>
                      <a:r>
                        <a:rPr lang="it-IT" sz="1200" dirty="0">
                          <a:solidFill>
                            <a:srgbClr val="000000"/>
                          </a:solidFill>
                          <a:latin typeface="Arial"/>
                          <a:cs typeface="Arial"/>
                        </a:rPr>
                        <a:t>FC&gt;4</a:t>
                      </a:r>
                    </a:p>
                  </a:txBody>
                  <a:tcPr anchor="ctr">
                    <a:lnL w="12700" cap="flat" cmpd="sng" algn="ctr">
                      <a:solidFill>
                        <a:srgbClr val="FFFFFF"/>
                      </a:solidFill>
                      <a:prstDash val="solid"/>
                      <a:round/>
                      <a:headEnd type="none" w="med" len="med"/>
                      <a:tailEnd type="none" w="med" len="med"/>
                    </a:lnL>
                    <a:lnB w="12700" cap="flat" cmpd="sng" algn="ctr">
                      <a:solidFill>
                        <a:srgbClr val="FFFFFF"/>
                      </a:solidFill>
                      <a:prstDash val="solid"/>
                      <a:round/>
                      <a:headEnd type="none" w="med" len="med"/>
                      <a:tailEnd type="none" w="med" len="med"/>
                    </a:lnB>
                    <a:solidFill>
                      <a:srgbClr val="FF0000"/>
                    </a:solidFill>
                  </a:tcPr>
                </a:tc>
                <a:tc>
                  <a:txBody>
                    <a:bodyPr/>
                    <a:lstStyle/>
                    <a:p>
                      <a:pPr algn="ctr"/>
                      <a:r>
                        <a:rPr lang="it-IT" sz="1200" dirty="0">
                          <a:latin typeface="Arial"/>
                          <a:cs typeface="Arial"/>
                        </a:rPr>
                        <a:t>24</a:t>
                      </a:r>
                    </a:p>
                  </a:txBody>
                  <a:tcPr anchor="ctr">
                    <a:lnB w="12700" cap="flat" cmpd="sng" algn="ctr">
                      <a:solidFill>
                        <a:srgbClr val="FFFFFF"/>
                      </a:solidFill>
                      <a:prstDash val="solid"/>
                      <a:round/>
                      <a:headEnd type="none" w="med" len="med"/>
                      <a:tailEnd type="none" w="med" len="med"/>
                    </a:lnB>
                    <a:solidFill>
                      <a:srgbClr val="FF0000"/>
                    </a:solidFill>
                  </a:tcPr>
                </a:tc>
                <a:tc>
                  <a:txBody>
                    <a:bodyPr/>
                    <a:lstStyle/>
                    <a:p>
                      <a:pPr algn="ctr"/>
                      <a:r>
                        <a:rPr lang="it-IT" sz="1200" dirty="0">
                          <a:latin typeface="Arial"/>
                          <a:cs typeface="Arial"/>
                        </a:rPr>
                        <a:t>4</a:t>
                      </a:r>
                    </a:p>
                  </a:txBody>
                  <a:tcPr anchor="ctr">
                    <a:lnB w="12700" cap="flat" cmpd="sng" algn="ctr">
                      <a:solidFill>
                        <a:srgbClr val="FFFFFF"/>
                      </a:solidFill>
                      <a:prstDash val="solid"/>
                      <a:round/>
                      <a:headEnd type="none" w="med" len="med"/>
                      <a:tailEnd type="none" w="med" len="med"/>
                    </a:lnB>
                    <a:solidFill>
                      <a:srgbClr val="FF0000"/>
                    </a:solidFill>
                  </a:tcPr>
                </a:tc>
                <a:tc>
                  <a:txBody>
                    <a:bodyPr/>
                    <a:lstStyle/>
                    <a:p>
                      <a:pPr algn="ctr"/>
                      <a:r>
                        <a:rPr lang="it-IT" sz="1200" dirty="0">
                          <a:latin typeface="Arial"/>
                          <a:cs typeface="Arial"/>
                        </a:rPr>
                        <a:t>4</a:t>
                      </a:r>
                    </a:p>
                  </a:txBody>
                  <a:tcPr anchor="ctr">
                    <a:lnB w="12700" cap="flat" cmpd="sng" algn="ctr">
                      <a:solidFill>
                        <a:srgbClr val="FFFFFF"/>
                      </a:solidFill>
                      <a:prstDash val="solid"/>
                      <a:round/>
                      <a:headEnd type="none" w="med" len="med"/>
                      <a:tailEnd type="none" w="med" len="med"/>
                    </a:lnB>
                    <a:solidFill>
                      <a:srgbClr val="FF0000"/>
                    </a:solidFill>
                  </a:tcPr>
                </a:tc>
                <a:tc>
                  <a:txBody>
                    <a:bodyPr/>
                    <a:lstStyle/>
                    <a:p>
                      <a:pPr algn="ctr"/>
                      <a:r>
                        <a:rPr lang="it-IT" sz="1200" dirty="0">
                          <a:latin typeface="Arial"/>
                          <a:cs typeface="Arial"/>
                        </a:rPr>
                        <a:t>5</a:t>
                      </a:r>
                    </a:p>
                  </a:txBody>
                  <a:tcPr anchor="ctr">
                    <a:lnB w="12700" cap="flat" cmpd="sng" algn="ctr">
                      <a:solidFill>
                        <a:srgbClr val="FFFFFF"/>
                      </a:solidFill>
                      <a:prstDash val="solid"/>
                      <a:round/>
                      <a:headEnd type="none" w="med" len="med"/>
                      <a:tailEnd type="none" w="med" len="med"/>
                    </a:lnB>
                    <a:solidFill>
                      <a:srgbClr val="FF0000"/>
                    </a:solidFill>
                  </a:tcPr>
                </a:tc>
                <a:tc>
                  <a:txBody>
                    <a:bodyPr/>
                    <a:lstStyle/>
                    <a:p>
                      <a:pPr algn="ctr"/>
                      <a:r>
                        <a:rPr lang="it-IT" sz="1200" dirty="0">
                          <a:latin typeface="Arial"/>
                          <a:cs typeface="Arial"/>
                        </a:rPr>
                        <a:t>6</a:t>
                      </a:r>
                    </a:p>
                  </a:txBody>
                  <a:tcPr anchor="ctr">
                    <a:lnB w="12700" cap="flat" cmpd="sng" algn="ctr">
                      <a:solidFill>
                        <a:srgbClr val="FFFFFF"/>
                      </a:solidFill>
                      <a:prstDash val="solid"/>
                      <a:round/>
                      <a:headEnd type="none" w="med" len="med"/>
                      <a:tailEnd type="none" w="med" len="med"/>
                    </a:lnB>
                    <a:solidFill>
                      <a:srgbClr val="FF0000"/>
                    </a:solidFill>
                  </a:tcPr>
                </a:tc>
                <a:tc>
                  <a:txBody>
                    <a:bodyPr/>
                    <a:lstStyle/>
                    <a:p>
                      <a:pPr algn="ctr"/>
                      <a:r>
                        <a:rPr lang="it-IT" sz="1200" dirty="0">
                          <a:latin typeface="Arial"/>
                          <a:cs typeface="Arial"/>
                        </a:rPr>
                        <a:t>28</a:t>
                      </a:r>
                    </a:p>
                  </a:txBody>
                  <a:tcPr anchor="ctr">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467197">
                <a:tc>
                  <a:txBody>
                    <a:bodyPr/>
                    <a:lstStyle/>
                    <a:p>
                      <a:pPr algn="ctr"/>
                      <a:r>
                        <a:rPr lang="it-IT" sz="1200" dirty="0">
                          <a:solidFill>
                            <a:srgbClr val="000000"/>
                          </a:solidFill>
                          <a:latin typeface="Arial"/>
                          <a:cs typeface="Arial"/>
                        </a:rPr>
                        <a:t>Down</a:t>
                      </a:r>
                    </a:p>
                    <a:p>
                      <a:pPr algn="ctr"/>
                      <a:r>
                        <a:rPr lang="it-IT" sz="1200" dirty="0">
                          <a:solidFill>
                            <a:srgbClr val="000000"/>
                          </a:solidFill>
                          <a:latin typeface="Arial"/>
                          <a:cs typeface="Arial"/>
                        </a:rPr>
                        <a:t>FC&lt;-4</a:t>
                      </a:r>
                    </a:p>
                  </a:txBody>
                  <a:tcPr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FF00"/>
                    </a:solidFill>
                  </a:tcPr>
                </a:tc>
                <a:tc>
                  <a:txBody>
                    <a:bodyPr/>
                    <a:lstStyle/>
                    <a:p>
                      <a:pPr algn="ctr"/>
                      <a:r>
                        <a:rPr lang="it-IT" sz="1200" dirty="0">
                          <a:latin typeface="Arial"/>
                          <a:cs typeface="Arial"/>
                        </a:rPr>
                        <a:t>6</a:t>
                      </a:r>
                    </a:p>
                  </a:txBody>
                  <a:tcPr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FF00"/>
                    </a:solidFill>
                  </a:tcPr>
                </a:tc>
                <a:tc>
                  <a:txBody>
                    <a:bodyPr/>
                    <a:lstStyle/>
                    <a:p>
                      <a:pPr algn="ctr"/>
                      <a:r>
                        <a:rPr lang="it-IT" sz="1200" dirty="0">
                          <a:latin typeface="Arial"/>
                          <a:cs typeface="Arial"/>
                        </a:rPr>
                        <a:t>12</a:t>
                      </a:r>
                    </a:p>
                  </a:txBody>
                  <a:tcPr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FF00"/>
                    </a:solidFill>
                  </a:tcPr>
                </a:tc>
                <a:tc>
                  <a:txBody>
                    <a:bodyPr/>
                    <a:lstStyle/>
                    <a:p>
                      <a:pPr algn="ctr"/>
                      <a:r>
                        <a:rPr lang="it-IT" sz="1200" dirty="0">
                          <a:latin typeface="Arial"/>
                          <a:cs typeface="Arial"/>
                        </a:rPr>
                        <a:t>9</a:t>
                      </a:r>
                    </a:p>
                  </a:txBody>
                  <a:tcPr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FF00"/>
                    </a:solidFill>
                  </a:tcPr>
                </a:tc>
                <a:tc>
                  <a:txBody>
                    <a:bodyPr/>
                    <a:lstStyle/>
                    <a:p>
                      <a:pPr algn="ctr"/>
                      <a:r>
                        <a:rPr lang="it-IT" sz="1200" dirty="0">
                          <a:latin typeface="Arial"/>
                          <a:cs typeface="Arial"/>
                        </a:rPr>
                        <a:t>14</a:t>
                      </a:r>
                    </a:p>
                  </a:txBody>
                  <a:tcPr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FF00"/>
                    </a:solidFill>
                  </a:tcPr>
                </a:tc>
                <a:tc>
                  <a:txBody>
                    <a:bodyPr/>
                    <a:lstStyle/>
                    <a:p>
                      <a:pPr algn="ctr"/>
                      <a:r>
                        <a:rPr lang="it-IT" sz="1200" dirty="0">
                          <a:latin typeface="Arial"/>
                          <a:cs typeface="Arial"/>
                        </a:rPr>
                        <a:t>10</a:t>
                      </a:r>
                    </a:p>
                  </a:txBody>
                  <a:tcPr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FF00"/>
                    </a:solidFill>
                  </a:tcPr>
                </a:tc>
                <a:tc>
                  <a:txBody>
                    <a:bodyPr/>
                    <a:lstStyle/>
                    <a:p>
                      <a:pPr algn="ctr"/>
                      <a:r>
                        <a:rPr lang="it-IT" sz="1200" dirty="0">
                          <a:latin typeface="Arial"/>
                          <a:cs typeface="Arial"/>
                        </a:rPr>
                        <a:t>1</a:t>
                      </a:r>
                    </a:p>
                  </a:txBody>
                  <a:tcPr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FF00"/>
                    </a:solidFill>
                  </a:tcPr>
                </a:tc>
                <a:extLst>
                  <a:ext uri="{0D108BD9-81ED-4DB2-BD59-A6C34878D82A}">
                    <a16:rowId xmlns:a16="http://schemas.microsoft.com/office/drawing/2014/main" val="10002"/>
                  </a:ext>
                </a:extLst>
              </a:tr>
              <a:tr h="467197">
                <a:tc>
                  <a:txBody>
                    <a:bodyPr/>
                    <a:lstStyle/>
                    <a:p>
                      <a:pPr algn="ctr"/>
                      <a:r>
                        <a:rPr lang="it-IT" sz="1200" dirty="0">
                          <a:solidFill>
                            <a:srgbClr val="000000"/>
                          </a:solidFill>
                          <a:latin typeface="Arial"/>
                          <a:cs typeface="Arial"/>
                        </a:rPr>
                        <a:t>tot</a:t>
                      </a:r>
                    </a:p>
                  </a:txBody>
                  <a:tcPr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r>
                        <a:rPr lang="it-IT" sz="1200" dirty="0">
                          <a:latin typeface="Arial"/>
                          <a:cs typeface="Arial"/>
                        </a:rPr>
                        <a:t>30</a:t>
                      </a:r>
                    </a:p>
                  </a:txBody>
                  <a:tcPr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r>
                        <a:rPr lang="it-IT" sz="1200" dirty="0">
                          <a:latin typeface="Arial"/>
                          <a:cs typeface="Arial"/>
                        </a:rPr>
                        <a:t>16</a:t>
                      </a:r>
                    </a:p>
                  </a:txBody>
                  <a:tcPr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r>
                        <a:rPr lang="it-IT" sz="1200" dirty="0">
                          <a:latin typeface="Arial"/>
                          <a:cs typeface="Arial"/>
                        </a:rPr>
                        <a:t>13</a:t>
                      </a:r>
                    </a:p>
                  </a:txBody>
                  <a:tcPr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r>
                        <a:rPr lang="it-IT" sz="1200" dirty="0">
                          <a:latin typeface="Arial"/>
                          <a:cs typeface="Arial"/>
                        </a:rPr>
                        <a:t>19</a:t>
                      </a:r>
                    </a:p>
                  </a:txBody>
                  <a:tcPr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r>
                        <a:rPr lang="it-IT" sz="1200" dirty="0">
                          <a:latin typeface="Arial"/>
                          <a:cs typeface="Arial"/>
                        </a:rPr>
                        <a:t>16</a:t>
                      </a:r>
                    </a:p>
                  </a:txBody>
                  <a:tcPr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r>
                        <a:rPr lang="it-IT" sz="1200" dirty="0">
                          <a:latin typeface="Arial"/>
                          <a:cs typeface="Arial"/>
                        </a:rPr>
                        <a:t>29</a:t>
                      </a:r>
                    </a:p>
                  </a:txBody>
                  <a:tcPr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20" name="CasellaDiTesto 19"/>
          <p:cNvSpPr txBox="1"/>
          <p:nvPr/>
        </p:nvSpPr>
        <p:spPr>
          <a:xfrm>
            <a:off x="5713410" y="5970425"/>
            <a:ext cx="1315492" cy="400110"/>
          </a:xfrm>
          <a:prstGeom prst="rect">
            <a:avLst/>
          </a:prstGeom>
          <a:noFill/>
        </p:spPr>
        <p:txBody>
          <a:bodyPr wrap="none" rtlCol="0">
            <a:spAutoFit/>
          </a:bodyPr>
          <a:lstStyle/>
          <a:p>
            <a:pPr algn="ctr"/>
            <a:r>
              <a:rPr lang="it-IT" sz="1000" dirty="0" err="1">
                <a:latin typeface="Arial"/>
                <a:cs typeface="Arial"/>
              </a:rPr>
              <a:t>Difference</a:t>
            </a:r>
            <a:r>
              <a:rPr lang="it-IT" sz="1000" dirty="0">
                <a:latin typeface="Arial"/>
                <a:cs typeface="Arial"/>
              </a:rPr>
              <a:t> in gene </a:t>
            </a:r>
          </a:p>
          <a:p>
            <a:pPr algn="ctr"/>
            <a:r>
              <a:rPr lang="it-IT" sz="1000" dirty="0" err="1">
                <a:latin typeface="Arial"/>
                <a:cs typeface="Arial"/>
              </a:rPr>
              <a:t>expression</a:t>
            </a:r>
            <a:r>
              <a:rPr lang="it-IT" sz="1000" dirty="0">
                <a:latin typeface="Arial"/>
                <a:cs typeface="Arial"/>
              </a:rPr>
              <a:t> (</a:t>
            </a:r>
            <a:r>
              <a:rPr lang="it-IT" sz="1000" dirty="0">
                <a:solidFill>
                  <a:srgbClr val="376092"/>
                </a:solidFill>
                <a:latin typeface="Arial"/>
                <a:cs typeface="Arial"/>
              </a:rPr>
              <a:t>log</a:t>
            </a:r>
            <a:r>
              <a:rPr lang="it-IT" sz="1000" baseline="-25000" dirty="0">
                <a:solidFill>
                  <a:srgbClr val="376092"/>
                </a:solidFill>
                <a:latin typeface="Arial"/>
                <a:cs typeface="Arial"/>
              </a:rPr>
              <a:t>2</a:t>
            </a:r>
            <a:r>
              <a:rPr lang="it-IT" sz="1000" dirty="0">
                <a:solidFill>
                  <a:srgbClr val="376092"/>
                </a:solidFill>
                <a:latin typeface="Arial"/>
                <a:cs typeface="Arial"/>
              </a:rPr>
              <a:t>FC</a:t>
            </a:r>
            <a:r>
              <a:rPr lang="it-IT" sz="1000" dirty="0">
                <a:latin typeface="Arial"/>
                <a:cs typeface="Arial"/>
              </a:rPr>
              <a:t>)</a:t>
            </a:r>
          </a:p>
        </p:txBody>
      </p:sp>
      <p:grpSp>
        <p:nvGrpSpPr>
          <p:cNvPr id="2" name="Gruppo 35"/>
          <p:cNvGrpSpPr/>
          <p:nvPr/>
        </p:nvGrpSpPr>
        <p:grpSpPr>
          <a:xfrm>
            <a:off x="522320" y="2040968"/>
            <a:ext cx="3735474" cy="4130415"/>
            <a:chOff x="522320" y="1131526"/>
            <a:chExt cx="3735474" cy="4130415"/>
          </a:xfrm>
        </p:grpSpPr>
        <p:sp>
          <p:nvSpPr>
            <p:cNvPr id="21" name="CasellaDiTesto 20"/>
            <p:cNvSpPr txBox="1"/>
            <p:nvPr/>
          </p:nvSpPr>
          <p:spPr>
            <a:xfrm>
              <a:off x="625169" y="1131526"/>
              <a:ext cx="2808982" cy="307777"/>
            </a:xfrm>
            <a:prstGeom prst="rect">
              <a:avLst/>
            </a:prstGeom>
            <a:noFill/>
          </p:spPr>
          <p:txBody>
            <a:bodyPr wrap="none" rtlCol="0">
              <a:spAutoFit/>
            </a:bodyPr>
            <a:lstStyle/>
            <a:p>
              <a:r>
                <a:rPr lang="it-IT" sz="1400" dirty="0" err="1">
                  <a:latin typeface="Arial"/>
                  <a:cs typeface="Arial"/>
                </a:rPr>
                <a:t>immunotherapy</a:t>
              </a:r>
              <a:r>
                <a:rPr lang="it-IT" sz="1400" dirty="0">
                  <a:latin typeface="Arial"/>
                  <a:cs typeface="Arial"/>
                </a:rPr>
                <a:t> (DC) </a:t>
              </a:r>
              <a:r>
                <a:rPr lang="it-IT" sz="1400" dirty="0" err="1">
                  <a:latin typeface="Arial"/>
                  <a:cs typeface="Arial"/>
                </a:rPr>
                <a:t>preparation</a:t>
              </a:r>
              <a:endParaRPr lang="it-IT" sz="1400" dirty="0">
                <a:latin typeface="Arial"/>
                <a:cs typeface="Arial"/>
              </a:endParaRPr>
            </a:p>
          </p:txBody>
        </p:sp>
        <p:grpSp>
          <p:nvGrpSpPr>
            <p:cNvPr id="3" name="Gruppo 24"/>
            <p:cNvGrpSpPr/>
            <p:nvPr/>
          </p:nvGrpSpPr>
          <p:grpSpPr>
            <a:xfrm>
              <a:off x="522320" y="1533706"/>
              <a:ext cx="3352089" cy="2019577"/>
              <a:chOff x="329885" y="917962"/>
              <a:chExt cx="3352089" cy="2019577"/>
            </a:xfrm>
          </p:grpSpPr>
          <p:pic>
            <p:nvPicPr>
              <p:cNvPr id="5" name="Imagem 40" descr="Imagem199.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29885" y="917962"/>
                <a:ext cx="3245388" cy="20195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3" name="Rettangolo 22"/>
              <p:cNvSpPr/>
              <p:nvPr/>
            </p:nvSpPr>
            <p:spPr>
              <a:xfrm>
                <a:off x="2771103" y="917962"/>
                <a:ext cx="910871" cy="10959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22" name="CasellaDiTesto 21"/>
            <p:cNvSpPr txBox="1"/>
            <p:nvPr/>
          </p:nvSpPr>
          <p:spPr>
            <a:xfrm>
              <a:off x="2995384" y="1865370"/>
              <a:ext cx="1262410" cy="738664"/>
            </a:xfrm>
            <a:prstGeom prst="rect">
              <a:avLst/>
            </a:prstGeom>
            <a:noFill/>
          </p:spPr>
          <p:txBody>
            <a:bodyPr wrap="none" rtlCol="0">
              <a:spAutoFit/>
            </a:bodyPr>
            <a:lstStyle/>
            <a:p>
              <a:pPr algn="ctr"/>
              <a:r>
                <a:rPr lang="it-IT" sz="1400" dirty="0">
                  <a:latin typeface="Arial"/>
                  <a:cs typeface="Arial"/>
                </a:rPr>
                <a:t>RNA </a:t>
              </a:r>
              <a:r>
                <a:rPr lang="it-IT" sz="1400" dirty="0" err="1">
                  <a:latin typeface="Arial"/>
                  <a:cs typeface="Arial"/>
                </a:rPr>
                <a:t>isolation</a:t>
              </a:r>
              <a:endParaRPr lang="it-IT" sz="1400" dirty="0">
                <a:latin typeface="Arial"/>
                <a:cs typeface="Arial"/>
              </a:endParaRPr>
            </a:p>
            <a:p>
              <a:pPr algn="ctr"/>
              <a:r>
                <a:rPr lang="it-IT" sz="1400" dirty="0">
                  <a:latin typeface="Arial"/>
                  <a:cs typeface="Arial"/>
                </a:rPr>
                <a:t>in </a:t>
              </a:r>
              <a:r>
                <a:rPr lang="it-IT" sz="1400" dirty="0" err="1">
                  <a:latin typeface="Arial"/>
                  <a:cs typeface="Arial"/>
                </a:rPr>
                <a:t>different</a:t>
              </a:r>
              <a:endParaRPr lang="it-IT" sz="1400" dirty="0">
                <a:latin typeface="Arial"/>
                <a:cs typeface="Arial"/>
              </a:endParaRPr>
            </a:p>
            <a:p>
              <a:pPr algn="ctr"/>
              <a:r>
                <a:rPr lang="it-IT" sz="1400" dirty="0">
                  <a:latin typeface="Arial"/>
                  <a:cs typeface="Arial"/>
                </a:rPr>
                <a:t> time-</a:t>
              </a:r>
              <a:r>
                <a:rPr lang="it-IT" sz="1400" dirty="0" err="1">
                  <a:latin typeface="Arial"/>
                  <a:cs typeface="Arial"/>
                </a:rPr>
                <a:t>points</a:t>
              </a:r>
              <a:endParaRPr lang="it-IT" sz="1400" dirty="0">
                <a:latin typeface="Arial"/>
                <a:cs typeface="Arial"/>
              </a:endParaRPr>
            </a:p>
          </p:txBody>
        </p:sp>
        <p:sp>
          <p:nvSpPr>
            <p:cNvPr id="27" name="CasellaDiTesto 26"/>
            <p:cNvSpPr txBox="1"/>
            <p:nvPr/>
          </p:nvSpPr>
          <p:spPr>
            <a:xfrm>
              <a:off x="683441" y="3602875"/>
              <a:ext cx="3387917" cy="307777"/>
            </a:xfrm>
            <a:prstGeom prst="rect">
              <a:avLst/>
            </a:prstGeom>
            <a:noFill/>
          </p:spPr>
          <p:txBody>
            <a:bodyPr wrap="none" rtlCol="0">
              <a:spAutoFit/>
            </a:bodyPr>
            <a:lstStyle/>
            <a:p>
              <a:pPr algn="ctr"/>
              <a:r>
                <a:rPr lang="it-IT" sz="1400" dirty="0">
                  <a:latin typeface="Arial"/>
                  <a:cs typeface="Arial"/>
                </a:rPr>
                <a:t>84-genes array (anti-HIV </a:t>
              </a:r>
              <a:r>
                <a:rPr lang="it-IT" sz="1400" dirty="0" err="1">
                  <a:latin typeface="Arial"/>
                  <a:cs typeface="Arial"/>
                </a:rPr>
                <a:t>host</a:t>
              </a:r>
              <a:r>
                <a:rPr lang="it-IT" sz="1400" dirty="0">
                  <a:latin typeface="Arial"/>
                  <a:cs typeface="Arial"/>
                </a:rPr>
                <a:t> </a:t>
              </a:r>
              <a:r>
                <a:rPr lang="it-IT" sz="1400" dirty="0" err="1">
                  <a:latin typeface="Arial"/>
                  <a:cs typeface="Arial"/>
                </a:rPr>
                <a:t>response</a:t>
              </a:r>
              <a:r>
                <a:rPr lang="it-IT" sz="1400" dirty="0">
                  <a:latin typeface="Arial"/>
                  <a:cs typeface="Arial"/>
                </a:rPr>
                <a:t>)</a:t>
              </a:r>
            </a:p>
          </p:txBody>
        </p:sp>
        <p:sp>
          <p:nvSpPr>
            <p:cNvPr id="28" name="Parentesi graffa aperta 27"/>
            <p:cNvSpPr/>
            <p:nvPr/>
          </p:nvSpPr>
          <p:spPr>
            <a:xfrm rot="5400000">
              <a:off x="1794681" y="3639505"/>
              <a:ext cx="538826" cy="114529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grpSp>
          <p:nvGrpSpPr>
            <p:cNvPr id="8" name="Gruppo 30"/>
            <p:cNvGrpSpPr/>
            <p:nvPr/>
          </p:nvGrpSpPr>
          <p:grpSpPr>
            <a:xfrm>
              <a:off x="753459" y="4474550"/>
              <a:ext cx="2443075" cy="787391"/>
              <a:chOff x="561024" y="3858806"/>
              <a:chExt cx="2443075" cy="787391"/>
            </a:xfrm>
          </p:grpSpPr>
          <p:sp>
            <p:nvSpPr>
              <p:cNvPr id="6" name="CasellaDiTesto 5"/>
              <p:cNvSpPr txBox="1"/>
              <p:nvPr/>
            </p:nvSpPr>
            <p:spPr>
              <a:xfrm>
                <a:off x="561024" y="3920361"/>
                <a:ext cx="1132428" cy="523220"/>
              </a:xfrm>
              <a:prstGeom prst="rect">
                <a:avLst/>
              </a:prstGeom>
              <a:noFill/>
            </p:spPr>
            <p:txBody>
              <a:bodyPr wrap="square" rtlCol="0">
                <a:spAutoFit/>
              </a:bodyPr>
              <a:lstStyle/>
              <a:p>
                <a:pPr algn="ctr"/>
                <a:r>
                  <a:rPr lang="it-IT" sz="1400" dirty="0">
                    <a:latin typeface="Arial"/>
                    <a:cs typeface="Arial"/>
                  </a:rPr>
                  <a:t>High PVL</a:t>
                </a:r>
              </a:p>
              <a:p>
                <a:pPr algn="ctr"/>
                <a:r>
                  <a:rPr lang="it-IT" sz="1400" dirty="0">
                    <a:latin typeface="Arial"/>
                    <a:cs typeface="Arial"/>
                  </a:rPr>
                  <a:t>(</a:t>
                </a:r>
                <a:r>
                  <a:rPr lang="it-IT" sz="1400" dirty="0" err="1">
                    <a:latin typeface="Arial"/>
                    <a:cs typeface="Arial"/>
                  </a:rPr>
                  <a:t>n</a:t>
                </a:r>
                <a:r>
                  <a:rPr lang="it-IT" sz="1400" dirty="0">
                    <a:latin typeface="Arial"/>
                    <a:cs typeface="Arial"/>
                  </a:rPr>
                  <a:t>=3)</a:t>
                </a:r>
              </a:p>
            </p:txBody>
          </p:sp>
          <p:sp>
            <p:nvSpPr>
              <p:cNvPr id="7" name="CasellaDiTesto 6"/>
              <p:cNvSpPr txBox="1"/>
              <p:nvPr/>
            </p:nvSpPr>
            <p:spPr>
              <a:xfrm>
                <a:off x="2101288" y="3907533"/>
                <a:ext cx="902811" cy="738664"/>
              </a:xfrm>
              <a:prstGeom prst="rect">
                <a:avLst/>
              </a:prstGeom>
              <a:noFill/>
            </p:spPr>
            <p:txBody>
              <a:bodyPr wrap="none" rtlCol="0">
                <a:spAutoFit/>
              </a:bodyPr>
              <a:lstStyle/>
              <a:p>
                <a:pPr algn="ctr"/>
                <a:r>
                  <a:rPr lang="it-IT" sz="1400" dirty="0" err="1">
                    <a:latin typeface="Arial"/>
                    <a:cs typeface="Arial"/>
                  </a:rPr>
                  <a:t>Low</a:t>
                </a:r>
                <a:r>
                  <a:rPr lang="it-IT" sz="1400" dirty="0">
                    <a:latin typeface="Arial"/>
                    <a:cs typeface="Arial"/>
                  </a:rPr>
                  <a:t> PVL</a:t>
                </a:r>
              </a:p>
              <a:p>
                <a:pPr algn="ctr"/>
                <a:r>
                  <a:rPr lang="it-IT" sz="1400" dirty="0">
                    <a:latin typeface="Arial"/>
                    <a:cs typeface="Arial"/>
                  </a:rPr>
                  <a:t>(</a:t>
                </a:r>
                <a:r>
                  <a:rPr lang="it-IT" sz="1400" dirty="0" err="1">
                    <a:latin typeface="Arial"/>
                    <a:cs typeface="Arial"/>
                  </a:rPr>
                  <a:t>n</a:t>
                </a:r>
                <a:r>
                  <a:rPr lang="it-IT" sz="1400" dirty="0">
                    <a:latin typeface="Arial"/>
                    <a:cs typeface="Arial"/>
                  </a:rPr>
                  <a:t>=3)</a:t>
                </a:r>
              </a:p>
              <a:p>
                <a:pPr algn="ctr"/>
                <a:endParaRPr lang="it-IT" sz="1400" dirty="0">
                  <a:latin typeface="Arial"/>
                  <a:cs typeface="Arial"/>
                </a:endParaRPr>
              </a:p>
            </p:txBody>
          </p:sp>
          <p:sp>
            <p:nvSpPr>
              <p:cNvPr id="29" name="CasellaDiTesto 28"/>
              <p:cNvSpPr txBox="1"/>
              <p:nvPr/>
            </p:nvSpPr>
            <p:spPr>
              <a:xfrm>
                <a:off x="1642136" y="3858806"/>
                <a:ext cx="428322" cy="369332"/>
              </a:xfrm>
              <a:prstGeom prst="rect">
                <a:avLst/>
              </a:prstGeom>
              <a:noFill/>
            </p:spPr>
            <p:txBody>
              <a:bodyPr wrap="none" rtlCol="0">
                <a:spAutoFit/>
              </a:bodyPr>
              <a:lstStyle/>
              <a:p>
                <a:r>
                  <a:rPr lang="it-IT" dirty="0">
                    <a:solidFill>
                      <a:srgbClr val="FF0000"/>
                    </a:solidFill>
                    <a:latin typeface="Arial"/>
                    <a:cs typeface="Arial"/>
                  </a:rPr>
                  <a:t>vs</a:t>
                </a:r>
              </a:p>
            </p:txBody>
          </p:sp>
        </p:grpSp>
      </p:grpSp>
      <p:sp>
        <p:nvSpPr>
          <p:cNvPr id="32" name="Rettangolo 31"/>
          <p:cNvSpPr/>
          <p:nvPr/>
        </p:nvSpPr>
        <p:spPr>
          <a:xfrm>
            <a:off x="5850109" y="728039"/>
            <a:ext cx="3430589" cy="523220"/>
          </a:xfrm>
          <a:prstGeom prst="rect">
            <a:avLst/>
          </a:prstGeom>
        </p:spPr>
        <p:txBody>
          <a:bodyPr wrap="square">
            <a:spAutoFit/>
          </a:bodyPr>
          <a:lstStyle/>
          <a:p>
            <a:pPr algn="ctr"/>
            <a:r>
              <a:rPr lang="en-GB" sz="1400" baseline="0" noProof="0" dirty="0">
                <a:solidFill>
                  <a:srgbClr val="376092"/>
                </a:solidFill>
                <a:latin typeface="Arial"/>
                <a:cs typeface="Arial"/>
              </a:rPr>
              <a:t>Nr of differently</a:t>
            </a:r>
            <a:r>
              <a:rPr lang="en-GB" sz="1400" noProof="0" dirty="0">
                <a:solidFill>
                  <a:srgbClr val="376092"/>
                </a:solidFill>
                <a:latin typeface="Arial"/>
                <a:cs typeface="Arial"/>
              </a:rPr>
              <a:t> </a:t>
            </a:r>
            <a:r>
              <a:rPr lang="en-GB" sz="1400" baseline="0" dirty="0">
                <a:solidFill>
                  <a:srgbClr val="376092"/>
                </a:solidFill>
                <a:latin typeface="Arial"/>
                <a:cs typeface="Arial"/>
              </a:rPr>
              <a:t>expressed</a:t>
            </a:r>
            <a:r>
              <a:rPr lang="en-GB" sz="1400" dirty="0">
                <a:solidFill>
                  <a:srgbClr val="376092"/>
                </a:solidFill>
                <a:latin typeface="Arial"/>
                <a:cs typeface="Arial"/>
              </a:rPr>
              <a:t> </a:t>
            </a:r>
            <a:r>
              <a:rPr lang="en-GB" sz="1400" baseline="0" dirty="0">
                <a:solidFill>
                  <a:srgbClr val="376092"/>
                </a:solidFill>
                <a:latin typeface="Arial"/>
                <a:cs typeface="Arial"/>
              </a:rPr>
              <a:t>genes </a:t>
            </a:r>
          </a:p>
          <a:p>
            <a:pPr algn="ctr"/>
            <a:r>
              <a:rPr lang="en-GB" sz="1400" baseline="0" dirty="0">
                <a:solidFill>
                  <a:srgbClr val="376092"/>
                </a:solidFill>
                <a:latin typeface="Arial"/>
                <a:cs typeface="Arial"/>
              </a:rPr>
              <a:t>(</a:t>
            </a:r>
            <a:r>
              <a:rPr lang="en-GB" sz="1400" b="1" baseline="0" dirty="0">
                <a:solidFill>
                  <a:srgbClr val="376092"/>
                </a:solidFill>
                <a:latin typeface="Arial"/>
                <a:cs typeface="Arial"/>
              </a:rPr>
              <a:t>≠ FC</a:t>
            </a:r>
            <a:r>
              <a:rPr lang="en-GB" sz="1400" baseline="0" dirty="0">
                <a:solidFill>
                  <a:srgbClr val="376092"/>
                </a:solidFill>
                <a:latin typeface="Arial"/>
                <a:cs typeface="Arial"/>
              </a:rPr>
              <a:t>) High </a:t>
            </a:r>
            <a:r>
              <a:rPr lang="en-GB" sz="1400" baseline="0" dirty="0" err="1">
                <a:solidFill>
                  <a:srgbClr val="376092"/>
                </a:solidFill>
                <a:latin typeface="Arial"/>
                <a:cs typeface="Arial"/>
              </a:rPr>
              <a:t>vs</a:t>
            </a:r>
            <a:r>
              <a:rPr lang="en-GB" sz="1400" baseline="0" dirty="0">
                <a:solidFill>
                  <a:srgbClr val="376092"/>
                </a:solidFill>
                <a:latin typeface="Arial"/>
                <a:cs typeface="Arial"/>
              </a:rPr>
              <a:t> Low PVL HIV+</a:t>
            </a:r>
            <a:endParaRPr lang="en-GB" sz="1400" dirty="0">
              <a:solidFill>
                <a:srgbClr val="376092"/>
              </a:solidFill>
              <a:latin typeface="Arial"/>
              <a:cs typeface="Arial"/>
            </a:endParaRPr>
          </a:p>
        </p:txBody>
      </p:sp>
      <p:sp>
        <p:nvSpPr>
          <p:cNvPr id="33" name="Rettangolo arrotondato 32"/>
          <p:cNvSpPr/>
          <p:nvPr/>
        </p:nvSpPr>
        <p:spPr>
          <a:xfrm>
            <a:off x="6645517" y="1422446"/>
            <a:ext cx="474680" cy="1864844"/>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4" name="Rettangolo arrotondato 33"/>
          <p:cNvSpPr/>
          <p:nvPr/>
        </p:nvSpPr>
        <p:spPr>
          <a:xfrm>
            <a:off x="8540944" y="1422448"/>
            <a:ext cx="474680" cy="1905985"/>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5" name="Titolo 34"/>
          <p:cNvSpPr>
            <a:spLocks noGrp="1"/>
          </p:cNvSpPr>
          <p:nvPr>
            <p:ph type="title"/>
          </p:nvPr>
        </p:nvSpPr>
        <p:spPr>
          <a:xfrm>
            <a:off x="427318" y="0"/>
            <a:ext cx="8536057" cy="509358"/>
          </a:xfrm>
        </p:spPr>
        <p:txBody>
          <a:bodyPr>
            <a:noAutofit/>
          </a:bodyPr>
          <a:lstStyle/>
          <a:p>
            <a:r>
              <a:rPr lang="it-IT" sz="2800" dirty="0">
                <a:solidFill>
                  <a:schemeClr val="accent1">
                    <a:lumMod val="75000"/>
                  </a:schemeClr>
                </a:solidFill>
              </a:rPr>
              <a:t>Gene </a:t>
            </a:r>
            <a:r>
              <a:rPr lang="it-IT" sz="2800" dirty="0" err="1">
                <a:solidFill>
                  <a:schemeClr val="accent1">
                    <a:lumMod val="75000"/>
                  </a:schemeClr>
                </a:solidFill>
              </a:rPr>
              <a:t>expression</a:t>
            </a:r>
            <a:r>
              <a:rPr lang="it-IT" sz="2800" dirty="0">
                <a:solidFill>
                  <a:schemeClr val="accent1">
                    <a:lumMod val="75000"/>
                  </a:schemeClr>
                </a:solidFill>
              </a:rPr>
              <a:t> </a:t>
            </a:r>
            <a:r>
              <a:rPr lang="it-IT" sz="2800" dirty="0" err="1">
                <a:solidFill>
                  <a:schemeClr val="accent1">
                    <a:lumMod val="75000"/>
                  </a:schemeClr>
                </a:solidFill>
              </a:rPr>
              <a:t>profile</a:t>
            </a:r>
            <a:r>
              <a:rPr lang="it-IT" sz="2800" dirty="0">
                <a:solidFill>
                  <a:schemeClr val="accent1">
                    <a:lumMod val="75000"/>
                  </a:schemeClr>
                </a:solidFill>
              </a:rPr>
              <a:t> in </a:t>
            </a:r>
            <a:r>
              <a:rPr lang="it-IT" sz="2800" dirty="0" err="1">
                <a:solidFill>
                  <a:schemeClr val="accent1">
                    <a:lumMod val="75000"/>
                  </a:schemeClr>
                </a:solidFill>
              </a:rPr>
              <a:t>immunotherapy</a:t>
            </a:r>
            <a:r>
              <a:rPr lang="it-IT" sz="2800" dirty="0">
                <a:solidFill>
                  <a:schemeClr val="accent1">
                    <a:lumMod val="75000"/>
                  </a:schemeClr>
                </a:solidFill>
              </a:rPr>
              <a:t> </a:t>
            </a:r>
            <a:r>
              <a:rPr lang="it-IT" sz="2800" dirty="0" err="1">
                <a:solidFill>
                  <a:schemeClr val="accent1">
                    <a:lumMod val="75000"/>
                  </a:schemeClr>
                </a:solidFill>
              </a:rPr>
              <a:t>preparation</a:t>
            </a:r>
            <a:endParaRPr lang="it-IT" sz="2800" dirty="0">
              <a:solidFill>
                <a:schemeClr val="accent1">
                  <a:lumMod val="75000"/>
                </a:schemeClr>
              </a:solidFill>
            </a:endParaRPr>
          </a:p>
        </p:txBody>
      </p:sp>
      <p:grpSp>
        <p:nvGrpSpPr>
          <p:cNvPr id="9" name="Gruppo 29"/>
          <p:cNvGrpSpPr/>
          <p:nvPr/>
        </p:nvGrpSpPr>
        <p:grpSpPr>
          <a:xfrm>
            <a:off x="27671" y="517436"/>
            <a:ext cx="4550480" cy="1160314"/>
            <a:chOff x="27671" y="517436"/>
            <a:chExt cx="4550480" cy="1160314"/>
          </a:xfrm>
        </p:grpSpPr>
        <p:sp>
          <p:nvSpPr>
            <p:cNvPr id="37" name="CasellaDiTesto 36"/>
            <p:cNvSpPr txBox="1"/>
            <p:nvPr/>
          </p:nvSpPr>
          <p:spPr>
            <a:xfrm>
              <a:off x="427317" y="728039"/>
              <a:ext cx="3587632" cy="707886"/>
            </a:xfrm>
            <a:prstGeom prst="rect">
              <a:avLst/>
            </a:prstGeom>
            <a:noFill/>
          </p:spPr>
          <p:txBody>
            <a:bodyPr wrap="square" rtlCol="0">
              <a:spAutoFit/>
            </a:bodyPr>
            <a:lstStyle/>
            <a:p>
              <a:pPr algn="ctr"/>
              <a:r>
                <a:rPr lang="it-IT" sz="2000" dirty="0" err="1">
                  <a:solidFill>
                    <a:srgbClr val="376092"/>
                  </a:solidFill>
                </a:rPr>
                <a:t>Immunotherapy</a:t>
              </a:r>
              <a:r>
                <a:rPr lang="it-IT" sz="2000" dirty="0">
                  <a:solidFill>
                    <a:srgbClr val="376092"/>
                  </a:solidFill>
                </a:rPr>
                <a:t> </a:t>
              </a:r>
              <a:r>
                <a:rPr lang="it-IT" sz="2000" dirty="0" err="1">
                  <a:solidFill>
                    <a:srgbClr val="376092"/>
                  </a:solidFill>
                </a:rPr>
                <a:t>product</a:t>
              </a:r>
              <a:r>
                <a:rPr lang="it-IT" sz="2000" dirty="0">
                  <a:solidFill>
                    <a:srgbClr val="376092"/>
                  </a:solidFill>
                </a:rPr>
                <a:t> </a:t>
              </a:r>
              <a:r>
                <a:rPr lang="it-IT" sz="2000" dirty="0" err="1">
                  <a:solidFill>
                    <a:srgbClr val="376092"/>
                  </a:solidFill>
                </a:rPr>
                <a:t>varies</a:t>
              </a:r>
              <a:r>
                <a:rPr lang="it-IT" sz="2000" dirty="0">
                  <a:solidFill>
                    <a:srgbClr val="376092"/>
                  </a:solidFill>
                </a:rPr>
                <a:t> </a:t>
              </a:r>
            </a:p>
            <a:p>
              <a:pPr algn="ctr"/>
              <a:r>
                <a:rPr lang="it-IT" sz="2000" dirty="0">
                  <a:solidFill>
                    <a:srgbClr val="376092"/>
                  </a:solidFill>
                </a:rPr>
                <a:t>in </a:t>
              </a:r>
              <a:r>
                <a:rPr lang="it-IT" sz="2000" dirty="0" err="1">
                  <a:solidFill>
                    <a:srgbClr val="376092"/>
                  </a:solidFill>
                </a:rPr>
                <a:t>different</a:t>
              </a:r>
              <a:r>
                <a:rPr lang="it-IT" sz="2000" dirty="0">
                  <a:solidFill>
                    <a:srgbClr val="376092"/>
                  </a:solidFill>
                </a:rPr>
                <a:t> HIV+ </a:t>
              </a:r>
              <a:r>
                <a:rPr lang="it-IT" sz="2000" dirty="0" err="1">
                  <a:solidFill>
                    <a:srgbClr val="376092"/>
                  </a:solidFill>
                </a:rPr>
                <a:t>subjects</a:t>
              </a:r>
              <a:r>
                <a:rPr lang="it-IT" sz="2000" dirty="0">
                  <a:solidFill>
                    <a:srgbClr val="376092"/>
                  </a:solidFill>
                </a:rPr>
                <a:t>?</a:t>
              </a:r>
            </a:p>
          </p:txBody>
        </p:sp>
        <p:sp>
          <p:nvSpPr>
            <p:cNvPr id="39" name="Fumetto 4 38"/>
            <p:cNvSpPr/>
            <p:nvPr/>
          </p:nvSpPr>
          <p:spPr>
            <a:xfrm>
              <a:off x="27671" y="517436"/>
              <a:ext cx="4550480" cy="1160314"/>
            </a:xfrm>
            <a:prstGeom prst="cloudCallou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40" name="CasellaDiTesto 39"/>
          <p:cNvSpPr txBox="1"/>
          <p:nvPr/>
        </p:nvSpPr>
        <p:spPr>
          <a:xfrm>
            <a:off x="6241381" y="4092714"/>
            <a:ext cx="1510775" cy="707886"/>
          </a:xfrm>
          <a:prstGeom prst="rect">
            <a:avLst/>
          </a:prstGeom>
          <a:noFill/>
        </p:spPr>
        <p:txBody>
          <a:bodyPr wrap="none" rtlCol="0">
            <a:spAutoFit/>
          </a:bodyPr>
          <a:lstStyle/>
          <a:p>
            <a:r>
              <a:rPr lang="it-IT" sz="2000" dirty="0" err="1">
                <a:solidFill>
                  <a:srgbClr val="FF0000"/>
                </a:solidFill>
              </a:rPr>
              <a:t>Primary</a:t>
            </a:r>
            <a:r>
              <a:rPr lang="it-IT" sz="2000" dirty="0">
                <a:solidFill>
                  <a:srgbClr val="FF0000"/>
                </a:solidFill>
              </a:rPr>
              <a:t> </a:t>
            </a:r>
            <a:r>
              <a:rPr lang="it-IT" sz="2000" dirty="0" err="1">
                <a:solidFill>
                  <a:srgbClr val="FF0000"/>
                </a:solidFill>
              </a:rPr>
              <a:t>cells</a:t>
            </a:r>
            <a:r>
              <a:rPr lang="it-IT" sz="2000" dirty="0">
                <a:solidFill>
                  <a:srgbClr val="FF0000"/>
                </a:solidFill>
              </a:rPr>
              <a:t> </a:t>
            </a:r>
          </a:p>
          <a:p>
            <a:r>
              <a:rPr lang="it-IT" sz="2000" dirty="0">
                <a:solidFill>
                  <a:srgbClr val="FF0000"/>
                </a:solidFill>
              </a:rPr>
              <a:t>are </a:t>
            </a:r>
            <a:r>
              <a:rPr lang="it-IT" sz="2000" dirty="0" err="1">
                <a:solidFill>
                  <a:srgbClr val="FF0000"/>
                </a:solidFill>
              </a:rPr>
              <a:t>different</a:t>
            </a:r>
            <a:endParaRPr lang="it-IT" sz="2000" dirty="0">
              <a:solidFill>
                <a:srgbClr val="FF0000"/>
              </a:solidFill>
            </a:endParaRPr>
          </a:p>
        </p:txBody>
      </p:sp>
      <p:sp>
        <p:nvSpPr>
          <p:cNvPr id="41" name="CasellaDiTesto 40"/>
          <p:cNvSpPr txBox="1"/>
          <p:nvPr/>
        </p:nvSpPr>
        <p:spPr>
          <a:xfrm>
            <a:off x="7850709" y="4092714"/>
            <a:ext cx="1189924" cy="707886"/>
          </a:xfrm>
          <a:prstGeom prst="rect">
            <a:avLst/>
          </a:prstGeom>
          <a:noFill/>
        </p:spPr>
        <p:txBody>
          <a:bodyPr wrap="none" rtlCol="0">
            <a:spAutoFit/>
          </a:bodyPr>
          <a:lstStyle/>
          <a:p>
            <a:pPr algn="ctr"/>
            <a:r>
              <a:rPr lang="it-IT" sz="2000" dirty="0" err="1">
                <a:solidFill>
                  <a:srgbClr val="FF0000"/>
                </a:solidFill>
              </a:rPr>
              <a:t>Final</a:t>
            </a:r>
            <a:r>
              <a:rPr lang="it-IT" sz="2000" dirty="0">
                <a:solidFill>
                  <a:srgbClr val="FF0000"/>
                </a:solidFill>
              </a:rPr>
              <a:t> </a:t>
            </a:r>
            <a:r>
              <a:rPr lang="it-IT" sz="2000" dirty="0" err="1">
                <a:solidFill>
                  <a:srgbClr val="FF0000"/>
                </a:solidFill>
              </a:rPr>
              <a:t>cells</a:t>
            </a:r>
            <a:endParaRPr lang="it-IT" sz="2000" dirty="0">
              <a:solidFill>
                <a:srgbClr val="FF0000"/>
              </a:solidFill>
            </a:endParaRPr>
          </a:p>
          <a:p>
            <a:pPr algn="ctr"/>
            <a:r>
              <a:rPr lang="it-IT" sz="2000" dirty="0" err="1">
                <a:solidFill>
                  <a:srgbClr val="FF0000"/>
                </a:solidFill>
              </a:rPr>
              <a:t>too</a:t>
            </a:r>
            <a:r>
              <a:rPr lang="it-IT" sz="2000" dirty="0">
                <a:solidFill>
                  <a:srgbClr val="FF0000"/>
                </a:solidFill>
              </a:rPr>
              <a:t>!</a:t>
            </a:r>
          </a:p>
        </p:txBody>
      </p:sp>
      <p:cxnSp>
        <p:nvCxnSpPr>
          <p:cNvPr id="43" name="Connettore 2 42"/>
          <p:cNvCxnSpPr>
            <a:stCxn id="34" idx="2"/>
          </p:cNvCxnSpPr>
          <p:nvPr/>
        </p:nvCxnSpPr>
        <p:spPr>
          <a:xfrm rot="5400000">
            <a:off x="8232586" y="3664191"/>
            <a:ext cx="881459" cy="209940"/>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5" name="Connettore 2 44"/>
          <p:cNvCxnSpPr>
            <a:stCxn id="33" idx="2"/>
          </p:cNvCxnSpPr>
          <p:nvPr/>
        </p:nvCxnSpPr>
        <p:spPr>
          <a:xfrm>
            <a:off x="6882857" y="3287290"/>
            <a:ext cx="0" cy="922600"/>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8868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P spid="33" grpId="0" animBg="1"/>
      <p:bldP spid="34" grpId="0" animBg="1"/>
      <p:bldP spid="35" grpId="0"/>
      <p:bldP spid="40" grpId="0"/>
      <p:bldP spid="41"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Fumetto 3 16"/>
          <p:cNvSpPr/>
          <p:nvPr/>
        </p:nvSpPr>
        <p:spPr>
          <a:xfrm flipV="1">
            <a:off x="2210551" y="3591797"/>
            <a:ext cx="5110920" cy="3228958"/>
          </a:xfrm>
          <a:prstGeom prst="wedgeEllipseCallout">
            <a:avLst>
              <a:gd name="adj1" fmla="val 50601"/>
              <a:gd name="adj2" fmla="val 7352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t-IT"/>
          </a:p>
        </p:txBody>
      </p:sp>
      <p:graphicFrame>
        <p:nvGraphicFramePr>
          <p:cNvPr id="5" name="Tabella 4"/>
          <p:cNvGraphicFramePr>
            <a:graphicFrameLocks noGrp="1"/>
          </p:cNvGraphicFramePr>
          <p:nvPr>
            <p:extLst>
              <p:ext uri="{D42A27DB-BD31-4B8C-83A1-F6EECF244321}">
                <p14:modId xmlns:p14="http://schemas.microsoft.com/office/powerpoint/2010/main" val="3772814509"/>
              </p:ext>
            </p:extLst>
          </p:nvPr>
        </p:nvGraphicFramePr>
        <p:xfrm>
          <a:off x="7479761" y="482063"/>
          <a:ext cx="1478493" cy="6074471"/>
        </p:xfrm>
        <a:graphic>
          <a:graphicData uri="http://schemas.openxmlformats.org/drawingml/2006/table">
            <a:tbl>
              <a:tblPr/>
              <a:tblGrid>
                <a:gridCol w="572060">
                  <a:extLst>
                    <a:ext uri="{9D8B030D-6E8A-4147-A177-3AD203B41FA5}">
                      <a16:colId xmlns:a16="http://schemas.microsoft.com/office/drawing/2014/main" val="20000"/>
                    </a:ext>
                  </a:extLst>
                </a:gridCol>
                <a:gridCol w="424513">
                  <a:extLst>
                    <a:ext uri="{9D8B030D-6E8A-4147-A177-3AD203B41FA5}">
                      <a16:colId xmlns:a16="http://schemas.microsoft.com/office/drawing/2014/main" val="20001"/>
                    </a:ext>
                  </a:extLst>
                </a:gridCol>
                <a:gridCol w="481920">
                  <a:extLst>
                    <a:ext uri="{9D8B030D-6E8A-4147-A177-3AD203B41FA5}">
                      <a16:colId xmlns:a16="http://schemas.microsoft.com/office/drawing/2014/main" val="20002"/>
                    </a:ext>
                  </a:extLst>
                </a:gridCol>
              </a:tblGrid>
              <a:tr h="288007">
                <a:tc>
                  <a:txBody>
                    <a:bodyPr/>
                    <a:lstStyle/>
                    <a:p>
                      <a:pPr algn="ctr" fontAlgn="b"/>
                      <a:r>
                        <a:rPr lang="it-IT" sz="800" b="1" i="0" u="none" strike="noStrike" dirty="0">
                          <a:solidFill>
                            <a:srgbClr val="000000"/>
                          </a:solidFill>
                          <a:effectLst/>
                          <a:latin typeface="Arial"/>
                          <a:cs typeface="Arial"/>
                        </a:rPr>
                        <a:t>gene</a:t>
                      </a:r>
                    </a:p>
                  </a:txBody>
                  <a:tcPr marL="6531" marR="6531" marT="6531" marB="0" anchor="ctr">
                    <a:lnL>
                      <a:noFill/>
                    </a:lnL>
                    <a:lnR>
                      <a:noFill/>
                    </a:lnR>
                    <a:lnT>
                      <a:noFill/>
                    </a:lnT>
                    <a:lnB>
                      <a:noFill/>
                    </a:lnB>
                  </a:tcPr>
                </a:tc>
                <a:tc>
                  <a:txBody>
                    <a:bodyPr/>
                    <a:lstStyle/>
                    <a:p>
                      <a:pPr algn="ctr" fontAlgn="b"/>
                      <a:r>
                        <a:rPr lang="it-IT" sz="800" b="1" i="0" u="none" strike="noStrike" dirty="0">
                          <a:solidFill>
                            <a:srgbClr val="000000"/>
                          </a:solidFill>
                          <a:effectLst/>
                          <a:latin typeface="Arial"/>
                          <a:cs typeface="Arial"/>
                        </a:rPr>
                        <a:t>FC ratio</a:t>
                      </a:r>
                    </a:p>
                  </a:txBody>
                  <a:tcPr marL="6531" marR="6531" marT="6531" marB="0" anchor="ctr">
                    <a:lnL>
                      <a:noFill/>
                    </a:lnL>
                    <a:lnR>
                      <a:noFill/>
                    </a:lnR>
                    <a:lnT>
                      <a:noFill/>
                    </a:lnT>
                    <a:lnB>
                      <a:noFill/>
                    </a:lnB>
                  </a:tcPr>
                </a:tc>
                <a:tc>
                  <a:txBody>
                    <a:bodyPr/>
                    <a:lstStyle/>
                    <a:p>
                      <a:pPr algn="ctr" fontAlgn="b"/>
                      <a:r>
                        <a:rPr lang="it-IT" sz="800" b="1" i="0" u="none" strike="noStrike" dirty="0">
                          <a:solidFill>
                            <a:srgbClr val="000000"/>
                          </a:solidFill>
                          <a:effectLst/>
                          <a:latin typeface="Arial"/>
                          <a:cs typeface="Arial"/>
                        </a:rPr>
                        <a:t>t test</a:t>
                      </a:r>
                    </a:p>
                  </a:txBody>
                  <a:tcPr marL="6531" marR="6531" marT="6531" marB="0" anchor="ctr">
                    <a:lnL>
                      <a:noFill/>
                    </a:lnL>
                    <a:lnR>
                      <a:noFill/>
                    </a:lnR>
                    <a:lnT>
                      <a:noFill/>
                    </a:lnT>
                    <a:lnB>
                      <a:noFill/>
                    </a:lnB>
                  </a:tcPr>
                </a:tc>
                <a:extLst>
                  <a:ext uri="{0D108BD9-81ED-4DB2-BD59-A6C34878D82A}">
                    <a16:rowId xmlns:a16="http://schemas.microsoft.com/office/drawing/2014/main" val="10000"/>
                  </a:ext>
                </a:extLst>
              </a:tr>
              <a:tr h="100577">
                <a:tc>
                  <a:txBody>
                    <a:bodyPr/>
                    <a:lstStyle/>
                    <a:p>
                      <a:pPr algn="l" fontAlgn="b"/>
                      <a:r>
                        <a:rPr lang="it-IT" sz="800" b="0" i="0" u="none" strike="noStrike" dirty="0">
                          <a:solidFill>
                            <a:srgbClr val="000000"/>
                          </a:solidFill>
                          <a:effectLst/>
                          <a:latin typeface="Arial"/>
                          <a:cs typeface="Arial"/>
                        </a:rPr>
                        <a:t>SERPINC1</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161,24</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0,418</a:t>
                      </a:r>
                    </a:p>
                  </a:txBody>
                  <a:tcPr marL="6531" marR="6531" marT="6531" marB="0" anchor="ctr">
                    <a:lnL>
                      <a:noFill/>
                    </a:lnL>
                    <a:lnR>
                      <a:noFill/>
                    </a:lnR>
                    <a:lnT>
                      <a:noFill/>
                    </a:lnT>
                    <a:lnB>
                      <a:noFill/>
                    </a:lnB>
                  </a:tcPr>
                </a:tc>
                <a:extLst>
                  <a:ext uri="{0D108BD9-81ED-4DB2-BD59-A6C34878D82A}">
                    <a16:rowId xmlns:a16="http://schemas.microsoft.com/office/drawing/2014/main" val="10001"/>
                  </a:ext>
                </a:extLst>
              </a:tr>
              <a:tr h="100577">
                <a:tc>
                  <a:txBody>
                    <a:bodyPr/>
                    <a:lstStyle/>
                    <a:p>
                      <a:pPr algn="l" fontAlgn="b"/>
                      <a:r>
                        <a:rPr lang="it-IT" sz="800" b="0" i="0" u="none" strike="noStrike" dirty="0">
                          <a:solidFill>
                            <a:srgbClr val="000000"/>
                          </a:solidFill>
                          <a:effectLst/>
                          <a:latin typeface="Arial"/>
                          <a:cs typeface="Arial"/>
                        </a:rPr>
                        <a:t>CX3CL1</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86,14</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0,423</a:t>
                      </a:r>
                    </a:p>
                  </a:txBody>
                  <a:tcPr marL="6531" marR="6531" marT="6531" marB="0" anchor="ctr">
                    <a:lnL>
                      <a:noFill/>
                    </a:lnL>
                    <a:lnR>
                      <a:noFill/>
                    </a:lnR>
                    <a:lnT>
                      <a:noFill/>
                    </a:lnT>
                    <a:lnB>
                      <a:noFill/>
                    </a:lnB>
                  </a:tcPr>
                </a:tc>
                <a:extLst>
                  <a:ext uri="{0D108BD9-81ED-4DB2-BD59-A6C34878D82A}">
                    <a16:rowId xmlns:a16="http://schemas.microsoft.com/office/drawing/2014/main" val="10002"/>
                  </a:ext>
                </a:extLst>
              </a:tr>
              <a:tr h="100577">
                <a:tc>
                  <a:txBody>
                    <a:bodyPr/>
                    <a:lstStyle/>
                    <a:p>
                      <a:pPr algn="l" fontAlgn="b"/>
                      <a:r>
                        <a:rPr lang="it-IT" sz="800" b="0" i="0" u="none" strike="noStrike" dirty="0">
                          <a:solidFill>
                            <a:srgbClr val="000000"/>
                          </a:solidFill>
                          <a:effectLst/>
                          <a:latin typeface="Arial"/>
                          <a:cs typeface="Arial"/>
                        </a:rPr>
                        <a:t>HMGA1</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71,80</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0,420</a:t>
                      </a:r>
                    </a:p>
                  </a:txBody>
                  <a:tcPr marL="6531" marR="6531" marT="6531" marB="0" anchor="ctr">
                    <a:lnL>
                      <a:noFill/>
                    </a:lnL>
                    <a:lnR>
                      <a:noFill/>
                    </a:lnR>
                    <a:lnT>
                      <a:noFill/>
                    </a:lnT>
                    <a:lnB>
                      <a:noFill/>
                    </a:lnB>
                  </a:tcPr>
                </a:tc>
                <a:extLst>
                  <a:ext uri="{0D108BD9-81ED-4DB2-BD59-A6C34878D82A}">
                    <a16:rowId xmlns:a16="http://schemas.microsoft.com/office/drawing/2014/main" val="10003"/>
                  </a:ext>
                </a:extLst>
              </a:tr>
              <a:tr h="100577">
                <a:tc>
                  <a:txBody>
                    <a:bodyPr/>
                    <a:lstStyle/>
                    <a:p>
                      <a:pPr algn="l" fontAlgn="b"/>
                      <a:r>
                        <a:rPr lang="it-IT" sz="800" b="0" i="0" u="none" strike="noStrike" dirty="0">
                          <a:solidFill>
                            <a:srgbClr val="000000"/>
                          </a:solidFill>
                          <a:effectLst/>
                          <a:latin typeface="Arial"/>
                          <a:cs typeface="Arial"/>
                        </a:rPr>
                        <a:t>SELL</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56,43</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0,398</a:t>
                      </a:r>
                    </a:p>
                  </a:txBody>
                  <a:tcPr marL="6531" marR="6531" marT="6531" marB="0" anchor="ctr">
                    <a:lnL>
                      <a:noFill/>
                    </a:lnL>
                    <a:lnR>
                      <a:noFill/>
                    </a:lnR>
                    <a:lnT>
                      <a:noFill/>
                    </a:lnT>
                    <a:lnB>
                      <a:noFill/>
                    </a:lnB>
                  </a:tcPr>
                </a:tc>
                <a:extLst>
                  <a:ext uri="{0D108BD9-81ED-4DB2-BD59-A6C34878D82A}">
                    <a16:rowId xmlns:a16="http://schemas.microsoft.com/office/drawing/2014/main" val="10004"/>
                  </a:ext>
                </a:extLst>
              </a:tr>
              <a:tr h="100577">
                <a:tc>
                  <a:txBody>
                    <a:bodyPr/>
                    <a:lstStyle/>
                    <a:p>
                      <a:pPr algn="l" fontAlgn="b"/>
                      <a:r>
                        <a:rPr lang="it-IT" sz="800" b="0" i="0" u="none" strike="noStrike">
                          <a:solidFill>
                            <a:srgbClr val="000000"/>
                          </a:solidFill>
                          <a:effectLst/>
                          <a:latin typeface="Arial"/>
                          <a:cs typeface="Arial"/>
                        </a:rPr>
                        <a:t>CDK9</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48,06</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0,383</a:t>
                      </a:r>
                    </a:p>
                  </a:txBody>
                  <a:tcPr marL="6531" marR="6531" marT="6531" marB="0" anchor="ctr">
                    <a:lnL>
                      <a:noFill/>
                    </a:lnL>
                    <a:lnR>
                      <a:noFill/>
                    </a:lnR>
                    <a:lnT>
                      <a:noFill/>
                    </a:lnT>
                    <a:lnB>
                      <a:noFill/>
                    </a:lnB>
                  </a:tcPr>
                </a:tc>
                <a:extLst>
                  <a:ext uri="{0D108BD9-81ED-4DB2-BD59-A6C34878D82A}">
                    <a16:rowId xmlns:a16="http://schemas.microsoft.com/office/drawing/2014/main" val="10005"/>
                  </a:ext>
                </a:extLst>
              </a:tr>
              <a:tr h="100577">
                <a:tc>
                  <a:txBody>
                    <a:bodyPr/>
                    <a:lstStyle/>
                    <a:p>
                      <a:pPr algn="l" fontAlgn="b"/>
                      <a:r>
                        <a:rPr lang="it-IT" sz="800" b="0" i="0" u="none" strike="noStrike" dirty="0">
                          <a:solidFill>
                            <a:srgbClr val="000000"/>
                          </a:solidFill>
                          <a:effectLst/>
                          <a:latin typeface="Arial"/>
                          <a:cs typeface="Arial"/>
                        </a:rPr>
                        <a:t>APOBEC3G</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44,48</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0,401</a:t>
                      </a:r>
                    </a:p>
                  </a:txBody>
                  <a:tcPr marL="6531" marR="6531" marT="6531" marB="0" anchor="ctr">
                    <a:lnL>
                      <a:noFill/>
                    </a:lnL>
                    <a:lnR>
                      <a:noFill/>
                    </a:lnR>
                    <a:lnT>
                      <a:noFill/>
                    </a:lnT>
                    <a:lnB>
                      <a:noFill/>
                    </a:lnB>
                  </a:tcPr>
                </a:tc>
                <a:extLst>
                  <a:ext uri="{0D108BD9-81ED-4DB2-BD59-A6C34878D82A}">
                    <a16:rowId xmlns:a16="http://schemas.microsoft.com/office/drawing/2014/main" val="10006"/>
                  </a:ext>
                </a:extLst>
              </a:tr>
              <a:tr h="100577">
                <a:tc>
                  <a:txBody>
                    <a:bodyPr/>
                    <a:lstStyle/>
                    <a:p>
                      <a:pPr algn="l" fontAlgn="b"/>
                      <a:r>
                        <a:rPr lang="it-IT" sz="800" b="0" i="0" u="none" strike="noStrike" dirty="0">
                          <a:solidFill>
                            <a:srgbClr val="000000"/>
                          </a:solidFill>
                          <a:effectLst/>
                          <a:latin typeface="Arial"/>
                          <a:cs typeface="Arial"/>
                        </a:rPr>
                        <a:t>IFNB1</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39,34</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0,428</a:t>
                      </a:r>
                    </a:p>
                  </a:txBody>
                  <a:tcPr marL="6531" marR="6531" marT="6531" marB="0" anchor="ctr">
                    <a:lnL>
                      <a:noFill/>
                    </a:lnL>
                    <a:lnR>
                      <a:noFill/>
                    </a:lnR>
                    <a:lnT>
                      <a:noFill/>
                    </a:lnT>
                    <a:lnB>
                      <a:noFill/>
                    </a:lnB>
                  </a:tcPr>
                </a:tc>
                <a:extLst>
                  <a:ext uri="{0D108BD9-81ED-4DB2-BD59-A6C34878D82A}">
                    <a16:rowId xmlns:a16="http://schemas.microsoft.com/office/drawing/2014/main" val="10007"/>
                  </a:ext>
                </a:extLst>
              </a:tr>
              <a:tr h="100577">
                <a:tc>
                  <a:txBody>
                    <a:bodyPr/>
                    <a:lstStyle/>
                    <a:p>
                      <a:pPr algn="l" fontAlgn="b"/>
                      <a:r>
                        <a:rPr lang="it-IT" sz="800" b="0" i="0" u="none" strike="noStrike" dirty="0">
                          <a:solidFill>
                            <a:srgbClr val="000000"/>
                          </a:solidFill>
                          <a:effectLst/>
                          <a:latin typeface="Arial"/>
                          <a:cs typeface="Arial"/>
                        </a:rPr>
                        <a:t>GADD45A</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31,65</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0,360</a:t>
                      </a:r>
                    </a:p>
                  </a:txBody>
                  <a:tcPr marL="6531" marR="6531" marT="6531" marB="0" anchor="ctr">
                    <a:lnL>
                      <a:noFill/>
                    </a:lnL>
                    <a:lnR>
                      <a:noFill/>
                    </a:lnR>
                    <a:lnT>
                      <a:noFill/>
                    </a:lnT>
                    <a:lnB>
                      <a:noFill/>
                    </a:lnB>
                  </a:tcPr>
                </a:tc>
                <a:extLst>
                  <a:ext uri="{0D108BD9-81ED-4DB2-BD59-A6C34878D82A}">
                    <a16:rowId xmlns:a16="http://schemas.microsoft.com/office/drawing/2014/main" val="10008"/>
                  </a:ext>
                </a:extLst>
              </a:tr>
              <a:tr h="100577">
                <a:tc>
                  <a:txBody>
                    <a:bodyPr/>
                    <a:lstStyle/>
                    <a:p>
                      <a:pPr algn="l" fontAlgn="b"/>
                      <a:r>
                        <a:rPr lang="it-IT" sz="800" b="0" i="0" u="none" strike="noStrike">
                          <a:solidFill>
                            <a:srgbClr val="000000"/>
                          </a:solidFill>
                          <a:effectLst/>
                          <a:latin typeface="Arial"/>
                          <a:cs typeface="Arial"/>
                        </a:rPr>
                        <a:t>CCNT1</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30,07</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0,414</a:t>
                      </a:r>
                    </a:p>
                  </a:txBody>
                  <a:tcPr marL="6531" marR="6531" marT="6531" marB="0" anchor="ctr">
                    <a:lnL>
                      <a:noFill/>
                    </a:lnL>
                    <a:lnR>
                      <a:noFill/>
                    </a:lnR>
                    <a:lnT>
                      <a:noFill/>
                    </a:lnT>
                    <a:lnB>
                      <a:noFill/>
                    </a:lnB>
                  </a:tcPr>
                </a:tc>
                <a:extLst>
                  <a:ext uri="{0D108BD9-81ED-4DB2-BD59-A6C34878D82A}">
                    <a16:rowId xmlns:a16="http://schemas.microsoft.com/office/drawing/2014/main" val="10009"/>
                  </a:ext>
                </a:extLst>
              </a:tr>
              <a:tr h="100577">
                <a:tc>
                  <a:txBody>
                    <a:bodyPr/>
                    <a:lstStyle/>
                    <a:p>
                      <a:pPr algn="l" fontAlgn="b"/>
                      <a:r>
                        <a:rPr lang="it-IT" sz="800" b="0" i="0" u="none" strike="noStrike" dirty="0">
                          <a:solidFill>
                            <a:srgbClr val="000000"/>
                          </a:solidFill>
                          <a:effectLst/>
                          <a:latin typeface="Arial"/>
                          <a:cs typeface="Arial"/>
                        </a:rPr>
                        <a:t>APEX1</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29,64</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0,403</a:t>
                      </a:r>
                    </a:p>
                  </a:txBody>
                  <a:tcPr marL="6531" marR="6531" marT="6531" marB="0" anchor="ctr">
                    <a:lnL>
                      <a:noFill/>
                    </a:lnL>
                    <a:lnR>
                      <a:noFill/>
                    </a:lnR>
                    <a:lnT>
                      <a:noFill/>
                    </a:lnT>
                    <a:lnB>
                      <a:noFill/>
                    </a:lnB>
                  </a:tcPr>
                </a:tc>
                <a:extLst>
                  <a:ext uri="{0D108BD9-81ED-4DB2-BD59-A6C34878D82A}">
                    <a16:rowId xmlns:a16="http://schemas.microsoft.com/office/drawing/2014/main" val="10010"/>
                  </a:ext>
                </a:extLst>
              </a:tr>
              <a:tr h="100577">
                <a:tc>
                  <a:txBody>
                    <a:bodyPr/>
                    <a:lstStyle/>
                    <a:p>
                      <a:pPr algn="l" fontAlgn="b"/>
                      <a:r>
                        <a:rPr lang="it-IT" sz="800" b="0" i="0" u="none" strike="noStrike">
                          <a:solidFill>
                            <a:srgbClr val="000000"/>
                          </a:solidFill>
                          <a:effectLst/>
                          <a:latin typeface="Arial"/>
                          <a:cs typeface="Arial"/>
                        </a:rPr>
                        <a:t>CREBBP</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28,64</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0,415</a:t>
                      </a:r>
                    </a:p>
                  </a:txBody>
                  <a:tcPr marL="6531" marR="6531" marT="6531" marB="0" anchor="ctr">
                    <a:lnL>
                      <a:noFill/>
                    </a:lnL>
                    <a:lnR>
                      <a:noFill/>
                    </a:lnR>
                    <a:lnT>
                      <a:noFill/>
                    </a:lnT>
                    <a:lnB>
                      <a:noFill/>
                    </a:lnB>
                  </a:tcPr>
                </a:tc>
                <a:extLst>
                  <a:ext uri="{0D108BD9-81ED-4DB2-BD59-A6C34878D82A}">
                    <a16:rowId xmlns:a16="http://schemas.microsoft.com/office/drawing/2014/main" val="10011"/>
                  </a:ext>
                </a:extLst>
              </a:tr>
              <a:tr h="100577">
                <a:tc>
                  <a:txBody>
                    <a:bodyPr/>
                    <a:lstStyle/>
                    <a:p>
                      <a:pPr algn="l" fontAlgn="b"/>
                      <a:r>
                        <a:rPr lang="it-IT" sz="800" b="0" i="0" u="none" strike="noStrike">
                          <a:solidFill>
                            <a:srgbClr val="000000"/>
                          </a:solidFill>
                          <a:effectLst/>
                          <a:latin typeface="Arial"/>
                          <a:cs typeface="Arial"/>
                        </a:rPr>
                        <a:t>CBX5</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dirty="0">
                          <a:solidFill>
                            <a:srgbClr val="000000"/>
                          </a:solidFill>
                          <a:effectLst/>
                          <a:latin typeface="Arial"/>
                          <a:cs typeface="Arial"/>
                        </a:rPr>
                        <a:t>26,93</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0,398</a:t>
                      </a:r>
                    </a:p>
                  </a:txBody>
                  <a:tcPr marL="6531" marR="6531" marT="6531" marB="0" anchor="ctr">
                    <a:lnL>
                      <a:noFill/>
                    </a:lnL>
                    <a:lnR>
                      <a:noFill/>
                    </a:lnR>
                    <a:lnT>
                      <a:noFill/>
                    </a:lnT>
                    <a:lnB>
                      <a:noFill/>
                    </a:lnB>
                  </a:tcPr>
                </a:tc>
                <a:extLst>
                  <a:ext uri="{0D108BD9-81ED-4DB2-BD59-A6C34878D82A}">
                    <a16:rowId xmlns:a16="http://schemas.microsoft.com/office/drawing/2014/main" val="10012"/>
                  </a:ext>
                </a:extLst>
              </a:tr>
              <a:tr h="100577">
                <a:tc>
                  <a:txBody>
                    <a:bodyPr/>
                    <a:lstStyle/>
                    <a:p>
                      <a:pPr algn="l" fontAlgn="b"/>
                      <a:r>
                        <a:rPr lang="it-IT" sz="800" b="0" i="0" u="none" strike="noStrike">
                          <a:solidFill>
                            <a:srgbClr val="000000"/>
                          </a:solidFill>
                          <a:effectLst/>
                          <a:latin typeface="Arial"/>
                          <a:cs typeface="Arial"/>
                        </a:rPr>
                        <a:t>CCR4</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23,62</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0,114</a:t>
                      </a:r>
                    </a:p>
                  </a:txBody>
                  <a:tcPr marL="6531" marR="6531" marT="6531" marB="0" anchor="ctr">
                    <a:lnL>
                      <a:noFill/>
                    </a:lnL>
                    <a:lnR>
                      <a:noFill/>
                    </a:lnR>
                    <a:lnT>
                      <a:noFill/>
                    </a:lnT>
                    <a:lnB>
                      <a:noFill/>
                    </a:lnB>
                  </a:tcPr>
                </a:tc>
                <a:extLst>
                  <a:ext uri="{0D108BD9-81ED-4DB2-BD59-A6C34878D82A}">
                    <a16:rowId xmlns:a16="http://schemas.microsoft.com/office/drawing/2014/main" val="10013"/>
                  </a:ext>
                </a:extLst>
              </a:tr>
              <a:tr h="100577">
                <a:tc>
                  <a:txBody>
                    <a:bodyPr/>
                    <a:lstStyle/>
                    <a:p>
                      <a:pPr algn="l" fontAlgn="b"/>
                      <a:r>
                        <a:rPr lang="it-IT" sz="800" b="0" i="0" u="none" strike="noStrike">
                          <a:solidFill>
                            <a:srgbClr val="000000"/>
                          </a:solidFill>
                          <a:effectLst/>
                          <a:latin typeface="Arial"/>
                          <a:cs typeface="Arial"/>
                        </a:rPr>
                        <a:t>XCL1</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21,11</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0,436</a:t>
                      </a:r>
                    </a:p>
                  </a:txBody>
                  <a:tcPr marL="6531" marR="6531" marT="6531" marB="0" anchor="ctr">
                    <a:lnL>
                      <a:noFill/>
                    </a:lnL>
                    <a:lnR>
                      <a:noFill/>
                    </a:lnR>
                    <a:lnT>
                      <a:noFill/>
                    </a:lnT>
                    <a:lnB>
                      <a:noFill/>
                    </a:lnB>
                  </a:tcPr>
                </a:tc>
                <a:extLst>
                  <a:ext uri="{0D108BD9-81ED-4DB2-BD59-A6C34878D82A}">
                    <a16:rowId xmlns:a16="http://schemas.microsoft.com/office/drawing/2014/main" val="10014"/>
                  </a:ext>
                </a:extLst>
              </a:tr>
              <a:tr h="100577">
                <a:tc>
                  <a:txBody>
                    <a:bodyPr/>
                    <a:lstStyle/>
                    <a:p>
                      <a:pPr algn="l" fontAlgn="b"/>
                      <a:r>
                        <a:rPr lang="it-IT" sz="800" b="0" i="0" u="none" strike="noStrike" dirty="0">
                          <a:solidFill>
                            <a:srgbClr val="000000"/>
                          </a:solidFill>
                          <a:effectLst/>
                          <a:latin typeface="Arial"/>
                          <a:cs typeface="Arial"/>
                        </a:rPr>
                        <a:t>PTK2B</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19,36</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0,413</a:t>
                      </a:r>
                    </a:p>
                  </a:txBody>
                  <a:tcPr marL="6531" marR="6531" marT="6531" marB="0" anchor="ctr">
                    <a:lnL>
                      <a:noFill/>
                    </a:lnL>
                    <a:lnR>
                      <a:noFill/>
                    </a:lnR>
                    <a:lnT>
                      <a:noFill/>
                    </a:lnT>
                    <a:lnB>
                      <a:noFill/>
                    </a:lnB>
                  </a:tcPr>
                </a:tc>
                <a:extLst>
                  <a:ext uri="{0D108BD9-81ED-4DB2-BD59-A6C34878D82A}">
                    <a16:rowId xmlns:a16="http://schemas.microsoft.com/office/drawing/2014/main" val="10015"/>
                  </a:ext>
                </a:extLst>
              </a:tr>
              <a:tr h="100577">
                <a:tc>
                  <a:txBody>
                    <a:bodyPr/>
                    <a:lstStyle/>
                    <a:p>
                      <a:pPr algn="l" fontAlgn="b"/>
                      <a:r>
                        <a:rPr lang="it-IT" sz="800" b="0" i="0" u="none" strike="noStrike">
                          <a:solidFill>
                            <a:srgbClr val="000000"/>
                          </a:solidFill>
                          <a:effectLst/>
                          <a:latin typeface="Arial"/>
                          <a:cs typeface="Arial"/>
                        </a:rPr>
                        <a:t>MAP3K5</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19,13</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0,423</a:t>
                      </a:r>
                    </a:p>
                  </a:txBody>
                  <a:tcPr marL="6531" marR="6531" marT="6531" marB="0" anchor="ctr">
                    <a:lnL>
                      <a:noFill/>
                    </a:lnL>
                    <a:lnR>
                      <a:noFill/>
                    </a:lnR>
                    <a:lnT>
                      <a:noFill/>
                    </a:lnT>
                    <a:lnB>
                      <a:noFill/>
                    </a:lnB>
                  </a:tcPr>
                </a:tc>
                <a:extLst>
                  <a:ext uri="{0D108BD9-81ED-4DB2-BD59-A6C34878D82A}">
                    <a16:rowId xmlns:a16="http://schemas.microsoft.com/office/drawing/2014/main" val="10016"/>
                  </a:ext>
                </a:extLst>
              </a:tr>
              <a:tr h="100577">
                <a:tc>
                  <a:txBody>
                    <a:bodyPr/>
                    <a:lstStyle/>
                    <a:p>
                      <a:pPr algn="l" fontAlgn="b"/>
                      <a:r>
                        <a:rPr lang="it-IT" sz="800" b="0" i="0" u="none" strike="noStrike">
                          <a:solidFill>
                            <a:srgbClr val="000000"/>
                          </a:solidFill>
                          <a:effectLst/>
                          <a:latin typeface="Arial"/>
                          <a:cs typeface="Arial"/>
                        </a:rPr>
                        <a:t>CCR3</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16,87</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0,291</a:t>
                      </a:r>
                    </a:p>
                  </a:txBody>
                  <a:tcPr marL="6531" marR="6531" marT="6531" marB="0" anchor="ctr">
                    <a:lnL>
                      <a:noFill/>
                    </a:lnL>
                    <a:lnR>
                      <a:noFill/>
                    </a:lnR>
                    <a:lnT>
                      <a:noFill/>
                    </a:lnT>
                    <a:lnB>
                      <a:noFill/>
                    </a:lnB>
                  </a:tcPr>
                </a:tc>
                <a:extLst>
                  <a:ext uri="{0D108BD9-81ED-4DB2-BD59-A6C34878D82A}">
                    <a16:rowId xmlns:a16="http://schemas.microsoft.com/office/drawing/2014/main" val="10017"/>
                  </a:ext>
                </a:extLst>
              </a:tr>
              <a:tr h="100577">
                <a:tc>
                  <a:txBody>
                    <a:bodyPr/>
                    <a:lstStyle/>
                    <a:p>
                      <a:pPr algn="l" fontAlgn="b"/>
                      <a:r>
                        <a:rPr lang="it-IT" sz="800" b="0" i="0" u="none" strike="noStrike" dirty="0">
                          <a:solidFill>
                            <a:srgbClr val="000000"/>
                          </a:solidFill>
                          <a:effectLst/>
                          <a:latin typeface="Arial"/>
                          <a:cs typeface="Arial"/>
                        </a:rPr>
                        <a:t>HCK</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15,66</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0,310</a:t>
                      </a:r>
                    </a:p>
                  </a:txBody>
                  <a:tcPr marL="6531" marR="6531" marT="6531" marB="0" anchor="ctr">
                    <a:lnL>
                      <a:noFill/>
                    </a:lnL>
                    <a:lnR>
                      <a:noFill/>
                    </a:lnR>
                    <a:lnT>
                      <a:noFill/>
                    </a:lnT>
                    <a:lnB>
                      <a:noFill/>
                    </a:lnB>
                  </a:tcPr>
                </a:tc>
                <a:extLst>
                  <a:ext uri="{0D108BD9-81ED-4DB2-BD59-A6C34878D82A}">
                    <a16:rowId xmlns:a16="http://schemas.microsoft.com/office/drawing/2014/main" val="10018"/>
                  </a:ext>
                </a:extLst>
              </a:tr>
              <a:tr h="100577">
                <a:tc>
                  <a:txBody>
                    <a:bodyPr/>
                    <a:lstStyle/>
                    <a:p>
                      <a:pPr algn="l" fontAlgn="b"/>
                      <a:r>
                        <a:rPr lang="it-IT" sz="800" b="0" i="0" u="none" strike="noStrike" dirty="0">
                          <a:solidFill>
                            <a:srgbClr val="000000"/>
                          </a:solidFill>
                          <a:effectLst/>
                          <a:latin typeface="Arial"/>
                          <a:cs typeface="Arial"/>
                        </a:rPr>
                        <a:t>TNFRSF1B</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12,49</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0,421</a:t>
                      </a:r>
                    </a:p>
                  </a:txBody>
                  <a:tcPr marL="6531" marR="6531" marT="6531" marB="0" anchor="ctr">
                    <a:lnL>
                      <a:noFill/>
                    </a:lnL>
                    <a:lnR>
                      <a:noFill/>
                    </a:lnR>
                    <a:lnT>
                      <a:noFill/>
                    </a:lnT>
                    <a:lnB>
                      <a:noFill/>
                    </a:lnB>
                  </a:tcPr>
                </a:tc>
                <a:extLst>
                  <a:ext uri="{0D108BD9-81ED-4DB2-BD59-A6C34878D82A}">
                    <a16:rowId xmlns:a16="http://schemas.microsoft.com/office/drawing/2014/main" val="10019"/>
                  </a:ext>
                </a:extLst>
              </a:tr>
              <a:tr h="100577">
                <a:tc>
                  <a:txBody>
                    <a:bodyPr/>
                    <a:lstStyle/>
                    <a:p>
                      <a:pPr algn="l" fontAlgn="b"/>
                      <a:r>
                        <a:rPr lang="it-IT" sz="800" b="0" i="0" u="none" strike="noStrike">
                          <a:solidFill>
                            <a:srgbClr val="000000"/>
                          </a:solidFill>
                          <a:effectLst/>
                          <a:latin typeface="Arial"/>
                          <a:cs typeface="Arial"/>
                        </a:rPr>
                        <a:t>PPIA</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11,65</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0,423</a:t>
                      </a:r>
                    </a:p>
                  </a:txBody>
                  <a:tcPr marL="6531" marR="6531" marT="6531" marB="0" anchor="ctr">
                    <a:lnL>
                      <a:noFill/>
                    </a:lnL>
                    <a:lnR>
                      <a:noFill/>
                    </a:lnR>
                    <a:lnT>
                      <a:noFill/>
                    </a:lnT>
                    <a:lnB>
                      <a:noFill/>
                    </a:lnB>
                  </a:tcPr>
                </a:tc>
                <a:extLst>
                  <a:ext uri="{0D108BD9-81ED-4DB2-BD59-A6C34878D82A}">
                    <a16:rowId xmlns:a16="http://schemas.microsoft.com/office/drawing/2014/main" val="10020"/>
                  </a:ext>
                </a:extLst>
              </a:tr>
              <a:tr h="100577">
                <a:tc>
                  <a:txBody>
                    <a:bodyPr/>
                    <a:lstStyle/>
                    <a:p>
                      <a:pPr algn="l" fontAlgn="b"/>
                      <a:r>
                        <a:rPr lang="it-IT" sz="800" b="0" i="0" u="none" strike="noStrike" dirty="0">
                          <a:solidFill>
                            <a:srgbClr val="000000"/>
                          </a:solidFill>
                          <a:effectLst/>
                          <a:latin typeface="Arial"/>
                          <a:cs typeface="Arial"/>
                        </a:rPr>
                        <a:t>CXCR4</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7,06</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0,335</a:t>
                      </a:r>
                    </a:p>
                  </a:txBody>
                  <a:tcPr marL="6531" marR="6531" marT="6531" marB="0" anchor="ctr">
                    <a:lnL>
                      <a:noFill/>
                    </a:lnL>
                    <a:lnR>
                      <a:noFill/>
                    </a:lnR>
                    <a:lnT>
                      <a:noFill/>
                    </a:lnT>
                    <a:lnB>
                      <a:noFill/>
                    </a:lnB>
                  </a:tcPr>
                </a:tc>
                <a:extLst>
                  <a:ext uri="{0D108BD9-81ED-4DB2-BD59-A6C34878D82A}">
                    <a16:rowId xmlns:a16="http://schemas.microsoft.com/office/drawing/2014/main" val="10021"/>
                  </a:ext>
                </a:extLst>
              </a:tr>
              <a:tr h="100577">
                <a:tc>
                  <a:txBody>
                    <a:bodyPr/>
                    <a:lstStyle/>
                    <a:p>
                      <a:pPr algn="l" fontAlgn="b"/>
                      <a:r>
                        <a:rPr lang="it-IT" sz="800" b="0" i="0" u="none" strike="noStrike">
                          <a:solidFill>
                            <a:srgbClr val="000000"/>
                          </a:solidFill>
                          <a:effectLst/>
                          <a:latin typeface="Arial"/>
                          <a:cs typeface="Arial"/>
                        </a:rPr>
                        <a:t>PRDX1</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6,80</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0,442</a:t>
                      </a:r>
                    </a:p>
                  </a:txBody>
                  <a:tcPr marL="6531" marR="6531" marT="6531" marB="0" anchor="ctr">
                    <a:lnL>
                      <a:noFill/>
                    </a:lnL>
                    <a:lnR>
                      <a:noFill/>
                    </a:lnR>
                    <a:lnT>
                      <a:noFill/>
                    </a:lnT>
                    <a:lnB>
                      <a:noFill/>
                    </a:lnB>
                  </a:tcPr>
                </a:tc>
                <a:extLst>
                  <a:ext uri="{0D108BD9-81ED-4DB2-BD59-A6C34878D82A}">
                    <a16:rowId xmlns:a16="http://schemas.microsoft.com/office/drawing/2014/main" val="10022"/>
                  </a:ext>
                </a:extLst>
              </a:tr>
              <a:tr h="100577">
                <a:tc>
                  <a:txBody>
                    <a:bodyPr/>
                    <a:lstStyle/>
                    <a:p>
                      <a:pPr algn="l" fontAlgn="b"/>
                      <a:r>
                        <a:rPr lang="it-IT" sz="800" b="0" i="0" u="none" strike="noStrike">
                          <a:solidFill>
                            <a:srgbClr val="000000"/>
                          </a:solidFill>
                          <a:effectLst/>
                          <a:latin typeface="Arial"/>
                          <a:cs typeface="Arial"/>
                        </a:rPr>
                        <a:t>CCL2</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6,56</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0,457</a:t>
                      </a:r>
                    </a:p>
                  </a:txBody>
                  <a:tcPr marL="6531" marR="6531" marT="6531" marB="0" anchor="ctr">
                    <a:lnL>
                      <a:noFill/>
                    </a:lnL>
                    <a:lnR>
                      <a:noFill/>
                    </a:lnR>
                    <a:lnT>
                      <a:noFill/>
                    </a:lnT>
                    <a:lnB>
                      <a:noFill/>
                    </a:lnB>
                  </a:tcPr>
                </a:tc>
                <a:extLst>
                  <a:ext uri="{0D108BD9-81ED-4DB2-BD59-A6C34878D82A}">
                    <a16:rowId xmlns:a16="http://schemas.microsoft.com/office/drawing/2014/main" val="10023"/>
                  </a:ext>
                </a:extLst>
              </a:tr>
              <a:tr h="100577">
                <a:tc>
                  <a:txBody>
                    <a:bodyPr/>
                    <a:lstStyle/>
                    <a:p>
                      <a:pPr algn="l" fontAlgn="b"/>
                      <a:r>
                        <a:rPr lang="it-IT" sz="800" b="0" i="0" u="none" strike="noStrike" dirty="0">
                          <a:solidFill>
                            <a:srgbClr val="000000"/>
                          </a:solidFill>
                          <a:effectLst/>
                          <a:latin typeface="Arial"/>
                          <a:cs typeface="Arial"/>
                        </a:rPr>
                        <a:t>CASP3</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5,82</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0,439</a:t>
                      </a:r>
                    </a:p>
                  </a:txBody>
                  <a:tcPr marL="6531" marR="6531" marT="6531" marB="0" anchor="ctr">
                    <a:lnL>
                      <a:noFill/>
                    </a:lnL>
                    <a:lnR>
                      <a:noFill/>
                    </a:lnR>
                    <a:lnT>
                      <a:noFill/>
                    </a:lnT>
                    <a:lnB>
                      <a:noFill/>
                    </a:lnB>
                  </a:tcPr>
                </a:tc>
                <a:extLst>
                  <a:ext uri="{0D108BD9-81ED-4DB2-BD59-A6C34878D82A}">
                    <a16:rowId xmlns:a16="http://schemas.microsoft.com/office/drawing/2014/main" val="10024"/>
                  </a:ext>
                </a:extLst>
              </a:tr>
              <a:tr h="100577">
                <a:tc>
                  <a:txBody>
                    <a:bodyPr/>
                    <a:lstStyle/>
                    <a:p>
                      <a:pPr algn="l" fontAlgn="b"/>
                      <a:r>
                        <a:rPr lang="it-IT" sz="800" b="0" i="0" u="none" strike="noStrike" dirty="0">
                          <a:solidFill>
                            <a:srgbClr val="000000"/>
                          </a:solidFill>
                          <a:effectLst/>
                          <a:latin typeface="Arial"/>
                          <a:cs typeface="Arial"/>
                        </a:rPr>
                        <a:t>CCL8</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5,54</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0,489</a:t>
                      </a:r>
                    </a:p>
                  </a:txBody>
                  <a:tcPr marL="6531" marR="6531" marT="6531" marB="0" anchor="ctr">
                    <a:lnL>
                      <a:noFill/>
                    </a:lnL>
                    <a:lnR>
                      <a:noFill/>
                    </a:lnR>
                    <a:lnT>
                      <a:noFill/>
                    </a:lnT>
                    <a:lnB>
                      <a:noFill/>
                    </a:lnB>
                  </a:tcPr>
                </a:tc>
                <a:extLst>
                  <a:ext uri="{0D108BD9-81ED-4DB2-BD59-A6C34878D82A}">
                    <a16:rowId xmlns:a16="http://schemas.microsoft.com/office/drawing/2014/main" val="10025"/>
                  </a:ext>
                </a:extLst>
              </a:tr>
              <a:tr h="100577">
                <a:tc>
                  <a:txBody>
                    <a:bodyPr/>
                    <a:lstStyle/>
                    <a:p>
                      <a:pPr algn="l" fontAlgn="b"/>
                      <a:r>
                        <a:rPr lang="it-IT" sz="800" b="0" i="0" u="none" strike="noStrike" dirty="0">
                          <a:solidFill>
                            <a:srgbClr val="000000"/>
                          </a:solidFill>
                          <a:effectLst/>
                          <a:latin typeface="Arial"/>
                          <a:cs typeface="Arial"/>
                        </a:rPr>
                        <a:t>IL12B</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5,09</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0,329</a:t>
                      </a:r>
                    </a:p>
                  </a:txBody>
                  <a:tcPr marL="6531" marR="6531" marT="6531" marB="0" anchor="ctr">
                    <a:lnL>
                      <a:noFill/>
                    </a:lnL>
                    <a:lnR>
                      <a:noFill/>
                    </a:lnR>
                    <a:lnT>
                      <a:noFill/>
                    </a:lnT>
                    <a:lnB>
                      <a:noFill/>
                    </a:lnB>
                  </a:tcPr>
                </a:tc>
                <a:extLst>
                  <a:ext uri="{0D108BD9-81ED-4DB2-BD59-A6C34878D82A}">
                    <a16:rowId xmlns:a16="http://schemas.microsoft.com/office/drawing/2014/main" val="10026"/>
                  </a:ext>
                </a:extLst>
              </a:tr>
              <a:tr h="100577">
                <a:tc>
                  <a:txBody>
                    <a:bodyPr/>
                    <a:lstStyle/>
                    <a:p>
                      <a:pPr algn="l" fontAlgn="b"/>
                      <a:r>
                        <a:rPr lang="it-IT" sz="800" b="0" i="0" u="none" strike="noStrike" dirty="0">
                          <a:solidFill>
                            <a:srgbClr val="000000"/>
                          </a:solidFill>
                          <a:effectLst/>
                          <a:latin typeface="Arial"/>
                          <a:cs typeface="Arial"/>
                        </a:rPr>
                        <a:t>EP300</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4,84</a:t>
                      </a:r>
                    </a:p>
                  </a:txBody>
                  <a:tcPr marL="6531" marR="6531" marT="6531" marB="0" anchor="b">
                    <a:lnL>
                      <a:noFill/>
                    </a:lnL>
                    <a:lnR>
                      <a:noFill/>
                    </a:lnR>
                    <a:lnT>
                      <a:noFill/>
                    </a:lnT>
                    <a:lnB>
                      <a:noFill/>
                    </a:lnB>
                  </a:tcPr>
                </a:tc>
                <a:tc>
                  <a:txBody>
                    <a:bodyPr/>
                    <a:lstStyle/>
                    <a:p>
                      <a:pPr algn="ctr" fontAlgn="ctr"/>
                      <a:r>
                        <a:rPr lang="it-IT" sz="800" b="0" i="0" u="none" strike="noStrike" dirty="0">
                          <a:solidFill>
                            <a:srgbClr val="FF0000"/>
                          </a:solidFill>
                          <a:effectLst/>
                          <a:latin typeface="Arial"/>
                          <a:cs typeface="Arial"/>
                        </a:rPr>
                        <a:t>0,482</a:t>
                      </a:r>
                    </a:p>
                  </a:txBody>
                  <a:tcPr marL="6531" marR="6531" marT="6531" marB="0" anchor="ctr">
                    <a:lnL>
                      <a:noFill/>
                    </a:lnL>
                    <a:lnR>
                      <a:noFill/>
                    </a:lnR>
                    <a:lnT>
                      <a:noFill/>
                    </a:lnT>
                    <a:lnB>
                      <a:noFill/>
                    </a:lnB>
                  </a:tcPr>
                </a:tc>
                <a:extLst>
                  <a:ext uri="{0D108BD9-81ED-4DB2-BD59-A6C34878D82A}">
                    <a16:rowId xmlns:a16="http://schemas.microsoft.com/office/drawing/2014/main" val="10027"/>
                  </a:ext>
                </a:extLst>
              </a:tr>
              <a:tr h="100577">
                <a:tc>
                  <a:txBody>
                    <a:bodyPr/>
                    <a:lstStyle/>
                    <a:p>
                      <a:pPr algn="l" fontAlgn="b"/>
                      <a:r>
                        <a:rPr lang="it-IT" sz="800" b="0" i="0" u="none" strike="noStrike" dirty="0">
                          <a:solidFill>
                            <a:srgbClr val="000000"/>
                          </a:solidFill>
                          <a:effectLst/>
                          <a:latin typeface="Arial"/>
                          <a:cs typeface="Arial"/>
                        </a:rPr>
                        <a:t>IL8</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4,64</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0,486</a:t>
                      </a:r>
                    </a:p>
                  </a:txBody>
                  <a:tcPr marL="6531" marR="6531" marT="6531" marB="0" anchor="ctr">
                    <a:lnL>
                      <a:noFill/>
                    </a:lnL>
                    <a:lnR>
                      <a:noFill/>
                    </a:lnR>
                    <a:lnT>
                      <a:noFill/>
                    </a:lnT>
                    <a:lnB>
                      <a:noFill/>
                    </a:lnB>
                  </a:tcPr>
                </a:tc>
                <a:extLst>
                  <a:ext uri="{0D108BD9-81ED-4DB2-BD59-A6C34878D82A}">
                    <a16:rowId xmlns:a16="http://schemas.microsoft.com/office/drawing/2014/main" val="10028"/>
                  </a:ext>
                </a:extLst>
              </a:tr>
              <a:tr h="100577">
                <a:tc>
                  <a:txBody>
                    <a:bodyPr/>
                    <a:lstStyle/>
                    <a:p>
                      <a:pPr algn="l" fontAlgn="b"/>
                      <a:r>
                        <a:rPr lang="it-IT" sz="800" b="0" i="0" u="none" strike="noStrike" dirty="0">
                          <a:solidFill>
                            <a:srgbClr val="000000"/>
                          </a:solidFill>
                          <a:effectLst/>
                          <a:latin typeface="Arial"/>
                          <a:cs typeface="Arial"/>
                        </a:rPr>
                        <a:t>STAT3</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4,32</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0,395</a:t>
                      </a:r>
                    </a:p>
                  </a:txBody>
                  <a:tcPr marL="6531" marR="6531" marT="6531" marB="0" anchor="ctr">
                    <a:lnL>
                      <a:noFill/>
                    </a:lnL>
                    <a:lnR>
                      <a:noFill/>
                    </a:lnR>
                    <a:lnT>
                      <a:noFill/>
                    </a:lnT>
                    <a:lnB>
                      <a:noFill/>
                    </a:lnB>
                  </a:tcPr>
                </a:tc>
                <a:extLst>
                  <a:ext uri="{0D108BD9-81ED-4DB2-BD59-A6C34878D82A}">
                    <a16:rowId xmlns:a16="http://schemas.microsoft.com/office/drawing/2014/main" val="10029"/>
                  </a:ext>
                </a:extLst>
              </a:tr>
              <a:tr h="100577">
                <a:tc>
                  <a:txBody>
                    <a:bodyPr/>
                    <a:lstStyle/>
                    <a:p>
                      <a:pPr algn="l" fontAlgn="b"/>
                      <a:r>
                        <a:rPr lang="it-IT" sz="800" b="0" i="0" u="none" strike="noStrike" dirty="0">
                          <a:solidFill>
                            <a:srgbClr val="000000"/>
                          </a:solidFill>
                          <a:effectLst/>
                          <a:latin typeface="Arial"/>
                          <a:cs typeface="Arial"/>
                        </a:rPr>
                        <a:t>IL1B</a:t>
                      </a:r>
                    </a:p>
                  </a:txBody>
                  <a:tcPr marL="6531" marR="6531" marT="6531" marB="0" anchor="b">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4,09</a:t>
                      </a:r>
                    </a:p>
                  </a:txBody>
                  <a:tcPr marL="6531" marR="6531" marT="6531" marB="0" anchor="b">
                    <a:lnL>
                      <a:noFill/>
                    </a:lnL>
                    <a:lnR>
                      <a:noFill/>
                    </a:lnR>
                    <a:lnT>
                      <a:noFill/>
                    </a:lnT>
                    <a:lnB>
                      <a:noFill/>
                    </a:lnB>
                  </a:tcPr>
                </a:tc>
                <a:tc>
                  <a:txBody>
                    <a:bodyPr/>
                    <a:lstStyle/>
                    <a:p>
                      <a:pPr algn="ctr" fontAlgn="ctr"/>
                      <a:r>
                        <a:rPr lang="it-IT" sz="800" b="0" i="0" u="none" strike="noStrike" dirty="0">
                          <a:solidFill>
                            <a:srgbClr val="FF0000"/>
                          </a:solidFill>
                          <a:effectLst/>
                          <a:latin typeface="Arial"/>
                          <a:cs typeface="Arial"/>
                        </a:rPr>
                        <a:t>0,523</a:t>
                      </a:r>
                    </a:p>
                  </a:txBody>
                  <a:tcPr marL="6531" marR="6531" marT="6531" marB="0" anchor="ctr">
                    <a:lnL>
                      <a:noFill/>
                    </a:lnL>
                    <a:lnR>
                      <a:noFill/>
                    </a:lnR>
                    <a:lnT>
                      <a:noFill/>
                    </a:lnT>
                    <a:lnB>
                      <a:noFill/>
                    </a:lnB>
                  </a:tcPr>
                </a:tc>
                <a:extLst>
                  <a:ext uri="{0D108BD9-81ED-4DB2-BD59-A6C34878D82A}">
                    <a16:rowId xmlns:a16="http://schemas.microsoft.com/office/drawing/2014/main" val="10030"/>
                  </a:ext>
                </a:extLst>
              </a:tr>
              <a:tr h="100577">
                <a:tc>
                  <a:txBody>
                    <a:bodyPr/>
                    <a:lstStyle/>
                    <a:p>
                      <a:pPr algn="l" fontAlgn="b"/>
                      <a:r>
                        <a:rPr lang="it-IT" sz="800" b="0" i="0" u="none" strike="noStrike" dirty="0">
                          <a:solidFill>
                            <a:srgbClr val="000000"/>
                          </a:solidFill>
                          <a:effectLst/>
                          <a:latin typeface="Arial"/>
                          <a:cs typeface="Arial"/>
                        </a:rPr>
                        <a:t>CDKN1A</a:t>
                      </a:r>
                    </a:p>
                  </a:txBody>
                  <a:tcPr marL="12700" marR="12700" marT="12700" marB="0" anchor="b">
                    <a:lnL>
                      <a:noFill/>
                    </a:lnL>
                    <a:lnR>
                      <a:noFill/>
                    </a:lnR>
                    <a:lnT>
                      <a:noFill/>
                    </a:lnT>
                    <a:lnB>
                      <a:noFill/>
                    </a:lnB>
                    <a:solidFill>
                      <a:srgbClr val="FF00FF"/>
                    </a:solidFill>
                  </a:tcPr>
                </a:tc>
                <a:tc>
                  <a:txBody>
                    <a:bodyPr/>
                    <a:lstStyle/>
                    <a:p>
                      <a:pPr algn="ctr" fontAlgn="b"/>
                      <a:r>
                        <a:rPr lang="it-IT" sz="800" b="0" i="0" u="none" strike="noStrike">
                          <a:solidFill>
                            <a:srgbClr val="000000"/>
                          </a:solidFill>
                          <a:effectLst/>
                          <a:latin typeface="Arial"/>
                          <a:cs typeface="Arial"/>
                        </a:rPr>
                        <a:t>-1,96</a:t>
                      </a:r>
                    </a:p>
                  </a:txBody>
                  <a:tcPr marL="12700" marR="12700" marT="12700" marB="0" anchor="b">
                    <a:lnL>
                      <a:noFill/>
                    </a:lnL>
                    <a:lnR>
                      <a:noFill/>
                    </a:lnR>
                    <a:lnT>
                      <a:noFill/>
                    </a:lnT>
                    <a:lnB>
                      <a:noFill/>
                    </a:lnB>
                  </a:tcPr>
                </a:tc>
                <a:tc>
                  <a:txBody>
                    <a:bodyPr/>
                    <a:lstStyle/>
                    <a:p>
                      <a:pPr algn="ctr" fontAlgn="ctr"/>
                      <a:r>
                        <a:rPr lang="it-IT" sz="800" b="0" i="0" u="none" strike="noStrike" dirty="0">
                          <a:solidFill>
                            <a:srgbClr val="000000"/>
                          </a:solidFill>
                          <a:effectLst/>
                          <a:latin typeface="Arial"/>
                          <a:cs typeface="Arial"/>
                        </a:rPr>
                        <a:t>0,040</a:t>
                      </a:r>
                    </a:p>
                  </a:txBody>
                  <a:tcPr marL="12700" marR="12700" marT="12700" marB="0" anchor="ctr">
                    <a:lnL>
                      <a:noFill/>
                    </a:lnL>
                    <a:lnR>
                      <a:noFill/>
                    </a:lnR>
                    <a:lnT>
                      <a:noFill/>
                    </a:lnT>
                    <a:lnB>
                      <a:noFill/>
                    </a:lnB>
                  </a:tcPr>
                </a:tc>
                <a:extLst>
                  <a:ext uri="{0D108BD9-81ED-4DB2-BD59-A6C34878D82A}">
                    <a16:rowId xmlns:a16="http://schemas.microsoft.com/office/drawing/2014/main" val="10031"/>
                  </a:ext>
                </a:extLst>
              </a:tr>
              <a:tr h="100577">
                <a:tc>
                  <a:txBody>
                    <a:bodyPr/>
                    <a:lstStyle/>
                    <a:p>
                      <a:pPr algn="l" fontAlgn="b"/>
                      <a:r>
                        <a:rPr lang="it-IT" sz="800" b="0" i="0" u="none" strike="noStrike" dirty="0">
                          <a:solidFill>
                            <a:srgbClr val="000000"/>
                          </a:solidFill>
                          <a:effectLst/>
                          <a:latin typeface="Arial"/>
                          <a:cs typeface="Arial"/>
                        </a:rPr>
                        <a:t>CD74</a:t>
                      </a:r>
                    </a:p>
                  </a:txBody>
                  <a:tcPr marL="6531" marR="6531" marT="6531" marB="0" anchor="b">
                    <a:lnL>
                      <a:noFill/>
                    </a:lnL>
                    <a:lnR>
                      <a:noFill/>
                    </a:lnR>
                    <a:lnT>
                      <a:noFill/>
                    </a:lnT>
                    <a:lnB>
                      <a:noFill/>
                    </a:lnB>
                    <a:solidFill>
                      <a:srgbClr val="FF00FF"/>
                    </a:solidFill>
                  </a:tcPr>
                </a:tc>
                <a:tc>
                  <a:txBody>
                    <a:bodyPr/>
                    <a:lstStyle/>
                    <a:p>
                      <a:pPr algn="ctr" fontAlgn="b"/>
                      <a:r>
                        <a:rPr lang="it-IT" sz="800" b="0" i="0" u="none" strike="noStrike">
                          <a:solidFill>
                            <a:srgbClr val="000000"/>
                          </a:solidFill>
                          <a:effectLst/>
                          <a:latin typeface="Arial"/>
                          <a:cs typeface="Arial"/>
                        </a:rPr>
                        <a:t>-3,80</a:t>
                      </a:r>
                    </a:p>
                  </a:txBody>
                  <a:tcPr marL="6531" marR="6531" marT="6531" marB="0" anchor="b">
                    <a:lnL>
                      <a:noFill/>
                    </a:lnL>
                    <a:lnR>
                      <a:noFill/>
                    </a:lnR>
                    <a:lnT>
                      <a:noFill/>
                    </a:lnT>
                    <a:lnB>
                      <a:noFill/>
                    </a:lnB>
                  </a:tcPr>
                </a:tc>
                <a:tc>
                  <a:txBody>
                    <a:bodyPr/>
                    <a:lstStyle/>
                    <a:p>
                      <a:pPr algn="ctr" fontAlgn="ctr"/>
                      <a:r>
                        <a:rPr lang="it-IT" sz="800" b="0" i="0" u="none" strike="noStrike" dirty="0">
                          <a:solidFill>
                            <a:srgbClr val="000000"/>
                          </a:solidFill>
                          <a:effectLst/>
                          <a:latin typeface="Arial"/>
                          <a:cs typeface="Arial"/>
                        </a:rPr>
                        <a:t>3,69</a:t>
                      </a:r>
                      <a:r>
                        <a:rPr lang="it-IT" sz="800" b="0" i="0" u="none" strike="noStrike" baseline="0" dirty="0">
                          <a:solidFill>
                            <a:srgbClr val="000000"/>
                          </a:solidFill>
                          <a:effectLst/>
                          <a:latin typeface="Arial"/>
                          <a:cs typeface="Arial"/>
                        </a:rPr>
                        <a:t> </a:t>
                      </a:r>
                      <a:r>
                        <a:rPr lang="it-IT" sz="800" b="0" i="0" u="none" strike="noStrike" dirty="0">
                          <a:solidFill>
                            <a:srgbClr val="000000"/>
                          </a:solidFill>
                          <a:effectLst/>
                          <a:latin typeface="Arial"/>
                          <a:cs typeface="Arial"/>
                        </a:rPr>
                        <a:t>E-04</a:t>
                      </a:r>
                    </a:p>
                  </a:txBody>
                  <a:tcPr marL="6531" marR="6531" marT="6531" marB="0" anchor="ctr">
                    <a:lnL>
                      <a:noFill/>
                    </a:lnL>
                    <a:lnR>
                      <a:noFill/>
                    </a:lnR>
                    <a:lnT>
                      <a:noFill/>
                    </a:lnT>
                    <a:lnB>
                      <a:noFill/>
                    </a:lnB>
                    <a:solidFill>
                      <a:srgbClr val="FFFF00"/>
                    </a:solidFill>
                  </a:tcPr>
                </a:tc>
                <a:extLst>
                  <a:ext uri="{0D108BD9-81ED-4DB2-BD59-A6C34878D82A}">
                    <a16:rowId xmlns:a16="http://schemas.microsoft.com/office/drawing/2014/main" val="10032"/>
                  </a:ext>
                </a:extLst>
              </a:tr>
              <a:tr h="100577">
                <a:tc>
                  <a:txBody>
                    <a:bodyPr/>
                    <a:lstStyle/>
                    <a:p>
                      <a:pPr algn="l" fontAlgn="b"/>
                      <a:r>
                        <a:rPr lang="it-IT" sz="800" b="0" i="0" u="none" strike="noStrike">
                          <a:solidFill>
                            <a:srgbClr val="000000"/>
                          </a:solidFill>
                          <a:effectLst/>
                          <a:latin typeface="Arial"/>
                          <a:cs typeface="Arial"/>
                        </a:rPr>
                        <a:t>IRF2</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-4,00</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0,076</a:t>
                      </a:r>
                    </a:p>
                  </a:txBody>
                  <a:tcPr marL="6531" marR="6531" marT="6531" marB="0" anchor="ctr">
                    <a:lnL>
                      <a:noFill/>
                    </a:lnL>
                    <a:lnR>
                      <a:noFill/>
                    </a:lnR>
                    <a:lnT>
                      <a:noFill/>
                    </a:lnT>
                    <a:lnB>
                      <a:noFill/>
                    </a:lnB>
                  </a:tcPr>
                </a:tc>
                <a:extLst>
                  <a:ext uri="{0D108BD9-81ED-4DB2-BD59-A6C34878D82A}">
                    <a16:rowId xmlns:a16="http://schemas.microsoft.com/office/drawing/2014/main" val="10033"/>
                  </a:ext>
                </a:extLst>
              </a:tr>
              <a:tr h="100577">
                <a:tc>
                  <a:txBody>
                    <a:bodyPr/>
                    <a:lstStyle/>
                    <a:p>
                      <a:pPr algn="l" fontAlgn="b"/>
                      <a:r>
                        <a:rPr lang="it-IT" sz="800" b="0" i="0" u="none" strike="noStrike">
                          <a:solidFill>
                            <a:srgbClr val="000000"/>
                          </a:solidFill>
                          <a:effectLst/>
                          <a:latin typeface="Arial"/>
                          <a:cs typeface="Arial"/>
                        </a:rPr>
                        <a:t>BAD</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-4,00</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0,085</a:t>
                      </a:r>
                    </a:p>
                  </a:txBody>
                  <a:tcPr marL="6531" marR="6531" marT="6531" marB="0" anchor="ctr">
                    <a:lnL>
                      <a:noFill/>
                    </a:lnL>
                    <a:lnR>
                      <a:noFill/>
                    </a:lnR>
                    <a:lnT>
                      <a:noFill/>
                    </a:lnT>
                    <a:lnB>
                      <a:noFill/>
                    </a:lnB>
                  </a:tcPr>
                </a:tc>
                <a:extLst>
                  <a:ext uri="{0D108BD9-81ED-4DB2-BD59-A6C34878D82A}">
                    <a16:rowId xmlns:a16="http://schemas.microsoft.com/office/drawing/2014/main" val="10034"/>
                  </a:ext>
                </a:extLst>
              </a:tr>
              <a:tr h="100577">
                <a:tc>
                  <a:txBody>
                    <a:bodyPr/>
                    <a:lstStyle/>
                    <a:p>
                      <a:pPr algn="l" fontAlgn="b"/>
                      <a:r>
                        <a:rPr lang="it-IT" sz="800" b="0" i="0" u="none" strike="noStrike">
                          <a:solidFill>
                            <a:srgbClr val="000000"/>
                          </a:solidFill>
                          <a:effectLst/>
                          <a:latin typeface="Arial"/>
                          <a:cs typeface="Arial"/>
                        </a:rPr>
                        <a:t>IFNA1</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-4,54</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0,069</a:t>
                      </a:r>
                    </a:p>
                  </a:txBody>
                  <a:tcPr marL="6531" marR="6531" marT="6531" marB="0" anchor="ctr">
                    <a:lnL>
                      <a:noFill/>
                    </a:lnL>
                    <a:lnR>
                      <a:noFill/>
                    </a:lnR>
                    <a:lnT>
                      <a:noFill/>
                    </a:lnT>
                    <a:lnB>
                      <a:noFill/>
                    </a:lnB>
                  </a:tcPr>
                </a:tc>
                <a:extLst>
                  <a:ext uri="{0D108BD9-81ED-4DB2-BD59-A6C34878D82A}">
                    <a16:rowId xmlns:a16="http://schemas.microsoft.com/office/drawing/2014/main" val="10035"/>
                  </a:ext>
                </a:extLst>
              </a:tr>
              <a:tr h="100577">
                <a:tc>
                  <a:txBody>
                    <a:bodyPr/>
                    <a:lstStyle/>
                    <a:p>
                      <a:pPr algn="l" fontAlgn="b"/>
                      <a:r>
                        <a:rPr lang="it-IT" sz="800" b="0" i="0" u="none" strike="noStrike">
                          <a:solidFill>
                            <a:srgbClr val="000000"/>
                          </a:solidFill>
                          <a:effectLst/>
                          <a:latin typeface="Arial"/>
                          <a:cs typeface="Arial"/>
                        </a:rPr>
                        <a:t>RBL2</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-4,54</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0,061</a:t>
                      </a:r>
                    </a:p>
                  </a:txBody>
                  <a:tcPr marL="6531" marR="6531" marT="6531" marB="0" anchor="ctr">
                    <a:lnL>
                      <a:noFill/>
                    </a:lnL>
                    <a:lnR>
                      <a:noFill/>
                    </a:lnR>
                    <a:lnT>
                      <a:noFill/>
                    </a:lnT>
                    <a:lnB>
                      <a:noFill/>
                    </a:lnB>
                  </a:tcPr>
                </a:tc>
                <a:extLst>
                  <a:ext uri="{0D108BD9-81ED-4DB2-BD59-A6C34878D82A}">
                    <a16:rowId xmlns:a16="http://schemas.microsoft.com/office/drawing/2014/main" val="10036"/>
                  </a:ext>
                </a:extLst>
              </a:tr>
              <a:tr h="100577">
                <a:tc>
                  <a:txBody>
                    <a:bodyPr/>
                    <a:lstStyle/>
                    <a:p>
                      <a:pPr algn="l" fontAlgn="b"/>
                      <a:r>
                        <a:rPr lang="it-IT" sz="800" b="0" i="0" u="none" strike="noStrike">
                          <a:solidFill>
                            <a:srgbClr val="000000"/>
                          </a:solidFill>
                          <a:effectLst/>
                          <a:latin typeface="Arial"/>
                          <a:cs typeface="Arial"/>
                        </a:rPr>
                        <a:t>CCL3</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-4,70</a:t>
                      </a:r>
                    </a:p>
                  </a:txBody>
                  <a:tcPr marL="6531" marR="6531" marT="6531" marB="0" anchor="b">
                    <a:lnL>
                      <a:noFill/>
                    </a:lnL>
                    <a:lnR>
                      <a:noFill/>
                    </a:lnR>
                    <a:lnT>
                      <a:noFill/>
                    </a:lnT>
                    <a:lnB>
                      <a:noFill/>
                    </a:lnB>
                  </a:tcPr>
                </a:tc>
                <a:tc>
                  <a:txBody>
                    <a:bodyPr/>
                    <a:lstStyle/>
                    <a:p>
                      <a:pPr algn="ctr" fontAlgn="ctr"/>
                      <a:r>
                        <a:rPr lang="it-IT" sz="800" b="0" i="0" u="none" strike="noStrike">
                          <a:solidFill>
                            <a:srgbClr val="000000"/>
                          </a:solidFill>
                          <a:effectLst/>
                          <a:latin typeface="Arial"/>
                          <a:cs typeface="Arial"/>
                        </a:rPr>
                        <a:t>0,038</a:t>
                      </a:r>
                    </a:p>
                  </a:txBody>
                  <a:tcPr marL="6531" marR="6531" marT="6531" marB="0" anchor="ctr">
                    <a:lnL>
                      <a:noFill/>
                    </a:lnL>
                    <a:lnR>
                      <a:noFill/>
                    </a:lnR>
                    <a:lnT>
                      <a:noFill/>
                    </a:lnT>
                    <a:lnB>
                      <a:noFill/>
                    </a:lnB>
                  </a:tcPr>
                </a:tc>
                <a:extLst>
                  <a:ext uri="{0D108BD9-81ED-4DB2-BD59-A6C34878D82A}">
                    <a16:rowId xmlns:a16="http://schemas.microsoft.com/office/drawing/2014/main" val="10037"/>
                  </a:ext>
                </a:extLst>
              </a:tr>
              <a:tr h="100577">
                <a:tc>
                  <a:txBody>
                    <a:bodyPr/>
                    <a:lstStyle/>
                    <a:p>
                      <a:pPr algn="l" fontAlgn="b"/>
                      <a:r>
                        <a:rPr lang="it-IT" sz="800" b="0" i="0" u="none" strike="noStrike" dirty="0">
                          <a:solidFill>
                            <a:srgbClr val="000000"/>
                          </a:solidFill>
                          <a:effectLst/>
                          <a:latin typeface="Arial"/>
                          <a:cs typeface="Arial"/>
                        </a:rPr>
                        <a:t>CASP8</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-4,70</a:t>
                      </a:r>
                    </a:p>
                  </a:txBody>
                  <a:tcPr marL="6531" marR="6531" marT="6531" marB="0" anchor="b">
                    <a:lnL>
                      <a:noFill/>
                    </a:lnL>
                    <a:lnR>
                      <a:noFill/>
                    </a:lnR>
                    <a:lnT>
                      <a:noFill/>
                    </a:lnT>
                    <a:lnB>
                      <a:noFill/>
                    </a:lnB>
                  </a:tcPr>
                </a:tc>
                <a:tc>
                  <a:txBody>
                    <a:bodyPr/>
                    <a:lstStyle/>
                    <a:p>
                      <a:pPr algn="ctr" fontAlgn="ctr"/>
                      <a:r>
                        <a:rPr lang="it-IT" sz="800" b="0" i="0" u="none" strike="noStrike">
                          <a:solidFill>
                            <a:srgbClr val="FF0000"/>
                          </a:solidFill>
                          <a:effectLst/>
                          <a:latin typeface="Arial"/>
                          <a:cs typeface="Arial"/>
                        </a:rPr>
                        <a:t>0,059</a:t>
                      </a:r>
                    </a:p>
                  </a:txBody>
                  <a:tcPr marL="6531" marR="6531" marT="6531" marB="0" anchor="ctr">
                    <a:lnL>
                      <a:noFill/>
                    </a:lnL>
                    <a:lnR>
                      <a:noFill/>
                    </a:lnR>
                    <a:lnT>
                      <a:noFill/>
                    </a:lnT>
                    <a:lnB>
                      <a:noFill/>
                    </a:lnB>
                  </a:tcPr>
                </a:tc>
                <a:extLst>
                  <a:ext uri="{0D108BD9-81ED-4DB2-BD59-A6C34878D82A}">
                    <a16:rowId xmlns:a16="http://schemas.microsoft.com/office/drawing/2014/main" val="10038"/>
                  </a:ext>
                </a:extLst>
              </a:tr>
              <a:tr h="100577">
                <a:tc>
                  <a:txBody>
                    <a:bodyPr/>
                    <a:lstStyle/>
                    <a:p>
                      <a:pPr algn="l" fontAlgn="b"/>
                      <a:r>
                        <a:rPr lang="it-IT" sz="800" b="0" i="0" u="none" strike="noStrike">
                          <a:solidFill>
                            <a:srgbClr val="000000"/>
                          </a:solidFill>
                          <a:effectLst/>
                          <a:latin typeface="Arial"/>
                          <a:cs typeface="Arial"/>
                        </a:rPr>
                        <a:t>LTBR</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-5,00</a:t>
                      </a:r>
                    </a:p>
                  </a:txBody>
                  <a:tcPr marL="6531" marR="6531" marT="6531" marB="0" anchor="b">
                    <a:lnL>
                      <a:noFill/>
                    </a:lnL>
                    <a:lnR>
                      <a:noFill/>
                    </a:lnR>
                    <a:lnT>
                      <a:noFill/>
                    </a:lnT>
                    <a:lnB>
                      <a:noFill/>
                    </a:lnB>
                  </a:tcPr>
                </a:tc>
                <a:tc>
                  <a:txBody>
                    <a:bodyPr/>
                    <a:lstStyle/>
                    <a:p>
                      <a:pPr algn="ctr" fontAlgn="ctr"/>
                      <a:r>
                        <a:rPr lang="it-IT" sz="800" b="0" i="0" u="none" strike="noStrike">
                          <a:solidFill>
                            <a:srgbClr val="000000"/>
                          </a:solidFill>
                          <a:effectLst/>
                          <a:latin typeface="Arial"/>
                          <a:cs typeface="Arial"/>
                        </a:rPr>
                        <a:t>0,038</a:t>
                      </a:r>
                    </a:p>
                  </a:txBody>
                  <a:tcPr marL="6531" marR="6531" marT="6531" marB="0" anchor="ctr">
                    <a:lnL>
                      <a:noFill/>
                    </a:lnL>
                    <a:lnR>
                      <a:noFill/>
                    </a:lnR>
                    <a:lnT>
                      <a:noFill/>
                    </a:lnT>
                    <a:lnB>
                      <a:noFill/>
                    </a:lnB>
                  </a:tcPr>
                </a:tc>
                <a:extLst>
                  <a:ext uri="{0D108BD9-81ED-4DB2-BD59-A6C34878D82A}">
                    <a16:rowId xmlns:a16="http://schemas.microsoft.com/office/drawing/2014/main" val="10039"/>
                  </a:ext>
                </a:extLst>
              </a:tr>
              <a:tr h="100577">
                <a:tc>
                  <a:txBody>
                    <a:bodyPr/>
                    <a:lstStyle/>
                    <a:p>
                      <a:pPr algn="l" fontAlgn="b"/>
                      <a:r>
                        <a:rPr lang="it-IT" sz="800" b="0" i="0" u="none" strike="noStrike" dirty="0">
                          <a:solidFill>
                            <a:srgbClr val="000000"/>
                          </a:solidFill>
                          <a:effectLst/>
                          <a:latin typeface="Arial"/>
                          <a:cs typeface="Arial"/>
                        </a:rPr>
                        <a:t>TSG101</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-5,26</a:t>
                      </a:r>
                    </a:p>
                  </a:txBody>
                  <a:tcPr marL="6531" marR="6531" marT="6531" marB="0" anchor="b">
                    <a:lnL>
                      <a:noFill/>
                    </a:lnL>
                    <a:lnR>
                      <a:noFill/>
                    </a:lnR>
                    <a:lnT>
                      <a:noFill/>
                    </a:lnT>
                    <a:lnB>
                      <a:noFill/>
                    </a:lnB>
                  </a:tcPr>
                </a:tc>
                <a:tc>
                  <a:txBody>
                    <a:bodyPr/>
                    <a:lstStyle/>
                    <a:p>
                      <a:pPr algn="ctr" fontAlgn="ctr"/>
                      <a:r>
                        <a:rPr lang="it-IT" sz="800" b="0" i="0" u="none" strike="noStrike">
                          <a:solidFill>
                            <a:srgbClr val="000000"/>
                          </a:solidFill>
                          <a:effectLst/>
                          <a:latin typeface="Arial"/>
                          <a:cs typeface="Arial"/>
                        </a:rPr>
                        <a:t>0,040</a:t>
                      </a:r>
                    </a:p>
                  </a:txBody>
                  <a:tcPr marL="6531" marR="6531" marT="6531" marB="0" anchor="ctr">
                    <a:lnL>
                      <a:noFill/>
                    </a:lnL>
                    <a:lnR>
                      <a:noFill/>
                    </a:lnR>
                    <a:lnT>
                      <a:noFill/>
                    </a:lnT>
                    <a:lnB>
                      <a:noFill/>
                    </a:lnB>
                  </a:tcPr>
                </a:tc>
                <a:extLst>
                  <a:ext uri="{0D108BD9-81ED-4DB2-BD59-A6C34878D82A}">
                    <a16:rowId xmlns:a16="http://schemas.microsoft.com/office/drawing/2014/main" val="10040"/>
                  </a:ext>
                </a:extLst>
              </a:tr>
              <a:tr h="100577">
                <a:tc>
                  <a:txBody>
                    <a:bodyPr/>
                    <a:lstStyle/>
                    <a:p>
                      <a:pPr algn="l" fontAlgn="b"/>
                      <a:r>
                        <a:rPr lang="it-IT" sz="800" b="0" i="0" u="none" strike="noStrike" dirty="0">
                          <a:solidFill>
                            <a:srgbClr val="000000"/>
                          </a:solidFill>
                          <a:effectLst/>
                          <a:latin typeface="Arial"/>
                          <a:cs typeface="Arial"/>
                        </a:rPr>
                        <a:t>IRF1</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-5,26</a:t>
                      </a:r>
                    </a:p>
                  </a:txBody>
                  <a:tcPr marL="6531" marR="6531" marT="6531" marB="0" anchor="b">
                    <a:lnL>
                      <a:noFill/>
                    </a:lnL>
                    <a:lnR>
                      <a:noFill/>
                    </a:lnR>
                    <a:lnT>
                      <a:noFill/>
                    </a:lnT>
                    <a:lnB>
                      <a:noFill/>
                    </a:lnB>
                  </a:tcPr>
                </a:tc>
                <a:tc>
                  <a:txBody>
                    <a:bodyPr/>
                    <a:lstStyle/>
                    <a:p>
                      <a:pPr algn="ctr" fontAlgn="ctr"/>
                      <a:r>
                        <a:rPr lang="it-IT" sz="800" b="0" i="0" u="none" strike="noStrike">
                          <a:solidFill>
                            <a:srgbClr val="000000"/>
                          </a:solidFill>
                          <a:effectLst/>
                          <a:latin typeface="Arial"/>
                          <a:cs typeface="Arial"/>
                        </a:rPr>
                        <a:t>0,039</a:t>
                      </a:r>
                    </a:p>
                  </a:txBody>
                  <a:tcPr marL="6531" marR="6531" marT="6531" marB="0" anchor="ctr">
                    <a:lnL>
                      <a:noFill/>
                    </a:lnL>
                    <a:lnR>
                      <a:noFill/>
                    </a:lnR>
                    <a:lnT>
                      <a:noFill/>
                    </a:lnT>
                    <a:lnB>
                      <a:noFill/>
                    </a:lnB>
                  </a:tcPr>
                </a:tc>
                <a:extLst>
                  <a:ext uri="{0D108BD9-81ED-4DB2-BD59-A6C34878D82A}">
                    <a16:rowId xmlns:a16="http://schemas.microsoft.com/office/drawing/2014/main" val="10041"/>
                  </a:ext>
                </a:extLst>
              </a:tr>
              <a:tr h="100577">
                <a:tc>
                  <a:txBody>
                    <a:bodyPr/>
                    <a:lstStyle/>
                    <a:p>
                      <a:pPr algn="l" fontAlgn="b"/>
                      <a:r>
                        <a:rPr lang="it-IT" sz="800" b="0" i="0" u="none" strike="noStrike" dirty="0">
                          <a:solidFill>
                            <a:srgbClr val="000000"/>
                          </a:solidFill>
                          <a:effectLst/>
                          <a:latin typeface="Arial"/>
                          <a:cs typeface="Arial"/>
                        </a:rPr>
                        <a:t>SERPINA1</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-6,25</a:t>
                      </a:r>
                    </a:p>
                  </a:txBody>
                  <a:tcPr marL="6531" marR="6531" marT="6531" marB="0" anchor="b">
                    <a:lnL>
                      <a:noFill/>
                    </a:lnL>
                    <a:lnR>
                      <a:noFill/>
                    </a:lnR>
                    <a:lnT>
                      <a:noFill/>
                    </a:lnT>
                    <a:lnB>
                      <a:noFill/>
                    </a:lnB>
                  </a:tcPr>
                </a:tc>
                <a:tc>
                  <a:txBody>
                    <a:bodyPr/>
                    <a:lstStyle/>
                    <a:p>
                      <a:pPr algn="ctr" fontAlgn="ctr"/>
                      <a:r>
                        <a:rPr lang="it-IT" sz="800" b="0" i="0" u="none" strike="noStrike">
                          <a:solidFill>
                            <a:srgbClr val="000000"/>
                          </a:solidFill>
                          <a:effectLst/>
                          <a:latin typeface="Arial"/>
                          <a:cs typeface="Arial"/>
                        </a:rPr>
                        <a:t>0,030</a:t>
                      </a:r>
                    </a:p>
                  </a:txBody>
                  <a:tcPr marL="6531" marR="6531" marT="6531" marB="0" anchor="ctr">
                    <a:lnL>
                      <a:noFill/>
                    </a:lnL>
                    <a:lnR>
                      <a:noFill/>
                    </a:lnR>
                    <a:lnT>
                      <a:noFill/>
                    </a:lnT>
                    <a:lnB>
                      <a:noFill/>
                    </a:lnB>
                  </a:tcPr>
                </a:tc>
                <a:extLst>
                  <a:ext uri="{0D108BD9-81ED-4DB2-BD59-A6C34878D82A}">
                    <a16:rowId xmlns:a16="http://schemas.microsoft.com/office/drawing/2014/main" val="10042"/>
                  </a:ext>
                </a:extLst>
              </a:tr>
              <a:tr h="100577">
                <a:tc>
                  <a:txBody>
                    <a:bodyPr/>
                    <a:lstStyle/>
                    <a:p>
                      <a:pPr algn="l" fontAlgn="b"/>
                      <a:r>
                        <a:rPr lang="it-IT" sz="800" b="0" i="0" u="none" strike="noStrike">
                          <a:solidFill>
                            <a:srgbClr val="000000"/>
                          </a:solidFill>
                          <a:effectLst/>
                          <a:latin typeface="Arial"/>
                          <a:cs typeface="Arial"/>
                        </a:rPr>
                        <a:t>CCR5</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-6,25</a:t>
                      </a:r>
                    </a:p>
                  </a:txBody>
                  <a:tcPr marL="6531" marR="6531" marT="6531" marB="0" anchor="b">
                    <a:lnL>
                      <a:noFill/>
                    </a:lnL>
                    <a:lnR>
                      <a:noFill/>
                    </a:lnR>
                    <a:lnT>
                      <a:noFill/>
                    </a:lnT>
                    <a:lnB>
                      <a:noFill/>
                    </a:lnB>
                  </a:tcPr>
                </a:tc>
                <a:tc>
                  <a:txBody>
                    <a:bodyPr/>
                    <a:lstStyle/>
                    <a:p>
                      <a:pPr algn="ctr" fontAlgn="ctr"/>
                      <a:r>
                        <a:rPr lang="it-IT" sz="800" b="0" i="0" u="none" strike="noStrike" dirty="0">
                          <a:solidFill>
                            <a:srgbClr val="000000"/>
                          </a:solidFill>
                          <a:effectLst/>
                          <a:latin typeface="Arial"/>
                          <a:cs typeface="Arial"/>
                        </a:rPr>
                        <a:t>0,028</a:t>
                      </a:r>
                    </a:p>
                  </a:txBody>
                  <a:tcPr marL="6531" marR="6531" marT="6531" marB="0" anchor="ctr">
                    <a:lnL>
                      <a:noFill/>
                    </a:lnL>
                    <a:lnR>
                      <a:noFill/>
                    </a:lnR>
                    <a:lnT>
                      <a:noFill/>
                    </a:lnT>
                    <a:lnB>
                      <a:noFill/>
                    </a:lnB>
                  </a:tcPr>
                </a:tc>
                <a:extLst>
                  <a:ext uri="{0D108BD9-81ED-4DB2-BD59-A6C34878D82A}">
                    <a16:rowId xmlns:a16="http://schemas.microsoft.com/office/drawing/2014/main" val="10043"/>
                  </a:ext>
                </a:extLst>
              </a:tr>
              <a:tr h="100577">
                <a:tc>
                  <a:txBody>
                    <a:bodyPr/>
                    <a:lstStyle/>
                    <a:p>
                      <a:pPr algn="l" fontAlgn="b"/>
                      <a:r>
                        <a:rPr lang="it-IT" sz="800" b="0" i="0" u="none" strike="noStrike">
                          <a:solidFill>
                            <a:srgbClr val="000000"/>
                          </a:solidFill>
                          <a:effectLst/>
                          <a:latin typeface="Arial"/>
                          <a:cs typeface="Arial"/>
                        </a:rPr>
                        <a:t>CXCL12</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-11,11</a:t>
                      </a:r>
                    </a:p>
                  </a:txBody>
                  <a:tcPr marL="6531" marR="6531" marT="6531" marB="0" anchor="b">
                    <a:lnL>
                      <a:noFill/>
                    </a:lnL>
                    <a:lnR>
                      <a:noFill/>
                    </a:lnR>
                    <a:lnT>
                      <a:noFill/>
                    </a:lnT>
                    <a:lnB>
                      <a:noFill/>
                    </a:lnB>
                  </a:tcPr>
                </a:tc>
                <a:tc>
                  <a:txBody>
                    <a:bodyPr/>
                    <a:lstStyle/>
                    <a:p>
                      <a:pPr algn="ctr" fontAlgn="ctr"/>
                      <a:r>
                        <a:rPr lang="it-IT" sz="800" b="0" i="0" u="none" strike="noStrike" dirty="0">
                          <a:solidFill>
                            <a:srgbClr val="000000"/>
                          </a:solidFill>
                          <a:effectLst/>
                          <a:latin typeface="Arial"/>
                          <a:cs typeface="Arial"/>
                        </a:rPr>
                        <a:t>0,005</a:t>
                      </a:r>
                    </a:p>
                  </a:txBody>
                  <a:tcPr marL="6531" marR="6531" marT="6531" marB="0" anchor="ctr">
                    <a:lnL>
                      <a:noFill/>
                    </a:lnL>
                    <a:lnR>
                      <a:noFill/>
                    </a:lnR>
                    <a:lnT>
                      <a:noFill/>
                    </a:lnT>
                    <a:lnB>
                      <a:noFill/>
                    </a:lnB>
                  </a:tcPr>
                </a:tc>
                <a:extLst>
                  <a:ext uri="{0D108BD9-81ED-4DB2-BD59-A6C34878D82A}">
                    <a16:rowId xmlns:a16="http://schemas.microsoft.com/office/drawing/2014/main" val="10044"/>
                  </a:ext>
                </a:extLst>
              </a:tr>
              <a:tr h="100577">
                <a:tc>
                  <a:txBody>
                    <a:bodyPr/>
                    <a:lstStyle/>
                    <a:p>
                      <a:pPr algn="l" fontAlgn="b"/>
                      <a:r>
                        <a:rPr lang="it-IT" sz="800" b="0" i="0" u="none" strike="noStrike" dirty="0">
                          <a:solidFill>
                            <a:srgbClr val="000000"/>
                          </a:solidFill>
                          <a:effectLst/>
                          <a:latin typeface="Arial"/>
                          <a:cs typeface="Arial"/>
                        </a:rPr>
                        <a:t>MBL2</a:t>
                      </a:r>
                    </a:p>
                  </a:txBody>
                  <a:tcPr marL="6531" marR="6531" marT="6531" marB="0" anchor="b">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-50,00</a:t>
                      </a:r>
                    </a:p>
                  </a:txBody>
                  <a:tcPr marL="6531" marR="6531" marT="6531" marB="0" anchor="b">
                    <a:lnL>
                      <a:noFill/>
                    </a:lnL>
                    <a:lnR>
                      <a:noFill/>
                    </a:lnR>
                    <a:lnT>
                      <a:noFill/>
                    </a:lnT>
                    <a:lnB>
                      <a:noFill/>
                    </a:lnB>
                  </a:tcPr>
                </a:tc>
                <a:tc>
                  <a:txBody>
                    <a:bodyPr/>
                    <a:lstStyle/>
                    <a:p>
                      <a:pPr algn="ctr" fontAlgn="ctr"/>
                      <a:r>
                        <a:rPr lang="it-IT" sz="800" b="0" i="0" u="none" strike="noStrike" dirty="0">
                          <a:solidFill>
                            <a:srgbClr val="000000"/>
                          </a:solidFill>
                          <a:effectLst/>
                          <a:latin typeface="Arial"/>
                          <a:cs typeface="Arial"/>
                        </a:rPr>
                        <a:t>7,05</a:t>
                      </a:r>
                      <a:r>
                        <a:rPr lang="it-IT" sz="800" b="0" i="0" u="none" strike="noStrike" baseline="0" dirty="0">
                          <a:solidFill>
                            <a:srgbClr val="000000"/>
                          </a:solidFill>
                          <a:effectLst/>
                          <a:latin typeface="Arial"/>
                          <a:cs typeface="Arial"/>
                        </a:rPr>
                        <a:t> </a:t>
                      </a:r>
                      <a:r>
                        <a:rPr lang="it-IT" sz="800" b="0" i="0" u="none" strike="noStrike" dirty="0">
                          <a:solidFill>
                            <a:srgbClr val="000000"/>
                          </a:solidFill>
                          <a:effectLst/>
                          <a:latin typeface="Arial"/>
                          <a:cs typeface="Arial"/>
                        </a:rPr>
                        <a:t>E-06</a:t>
                      </a:r>
                    </a:p>
                  </a:txBody>
                  <a:tcPr marL="6531" marR="6531" marT="6531" marB="0" anchor="ctr">
                    <a:lnL>
                      <a:noFill/>
                    </a:lnL>
                    <a:lnR>
                      <a:noFill/>
                    </a:lnR>
                    <a:lnT>
                      <a:noFill/>
                    </a:lnT>
                    <a:lnB>
                      <a:noFill/>
                    </a:lnB>
                    <a:solidFill>
                      <a:srgbClr val="FFFF00"/>
                    </a:solidFill>
                  </a:tcPr>
                </a:tc>
                <a:extLst>
                  <a:ext uri="{0D108BD9-81ED-4DB2-BD59-A6C34878D82A}">
                    <a16:rowId xmlns:a16="http://schemas.microsoft.com/office/drawing/2014/main" val="10045"/>
                  </a:ext>
                </a:extLst>
              </a:tr>
            </a:tbl>
          </a:graphicData>
        </a:graphic>
      </p:graphicFrame>
      <p:graphicFrame>
        <p:nvGraphicFramePr>
          <p:cNvPr id="11" name="Tabella 10"/>
          <p:cNvGraphicFramePr>
            <a:graphicFrameLocks noGrp="1"/>
          </p:cNvGraphicFramePr>
          <p:nvPr>
            <p:extLst>
              <p:ext uri="{D42A27DB-BD31-4B8C-83A1-F6EECF244321}">
                <p14:modId xmlns:p14="http://schemas.microsoft.com/office/powerpoint/2010/main" val="3243899565"/>
              </p:ext>
            </p:extLst>
          </p:nvPr>
        </p:nvGraphicFramePr>
        <p:xfrm>
          <a:off x="381968" y="1413395"/>
          <a:ext cx="1421638" cy="4325244"/>
        </p:xfrm>
        <a:graphic>
          <a:graphicData uri="http://schemas.openxmlformats.org/drawingml/2006/table">
            <a:tbl>
              <a:tblPr/>
              <a:tblGrid>
                <a:gridCol w="528416">
                  <a:extLst>
                    <a:ext uri="{9D8B030D-6E8A-4147-A177-3AD203B41FA5}">
                      <a16:colId xmlns:a16="http://schemas.microsoft.com/office/drawing/2014/main" val="20000"/>
                    </a:ext>
                  </a:extLst>
                </a:gridCol>
                <a:gridCol w="404096">
                  <a:extLst>
                    <a:ext uri="{9D8B030D-6E8A-4147-A177-3AD203B41FA5}">
                      <a16:colId xmlns:a16="http://schemas.microsoft.com/office/drawing/2014/main" val="20001"/>
                    </a:ext>
                  </a:extLst>
                </a:gridCol>
                <a:gridCol w="489126">
                  <a:extLst>
                    <a:ext uri="{9D8B030D-6E8A-4147-A177-3AD203B41FA5}">
                      <a16:colId xmlns:a16="http://schemas.microsoft.com/office/drawing/2014/main" val="20002"/>
                    </a:ext>
                  </a:extLst>
                </a:gridCol>
              </a:tblGrid>
              <a:tr h="205934">
                <a:tc>
                  <a:txBody>
                    <a:bodyPr/>
                    <a:lstStyle/>
                    <a:p>
                      <a:pPr algn="ctr" fontAlgn="b"/>
                      <a:r>
                        <a:rPr lang="it-IT" sz="800" b="1" i="0" u="none" strike="noStrike" dirty="0">
                          <a:solidFill>
                            <a:srgbClr val="000000"/>
                          </a:solidFill>
                          <a:effectLst/>
                          <a:latin typeface="Arial"/>
                          <a:cs typeface="Arial"/>
                        </a:rPr>
                        <a:t>gene</a:t>
                      </a:r>
                    </a:p>
                  </a:txBody>
                  <a:tcPr marL="10134" marR="10134" marT="10134" marB="0" anchor="ctr">
                    <a:lnL>
                      <a:noFill/>
                    </a:lnL>
                    <a:lnR>
                      <a:noFill/>
                    </a:lnR>
                    <a:lnT>
                      <a:noFill/>
                    </a:lnT>
                    <a:lnB>
                      <a:noFill/>
                    </a:lnB>
                  </a:tcPr>
                </a:tc>
                <a:tc>
                  <a:txBody>
                    <a:bodyPr/>
                    <a:lstStyle/>
                    <a:p>
                      <a:pPr algn="ctr" fontAlgn="b"/>
                      <a:r>
                        <a:rPr lang="it-IT" sz="800" b="1" i="0" u="none" strike="noStrike" dirty="0">
                          <a:solidFill>
                            <a:srgbClr val="000000"/>
                          </a:solidFill>
                          <a:effectLst/>
                          <a:latin typeface="Arial"/>
                          <a:cs typeface="Arial"/>
                        </a:rPr>
                        <a:t>FC</a:t>
                      </a:r>
                    </a:p>
                  </a:txBody>
                  <a:tcPr marL="10134" marR="10134" marT="10134" marB="0" anchor="ctr">
                    <a:lnL>
                      <a:noFill/>
                    </a:lnL>
                    <a:lnR>
                      <a:noFill/>
                    </a:lnR>
                    <a:lnT>
                      <a:noFill/>
                    </a:lnT>
                    <a:lnB>
                      <a:noFill/>
                    </a:lnB>
                  </a:tcPr>
                </a:tc>
                <a:tc>
                  <a:txBody>
                    <a:bodyPr/>
                    <a:lstStyle/>
                    <a:p>
                      <a:pPr algn="ctr" fontAlgn="b"/>
                      <a:r>
                        <a:rPr lang="it-IT" sz="800" b="1" i="0" u="none" strike="noStrike" dirty="0">
                          <a:solidFill>
                            <a:srgbClr val="000000"/>
                          </a:solidFill>
                          <a:effectLst/>
                          <a:latin typeface="Arial"/>
                          <a:cs typeface="Arial"/>
                        </a:rPr>
                        <a:t>t test</a:t>
                      </a:r>
                    </a:p>
                  </a:txBody>
                  <a:tcPr marL="10134" marR="10134" marT="10134" marB="0" anchor="ctr">
                    <a:lnL>
                      <a:noFill/>
                    </a:lnL>
                    <a:lnR>
                      <a:noFill/>
                    </a:lnR>
                    <a:lnT>
                      <a:noFill/>
                    </a:lnT>
                    <a:lnB>
                      <a:noFill/>
                    </a:lnB>
                  </a:tcPr>
                </a:tc>
                <a:extLst>
                  <a:ext uri="{0D108BD9-81ED-4DB2-BD59-A6C34878D82A}">
                    <a16:rowId xmlns:a16="http://schemas.microsoft.com/office/drawing/2014/main" val="10000"/>
                  </a:ext>
                </a:extLst>
              </a:tr>
              <a:tr h="142402">
                <a:tc>
                  <a:txBody>
                    <a:bodyPr/>
                    <a:lstStyle/>
                    <a:p>
                      <a:pPr algn="ctr" fontAlgn="ctr"/>
                      <a:r>
                        <a:rPr lang="it-IT" sz="800" b="0" i="0" u="none" strike="noStrike" dirty="0">
                          <a:solidFill>
                            <a:srgbClr val="000000"/>
                          </a:solidFill>
                          <a:effectLst/>
                          <a:latin typeface="Arial"/>
                          <a:cs typeface="Arial"/>
                        </a:rPr>
                        <a:t>SLPI</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21,64</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0,002</a:t>
                      </a:r>
                    </a:p>
                  </a:txBody>
                  <a:tcPr marL="10134" marR="10134" marT="10134" marB="0" anchor="b">
                    <a:lnL>
                      <a:noFill/>
                    </a:lnL>
                    <a:lnR>
                      <a:noFill/>
                    </a:lnR>
                    <a:lnT>
                      <a:noFill/>
                    </a:lnT>
                    <a:lnB>
                      <a:noFill/>
                    </a:lnB>
                  </a:tcPr>
                </a:tc>
                <a:extLst>
                  <a:ext uri="{0D108BD9-81ED-4DB2-BD59-A6C34878D82A}">
                    <a16:rowId xmlns:a16="http://schemas.microsoft.com/office/drawing/2014/main" val="10001"/>
                  </a:ext>
                </a:extLst>
              </a:tr>
              <a:tr h="142402">
                <a:tc>
                  <a:txBody>
                    <a:bodyPr/>
                    <a:lstStyle/>
                    <a:p>
                      <a:pPr algn="ctr" fontAlgn="ctr"/>
                      <a:r>
                        <a:rPr lang="it-IT" sz="800" b="0" i="0" u="none" strike="noStrike" dirty="0">
                          <a:solidFill>
                            <a:srgbClr val="000000"/>
                          </a:solidFill>
                          <a:effectLst/>
                          <a:latin typeface="Arial"/>
                          <a:cs typeface="Arial"/>
                        </a:rPr>
                        <a:t>CXCL12</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19,16</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0,003</a:t>
                      </a:r>
                    </a:p>
                  </a:txBody>
                  <a:tcPr marL="10134" marR="10134" marT="10134" marB="0" anchor="b">
                    <a:lnL>
                      <a:noFill/>
                    </a:lnL>
                    <a:lnR>
                      <a:noFill/>
                    </a:lnR>
                    <a:lnT>
                      <a:noFill/>
                    </a:lnT>
                    <a:lnB>
                      <a:noFill/>
                    </a:lnB>
                  </a:tcPr>
                </a:tc>
                <a:extLst>
                  <a:ext uri="{0D108BD9-81ED-4DB2-BD59-A6C34878D82A}">
                    <a16:rowId xmlns:a16="http://schemas.microsoft.com/office/drawing/2014/main" val="10002"/>
                  </a:ext>
                </a:extLst>
              </a:tr>
              <a:tr h="142402">
                <a:tc>
                  <a:txBody>
                    <a:bodyPr/>
                    <a:lstStyle/>
                    <a:p>
                      <a:pPr algn="ctr" fontAlgn="ctr"/>
                      <a:r>
                        <a:rPr lang="it-IT" sz="800" b="0" i="0" u="none" strike="noStrike" dirty="0">
                          <a:solidFill>
                            <a:srgbClr val="000000"/>
                          </a:solidFill>
                          <a:effectLst/>
                          <a:latin typeface="Arial"/>
                          <a:cs typeface="Arial"/>
                        </a:rPr>
                        <a:t>CR2</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18,53</a:t>
                      </a:r>
                    </a:p>
                  </a:txBody>
                  <a:tcPr marL="10134" marR="10134" marT="10134" marB="0" anchor="b">
                    <a:lnL>
                      <a:noFill/>
                    </a:lnL>
                    <a:lnR>
                      <a:noFill/>
                    </a:lnR>
                    <a:lnT>
                      <a:noFill/>
                    </a:lnT>
                    <a:lnB>
                      <a:noFill/>
                    </a:lnB>
                  </a:tcPr>
                </a:tc>
                <a:tc>
                  <a:txBody>
                    <a:bodyPr/>
                    <a:lstStyle/>
                    <a:p>
                      <a:pPr algn="ctr" fontAlgn="b"/>
                      <a:r>
                        <a:rPr lang="it-IT" sz="800" b="0" i="0" u="none" strike="noStrike" dirty="0">
                          <a:solidFill>
                            <a:srgbClr val="000000"/>
                          </a:solidFill>
                          <a:effectLst/>
                          <a:latin typeface="Arial"/>
                          <a:cs typeface="Arial"/>
                        </a:rPr>
                        <a:t>0,003</a:t>
                      </a:r>
                    </a:p>
                  </a:txBody>
                  <a:tcPr marL="10134" marR="10134" marT="10134" marB="0" anchor="b">
                    <a:lnL>
                      <a:noFill/>
                    </a:lnL>
                    <a:lnR>
                      <a:noFill/>
                    </a:lnR>
                    <a:lnT>
                      <a:noFill/>
                    </a:lnT>
                    <a:lnB>
                      <a:noFill/>
                    </a:lnB>
                  </a:tcPr>
                </a:tc>
                <a:extLst>
                  <a:ext uri="{0D108BD9-81ED-4DB2-BD59-A6C34878D82A}">
                    <a16:rowId xmlns:a16="http://schemas.microsoft.com/office/drawing/2014/main" val="10003"/>
                  </a:ext>
                </a:extLst>
              </a:tr>
              <a:tr h="142402">
                <a:tc>
                  <a:txBody>
                    <a:bodyPr/>
                    <a:lstStyle/>
                    <a:p>
                      <a:pPr algn="ctr" fontAlgn="ctr"/>
                      <a:r>
                        <a:rPr lang="it-IT" sz="800" b="0" i="0" u="none" strike="noStrike" dirty="0">
                          <a:solidFill>
                            <a:srgbClr val="000000"/>
                          </a:solidFill>
                          <a:effectLst/>
                          <a:latin typeface="Arial"/>
                          <a:cs typeface="Arial"/>
                        </a:rPr>
                        <a:t>MBL2</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18,06</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0,003</a:t>
                      </a:r>
                    </a:p>
                  </a:txBody>
                  <a:tcPr marL="10134" marR="10134" marT="10134" marB="0" anchor="b">
                    <a:lnL>
                      <a:noFill/>
                    </a:lnL>
                    <a:lnR>
                      <a:noFill/>
                    </a:lnR>
                    <a:lnT>
                      <a:noFill/>
                    </a:lnT>
                    <a:lnB>
                      <a:noFill/>
                    </a:lnB>
                  </a:tcPr>
                </a:tc>
                <a:extLst>
                  <a:ext uri="{0D108BD9-81ED-4DB2-BD59-A6C34878D82A}">
                    <a16:rowId xmlns:a16="http://schemas.microsoft.com/office/drawing/2014/main" val="10004"/>
                  </a:ext>
                </a:extLst>
              </a:tr>
              <a:tr h="142402">
                <a:tc>
                  <a:txBody>
                    <a:bodyPr/>
                    <a:lstStyle/>
                    <a:p>
                      <a:pPr algn="ctr" fontAlgn="ctr"/>
                      <a:r>
                        <a:rPr lang="it-IT" sz="800" b="0" i="0" u="none" strike="noStrike" dirty="0">
                          <a:solidFill>
                            <a:srgbClr val="000000"/>
                          </a:solidFill>
                          <a:effectLst/>
                          <a:latin typeface="Arial"/>
                          <a:cs typeface="Arial"/>
                        </a:rPr>
                        <a:t>IFNA1</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15,33</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0,005</a:t>
                      </a:r>
                    </a:p>
                  </a:txBody>
                  <a:tcPr marL="10134" marR="10134" marT="10134" marB="0" anchor="b">
                    <a:lnL>
                      <a:noFill/>
                    </a:lnL>
                    <a:lnR>
                      <a:noFill/>
                    </a:lnR>
                    <a:lnT>
                      <a:noFill/>
                    </a:lnT>
                    <a:lnB>
                      <a:noFill/>
                    </a:lnB>
                  </a:tcPr>
                </a:tc>
                <a:extLst>
                  <a:ext uri="{0D108BD9-81ED-4DB2-BD59-A6C34878D82A}">
                    <a16:rowId xmlns:a16="http://schemas.microsoft.com/office/drawing/2014/main" val="10005"/>
                  </a:ext>
                </a:extLst>
              </a:tr>
              <a:tr h="142402">
                <a:tc>
                  <a:txBody>
                    <a:bodyPr/>
                    <a:lstStyle/>
                    <a:p>
                      <a:pPr algn="ctr" fontAlgn="ctr"/>
                      <a:r>
                        <a:rPr lang="it-IT" sz="800" b="0" i="0" u="none" strike="noStrike">
                          <a:solidFill>
                            <a:srgbClr val="000000"/>
                          </a:solidFill>
                          <a:effectLst/>
                          <a:latin typeface="Arial"/>
                          <a:cs typeface="Arial"/>
                        </a:rPr>
                        <a:t>FCAR</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14,89</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0,003</a:t>
                      </a:r>
                    </a:p>
                  </a:txBody>
                  <a:tcPr marL="10134" marR="10134" marT="10134" marB="0" anchor="b">
                    <a:lnL>
                      <a:noFill/>
                    </a:lnL>
                    <a:lnR>
                      <a:noFill/>
                    </a:lnR>
                    <a:lnT>
                      <a:noFill/>
                    </a:lnT>
                    <a:lnB>
                      <a:noFill/>
                    </a:lnB>
                  </a:tcPr>
                </a:tc>
                <a:extLst>
                  <a:ext uri="{0D108BD9-81ED-4DB2-BD59-A6C34878D82A}">
                    <a16:rowId xmlns:a16="http://schemas.microsoft.com/office/drawing/2014/main" val="10006"/>
                  </a:ext>
                </a:extLst>
              </a:tr>
              <a:tr h="142402">
                <a:tc>
                  <a:txBody>
                    <a:bodyPr/>
                    <a:lstStyle/>
                    <a:p>
                      <a:pPr algn="ctr" fontAlgn="ctr"/>
                      <a:r>
                        <a:rPr lang="it-IT" sz="800" b="0" i="0" u="none" strike="noStrike">
                          <a:solidFill>
                            <a:srgbClr val="000000"/>
                          </a:solidFill>
                          <a:effectLst/>
                          <a:latin typeface="Arial"/>
                          <a:cs typeface="Arial"/>
                        </a:rPr>
                        <a:t>HMGA1</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12,45</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0,005</a:t>
                      </a:r>
                    </a:p>
                  </a:txBody>
                  <a:tcPr marL="10134" marR="10134" marT="10134" marB="0" anchor="b">
                    <a:lnL>
                      <a:noFill/>
                    </a:lnL>
                    <a:lnR>
                      <a:noFill/>
                    </a:lnR>
                    <a:lnT>
                      <a:noFill/>
                    </a:lnT>
                    <a:lnB>
                      <a:noFill/>
                    </a:lnB>
                  </a:tcPr>
                </a:tc>
                <a:extLst>
                  <a:ext uri="{0D108BD9-81ED-4DB2-BD59-A6C34878D82A}">
                    <a16:rowId xmlns:a16="http://schemas.microsoft.com/office/drawing/2014/main" val="10007"/>
                  </a:ext>
                </a:extLst>
              </a:tr>
              <a:tr h="142402">
                <a:tc>
                  <a:txBody>
                    <a:bodyPr/>
                    <a:lstStyle/>
                    <a:p>
                      <a:pPr algn="ctr" fontAlgn="ctr"/>
                      <a:r>
                        <a:rPr lang="it-IT" sz="800" b="0" i="0" u="none" strike="noStrike" dirty="0">
                          <a:solidFill>
                            <a:srgbClr val="000000"/>
                          </a:solidFill>
                          <a:effectLst/>
                          <a:latin typeface="Arial"/>
                          <a:cs typeface="Arial"/>
                        </a:rPr>
                        <a:t>CCR3</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12,17</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0,008</a:t>
                      </a:r>
                    </a:p>
                  </a:txBody>
                  <a:tcPr marL="10134" marR="10134" marT="10134" marB="0" anchor="b">
                    <a:lnL>
                      <a:noFill/>
                    </a:lnL>
                    <a:lnR>
                      <a:noFill/>
                    </a:lnR>
                    <a:lnT>
                      <a:noFill/>
                    </a:lnT>
                    <a:lnB>
                      <a:noFill/>
                    </a:lnB>
                  </a:tcPr>
                </a:tc>
                <a:extLst>
                  <a:ext uri="{0D108BD9-81ED-4DB2-BD59-A6C34878D82A}">
                    <a16:rowId xmlns:a16="http://schemas.microsoft.com/office/drawing/2014/main" val="10008"/>
                  </a:ext>
                </a:extLst>
              </a:tr>
              <a:tr h="142402">
                <a:tc>
                  <a:txBody>
                    <a:bodyPr/>
                    <a:lstStyle/>
                    <a:p>
                      <a:pPr algn="ctr" fontAlgn="ctr"/>
                      <a:r>
                        <a:rPr lang="it-IT" sz="800" b="0" i="0" u="none" strike="noStrike">
                          <a:solidFill>
                            <a:srgbClr val="000000"/>
                          </a:solidFill>
                          <a:effectLst/>
                          <a:latin typeface="Arial"/>
                          <a:cs typeface="Arial"/>
                        </a:rPr>
                        <a:t>IFNB1</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11,97</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0,008</a:t>
                      </a:r>
                    </a:p>
                  </a:txBody>
                  <a:tcPr marL="10134" marR="10134" marT="10134" marB="0" anchor="b">
                    <a:lnL>
                      <a:noFill/>
                    </a:lnL>
                    <a:lnR>
                      <a:noFill/>
                    </a:lnR>
                    <a:lnT>
                      <a:noFill/>
                    </a:lnT>
                    <a:lnB>
                      <a:noFill/>
                    </a:lnB>
                  </a:tcPr>
                </a:tc>
                <a:extLst>
                  <a:ext uri="{0D108BD9-81ED-4DB2-BD59-A6C34878D82A}">
                    <a16:rowId xmlns:a16="http://schemas.microsoft.com/office/drawing/2014/main" val="10009"/>
                  </a:ext>
                </a:extLst>
              </a:tr>
              <a:tr h="142402">
                <a:tc>
                  <a:txBody>
                    <a:bodyPr/>
                    <a:lstStyle/>
                    <a:p>
                      <a:pPr algn="ctr" fontAlgn="ctr"/>
                      <a:r>
                        <a:rPr lang="it-IT" sz="800" b="0" i="0" u="none" strike="noStrike">
                          <a:solidFill>
                            <a:srgbClr val="000000"/>
                          </a:solidFill>
                          <a:effectLst/>
                          <a:latin typeface="Arial"/>
                          <a:cs typeface="Arial"/>
                        </a:rPr>
                        <a:t>IL10</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11,42</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0,002</a:t>
                      </a:r>
                    </a:p>
                  </a:txBody>
                  <a:tcPr marL="10134" marR="10134" marT="10134" marB="0" anchor="b">
                    <a:lnL>
                      <a:noFill/>
                    </a:lnL>
                    <a:lnR>
                      <a:noFill/>
                    </a:lnR>
                    <a:lnT>
                      <a:noFill/>
                    </a:lnT>
                    <a:lnB>
                      <a:noFill/>
                    </a:lnB>
                  </a:tcPr>
                </a:tc>
                <a:extLst>
                  <a:ext uri="{0D108BD9-81ED-4DB2-BD59-A6C34878D82A}">
                    <a16:rowId xmlns:a16="http://schemas.microsoft.com/office/drawing/2014/main" val="10010"/>
                  </a:ext>
                </a:extLst>
              </a:tr>
              <a:tr h="142402">
                <a:tc>
                  <a:txBody>
                    <a:bodyPr/>
                    <a:lstStyle/>
                    <a:p>
                      <a:pPr algn="ctr" fontAlgn="ctr"/>
                      <a:r>
                        <a:rPr lang="it-IT" sz="800" b="0" i="0" u="none" strike="noStrike" dirty="0">
                          <a:solidFill>
                            <a:srgbClr val="000000"/>
                          </a:solidFill>
                          <a:effectLst/>
                          <a:latin typeface="Arial"/>
                          <a:cs typeface="Arial"/>
                        </a:rPr>
                        <a:t>IL12B</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10,87</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0,007</a:t>
                      </a:r>
                    </a:p>
                  </a:txBody>
                  <a:tcPr marL="10134" marR="10134" marT="10134" marB="0" anchor="b">
                    <a:lnL>
                      <a:noFill/>
                    </a:lnL>
                    <a:lnR>
                      <a:noFill/>
                    </a:lnR>
                    <a:lnT>
                      <a:noFill/>
                    </a:lnT>
                    <a:lnB>
                      <a:noFill/>
                    </a:lnB>
                  </a:tcPr>
                </a:tc>
                <a:extLst>
                  <a:ext uri="{0D108BD9-81ED-4DB2-BD59-A6C34878D82A}">
                    <a16:rowId xmlns:a16="http://schemas.microsoft.com/office/drawing/2014/main" val="10011"/>
                  </a:ext>
                </a:extLst>
              </a:tr>
              <a:tr h="142402">
                <a:tc>
                  <a:txBody>
                    <a:bodyPr/>
                    <a:lstStyle/>
                    <a:p>
                      <a:pPr algn="ctr" fontAlgn="ctr"/>
                      <a:r>
                        <a:rPr lang="it-IT" sz="800" b="0" i="0" u="none" strike="noStrike" dirty="0">
                          <a:solidFill>
                            <a:srgbClr val="000000"/>
                          </a:solidFill>
                          <a:effectLst/>
                          <a:latin typeface="Arial"/>
                          <a:cs typeface="Arial"/>
                        </a:rPr>
                        <a:t>CCL8</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10,69</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0,010</a:t>
                      </a:r>
                    </a:p>
                  </a:txBody>
                  <a:tcPr marL="10134" marR="10134" marT="10134" marB="0" anchor="b">
                    <a:lnL>
                      <a:noFill/>
                    </a:lnL>
                    <a:lnR>
                      <a:noFill/>
                    </a:lnR>
                    <a:lnT>
                      <a:noFill/>
                    </a:lnT>
                    <a:lnB>
                      <a:noFill/>
                    </a:lnB>
                  </a:tcPr>
                </a:tc>
                <a:extLst>
                  <a:ext uri="{0D108BD9-81ED-4DB2-BD59-A6C34878D82A}">
                    <a16:rowId xmlns:a16="http://schemas.microsoft.com/office/drawing/2014/main" val="10012"/>
                  </a:ext>
                </a:extLst>
              </a:tr>
              <a:tr h="142402">
                <a:tc>
                  <a:txBody>
                    <a:bodyPr/>
                    <a:lstStyle/>
                    <a:p>
                      <a:pPr algn="ctr" fontAlgn="ctr"/>
                      <a:r>
                        <a:rPr lang="it-IT" sz="800" b="0" i="0" u="none" strike="noStrike" dirty="0">
                          <a:solidFill>
                            <a:srgbClr val="000000"/>
                          </a:solidFill>
                          <a:effectLst/>
                          <a:latin typeface="Arial"/>
                          <a:cs typeface="Arial"/>
                        </a:rPr>
                        <a:t>CX3CL1</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9,58</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0,013</a:t>
                      </a:r>
                    </a:p>
                  </a:txBody>
                  <a:tcPr marL="10134" marR="10134" marT="10134" marB="0" anchor="b">
                    <a:lnL>
                      <a:noFill/>
                    </a:lnL>
                    <a:lnR>
                      <a:noFill/>
                    </a:lnR>
                    <a:lnT>
                      <a:noFill/>
                    </a:lnT>
                    <a:lnB>
                      <a:noFill/>
                    </a:lnB>
                  </a:tcPr>
                </a:tc>
                <a:extLst>
                  <a:ext uri="{0D108BD9-81ED-4DB2-BD59-A6C34878D82A}">
                    <a16:rowId xmlns:a16="http://schemas.microsoft.com/office/drawing/2014/main" val="10013"/>
                  </a:ext>
                </a:extLst>
              </a:tr>
              <a:tr h="142402">
                <a:tc>
                  <a:txBody>
                    <a:bodyPr/>
                    <a:lstStyle/>
                    <a:p>
                      <a:pPr algn="ctr" fontAlgn="ctr"/>
                      <a:r>
                        <a:rPr lang="it-IT" sz="800" b="0" i="0" u="none" strike="noStrike">
                          <a:solidFill>
                            <a:srgbClr val="000000"/>
                          </a:solidFill>
                          <a:effectLst/>
                          <a:latin typeface="Arial"/>
                          <a:cs typeface="Arial"/>
                        </a:rPr>
                        <a:t>PPIA</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dirty="0">
                          <a:solidFill>
                            <a:srgbClr val="000000"/>
                          </a:solidFill>
                          <a:effectLst/>
                          <a:latin typeface="Arial"/>
                          <a:cs typeface="Arial"/>
                        </a:rPr>
                        <a:t>9,00</a:t>
                      </a:r>
                    </a:p>
                  </a:txBody>
                  <a:tcPr marL="10134" marR="10134" marT="10134" marB="0" anchor="b">
                    <a:lnL>
                      <a:noFill/>
                    </a:lnL>
                    <a:lnR>
                      <a:noFill/>
                    </a:lnR>
                    <a:lnT>
                      <a:noFill/>
                    </a:lnT>
                    <a:lnB>
                      <a:noFill/>
                    </a:lnB>
                    <a:noFill/>
                  </a:tcPr>
                </a:tc>
                <a:tc>
                  <a:txBody>
                    <a:bodyPr/>
                    <a:lstStyle/>
                    <a:p>
                      <a:pPr algn="ctr" fontAlgn="b"/>
                      <a:r>
                        <a:rPr lang="it-IT" sz="800" b="0" i="0" u="none" strike="noStrike" dirty="0">
                          <a:solidFill>
                            <a:srgbClr val="000000"/>
                          </a:solidFill>
                          <a:effectLst/>
                          <a:latin typeface="Arial"/>
                          <a:cs typeface="Arial"/>
                        </a:rPr>
                        <a:t>3,10</a:t>
                      </a:r>
                      <a:r>
                        <a:rPr lang="it-IT" sz="800" b="0" i="0" u="none" strike="noStrike" baseline="0" dirty="0">
                          <a:solidFill>
                            <a:srgbClr val="000000"/>
                          </a:solidFill>
                          <a:effectLst/>
                          <a:latin typeface="Arial"/>
                          <a:cs typeface="Arial"/>
                        </a:rPr>
                        <a:t> </a:t>
                      </a:r>
                      <a:r>
                        <a:rPr lang="it-IT" sz="800" b="0" i="0" u="none" strike="noStrike" dirty="0">
                          <a:solidFill>
                            <a:srgbClr val="000000"/>
                          </a:solidFill>
                          <a:effectLst/>
                          <a:latin typeface="Arial"/>
                          <a:cs typeface="Arial"/>
                        </a:rPr>
                        <a:t>E-04</a:t>
                      </a:r>
                    </a:p>
                  </a:txBody>
                  <a:tcPr marL="10134" marR="10134" marT="10134"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42402">
                <a:tc>
                  <a:txBody>
                    <a:bodyPr/>
                    <a:lstStyle/>
                    <a:p>
                      <a:pPr algn="ctr" fontAlgn="ctr"/>
                      <a:r>
                        <a:rPr lang="it-IT" sz="800" b="0" i="0" u="none" strike="noStrike" dirty="0">
                          <a:solidFill>
                            <a:srgbClr val="000000"/>
                          </a:solidFill>
                          <a:effectLst/>
                          <a:latin typeface="Arial"/>
                          <a:cs typeface="Arial"/>
                        </a:rPr>
                        <a:t>SERPINC1</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8,41</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0,017</a:t>
                      </a:r>
                    </a:p>
                  </a:txBody>
                  <a:tcPr marL="10134" marR="10134" marT="10134" marB="0" anchor="b">
                    <a:lnL>
                      <a:noFill/>
                    </a:lnL>
                    <a:lnR>
                      <a:noFill/>
                    </a:lnR>
                    <a:lnT>
                      <a:noFill/>
                    </a:lnT>
                    <a:lnB>
                      <a:noFill/>
                    </a:lnB>
                  </a:tcPr>
                </a:tc>
                <a:extLst>
                  <a:ext uri="{0D108BD9-81ED-4DB2-BD59-A6C34878D82A}">
                    <a16:rowId xmlns:a16="http://schemas.microsoft.com/office/drawing/2014/main" val="10015"/>
                  </a:ext>
                </a:extLst>
              </a:tr>
              <a:tr h="142402">
                <a:tc>
                  <a:txBody>
                    <a:bodyPr/>
                    <a:lstStyle/>
                    <a:p>
                      <a:pPr algn="ctr" fontAlgn="ctr"/>
                      <a:r>
                        <a:rPr lang="it-IT" sz="800" b="0" i="0" u="none" strike="noStrike" dirty="0">
                          <a:solidFill>
                            <a:srgbClr val="000000"/>
                          </a:solidFill>
                          <a:effectLst/>
                          <a:latin typeface="Arial"/>
                          <a:cs typeface="Arial"/>
                        </a:rPr>
                        <a:t>BAD</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7,82</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0,001</a:t>
                      </a:r>
                    </a:p>
                  </a:txBody>
                  <a:tcPr marL="10134" marR="10134" marT="10134" marB="0" anchor="b">
                    <a:lnL>
                      <a:noFill/>
                    </a:lnL>
                    <a:lnR>
                      <a:noFill/>
                    </a:lnR>
                    <a:lnT>
                      <a:noFill/>
                    </a:lnT>
                    <a:lnB>
                      <a:noFill/>
                    </a:lnB>
                  </a:tcPr>
                </a:tc>
                <a:extLst>
                  <a:ext uri="{0D108BD9-81ED-4DB2-BD59-A6C34878D82A}">
                    <a16:rowId xmlns:a16="http://schemas.microsoft.com/office/drawing/2014/main" val="10016"/>
                  </a:ext>
                </a:extLst>
              </a:tr>
              <a:tr h="142402">
                <a:tc>
                  <a:txBody>
                    <a:bodyPr/>
                    <a:lstStyle/>
                    <a:p>
                      <a:pPr algn="ctr" fontAlgn="ctr"/>
                      <a:r>
                        <a:rPr lang="it-IT" sz="800" b="0" i="0" u="none" strike="noStrike" dirty="0">
                          <a:solidFill>
                            <a:srgbClr val="000000"/>
                          </a:solidFill>
                          <a:effectLst/>
                          <a:latin typeface="Arial"/>
                          <a:cs typeface="Arial"/>
                        </a:rPr>
                        <a:t>SELL</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7,61</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0,003</a:t>
                      </a:r>
                    </a:p>
                  </a:txBody>
                  <a:tcPr marL="10134" marR="10134" marT="10134" marB="0" anchor="b">
                    <a:lnL>
                      <a:noFill/>
                    </a:lnL>
                    <a:lnR>
                      <a:noFill/>
                    </a:lnR>
                    <a:lnT>
                      <a:noFill/>
                    </a:lnT>
                    <a:lnB>
                      <a:noFill/>
                    </a:lnB>
                  </a:tcPr>
                </a:tc>
                <a:extLst>
                  <a:ext uri="{0D108BD9-81ED-4DB2-BD59-A6C34878D82A}">
                    <a16:rowId xmlns:a16="http://schemas.microsoft.com/office/drawing/2014/main" val="10017"/>
                  </a:ext>
                </a:extLst>
              </a:tr>
              <a:tr h="142402">
                <a:tc>
                  <a:txBody>
                    <a:bodyPr/>
                    <a:lstStyle/>
                    <a:p>
                      <a:pPr algn="ctr" fontAlgn="ctr"/>
                      <a:r>
                        <a:rPr lang="it-IT" sz="800" b="0" i="0" u="none" strike="noStrike" dirty="0">
                          <a:solidFill>
                            <a:srgbClr val="000000"/>
                          </a:solidFill>
                          <a:effectLst/>
                          <a:latin typeface="Arial"/>
                          <a:cs typeface="Arial"/>
                        </a:rPr>
                        <a:t>BANF1</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7,02</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0,001</a:t>
                      </a:r>
                    </a:p>
                  </a:txBody>
                  <a:tcPr marL="10134" marR="10134" marT="10134" marB="0" anchor="b">
                    <a:lnL>
                      <a:noFill/>
                    </a:lnL>
                    <a:lnR>
                      <a:noFill/>
                    </a:lnR>
                    <a:lnT>
                      <a:noFill/>
                    </a:lnT>
                    <a:lnB>
                      <a:noFill/>
                    </a:lnB>
                  </a:tcPr>
                </a:tc>
                <a:extLst>
                  <a:ext uri="{0D108BD9-81ED-4DB2-BD59-A6C34878D82A}">
                    <a16:rowId xmlns:a16="http://schemas.microsoft.com/office/drawing/2014/main" val="10018"/>
                  </a:ext>
                </a:extLst>
              </a:tr>
              <a:tr h="142402">
                <a:tc>
                  <a:txBody>
                    <a:bodyPr/>
                    <a:lstStyle/>
                    <a:p>
                      <a:pPr algn="ctr" fontAlgn="ctr"/>
                      <a:r>
                        <a:rPr lang="it-IT" sz="800" b="0" i="0" u="none" strike="noStrike">
                          <a:solidFill>
                            <a:srgbClr val="000000"/>
                          </a:solidFill>
                          <a:effectLst/>
                          <a:latin typeface="Arial"/>
                          <a:cs typeface="Arial"/>
                        </a:rPr>
                        <a:t>CDK7</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6,80</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0,001</a:t>
                      </a:r>
                    </a:p>
                  </a:txBody>
                  <a:tcPr marL="10134" marR="10134" marT="10134" marB="0" anchor="b">
                    <a:lnL>
                      <a:noFill/>
                    </a:lnL>
                    <a:lnR>
                      <a:noFill/>
                    </a:lnR>
                    <a:lnT>
                      <a:noFill/>
                    </a:lnT>
                    <a:lnB>
                      <a:noFill/>
                    </a:lnB>
                  </a:tcPr>
                </a:tc>
                <a:extLst>
                  <a:ext uri="{0D108BD9-81ED-4DB2-BD59-A6C34878D82A}">
                    <a16:rowId xmlns:a16="http://schemas.microsoft.com/office/drawing/2014/main" val="10019"/>
                  </a:ext>
                </a:extLst>
              </a:tr>
              <a:tr h="142402">
                <a:tc>
                  <a:txBody>
                    <a:bodyPr/>
                    <a:lstStyle/>
                    <a:p>
                      <a:pPr algn="ctr" fontAlgn="ctr"/>
                      <a:r>
                        <a:rPr lang="it-IT" sz="800" b="0" i="0" u="none" strike="noStrike" dirty="0">
                          <a:solidFill>
                            <a:srgbClr val="000000"/>
                          </a:solidFill>
                          <a:effectLst/>
                          <a:latin typeface="Arial"/>
                          <a:cs typeface="Arial"/>
                        </a:rPr>
                        <a:t>TFCP2</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5,43</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0,010</a:t>
                      </a:r>
                    </a:p>
                  </a:txBody>
                  <a:tcPr marL="10134" marR="10134" marT="10134" marB="0" anchor="b">
                    <a:lnL>
                      <a:noFill/>
                    </a:lnL>
                    <a:lnR>
                      <a:noFill/>
                    </a:lnR>
                    <a:lnT>
                      <a:noFill/>
                    </a:lnT>
                    <a:lnB>
                      <a:noFill/>
                    </a:lnB>
                  </a:tcPr>
                </a:tc>
                <a:extLst>
                  <a:ext uri="{0D108BD9-81ED-4DB2-BD59-A6C34878D82A}">
                    <a16:rowId xmlns:a16="http://schemas.microsoft.com/office/drawing/2014/main" val="10020"/>
                  </a:ext>
                </a:extLst>
              </a:tr>
              <a:tr h="119453">
                <a:tc>
                  <a:txBody>
                    <a:bodyPr/>
                    <a:lstStyle/>
                    <a:p>
                      <a:pPr algn="ctr" fontAlgn="ctr"/>
                      <a:r>
                        <a:rPr lang="it-IT" sz="800" b="0" i="0" u="none" strike="noStrike" dirty="0">
                          <a:solidFill>
                            <a:srgbClr val="000000"/>
                          </a:solidFill>
                          <a:effectLst/>
                          <a:latin typeface="Arial"/>
                          <a:cs typeface="Arial"/>
                        </a:rPr>
                        <a:t>CCR2</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5,40</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0,041</a:t>
                      </a:r>
                    </a:p>
                  </a:txBody>
                  <a:tcPr marL="10134" marR="10134" marT="10134" marB="0" anchor="b">
                    <a:lnL>
                      <a:noFill/>
                    </a:lnL>
                    <a:lnR>
                      <a:noFill/>
                    </a:lnR>
                    <a:lnT>
                      <a:noFill/>
                    </a:lnT>
                    <a:lnB>
                      <a:noFill/>
                    </a:lnB>
                  </a:tcPr>
                </a:tc>
                <a:extLst>
                  <a:ext uri="{0D108BD9-81ED-4DB2-BD59-A6C34878D82A}">
                    <a16:rowId xmlns:a16="http://schemas.microsoft.com/office/drawing/2014/main" val="10021"/>
                  </a:ext>
                </a:extLst>
              </a:tr>
              <a:tr h="142402">
                <a:tc>
                  <a:txBody>
                    <a:bodyPr/>
                    <a:lstStyle/>
                    <a:p>
                      <a:pPr algn="ctr" fontAlgn="ctr"/>
                      <a:r>
                        <a:rPr lang="it-IT" sz="800" b="0" i="0" u="none" strike="noStrike" dirty="0">
                          <a:solidFill>
                            <a:srgbClr val="000000"/>
                          </a:solidFill>
                          <a:effectLst/>
                          <a:latin typeface="Arial"/>
                          <a:cs typeface="Arial"/>
                        </a:rPr>
                        <a:t>TNFSF10</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5,33</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0,002</a:t>
                      </a:r>
                    </a:p>
                  </a:txBody>
                  <a:tcPr marL="10134" marR="10134" marT="10134" marB="0" anchor="b">
                    <a:lnL>
                      <a:noFill/>
                    </a:lnL>
                    <a:lnR>
                      <a:noFill/>
                    </a:lnR>
                    <a:lnT>
                      <a:noFill/>
                    </a:lnT>
                    <a:lnB>
                      <a:noFill/>
                    </a:lnB>
                  </a:tcPr>
                </a:tc>
                <a:extLst>
                  <a:ext uri="{0D108BD9-81ED-4DB2-BD59-A6C34878D82A}">
                    <a16:rowId xmlns:a16="http://schemas.microsoft.com/office/drawing/2014/main" val="10022"/>
                  </a:ext>
                </a:extLst>
              </a:tr>
              <a:tr h="142402">
                <a:tc>
                  <a:txBody>
                    <a:bodyPr/>
                    <a:lstStyle/>
                    <a:p>
                      <a:pPr algn="ctr" fontAlgn="ctr"/>
                      <a:r>
                        <a:rPr lang="it-IT" sz="800" b="0" i="0" u="none" strike="noStrike" dirty="0">
                          <a:solidFill>
                            <a:srgbClr val="000000"/>
                          </a:solidFill>
                          <a:effectLst/>
                          <a:latin typeface="Arial"/>
                          <a:cs typeface="Arial"/>
                        </a:rPr>
                        <a:t>TRIM5</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5,26</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0,004</a:t>
                      </a:r>
                    </a:p>
                  </a:txBody>
                  <a:tcPr marL="10134" marR="10134" marT="10134" marB="0" anchor="b">
                    <a:lnL>
                      <a:noFill/>
                    </a:lnL>
                    <a:lnR>
                      <a:noFill/>
                    </a:lnR>
                    <a:lnT>
                      <a:noFill/>
                    </a:lnT>
                    <a:lnB>
                      <a:noFill/>
                    </a:lnB>
                  </a:tcPr>
                </a:tc>
                <a:extLst>
                  <a:ext uri="{0D108BD9-81ED-4DB2-BD59-A6C34878D82A}">
                    <a16:rowId xmlns:a16="http://schemas.microsoft.com/office/drawing/2014/main" val="10023"/>
                  </a:ext>
                </a:extLst>
              </a:tr>
              <a:tr h="142402">
                <a:tc>
                  <a:txBody>
                    <a:bodyPr/>
                    <a:lstStyle/>
                    <a:p>
                      <a:pPr algn="ctr" fontAlgn="ctr"/>
                      <a:r>
                        <a:rPr lang="it-IT" sz="800" b="0" i="0" u="none" strike="noStrike" dirty="0">
                          <a:solidFill>
                            <a:srgbClr val="000000"/>
                          </a:solidFill>
                          <a:effectLst/>
                          <a:latin typeface="Arial"/>
                          <a:cs typeface="Arial"/>
                        </a:rPr>
                        <a:t>CCR4</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4,53</a:t>
                      </a:r>
                    </a:p>
                  </a:txBody>
                  <a:tcPr marL="10134" marR="10134" marT="10134" marB="0" anchor="b">
                    <a:lnL>
                      <a:noFill/>
                    </a:lnL>
                    <a:lnR>
                      <a:noFill/>
                    </a:lnR>
                    <a:lnT>
                      <a:noFill/>
                    </a:lnT>
                    <a:lnB>
                      <a:noFill/>
                    </a:lnB>
                  </a:tcPr>
                </a:tc>
                <a:tc>
                  <a:txBody>
                    <a:bodyPr/>
                    <a:lstStyle/>
                    <a:p>
                      <a:pPr algn="ctr" fontAlgn="b"/>
                      <a:r>
                        <a:rPr lang="it-IT" sz="800" b="0" i="0" u="none" strike="noStrike">
                          <a:solidFill>
                            <a:srgbClr val="FF0000"/>
                          </a:solidFill>
                          <a:effectLst/>
                          <a:latin typeface="Arial"/>
                          <a:cs typeface="Arial"/>
                        </a:rPr>
                        <a:t>0,063</a:t>
                      </a:r>
                    </a:p>
                  </a:txBody>
                  <a:tcPr marL="10134" marR="10134" marT="10134" marB="0" anchor="b">
                    <a:lnL>
                      <a:noFill/>
                    </a:lnL>
                    <a:lnR>
                      <a:noFill/>
                    </a:lnR>
                    <a:lnT>
                      <a:noFill/>
                    </a:lnT>
                    <a:lnB>
                      <a:noFill/>
                    </a:lnB>
                  </a:tcPr>
                </a:tc>
                <a:extLst>
                  <a:ext uri="{0D108BD9-81ED-4DB2-BD59-A6C34878D82A}">
                    <a16:rowId xmlns:a16="http://schemas.microsoft.com/office/drawing/2014/main" val="10024"/>
                  </a:ext>
                </a:extLst>
              </a:tr>
              <a:tr h="142402">
                <a:tc>
                  <a:txBody>
                    <a:bodyPr/>
                    <a:lstStyle/>
                    <a:p>
                      <a:pPr algn="ctr" fontAlgn="ctr"/>
                      <a:r>
                        <a:rPr lang="it-IT" sz="800" b="0" i="0" u="none" strike="noStrike" dirty="0">
                          <a:solidFill>
                            <a:srgbClr val="000000"/>
                          </a:solidFill>
                          <a:effectLst/>
                          <a:latin typeface="Arial"/>
                          <a:cs typeface="Arial"/>
                        </a:rPr>
                        <a:t>PRDX1</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a:solidFill>
                            <a:srgbClr val="000000"/>
                          </a:solidFill>
                          <a:effectLst/>
                          <a:latin typeface="Arial"/>
                          <a:cs typeface="Arial"/>
                        </a:rPr>
                        <a:t>4,39</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0,004</a:t>
                      </a:r>
                    </a:p>
                  </a:txBody>
                  <a:tcPr marL="10134" marR="10134" marT="10134" marB="0" anchor="b">
                    <a:lnL>
                      <a:noFill/>
                    </a:lnL>
                    <a:lnR>
                      <a:noFill/>
                    </a:lnR>
                    <a:lnT>
                      <a:noFill/>
                    </a:lnT>
                    <a:lnB>
                      <a:noFill/>
                    </a:lnB>
                  </a:tcPr>
                </a:tc>
                <a:extLst>
                  <a:ext uri="{0D108BD9-81ED-4DB2-BD59-A6C34878D82A}">
                    <a16:rowId xmlns:a16="http://schemas.microsoft.com/office/drawing/2014/main" val="10025"/>
                  </a:ext>
                </a:extLst>
              </a:tr>
              <a:tr h="142402">
                <a:tc>
                  <a:txBody>
                    <a:bodyPr/>
                    <a:lstStyle/>
                    <a:p>
                      <a:pPr algn="ctr" fontAlgn="ctr"/>
                      <a:r>
                        <a:rPr lang="it-IT" sz="800" b="0" i="0" u="none" strike="noStrike" dirty="0">
                          <a:solidFill>
                            <a:srgbClr val="000000"/>
                          </a:solidFill>
                          <a:effectLst/>
                          <a:latin typeface="Arial"/>
                          <a:cs typeface="Arial"/>
                        </a:rPr>
                        <a:t>CCNT1</a:t>
                      </a:r>
                    </a:p>
                  </a:txBody>
                  <a:tcPr marL="10134" marR="10134" marT="10134" marB="0" anchor="ctr">
                    <a:lnL>
                      <a:noFill/>
                    </a:lnL>
                    <a:lnR>
                      <a:noFill/>
                    </a:lnR>
                    <a:lnT>
                      <a:noFill/>
                    </a:lnT>
                    <a:lnB>
                      <a:noFill/>
                    </a:lnB>
                    <a:solidFill>
                      <a:srgbClr val="FF0000"/>
                    </a:solidFill>
                  </a:tcPr>
                </a:tc>
                <a:tc>
                  <a:txBody>
                    <a:bodyPr/>
                    <a:lstStyle/>
                    <a:p>
                      <a:pPr algn="ctr" fontAlgn="b"/>
                      <a:r>
                        <a:rPr lang="it-IT" sz="800" b="0" i="0" u="none" strike="noStrike" dirty="0">
                          <a:solidFill>
                            <a:srgbClr val="000000"/>
                          </a:solidFill>
                          <a:effectLst/>
                          <a:latin typeface="Arial"/>
                          <a:cs typeface="Arial"/>
                        </a:rPr>
                        <a:t>4,05</a:t>
                      </a:r>
                    </a:p>
                  </a:txBody>
                  <a:tcPr marL="10134" marR="10134" marT="10134" marB="0" anchor="b">
                    <a:lnL>
                      <a:noFill/>
                    </a:lnL>
                    <a:lnR>
                      <a:noFill/>
                    </a:lnR>
                    <a:lnT>
                      <a:noFill/>
                    </a:lnT>
                    <a:lnB>
                      <a:noFill/>
                    </a:lnB>
                  </a:tcPr>
                </a:tc>
                <a:tc>
                  <a:txBody>
                    <a:bodyPr/>
                    <a:lstStyle/>
                    <a:p>
                      <a:pPr algn="ctr" fontAlgn="b"/>
                      <a:r>
                        <a:rPr lang="it-IT" sz="800" b="0" i="0" u="none" strike="noStrike">
                          <a:solidFill>
                            <a:srgbClr val="000000"/>
                          </a:solidFill>
                          <a:effectLst/>
                          <a:latin typeface="Arial"/>
                          <a:cs typeface="Arial"/>
                        </a:rPr>
                        <a:t>0,007</a:t>
                      </a:r>
                    </a:p>
                  </a:txBody>
                  <a:tcPr marL="10134" marR="10134" marT="10134" marB="0" anchor="b">
                    <a:lnL>
                      <a:noFill/>
                    </a:lnL>
                    <a:lnR>
                      <a:noFill/>
                    </a:lnR>
                    <a:lnT>
                      <a:noFill/>
                    </a:lnT>
                    <a:lnB>
                      <a:noFill/>
                    </a:lnB>
                  </a:tcPr>
                </a:tc>
                <a:extLst>
                  <a:ext uri="{0D108BD9-81ED-4DB2-BD59-A6C34878D82A}">
                    <a16:rowId xmlns:a16="http://schemas.microsoft.com/office/drawing/2014/main" val="10026"/>
                  </a:ext>
                </a:extLst>
              </a:tr>
              <a:tr h="142402">
                <a:tc>
                  <a:txBody>
                    <a:bodyPr/>
                    <a:lstStyle/>
                    <a:p>
                      <a:pPr algn="ctr" fontAlgn="ctr"/>
                      <a:r>
                        <a:rPr lang="it-IT" sz="800" b="0" i="0" u="none" strike="noStrike" dirty="0">
                          <a:solidFill>
                            <a:srgbClr val="000000"/>
                          </a:solidFill>
                          <a:effectLst/>
                          <a:latin typeface="Arial"/>
                          <a:cs typeface="Arial"/>
                        </a:rPr>
                        <a:t>CEBPB</a:t>
                      </a:r>
                    </a:p>
                  </a:txBody>
                  <a:tcPr marL="10134" marR="10134" marT="10134" marB="0" anchor="ctr">
                    <a:lnL>
                      <a:noFill/>
                    </a:lnL>
                    <a:lnR>
                      <a:noFill/>
                    </a:lnR>
                    <a:lnT>
                      <a:noFill/>
                    </a:lnT>
                    <a:lnB>
                      <a:noFill/>
                    </a:lnB>
                    <a:solidFill>
                      <a:srgbClr val="FF00FF"/>
                    </a:solidFill>
                  </a:tcPr>
                </a:tc>
                <a:tc>
                  <a:txBody>
                    <a:bodyPr/>
                    <a:lstStyle/>
                    <a:p>
                      <a:pPr algn="ctr" fontAlgn="b"/>
                      <a:r>
                        <a:rPr lang="it-IT" sz="800" b="0" i="0" u="none" strike="noStrike" dirty="0">
                          <a:solidFill>
                            <a:srgbClr val="000000"/>
                          </a:solidFill>
                          <a:effectLst/>
                          <a:latin typeface="Arial"/>
                          <a:cs typeface="Arial"/>
                        </a:rPr>
                        <a:t>-3,57</a:t>
                      </a:r>
                    </a:p>
                  </a:txBody>
                  <a:tcPr marL="12700" marR="12700" marT="12700" marB="0" anchor="b">
                    <a:lnL>
                      <a:noFill/>
                    </a:lnL>
                    <a:lnR>
                      <a:noFill/>
                    </a:lnR>
                    <a:lnT>
                      <a:noFill/>
                    </a:lnT>
                    <a:lnB>
                      <a:noFill/>
                    </a:lnB>
                  </a:tcPr>
                </a:tc>
                <a:tc>
                  <a:txBody>
                    <a:bodyPr/>
                    <a:lstStyle/>
                    <a:p>
                      <a:pPr algn="ctr" fontAlgn="b"/>
                      <a:r>
                        <a:rPr lang="it-IT" sz="800" b="0" i="0" u="none" strike="noStrike" dirty="0">
                          <a:solidFill>
                            <a:srgbClr val="000000"/>
                          </a:solidFill>
                          <a:effectLst/>
                          <a:latin typeface="Arial"/>
                          <a:cs typeface="Arial"/>
                        </a:rPr>
                        <a:t>9,15 E-05</a:t>
                      </a:r>
                    </a:p>
                  </a:txBody>
                  <a:tcPr marL="12700" marR="12700" marT="12700" marB="0" anchor="b">
                    <a:lnL>
                      <a:noFill/>
                    </a:lnL>
                    <a:lnR>
                      <a:noFill/>
                    </a:lnR>
                    <a:lnT>
                      <a:noFill/>
                    </a:lnT>
                    <a:lnB>
                      <a:noFill/>
                    </a:lnB>
                    <a:solidFill>
                      <a:srgbClr val="FFFF00"/>
                    </a:solidFill>
                  </a:tcPr>
                </a:tc>
                <a:extLst>
                  <a:ext uri="{0D108BD9-81ED-4DB2-BD59-A6C34878D82A}">
                    <a16:rowId xmlns:a16="http://schemas.microsoft.com/office/drawing/2014/main" val="10027"/>
                  </a:ext>
                </a:extLst>
              </a:tr>
              <a:tr h="142402">
                <a:tc>
                  <a:txBody>
                    <a:bodyPr/>
                    <a:lstStyle/>
                    <a:p>
                      <a:pPr algn="ctr" fontAlgn="ctr"/>
                      <a:r>
                        <a:rPr lang="it-IT" sz="800" b="0" i="0" u="none" strike="noStrike" dirty="0">
                          <a:solidFill>
                            <a:srgbClr val="000000"/>
                          </a:solidFill>
                          <a:effectLst/>
                          <a:latin typeface="Arial"/>
                          <a:cs typeface="Arial"/>
                        </a:rPr>
                        <a:t>IL8</a:t>
                      </a:r>
                    </a:p>
                  </a:txBody>
                  <a:tcPr marL="10134" marR="10134" marT="10134" marB="0" anchor="ctr">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-4,30</a:t>
                      </a:r>
                    </a:p>
                  </a:txBody>
                  <a:tcPr marL="10134" marR="10134" marT="10134" marB="0" anchor="b">
                    <a:lnL>
                      <a:noFill/>
                    </a:lnL>
                    <a:lnR>
                      <a:noFill/>
                    </a:lnR>
                    <a:lnT>
                      <a:noFill/>
                    </a:lnT>
                    <a:lnB>
                      <a:noFill/>
                    </a:lnB>
                  </a:tcPr>
                </a:tc>
                <a:tc>
                  <a:txBody>
                    <a:bodyPr/>
                    <a:lstStyle/>
                    <a:p>
                      <a:pPr algn="ctr" fontAlgn="b"/>
                      <a:r>
                        <a:rPr lang="it-IT" sz="800" b="0" i="0" u="none" strike="noStrike">
                          <a:solidFill>
                            <a:srgbClr val="FF0000"/>
                          </a:solidFill>
                          <a:effectLst/>
                          <a:latin typeface="Arial"/>
                          <a:cs typeface="Arial"/>
                        </a:rPr>
                        <a:t>0,506</a:t>
                      </a:r>
                    </a:p>
                  </a:txBody>
                  <a:tcPr marL="10134" marR="10134" marT="10134" marB="0" anchor="b">
                    <a:lnL>
                      <a:noFill/>
                    </a:lnL>
                    <a:lnR>
                      <a:noFill/>
                    </a:lnR>
                    <a:lnT>
                      <a:noFill/>
                    </a:lnT>
                    <a:lnB>
                      <a:noFill/>
                    </a:lnB>
                  </a:tcPr>
                </a:tc>
                <a:extLst>
                  <a:ext uri="{0D108BD9-81ED-4DB2-BD59-A6C34878D82A}">
                    <a16:rowId xmlns:a16="http://schemas.microsoft.com/office/drawing/2014/main" val="10028"/>
                  </a:ext>
                </a:extLst>
              </a:tr>
              <a:tr h="142402">
                <a:tc>
                  <a:txBody>
                    <a:bodyPr/>
                    <a:lstStyle/>
                    <a:p>
                      <a:pPr algn="ctr" fontAlgn="ctr"/>
                      <a:r>
                        <a:rPr lang="it-IT" sz="800" b="0" i="0" u="none" strike="noStrike" dirty="0">
                          <a:solidFill>
                            <a:srgbClr val="000000"/>
                          </a:solidFill>
                          <a:effectLst/>
                          <a:latin typeface="Arial"/>
                          <a:cs typeface="Arial"/>
                        </a:rPr>
                        <a:t>CD209</a:t>
                      </a:r>
                    </a:p>
                  </a:txBody>
                  <a:tcPr marL="10134" marR="10134" marT="10134" marB="0" anchor="ctr">
                    <a:lnL>
                      <a:noFill/>
                    </a:lnL>
                    <a:lnR>
                      <a:noFill/>
                    </a:lnR>
                    <a:lnT>
                      <a:noFill/>
                    </a:lnT>
                    <a:lnB>
                      <a:noFill/>
                    </a:lnB>
                    <a:solidFill>
                      <a:srgbClr val="00FF00"/>
                    </a:solidFill>
                  </a:tcPr>
                </a:tc>
                <a:tc>
                  <a:txBody>
                    <a:bodyPr/>
                    <a:lstStyle/>
                    <a:p>
                      <a:pPr algn="ctr" fontAlgn="b"/>
                      <a:r>
                        <a:rPr lang="it-IT" sz="800" b="0" i="0" u="none" strike="noStrike">
                          <a:solidFill>
                            <a:srgbClr val="000000"/>
                          </a:solidFill>
                          <a:effectLst/>
                          <a:latin typeface="Arial"/>
                          <a:cs typeface="Arial"/>
                        </a:rPr>
                        <a:t>-5,26</a:t>
                      </a:r>
                    </a:p>
                  </a:txBody>
                  <a:tcPr marL="10134" marR="10134" marT="10134" marB="0" anchor="b">
                    <a:lnL>
                      <a:noFill/>
                    </a:lnL>
                    <a:lnR>
                      <a:noFill/>
                    </a:lnR>
                    <a:lnT>
                      <a:noFill/>
                    </a:lnT>
                    <a:lnB>
                      <a:noFill/>
                    </a:lnB>
                  </a:tcPr>
                </a:tc>
                <a:tc>
                  <a:txBody>
                    <a:bodyPr/>
                    <a:lstStyle/>
                    <a:p>
                      <a:pPr algn="ctr" fontAlgn="b"/>
                      <a:r>
                        <a:rPr lang="it-IT" sz="800" b="0" i="0" u="none" strike="noStrike" dirty="0">
                          <a:solidFill>
                            <a:srgbClr val="FF0000"/>
                          </a:solidFill>
                          <a:effectLst/>
                          <a:latin typeface="Arial"/>
                          <a:cs typeface="Arial"/>
                        </a:rPr>
                        <a:t>0,501</a:t>
                      </a:r>
                    </a:p>
                  </a:txBody>
                  <a:tcPr marL="10134" marR="10134" marT="10134" marB="0" anchor="b">
                    <a:lnL>
                      <a:noFill/>
                    </a:lnL>
                    <a:lnR>
                      <a:noFill/>
                    </a:lnR>
                    <a:lnT>
                      <a:noFill/>
                    </a:lnT>
                    <a:lnB>
                      <a:noFill/>
                    </a:lnB>
                  </a:tcPr>
                </a:tc>
                <a:extLst>
                  <a:ext uri="{0D108BD9-81ED-4DB2-BD59-A6C34878D82A}">
                    <a16:rowId xmlns:a16="http://schemas.microsoft.com/office/drawing/2014/main" val="10029"/>
                  </a:ext>
                </a:extLst>
              </a:tr>
            </a:tbl>
          </a:graphicData>
        </a:graphic>
      </p:graphicFrame>
      <p:grpSp>
        <p:nvGrpSpPr>
          <p:cNvPr id="2" name="Gruppo 12"/>
          <p:cNvGrpSpPr/>
          <p:nvPr/>
        </p:nvGrpSpPr>
        <p:grpSpPr>
          <a:xfrm>
            <a:off x="2606018" y="517436"/>
            <a:ext cx="3910852" cy="3043002"/>
            <a:chOff x="3081053" y="102621"/>
            <a:chExt cx="4406900" cy="3670300"/>
          </a:xfrm>
        </p:grpSpPr>
        <p:grpSp>
          <p:nvGrpSpPr>
            <p:cNvPr id="3" name="Gruppo 6"/>
            <p:cNvGrpSpPr/>
            <p:nvPr/>
          </p:nvGrpSpPr>
          <p:grpSpPr>
            <a:xfrm>
              <a:off x="4466552" y="981417"/>
              <a:ext cx="1699987" cy="450736"/>
              <a:chOff x="6912761" y="557356"/>
              <a:chExt cx="1267713" cy="367125"/>
            </a:xfrm>
          </p:grpSpPr>
          <p:sp>
            <p:nvSpPr>
              <p:cNvPr id="8" name="CasellaDiTesto 7"/>
              <p:cNvSpPr txBox="1"/>
              <p:nvPr/>
            </p:nvSpPr>
            <p:spPr>
              <a:xfrm>
                <a:off x="7863657" y="712828"/>
                <a:ext cx="316817" cy="211653"/>
              </a:xfrm>
              <a:prstGeom prst="rect">
                <a:avLst/>
              </a:prstGeom>
              <a:noFill/>
            </p:spPr>
            <p:txBody>
              <a:bodyPr wrap="none" rtlCol="0">
                <a:spAutoFit/>
              </a:bodyPr>
              <a:lstStyle/>
              <a:p>
                <a:r>
                  <a:rPr lang="it-IT" sz="800" dirty="0"/>
                  <a:t>PPIA</a:t>
                </a:r>
              </a:p>
            </p:txBody>
          </p:sp>
          <p:sp>
            <p:nvSpPr>
              <p:cNvPr id="10" name="CasellaDiTesto 9"/>
              <p:cNvSpPr txBox="1"/>
              <p:nvPr/>
            </p:nvSpPr>
            <p:spPr>
              <a:xfrm>
                <a:off x="6912761" y="557356"/>
                <a:ext cx="381473" cy="211653"/>
              </a:xfrm>
              <a:prstGeom prst="rect">
                <a:avLst/>
              </a:prstGeom>
              <a:noFill/>
            </p:spPr>
            <p:txBody>
              <a:bodyPr wrap="none" rtlCol="0">
                <a:spAutoFit/>
              </a:bodyPr>
              <a:lstStyle/>
              <a:p>
                <a:r>
                  <a:rPr lang="it-IT" sz="800" dirty="0"/>
                  <a:t>CEPBP</a:t>
                </a:r>
              </a:p>
            </p:txBody>
          </p:sp>
        </p:grpSp>
        <p:pic>
          <p:nvPicPr>
            <p:cNvPr id="12" name="Immagine 11"/>
            <p:cNvPicPr>
              <a:picLocks noChangeAspect="1"/>
            </p:cNvPicPr>
            <p:nvPr/>
          </p:nvPicPr>
          <p:blipFill>
            <a:blip r:embed="rId2"/>
            <a:stretch>
              <a:fillRect/>
            </a:stretch>
          </p:blipFill>
          <p:spPr>
            <a:xfrm>
              <a:off x="3081053" y="102621"/>
              <a:ext cx="4406900" cy="3670300"/>
            </a:xfrm>
            <a:prstGeom prst="rect">
              <a:avLst/>
            </a:prstGeom>
          </p:spPr>
        </p:pic>
      </p:grpSp>
      <p:pic>
        <p:nvPicPr>
          <p:cNvPr id="14" name="Immagine 13"/>
          <p:cNvPicPr>
            <a:picLocks noChangeAspect="1"/>
          </p:cNvPicPr>
          <p:nvPr/>
        </p:nvPicPr>
        <p:blipFill>
          <a:blip r:embed="rId3"/>
          <a:stretch>
            <a:fillRect/>
          </a:stretch>
        </p:blipFill>
        <p:spPr>
          <a:xfrm>
            <a:off x="2750641" y="3562769"/>
            <a:ext cx="3905903" cy="3266061"/>
          </a:xfrm>
          <a:prstGeom prst="rect">
            <a:avLst/>
          </a:prstGeom>
        </p:spPr>
      </p:pic>
      <p:sp>
        <p:nvSpPr>
          <p:cNvPr id="15" name="Titolo 34"/>
          <p:cNvSpPr txBox="1">
            <a:spLocks/>
          </p:cNvSpPr>
          <p:nvPr/>
        </p:nvSpPr>
        <p:spPr>
          <a:xfrm>
            <a:off x="457200" y="8078"/>
            <a:ext cx="8536057" cy="5093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800" dirty="0">
                <a:solidFill>
                  <a:srgbClr val="376092"/>
                </a:solidFill>
              </a:rPr>
              <a:t>Gene </a:t>
            </a:r>
            <a:r>
              <a:rPr lang="it-IT" sz="2800" dirty="0" err="1">
                <a:solidFill>
                  <a:srgbClr val="376092"/>
                </a:solidFill>
              </a:rPr>
              <a:t>expression</a:t>
            </a:r>
            <a:r>
              <a:rPr lang="it-IT" sz="2800" dirty="0">
                <a:solidFill>
                  <a:srgbClr val="376092"/>
                </a:solidFill>
              </a:rPr>
              <a:t> </a:t>
            </a:r>
            <a:r>
              <a:rPr lang="it-IT" sz="2800" dirty="0" err="1">
                <a:solidFill>
                  <a:srgbClr val="376092"/>
                </a:solidFill>
              </a:rPr>
              <a:t>profile</a:t>
            </a:r>
            <a:r>
              <a:rPr lang="it-IT" sz="2800" dirty="0">
                <a:solidFill>
                  <a:srgbClr val="376092"/>
                </a:solidFill>
              </a:rPr>
              <a:t> in </a:t>
            </a:r>
            <a:r>
              <a:rPr lang="it-IT" sz="2800" dirty="0" err="1">
                <a:solidFill>
                  <a:srgbClr val="376092"/>
                </a:solidFill>
              </a:rPr>
              <a:t>immunotherapy</a:t>
            </a:r>
            <a:r>
              <a:rPr lang="it-IT" sz="2800" dirty="0">
                <a:solidFill>
                  <a:srgbClr val="376092"/>
                </a:solidFill>
              </a:rPr>
              <a:t> </a:t>
            </a:r>
            <a:r>
              <a:rPr lang="it-IT" sz="2800" dirty="0" err="1">
                <a:solidFill>
                  <a:srgbClr val="376092"/>
                </a:solidFill>
              </a:rPr>
              <a:t>preparation</a:t>
            </a:r>
            <a:endParaRPr lang="it-IT" sz="2800" dirty="0">
              <a:solidFill>
                <a:srgbClr val="376092"/>
              </a:solidFill>
            </a:endParaRPr>
          </a:p>
        </p:txBody>
      </p:sp>
      <p:sp>
        <p:nvSpPr>
          <p:cNvPr id="16" name="Fumetto 3 15"/>
          <p:cNvSpPr/>
          <p:nvPr/>
        </p:nvSpPr>
        <p:spPr>
          <a:xfrm>
            <a:off x="2511949" y="517436"/>
            <a:ext cx="4417578" cy="3027322"/>
          </a:xfrm>
          <a:prstGeom prst="wedgeEllipseCallout">
            <a:avLst>
              <a:gd name="adj1" fmla="val -60939"/>
              <a:gd name="adj2" fmla="val 5710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p:nvSpPr>
        <p:spPr>
          <a:xfrm>
            <a:off x="4033407" y="4020068"/>
            <a:ext cx="415498" cy="200055"/>
          </a:xfrm>
          <a:prstGeom prst="rect">
            <a:avLst/>
          </a:prstGeom>
          <a:noFill/>
        </p:spPr>
        <p:txBody>
          <a:bodyPr wrap="none" rtlCol="0">
            <a:spAutoFit/>
          </a:bodyPr>
          <a:lstStyle/>
          <a:p>
            <a:r>
              <a:rPr lang="it-IT" sz="700" dirty="0">
                <a:latin typeface="Arial"/>
                <a:cs typeface="Arial"/>
              </a:rPr>
              <a:t>CD74</a:t>
            </a:r>
          </a:p>
        </p:txBody>
      </p:sp>
      <p:sp>
        <p:nvSpPr>
          <p:cNvPr id="20" name="CasellaDiTesto 19"/>
          <p:cNvSpPr txBox="1"/>
          <p:nvPr/>
        </p:nvSpPr>
        <p:spPr>
          <a:xfrm>
            <a:off x="4057876" y="5012170"/>
            <a:ext cx="556563" cy="200055"/>
          </a:xfrm>
          <a:prstGeom prst="rect">
            <a:avLst/>
          </a:prstGeom>
          <a:noFill/>
        </p:spPr>
        <p:txBody>
          <a:bodyPr wrap="none" rtlCol="0">
            <a:spAutoFit/>
          </a:bodyPr>
          <a:lstStyle/>
          <a:p>
            <a:r>
              <a:rPr lang="it-IT" sz="700" dirty="0">
                <a:latin typeface="Arial"/>
                <a:cs typeface="Arial"/>
              </a:rPr>
              <a:t>CDKN1A</a:t>
            </a:r>
          </a:p>
        </p:txBody>
      </p:sp>
      <p:sp>
        <p:nvSpPr>
          <p:cNvPr id="21" name="CasellaDiTesto 20"/>
          <p:cNvSpPr txBox="1"/>
          <p:nvPr/>
        </p:nvSpPr>
        <p:spPr>
          <a:xfrm>
            <a:off x="3199253" y="3983533"/>
            <a:ext cx="419168" cy="200055"/>
          </a:xfrm>
          <a:prstGeom prst="rect">
            <a:avLst/>
          </a:prstGeom>
          <a:noFill/>
        </p:spPr>
        <p:txBody>
          <a:bodyPr wrap="none" rtlCol="0">
            <a:spAutoFit/>
          </a:bodyPr>
          <a:lstStyle/>
          <a:p>
            <a:r>
              <a:rPr lang="it-IT" sz="700" dirty="0">
                <a:latin typeface="Arial"/>
                <a:cs typeface="Arial"/>
              </a:rPr>
              <a:t>MBL2</a:t>
            </a:r>
          </a:p>
        </p:txBody>
      </p:sp>
      <p:sp>
        <p:nvSpPr>
          <p:cNvPr id="22" name="CasellaDiTesto 21"/>
          <p:cNvSpPr txBox="1"/>
          <p:nvPr/>
        </p:nvSpPr>
        <p:spPr>
          <a:xfrm>
            <a:off x="3559318" y="4314998"/>
            <a:ext cx="530915" cy="200055"/>
          </a:xfrm>
          <a:prstGeom prst="rect">
            <a:avLst/>
          </a:prstGeom>
          <a:noFill/>
        </p:spPr>
        <p:txBody>
          <a:bodyPr wrap="none" rtlCol="0">
            <a:spAutoFit/>
          </a:bodyPr>
          <a:lstStyle/>
          <a:p>
            <a:r>
              <a:rPr lang="it-IT" sz="700" dirty="0">
                <a:latin typeface="Arial"/>
                <a:cs typeface="Arial"/>
              </a:rPr>
              <a:t>CXCL12</a:t>
            </a:r>
          </a:p>
        </p:txBody>
      </p:sp>
      <p:grpSp>
        <p:nvGrpSpPr>
          <p:cNvPr id="4" name="Gruppo 32"/>
          <p:cNvGrpSpPr/>
          <p:nvPr/>
        </p:nvGrpSpPr>
        <p:grpSpPr>
          <a:xfrm>
            <a:off x="3293392" y="735146"/>
            <a:ext cx="531678" cy="246221"/>
            <a:chOff x="3282897" y="829608"/>
            <a:chExt cx="531678" cy="246221"/>
          </a:xfrm>
        </p:grpSpPr>
        <p:sp>
          <p:nvSpPr>
            <p:cNvPr id="23" name="CasellaDiTesto 22"/>
            <p:cNvSpPr txBox="1"/>
            <p:nvPr/>
          </p:nvSpPr>
          <p:spPr>
            <a:xfrm>
              <a:off x="3303887" y="829608"/>
              <a:ext cx="491240" cy="246221"/>
            </a:xfrm>
            <a:prstGeom prst="rect">
              <a:avLst/>
            </a:prstGeom>
            <a:noFill/>
          </p:spPr>
          <p:txBody>
            <a:bodyPr wrap="none" rtlCol="0">
              <a:spAutoFit/>
            </a:bodyPr>
            <a:lstStyle/>
            <a:p>
              <a:r>
                <a:rPr lang="it-IT" sz="1000" dirty="0">
                  <a:solidFill>
                    <a:srgbClr val="00FF00"/>
                  </a:solidFill>
                  <a:latin typeface="Arial"/>
                  <a:cs typeface="Arial"/>
                </a:rPr>
                <a:t>down</a:t>
              </a:r>
            </a:p>
          </p:txBody>
        </p:sp>
        <p:cxnSp>
          <p:nvCxnSpPr>
            <p:cNvPr id="26" name="Connettore 2 25"/>
            <p:cNvCxnSpPr/>
            <p:nvPr/>
          </p:nvCxnSpPr>
          <p:spPr>
            <a:xfrm flipH="1">
              <a:off x="3282897" y="1075829"/>
              <a:ext cx="531678" cy="0"/>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6" name="Gruppo 28"/>
          <p:cNvGrpSpPr/>
          <p:nvPr/>
        </p:nvGrpSpPr>
        <p:grpSpPr>
          <a:xfrm>
            <a:off x="4967171" y="756138"/>
            <a:ext cx="1246026" cy="256717"/>
            <a:chOff x="4967171" y="756136"/>
            <a:chExt cx="1246026" cy="256717"/>
          </a:xfrm>
        </p:grpSpPr>
        <p:sp>
          <p:nvSpPr>
            <p:cNvPr id="24" name="CasellaDiTesto 23"/>
            <p:cNvSpPr txBox="1"/>
            <p:nvPr/>
          </p:nvSpPr>
          <p:spPr>
            <a:xfrm>
              <a:off x="5062063" y="756136"/>
              <a:ext cx="327308" cy="246221"/>
            </a:xfrm>
            <a:prstGeom prst="rect">
              <a:avLst/>
            </a:prstGeom>
            <a:noFill/>
          </p:spPr>
          <p:txBody>
            <a:bodyPr wrap="none" rtlCol="0">
              <a:spAutoFit/>
            </a:bodyPr>
            <a:lstStyle/>
            <a:p>
              <a:r>
                <a:rPr lang="it-IT" sz="1000" dirty="0">
                  <a:solidFill>
                    <a:srgbClr val="FF0000"/>
                  </a:solidFill>
                  <a:latin typeface="Arial"/>
                  <a:cs typeface="Arial"/>
                </a:rPr>
                <a:t>up</a:t>
              </a:r>
            </a:p>
          </p:txBody>
        </p:sp>
        <p:cxnSp>
          <p:nvCxnSpPr>
            <p:cNvPr id="27" name="Connettore 2 26"/>
            <p:cNvCxnSpPr/>
            <p:nvPr/>
          </p:nvCxnSpPr>
          <p:spPr>
            <a:xfrm>
              <a:off x="4967171" y="1012853"/>
              <a:ext cx="124602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7" name="Gruppo 29"/>
          <p:cNvGrpSpPr/>
          <p:nvPr/>
        </p:nvGrpSpPr>
        <p:grpSpPr>
          <a:xfrm>
            <a:off x="5093549" y="3700781"/>
            <a:ext cx="1246026" cy="256717"/>
            <a:chOff x="4967171" y="756136"/>
            <a:chExt cx="1246026" cy="256717"/>
          </a:xfrm>
        </p:grpSpPr>
        <p:sp>
          <p:nvSpPr>
            <p:cNvPr id="31" name="CasellaDiTesto 30"/>
            <p:cNvSpPr txBox="1"/>
            <p:nvPr/>
          </p:nvSpPr>
          <p:spPr>
            <a:xfrm>
              <a:off x="5062063" y="756136"/>
              <a:ext cx="327308" cy="246221"/>
            </a:xfrm>
            <a:prstGeom prst="rect">
              <a:avLst/>
            </a:prstGeom>
            <a:noFill/>
          </p:spPr>
          <p:txBody>
            <a:bodyPr wrap="none" rtlCol="0">
              <a:spAutoFit/>
            </a:bodyPr>
            <a:lstStyle/>
            <a:p>
              <a:r>
                <a:rPr lang="it-IT" sz="1000" dirty="0">
                  <a:solidFill>
                    <a:srgbClr val="FF0000"/>
                  </a:solidFill>
                  <a:latin typeface="Arial"/>
                  <a:cs typeface="Arial"/>
                </a:rPr>
                <a:t>up</a:t>
              </a:r>
            </a:p>
          </p:txBody>
        </p:sp>
        <p:cxnSp>
          <p:nvCxnSpPr>
            <p:cNvPr id="32" name="Connettore 2 31"/>
            <p:cNvCxnSpPr/>
            <p:nvPr/>
          </p:nvCxnSpPr>
          <p:spPr>
            <a:xfrm>
              <a:off x="4967171" y="1012853"/>
              <a:ext cx="124602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uppo 33"/>
          <p:cNvGrpSpPr/>
          <p:nvPr/>
        </p:nvGrpSpPr>
        <p:grpSpPr>
          <a:xfrm>
            <a:off x="3199253" y="3700781"/>
            <a:ext cx="858249" cy="256717"/>
            <a:chOff x="2956326" y="829608"/>
            <a:chExt cx="858249" cy="256717"/>
          </a:xfrm>
        </p:grpSpPr>
        <p:sp>
          <p:nvSpPr>
            <p:cNvPr id="35" name="CasellaDiTesto 34"/>
            <p:cNvSpPr txBox="1"/>
            <p:nvPr/>
          </p:nvSpPr>
          <p:spPr>
            <a:xfrm>
              <a:off x="3303887" y="829608"/>
              <a:ext cx="491240" cy="246221"/>
            </a:xfrm>
            <a:prstGeom prst="rect">
              <a:avLst/>
            </a:prstGeom>
            <a:noFill/>
          </p:spPr>
          <p:txBody>
            <a:bodyPr wrap="none" rtlCol="0">
              <a:spAutoFit/>
            </a:bodyPr>
            <a:lstStyle/>
            <a:p>
              <a:r>
                <a:rPr lang="it-IT" sz="1000" dirty="0">
                  <a:solidFill>
                    <a:srgbClr val="00FF00"/>
                  </a:solidFill>
                  <a:latin typeface="Arial"/>
                  <a:cs typeface="Arial"/>
                </a:rPr>
                <a:t>down</a:t>
              </a:r>
            </a:p>
          </p:txBody>
        </p:sp>
        <p:cxnSp>
          <p:nvCxnSpPr>
            <p:cNvPr id="36" name="Connettore 2 35"/>
            <p:cNvCxnSpPr/>
            <p:nvPr/>
          </p:nvCxnSpPr>
          <p:spPr>
            <a:xfrm flipH="1">
              <a:off x="2956326" y="1075829"/>
              <a:ext cx="858249" cy="10496"/>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13" name="Gruppo 45"/>
          <p:cNvGrpSpPr/>
          <p:nvPr/>
        </p:nvGrpSpPr>
        <p:grpSpPr>
          <a:xfrm>
            <a:off x="655366" y="5872174"/>
            <a:ext cx="1078281" cy="1004121"/>
            <a:chOff x="655365" y="5872172"/>
            <a:chExt cx="1078281" cy="1004121"/>
          </a:xfrm>
        </p:grpSpPr>
        <p:grpSp>
          <p:nvGrpSpPr>
            <p:cNvPr id="18" name="Gruppo 43"/>
            <p:cNvGrpSpPr/>
            <p:nvPr/>
          </p:nvGrpSpPr>
          <p:grpSpPr>
            <a:xfrm>
              <a:off x="655365" y="5936512"/>
              <a:ext cx="108344" cy="860864"/>
              <a:chOff x="655365" y="5963920"/>
              <a:chExt cx="108344" cy="860864"/>
            </a:xfrm>
          </p:grpSpPr>
          <p:sp>
            <p:nvSpPr>
              <p:cNvPr id="38" name="Ovale 37"/>
              <p:cNvSpPr>
                <a:spLocks noChangeAspect="1"/>
              </p:cNvSpPr>
              <p:nvPr/>
            </p:nvSpPr>
            <p:spPr>
              <a:xfrm>
                <a:off x="655365" y="5963920"/>
                <a:ext cx="108344" cy="1080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9" name="Ovale 38"/>
              <p:cNvSpPr>
                <a:spLocks noChangeAspect="1"/>
              </p:cNvSpPr>
              <p:nvPr/>
            </p:nvSpPr>
            <p:spPr>
              <a:xfrm>
                <a:off x="655365" y="6107184"/>
                <a:ext cx="108344" cy="108000"/>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0" name="Ovale 39"/>
              <p:cNvSpPr>
                <a:spLocks noChangeAspect="1"/>
              </p:cNvSpPr>
              <p:nvPr/>
            </p:nvSpPr>
            <p:spPr>
              <a:xfrm>
                <a:off x="655365" y="6259584"/>
                <a:ext cx="108344" cy="108000"/>
              </a:xfrm>
              <a:prstGeom prst="ellipse">
                <a:avLst/>
              </a:prstGeom>
              <a:solidFill>
                <a:srgbClr val="00FF00"/>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1" name="Ovale 40"/>
              <p:cNvSpPr>
                <a:spLocks noChangeAspect="1"/>
              </p:cNvSpPr>
              <p:nvPr/>
            </p:nvSpPr>
            <p:spPr>
              <a:xfrm>
                <a:off x="655365" y="6411984"/>
                <a:ext cx="108344" cy="108000"/>
              </a:xfrm>
              <a:prstGeom prst="ellipse">
                <a:avLst/>
              </a:prstGeom>
              <a:noFill/>
              <a:ln w="127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2" name="Ovale 41"/>
              <p:cNvSpPr>
                <a:spLocks noChangeAspect="1"/>
              </p:cNvSpPr>
              <p:nvPr/>
            </p:nvSpPr>
            <p:spPr>
              <a:xfrm>
                <a:off x="655365" y="6564384"/>
                <a:ext cx="108344" cy="108000"/>
              </a:xfrm>
              <a:prstGeom prst="ellipse">
                <a:avLst/>
              </a:prstGeom>
              <a:solidFill>
                <a:srgbClr val="FF00FF"/>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3" name="Ovale 42"/>
              <p:cNvSpPr>
                <a:spLocks noChangeAspect="1"/>
              </p:cNvSpPr>
              <p:nvPr/>
            </p:nvSpPr>
            <p:spPr>
              <a:xfrm>
                <a:off x="655365" y="6716784"/>
                <a:ext cx="108344" cy="108000"/>
              </a:xfrm>
              <a:prstGeom prst="ellipse">
                <a:avLst/>
              </a:prstGeom>
              <a:solidFill>
                <a:schemeClr val="tx1"/>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45" name="CasellaDiTesto 44"/>
            <p:cNvSpPr txBox="1"/>
            <p:nvPr/>
          </p:nvSpPr>
          <p:spPr>
            <a:xfrm>
              <a:off x="756508" y="5872172"/>
              <a:ext cx="977138" cy="1004121"/>
            </a:xfrm>
            <a:prstGeom prst="rect">
              <a:avLst/>
            </a:prstGeom>
            <a:noFill/>
          </p:spPr>
          <p:txBody>
            <a:bodyPr wrap="none" rtlCol="0">
              <a:spAutoFit/>
            </a:bodyPr>
            <a:lstStyle/>
            <a:p>
              <a:pPr>
                <a:lnSpc>
                  <a:spcPct val="110000"/>
                </a:lnSpc>
              </a:pPr>
              <a:r>
                <a:rPr lang="it-IT" sz="900" dirty="0"/>
                <a:t>FC&gt;4;p&lt;0.05</a:t>
              </a:r>
            </a:p>
            <a:p>
              <a:pPr>
                <a:lnSpc>
                  <a:spcPct val="110000"/>
                </a:lnSpc>
              </a:pPr>
              <a:r>
                <a:rPr lang="it-IT" sz="900" dirty="0"/>
                <a:t>FC&gt;4; </a:t>
              </a:r>
              <a:r>
                <a:rPr lang="it-IT" sz="900" dirty="0" err="1"/>
                <a:t>p</a:t>
              </a:r>
              <a:r>
                <a:rPr lang="it-IT" sz="900" dirty="0"/>
                <a:t> ns</a:t>
              </a:r>
            </a:p>
            <a:p>
              <a:pPr>
                <a:lnSpc>
                  <a:spcPct val="110000"/>
                </a:lnSpc>
              </a:pPr>
              <a:r>
                <a:rPr lang="it-IT" sz="900" dirty="0"/>
                <a:t>FC&lt;-4; </a:t>
              </a:r>
              <a:r>
                <a:rPr lang="it-IT" sz="900" dirty="0" err="1"/>
                <a:t>p</a:t>
              </a:r>
              <a:r>
                <a:rPr lang="it-IT" sz="900" dirty="0"/>
                <a:t>&lt;0.05</a:t>
              </a:r>
            </a:p>
            <a:p>
              <a:pPr>
                <a:lnSpc>
                  <a:spcPct val="110000"/>
                </a:lnSpc>
              </a:pPr>
              <a:r>
                <a:rPr lang="it-IT" sz="900" dirty="0"/>
                <a:t>FC&lt;4; </a:t>
              </a:r>
              <a:r>
                <a:rPr lang="it-IT" sz="900" dirty="0" err="1"/>
                <a:t>p</a:t>
              </a:r>
              <a:r>
                <a:rPr lang="it-IT" sz="900" dirty="0"/>
                <a:t> ns</a:t>
              </a:r>
            </a:p>
            <a:p>
              <a:pPr>
                <a:lnSpc>
                  <a:spcPct val="110000"/>
                </a:lnSpc>
              </a:pPr>
              <a:r>
                <a:rPr lang="it-IT" sz="900" dirty="0"/>
                <a:t>-4&lt;FC&lt;4;; </a:t>
              </a:r>
              <a:r>
                <a:rPr lang="it-IT" sz="900" dirty="0" err="1"/>
                <a:t>p</a:t>
              </a:r>
              <a:r>
                <a:rPr lang="it-IT" sz="900" dirty="0"/>
                <a:t>&lt;0.05</a:t>
              </a:r>
            </a:p>
            <a:p>
              <a:pPr>
                <a:lnSpc>
                  <a:spcPct val="110000"/>
                </a:lnSpc>
              </a:pPr>
              <a:r>
                <a:rPr lang="it-IT" sz="900" dirty="0"/>
                <a:t>-4&lt;FC&lt;4; </a:t>
              </a:r>
              <a:r>
                <a:rPr lang="it-IT" sz="900" dirty="0" err="1"/>
                <a:t>p</a:t>
              </a:r>
              <a:r>
                <a:rPr lang="it-IT" sz="900" dirty="0"/>
                <a:t> ns</a:t>
              </a:r>
            </a:p>
          </p:txBody>
        </p:sp>
      </p:grpSp>
      <p:sp>
        <p:nvSpPr>
          <p:cNvPr id="47" name="Rettangolo 46"/>
          <p:cNvSpPr/>
          <p:nvPr/>
        </p:nvSpPr>
        <p:spPr>
          <a:xfrm>
            <a:off x="0" y="612033"/>
            <a:ext cx="2839004" cy="738664"/>
          </a:xfrm>
          <a:prstGeom prst="rect">
            <a:avLst/>
          </a:prstGeom>
        </p:spPr>
        <p:txBody>
          <a:bodyPr wrap="square">
            <a:spAutoFit/>
          </a:bodyPr>
          <a:lstStyle/>
          <a:p>
            <a:pPr algn="ctr"/>
            <a:r>
              <a:rPr lang="en-GB" sz="1400" dirty="0">
                <a:solidFill>
                  <a:srgbClr val="000000"/>
                </a:solidFill>
                <a:latin typeface="Arial"/>
                <a:cs typeface="Arial"/>
              </a:rPr>
              <a:t>D</a:t>
            </a:r>
            <a:r>
              <a:rPr lang="en-GB" sz="1400" baseline="0" noProof="0" dirty="0" err="1">
                <a:solidFill>
                  <a:srgbClr val="000000"/>
                </a:solidFill>
                <a:latin typeface="Arial"/>
                <a:cs typeface="Arial"/>
              </a:rPr>
              <a:t>ifferently</a:t>
            </a:r>
            <a:r>
              <a:rPr lang="en-GB" sz="1400" noProof="0" dirty="0">
                <a:solidFill>
                  <a:srgbClr val="000000"/>
                </a:solidFill>
                <a:latin typeface="Arial"/>
                <a:cs typeface="Arial"/>
              </a:rPr>
              <a:t> </a:t>
            </a:r>
            <a:r>
              <a:rPr lang="en-GB" sz="1400" baseline="0" dirty="0">
                <a:solidFill>
                  <a:srgbClr val="000000"/>
                </a:solidFill>
                <a:latin typeface="Arial"/>
                <a:cs typeface="Arial"/>
              </a:rPr>
              <a:t>expressed</a:t>
            </a:r>
            <a:r>
              <a:rPr lang="en-GB" sz="1400" dirty="0">
                <a:solidFill>
                  <a:srgbClr val="000000"/>
                </a:solidFill>
                <a:latin typeface="Arial"/>
                <a:cs typeface="Arial"/>
              </a:rPr>
              <a:t> </a:t>
            </a:r>
            <a:r>
              <a:rPr lang="en-GB" sz="1400" baseline="0" dirty="0">
                <a:solidFill>
                  <a:srgbClr val="000000"/>
                </a:solidFill>
                <a:latin typeface="Arial"/>
                <a:cs typeface="Arial"/>
              </a:rPr>
              <a:t>genes </a:t>
            </a:r>
          </a:p>
          <a:p>
            <a:pPr algn="ctr"/>
            <a:r>
              <a:rPr lang="en-GB" sz="1400" baseline="0" dirty="0">
                <a:solidFill>
                  <a:srgbClr val="000000"/>
                </a:solidFill>
                <a:latin typeface="Arial"/>
                <a:cs typeface="Arial"/>
              </a:rPr>
              <a:t>(</a:t>
            </a:r>
            <a:r>
              <a:rPr lang="en-GB" sz="1400" b="1" baseline="0" dirty="0">
                <a:solidFill>
                  <a:srgbClr val="000000"/>
                </a:solidFill>
                <a:latin typeface="Arial"/>
                <a:cs typeface="Arial"/>
              </a:rPr>
              <a:t>≠ FC, p-value</a:t>
            </a:r>
            <a:r>
              <a:rPr lang="en-GB" sz="1400" baseline="0" dirty="0">
                <a:solidFill>
                  <a:srgbClr val="000000"/>
                </a:solidFill>
                <a:latin typeface="Arial"/>
                <a:cs typeface="Arial"/>
              </a:rPr>
              <a:t>) </a:t>
            </a:r>
          </a:p>
          <a:p>
            <a:pPr algn="ctr"/>
            <a:r>
              <a:rPr lang="en-GB" sz="1400" baseline="0" dirty="0">
                <a:solidFill>
                  <a:srgbClr val="000000"/>
                </a:solidFill>
                <a:latin typeface="Arial"/>
                <a:cs typeface="Arial"/>
              </a:rPr>
              <a:t>High </a:t>
            </a:r>
            <a:r>
              <a:rPr lang="en-GB" sz="1400" baseline="0" dirty="0" err="1">
                <a:solidFill>
                  <a:srgbClr val="000000"/>
                </a:solidFill>
                <a:latin typeface="Arial"/>
                <a:cs typeface="Arial"/>
              </a:rPr>
              <a:t>vs</a:t>
            </a:r>
            <a:r>
              <a:rPr lang="en-GB" sz="1400" baseline="0" dirty="0">
                <a:solidFill>
                  <a:srgbClr val="000000"/>
                </a:solidFill>
                <a:latin typeface="Arial"/>
                <a:cs typeface="Arial"/>
              </a:rPr>
              <a:t> Low PVL HIV+</a:t>
            </a:r>
            <a:endParaRPr lang="en-GB" sz="1400" dirty="0">
              <a:solidFill>
                <a:srgbClr val="000000"/>
              </a:solidFill>
              <a:latin typeface="Arial"/>
              <a:cs typeface="Arial"/>
            </a:endParaRPr>
          </a:p>
        </p:txBody>
      </p:sp>
    </p:spTree>
    <p:extLst>
      <p:ext uri="{BB962C8B-B14F-4D97-AF65-F5344CB8AC3E}">
        <p14:creationId xmlns:p14="http://schemas.microsoft.com/office/powerpoint/2010/main" val="17499038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4"/>
          <p:cNvSpPr txBox="1">
            <a:spLocks/>
          </p:cNvSpPr>
          <p:nvPr/>
        </p:nvSpPr>
        <p:spPr>
          <a:xfrm>
            <a:off x="457200" y="8078"/>
            <a:ext cx="8536057" cy="5093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800" dirty="0">
                <a:solidFill>
                  <a:srgbClr val="376092"/>
                </a:solidFill>
              </a:rPr>
              <a:t>Gene </a:t>
            </a:r>
            <a:r>
              <a:rPr lang="it-IT" sz="2800" dirty="0" err="1">
                <a:solidFill>
                  <a:srgbClr val="376092"/>
                </a:solidFill>
              </a:rPr>
              <a:t>expression</a:t>
            </a:r>
            <a:r>
              <a:rPr lang="it-IT" sz="2800" dirty="0">
                <a:solidFill>
                  <a:srgbClr val="376092"/>
                </a:solidFill>
              </a:rPr>
              <a:t> </a:t>
            </a:r>
            <a:r>
              <a:rPr lang="it-IT" sz="2800" dirty="0" err="1">
                <a:solidFill>
                  <a:srgbClr val="376092"/>
                </a:solidFill>
              </a:rPr>
              <a:t>profile</a:t>
            </a:r>
            <a:r>
              <a:rPr lang="it-IT" sz="2800" dirty="0">
                <a:solidFill>
                  <a:srgbClr val="376092"/>
                </a:solidFill>
              </a:rPr>
              <a:t> in </a:t>
            </a:r>
            <a:r>
              <a:rPr lang="it-IT" sz="2800" dirty="0" err="1">
                <a:solidFill>
                  <a:srgbClr val="376092"/>
                </a:solidFill>
              </a:rPr>
              <a:t>immunotherapy</a:t>
            </a:r>
            <a:r>
              <a:rPr lang="it-IT" sz="2800" dirty="0">
                <a:solidFill>
                  <a:srgbClr val="376092"/>
                </a:solidFill>
              </a:rPr>
              <a:t> </a:t>
            </a:r>
            <a:r>
              <a:rPr lang="it-IT" sz="2800" dirty="0" err="1">
                <a:solidFill>
                  <a:srgbClr val="376092"/>
                </a:solidFill>
              </a:rPr>
              <a:t>preparation</a:t>
            </a:r>
            <a:endParaRPr lang="it-IT" sz="2800" dirty="0">
              <a:solidFill>
                <a:srgbClr val="376092"/>
              </a:solidFill>
            </a:endParaRPr>
          </a:p>
        </p:txBody>
      </p:sp>
      <p:graphicFrame>
        <p:nvGraphicFramePr>
          <p:cNvPr id="3" name="Tabella 2"/>
          <p:cNvGraphicFramePr>
            <a:graphicFrameLocks noGrp="1"/>
          </p:cNvGraphicFramePr>
          <p:nvPr>
            <p:extLst>
              <p:ext uri="{D42A27DB-BD31-4B8C-83A1-F6EECF244321}">
                <p14:modId xmlns:p14="http://schemas.microsoft.com/office/powerpoint/2010/main" val="3461930480"/>
              </p:ext>
            </p:extLst>
          </p:nvPr>
        </p:nvGraphicFramePr>
        <p:xfrm>
          <a:off x="148168" y="1471974"/>
          <a:ext cx="528416" cy="4119310"/>
        </p:xfrm>
        <a:graphic>
          <a:graphicData uri="http://schemas.openxmlformats.org/drawingml/2006/table">
            <a:tbl>
              <a:tblPr/>
              <a:tblGrid>
                <a:gridCol w="528416">
                  <a:extLst>
                    <a:ext uri="{9D8B030D-6E8A-4147-A177-3AD203B41FA5}">
                      <a16:colId xmlns:a16="http://schemas.microsoft.com/office/drawing/2014/main" val="20000"/>
                    </a:ext>
                  </a:extLst>
                </a:gridCol>
              </a:tblGrid>
              <a:tr h="142402">
                <a:tc>
                  <a:txBody>
                    <a:bodyPr/>
                    <a:lstStyle/>
                    <a:p>
                      <a:pPr algn="ctr" fontAlgn="ctr"/>
                      <a:r>
                        <a:rPr lang="it-IT" sz="800" b="0" i="0" u="none" strike="noStrike" dirty="0">
                          <a:solidFill>
                            <a:srgbClr val="000000"/>
                          </a:solidFill>
                          <a:effectLst/>
                          <a:latin typeface="Arial"/>
                          <a:cs typeface="Arial"/>
                        </a:rPr>
                        <a:t>SLPI</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00"/>
                  </a:ext>
                </a:extLst>
              </a:tr>
              <a:tr h="142402">
                <a:tc>
                  <a:txBody>
                    <a:bodyPr/>
                    <a:lstStyle/>
                    <a:p>
                      <a:pPr algn="ctr" fontAlgn="ctr"/>
                      <a:r>
                        <a:rPr lang="it-IT" sz="800" b="0" i="0" u="none" strike="noStrike" dirty="0">
                          <a:solidFill>
                            <a:srgbClr val="000000"/>
                          </a:solidFill>
                          <a:effectLst/>
                          <a:latin typeface="Arial"/>
                          <a:cs typeface="Arial"/>
                        </a:rPr>
                        <a:t>CXCL12</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01"/>
                  </a:ext>
                </a:extLst>
              </a:tr>
              <a:tr h="142402">
                <a:tc>
                  <a:txBody>
                    <a:bodyPr/>
                    <a:lstStyle/>
                    <a:p>
                      <a:pPr algn="ctr" fontAlgn="ctr"/>
                      <a:r>
                        <a:rPr lang="it-IT" sz="800" b="0" i="0" u="none" strike="noStrike" dirty="0">
                          <a:solidFill>
                            <a:srgbClr val="000000"/>
                          </a:solidFill>
                          <a:effectLst/>
                          <a:latin typeface="Arial"/>
                          <a:cs typeface="Arial"/>
                        </a:rPr>
                        <a:t>CR2</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02"/>
                  </a:ext>
                </a:extLst>
              </a:tr>
              <a:tr h="142402">
                <a:tc>
                  <a:txBody>
                    <a:bodyPr/>
                    <a:lstStyle/>
                    <a:p>
                      <a:pPr algn="ctr" fontAlgn="ctr"/>
                      <a:r>
                        <a:rPr lang="it-IT" sz="800" b="0" i="0" u="none" strike="noStrike" dirty="0">
                          <a:solidFill>
                            <a:srgbClr val="000000"/>
                          </a:solidFill>
                          <a:effectLst/>
                          <a:latin typeface="Arial"/>
                          <a:cs typeface="Arial"/>
                        </a:rPr>
                        <a:t>MBL2</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03"/>
                  </a:ext>
                </a:extLst>
              </a:tr>
              <a:tr h="142402">
                <a:tc>
                  <a:txBody>
                    <a:bodyPr/>
                    <a:lstStyle/>
                    <a:p>
                      <a:pPr algn="ctr" fontAlgn="ctr"/>
                      <a:r>
                        <a:rPr lang="it-IT" sz="800" b="0" i="0" u="none" strike="noStrike" dirty="0">
                          <a:solidFill>
                            <a:srgbClr val="000000"/>
                          </a:solidFill>
                          <a:effectLst/>
                          <a:latin typeface="Arial"/>
                          <a:cs typeface="Arial"/>
                        </a:rPr>
                        <a:t>IFNA1</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04"/>
                  </a:ext>
                </a:extLst>
              </a:tr>
              <a:tr h="142402">
                <a:tc>
                  <a:txBody>
                    <a:bodyPr/>
                    <a:lstStyle/>
                    <a:p>
                      <a:pPr algn="ctr" fontAlgn="ctr"/>
                      <a:r>
                        <a:rPr lang="it-IT" sz="800" b="0" i="0" u="none" strike="noStrike">
                          <a:solidFill>
                            <a:srgbClr val="000000"/>
                          </a:solidFill>
                          <a:effectLst/>
                          <a:latin typeface="Arial"/>
                          <a:cs typeface="Arial"/>
                        </a:rPr>
                        <a:t>FCAR</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05"/>
                  </a:ext>
                </a:extLst>
              </a:tr>
              <a:tr h="142402">
                <a:tc>
                  <a:txBody>
                    <a:bodyPr/>
                    <a:lstStyle/>
                    <a:p>
                      <a:pPr algn="ctr" fontAlgn="ctr"/>
                      <a:r>
                        <a:rPr lang="it-IT" sz="800" b="0" i="0" u="none" strike="noStrike">
                          <a:solidFill>
                            <a:srgbClr val="000000"/>
                          </a:solidFill>
                          <a:effectLst/>
                          <a:latin typeface="Arial"/>
                          <a:cs typeface="Arial"/>
                        </a:rPr>
                        <a:t>HMGA1</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06"/>
                  </a:ext>
                </a:extLst>
              </a:tr>
              <a:tr h="142402">
                <a:tc>
                  <a:txBody>
                    <a:bodyPr/>
                    <a:lstStyle/>
                    <a:p>
                      <a:pPr algn="ctr" fontAlgn="ctr"/>
                      <a:r>
                        <a:rPr lang="it-IT" sz="800" b="0" i="0" u="none" strike="noStrike" dirty="0">
                          <a:solidFill>
                            <a:srgbClr val="000000"/>
                          </a:solidFill>
                          <a:effectLst/>
                          <a:latin typeface="Arial"/>
                          <a:cs typeface="Arial"/>
                        </a:rPr>
                        <a:t>CCR3</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07"/>
                  </a:ext>
                </a:extLst>
              </a:tr>
              <a:tr h="142402">
                <a:tc>
                  <a:txBody>
                    <a:bodyPr/>
                    <a:lstStyle/>
                    <a:p>
                      <a:pPr algn="ctr" fontAlgn="ctr"/>
                      <a:r>
                        <a:rPr lang="it-IT" sz="800" b="0" i="0" u="none" strike="noStrike">
                          <a:solidFill>
                            <a:srgbClr val="000000"/>
                          </a:solidFill>
                          <a:effectLst/>
                          <a:latin typeface="Arial"/>
                          <a:cs typeface="Arial"/>
                        </a:rPr>
                        <a:t>IFNB1</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08"/>
                  </a:ext>
                </a:extLst>
              </a:tr>
              <a:tr h="142402">
                <a:tc>
                  <a:txBody>
                    <a:bodyPr/>
                    <a:lstStyle/>
                    <a:p>
                      <a:pPr algn="ctr" fontAlgn="ctr"/>
                      <a:r>
                        <a:rPr lang="it-IT" sz="800" b="0" i="0" u="none" strike="noStrike">
                          <a:solidFill>
                            <a:srgbClr val="000000"/>
                          </a:solidFill>
                          <a:effectLst/>
                          <a:latin typeface="Arial"/>
                          <a:cs typeface="Arial"/>
                        </a:rPr>
                        <a:t>IL10</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09"/>
                  </a:ext>
                </a:extLst>
              </a:tr>
              <a:tr h="142402">
                <a:tc>
                  <a:txBody>
                    <a:bodyPr/>
                    <a:lstStyle/>
                    <a:p>
                      <a:pPr algn="ctr" fontAlgn="ctr"/>
                      <a:r>
                        <a:rPr lang="it-IT" sz="800" b="0" i="0" u="none" strike="noStrike" dirty="0">
                          <a:solidFill>
                            <a:srgbClr val="000000"/>
                          </a:solidFill>
                          <a:effectLst/>
                          <a:latin typeface="Arial"/>
                          <a:cs typeface="Arial"/>
                        </a:rPr>
                        <a:t>IL12B</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10"/>
                  </a:ext>
                </a:extLst>
              </a:tr>
              <a:tr h="142402">
                <a:tc>
                  <a:txBody>
                    <a:bodyPr/>
                    <a:lstStyle/>
                    <a:p>
                      <a:pPr algn="ctr" fontAlgn="ctr"/>
                      <a:r>
                        <a:rPr lang="it-IT" sz="800" b="0" i="0" u="none" strike="noStrike" dirty="0">
                          <a:solidFill>
                            <a:srgbClr val="000000"/>
                          </a:solidFill>
                          <a:effectLst/>
                          <a:latin typeface="Arial"/>
                          <a:cs typeface="Arial"/>
                        </a:rPr>
                        <a:t>CCL8</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11"/>
                  </a:ext>
                </a:extLst>
              </a:tr>
              <a:tr h="142402">
                <a:tc>
                  <a:txBody>
                    <a:bodyPr/>
                    <a:lstStyle/>
                    <a:p>
                      <a:pPr algn="ctr" fontAlgn="ctr"/>
                      <a:r>
                        <a:rPr lang="it-IT" sz="800" b="0" i="0" u="none" strike="noStrike" dirty="0">
                          <a:solidFill>
                            <a:srgbClr val="000000"/>
                          </a:solidFill>
                          <a:effectLst/>
                          <a:latin typeface="Arial"/>
                          <a:cs typeface="Arial"/>
                        </a:rPr>
                        <a:t>CX3CL1</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12"/>
                  </a:ext>
                </a:extLst>
              </a:tr>
              <a:tr h="142402">
                <a:tc>
                  <a:txBody>
                    <a:bodyPr/>
                    <a:lstStyle/>
                    <a:p>
                      <a:pPr algn="ctr" fontAlgn="ctr"/>
                      <a:r>
                        <a:rPr lang="it-IT" sz="800" b="0" i="0" u="none" strike="noStrike">
                          <a:solidFill>
                            <a:srgbClr val="000000"/>
                          </a:solidFill>
                          <a:effectLst/>
                          <a:latin typeface="Arial"/>
                          <a:cs typeface="Arial"/>
                        </a:rPr>
                        <a:t>PPIA</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13"/>
                  </a:ext>
                </a:extLst>
              </a:tr>
              <a:tr h="142402">
                <a:tc>
                  <a:txBody>
                    <a:bodyPr/>
                    <a:lstStyle/>
                    <a:p>
                      <a:pPr algn="ctr" fontAlgn="ctr"/>
                      <a:r>
                        <a:rPr lang="it-IT" sz="800" b="0" i="0" u="none" strike="noStrike" dirty="0">
                          <a:solidFill>
                            <a:srgbClr val="000000"/>
                          </a:solidFill>
                          <a:effectLst/>
                          <a:latin typeface="Arial"/>
                          <a:cs typeface="Arial"/>
                        </a:rPr>
                        <a:t>SERPINC1</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14"/>
                  </a:ext>
                </a:extLst>
              </a:tr>
              <a:tr h="142402">
                <a:tc>
                  <a:txBody>
                    <a:bodyPr/>
                    <a:lstStyle/>
                    <a:p>
                      <a:pPr algn="ctr" fontAlgn="ctr"/>
                      <a:r>
                        <a:rPr lang="it-IT" sz="800" b="0" i="0" u="none" strike="noStrike" dirty="0">
                          <a:solidFill>
                            <a:srgbClr val="000000"/>
                          </a:solidFill>
                          <a:effectLst/>
                          <a:latin typeface="Arial"/>
                          <a:cs typeface="Arial"/>
                        </a:rPr>
                        <a:t>BAD</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15"/>
                  </a:ext>
                </a:extLst>
              </a:tr>
              <a:tr h="142402">
                <a:tc>
                  <a:txBody>
                    <a:bodyPr/>
                    <a:lstStyle/>
                    <a:p>
                      <a:pPr algn="ctr" fontAlgn="ctr"/>
                      <a:r>
                        <a:rPr lang="it-IT" sz="800" b="0" i="0" u="none" strike="noStrike" dirty="0">
                          <a:solidFill>
                            <a:srgbClr val="000000"/>
                          </a:solidFill>
                          <a:effectLst/>
                          <a:latin typeface="Arial"/>
                          <a:cs typeface="Arial"/>
                        </a:rPr>
                        <a:t>SELL</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16"/>
                  </a:ext>
                </a:extLst>
              </a:tr>
              <a:tr h="142402">
                <a:tc>
                  <a:txBody>
                    <a:bodyPr/>
                    <a:lstStyle/>
                    <a:p>
                      <a:pPr algn="ctr" fontAlgn="ctr"/>
                      <a:r>
                        <a:rPr lang="it-IT" sz="800" b="0" i="0" u="none" strike="noStrike" dirty="0">
                          <a:solidFill>
                            <a:srgbClr val="000000"/>
                          </a:solidFill>
                          <a:effectLst/>
                          <a:latin typeface="Arial"/>
                          <a:cs typeface="Arial"/>
                        </a:rPr>
                        <a:t>BANF1</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17"/>
                  </a:ext>
                </a:extLst>
              </a:tr>
              <a:tr h="142402">
                <a:tc>
                  <a:txBody>
                    <a:bodyPr/>
                    <a:lstStyle/>
                    <a:p>
                      <a:pPr algn="ctr" fontAlgn="ctr"/>
                      <a:r>
                        <a:rPr lang="it-IT" sz="800" b="0" i="0" u="none" strike="noStrike">
                          <a:solidFill>
                            <a:srgbClr val="000000"/>
                          </a:solidFill>
                          <a:effectLst/>
                          <a:latin typeface="Arial"/>
                          <a:cs typeface="Arial"/>
                        </a:rPr>
                        <a:t>CDK7</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18"/>
                  </a:ext>
                </a:extLst>
              </a:tr>
              <a:tr h="142402">
                <a:tc>
                  <a:txBody>
                    <a:bodyPr/>
                    <a:lstStyle/>
                    <a:p>
                      <a:pPr algn="ctr" fontAlgn="ctr"/>
                      <a:r>
                        <a:rPr lang="it-IT" sz="800" b="0" i="0" u="none" strike="noStrike" dirty="0">
                          <a:solidFill>
                            <a:srgbClr val="000000"/>
                          </a:solidFill>
                          <a:effectLst/>
                          <a:latin typeface="Arial"/>
                          <a:cs typeface="Arial"/>
                        </a:rPr>
                        <a:t>TFCP2</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19"/>
                  </a:ext>
                </a:extLst>
              </a:tr>
              <a:tr h="119453">
                <a:tc>
                  <a:txBody>
                    <a:bodyPr/>
                    <a:lstStyle/>
                    <a:p>
                      <a:pPr algn="ctr" fontAlgn="ctr"/>
                      <a:r>
                        <a:rPr lang="it-IT" sz="800" b="0" i="0" u="none" strike="noStrike" dirty="0">
                          <a:solidFill>
                            <a:srgbClr val="000000"/>
                          </a:solidFill>
                          <a:effectLst/>
                          <a:latin typeface="Arial"/>
                          <a:cs typeface="Arial"/>
                        </a:rPr>
                        <a:t>CCR2</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20"/>
                  </a:ext>
                </a:extLst>
              </a:tr>
              <a:tr h="142402">
                <a:tc>
                  <a:txBody>
                    <a:bodyPr/>
                    <a:lstStyle/>
                    <a:p>
                      <a:pPr algn="ctr" fontAlgn="ctr"/>
                      <a:r>
                        <a:rPr lang="it-IT" sz="800" b="0" i="0" u="none" strike="noStrike" dirty="0">
                          <a:solidFill>
                            <a:srgbClr val="000000"/>
                          </a:solidFill>
                          <a:effectLst/>
                          <a:latin typeface="Arial"/>
                          <a:cs typeface="Arial"/>
                        </a:rPr>
                        <a:t>TNFSF10</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21"/>
                  </a:ext>
                </a:extLst>
              </a:tr>
              <a:tr h="142402">
                <a:tc>
                  <a:txBody>
                    <a:bodyPr/>
                    <a:lstStyle/>
                    <a:p>
                      <a:pPr algn="ctr" fontAlgn="ctr"/>
                      <a:r>
                        <a:rPr lang="it-IT" sz="800" b="0" i="0" u="none" strike="noStrike" dirty="0">
                          <a:solidFill>
                            <a:srgbClr val="000000"/>
                          </a:solidFill>
                          <a:effectLst/>
                          <a:latin typeface="Arial"/>
                          <a:cs typeface="Arial"/>
                        </a:rPr>
                        <a:t>TRIM5</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22"/>
                  </a:ext>
                </a:extLst>
              </a:tr>
              <a:tr h="142402">
                <a:tc>
                  <a:txBody>
                    <a:bodyPr/>
                    <a:lstStyle/>
                    <a:p>
                      <a:pPr algn="ctr" fontAlgn="ctr"/>
                      <a:r>
                        <a:rPr lang="it-IT" sz="800" b="0" i="0" u="none" strike="noStrike" dirty="0">
                          <a:solidFill>
                            <a:srgbClr val="000000"/>
                          </a:solidFill>
                          <a:effectLst/>
                          <a:latin typeface="Arial"/>
                          <a:cs typeface="Arial"/>
                        </a:rPr>
                        <a:t>CCR4</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23"/>
                  </a:ext>
                </a:extLst>
              </a:tr>
              <a:tr h="142402">
                <a:tc>
                  <a:txBody>
                    <a:bodyPr/>
                    <a:lstStyle/>
                    <a:p>
                      <a:pPr algn="ctr" fontAlgn="ctr"/>
                      <a:r>
                        <a:rPr lang="it-IT" sz="800" b="0" i="0" u="none" strike="noStrike" dirty="0">
                          <a:solidFill>
                            <a:srgbClr val="000000"/>
                          </a:solidFill>
                          <a:effectLst/>
                          <a:latin typeface="Arial"/>
                          <a:cs typeface="Arial"/>
                        </a:rPr>
                        <a:t>PRDX1</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24"/>
                  </a:ext>
                </a:extLst>
              </a:tr>
              <a:tr h="142402">
                <a:tc>
                  <a:txBody>
                    <a:bodyPr/>
                    <a:lstStyle/>
                    <a:p>
                      <a:pPr algn="ctr" fontAlgn="ctr"/>
                      <a:r>
                        <a:rPr lang="it-IT" sz="800" b="0" i="0" u="none" strike="noStrike" dirty="0">
                          <a:solidFill>
                            <a:srgbClr val="000000"/>
                          </a:solidFill>
                          <a:effectLst/>
                          <a:latin typeface="Arial"/>
                          <a:cs typeface="Arial"/>
                        </a:rPr>
                        <a:t>CCNT1</a:t>
                      </a:r>
                    </a:p>
                  </a:txBody>
                  <a:tcPr marL="10134" marR="10134" marT="10134" marB="0" anchor="ctr">
                    <a:lnL>
                      <a:noFill/>
                    </a:lnL>
                    <a:lnR>
                      <a:noFill/>
                    </a:lnR>
                    <a:lnT>
                      <a:noFill/>
                    </a:lnT>
                    <a:lnB>
                      <a:noFill/>
                    </a:lnB>
                    <a:solidFill>
                      <a:srgbClr val="FF0000"/>
                    </a:solidFill>
                  </a:tcPr>
                </a:tc>
                <a:extLst>
                  <a:ext uri="{0D108BD9-81ED-4DB2-BD59-A6C34878D82A}">
                    <a16:rowId xmlns:a16="http://schemas.microsoft.com/office/drawing/2014/main" val="10025"/>
                  </a:ext>
                </a:extLst>
              </a:tr>
              <a:tr h="142402">
                <a:tc>
                  <a:txBody>
                    <a:bodyPr/>
                    <a:lstStyle/>
                    <a:p>
                      <a:pPr algn="ctr" fontAlgn="ctr"/>
                      <a:r>
                        <a:rPr lang="it-IT" sz="800" b="0" i="0" u="none" strike="noStrike" dirty="0">
                          <a:solidFill>
                            <a:srgbClr val="000000"/>
                          </a:solidFill>
                          <a:effectLst/>
                          <a:latin typeface="Arial"/>
                          <a:cs typeface="Arial"/>
                        </a:rPr>
                        <a:t>CEBPB</a:t>
                      </a:r>
                    </a:p>
                  </a:txBody>
                  <a:tcPr marL="10134" marR="10134" marT="10134" marB="0" anchor="ctr">
                    <a:lnL>
                      <a:noFill/>
                    </a:lnL>
                    <a:lnR>
                      <a:noFill/>
                    </a:lnR>
                    <a:lnT>
                      <a:noFill/>
                    </a:lnT>
                    <a:lnB>
                      <a:noFill/>
                    </a:lnB>
                    <a:solidFill>
                      <a:srgbClr val="FF00FF"/>
                    </a:solidFill>
                  </a:tcPr>
                </a:tc>
                <a:extLst>
                  <a:ext uri="{0D108BD9-81ED-4DB2-BD59-A6C34878D82A}">
                    <a16:rowId xmlns:a16="http://schemas.microsoft.com/office/drawing/2014/main" val="10026"/>
                  </a:ext>
                </a:extLst>
              </a:tr>
              <a:tr h="142402">
                <a:tc>
                  <a:txBody>
                    <a:bodyPr/>
                    <a:lstStyle/>
                    <a:p>
                      <a:pPr algn="ctr" fontAlgn="ctr"/>
                      <a:r>
                        <a:rPr lang="it-IT" sz="800" b="0" i="0" u="none" strike="noStrike" dirty="0">
                          <a:solidFill>
                            <a:srgbClr val="000000"/>
                          </a:solidFill>
                          <a:effectLst/>
                          <a:latin typeface="Arial"/>
                          <a:cs typeface="Arial"/>
                        </a:rPr>
                        <a:t>IL8</a:t>
                      </a:r>
                    </a:p>
                  </a:txBody>
                  <a:tcPr marL="10134" marR="10134" marT="10134" marB="0" anchor="ctr">
                    <a:lnL>
                      <a:noFill/>
                    </a:lnL>
                    <a:lnR>
                      <a:noFill/>
                    </a:lnR>
                    <a:lnT>
                      <a:noFill/>
                    </a:lnT>
                    <a:lnB>
                      <a:noFill/>
                    </a:lnB>
                    <a:solidFill>
                      <a:srgbClr val="00FF00"/>
                    </a:solidFill>
                  </a:tcPr>
                </a:tc>
                <a:extLst>
                  <a:ext uri="{0D108BD9-81ED-4DB2-BD59-A6C34878D82A}">
                    <a16:rowId xmlns:a16="http://schemas.microsoft.com/office/drawing/2014/main" val="10027"/>
                  </a:ext>
                </a:extLst>
              </a:tr>
              <a:tr h="142402">
                <a:tc>
                  <a:txBody>
                    <a:bodyPr/>
                    <a:lstStyle/>
                    <a:p>
                      <a:pPr algn="ctr" fontAlgn="ctr"/>
                      <a:r>
                        <a:rPr lang="it-IT" sz="800" b="0" i="0" u="none" strike="noStrike" dirty="0">
                          <a:solidFill>
                            <a:srgbClr val="000000"/>
                          </a:solidFill>
                          <a:effectLst/>
                          <a:latin typeface="Arial"/>
                          <a:cs typeface="Arial"/>
                        </a:rPr>
                        <a:t>CD209</a:t>
                      </a:r>
                    </a:p>
                  </a:txBody>
                  <a:tcPr marL="10134" marR="10134" marT="10134" marB="0" anchor="ctr">
                    <a:lnL>
                      <a:noFill/>
                    </a:lnL>
                    <a:lnR>
                      <a:noFill/>
                    </a:lnR>
                    <a:lnT>
                      <a:noFill/>
                    </a:lnT>
                    <a:lnB>
                      <a:noFill/>
                    </a:lnB>
                    <a:solidFill>
                      <a:srgbClr val="00FF00"/>
                    </a:solidFill>
                  </a:tcPr>
                </a:tc>
                <a:extLst>
                  <a:ext uri="{0D108BD9-81ED-4DB2-BD59-A6C34878D82A}">
                    <a16:rowId xmlns:a16="http://schemas.microsoft.com/office/drawing/2014/main" val="10028"/>
                  </a:ext>
                </a:extLst>
              </a:tr>
            </a:tbl>
          </a:graphicData>
        </a:graphic>
      </p:graphicFrame>
      <p:graphicFrame>
        <p:nvGraphicFramePr>
          <p:cNvPr id="7" name="Tabella 6"/>
          <p:cNvGraphicFramePr>
            <a:graphicFrameLocks noGrp="1"/>
          </p:cNvGraphicFramePr>
          <p:nvPr>
            <p:extLst>
              <p:ext uri="{D42A27DB-BD31-4B8C-83A1-F6EECF244321}">
                <p14:modId xmlns:p14="http://schemas.microsoft.com/office/powerpoint/2010/main" val="3029820173"/>
              </p:ext>
            </p:extLst>
          </p:nvPr>
        </p:nvGraphicFramePr>
        <p:xfrm>
          <a:off x="1029347" y="1597621"/>
          <a:ext cx="2746061" cy="233172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734381">
                  <a:extLst>
                    <a:ext uri="{9D8B030D-6E8A-4147-A177-3AD203B41FA5}">
                      <a16:colId xmlns:a16="http://schemas.microsoft.com/office/drawing/2014/main" val="20001"/>
                    </a:ext>
                  </a:extLst>
                </a:gridCol>
              </a:tblGrid>
              <a:tr h="226766">
                <a:tc>
                  <a:txBody>
                    <a:bodyPr/>
                    <a:lstStyle/>
                    <a:p>
                      <a:r>
                        <a:rPr lang="it-IT" sz="1100" dirty="0" err="1">
                          <a:solidFill>
                            <a:schemeClr val="tx1"/>
                          </a:solidFill>
                          <a:latin typeface="Arial"/>
                          <a:cs typeface="Arial"/>
                        </a:rPr>
                        <a:t>Function</a:t>
                      </a:r>
                      <a:endParaRPr lang="it-IT" sz="1100" dirty="0">
                        <a:solidFill>
                          <a:schemeClr val="tx1"/>
                        </a:solidFill>
                        <a:latin typeface="Arial"/>
                        <a:cs typeface="Arial"/>
                      </a:endParaRPr>
                    </a:p>
                  </a:txBody>
                  <a:tcP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noFill/>
                  </a:tcPr>
                </a:tc>
                <a:tc>
                  <a:txBody>
                    <a:bodyPr/>
                    <a:lstStyle/>
                    <a:p>
                      <a:r>
                        <a:rPr lang="it-IT" sz="1100" dirty="0">
                          <a:solidFill>
                            <a:schemeClr val="tx1"/>
                          </a:solidFill>
                          <a:latin typeface="Arial"/>
                          <a:cs typeface="Arial"/>
                        </a:rPr>
                        <a:t>FDR</a:t>
                      </a:r>
                    </a:p>
                  </a:txBody>
                  <a:tcP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noFill/>
                  </a:tcPr>
                </a:tc>
                <a:extLst>
                  <a:ext uri="{0D108BD9-81ED-4DB2-BD59-A6C34878D82A}">
                    <a16:rowId xmlns:a16="http://schemas.microsoft.com/office/drawing/2014/main" val="10000"/>
                  </a:ext>
                </a:extLst>
              </a:tr>
              <a:tr h="226766">
                <a:tc>
                  <a:txBody>
                    <a:bodyPr/>
                    <a:lstStyle/>
                    <a:p>
                      <a:r>
                        <a:rPr lang="it-IT" sz="1100" dirty="0" err="1">
                          <a:solidFill>
                            <a:schemeClr val="tx1"/>
                          </a:solidFill>
                          <a:latin typeface="Arial"/>
                          <a:cs typeface="Arial"/>
                        </a:rPr>
                        <a:t>cytokine</a:t>
                      </a:r>
                      <a:r>
                        <a:rPr lang="it-IT" sz="1100" dirty="0">
                          <a:solidFill>
                            <a:schemeClr val="tx1"/>
                          </a:solidFill>
                          <a:latin typeface="Arial"/>
                          <a:cs typeface="Arial"/>
                        </a:rPr>
                        <a:t> </a:t>
                      </a:r>
                      <a:r>
                        <a:rPr lang="it-IT" sz="1100" dirty="0" err="1">
                          <a:solidFill>
                            <a:schemeClr val="tx1"/>
                          </a:solidFill>
                          <a:latin typeface="Arial"/>
                          <a:cs typeface="Arial"/>
                        </a:rPr>
                        <a:t>receptor</a:t>
                      </a:r>
                      <a:r>
                        <a:rPr lang="it-IT" sz="1100" dirty="0">
                          <a:solidFill>
                            <a:schemeClr val="tx1"/>
                          </a:solidFill>
                          <a:latin typeface="Arial"/>
                          <a:cs typeface="Arial"/>
                        </a:rPr>
                        <a:t> </a:t>
                      </a:r>
                      <a:r>
                        <a:rPr lang="it-IT" sz="1100" dirty="0" err="1">
                          <a:solidFill>
                            <a:schemeClr val="tx1"/>
                          </a:solidFill>
                          <a:latin typeface="Arial"/>
                          <a:cs typeface="Arial"/>
                        </a:rPr>
                        <a:t>binding</a:t>
                      </a:r>
                      <a:r>
                        <a:rPr lang="it-IT" sz="1100" dirty="0">
                          <a:solidFill>
                            <a:schemeClr val="tx1"/>
                          </a:solidFill>
                          <a:latin typeface="Arial"/>
                          <a:cs typeface="Arial"/>
                        </a:rPr>
                        <a:t> 	</a:t>
                      </a:r>
                    </a:p>
                  </a:txBody>
                  <a:tcPr>
                    <a:lnL w="12700" cap="flat" cmpd="sng" algn="ctr">
                      <a:solidFill>
                        <a:srgbClr val="FF0000"/>
                      </a:solidFill>
                      <a:prstDash val="solid"/>
                      <a:round/>
                      <a:headEnd type="none" w="med" len="med"/>
                      <a:tailEnd type="none" w="med" len="med"/>
                    </a:lnL>
                    <a:noFill/>
                  </a:tcPr>
                </a:tc>
                <a:tc>
                  <a:txBody>
                    <a:bodyPr/>
                    <a:lstStyle/>
                    <a:p>
                      <a:r>
                        <a:rPr lang="it-IT" sz="1100" dirty="0">
                          <a:solidFill>
                            <a:schemeClr val="tx1"/>
                          </a:solidFill>
                          <a:latin typeface="Arial"/>
                          <a:cs typeface="Arial"/>
                        </a:rPr>
                        <a:t>6.94e-10 </a:t>
                      </a: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1"/>
                  </a:ext>
                </a:extLst>
              </a:tr>
              <a:tr h="226766">
                <a:tc>
                  <a:txBody>
                    <a:bodyPr/>
                    <a:lstStyle/>
                    <a:p>
                      <a:r>
                        <a:rPr lang="it-IT" sz="1100" dirty="0" err="1">
                          <a:solidFill>
                            <a:schemeClr val="tx1"/>
                          </a:solidFill>
                          <a:latin typeface="Arial"/>
                          <a:cs typeface="Arial"/>
                        </a:rPr>
                        <a:t>cytokine</a:t>
                      </a:r>
                      <a:r>
                        <a:rPr lang="it-IT" sz="1100" dirty="0">
                          <a:solidFill>
                            <a:schemeClr val="tx1"/>
                          </a:solidFill>
                          <a:latin typeface="Arial"/>
                          <a:cs typeface="Arial"/>
                        </a:rPr>
                        <a:t> </a:t>
                      </a:r>
                      <a:r>
                        <a:rPr lang="it-IT" sz="1100" dirty="0" err="1">
                          <a:solidFill>
                            <a:schemeClr val="tx1"/>
                          </a:solidFill>
                          <a:latin typeface="Arial"/>
                          <a:cs typeface="Arial"/>
                        </a:rPr>
                        <a:t>activity</a:t>
                      </a:r>
                      <a:r>
                        <a:rPr lang="it-IT" sz="1100" dirty="0">
                          <a:solidFill>
                            <a:schemeClr val="tx1"/>
                          </a:solidFill>
                          <a:latin typeface="Arial"/>
                          <a:cs typeface="Arial"/>
                        </a:rPr>
                        <a:t> 	</a:t>
                      </a:r>
                      <a:endParaRPr lang="it-IT" sz="1100" dirty="0">
                        <a:solidFill>
                          <a:schemeClr val="tx1"/>
                        </a:solidFill>
                      </a:endParaRPr>
                    </a:p>
                  </a:txBody>
                  <a:tcPr>
                    <a:lnL w="12700" cap="flat" cmpd="sng" algn="ctr">
                      <a:solidFill>
                        <a:srgbClr val="FF0000"/>
                      </a:solidFill>
                      <a:prstDash val="solid"/>
                      <a:round/>
                      <a:headEnd type="none" w="med" len="med"/>
                      <a:tailEnd type="none" w="med" len="med"/>
                    </a:lnL>
                    <a:noFill/>
                  </a:tcPr>
                </a:tc>
                <a:tc>
                  <a:txBody>
                    <a:bodyPr/>
                    <a:lstStyle/>
                    <a:p>
                      <a:r>
                        <a:rPr lang="it-IT" sz="1100" dirty="0">
                          <a:solidFill>
                            <a:schemeClr val="tx1"/>
                          </a:solidFill>
                          <a:latin typeface="Arial"/>
                          <a:cs typeface="Arial"/>
                        </a:rPr>
                        <a:t>4.62e-9 </a:t>
                      </a:r>
                      <a:endParaRPr lang="it-IT" sz="1100" dirty="0">
                        <a:solidFill>
                          <a:schemeClr val="tx1"/>
                        </a:solidFill>
                      </a:endParaRP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2"/>
                  </a:ext>
                </a:extLst>
              </a:tr>
              <a:tr h="226766">
                <a:tc>
                  <a:txBody>
                    <a:bodyPr/>
                    <a:lstStyle/>
                    <a:p>
                      <a:r>
                        <a:rPr lang="it-IT" sz="1100" dirty="0" err="1">
                          <a:solidFill>
                            <a:schemeClr val="tx1"/>
                          </a:solidFill>
                          <a:latin typeface="Arial"/>
                          <a:cs typeface="Arial"/>
                        </a:rPr>
                        <a:t>response</a:t>
                      </a:r>
                      <a:r>
                        <a:rPr lang="it-IT" sz="1100" dirty="0">
                          <a:solidFill>
                            <a:schemeClr val="tx1"/>
                          </a:solidFill>
                          <a:latin typeface="Arial"/>
                          <a:cs typeface="Arial"/>
                        </a:rPr>
                        <a:t> to virus (IFN!!) </a:t>
                      </a:r>
                      <a:endParaRPr lang="it-IT" sz="1100" dirty="0">
                        <a:solidFill>
                          <a:schemeClr val="tx1"/>
                        </a:solidFill>
                      </a:endParaRPr>
                    </a:p>
                  </a:txBody>
                  <a:tcPr>
                    <a:lnL w="12700" cap="flat" cmpd="sng" algn="ctr">
                      <a:solidFill>
                        <a:srgbClr val="FF0000"/>
                      </a:solidFill>
                      <a:prstDash val="solid"/>
                      <a:round/>
                      <a:headEnd type="none" w="med" len="med"/>
                      <a:tailEnd type="none" w="med" len="med"/>
                    </a:lnL>
                    <a:noFill/>
                  </a:tcPr>
                </a:tc>
                <a:tc>
                  <a:txBody>
                    <a:bodyPr/>
                    <a:lstStyle/>
                    <a:p>
                      <a:r>
                        <a:rPr lang="it-IT" sz="1100" dirty="0">
                          <a:solidFill>
                            <a:schemeClr val="tx1"/>
                          </a:solidFill>
                          <a:latin typeface="Arial"/>
                          <a:cs typeface="Arial"/>
                        </a:rPr>
                        <a:t>6.83e-9 </a:t>
                      </a:r>
                      <a:endParaRPr lang="it-IT" sz="1100" dirty="0">
                        <a:solidFill>
                          <a:schemeClr val="tx1"/>
                        </a:solidFill>
                      </a:endParaRP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3"/>
                  </a:ext>
                </a:extLst>
              </a:tr>
              <a:tr h="226766">
                <a:tc>
                  <a:txBody>
                    <a:bodyPr/>
                    <a:lstStyle/>
                    <a:p>
                      <a:r>
                        <a:rPr lang="it-IT" sz="1100" dirty="0" err="1">
                          <a:solidFill>
                            <a:schemeClr val="tx1"/>
                          </a:solidFill>
                          <a:latin typeface="Arial"/>
                          <a:cs typeface="Arial"/>
                        </a:rPr>
                        <a:t>cell</a:t>
                      </a:r>
                      <a:r>
                        <a:rPr lang="it-IT" sz="1100" dirty="0">
                          <a:solidFill>
                            <a:schemeClr val="tx1"/>
                          </a:solidFill>
                          <a:latin typeface="Arial"/>
                          <a:cs typeface="Arial"/>
                        </a:rPr>
                        <a:t> </a:t>
                      </a:r>
                      <a:r>
                        <a:rPr lang="it-IT" sz="1100" dirty="0" err="1">
                          <a:solidFill>
                            <a:schemeClr val="tx1"/>
                          </a:solidFill>
                          <a:latin typeface="Arial"/>
                          <a:cs typeface="Arial"/>
                        </a:rPr>
                        <a:t>chemotaxis</a:t>
                      </a:r>
                      <a:r>
                        <a:rPr lang="it-IT" sz="1100" dirty="0">
                          <a:solidFill>
                            <a:schemeClr val="tx1"/>
                          </a:solidFill>
                          <a:latin typeface="Arial"/>
                          <a:cs typeface="Arial"/>
                        </a:rPr>
                        <a:t> </a:t>
                      </a:r>
                      <a:endParaRPr lang="it-IT" sz="1100" dirty="0">
                        <a:solidFill>
                          <a:schemeClr val="tx1"/>
                        </a:solidFill>
                      </a:endParaRPr>
                    </a:p>
                  </a:txBody>
                  <a:tcPr>
                    <a:lnL w="12700" cap="flat" cmpd="sng" algn="ctr">
                      <a:solidFill>
                        <a:srgbClr val="FF0000"/>
                      </a:solidFill>
                      <a:prstDash val="solid"/>
                      <a:round/>
                      <a:headEnd type="none" w="med" len="med"/>
                      <a:tailEnd type="none" w="med" len="med"/>
                    </a:lnL>
                    <a:noFill/>
                  </a:tcPr>
                </a:tc>
                <a:tc>
                  <a:txBody>
                    <a:bodyPr/>
                    <a:lstStyle/>
                    <a:p>
                      <a:r>
                        <a:rPr lang="it-IT" sz="1100" dirty="0">
                          <a:solidFill>
                            <a:schemeClr val="tx1"/>
                          </a:solidFill>
                          <a:latin typeface="Arial"/>
                          <a:cs typeface="Arial"/>
                        </a:rPr>
                        <a:t>9.6e-9 </a:t>
                      </a:r>
                      <a:endParaRPr lang="it-IT" sz="1100" dirty="0">
                        <a:solidFill>
                          <a:schemeClr val="tx1"/>
                        </a:solidFill>
                      </a:endParaRP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4"/>
                  </a:ext>
                </a:extLst>
              </a:tr>
              <a:tr h="226766">
                <a:tc>
                  <a:txBody>
                    <a:bodyPr/>
                    <a:lstStyle/>
                    <a:p>
                      <a:r>
                        <a:rPr lang="it-IT" sz="1100" dirty="0" err="1">
                          <a:solidFill>
                            <a:schemeClr val="tx1"/>
                          </a:solidFill>
                          <a:latin typeface="Arial"/>
                          <a:cs typeface="Arial"/>
                        </a:rPr>
                        <a:t>regulation</a:t>
                      </a:r>
                      <a:r>
                        <a:rPr lang="it-IT" sz="1100" dirty="0">
                          <a:solidFill>
                            <a:schemeClr val="tx1"/>
                          </a:solidFill>
                          <a:latin typeface="Arial"/>
                          <a:cs typeface="Arial"/>
                        </a:rPr>
                        <a:t> of </a:t>
                      </a:r>
                      <a:r>
                        <a:rPr lang="it-IT" sz="1100" dirty="0" err="1">
                          <a:solidFill>
                            <a:schemeClr val="tx1"/>
                          </a:solidFill>
                          <a:latin typeface="Arial"/>
                          <a:cs typeface="Arial"/>
                        </a:rPr>
                        <a:t>viral</a:t>
                      </a:r>
                      <a:r>
                        <a:rPr lang="it-IT" sz="1100" dirty="0">
                          <a:solidFill>
                            <a:schemeClr val="tx1"/>
                          </a:solidFill>
                          <a:latin typeface="Arial"/>
                          <a:cs typeface="Arial"/>
                        </a:rPr>
                        <a:t> </a:t>
                      </a:r>
                      <a:r>
                        <a:rPr lang="it-IT" sz="1100" dirty="0" err="1">
                          <a:solidFill>
                            <a:schemeClr val="tx1"/>
                          </a:solidFill>
                          <a:latin typeface="Arial"/>
                          <a:cs typeface="Arial"/>
                        </a:rPr>
                        <a:t>process</a:t>
                      </a:r>
                      <a:r>
                        <a:rPr lang="it-IT" sz="1100" dirty="0">
                          <a:solidFill>
                            <a:schemeClr val="tx1"/>
                          </a:solidFill>
                          <a:latin typeface="Arial"/>
                          <a:cs typeface="Arial"/>
                        </a:rPr>
                        <a:t> </a:t>
                      </a:r>
                      <a:endParaRPr lang="it-IT" sz="1100" dirty="0">
                        <a:solidFill>
                          <a:schemeClr val="tx1"/>
                        </a:solidFill>
                      </a:endParaRPr>
                    </a:p>
                  </a:txBody>
                  <a:tcPr>
                    <a:lnL w="12700" cap="flat" cmpd="sng" algn="ctr">
                      <a:solidFill>
                        <a:srgbClr val="FF0000"/>
                      </a:solidFill>
                      <a:prstDash val="solid"/>
                      <a:round/>
                      <a:headEnd type="none" w="med" len="med"/>
                      <a:tailEnd type="none" w="med" len="med"/>
                    </a:lnL>
                    <a:noFill/>
                  </a:tcPr>
                </a:tc>
                <a:tc>
                  <a:txBody>
                    <a:bodyPr/>
                    <a:lstStyle/>
                    <a:p>
                      <a:r>
                        <a:rPr lang="it-IT" sz="1100" dirty="0">
                          <a:solidFill>
                            <a:schemeClr val="tx1"/>
                          </a:solidFill>
                          <a:latin typeface="Arial"/>
                          <a:cs typeface="Arial"/>
                        </a:rPr>
                        <a:t>6.92e-8 </a:t>
                      </a:r>
                      <a:endParaRPr lang="it-IT" sz="1100" dirty="0">
                        <a:solidFill>
                          <a:schemeClr val="tx1"/>
                        </a:solidFill>
                      </a:endParaRP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5"/>
                  </a:ext>
                </a:extLst>
              </a:tr>
              <a:tr h="226766">
                <a:tc>
                  <a:txBody>
                    <a:bodyPr/>
                    <a:lstStyle/>
                    <a:p>
                      <a:r>
                        <a:rPr lang="it-IT" sz="1100" dirty="0" err="1">
                          <a:solidFill>
                            <a:schemeClr val="tx1"/>
                          </a:solidFill>
                          <a:latin typeface="Arial"/>
                          <a:cs typeface="Arial"/>
                        </a:rPr>
                        <a:t>chemokine</a:t>
                      </a:r>
                      <a:r>
                        <a:rPr lang="it-IT" sz="1100" dirty="0">
                          <a:solidFill>
                            <a:schemeClr val="tx1"/>
                          </a:solidFill>
                          <a:latin typeface="Arial"/>
                          <a:cs typeface="Arial"/>
                        </a:rPr>
                        <a:t> </a:t>
                      </a:r>
                      <a:r>
                        <a:rPr lang="it-IT" sz="1100" dirty="0" err="1">
                          <a:solidFill>
                            <a:schemeClr val="tx1"/>
                          </a:solidFill>
                          <a:latin typeface="Arial"/>
                          <a:cs typeface="Arial"/>
                        </a:rPr>
                        <a:t>receptor</a:t>
                      </a:r>
                      <a:r>
                        <a:rPr lang="it-IT" sz="1100" dirty="0">
                          <a:solidFill>
                            <a:schemeClr val="tx1"/>
                          </a:solidFill>
                          <a:latin typeface="Arial"/>
                          <a:cs typeface="Arial"/>
                        </a:rPr>
                        <a:t> </a:t>
                      </a:r>
                      <a:r>
                        <a:rPr lang="it-IT" sz="1100" dirty="0" err="1">
                          <a:solidFill>
                            <a:schemeClr val="tx1"/>
                          </a:solidFill>
                          <a:latin typeface="Arial"/>
                          <a:cs typeface="Arial"/>
                        </a:rPr>
                        <a:t>binding</a:t>
                      </a:r>
                      <a:r>
                        <a:rPr lang="it-IT" sz="1100" dirty="0">
                          <a:solidFill>
                            <a:schemeClr val="tx1"/>
                          </a:solidFill>
                          <a:latin typeface="Arial"/>
                          <a:cs typeface="Arial"/>
                        </a:rPr>
                        <a:t> </a:t>
                      </a:r>
                      <a:endParaRPr lang="it-IT" sz="1100" dirty="0">
                        <a:solidFill>
                          <a:schemeClr val="tx1"/>
                        </a:solidFill>
                      </a:endParaRPr>
                    </a:p>
                  </a:txBody>
                  <a:tcPr>
                    <a:lnL w="12700" cap="flat" cmpd="sng" algn="ctr">
                      <a:solidFill>
                        <a:srgbClr val="FF0000"/>
                      </a:solidFill>
                      <a:prstDash val="solid"/>
                      <a:round/>
                      <a:headEnd type="none" w="med" len="med"/>
                      <a:tailEnd type="none" w="med" len="med"/>
                    </a:lnL>
                    <a:noFill/>
                  </a:tcPr>
                </a:tc>
                <a:tc>
                  <a:txBody>
                    <a:bodyPr/>
                    <a:lstStyle/>
                    <a:p>
                      <a:r>
                        <a:rPr lang="it-IT" sz="1100" dirty="0">
                          <a:solidFill>
                            <a:schemeClr val="tx1"/>
                          </a:solidFill>
                          <a:latin typeface="Arial"/>
                          <a:cs typeface="Arial"/>
                        </a:rPr>
                        <a:t>2.71e-7</a:t>
                      </a:r>
                      <a:endParaRPr lang="it-IT" sz="1100" dirty="0">
                        <a:solidFill>
                          <a:schemeClr val="tx1"/>
                        </a:solidFill>
                      </a:endParaRP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6"/>
                  </a:ext>
                </a:extLst>
              </a:tr>
              <a:tr h="226766">
                <a:tc>
                  <a:txBody>
                    <a:bodyPr/>
                    <a:lstStyle/>
                    <a:p>
                      <a:r>
                        <a:rPr lang="it-IT" sz="1100" dirty="0" err="1">
                          <a:solidFill>
                            <a:schemeClr val="tx1"/>
                          </a:solidFill>
                          <a:latin typeface="Arial"/>
                          <a:cs typeface="Arial"/>
                        </a:rPr>
                        <a:t>leukocyte</a:t>
                      </a:r>
                      <a:r>
                        <a:rPr lang="it-IT" sz="1100" dirty="0">
                          <a:solidFill>
                            <a:schemeClr val="tx1"/>
                          </a:solidFill>
                          <a:latin typeface="Arial"/>
                          <a:cs typeface="Arial"/>
                        </a:rPr>
                        <a:t> </a:t>
                      </a:r>
                      <a:r>
                        <a:rPr lang="it-IT" sz="1100" dirty="0" err="1">
                          <a:solidFill>
                            <a:schemeClr val="tx1"/>
                          </a:solidFill>
                          <a:latin typeface="Arial"/>
                          <a:cs typeface="Arial"/>
                        </a:rPr>
                        <a:t>migration</a:t>
                      </a:r>
                      <a:r>
                        <a:rPr lang="it-IT" sz="1100" dirty="0">
                          <a:solidFill>
                            <a:schemeClr val="tx1"/>
                          </a:solidFill>
                          <a:latin typeface="Arial"/>
                          <a:cs typeface="Arial"/>
                        </a:rPr>
                        <a:t> </a:t>
                      </a:r>
                      <a:endParaRPr lang="it-IT" sz="1100" dirty="0">
                        <a:solidFill>
                          <a:schemeClr val="tx1"/>
                        </a:solidFill>
                      </a:endParaRPr>
                    </a:p>
                  </a:txBody>
                  <a:tcPr>
                    <a:lnL w="12700" cap="flat" cmpd="sng" algn="ctr">
                      <a:solidFill>
                        <a:srgbClr val="FF0000"/>
                      </a:solidFill>
                      <a:prstDash val="solid"/>
                      <a:round/>
                      <a:headEnd type="none" w="med" len="med"/>
                      <a:tailEnd type="none" w="med" len="med"/>
                    </a:lnL>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tx1"/>
                          </a:solidFill>
                          <a:latin typeface="Arial"/>
                          <a:cs typeface="Arial"/>
                        </a:rPr>
                        <a:t>2.83e-7 </a:t>
                      </a: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7"/>
                  </a:ext>
                </a:extLst>
              </a:tr>
              <a:tr h="226766">
                <a:tc>
                  <a:txBody>
                    <a:bodyPr/>
                    <a:lstStyle/>
                    <a:p>
                      <a:r>
                        <a:rPr lang="it-IT" sz="1100" dirty="0" err="1">
                          <a:solidFill>
                            <a:schemeClr val="tx1"/>
                          </a:solidFill>
                          <a:latin typeface="Arial"/>
                          <a:cs typeface="Arial"/>
                        </a:rPr>
                        <a:t>leukocyte</a:t>
                      </a:r>
                      <a:r>
                        <a:rPr lang="it-IT" sz="1100" dirty="0">
                          <a:solidFill>
                            <a:schemeClr val="tx1"/>
                          </a:solidFill>
                          <a:latin typeface="Arial"/>
                          <a:cs typeface="Arial"/>
                        </a:rPr>
                        <a:t> </a:t>
                      </a:r>
                      <a:r>
                        <a:rPr lang="it-IT" sz="1100" dirty="0" err="1">
                          <a:solidFill>
                            <a:schemeClr val="tx1"/>
                          </a:solidFill>
                          <a:latin typeface="Arial"/>
                          <a:cs typeface="Arial"/>
                        </a:rPr>
                        <a:t>chemotaxis</a:t>
                      </a:r>
                      <a:r>
                        <a:rPr lang="it-IT" sz="1100" dirty="0">
                          <a:solidFill>
                            <a:schemeClr val="tx1"/>
                          </a:solidFill>
                          <a:latin typeface="Arial"/>
                          <a:cs typeface="Arial"/>
                        </a:rPr>
                        <a:t> </a:t>
                      </a:r>
                      <a:endParaRPr lang="it-IT" sz="1100" dirty="0">
                        <a:solidFill>
                          <a:schemeClr val="tx1"/>
                        </a:solidFill>
                      </a:endParaRPr>
                    </a:p>
                  </a:txBody>
                  <a:tcPr>
                    <a:lnL w="12700" cap="flat" cmpd="sng" algn="ctr">
                      <a:solidFill>
                        <a:srgbClr val="FF0000"/>
                      </a:solidFill>
                      <a:prstDash val="solid"/>
                      <a:round/>
                      <a:headEnd type="none" w="med" len="med"/>
                      <a:tailEnd type="none" w="med" len="med"/>
                    </a:lnL>
                    <a:lnB w="12700" cap="flat" cmpd="sng" algn="ctr">
                      <a:solidFill>
                        <a:srgbClr val="FF0000"/>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tx1"/>
                          </a:solidFill>
                          <a:latin typeface="Arial"/>
                          <a:cs typeface="Arial"/>
                        </a:rPr>
                        <a:t>1.03e-5</a:t>
                      </a:r>
                    </a:p>
                  </a:txBody>
                  <a:tcPr>
                    <a:lnR w="12700" cap="flat" cmpd="sng" algn="ctr">
                      <a:solidFill>
                        <a:srgbClr val="FF0000"/>
                      </a:solidFill>
                      <a:prstDash val="solid"/>
                      <a:round/>
                      <a:headEnd type="none" w="med" len="med"/>
                      <a:tailEnd type="none" w="med" len="med"/>
                    </a:lnR>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cxnSp>
        <p:nvCxnSpPr>
          <p:cNvPr id="10" name="Connettore 2 9"/>
          <p:cNvCxnSpPr/>
          <p:nvPr/>
        </p:nvCxnSpPr>
        <p:spPr>
          <a:xfrm flipV="1">
            <a:off x="898807" y="1668960"/>
            <a:ext cx="0" cy="4051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1" name="Tabella 10"/>
          <p:cNvGraphicFramePr>
            <a:graphicFrameLocks noGrp="1"/>
          </p:cNvGraphicFramePr>
          <p:nvPr>
            <p:extLst>
              <p:ext uri="{D42A27DB-BD31-4B8C-83A1-F6EECF244321}">
                <p14:modId xmlns:p14="http://schemas.microsoft.com/office/powerpoint/2010/main" val="1733281025"/>
              </p:ext>
            </p:extLst>
          </p:nvPr>
        </p:nvGraphicFramePr>
        <p:xfrm>
          <a:off x="8406102" y="960173"/>
          <a:ext cx="572060" cy="5786464"/>
        </p:xfrm>
        <a:graphic>
          <a:graphicData uri="http://schemas.openxmlformats.org/drawingml/2006/table">
            <a:tbl>
              <a:tblPr/>
              <a:tblGrid>
                <a:gridCol w="572060">
                  <a:extLst>
                    <a:ext uri="{9D8B030D-6E8A-4147-A177-3AD203B41FA5}">
                      <a16:colId xmlns:a16="http://schemas.microsoft.com/office/drawing/2014/main" val="20000"/>
                    </a:ext>
                  </a:extLst>
                </a:gridCol>
              </a:tblGrid>
              <a:tr h="100577">
                <a:tc>
                  <a:txBody>
                    <a:bodyPr/>
                    <a:lstStyle/>
                    <a:p>
                      <a:pPr algn="l" fontAlgn="b"/>
                      <a:r>
                        <a:rPr lang="it-IT" sz="800" b="0" i="0" u="none" strike="noStrike" dirty="0">
                          <a:solidFill>
                            <a:srgbClr val="000000"/>
                          </a:solidFill>
                          <a:effectLst/>
                          <a:latin typeface="Arial"/>
                          <a:cs typeface="Arial"/>
                        </a:rPr>
                        <a:t>SERPINC1</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00"/>
                  </a:ext>
                </a:extLst>
              </a:tr>
              <a:tr h="100577">
                <a:tc>
                  <a:txBody>
                    <a:bodyPr/>
                    <a:lstStyle/>
                    <a:p>
                      <a:pPr algn="l" fontAlgn="b"/>
                      <a:r>
                        <a:rPr lang="it-IT" sz="800" b="0" i="0" u="none" strike="noStrike" dirty="0">
                          <a:solidFill>
                            <a:srgbClr val="000000"/>
                          </a:solidFill>
                          <a:effectLst/>
                          <a:latin typeface="Arial"/>
                          <a:cs typeface="Arial"/>
                        </a:rPr>
                        <a:t>CX3CL1</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01"/>
                  </a:ext>
                </a:extLst>
              </a:tr>
              <a:tr h="100577">
                <a:tc>
                  <a:txBody>
                    <a:bodyPr/>
                    <a:lstStyle/>
                    <a:p>
                      <a:pPr algn="l" fontAlgn="b"/>
                      <a:r>
                        <a:rPr lang="it-IT" sz="800" b="0" i="0" u="none" strike="noStrike" dirty="0">
                          <a:solidFill>
                            <a:srgbClr val="000000"/>
                          </a:solidFill>
                          <a:effectLst/>
                          <a:latin typeface="Arial"/>
                          <a:cs typeface="Arial"/>
                        </a:rPr>
                        <a:t>HMGA1</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02"/>
                  </a:ext>
                </a:extLst>
              </a:tr>
              <a:tr h="100577">
                <a:tc>
                  <a:txBody>
                    <a:bodyPr/>
                    <a:lstStyle/>
                    <a:p>
                      <a:pPr algn="l" fontAlgn="b"/>
                      <a:r>
                        <a:rPr lang="it-IT" sz="800" b="0" i="0" u="none" strike="noStrike" dirty="0">
                          <a:solidFill>
                            <a:srgbClr val="000000"/>
                          </a:solidFill>
                          <a:effectLst/>
                          <a:latin typeface="Arial"/>
                          <a:cs typeface="Arial"/>
                        </a:rPr>
                        <a:t>SELL</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03"/>
                  </a:ext>
                </a:extLst>
              </a:tr>
              <a:tr h="100577">
                <a:tc>
                  <a:txBody>
                    <a:bodyPr/>
                    <a:lstStyle/>
                    <a:p>
                      <a:pPr algn="l" fontAlgn="b"/>
                      <a:r>
                        <a:rPr lang="it-IT" sz="800" b="0" i="0" u="none" strike="noStrike">
                          <a:solidFill>
                            <a:srgbClr val="000000"/>
                          </a:solidFill>
                          <a:effectLst/>
                          <a:latin typeface="Arial"/>
                          <a:cs typeface="Arial"/>
                        </a:rPr>
                        <a:t>CDK9</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04"/>
                  </a:ext>
                </a:extLst>
              </a:tr>
              <a:tr h="100577">
                <a:tc>
                  <a:txBody>
                    <a:bodyPr/>
                    <a:lstStyle/>
                    <a:p>
                      <a:pPr algn="l" fontAlgn="b"/>
                      <a:r>
                        <a:rPr lang="it-IT" sz="800" b="0" i="0" u="none" strike="noStrike" dirty="0">
                          <a:solidFill>
                            <a:srgbClr val="000000"/>
                          </a:solidFill>
                          <a:effectLst/>
                          <a:latin typeface="Arial"/>
                          <a:cs typeface="Arial"/>
                        </a:rPr>
                        <a:t>APOBEC3G</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05"/>
                  </a:ext>
                </a:extLst>
              </a:tr>
              <a:tr h="100577">
                <a:tc>
                  <a:txBody>
                    <a:bodyPr/>
                    <a:lstStyle/>
                    <a:p>
                      <a:pPr algn="l" fontAlgn="b"/>
                      <a:r>
                        <a:rPr lang="it-IT" sz="800" b="0" i="0" u="none" strike="noStrike" dirty="0">
                          <a:solidFill>
                            <a:srgbClr val="000000"/>
                          </a:solidFill>
                          <a:effectLst/>
                          <a:latin typeface="Arial"/>
                          <a:cs typeface="Arial"/>
                        </a:rPr>
                        <a:t>IFNB1</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06"/>
                  </a:ext>
                </a:extLst>
              </a:tr>
              <a:tr h="100577">
                <a:tc>
                  <a:txBody>
                    <a:bodyPr/>
                    <a:lstStyle/>
                    <a:p>
                      <a:pPr algn="l" fontAlgn="b"/>
                      <a:r>
                        <a:rPr lang="it-IT" sz="800" b="0" i="0" u="none" strike="noStrike" dirty="0">
                          <a:solidFill>
                            <a:srgbClr val="000000"/>
                          </a:solidFill>
                          <a:effectLst/>
                          <a:latin typeface="Arial"/>
                          <a:cs typeface="Arial"/>
                        </a:rPr>
                        <a:t>GADD45A</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07"/>
                  </a:ext>
                </a:extLst>
              </a:tr>
              <a:tr h="100577">
                <a:tc>
                  <a:txBody>
                    <a:bodyPr/>
                    <a:lstStyle/>
                    <a:p>
                      <a:pPr algn="l" fontAlgn="b"/>
                      <a:r>
                        <a:rPr lang="it-IT" sz="800" b="0" i="0" u="none" strike="noStrike">
                          <a:solidFill>
                            <a:srgbClr val="000000"/>
                          </a:solidFill>
                          <a:effectLst/>
                          <a:latin typeface="Arial"/>
                          <a:cs typeface="Arial"/>
                        </a:rPr>
                        <a:t>CCNT1</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08"/>
                  </a:ext>
                </a:extLst>
              </a:tr>
              <a:tr h="100577">
                <a:tc>
                  <a:txBody>
                    <a:bodyPr/>
                    <a:lstStyle/>
                    <a:p>
                      <a:pPr algn="l" fontAlgn="b"/>
                      <a:r>
                        <a:rPr lang="it-IT" sz="800" b="0" i="0" u="none" strike="noStrike" dirty="0">
                          <a:solidFill>
                            <a:srgbClr val="000000"/>
                          </a:solidFill>
                          <a:effectLst/>
                          <a:latin typeface="Arial"/>
                          <a:cs typeface="Arial"/>
                        </a:rPr>
                        <a:t>APEX1</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09"/>
                  </a:ext>
                </a:extLst>
              </a:tr>
              <a:tr h="100577">
                <a:tc>
                  <a:txBody>
                    <a:bodyPr/>
                    <a:lstStyle/>
                    <a:p>
                      <a:pPr algn="l" fontAlgn="b"/>
                      <a:r>
                        <a:rPr lang="it-IT" sz="800" b="0" i="0" u="none" strike="noStrike">
                          <a:solidFill>
                            <a:srgbClr val="000000"/>
                          </a:solidFill>
                          <a:effectLst/>
                          <a:latin typeface="Arial"/>
                          <a:cs typeface="Arial"/>
                        </a:rPr>
                        <a:t>CREBBP</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10"/>
                  </a:ext>
                </a:extLst>
              </a:tr>
              <a:tr h="100577">
                <a:tc>
                  <a:txBody>
                    <a:bodyPr/>
                    <a:lstStyle/>
                    <a:p>
                      <a:pPr algn="l" fontAlgn="b"/>
                      <a:r>
                        <a:rPr lang="it-IT" sz="800" b="0" i="0" u="none" strike="noStrike">
                          <a:solidFill>
                            <a:srgbClr val="000000"/>
                          </a:solidFill>
                          <a:effectLst/>
                          <a:latin typeface="Arial"/>
                          <a:cs typeface="Arial"/>
                        </a:rPr>
                        <a:t>CBX5</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11"/>
                  </a:ext>
                </a:extLst>
              </a:tr>
              <a:tr h="100577">
                <a:tc>
                  <a:txBody>
                    <a:bodyPr/>
                    <a:lstStyle/>
                    <a:p>
                      <a:pPr algn="l" fontAlgn="b"/>
                      <a:r>
                        <a:rPr lang="it-IT" sz="800" b="0" i="0" u="none" strike="noStrike">
                          <a:solidFill>
                            <a:srgbClr val="000000"/>
                          </a:solidFill>
                          <a:effectLst/>
                          <a:latin typeface="Arial"/>
                          <a:cs typeface="Arial"/>
                        </a:rPr>
                        <a:t>CCR4</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12"/>
                  </a:ext>
                </a:extLst>
              </a:tr>
              <a:tr h="100577">
                <a:tc>
                  <a:txBody>
                    <a:bodyPr/>
                    <a:lstStyle/>
                    <a:p>
                      <a:pPr algn="l" fontAlgn="b"/>
                      <a:r>
                        <a:rPr lang="it-IT" sz="800" b="0" i="0" u="none" strike="noStrike">
                          <a:solidFill>
                            <a:srgbClr val="000000"/>
                          </a:solidFill>
                          <a:effectLst/>
                          <a:latin typeface="Arial"/>
                          <a:cs typeface="Arial"/>
                        </a:rPr>
                        <a:t>XCL1</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13"/>
                  </a:ext>
                </a:extLst>
              </a:tr>
              <a:tr h="100577">
                <a:tc>
                  <a:txBody>
                    <a:bodyPr/>
                    <a:lstStyle/>
                    <a:p>
                      <a:pPr algn="l" fontAlgn="b"/>
                      <a:r>
                        <a:rPr lang="it-IT" sz="800" b="0" i="0" u="none" strike="noStrike" dirty="0">
                          <a:solidFill>
                            <a:srgbClr val="000000"/>
                          </a:solidFill>
                          <a:effectLst/>
                          <a:latin typeface="Arial"/>
                          <a:cs typeface="Arial"/>
                        </a:rPr>
                        <a:t>PTK2B</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14"/>
                  </a:ext>
                </a:extLst>
              </a:tr>
              <a:tr h="100577">
                <a:tc>
                  <a:txBody>
                    <a:bodyPr/>
                    <a:lstStyle/>
                    <a:p>
                      <a:pPr algn="l" fontAlgn="b"/>
                      <a:r>
                        <a:rPr lang="it-IT" sz="800" b="0" i="0" u="none" strike="noStrike">
                          <a:solidFill>
                            <a:srgbClr val="000000"/>
                          </a:solidFill>
                          <a:effectLst/>
                          <a:latin typeface="Arial"/>
                          <a:cs typeface="Arial"/>
                        </a:rPr>
                        <a:t>MAP3K5</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15"/>
                  </a:ext>
                </a:extLst>
              </a:tr>
              <a:tr h="100577">
                <a:tc>
                  <a:txBody>
                    <a:bodyPr/>
                    <a:lstStyle/>
                    <a:p>
                      <a:pPr algn="l" fontAlgn="b"/>
                      <a:r>
                        <a:rPr lang="it-IT" sz="800" b="0" i="0" u="none" strike="noStrike">
                          <a:solidFill>
                            <a:srgbClr val="000000"/>
                          </a:solidFill>
                          <a:effectLst/>
                          <a:latin typeface="Arial"/>
                          <a:cs typeface="Arial"/>
                        </a:rPr>
                        <a:t>CCR3</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16"/>
                  </a:ext>
                </a:extLst>
              </a:tr>
              <a:tr h="100577">
                <a:tc>
                  <a:txBody>
                    <a:bodyPr/>
                    <a:lstStyle/>
                    <a:p>
                      <a:pPr algn="l" fontAlgn="b"/>
                      <a:r>
                        <a:rPr lang="it-IT" sz="800" b="0" i="0" u="none" strike="noStrike" dirty="0">
                          <a:solidFill>
                            <a:srgbClr val="000000"/>
                          </a:solidFill>
                          <a:effectLst/>
                          <a:latin typeface="Arial"/>
                          <a:cs typeface="Arial"/>
                        </a:rPr>
                        <a:t>HCK</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17"/>
                  </a:ext>
                </a:extLst>
              </a:tr>
              <a:tr h="100577">
                <a:tc>
                  <a:txBody>
                    <a:bodyPr/>
                    <a:lstStyle/>
                    <a:p>
                      <a:pPr algn="l" fontAlgn="b"/>
                      <a:r>
                        <a:rPr lang="it-IT" sz="800" b="0" i="0" u="none" strike="noStrike" dirty="0">
                          <a:solidFill>
                            <a:srgbClr val="000000"/>
                          </a:solidFill>
                          <a:effectLst/>
                          <a:latin typeface="Arial"/>
                          <a:cs typeface="Arial"/>
                        </a:rPr>
                        <a:t>TNFRSF1B</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18"/>
                  </a:ext>
                </a:extLst>
              </a:tr>
              <a:tr h="100577">
                <a:tc>
                  <a:txBody>
                    <a:bodyPr/>
                    <a:lstStyle/>
                    <a:p>
                      <a:pPr algn="l" fontAlgn="b"/>
                      <a:r>
                        <a:rPr lang="it-IT" sz="800" b="0" i="0" u="none" strike="noStrike">
                          <a:solidFill>
                            <a:srgbClr val="000000"/>
                          </a:solidFill>
                          <a:effectLst/>
                          <a:latin typeface="Arial"/>
                          <a:cs typeface="Arial"/>
                        </a:rPr>
                        <a:t>PPIA</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19"/>
                  </a:ext>
                </a:extLst>
              </a:tr>
              <a:tr h="100577">
                <a:tc>
                  <a:txBody>
                    <a:bodyPr/>
                    <a:lstStyle/>
                    <a:p>
                      <a:pPr algn="l" fontAlgn="b"/>
                      <a:r>
                        <a:rPr lang="it-IT" sz="800" b="0" i="0" u="none" strike="noStrike" dirty="0">
                          <a:solidFill>
                            <a:srgbClr val="000000"/>
                          </a:solidFill>
                          <a:effectLst/>
                          <a:latin typeface="Arial"/>
                          <a:cs typeface="Arial"/>
                        </a:rPr>
                        <a:t>CXCR4</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20"/>
                  </a:ext>
                </a:extLst>
              </a:tr>
              <a:tr h="100577">
                <a:tc>
                  <a:txBody>
                    <a:bodyPr/>
                    <a:lstStyle/>
                    <a:p>
                      <a:pPr algn="l" fontAlgn="b"/>
                      <a:r>
                        <a:rPr lang="it-IT" sz="800" b="0" i="0" u="none" strike="noStrike">
                          <a:solidFill>
                            <a:srgbClr val="000000"/>
                          </a:solidFill>
                          <a:effectLst/>
                          <a:latin typeface="Arial"/>
                          <a:cs typeface="Arial"/>
                        </a:rPr>
                        <a:t>PRDX1</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21"/>
                  </a:ext>
                </a:extLst>
              </a:tr>
              <a:tr h="100577">
                <a:tc>
                  <a:txBody>
                    <a:bodyPr/>
                    <a:lstStyle/>
                    <a:p>
                      <a:pPr algn="l" fontAlgn="b"/>
                      <a:r>
                        <a:rPr lang="it-IT" sz="800" b="0" i="0" u="none" strike="noStrike">
                          <a:solidFill>
                            <a:srgbClr val="000000"/>
                          </a:solidFill>
                          <a:effectLst/>
                          <a:latin typeface="Arial"/>
                          <a:cs typeface="Arial"/>
                        </a:rPr>
                        <a:t>CCL2</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22"/>
                  </a:ext>
                </a:extLst>
              </a:tr>
              <a:tr h="100577">
                <a:tc>
                  <a:txBody>
                    <a:bodyPr/>
                    <a:lstStyle/>
                    <a:p>
                      <a:pPr algn="l" fontAlgn="b"/>
                      <a:r>
                        <a:rPr lang="it-IT" sz="800" b="0" i="0" u="none" strike="noStrike" dirty="0">
                          <a:solidFill>
                            <a:srgbClr val="000000"/>
                          </a:solidFill>
                          <a:effectLst/>
                          <a:latin typeface="Arial"/>
                          <a:cs typeface="Arial"/>
                        </a:rPr>
                        <a:t>CASP3</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23"/>
                  </a:ext>
                </a:extLst>
              </a:tr>
              <a:tr h="100577">
                <a:tc>
                  <a:txBody>
                    <a:bodyPr/>
                    <a:lstStyle/>
                    <a:p>
                      <a:pPr algn="l" fontAlgn="b"/>
                      <a:r>
                        <a:rPr lang="it-IT" sz="800" b="0" i="0" u="none" strike="noStrike" dirty="0">
                          <a:solidFill>
                            <a:srgbClr val="000000"/>
                          </a:solidFill>
                          <a:effectLst/>
                          <a:latin typeface="Arial"/>
                          <a:cs typeface="Arial"/>
                        </a:rPr>
                        <a:t>CCL8</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24"/>
                  </a:ext>
                </a:extLst>
              </a:tr>
              <a:tr h="100577">
                <a:tc>
                  <a:txBody>
                    <a:bodyPr/>
                    <a:lstStyle/>
                    <a:p>
                      <a:pPr algn="l" fontAlgn="b"/>
                      <a:r>
                        <a:rPr lang="it-IT" sz="800" b="0" i="0" u="none" strike="noStrike" dirty="0">
                          <a:solidFill>
                            <a:srgbClr val="000000"/>
                          </a:solidFill>
                          <a:effectLst/>
                          <a:latin typeface="Arial"/>
                          <a:cs typeface="Arial"/>
                        </a:rPr>
                        <a:t>IL12B</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25"/>
                  </a:ext>
                </a:extLst>
              </a:tr>
              <a:tr h="100577">
                <a:tc>
                  <a:txBody>
                    <a:bodyPr/>
                    <a:lstStyle/>
                    <a:p>
                      <a:pPr algn="l" fontAlgn="b"/>
                      <a:r>
                        <a:rPr lang="it-IT" sz="800" b="0" i="0" u="none" strike="noStrike" dirty="0">
                          <a:solidFill>
                            <a:srgbClr val="000000"/>
                          </a:solidFill>
                          <a:effectLst/>
                          <a:latin typeface="Arial"/>
                          <a:cs typeface="Arial"/>
                        </a:rPr>
                        <a:t>EP300</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26"/>
                  </a:ext>
                </a:extLst>
              </a:tr>
              <a:tr h="100577">
                <a:tc>
                  <a:txBody>
                    <a:bodyPr/>
                    <a:lstStyle/>
                    <a:p>
                      <a:pPr algn="l" fontAlgn="b"/>
                      <a:r>
                        <a:rPr lang="it-IT" sz="800" b="0" i="0" u="none" strike="noStrike" dirty="0">
                          <a:solidFill>
                            <a:srgbClr val="000000"/>
                          </a:solidFill>
                          <a:effectLst/>
                          <a:latin typeface="Arial"/>
                          <a:cs typeface="Arial"/>
                        </a:rPr>
                        <a:t>IL8</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27"/>
                  </a:ext>
                </a:extLst>
              </a:tr>
              <a:tr h="100577">
                <a:tc>
                  <a:txBody>
                    <a:bodyPr/>
                    <a:lstStyle/>
                    <a:p>
                      <a:pPr algn="l" fontAlgn="b"/>
                      <a:r>
                        <a:rPr lang="it-IT" sz="800" b="0" i="0" u="none" strike="noStrike" dirty="0">
                          <a:solidFill>
                            <a:srgbClr val="000000"/>
                          </a:solidFill>
                          <a:effectLst/>
                          <a:latin typeface="Arial"/>
                          <a:cs typeface="Arial"/>
                        </a:rPr>
                        <a:t>STAT3</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28"/>
                  </a:ext>
                </a:extLst>
              </a:tr>
              <a:tr h="100577">
                <a:tc>
                  <a:txBody>
                    <a:bodyPr/>
                    <a:lstStyle/>
                    <a:p>
                      <a:pPr algn="l" fontAlgn="b"/>
                      <a:r>
                        <a:rPr lang="it-IT" sz="800" b="0" i="0" u="none" strike="noStrike" dirty="0">
                          <a:solidFill>
                            <a:srgbClr val="000000"/>
                          </a:solidFill>
                          <a:effectLst/>
                          <a:latin typeface="Arial"/>
                          <a:cs typeface="Arial"/>
                        </a:rPr>
                        <a:t>IL1B</a:t>
                      </a:r>
                    </a:p>
                  </a:txBody>
                  <a:tcPr marL="6531" marR="6531" marT="6531" marB="0" anchor="b">
                    <a:lnL>
                      <a:noFill/>
                    </a:lnL>
                    <a:lnR>
                      <a:noFill/>
                    </a:lnR>
                    <a:lnT>
                      <a:noFill/>
                    </a:lnT>
                    <a:lnB>
                      <a:noFill/>
                    </a:lnB>
                    <a:solidFill>
                      <a:srgbClr val="FF0000"/>
                    </a:solidFill>
                  </a:tcPr>
                </a:tc>
                <a:extLst>
                  <a:ext uri="{0D108BD9-81ED-4DB2-BD59-A6C34878D82A}">
                    <a16:rowId xmlns:a16="http://schemas.microsoft.com/office/drawing/2014/main" val="10029"/>
                  </a:ext>
                </a:extLst>
              </a:tr>
              <a:tr h="100577">
                <a:tc>
                  <a:txBody>
                    <a:bodyPr/>
                    <a:lstStyle/>
                    <a:p>
                      <a:pPr algn="l" fontAlgn="b"/>
                      <a:r>
                        <a:rPr lang="it-IT" sz="800" b="0" i="0" u="none" strike="noStrike" dirty="0">
                          <a:solidFill>
                            <a:srgbClr val="000000"/>
                          </a:solidFill>
                          <a:effectLst/>
                          <a:latin typeface="Arial"/>
                          <a:cs typeface="Arial"/>
                        </a:rPr>
                        <a:t>CDKN1A</a:t>
                      </a:r>
                    </a:p>
                  </a:txBody>
                  <a:tcPr marL="12700" marR="12700" marT="12700" marB="0" anchor="b">
                    <a:lnL>
                      <a:noFill/>
                    </a:lnL>
                    <a:lnR>
                      <a:noFill/>
                    </a:lnR>
                    <a:lnT>
                      <a:noFill/>
                    </a:lnT>
                    <a:lnB>
                      <a:noFill/>
                    </a:lnB>
                    <a:solidFill>
                      <a:srgbClr val="FF00FF"/>
                    </a:solidFill>
                  </a:tcPr>
                </a:tc>
                <a:extLst>
                  <a:ext uri="{0D108BD9-81ED-4DB2-BD59-A6C34878D82A}">
                    <a16:rowId xmlns:a16="http://schemas.microsoft.com/office/drawing/2014/main" val="10030"/>
                  </a:ext>
                </a:extLst>
              </a:tr>
              <a:tr h="100577">
                <a:tc>
                  <a:txBody>
                    <a:bodyPr/>
                    <a:lstStyle/>
                    <a:p>
                      <a:pPr algn="l" fontAlgn="b"/>
                      <a:r>
                        <a:rPr lang="it-IT" sz="800" b="0" i="0" u="none" strike="noStrike" dirty="0">
                          <a:solidFill>
                            <a:srgbClr val="000000"/>
                          </a:solidFill>
                          <a:effectLst/>
                          <a:latin typeface="Arial"/>
                          <a:cs typeface="Arial"/>
                        </a:rPr>
                        <a:t>CD74</a:t>
                      </a:r>
                    </a:p>
                  </a:txBody>
                  <a:tcPr marL="6531" marR="6531" marT="6531" marB="0" anchor="b">
                    <a:lnL>
                      <a:noFill/>
                    </a:lnL>
                    <a:lnR>
                      <a:noFill/>
                    </a:lnR>
                    <a:lnT>
                      <a:noFill/>
                    </a:lnT>
                    <a:lnB>
                      <a:noFill/>
                    </a:lnB>
                    <a:solidFill>
                      <a:srgbClr val="FF00FF"/>
                    </a:solidFill>
                  </a:tcPr>
                </a:tc>
                <a:extLst>
                  <a:ext uri="{0D108BD9-81ED-4DB2-BD59-A6C34878D82A}">
                    <a16:rowId xmlns:a16="http://schemas.microsoft.com/office/drawing/2014/main" val="10031"/>
                  </a:ext>
                </a:extLst>
              </a:tr>
              <a:tr h="100577">
                <a:tc>
                  <a:txBody>
                    <a:bodyPr/>
                    <a:lstStyle/>
                    <a:p>
                      <a:pPr algn="l" fontAlgn="b"/>
                      <a:r>
                        <a:rPr lang="it-IT" sz="800" b="0" i="0" u="none" strike="noStrike">
                          <a:solidFill>
                            <a:srgbClr val="000000"/>
                          </a:solidFill>
                          <a:effectLst/>
                          <a:latin typeface="Arial"/>
                          <a:cs typeface="Arial"/>
                        </a:rPr>
                        <a:t>IRF2</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32"/>
                  </a:ext>
                </a:extLst>
              </a:tr>
              <a:tr h="100577">
                <a:tc>
                  <a:txBody>
                    <a:bodyPr/>
                    <a:lstStyle/>
                    <a:p>
                      <a:pPr algn="l" fontAlgn="b"/>
                      <a:r>
                        <a:rPr lang="it-IT" sz="800" b="0" i="0" u="none" strike="noStrike">
                          <a:solidFill>
                            <a:srgbClr val="000000"/>
                          </a:solidFill>
                          <a:effectLst/>
                          <a:latin typeface="Arial"/>
                          <a:cs typeface="Arial"/>
                        </a:rPr>
                        <a:t>BAD</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33"/>
                  </a:ext>
                </a:extLst>
              </a:tr>
              <a:tr h="100577">
                <a:tc>
                  <a:txBody>
                    <a:bodyPr/>
                    <a:lstStyle/>
                    <a:p>
                      <a:pPr algn="l" fontAlgn="b"/>
                      <a:r>
                        <a:rPr lang="it-IT" sz="800" b="0" i="0" u="none" strike="noStrike">
                          <a:solidFill>
                            <a:srgbClr val="000000"/>
                          </a:solidFill>
                          <a:effectLst/>
                          <a:latin typeface="Arial"/>
                          <a:cs typeface="Arial"/>
                        </a:rPr>
                        <a:t>IFNA1</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34"/>
                  </a:ext>
                </a:extLst>
              </a:tr>
              <a:tr h="100577">
                <a:tc>
                  <a:txBody>
                    <a:bodyPr/>
                    <a:lstStyle/>
                    <a:p>
                      <a:pPr algn="l" fontAlgn="b"/>
                      <a:r>
                        <a:rPr lang="it-IT" sz="800" b="0" i="0" u="none" strike="noStrike">
                          <a:solidFill>
                            <a:srgbClr val="000000"/>
                          </a:solidFill>
                          <a:effectLst/>
                          <a:latin typeface="Arial"/>
                          <a:cs typeface="Arial"/>
                        </a:rPr>
                        <a:t>RBL2</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35"/>
                  </a:ext>
                </a:extLst>
              </a:tr>
              <a:tr h="100577">
                <a:tc>
                  <a:txBody>
                    <a:bodyPr/>
                    <a:lstStyle/>
                    <a:p>
                      <a:pPr algn="l" fontAlgn="b"/>
                      <a:r>
                        <a:rPr lang="it-IT" sz="800" b="0" i="0" u="none" strike="noStrike">
                          <a:solidFill>
                            <a:srgbClr val="000000"/>
                          </a:solidFill>
                          <a:effectLst/>
                          <a:latin typeface="Arial"/>
                          <a:cs typeface="Arial"/>
                        </a:rPr>
                        <a:t>CCL3</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36"/>
                  </a:ext>
                </a:extLst>
              </a:tr>
              <a:tr h="100577">
                <a:tc>
                  <a:txBody>
                    <a:bodyPr/>
                    <a:lstStyle/>
                    <a:p>
                      <a:pPr algn="l" fontAlgn="b"/>
                      <a:r>
                        <a:rPr lang="it-IT" sz="800" b="0" i="0" u="none" strike="noStrike" dirty="0">
                          <a:solidFill>
                            <a:srgbClr val="000000"/>
                          </a:solidFill>
                          <a:effectLst/>
                          <a:latin typeface="Arial"/>
                          <a:cs typeface="Arial"/>
                        </a:rPr>
                        <a:t>CASP8</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37"/>
                  </a:ext>
                </a:extLst>
              </a:tr>
              <a:tr h="100577">
                <a:tc>
                  <a:txBody>
                    <a:bodyPr/>
                    <a:lstStyle/>
                    <a:p>
                      <a:pPr algn="l" fontAlgn="b"/>
                      <a:r>
                        <a:rPr lang="it-IT" sz="800" b="0" i="0" u="none" strike="noStrike">
                          <a:solidFill>
                            <a:srgbClr val="000000"/>
                          </a:solidFill>
                          <a:effectLst/>
                          <a:latin typeface="Arial"/>
                          <a:cs typeface="Arial"/>
                        </a:rPr>
                        <a:t>LTBR</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38"/>
                  </a:ext>
                </a:extLst>
              </a:tr>
              <a:tr h="100577">
                <a:tc>
                  <a:txBody>
                    <a:bodyPr/>
                    <a:lstStyle/>
                    <a:p>
                      <a:pPr algn="l" fontAlgn="b"/>
                      <a:r>
                        <a:rPr lang="it-IT" sz="800" b="0" i="0" u="none" strike="noStrike" dirty="0">
                          <a:solidFill>
                            <a:srgbClr val="000000"/>
                          </a:solidFill>
                          <a:effectLst/>
                          <a:latin typeface="Arial"/>
                          <a:cs typeface="Arial"/>
                        </a:rPr>
                        <a:t>TSG101</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39"/>
                  </a:ext>
                </a:extLst>
              </a:tr>
              <a:tr h="100577">
                <a:tc>
                  <a:txBody>
                    <a:bodyPr/>
                    <a:lstStyle/>
                    <a:p>
                      <a:pPr algn="l" fontAlgn="b"/>
                      <a:r>
                        <a:rPr lang="it-IT" sz="800" b="0" i="0" u="none" strike="noStrike" dirty="0">
                          <a:solidFill>
                            <a:srgbClr val="000000"/>
                          </a:solidFill>
                          <a:effectLst/>
                          <a:latin typeface="Arial"/>
                          <a:cs typeface="Arial"/>
                        </a:rPr>
                        <a:t>IRF1</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40"/>
                  </a:ext>
                </a:extLst>
              </a:tr>
              <a:tr h="100577">
                <a:tc>
                  <a:txBody>
                    <a:bodyPr/>
                    <a:lstStyle/>
                    <a:p>
                      <a:pPr algn="l" fontAlgn="b"/>
                      <a:r>
                        <a:rPr lang="it-IT" sz="800" b="0" i="0" u="none" strike="noStrike" dirty="0">
                          <a:solidFill>
                            <a:srgbClr val="000000"/>
                          </a:solidFill>
                          <a:effectLst/>
                          <a:latin typeface="Arial"/>
                          <a:cs typeface="Arial"/>
                        </a:rPr>
                        <a:t>SERPINA1</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41"/>
                  </a:ext>
                </a:extLst>
              </a:tr>
              <a:tr h="100577">
                <a:tc>
                  <a:txBody>
                    <a:bodyPr/>
                    <a:lstStyle/>
                    <a:p>
                      <a:pPr algn="l" fontAlgn="b"/>
                      <a:r>
                        <a:rPr lang="it-IT" sz="800" b="0" i="0" u="none" strike="noStrike">
                          <a:solidFill>
                            <a:srgbClr val="000000"/>
                          </a:solidFill>
                          <a:effectLst/>
                          <a:latin typeface="Arial"/>
                          <a:cs typeface="Arial"/>
                        </a:rPr>
                        <a:t>CCR5</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42"/>
                  </a:ext>
                </a:extLst>
              </a:tr>
              <a:tr h="100577">
                <a:tc>
                  <a:txBody>
                    <a:bodyPr/>
                    <a:lstStyle/>
                    <a:p>
                      <a:pPr algn="l" fontAlgn="b"/>
                      <a:r>
                        <a:rPr lang="it-IT" sz="800" b="0" i="0" u="none" strike="noStrike">
                          <a:solidFill>
                            <a:srgbClr val="000000"/>
                          </a:solidFill>
                          <a:effectLst/>
                          <a:latin typeface="Arial"/>
                          <a:cs typeface="Arial"/>
                        </a:rPr>
                        <a:t>CXCL12</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43"/>
                  </a:ext>
                </a:extLst>
              </a:tr>
              <a:tr h="100577">
                <a:tc>
                  <a:txBody>
                    <a:bodyPr/>
                    <a:lstStyle/>
                    <a:p>
                      <a:pPr algn="l" fontAlgn="b"/>
                      <a:r>
                        <a:rPr lang="it-IT" sz="800" b="0" i="0" u="none" strike="noStrike" dirty="0">
                          <a:solidFill>
                            <a:srgbClr val="000000"/>
                          </a:solidFill>
                          <a:effectLst/>
                          <a:latin typeface="Arial"/>
                          <a:cs typeface="Arial"/>
                        </a:rPr>
                        <a:t>MBL2</a:t>
                      </a:r>
                    </a:p>
                  </a:txBody>
                  <a:tcPr marL="6531" marR="6531" marT="6531" marB="0" anchor="b">
                    <a:lnL>
                      <a:noFill/>
                    </a:lnL>
                    <a:lnR>
                      <a:noFill/>
                    </a:lnR>
                    <a:lnT>
                      <a:noFill/>
                    </a:lnT>
                    <a:lnB>
                      <a:noFill/>
                    </a:lnB>
                    <a:solidFill>
                      <a:srgbClr val="00FF00"/>
                    </a:solidFill>
                  </a:tcPr>
                </a:tc>
                <a:extLst>
                  <a:ext uri="{0D108BD9-81ED-4DB2-BD59-A6C34878D82A}">
                    <a16:rowId xmlns:a16="http://schemas.microsoft.com/office/drawing/2014/main" val="10044"/>
                  </a:ext>
                </a:extLst>
              </a:tr>
            </a:tbl>
          </a:graphicData>
        </a:graphic>
      </p:graphicFrame>
      <p:graphicFrame>
        <p:nvGraphicFramePr>
          <p:cNvPr id="17" name="Tabella 16"/>
          <p:cNvGraphicFramePr>
            <a:graphicFrameLocks noGrp="1"/>
          </p:cNvGraphicFramePr>
          <p:nvPr>
            <p:extLst>
              <p:ext uri="{D42A27DB-BD31-4B8C-83A1-F6EECF244321}">
                <p14:modId xmlns:p14="http://schemas.microsoft.com/office/powerpoint/2010/main" val="3309156934"/>
              </p:ext>
            </p:extLst>
          </p:nvPr>
        </p:nvGraphicFramePr>
        <p:xfrm>
          <a:off x="5526616" y="966733"/>
          <a:ext cx="2746061" cy="283464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734381">
                  <a:extLst>
                    <a:ext uri="{9D8B030D-6E8A-4147-A177-3AD203B41FA5}">
                      <a16:colId xmlns:a16="http://schemas.microsoft.com/office/drawing/2014/main" val="20001"/>
                    </a:ext>
                  </a:extLst>
                </a:gridCol>
              </a:tblGrid>
              <a:tr h="226766">
                <a:tc>
                  <a:txBody>
                    <a:bodyPr/>
                    <a:lstStyle/>
                    <a:p>
                      <a:r>
                        <a:rPr lang="it-IT" sz="1200" dirty="0" err="1">
                          <a:solidFill>
                            <a:schemeClr val="tx1"/>
                          </a:solidFill>
                          <a:latin typeface="Arial"/>
                          <a:cs typeface="Arial"/>
                        </a:rPr>
                        <a:t>Function</a:t>
                      </a:r>
                      <a:endParaRPr lang="it-IT" sz="1200" dirty="0">
                        <a:solidFill>
                          <a:schemeClr val="tx1"/>
                        </a:solidFill>
                        <a:latin typeface="Arial"/>
                        <a:cs typeface="Arial"/>
                      </a:endParaRPr>
                    </a:p>
                  </a:txBody>
                  <a:tcP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noFill/>
                  </a:tcPr>
                </a:tc>
                <a:tc>
                  <a:txBody>
                    <a:bodyPr/>
                    <a:lstStyle/>
                    <a:p>
                      <a:r>
                        <a:rPr lang="it-IT" sz="1200" dirty="0">
                          <a:solidFill>
                            <a:schemeClr val="tx1"/>
                          </a:solidFill>
                          <a:latin typeface="Arial"/>
                          <a:cs typeface="Arial"/>
                        </a:rPr>
                        <a:t>FDR</a:t>
                      </a:r>
                    </a:p>
                  </a:txBody>
                  <a:tcP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noFill/>
                  </a:tcPr>
                </a:tc>
                <a:extLst>
                  <a:ext uri="{0D108BD9-81ED-4DB2-BD59-A6C34878D82A}">
                    <a16:rowId xmlns:a16="http://schemas.microsoft.com/office/drawing/2014/main" val="10000"/>
                  </a:ext>
                </a:extLst>
              </a:tr>
              <a:tr h="226766">
                <a:tc>
                  <a:txBody>
                    <a:bodyPr/>
                    <a:lstStyle/>
                    <a:p>
                      <a:r>
                        <a:rPr lang="it-IT" sz="1200" dirty="0" err="1"/>
                        <a:t>chemokine-mediated</a:t>
                      </a:r>
                      <a:r>
                        <a:rPr lang="it-IT" sz="1200" dirty="0"/>
                        <a:t> </a:t>
                      </a:r>
                      <a:r>
                        <a:rPr lang="it-IT" sz="1200" dirty="0" err="1"/>
                        <a:t>signaling</a:t>
                      </a:r>
                      <a:r>
                        <a:rPr lang="it-IT" sz="1200" dirty="0"/>
                        <a:t> </a:t>
                      </a:r>
                      <a:r>
                        <a:rPr lang="it-IT" sz="1200" dirty="0" err="1"/>
                        <a:t>pathway</a:t>
                      </a:r>
                      <a:r>
                        <a:rPr lang="it-IT" sz="1200" dirty="0">
                          <a:solidFill>
                            <a:schemeClr val="tx1"/>
                          </a:solidFill>
                          <a:latin typeface="Arial"/>
                          <a:cs typeface="Arial"/>
                        </a:rPr>
                        <a:t>	</a:t>
                      </a:r>
                    </a:p>
                  </a:txBody>
                  <a:tcPr>
                    <a:lnL w="12700" cap="flat" cmpd="sng" algn="ctr">
                      <a:solidFill>
                        <a:srgbClr val="FF0000"/>
                      </a:solidFill>
                      <a:prstDash val="solid"/>
                      <a:round/>
                      <a:headEnd type="none" w="med" len="med"/>
                      <a:tailEnd type="none" w="med" len="med"/>
                    </a:lnL>
                    <a:noFill/>
                  </a:tcPr>
                </a:tc>
                <a:tc>
                  <a:txBody>
                    <a:bodyPr/>
                    <a:lstStyle/>
                    <a:p>
                      <a:r>
                        <a:rPr lang="it-IT" sz="1200" dirty="0"/>
                        <a:t>6.32e-13 </a:t>
                      </a:r>
                      <a:endParaRPr lang="it-IT" sz="1200" dirty="0">
                        <a:solidFill>
                          <a:schemeClr val="tx1"/>
                        </a:solidFill>
                        <a:latin typeface="Arial"/>
                        <a:cs typeface="Arial"/>
                      </a:endParaRP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1"/>
                  </a:ext>
                </a:extLst>
              </a:tr>
              <a:tr h="226766">
                <a:tc>
                  <a:txBody>
                    <a:bodyPr/>
                    <a:lstStyle/>
                    <a:p>
                      <a:r>
                        <a:rPr lang="it-IT" sz="1200" dirty="0" err="1"/>
                        <a:t>response</a:t>
                      </a:r>
                      <a:r>
                        <a:rPr lang="it-IT" sz="1200" dirty="0"/>
                        <a:t> to virus </a:t>
                      </a:r>
                      <a:r>
                        <a:rPr lang="it-IT" sz="1200" dirty="0">
                          <a:solidFill>
                            <a:schemeClr val="tx1"/>
                          </a:solidFill>
                          <a:latin typeface="Arial"/>
                          <a:cs typeface="Arial"/>
                        </a:rPr>
                        <a:t>	</a:t>
                      </a:r>
                      <a:endParaRPr lang="it-IT" sz="1200" dirty="0">
                        <a:solidFill>
                          <a:schemeClr val="tx1"/>
                        </a:solidFill>
                      </a:endParaRPr>
                    </a:p>
                  </a:txBody>
                  <a:tcPr>
                    <a:lnL w="12700" cap="flat" cmpd="sng" algn="ctr">
                      <a:solidFill>
                        <a:srgbClr val="FF0000"/>
                      </a:solidFill>
                      <a:prstDash val="solid"/>
                      <a:round/>
                      <a:headEnd type="none" w="med" len="med"/>
                      <a:tailEnd type="none" w="med" len="med"/>
                    </a:lnL>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a:t>6.32e-13 </a:t>
                      </a:r>
                      <a:endParaRPr lang="it-IT" sz="1200" dirty="0">
                        <a:solidFill>
                          <a:schemeClr val="tx1"/>
                        </a:solidFill>
                        <a:latin typeface="Arial"/>
                        <a:cs typeface="Arial"/>
                      </a:endParaRP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2"/>
                  </a:ext>
                </a:extLst>
              </a:tr>
              <a:tr h="226766">
                <a:tc>
                  <a:txBody>
                    <a:bodyPr/>
                    <a:lstStyle/>
                    <a:p>
                      <a:r>
                        <a:rPr lang="it-IT" sz="1200" dirty="0" err="1"/>
                        <a:t>cytokine</a:t>
                      </a:r>
                      <a:r>
                        <a:rPr lang="it-IT" sz="1200" dirty="0"/>
                        <a:t> </a:t>
                      </a:r>
                      <a:r>
                        <a:rPr lang="it-IT" sz="1200" dirty="0" err="1"/>
                        <a:t>receptor</a:t>
                      </a:r>
                      <a:r>
                        <a:rPr lang="it-IT" sz="1200" dirty="0"/>
                        <a:t> </a:t>
                      </a:r>
                      <a:r>
                        <a:rPr lang="it-IT" sz="1200" dirty="0" err="1"/>
                        <a:t>binding</a:t>
                      </a:r>
                      <a:r>
                        <a:rPr lang="it-IT" sz="1200" dirty="0"/>
                        <a:t> </a:t>
                      </a:r>
                      <a:endParaRPr lang="it-IT" sz="1200" dirty="0">
                        <a:solidFill>
                          <a:schemeClr val="tx1"/>
                        </a:solidFill>
                      </a:endParaRPr>
                    </a:p>
                  </a:txBody>
                  <a:tcPr>
                    <a:lnL w="12700" cap="flat" cmpd="sng" algn="ctr">
                      <a:solidFill>
                        <a:srgbClr val="FF0000"/>
                      </a:solidFill>
                      <a:prstDash val="solid"/>
                      <a:round/>
                      <a:headEnd type="none" w="med" len="med"/>
                      <a:tailEnd type="none" w="med" len="med"/>
                    </a:lnL>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a:t>6.32e-13 </a:t>
                      </a:r>
                      <a:endParaRPr lang="it-IT" sz="1200" dirty="0">
                        <a:solidFill>
                          <a:schemeClr val="tx1"/>
                        </a:solidFill>
                        <a:latin typeface="Arial"/>
                        <a:cs typeface="Arial"/>
                      </a:endParaRP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3"/>
                  </a:ext>
                </a:extLst>
              </a:tr>
              <a:tr h="226766">
                <a:tc>
                  <a:txBody>
                    <a:bodyPr/>
                    <a:lstStyle/>
                    <a:p>
                      <a:r>
                        <a:rPr lang="it-IT" sz="1200" dirty="0" err="1"/>
                        <a:t>leukocyte</a:t>
                      </a:r>
                      <a:r>
                        <a:rPr lang="it-IT" sz="1200" dirty="0"/>
                        <a:t> </a:t>
                      </a:r>
                      <a:r>
                        <a:rPr lang="it-IT" sz="1200" dirty="0" err="1"/>
                        <a:t>migration</a:t>
                      </a:r>
                      <a:r>
                        <a:rPr lang="it-IT" sz="1200" dirty="0"/>
                        <a:t> </a:t>
                      </a:r>
                      <a:endParaRPr lang="it-IT" sz="1200" dirty="0">
                        <a:solidFill>
                          <a:schemeClr val="tx1"/>
                        </a:solidFill>
                      </a:endParaRPr>
                    </a:p>
                  </a:txBody>
                  <a:tcPr>
                    <a:lnL w="12700" cap="flat" cmpd="sng" algn="ctr">
                      <a:solidFill>
                        <a:srgbClr val="FF0000"/>
                      </a:solidFill>
                      <a:prstDash val="solid"/>
                      <a:round/>
                      <a:headEnd type="none" w="med" len="med"/>
                      <a:tailEnd type="none" w="med" len="med"/>
                    </a:lnL>
                    <a:noFill/>
                  </a:tcPr>
                </a:tc>
                <a:tc>
                  <a:txBody>
                    <a:bodyPr/>
                    <a:lstStyle/>
                    <a:p>
                      <a:r>
                        <a:rPr lang="it-IT" sz="1200" dirty="0"/>
                        <a:t>2.39e-12 </a:t>
                      </a:r>
                      <a:endParaRPr lang="it-IT" sz="1200" dirty="0">
                        <a:solidFill>
                          <a:schemeClr val="tx1"/>
                        </a:solidFill>
                      </a:endParaRP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4"/>
                  </a:ext>
                </a:extLst>
              </a:tr>
              <a:tr h="226766">
                <a:tc>
                  <a:txBody>
                    <a:bodyPr/>
                    <a:lstStyle/>
                    <a:p>
                      <a:r>
                        <a:rPr lang="it-IT" sz="1200" dirty="0" err="1"/>
                        <a:t>cell</a:t>
                      </a:r>
                      <a:r>
                        <a:rPr lang="it-IT" sz="1200" dirty="0"/>
                        <a:t> </a:t>
                      </a:r>
                      <a:r>
                        <a:rPr lang="it-IT" sz="1200" dirty="0" err="1"/>
                        <a:t>chemotaxis</a:t>
                      </a:r>
                      <a:r>
                        <a:rPr lang="it-IT" sz="1200" dirty="0"/>
                        <a:t> </a:t>
                      </a:r>
                      <a:endParaRPr lang="it-IT" sz="1200" dirty="0">
                        <a:solidFill>
                          <a:schemeClr val="tx1"/>
                        </a:solidFill>
                      </a:endParaRPr>
                    </a:p>
                  </a:txBody>
                  <a:tcPr>
                    <a:lnL w="12700" cap="flat" cmpd="sng" algn="ctr">
                      <a:solidFill>
                        <a:srgbClr val="FF0000"/>
                      </a:solidFill>
                      <a:prstDash val="solid"/>
                      <a:round/>
                      <a:headEnd type="none" w="med" len="med"/>
                      <a:tailEnd type="none" w="med" len="med"/>
                    </a:lnL>
                    <a:noFill/>
                  </a:tcPr>
                </a:tc>
                <a:tc>
                  <a:txBody>
                    <a:bodyPr/>
                    <a:lstStyle/>
                    <a:p>
                      <a:r>
                        <a:rPr lang="it-IT" sz="1200" dirty="0"/>
                        <a:t>1.95e-11</a:t>
                      </a:r>
                      <a:r>
                        <a:rPr lang="it-IT" sz="1200" dirty="0">
                          <a:solidFill>
                            <a:schemeClr val="tx1"/>
                          </a:solidFill>
                          <a:latin typeface="Arial"/>
                          <a:cs typeface="Arial"/>
                        </a:rPr>
                        <a:t> </a:t>
                      </a:r>
                      <a:endParaRPr lang="it-IT" sz="1200" dirty="0">
                        <a:solidFill>
                          <a:schemeClr val="tx1"/>
                        </a:solidFill>
                      </a:endParaRP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5"/>
                  </a:ext>
                </a:extLst>
              </a:tr>
              <a:tr h="226766">
                <a:tc>
                  <a:txBody>
                    <a:bodyPr/>
                    <a:lstStyle/>
                    <a:p>
                      <a:r>
                        <a:rPr lang="it-IT" sz="1200" dirty="0" err="1"/>
                        <a:t>inflammatory</a:t>
                      </a:r>
                      <a:r>
                        <a:rPr lang="it-IT" sz="1200" dirty="0"/>
                        <a:t> </a:t>
                      </a:r>
                      <a:r>
                        <a:rPr lang="it-IT" sz="1200" dirty="0" err="1"/>
                        <a:t>response</a:t>
                      </a:r>
                      <a:r>
                        <a:rPr lang="it-IT" sz="1200" dirty="0"/>
                        <a:t> </a:t>
                      </a:r>
                      <a:endParaRPr lang="it-IT" sz="1200" dirty="0">
                        <a:solidFill>
                          <a:schemeClr val="tx1"/>
                        </a:solidFill>
                      </a:endParaRPr>
                    </a:p>
                  </a:txBody>
                  <a:tcPr>
                    <a:lnL w="12700" cap="flat" cmpd="sng" algn="ctr">
                      <a:solidFill>
                        <a:srgbClr val="FF0000"/>
                      </a:solidFill>
                      <a:prstDash val="solid"/>
                      <a:round/>
                      <a:headEnd type="none" w="med" len="med"/>
                      <a:tailEnd type="none" w="med" len="med"/>
                    </a:lnL>
                    <a:noFill/>
                  </a:tcPr>
                </a:tc>
                <a:tc>
                  <a:txBody>
                    <a:bodyPr/>
                    <a:lstStyle/>
                    <a:p>
                      <a:r>
                        <a:rPr lang="it-IT" sz="1200" dirty="0"/>
                        <a:t>2.72e-11</a:t>
                      </a:r>
                      <a:endParaRPr lang="it-IT" sz="1200" dirty="0">
                        <a:solidFill>
                          <a:schemeClr val="tx1"/>
                        </a:solidFill>
                      </a:endParaRP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6"/>
                  </a:ext>
                </a:extLst>
              </a:tr>
              <a:tr h="226766">
                <a:tc>
                  <a:txBody>
                    <a:bodyPr/>
                    <a:lstStyle/>
                    <a:p>
                      <a:r>
                        <a:rPr lang="it-IT" sz="1200" dirty="0" err="1"/>
                        <a:t>regulation</a:t>
                      </a:r>
                      <a:r>
                        <a:rPr lang="it-IT" sz="1200" dirty="0"/>
                        <a:t> of </a:t>
                      </a:r>
                      <a:r>
                        <a:rPr lang="it-IT" sz="1200" dirty="0" err="1"/>
                        <a:t>lymphocyte</a:t>
                      </a:r>
                      <a:r>
                        <a:rPr lang="it-IT" sz="1200" dirty="0"/>
                        <a:t> </a:t>
                      </a:r>
                      <a:r>
                        <a:rPr lang="it-IT" sz="1200" dirty="0" err="1"/>
                        <a:t>activation</a:t>
                      </a:r>
                      <a:r>
                        <a:rPr lang="it-IT" sz="1200" dirty="0"/>
                        <a:t> </a:t>
                      </a:r>
                      <a:endParaRPr lang="it-IT" sz="1200" dirty="0">
                        <a:solidFill>
                          <a:schemeClr val="tx1"/>
                        </a:solidFill>
                      </a:endParaRPr>
                    </a:p>
                  </a:txBody>
                  <a:tcPr>
                    <a:lnL w="12700" cap="flat" cmpd="sng" algn="ctr">
                      <a:solidFill>
                        <a:srgbClr val="FF0000"/>
                      </a:solidFill>
                      <a:prstDash val="solid"/>
                      <a:round/>
                      <a:headEnd type="none" w="med" len="med"/>
                      <a:tailEnd type="none" w="med" len="med"/>
                    </a:lnL>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a:t>6.56e-8 </a:t>
                      </a:r>
                      <a:endParaRPr lang="it-IT" sz="1200" dirty="0">
                        <a:solidFill>
                          <a:schemeClr val="tx1"/>
                        </a:solidFill>
                        <a:latin typeface="Arial"/>
                        <a:cs typeface="Arial"/>
                      </a:endParaRPr>
                    </a:p>
                  </a:txBody>
                  <a:tcPr>
                    <a:lnR w="12700" cap="flat" cmpd="sng" algn="ctr">
                      <a:solidFill>
                        <a:srgbClr val="FF0000"/>
                      </a:solidFill>
                      <a:prstDash val="solid"/>
                      <a:round/>
                      <a:headEnd type="none" w="med" len="med"/>
                      <a:tailEnd type="none" w="med" len="med"/>
                    </a:lnR>
                    <a:noFill/>
                  </a:tcPr>
                </a:tc>
                <a:extLst>
                  <a:ext uri="{0D108BD9-81ED-4DB2-BD59-A6C34878D82A}">
                    <a16:rowId xmlns:a16="http://schemas.microsoft.com/office/drawing/2014/main" val="10007"/>
                  </a:ext>
                </a:extLst>
              </a:tr>
              <a:tr h="226766">
                <a:tc>
                  <a:txBody>
                    <a:bodyPr/>
                    <a:lstStyle/>
                    <a:p>
                      <a:r>
                        <a:rPr lang="it-IT" sz="1200" dirty="0"/>
                        <a:t>T </a:t>
                      </a:r>
                      <a:r>
                        <a:rPr lang="it-IT" sz="1200" dirty="0" err="1"/>
                        <a:t>cell</a:t>
                      </a:r>
                      <a:r>
                        <a:rPr lang="it-IT" sz="1200" dirty="0"/>
                        <a:t> </a:t>
                      </a:r>
                      <a:r>
                        <a:rPr lang="it-IT" sz="1200" dirty="0" err="1"/>
                        <a:t>activation</a:t>
                      </a:r>
                      <a:r>
                        <a:rPr lang="it-IT" sz="1200" dirty="0"/>
                        <a:t> </a:t>
                      </a:r>
                      <a:endParaRPr lang="it-IT" sz="1200" dirty="0">
                        <a:solidFill>
                          <a:schemeClr val="tx1"/>
                        </a:solidFill>
                      </a:endParaRPr>
                    </a:p>
                  </a:txBody>
                  <a:tcPr>
                    <a:lnL w="12700" cap="flat" cmpd="sng" algn="ctr">
                      <a:solidFill>
                        <a:srgbClr val="FF0000"/>
                      </a:solidFill>
                      <a:prstDash val="solid"/>
                      <a:round/>
                      <a:headEnd type="none" w="med" len="med"/>
                      <a:tailEnd type="none" w="med" len="med"/>
                    </a:lnL>
                    <a:lnB w="12700" cap="flat" cmpd="sng" algn="ctr">
                      <a:solidFill>
                        <a:srgbClr val="FF0000"/>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a:t>1.8e-7 </a:t>
                      </a:r>
                      <a:endParaRPr lang="it-IT" sz="1200" dirty="0">
                        <a:solidFill>
                          <a:schemeClr val="tx1"/>
                        </a:solidFill>
                        <a:latin typeface="Arial"/>
                        <a:cs typeface="Arial"/>
                      </a:endParaRPr>
                    </a:p>
                  </a:txBody>
                  <a:tcPr>
                    <a:lnR w="12700" cap="flat" cmpd="sng" algn="ctr">
                      <a:solidFill>
                        <a:srgbClr val="FF0000"/>
                      </a:solidFill>
                      <a:prstDash val="solid"/>
                      <a:round/>
                      <a:headEnd type="none" w="med" len="med"/>
                      <a:tailEnd type="none" w="med" len="med"/>
                    </a:lnR>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aphicFrame>
        <p:nvGraphicFramePr>
          <p:cNvPr id="18" name="Tabella 17"/>
          <p:cNvGraphicFramePr>
            <a:graphicFrameLocks noGrp="1"/>
          </p:cNvGraphicFramePr>
          <p:nvPr>
            <p:extLst>
              <p:ext uri="{D42A27DB-BD31-4B8C-83A1-F6EECF244321}">
                <p14:modId xmlns:p14="http://schemas.microsoft.com/office/powerpoint/2010/main" val="4195068524"/>
              </p:ext>
            </p:extLst>
          </p:nvPr>
        </p:nvGraphicFramePr>
        <p:xfrm>
          <a:off x="3451404" y="4420935"/>
          <a:ext cx="4821273" cy="2430738"/>
        </p:xfrm>
        <a:graphic>
          <a:graphicData uri="http://schemas.openxmlformats.org/drawingml/2006/table">
            <a:tbl>
              <a:tblPr firstRow="1" bandRow="1">
                <a:tableStyleId>{5C22544A-7EE6-4342-B048-85BDC9FD1C3A}</a:tableStyleId>
              </a:tblPr>
              <a:tblGrid>
                <a:gridCol w="4004242">
                  <a:extLst>
                    <a:ext uri="{9D8B030D-6E8A-4147-A177-3AD203B41FA5}">
                      <a16:colId xmlns:a16="http://schemas.microsoft.com/office/drawing/2014/main" val="20000"/>
                    </a:ext>
                  </a:extLst>
                </a:gridCol>
                <a:gridCol w="817031">
                  <a:extLst>
                    <a:ext uri="{9D8B030D-6E8A-4147-A177-3AD203B41FA5}">
                      <a16:colId xmlns:a16="http://schemas.microsoft.com/office/drawing/2014/main" val="20001"/>
                    </a:ext>
                  </a:extLst>
                </a:gridCol>
              </a:tblGrid>
              <a:tr h="257960">
                <a:tc>
                  <a:txBody>
                    <a:bodyPr/>
                    <a:lstStyle/>
                    <a:p>
                      <a:r>
                        <a:rPr lang="it-IT" sz="1200" dirty="0" err="1">
                          <a:solidFill>
                            <a:schemeClr val="tx1"/>
                          </a:solidFill>
                          <a:latin typeface="Arial"/>
                          <a:cs typeface="Arial"/>
                        </a:rPr>
                        <a:t>Function</a:t>
                      </a:r>
                      <a:endParaRPr lang="it-IT" sz="1200" dirty="0">
                        <a:solidFill>
                          <a:schemeClr val="tx1"/>
                        </a:solidFill>
                        <a:latin typeface="Arial"/>
                        <a:cs typeface="Arial"/>
                      </a:endParaRPr>
                    </a:p>
                  </a:txBody>
                  <a:tcPr>
                    <a:lnL w="12700" cap="flat" cmpd="sng" algn="ctr">
                      <a:solidFill>
                        <a:srgbClr val="008000"/>
                      </a:solidFill>
                      <a:prstDash val="solid"/>
                      <a:round/>
                      <a:headEnd type="none" w="med" len="med"/>
                      <a:tailEnd type="none" w="med" len="med"/>
                    </a:lnL>
                    <a:lnT w="12700" cap="flat" cmpd="sng" algn="ctr">
                      <a:solidFill>
                        <a:srgbClr val="008000"/>
                      </a:solidFill>
                      <a:prstDash val="solid"/>
                      <a:round/>
                      <a:headEnd type="none" w="med" len="med"/>
                      <a:tailEnd type="none" w="med" len="med"/>
                    </a:lnT>
                    <a:noFill/>
                  </a:tcPr>
                </a:tc>
                <a:tc>
                  <a:txBody>
                    <a:bodyPr/>
                    <a:lstStyle/>
                    <a:p>
                      <a:r>
                        <a:rPr lang="it-IT" sz="1200" dirty="0">
                          <a:solidFill>
                            <a:schemeClr val="tx1"/>
                          </a:solidFill>
                          <a:latin typeface="Arial"/>
                          <a:cs typeface="Arial"/>
                        </a:rPr>
                        <a:t>FDR</a:t>
                      </a:r>
                    </a:p>
                  </a:txBody>
                  <a:tcPr>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noFill/>
                  </a:tcPr>
                </a:tc>
                <a:extLst>
                  <a:ext uri="{0D108BD9-81ED-4DB2-BD59-A6C34878D82A}">
                    <a16:rowId xmlns:a16="http://schemas.microsoft.com/office/drawing/2014/main" val="10000"/>
                  </a:ext>
                </a:extLst>
              </a:tr>
              <a:tr h="429933">
                <a:tc>
                  <a:txBody>
                    <a:bodyPr/>
                    <a:lstStyle/>
                    <a:p>
                      <a:r>
                        <a:rPr lang="it-IT" sz="1200" dirty="0" err="1"/>
                        <a:t>regulation</a:t>
                      </a:r>
                      <a:r>
                        <a:rPr lang="it-IT" sz="1200" dirty="0"/>
                        <a:t> of </a:t>
                      </a:r>
                      <a:r>
                        <a:rPr lang="it-IT" sz="1200" dirty="0" err="1"/>
                        <a:t>extrinsic</a:t>
                      </a:r>
                      <a:r>
                        <a:rPr lang="it-IT" sz="1200" dirty="0"/>
                        <a:t> </a:t>
                      </a:r>
                      <a:r>
                        <a:rPr lang="it-IT" sz="1200" dirty="0" err="1"/>
                        <a:t>apoptotic</a:t>
                      </a:r>
                      <a:r>
                        <a:rPr lang="it-IT" sz="1200" dirty="0"/>
                        <a:t> </a:t>
                      </a:r>
                      <a:r>
                        <a:rPr lang="it-IT" sz="1200" dirty="0" err="1"/>
                        <a:t>signaling</a:t>
                      </a:r>
                      <a:r>
                        <a:rPr lang="it-IT" sz="1200" dirty="0"/>
                        <a:t> </a:t>
                      </a:r>
                      <a:r>
                        <a:rPr lang="it-IT" sz="1200" dirty="0" err="1"/>
                        <a:t>pathway</a:t>
                      </a:r>
                      <a:r>
                        <a:rPr lang="it-IT" sz="1200" dirty="0"/>
                        <a:t> in </a:t>
                      </a:r>
                      <a:r>
                        <a:rPr lang="it-IT" sz="1200" dirty="0" err="1"/>
                        <a:t>absence</a:t>
                      </a:r>
                      <a:r>
                        <a:rPr lang="it-IT" sz="1200" dirty="0"/>
                        <a:t> of </a:t>
                      </a:r>
                      <a:r>
                        <a:rPr lang="it-IT" sz="1200" dirty="0" err="1"/>
                        <a:t>ligand</a:t>
                      </a:r>
                      <a:r>
                        <a:rPr lang="it-IT" sz="1200" dirty="0"/>
                        <a:t> </a:t>
                      </a:r>
                      <a:r>
                        <a:rPr lang="it-IT" sz="1200" dirty="0">
                          <a:solidFill>
                            <a:schemeClr val="tx1"/>
                          </a:solidFill>
                          <a:latin typeface="Arial"/>
                          <a:cs typeface="Arial"/>
                        </a:rPr>
                        <a:t>	</a:t>
                      </a:r>
                    </a:p>
                  </a:txBody>
                  <a:tcPr>
                    <a:lnL w="12700" cap="flat" cmpd="sng" algn="ctr">
                      <a:solidFill>
                        <a:srgbClr val="008000"/>
                      </a:solidFill>
                      <a:prstDash val="solid"/>
                      <a:round/>
                      <a:headEnd type="none" w="med" len="med"/>
                      <a:tailEnd type="none" w="med" len="med"/>
                    </a:lnL>
                    <a:noFill/>
                  </a:tcPr>
                </a:tc>
                <a:tc>
                  <a:txBody>
                    <a:bodyPr/>
                    <a:lstStyle/>
                    <a:p>
                      <a:r>
                        <a:rPr lang="it-IT" sz="1200" dirty="0"/>
                        <a:t>7.93e-10 </a:t>
                      </a:r>
                      <a:endParaRPr lang="it-IT" sz="1200" dirty="0">
                        <a:solidFill>
                          <a:schemeClr val="tx1"/>
                        </a:solidFill>
                        <a:latin typeface="Arial"/>
                        <a:cs typeface="Arial"/>
                      </a:endParaRPr>
                    </a:p>
                  </a:txBody>
                  <a:tcPr>
                    <a:lnR w="12700" cap="flat" cmpd="sng" algn="ctr">
                      <a:solidFill>
                        <a:srgbClr val="008000"/>
                      </a:solidFill>
                      <a:prstDash val="solid"/>
                      <a:round/>
                      <a:headEnd type="none" w="med" len="med"/>
                      <a:tailEnd type="none" w="med" len="med"/>
                    </a:lnR>
                    <a:noFill/>
                  </a:tcPr>
                </a:tc>
                <a:extLst>
                  <a:ext uri="{0D108BD9-81ED-4DB2-BD59-A6C34878D82A}">
                    <a16:rowId xmlns:a16="http://schemas.microsoft.com/office/drawing/2014/main" val="10001"/>
                  </a:ext>
                </a:extLst>
              </a:tr>
              <a:tr h="257960">
                <a:tc>
                  <a:txBody>
                    <a:bodyPr/>
                    <a:lstStyle/>
                    <a:p>
                      <a:r>
                        <a:rPr lang="it-IT" sz="1200" dirty="0" err="1"/>
                        <a:t>regulation</a:t>
                      </a:r>
                      <a:r>
                        <a:rPr lang="it-IT" sz="1200" dirty="0"/>
                        <a:t> of </a:t>
                      </a:r>
                      <a:r>
                        <a:rPr lang="it-IT" sz="1200" dirty="0" err="1"/>
                        <a:t>apoptotic</a:t>
                      </a:r>
                      <a:r>
                        <a:rPr lang="it-IT" sz="1200" dirty="0"/>
                        <a:t> </a:t>
                      </a:r>
                      <a:r>
                        <a:rPr lang="it-IT" sz="1200" dirty="0" err="1"/>
                        <a:t>signaling</a:t>
                      </a:r>
                      <a:r>
                        <a:rPr lang="it-IT" sz="1200" dirty="0"/>
                        <a:t> </a:t>
                      </a:r>
                      <a:r>
                        <a:rPr lang="it-IT" sz="1200" dirty="0" err="1"/>
                        <a:t>pathway</a:t>
                      </a:r>
                      <a:r>
                        <a:rPr lang="it-IT" sz="1200" dirty="0"/>
                        <a:t> </a:t>
                      </a:r>
                      <a:r>
                        <a:rPr lang="it-IT" sz="1200" dirty="0">
                          <a:solidFill>
                            <a:schemeClr val="tx1"/>
                          </a:solidFill>
                          <a:latin typeface="Arial"/>
                          <a:cs typeface="Arial"/>
                        </a:rPr>
                        <a:t>	</a:t>
                      </a:r>
                      <a:endParaRPr lang="it-IT" sz="1200" dirty="0">
                        <a:solidFill>
                          <a:schemeClr val="tx1"/>
                        </a:solidFill>
                      </a:endParaRPr>
                    </a:p>
                  </a:txBody>
                  <a:tcPr>
                    <a:lnL w="12700" cap="flat" cmpd="sng" algn="ctr">
                      <a:solidFill>
                        <a:srgbClr val="008000"/>
                      </a:solidFill>
                      <a:prstDash val="solid"/>
                      <a:round/>
                      <a:headEnd type="none" w="med" len="med"/>
                      <a:tailEnd type="none" w="med" len="med"/>
                    </a:lnL>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a:t>1.29e-9 </a:t>
                      </a:r>
                      <a:endParaRPr lang="it-IT" sz="1200" dirty="0">
                        <a:solidFill>
                          <a:schemeClr val="tx1"/>
                        </a:solidFill>
                        <a:latin typeface="Arial"/>
                        <a:cs typeface="Arial"/>
                      </a:endParaRPr>
                    </a:p>
                  </a:txBody>
                  <a:tcPr>
                    <a:lnR w="12700" cap="flat" cmpd="sng" algn="ctr">
                      <a:solidFill>
                        <a:srgbClr val="008000"/>
                      </a:solidFill>
                      <a:prstDash val="solid"/>
                      <a:round/>
                      <a:headEnd type="none" w="med" len="med"/>
                      <a:tailEnd type="none" w="med" len="med"/>
                    </a:lnR>
                    <a:noFill/>
                  </a:tcPr>
                </a:tc>
                <a:extLst>
                  <a:ext uri="{0D108BD9-81ED-4DB2-BD59-A6C34878D82A}">
                    <a16:rowId xmlns:a16="http://schemas.microsoft.com/office/drawing/2014/main" val="10002"/>
                  </a:ext>
                </a:extLst>
              </a:tr>
              <a:tr h="429933">
                <a:tc>
                  <a:txBody>
                    <a:bodyPr/>
                    <a:lstStyle/>
                    <a:p>
                      <a:r>
                        <a:rPr lang="it-IT" sz="1200" dirty="0"/>
                        <a:t>positive </a:t>
                      </a:r>
                      <a:r>
                        <a:rPr lang="it-IT" sz="1200" dirty="0" err="1"/>
                        <a:t>regulation</a:t>
                      </a:r>
                      <a:r>
                        <a:rPr lang="it-IT" sz="1200" dirty="0"/>
                        <a:t> of </a:t>
                      </a:r>
                      <a:r>
                        <a:rPr lang="it-IT" sz="1200" dirty="0" err="1"/>
                        <a:t>cysteine-type</a:t>
                      </a:r>
                      <a:r>
                        <a:rPr lang="it-IT" sz="1200" dirty="0"/>
                        <a:t> </a:t>
                      </a:r>
                      <a:r>
                        <a:rPr lang="it-IT" sz="1200" dirty="0" err="1"/>
                        <a:t>endopeptidase</a:t>
                      </a:r>
                      <a:r>
                        <a:rPr lang="it-IT" sz="1200" dirty="0"/>
                        <a:t> </a:t>
                      </a:r>
                      <a:r>
                        <a:rPr lang="it-IT" sz="1200" dirty="0" err="1"/>
                        <a:t>activity</a:t>
                      </a:r>
                      <a:r>
                        <a:rPr lang="it-IT" sz="1200" dirty="0"/>
                        <a:t> </a:t>
                      </a:r>
                      <a:r>
                        <a:rPr lang="it-IT" sz="1200" dirty="0" err="1"/>
                        <a:t>involved</a:t>
                      </a:r>
                      <a:r>
                        <a:rPr lang="it-IT" sz="1200" dirty="0"/>
                        <a:t> in </a:t>
                      </a:r>
                      <a:r>
                        <a:rPr lang="it-IT" sz="1200" dirty="0" err="1"/>
                        <a:t>apoptotic</a:t>
                      </a:r>
                      <a:r>
                        <a:rPr lang="it-IT" sz="1200" dirty="0"/>
                        <a:t> </a:t>
                      </a:r>
                      <a:r>
                        <a:rPr lang="it-IT" sz="1200" dirty="0" err="1"/>
                        <a:t>process</a:t>
                      </a:r>
                      <a:r>
                        <a:rPr lang="it-IT" sz="1200" dirty="0"/>
                        <a:t> </a:t>
                      </a:r>
                      <a:endParaRPr lang="it-IT" sz="1200" dirty="0">
                        <a:solidFill>
                          <a:schemeClr val="tx1"/>
                        </a:solidFill>
                      </a:endParaRPr>
                    </a:p>
                  </a:txBody>
                  <a:tcPr>
                    <a:lnL w="12700" cap="flat" cmpd="sng" algn="ctr">
                      <a:solidFill>
                        <a:srgbClr val="008000"/>
                      </a:solidFill>
                      <a:prstDash val="solid"/>
                      <a:round/>
                      <a:headEnd type="none" w="med" len="med"/>
                      <a:tailEnd type="none" w="med" len="med"/>
                    </a:lnL>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a:t>1.05e-7 </a:t>
                      </a:r>
                      <a:endParaRPr lang="it-IT" sz="1200" dirty="0">
                        <a:solidFill>
                          <a:schemeClr val="tx1"/>
                        </a:solidFill>
                        <a:latin typeface="Arial"/>
                        <a:cs typeface="Arial"/>
                      </a:endParaRPr>
                    </a:p>
                  </a:txBody>
                  <a:tcPr>
                    <a:lnR w="12700" cap="flat" cmpd="sng" algn="ctr">
                      <a:solidFill>
                        <a:srgbClr val="008000"/>
                      </a:solidFill>
                      <a:prstDash val="solid"/>
                      <a:round/>
                      <a:headEnd type="none" w="med" len="med"/>
                      <a:tailEnd type="none" w="med" len="med"/>
                    </a:lnR>
                    <a:noFill/>
                  </a:tcPr>
                </a:tc>
                <a:extLst>
                  <a:ext uri="{0D108BD9-81ED-4DB2-BD59-A6C34878D82A}">
                    <a16:rowId xmlns:a16="http://schemas.microsoft.com/office/drawing/2014/main" val="10003"/>
                  </a:ext>
                </a:extLst>
              </a:tr>
              <a:tr h="257960">
                <a:tc>
                  <a:txBody>
                    <a:bodyPr/>
                    <a:lstStyle/>
                    <a:p>
                      <a:r>
                        <a:rPr lang="it-IT" sz="1200" dirty="0"/>
                        <a:t>positive </a:t>
                      </a:r>
                      <a:r>
                        <a:rPr lang="it-IT" sz="1200" dirty="0" err="1"/>
                        <a:t>regulation</a:t>
                      </a:r>
                      <a:r>
                        <a:rPr lang="it-IT" sz="1200" dirty="0"/>
                        <a:t> of </a:t>
                      </a:r>
                      <a:r>
                        <a:rPr lang="it-IT" sz="1200" dirty="0" err="1"/>
                        <a:t>endopeptidase</a:t>
                      </a:r>
                      <a:r>
                        <a:rPr lang="it-IT" sz="1200" dirty="0"/>
                        <a:t> </a:t>
                      </a:r>
                      <a:r>
                        <a:rPr lang="it-IT" sz="1200" dirty="0" err="1"/>
                        <a:t>activity</a:t>
                      </a:r>
                      <a:r>
                        <a:rPr lang="it-IT" sz="1200" dirty="0"/>
                        <a:t> </a:t>
                      </a:r>
                      <a:endParaRPr lang="it-IT" sz="1200" dirty="0">
                        <a:solidFill>
                          <a:schemeClr val="tx1"/>
                        </a:solidFill>
                      </a:endParaRPr>
                    </a:p>
                  </a:txBody>
                  <a:tcPr>
                    <a:lnL w="12700" cap="flat" cmpd="sng" algn="ctr">
                      <a:solidFill>
                        <a:srgbClr val="008000"/>
                      </a:solidFill>
                      <a:prstDash val="solid"/>
                      <a:round/>
                      <a:headEnd type="none" w="med" len="med"/>
                      <a:tailEnd type="none" w="med" len="med"/>
                    </a:lnL>
                    <a:noFill/>
                  </a:tcPr>
                </a:tc>
                <a:tc>
                  <a:txBody>
                    <a:bodyPr/>
                    <a:lstStyle/>
                    <a:p>
                      <a:r>
                        <a:rPr lang="it-IT" sz="1200" dirty="0"/>
                        <a:t>1.95e-7 </a:t>
                      </a:r>
                      <a:endParaRPr lang="it-IT" sz="1200" dirty="0">
                        <a:solidFill>
                          <a:schemeClr val="tx1"/>
                        </a:solidFill>
                      </a:endParaRPr>
                    </a:p>
                  </a:txBody>
                  <a:tcPr>
                    <a:lnR w="12700" cap="flat" cmpd="sng" algn="ctr">
                      <a:solidFill>
                        <a:srgbClr val="008000"/>
                      </a:solidFill>
                      <a:prstDash val="solid"/>
                      <a:round/>
                      <a:headEnd type="none" w="med" len="med"/>
                      <a:tailEnd type="none" w="med" len="med"/>
                    </a:lnR>
                    <a:noFill/>
                  </a:tcPr>
                </a:tc>
                <a:extLst>
                  <a:ext uri="{0D108BD9-81ED-4DB2-BD59-A6C34878D82A}">
                    <a16:rowId xmlns:a16="http://schemas.microsoft.com/office/drawing/2014/main" val="10004"/>
                  </a:ext>
                </a:extLst>
              </a:tr>
              <a:tr h="257960">
                <a:tc>
                  <a:txBody>
                    <a:bodyPr/>
                    <a:lstStyle/>
                    <a:p>
                      <a:r>
                        <a:rPr lang="it-IT" sz="1200" dirty="0" err="1"/>
                        <a:t>regulation</a:t>
                      </a:r>
                      <a:r>
                        <a:rPr lang="it-IT" sz="1200" dirty="0"/>
                        <a:t> of I-</a:t>
                      </a:r>
                      <a:r>
                        <a:rPr lang="it-IT" sz="1200" dirty="0" err="1"/>
                        <a:t>kappaB</a:t>
                      </a:r>
                      <a:r>
                        <a:rPr lang="it-IT" sz="1200" dirty="0"/>
                        <a:t> </a:t>
                      </a:r>
                      <a:r>
                        <a:rPr lang="it-IT" sz="1200" dirty="0" err="1"/>
                        <a:t>kinase</a:t>
                      </a:r>
                      <a:r>
                        <a:rPr lang="it-IT" sz="1200" dirty="0"/>
                        <a:t>/NF-</a:t>
                      </a:r>
                      <a:r>
                        <a:rPr lang="it-IT" sz="1200" dirty="0" err="1"/>
                        <a:t>kappaB</a:t>
                      </a:r>
                      <a:r>
                        <a:rPr lang="it-IT" sz="1200" dirty="0"/>
                        <a:t> </a:t>
                      </a:r>
                      <a:r>
                        <a:rPr lang="it-IT" sz="1200" dirty="0" err="1"/>
                        <a:t>signaling</a:t>
                      </a:r>
                      <a:r>
                        <a:rPr lang="it-IT" sz="1200" dirty="0"/>
                        <a:t> </a:t>
                      </a:r>
                      <a:endParaRPr lang="it-IT" sz="1200" dirty="0">
                        <a:solidFill>
                          <a:schemeClr val="tx1"/>
                        </a:solidFill>
                      </a:endParaRPr>
                    </a:p>
                  </a:txBody>
                  <a:tcPr>
                    <a:lnL w="12700" cap="flat" cmpd="sng" algn="ctr">
                      <a:solidFill>
                        <a:srgbClr val="008000"/>
                      </a:solidFill>
                      <a:prstDash val="solid"/>
                      <a:round/>
                      <a:headEnd type="none" w="med" len="med"/>
                      <a:tailEnd type="none" w="med" len="med"/>
                    </a:lnL>
                    <a:noFill/>
                  </a:tcPr>
                </a:tc>
                <a:tc>
                  <a:txBody>
                    <a:bodyPr/>
                    <a:lstStyle/>
                    <a:p>
                      <a:r>
                        <a:rPr lang="it-IT" sz="1200" dirty="0"/>
                        <a:t>1.08e-5 </a:t>
                      </a:r>
                      <a:endParaRPr lang="it-IT" sz="1200" dirty="0">
                        <a:solidFill>
                          <a:schemeClr val="tx1"/>
                        </a:solidFill>
                      </a:endParaRPr>
                    </a:p>
                  </a:txBody>
                  <a:tcPr>
                    <a:lnR w="12700" cap="flat" cmpd="sng" algn="ctr">
                      <a:solidFill>
                        <a:srgbClr val="008000"/>
                      </a:solidFill>
                      <a:prstDash val="solid"/>
                      <a:round/>
                      <a:headEnd type="none" w="med" len="med"/>
                      <a:tailEnd type="none" w="med" len="med"/>
                    </a:lnR>
                    <a:noFill/>
                  </a:tcPr>
                </a:tc>
                <a:extLst>
                  <a:ext uri="{0D108BD9-81ED-4DB2-BD59-A6C34878D82A}">
                    <a16:rowId xmlns:a16="http://schemas.microsoft.com/office/drawing/2014/main" val="10005"/>
                  </a:ext>
                </a:extLst>
              </a:tr>
              <a:tr h="419058">
                <a:tc>
                  <a:txBody>
                    <a:bodyPr/>
                    <a:lstStyle/>
                    <a:p>
                      <a:r>
                        <a:rPr lang="it-IT" sz="1200" dirty="0" err="1"/>
                        <a:t>ubiquitin</a:t>
                      </a:r>
                      <a:r>
                        <a:rPr lang="it-IT" sz="1200" dirty="0"/>
                        <a:t> </a:t>
                      </a:r>
                      <a:r>
                        <a:rPr lang="it-IT" sz="1200" dirty="0" err="1"/>
                        <a:t>protein</a:t>
                      </a:r>
                      <a:r>
                        <a:rPr lang="it-IT" sz="1200" dirty="0"/>
                        <a:t> </a:t>
                      </a:r>
                      <a:r>
                        <a:rPr lang="it-IT" sz="1200" dirty="0" err="1"/>
                        <a:t>ligase</a:t>
                      </a:r>
                      <a:r>
                        <a:rPr lang="it-IT" sz="1200" dirty="0"/>
                        <a:t> </a:t>
                      </a:r>
                      <a:r>
                        <a:rPr lang="it-IT" sz="1200" dirty="0" err="1"/>
                        <a:t>binding</a:t>
                      </a:r>
                      <a:r>
                        <a:rPr lang="it-IT" sz="1200" dirty="0"/>
                        <a:t> </a:t>
                      </a:r>
                      <a:endParaRPr lang="it-IT" sz="1200" dirty="0">
                        <a:solidFill>
                          <a:schemeClr val="tx1"/>
                        </a:solidFill>
                      </a:endParaRPr>
                    </a:p>
                  </a:txBody>
                  <a:tcPr>
                    <a:lnL w="12700" cap="flat" cmpd="sng" algn="ctr">
                      <a:solidFill>
                        <a:srgbClr val="008000"/>
                      </a:solidFill>
                      <a:prstDash val="solid"/>
                      <a:round/>
                      <a:headEnd type="none" w="med" len="med"/>
                      <a:tailEnd type="none" w="med" len="med"/>
                    </a:lnL>
                    <a:lnB w="12700" cap="flat" cmpd="sng" algn="ctr">
                      <a:solidFill>
                        <a:srgbClr val="008000"/>
                      </a:solidFill>
                      <a:prstDash val="solid"/>
                      <a:round/>
                      <a:headEnd type="none" w="med" len="med"/>
                      <a:tailEnd type="none" w="med" len="med"/>
                    </a:lnB>
                    <a:noFill/>
                  </a:tcPr>
                </a:tc>
                <a:tc>
                  <a:txBody>
                    <a:bodyPr/>
                    <a:lstStyle/>
                    <a:p>
                      <a:r>
                        <a:rPr lang="it-IT" sz="1200" dirty="0"/>
                        <a:t>3.51e-5 </a:t>
                      </a:r>
                      <a:endParaRPr lang="it-IT" sz="1200" dirty="0">
                        <a:solidFill>
                          <a:schemeClr val="tx1"/>
                        </a:solidFill>
                      </a:endParaRPr>
                    </a:p>
                  </a:txBody>
                  <a:tcPr>
                    <a:lnR w="12700" cap="flat" cmpd="sng" algn="ctr">
                      <a:solidFill>
                        <a:srgbClr val="008000"/>
                      </a:solidFill>
                      <a:prstDash val="solid"/>
                      <a:round/>
                      <a:headEnd type="none" w="med" len="med"/>
                      <a:tailEnd type="none" w="med" len="med"/>
                    </a:lnR>
                    <a:lnB w="12700" cap="flat" cmpd="sng" algn="ctr">
                      <a:solidFill>
                        <a:srgbClr val="008000"/>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cxnSp>
        <p:nvCxnSpPr>
          <p:cNvPr id="19" name="Connettore 2 18"/>
          <p:cNvCxnSpPr/>
          <p:nvPr/>
        </p:nvCxnSpPr>
        <p:spPr>
          <a:xfrm flipV="1">
            <a:off x="5427348" y="1008293"/>
            <a:ext cx="0" cy="4051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Connettore 2 19"/>
          <p:cNvCxnSpPr/>
          <p:nvPr/>
        </p:nvCxnSpPr>
        <p:spPr>
          <a:xfrm>
            <a:off x="3338570" y="4540462"/>
            <a:ext cx="0" cy="40510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29" name="Immagine 2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8589" y="614995"/>
            <a:ext cx="2407027" cy="708919"/>
          </a:xfrm>
          <a:prstGeom prst="rect">
            <a:avLst/>
          </a:prstGeom>
        </p:spPr>
      </p:pic>
      <p:sp>
        <p:nvSpPr>
          <p:cNvPr id="30" name="CasellaDiTesto 29"/>
          <p:cNvSpPr txBox="1"/>
          <p:nvPr/>
        </p:nvSpPr>
        <p:spPr>
          <a:xfrm>
            <a:off x="516964" y="982561"/>
            <a:ext cx="1238741" cy="369332"/>
          </a:xfrm>
          <a:prstGeom prst="rect">
            <a:avLst/>
          </a:prstGeom>
          <a:noFill/>
        </p:spPr>
        <p:txBody>
          <a:bodyPr wrap="none" rtlCol="0">
            <a:spAutoFit/>
          </a:bodyPr>
          <a:lstStyle/>
          <a:p>
            <a:r>
              <a:rPr lang="it-IT" b="1" dirty="0" err="1"/>
              <a:t>monocytes</a:t>
            </a:r>
            <a:endParaRPr lang="it-IT" b="1" dirty="0"/>
          </a:p>
        </p:txBody>
      </p:sp>
      <p:sp>
        <p:nvSpPr>
          <p:cNvPr id="31" name="CasellaDiTesto 30"/>
          <p:cNvSpPr txBox="1"/>
          <p:nvPr/>
        </p:nvSpPr>
        <p:spPr>
          <a:xfrm>
            <a:off x="6810187" y="579148"/>
            <a:ext cx="862398" cy="369332"/>
          </a:xfrm>
          <a:prstGeom prst="rect">
            <a:avLst/>
          </a:prstGeom>
          <a:noFill/>
        </p:spPr>
        <p:txBody>
          <a:bodyPr wrap="none" rtlCol="0">
            <a:spAutoFit/>
          </a:bodyPr>
          <a:lstStyle/>
          <a:p>
            <a:r>
              <a:rPr lang="it-IT" b="1" dirty="0"/>
              <a:t>48h DC</a:t>
            </a:r>
          </a:p>
        </p:txBody>
      </p:sp>
      <p:sp>
        <p:nvSpPr>
          <p:cNvPr id="32" name="CasellaDiTesto 31"/>
          <p:cNvSpPr txBox="1"/>
          <p:nvPr/>
        </p:nvSpPr>
        <p:spPr>
          <a:xfrm>
            <a:off x="148168" y="5591284"/>
            <a:ext cx="2937410" cy="923330"/>
          </a:xfrm>
          <a:prstGeom prst="rect">
            <a:avLst/>
          </a:prstGeom>
          <a:noFill/>
        </p:spPr>
        <p:txBody>
          <a:bodyPr wrap="none" rtlCol="0">
            <a:spAutoFit/>
          </a:bodyPr>
          <a:lstStyle/>
          <a:p>
            <a:r>
              <a:rPr lang="it-IT" b="1" dirty="0" err="1">
                <a:solidFill>
                  <a:srgbClr val="FF0000"/>
                </a:solidFill>
              </a:rPr>
              <a:t>Low</a:t>
            </a:r>
            <a:r>
              <a:rPr lang="it-IT" b="1" dirty="0">
                <a:solidFill>
                  <a:srgbClr val="FF0000"/>
                </a:solidFill>
              </a:rPr>
              <a:t> PVL HIV+ </a:t>
            </a:r>
            <a:r>
              <a:rPr lang="it-IT" b="1" dirty="0" err="1">
                <a:solidFill>
                  <a:srgbClr val="FF0000"/>
                </a:solidFill>
              </a:rPr>
              <a:t>monocytes</a:t>
            </a:r>
            <a:endParaRPr lang="it-IT" b="1" dirty="0">
              <a:solidFill>
                <a:srgbClr val="FF0000"/>
              </a:solidFill>
            </a:endParaRPr>
          </a:p>
          <a:p>
            <a:r>
              <a:rPr lang="it-IT" b="1" dirty="0" err="1">
                <a:solidFill>
                  <a:srgbClr val="FF0000"/>
                </a:solidFill>
              </a:rPr>
              <a:t>Better</a:t>
            </a:r>
            <a:r>
              <a:rPr lang="it-IT" b="1" dirty="0">
                <a:solidFill>
                  <a:srgbClr val="FF0000"/>
                </a:solidFill>
              </a:rPr>
              <a:t> control virus </a:t>
            </a:r>
            <a:r>
              <a:rPr lang="it-IT" b="1" dirty="0" err="1">
                <a:solidFill>
                  <a:srgbClr val="FF0000"/>
                </a:solidFill>
              </a:rPr>
              <a:t>infection</a:t>
            </a:r>
            <a:endParaRPr lang="it-IT" b="1" dirty="0">
              <a:solidFill>
                <a:srgbClr val="FF0000"/>
              </a:solidFill>
            </a:endParaRPr>
          </a:p>
          <a:p>
            <a:r>
              <a:rPr lang="it-IT" dirty="0">
                <a:solidFill>
                  <a:srgbClr val="FF0000"/>
                </a:solidFill>
              </a:rPr>
              <a:t>(</a:t>
            </a:r>
            <a:r>
              <a:rPr lang="it-IT" dirty="0" err="1">
                <a:solidFill>
                  <a:srgbClr val="FF0000"/>
                </a:solidFill>
              </a:rPr>
              <a:t>quite</a:t>
            </a:r>
            <a:r>
              <a:rPr lang="it-IT" dirty="0">
                <a:solidFill>
                  <a:srgbClr val="FF0000"/>
                </a:solidFill>
              </a:rPr>
              <a:t> </a:t>
            </a:r>
            <a:r>
              <a:rPr lang="it-IT" dirty="0" err="1">
                <a:solidFill>
                  <a:srgbClr val="FF0000"/>
                </a:solidFill>
              </a:rPr>
              <a:t>obvious</a:t>
            </a:r>
            <a:r>
              <a:rPr lang="it-IT" dirty="0">
                <a:solidFill>
                  <a:srgbClr val="FF0000"/>
                </a:solidFill>
              </a:rPr>
              <a:t>?)</a:t>
            </a:r>
          </a:p>
        </p:txBody>
      </p:sp>
      <p:sp>
        <p:nvSpPr>
          <p:cNvPr id="33" name="CasellaDiTesto 32"/>
          <p:cNvSpPr txBox="1"/>
          <p:nvPr/>
        </p:nvSpPr>
        <p:spPr>
          <a:xfrm>
            <a:off x="3969805" y="3765935"/>
            <a:ext cx="4221528" cy="646331"/>
          </a:xfrm>
          <a:prstGeom prst="rect">
            <a:avLst/>
          </a:prstGeom>
          <a:noFill/>
        </p:spPr>
        <p:txBody>
          <a:bodyPr wrap="none" rtlCol="0">
            <a:spAutoFit/>
          </a:bodyPr>
          <a:lstStyle/>
          <a:p>
            <a:r>
              <a:rPr lang="it-IT" b="1" dirty="0" err="1">
                <a:solidFill>
                  <a:srgbClr val="FF0000"/>
                </a:solidFill>
              </a:rPr>
              <a:t>Low</a:t>
            </a:r>
            <a:r>
              <a:rPr lang="it-IT" b="1" dirty="0">
                <a:solidFill>
                  <a:srgbClr val="FF0000"/>
                </a:solidFill>
              </a:rPr>
              <a:t> PVL HIV+ 48h DC</a:t>
            </a:r>
          </a:p>
          <a:p>
            <a:r>
              <a:rPr lang="it-IT" b="1" dirty="0" err="1">
                <a:solidFill>
                  <a:srgbClr val="FF0000"/>
                </a:solidFill>
              </a:rPr>
              <a:t>Better</a:t>
            </a:r>
            <a:r>
              <a:rPr lang="it-IT" b="1" dirty="0">
                <a:solidFill>
                  <a:srgbClr val="FF0000"/>
                </a:solidFill>
              </a:rPr>
              <a:t> DC </a:t>
            </a:r>
            <a:r>
              <a:rPr lang="it-IT" b="1" dirty="0" err="1">
                <a:solidFill>
                  <a:srgbClr val="FF0000"/>
                </a:solidFill>
              </a:rPr>
              <a:t>activation</a:t>
            </a:r>
            <a:r>
              <a:rPr lang="it-IT" b="1" dirty="0">
                <a:solidFill>
                  <a:srgbClr val="FF0000"/>
                </a:solidFill>
              </a:rPr>
              <a:t> </a:t>
            </a:r>
            <a:r>
              <a:rPr lang="it-IT" dirty="0">
                <a:solidFill>
                  <a:srgbClr val="FF0000"/>
                </a:solidFill>
              </a:rPr>
              <a:t>(</a:t>
            </a:r>
            <a:r>
              <a:rPr lang="it-IT" dirty="0" err="1">
                <a:solidFill>
                  <a:srgbClr val="FF0000"/>
                </a:solidFill>
              </a:rPr>
              <a:t>it</a:t>
            </a:r>
            <a:r>
              <a:rPr lang="it-IT" dirty="0">
                <a:solidFill>
                  <a:srgbClr val="FF0000"/>
                </a:solidFill>
              </a:rPr>
              <a:t> </a:t>
            </a:r>
            <a:r>
              <a:rPr lang="it-IT" dirty="0" err="1">
                <a:solidFill>
                  <a:srgbClr val="FF0000"/>
                </a:solidFill>
              </a:rPr>
              <a:t>affects</a:t>
            </a:r>
            <a:r>
              <a:rPr lang="it-IT" dirty="0">
                <a:solidFill>
                  <a:srgbClr val="FF0000"/>
                </a:solidFill>
              </a:rPr>
              <a:t> treatment?)</a:t>
            </a:r>
          </a:p>
        </p:txBody>
      </p:sp>
    </p:spTree>
    <p:extLst>
      <p:ext uri="{BB962C8B-B14F-4D97-AF65-F5344CB8AC3E}">
        <p14:creationId xmlns:p14="http://schemas.microsoft.com/office/powerpoint/2010/main" val="1367325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05-21 alle 12.08.53.png"/>
          <p:cNvPicPr>
            <a:picLocks noChangeAspect="1"/>
          </p:cNvPicPr>
          <p:nvPr/>
        </p:nvPicPr>
        <p:blipFill>
          <a:blip r:embed="rId2"/>
          <a:stretch>
            <a:fillRect/>
          </a:stretch>
        </p:blipFill>
        <p:spPr>
          <a:xfrm>
            <a:off x="0" y="609600"/>
            <a:ext cx="9144000" cy="529907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236" y="1700808"/>
            <a:ext cx="8369236" cy="4680520"/>
          </a:xfrm>
        </p:spPr>
        <p:txBody>
          <a:bodyPr/>
          <a:lstStyle/>
          <a:p>
            <a:pPr marL="0" lvl="0" indent="0">
              <a:buNone/>
            </a:pPr>
            <a:r>
              <a:rPr lang="en-US" dirty="0" err="1">
                <a:solidFill>
                  <a:srgbClr val="FF0000"/>
                </a:solidFill>
              </a:rPr>
              <a:t>García</a:t>
            </a:r>
            <a:r>
              <a:rPr lang="en-US" dirty="0">
                <a:solidFill>
                  <a:srgbClr val="FF0000"/>
                </a:solidFill>
              </a:rPr>
              <a:t> F, </a:t>
            </a:r>
            <a:r>
              <a:rPr lang="en-US" dirty="0" err="1">
                <a:solidFill>
                  <a:srgbClr val="FF0000"/>
                </a:solidFill>
              </a:rPr>
              <a:t>Climent</a:t>
            </a:r>
            <a:r>
              <a:rPr lang="en-US" dirty="0">
                <a:solidFill>
                  <a:srgbClr val="FF0000"/>
                </a:solidFill>
              </a:rPr>
              <a:t> N, </a:t>
            </a:r>
            <a:r>
              <a:rPr lang="en-US" dirty="0" err="1">
                <a:solidFill>
                  <a:srgbClr val="FF0000"/>
                </a:solidFill>
              </a:rPr>
              <a:t>Guardo</a:t>
            </a:r>
            <a:r>
              <a:rPr lang="en-US" dirty="0">
                <a:solidFill>
                  <a:srgbClr val="FF0000"/>
                </a:solidFill>
              </a:rPr>
              <a:t> AC, Gil C, León A, </a:t>
            </a:r>
            <a:r>
              <a:rPr lang="en-US" dirty="0" err="1">
                <a:solidFill>
                  <a:srgbClr val="FF0000"/>
                </a:solidFill>
              </a:rPr>
              <a:t>Autran</a:t>
            </a:r>
            <a:r>
              <a:rPr lang="en-US" dirty="0">
                <a:solidFill>
                  <a:srgbClr val="FF0000"/>
                </a:solidFill>
              </a:rPr>
              <a:t> B, </a:t>
            </a:r>
            <a:r>
              <a:rPr lang="en-US" dirty="0" err="1">
                <a:solidFill>
                  <a:srgbClr val="FF0000"/>
                </a:solidFill>
              </a:rPr>
              <a:t>Lifson</a:t>
            </a:r>
            <a:r>
              <a:rPr lang="en-US" dirty="0">
                <a:solidFill>
                  <a:srgbClr val="FF0000"/>
                </a:solidFill>
              </a:rPr>
              <a:t> JD, </a:t>
            </a:r>
            <a:r>
              <a:rPr lang="en-US" dirty="0" err="1">
                <a:solidFill>
                  <a:srgbClr val="FF0000"/>
                </a:solidFill>
              </a:rPr>
              <a:t>Martínez-Picado</a:t>
            </a:r>
            <a:r>
              <a:rPr lang="en-US" dirty="0">
                <a:solidFill>
                  <a:srgbClr val="FF0000"/>
                </a:solidFill>
              </a:rPr>
              <a:t> J, </a:t>
            </a:r>
            <a:r>
              <a:rPr lang="en-US" dirty="0" err="1">
                <a:solidFill>
                  <a:srgbClr val="FF0000"/>
                </a:solidFill>
              </a:rPr>
              <a:t>Dalmau</a:t>
            </a:r>
            <a:r>
              <a:rPr lang="en-US" dirty="0">
                <a:solidFill>
                  <a:srgbClr val="FF0000"/>
                </a:solidFill>
              </a:rPr>
              <a:t> J, </a:t>
            </a:r>
            <a:r>
              <a:rPr lang="en-US" dirty="0" err="1">
                <a:solidFill>
                  <a:srgbClr val="FF0000"/>
                </a:solidFill>
              </a:rPr>
              <a:t>Clotet</a:t>
            </a:r>
            <a:r>
              <a:rPr lang="en-US" dirty="0">
                <a:solidFill>
                  <a:srgbClr val="FF0000"/>
                </a:solidFill>
              </a:rPr>
              <a:t> B, </a:t>
            </a:r>
            <a:r>
              <a:rPr lang="en-US" dirty="0" err="1">
                <a:solidFill>
                  <a:srgbClr val="FF0000"/>
                </a:solidFill>
              </a:rPr>
              <a:t>Gatell</a:t>
            </a:r>
            <a:r>
              <a:rPr lang="en-US" dirty="0">
                <a:solidFill>
                  <a:srgbClr val="FF0000"/>
                </a:solidFill>
              </a:rPr>
              <a:t> JM, Plana M, </a:t>
            </a:r>
            <a:r>
              <a:rPr lang="en-US" dirty="0" err="1">
                <a:solidFill>
                  <a:srgbClr val="FF0000"/>
                </a:solidFill>
              </a:rPr>
              <a:t>Gallart</a:t>
            </a:r>
            <a:r>
              <a:rPr lang="en-US" dirty="0">
                <a:solidFill>
                  <a:srgbClr val="FF0000"/>
                </a:solidFill>
              </a:rPr>
              <a:t> T; DCV2/MANON07-ORVACS Study Group.</a:t>
            </a:r>
          </a:p>
          <a:p>
            <a:pPr marL="0" lvl="0" indent="0">
              <a:buNone/>
            </a:pPr>
            <a:r>
              <a:rPr lang="en-US" dirty="0">
                <a:solidFill>
                  <a:schemeClr val="tx2">
                    <a:lumMod val="75000"/>
                  </a:schemeClr>
                </a:solidFill>
              </a:rPr>
              <a:t>A dendritic cell-based vaccine elicits T cell responses associated with control of HIV-1 replication. </a:t>
            </a:r>
            <a:r>
              <a:rPr lang="en-US" dirty="0" err="1">
                <a:solidFill>
                  <a:schemeClr val="tx2">
                    <a:lumMod val="75000"/>
                  </a:schemeClr>
                </a:solidFill>
              </a:rPr>
              <a:t>Sci</a:t>
            </a:r>
            <a:r>
              <a:rPr lang="en-US" dirty="0">
                <a:solidFill>
                  <a:schemeClr val="tx2">
                    <a:lumMod val="75000"/>
                  </a:schemeClr>
                </a:solidFill>
              </a:rPr>
              <a:t> </a:t>
            </a:r>
            <a:r>
              <a:rPr lang="en-US" dirty="0" err="1">
                <a:solidFill>
                  <a:schemeClr val="tx2">
                    <a:lumMod val="75000"/>
                  </a:schemeClr>
                </a:solidFill>
              </a:rPr>
              <a:t>Transl</a:t>
            </a:r>
            <a:r>
              <a:rPr lang="en-US" dirty="0">
                <a:solidFill>
                  <a:schemeClr val="tx2">
                    <a:lumMod val="75000"/>
                  </a:schemeClr>
                </a:solidFill>
              </a:rPr>
              <a:t> Med. 2013 Jan 2;5(166):166ra2</a:t>
            </a:r>
            <a:endParaRPr lang="it-IT" dirty="0">
              <a:solidFill>
                <a:schemeClr val="tx2">
                  <a:lumMod val="75000"/>
                </a:schemeClr>
              </a:solidFill>
            </a:endParaRPr>
          </a:p>
          <a:p>
            <a:endParaRPr lang="en-US" dirty="0"/>
          </a:p>
        </p:txBody>
      </p:sp>
      <p:pic>
        <p:nvPicPr>
          <p:cNvPr id="2" name="Picture 1" descr="Schermata 2013-11-17 alle 19.56.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912"/>
            <a:ext cx="9144000" cy="1504586"/>
          </a:xfrm>
          <a:prstGeom prst="rect">
            <a:avLst/>
          </a:prstGeom>
        </p:spPr>
      </p:pic>
      <p:pic>
        <p:nvPicPr>
          <p:cNvPr id="5" name="Picture 4" descr="Schermata 2013-11-17 alle 20.40.4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41" y="1052736"/>
            <a:ext cx="9144000" cy="5436454"/>
          </a:xfrm>
          <a:prstGeom prst="rect">
            <a:avLst/>
          </a:prstGeom>
        </p:spPr>
      </p:pic>
    </p:spTree>
    <p:extLst>
      <p:ext uri="{BB962C8B-B14F-4D97-AF65-F5344CB8AC3E}">
        <p14:creationId xmlns:p14="http://schemas.microsoft.com/office/powerpoint/2010/main" val="339931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3">
                                            <p:txEl>
                                              <p:pRg st="0" end="0"/>
                                            </p:txEl>
                                          </p:spTgt>
                                        </p:tgtEl>
                                      </p:cBhvr>
                                    </p:animEffect>
                                    <p:set>
                                      <p:cBhvr>
                                        <p:cTn id="19"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3">
                                            <p:txEl>
                                              <p:pRg st="1" end="1"/>
                                            </p:txEl>
                                          </p:spTgt>
                                        </p:tgtEl>
                                      </p:cBhvr>
                                    </p:animEffect>
                                    <p:set>
                                      <p:cBhvr>
                                        <p:cTn id="24"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SI.MP4">
            <a:hlinkClick r:id="" action="ppaction://media"/>
          </p:cNvPr>
          <p:cNvPicPr>
            <a:picLocks noGrp="1"/>
          </p:cNvPicPr>
          <p:nvPr>
            <p:ph idx="1"/>
            <a:videoFile r:link="rId1"/>
          </p:nvPr>
        </p:nvPicPr>
        <p:blipFill>
          <a:blip r:embed="rId3"/>
          <a:stretch>
            <a:fillRect/>
          </a:stretch>
        </p:blipFill>
        <p:spPr>
          <a:xfrm>
            <a:off x="0" y="0"/>
            <a:ext cx="9144000"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6059016" cy="1143000"/>
          </a:xfrm>
        </p:spPr>
        <p:txBody>
          <a:bodyPr>
            <a:normAutofit/>
          </a:bodyPr>
          <a:lstStyle/>
          <a:p>
            <a:r>
              <a:rPr lang="en-US" b="1" dirty="0">
                <a:solidFill>
                  <a:srgbClr val="376092"/>
                </a:solidFill>
              </a:rPr>
              <a:t>BOPE Travel to Barcelona</a:t>
            </a:r>
          </a:p>
        </p:txBody>
      </p:sp>
      <p:pic>
        <p:nvPicPr>
          <p:cNvPr id="4" name="Picture 3" descr="Schermata 2013-11-17 alle 19.58.5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9788" y="274637"/>
            <a:ext cx="2636027" cy="1437833"/>
          </a:xfrm>
          <a:prstGeom prst="rect">
            <a:avLst/>
          </a:prstGeom>
        </p:spPr>
      </p:pic>
      <p:pic>
        <p:nvPicPr>
          <p:cNvPr id="5" name="Picture 4" descr="Schermata 2013-11-17 alle 20.02.0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788" y="999067"/>
            <a:ext cx="4152900" cy="5384800"/>
          </a:xfrm>
          <a:prstGeom prst="rect">
            <a:avLst/>
          </a:prstGeom>
        </p:spPr>
      </p:pic>
      <p:pic>
        <p:nvPicPr>
          <p:cNvPr id="6" name="Picture 5" descr="Barcelona (1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620" y="57978"/>
            <a:ext cx="9033380" cy="6775035"/>
          </a:xfrm>
          <a:prstGeom prst="rect">
            <a:avLst/>
          </a:prstGeom>
        </p:spPr>
      </p:pic>
      <p:pic>
        <p:nvPicPr>
          <p:cNvPr id="7" name="Picture 6" descr="Barcelona (9).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7784" y="0"/>
            <a:ext cx="5143500" cy="6858000"/>
          </a:xfrm>
          <a:prstGeom prst="rect">
            <a:avLst/>
          </a:prstGeom>
        </p:spPr>
      </p:pic>
    </p:spTree>
    <p:extLst>
      <p:ext uri="{BB962C8B-B14F-4D97-AF65-F5344CB8AC3E}">
        <p14:creationId xmlns:p14="http://schemas.microsoft.com/office/powerpoint/2010/main" val="99138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7"/>
          <p:cNvGrpSpPr/>
          <p:nvPr/>
        </p:nvGrpSpPr>
        <p:grpSpPr>
          <a:xfrm>
            <a:off x="509852" y="3552831"/>
            <a:ext cx="2157149" cy="2743200"/>
            <a:chOff x="926098" y="2065421"/>
            <a:chExt cx="3212100" cy="4050794"/>
          </a:xfrm>
        </p:grpSpPr>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6099" y="3657600"/>
              <a:ext cx="3212099" cy="2458615"/>
            </a:xfrm>
            <a:prstGeom prst="rect">
              <a:avLst/>
            </a:prstGeom>
            <a:noFill/>
            <a:ln w="9525">
              <a:noFill/>
              <a:miter lim="800000"/>
              <a:headEnd/>
              <a:tailEnd/>
            </a:ln>
          </p:spPr>
        </p:pic>
        <p:pic>
          <p:nvPicPr>
            <p:cNvPr id="10" name="Picture 9" descr="Schermata 2013-05-20 alle 17.29.1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098" y="2065421"/>
              <a:ext cx="3212099" cy="1436991"/>
            </a:xfrm>
            <a:prstGeom prst="rect">
              <a:avLst/>
            </a:prstGeom>
          </p:spPr>
        </p:pic>
      </p:grpSp>
      <p:pic>
        <p:nvPicPr>
          <p:cNvPr id="5" name="Immagine 3" descr="Immagine 1.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9852" y="457200"/>
            <a:ext cx="4422189" cy="1200388"/>
          </a:xfrm>
          <a:prstGeom prst="rect">
            <a:avLst/>
          </a:prstGeom>
          <a:noFill/>
          <a:ln w="9525">
            <a:noFill/>
            <a:miter lim="800000"/>
            <a:headEnd/>
            <a:tailEnd/>
          </a:ln>
        </p:spPr>
      </p:pic>
      <p:pic>
        <p:nvPicPr>
          <p:cNvPr id="7" name="Immagine 6" descr="Schermata 2014-06-05 alle 16.50.5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8800" y="133945"/>
            <a:ext cx="3124200" cy="6590109"/>
          </a:xfrm>
          <a:prstGeom prst="rect">
            <a:avLst/>
          </a:prstGeom>
        </p:spPr>
      </p:pic>
      <p:sp>
        <p:nvSpPr>
          <p:cNvPr id="8" name="Rettangolo 7"/>
          <p:cNvSpPr/>
          <p:nvPr/>
        </p:nvSpPr>
        <p:spPr>
          <a:xfrm>
            <a:off x="509851" y="2228671"/>
            <a:ext cx="4572000" cy="1200329"/>
          </a:xfrm>
          <a:prstGeom prst="rect">
            <a:avLst/>
          </a:prstGeom>
        </p:spPr>
        <p:txBody>
          <a:bodyPr>
            <a:spAutoFit/>
          </a:bodyPr>
          <a:lstStyle/>
          <a:p>
            <a:pPr algn="just"/>
            <a:r>
              <a:rPr lang="it-IT" b="1" dirty="0">
                <a:solidFill>
                  <a:schemeClr val="tx2">
                    <a:lumMod val="75000"/>
                  </a:schemeClr>
                </a:solidFill>
              </a:rPr>
              <a:t>EXOME ANALYSIS </a:t>
            </a:r>
            <a:r>
              <a:rPr lang="it-IT" b="1" dirty="0" err="1">
                <a:solidFill>
                  <a:schemeClr val="tx2">
                    <a:lumMod val="75000"/>
                  </a:schemeClr>
                </a:solidFill>
              </a:rPr>
              <a:t>DNAs</a:t>
            </a:r>
            <a:r>
              <a:rPr lang="it-IT" b="1" dirty="0">
                <a:solidFill>
                  <a:schemeClr val="tx2">
                    <a:lumMod val="75000"/>
                  </a:schemeClr>
                </a:solidFill>
              </a:rPr>
              <a:t> FROM DC HIV VACCINE WORLD CONSORTIUM: ONGOING COLLABORATION WITH DR. FELIPE GARCIA, IDIBAPS BARCELONA</a:t>
            </a:r>
          </a:p>
        </p:txBody>
      </p:sp>
      <p:pic>
        <p:nvPicPr>
          <p:cNvPr id="9" name="Immagine 8" descr="Schermata 2014-06-11 alle 12.09.06.png"/>
          <p:cNvPicPr>
            <a:picLocks noChangeAspect="1"/>
          </p:cNvPicPr>
          <p:nvPr/>
        </p:nvPicPr>
        <p:blipFill>
          <a:blip r:embed="rId6"/>
          <a:stretch>
            <a:fillRect/>
          </a:stretch>
        </p:blipFill>
        <p:spPr>
          <a:xfrm>
            <a:off x="3255641" y="3429000"/>
            <a:ext cx="1676400" cy="1015701"/>
          </a:xfrm>
          <a:prstGeom prst="rect">
            <a:avLst/>
          </a:prstGeom>
        </p:spPr>
      </p:pic>
      <p:pic>
        <p:nvPicPr>
          <p:cNvPr id="11" name="Immagine 10" descr="Schermata 2014-06-11 alle 12.10.33.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16808" y="4924431"/>
            <a:ext cx="1615233" cy="1344184"/>
          </a:xfrm>
          <a:prstGeom prst="rect">
            <a:avLst/>
          </a:prstGeom>
        </p:spPr>
      </p:pic>
    </p:spTree>
    <p:extLst>
      <p:ext uri="{BB962C8B-B14F-4D97-AF65-F5344CB8AC3E}">
        <p14:creationId xmlns:p14="http://schemas.microsoft.com/office/powerpoint/2010/main" val="2842603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l"/>
            <a:r>
              <a:rPr lang="en-US" dirty="0"/>
              <a:t>Recife good </a:t>
            </a:r>
            <a:r>
              <a:rPr lang="en-US" i="1" dirty="0"/>
              <a:t>versus</a:t>
            </a:r>
            <a:r>
              <a:rPr lang="en-US" dirty="0"/>
              <a:t> bad responders</a:t>
            </a:r>
            <a:br>
              <a:rPr lang="en-US" dirty="0"/>
            </a:br>
            <a:r>
              <a:rPr lang="en-US" dirty="0"/>
              <a:t>gene-based approach</a:t>
            </a:r>
          </a:p>
        </p:txBody>
      </p:sp>
      <p:graphicFrame>
        <p:nvGraphicFramePr>
          <p:cNvPr id="5" name="Tabela 4"/>
          <p:cNvGraphicFramePr>
            <a:graphicFrameLocks noGrp="1"/>
          </p:cNvGraphicFramePr>
          <p:nvPr>
            <p:extLst>
              <p:ext uri="{D42A27DB-BD31-4B8C-83A1-F6EECF244321}">
                <p14:modId xmlns:p14="http://schemas.microsoft.com/office/powerpoint/2010/main" val="2763842294"/>
              </p:ext>
            </p:extLst>
          </p:nvPr>
        </p:nvGraphicFramePr>
        <p:xfrm>
          <a:off x="762000" y="2022899"/>
          <a:ext cx="4563420" cy="3528393"/>
        </p:xfrm>
        <a:graphic>
          <a:graphicData uri="http://schemas.openxmlformats.org/drawingml/2006/table">
            <a:tbl>
              <a:tblPr/>
              <a:tblGrid>
                <a:gridCol w="912684">
                  <a:extLst>
                    <a:ext uri="{9D8B030D-6E8A-4147-A177-3AD203B41FA5}">
                      <a16:colId xmlns:a16="http://schemas.microsoft.com/office/drawing/2014/main" val="20000"/>
                    </a:ext>
                  </a:extLst>
                </a:gridCol>
                <a:gridCol w="912684">
                  <a:extLst>
                    <a:ext uri="{9D8B030D-6E8A-4147-A177-3AD203B41FA5}">
                      <a16:colId xmlns:a16="http://schemas.microsoft.com/office/drawing/2014/main" val="20001"/>
                    </a:ext>
                  </a:extLst>
                </a:gridCol>
                <a:gridCol w="912684">
                  <a:extLst>
                    <a:ext uri="{9D8B030D-6E8A-4147-A177-3AD203B41FA5}">
                      <a16:colId xmlns:a16="http://schemas.microsoft.com/office/drawing/2014/main" val="20002"/>
                    </a:ext>
                  </a:extLst>
                </a:gridCol>
                <a:gridCol w="912684">
                  <a:extLst>
                    <a:ext uri="{9D8B030D-6E8A-4147-A177-3AD203B41FA5}">
                      <a16:colId xmlns:a16="http://schemas.microsoft.com/office/drawing/2014/main" val="20003"/>
                    </a:ext>
                  </a:extLst>
                </a:gridCol>
                <a:gridCol w="912684">
                  <a:extLst>
                    <a:ext uri="{9D8B030D-6E8A-4147-A177-3AD203B41FA5}">
                      <a16:colId xmlns:a16="http://schemas.microsoft.com/office/drawing/2014/main" val="20004"/>
                    </a:ext>
                  </a:extLst>
                </a:gridCol>
              </a:tblGrid>
              <a:tr h="320763">
                <a:tc>
                  <a:txBody>
                    <a:bodyPr/>
                    <a:lstStyle/>
                    <a:p>
                      <a:pPr algn="ctr" fontAlgn="b"/>
                      <a:r>
                        <a:rPr lang="en-US" sz="1600" b="1" i="0" u="none" strike="noStrike" dirty="0">
                          <a:solidFill>
                            <a:srgbClr val="000000"/>
                          </a:solidFill>
                          <a:effectLst/>
                          <a:latin typeface="Calibri" panose="020F0502020204030204" pitchFamily="34" charset="0"/>
                        </a:rPr>
                        <a:t>Gene</a:t>
                      </a:r>
                    </a:p>
                  </a:txBody>
                  <a:tcPr marL="7146" marR="7146" marT="9525" marB="0" anchor="b">
                    <a:lnL>
                      <a:noFill/>
                    </a:lnL>
                    <a:lnR>
                      <a:noFill/>
                    </a:lnR>
                    <a:lnT>
                      <a:noFill/>
                    </a:lnT>
                    <a:lnB>
                      <a:noFill/>
                    </a:lnB>
                  </a:tcPr>
                </a:tc>
                <a:tc>
                  <a:txBody>
                    <a:bodyPr/>
                    <a:lstStyle/>
                    <a:p>
                      <a:pPr algn="ctr" fontAlgn="b"/>
                      <a:r>
                        <a:rPr lang="en-US" sz="1600" b="1" i="0" u="none" strike="noStrike" dirty="0" err="1">
                          <a:solidFill>
                            <a:srgbClr val="000000"/>
                          </a:solidFill>
                          <a:effectLst/>
                          <a:latin typeface="Calibri" panose="020F0502020204030204" pitchFamily="34" charset="0"/>
                        </a:rPr>
                        <a:t>Chr</a:t>
                      </a:r>
                      <a:endParaRPr lang="en-US" sz="1600" b="1" i="0" u="none" strike="noStrike" dirty="0">
                        <a:solidFill>
                          <a:srgbClr val="000000"/>
                        </a:solidFill>
                        <a:effectLst/>
                        <a:latin typeface="Calibri" panose="020F0502020204030204" pitchFamily="34" charset="0"/>
                      </a:endParaRPr>
                    </a:p>
                  </a:txBody>
                  <a:tcPr marL="7146" marR="7146" marT="9525" marB="0" anchor="b">
                    <a:lnL>
                      <a:noFill/>
                    </a:lnL>
                    <a:lnR>
                      <a:noFill/>
                    </a:lnR>
                    <a:lnT>
                      <a:noFill/>
                    </a:lnT>
                    <a:lnB>
                      <a:noFill/>
                    </a:lnB>
                  </a:tcPr>
                </a:tc>
                <a:tc>
                  <a:txBody>
                    <a:bodyPr/>
                    <a:lstStyle/>
                    <a:p>
                      <a:pPr algn="ctr" fontAlgn="b"/>
                      <a:r>
                        <a:rPr lang="en-US" sz="1600" b="1" i="0" u="none" strike="noStrike" dirty="0" err="1">
                          <a:solidFill>
                            <a:srgbClr val="000000"/>
                          </a:solidFill>
                          <a:effectLst/>
                          <a:latin typeface="Calibri" panose="020F0502020204030204" pitchFamily="34" charset="0"/>
                        </a:rPr>
                        <a:t>GeneStart</a:t>
                      </a:r>
                      <a:endParaRPr lang="en-US" sz="1600" b="1" i="0" u="none" strike="noStrike" dirty="0">
                        <a:solidFill>
                          <a:srgbClr val="000000"/>
                        </a:solidFill>
                        <a:effectLst/>
                        <a:latin typeface="Calibri" panose="020F0502020204030204" pitchFamily="34" charset="0"/>
                      </a:endParaRPr>
                    </a:p>
                  </a:txBody>
                  <a:tcPr marL="7146" marR="7146" marT="9525" marB="0" anchor="b">
                    <a:lnL>
                      <a:noFill/>
                    </a:lnL>
                    <a:lnR>
                      <a:noFill/>
                    </a:lnR>
                    <a:lnT>
                      <a:noFill/>
                    </a:lnT>
                    <a:lnB>
                      <a:noFill/>
                    </a:lnB>
                  </a:tcPr>
                </a:tc>
                <a:tc>
                  <a:txBody>
                    <a:bodyPr/>
                    <a:lstStyle/>
                    <a:p>
                      <a:pPr algn="ctr" fontAlgn="b"/>
                      <a:r>
                        <a:rPr lang="en-US" sz="1600" b="1" i="0" u="none" strike="noStrike" dirty="0" err="1">
                          <a:solidFill>
                            <a:srgbClr val="000000"/>
                          </a:solidFill>
                          <a:effectLst/>
                          <a:latin typeface="Calibri" panose="020F0502020204030204" pitchFamily="34" charset="0"/>
                        </a:rPr>
                        <a:t>GeneEnd</a:t>
                      </a:r>
                      <a:endParaRPr lang="en-US" sz="1600" b="1" i="0" u="none" strike="noStrike" dirty="0">
                        <a:solidFill>
                          <a:srgbClr val="000000"/>
                        </a:solidFill>
                        <a:effectLst/>
                        <a:latin typeface="Calibri" panose="020F0502020204030204" pitchFamily="34" charset="0"/>
                      </a:endParaRPr>
                    </a:p>
                  </a:txBody>
                  <a:tcPr marL="7146" marR="7146"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p</a:t>
                      </a:r>
                    </a:p>
                  </a:txBody>
                  <a:tcPr marL="7146" marR="7146" marT="9525" marB="0" anchor="b">
                    <a:lnL>
                      <a:noFill/>
                    </a:lnL>
                    <a:lnR>
                      <a:noFill/>
                    </a:lnR>
                    <a:lnT>
                      <a:noFill/>
                    </a:lnT>
                    <a:lnB>
                      <a:noFill/>
                    </a:lnB>
                  </a:tcPr>
                </a:tc>
                <a:extLst>
                  <a:ext uri="{0D108BD9-81ED-4DB2-BD59-A6C34878D82A}">
                    <a16:rowId xmlns:a16="http://schemas.microsoft.com/office/drawing/2014/main" val="10000"/>
                  </a:ext>
                </a:extLst>
              </a:tr>
              <a:tr h="320763">
                <a:tc>
                  <a:txBody>
                    <a:bodyPr/>
                    <a:lstStyle/>
                    <a:p>
                      <a:pPr algn="ctr" fontAlgn="b"/>
                      <a:r>
                        <a:rPr lang="en-US" sz="1600" b="1" i="1" u="none" strike="noStrike" dirty="0">
                          <a:solidFill>
                            <a:srgbClr val="FF0000"/>
                          </a:solidFill>
                          <a:effectLst/>
                          <a:latin typeface="Calibri" panose="020F0502020204030204" pitchFamily="34" charset="0"/>
                        </a:rPr>
                        <a:t>CNOT1</a:t>
                      </a:r>
                    </a:p>
                  </a:txBody>
                  <a:tcPr marL="7146" marR="7146" marT="9525" marB="0" anchor="b">
                    <a:lnL>
                      <a:noFill/>
                    </a:lnL>
                    <a:lnR>
                      <a:noFill/>
                    </a:lnR>
                    <a:lnT>
                      <a:noFill/>
                    </a:lnT>
                    <a:lnB>
                      <a:noFill/>
                    </a:lnB>
                  </a:tcPr>
                </a:tc>
                <a:tc>
                  <a:txBody>
                    <a:bodyPr/>
                    <a:lstStyle/>
                    <a:p>
                      <a:pPr algn="ctr" fontAlgn="b"/>
                      <a:r>
                        <a:rPr lang="en-US" sz="1600" b="1" i="0" u="none" strike="noStrike" dirty="0">
                          <a:solidFill>
                            <a:srgbClr val="FF0000"/>
                          </a:solidFill>
                          <a:effectLst/>
                          <a:latin typeface="Calibri" panose="020F0502020204030204" pitchFamily="34" charset="0"/>
                        </a:rPr>
                        <a:t>16</a:t>
                      </a:r>
                    </a:p>
                  </a:txBody>
                  <a:tcPr marL="7146" marR="7146" marT="9525" marB="0" anchor="b">
                    <a:lnL>
                      <a:noFill/>
                    </a:lnL>
                    <a:lnR>
                      <a:noFill/>
                    </a:lnR>
                    <a:lnT>
                      <a:noFill/>
                    </a:lnT>
                    <a:lnB>
                      <a:noFill/>
                    </a:lnB>
                  </a:tcPr>
                </a:tc>
                <a:tc>
                  <a:txBody>
                    <a:bodyPr/>
                    <a:lstStyle/>
                    <a:p>
                      <a:pPr algn="ctr" fontAlgn="b"/>
                      <a:r>
                        <a:rPr lang="en-US" sz="1600" b="1" i="0" u="none" strike="noStrike" dirty="0">
                          <a:solidFill>
                            <a:srgbClr val="FF0000"/>
                          </a:solidFill>
                          <a:effectLst/>
                          <a:latin typeface="Calibri" panose="020F0502020204030204" pitchFamily="34" charset="0"/>
                        </a:rPr>
                        <a:t>58519951</a:t>
                      </a:r>
                    </a:p>
                  </a:txBody>
                  <a:tcPr marL="7146" marR="7146" marT="9525" marB="0" anchor="b">
                    <a:lnL>
                      <a:noFill/>
                    </a:lnL>
                    <a:lnR>
                      <a:noFill/>
                    </a:lnR>
                    <a:lnT>
                      <a:noFill/>
                    </a:lnT>
                    <a:lnB>
                      <a:noFill/>
                    </a:lnB>
                  </a:tcPr>
                </a:tc>
                <a:tc>
                  <a:txBody>
                    <a:bodyPr/>
                    <a:lstStyle/>
                    <a:p>
                      <a:pPr algn="ctr" fontAlgn="b"/>
                      <a:r>
                        <a:rPr lang="en-US" sz="1600" b="1" i="0" u="none" strike="noStrike" dirty="0">
                          <a:solidFill>
                            <a:srgbClr val="FF0000"/>
                          </a:solidFill>
                          <a:effectLst/>
                          <a:latin typeface="Calibri" panose="020F0502020204030204" pitchFamily="34" charset="0"/>
                        </a:rPr>
                        <a:t>58629886</a:t>
                      </a:r>
                    </a:p>
                  </a:txBody>
                  <a:tcPr marL="7146" marR="7146" marT="9525" marB="0" anchor="b">
                    <a:lnL>
                      <a:noFill/>
                    </a:lnL>
                    <a:lnR>
                      <a:noFill/>
                    </a:lnR>
                    <a:lnT>
                      <a:noFill/>
                    </a:lnT>
                    <a:lnB>
                      <a:noFill/>
                    </a:lnB>
                  </a:tcPr>
                </a:tc>
                <a:tc>
                  <a:txBody>
                    <a:bodyPr/>
                    <a:lstStyle/>
                    <a:p>
                      <a:pPr algn="ctr" fontAlgn="b"/>
                      <a:r>
                        <a:rPr lang="en-US" sz="1600" b="1" i="0" u="none" strike="noStrike" dirty="0">
                          <a:solidFill>
                            <a:srgbClr val="FF0000"/>
                          </a:solidFill>
                          <a:effectLst/>
                          <a:latin typeface="Calibri" panose="020F0502020204030204" pitchFamily="34" charset="0"/>
                        </a:rPr>
                        <a:t>0.00004</a:t>
                      </a:r>
                    </a:p>
                  </a:txBody>
                  <a:tcPr marL="7146" marR="7146" marT="9525" marB="0" anchor="b">
                    <a:lnL>
                      <a:noFill/>
                    </a:lnL>
                    <a:lnR>
                      <a:noFill/>
                    </a:lnR>
                    <a:lnT>
                      <a:noFill/>
                    </a:lnT>
                    <a:lnB>
                      <a:noFill/>
                    </a:lnB>
                  </a:tcPr>
                </a:tc>
                <a:extLst>
                  <a:ext uri="{0D108BD9-81ED-4DB2-BD59-A6C34878D82A}">
                    <a16:rowId xmlns:a16="http://schemas.microsoft.com/office/drawing/2014/main" val="10001"/>
                  </a:ext>
                </a:extLst>
              </a:tr>
              <a:tr h="320763">
                <a:tc>
                  <a:txBody>
                    <a:bodyPr/>
                    <a:lstStyle/>
                    <a:p>
                      <a:pPr algn="ctr" fontAlgn="b"/>
                      <a:r>
                        <a:rPr lang="en-US" sz="1600" b="0" i="1" u="none" strike="noStrike" dirty="0">
                          <a:solidFill>
                            <a:srgbClr val="000000"/>
                          </a:solidFill>
                          <a:effectLst/>
                          <a:latin typeface="Calibri" panose="020F0502020204030204" pitchFamily="34" charset="0"/>
                        </a:rPr>
                        <a:t>CNTN4</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3</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2098813</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3057956</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0.00016</a:t>
                      </a:r>
                    </a:p>
                  </a:txBody>
                  <a:tcPr marL="7146" marR="7146" marT="9525" marB="0" anchor="b">
                    <a:lnL>
                      <a:noFill/>
                    </a:lnL>
                    <a:lnR>
                      <a:noFill/>
                    </a:lnR>
                    <a:lnT>
                      <a:noFill/>
                    </a:lnT>
                    <a:lnB>
                      <a:noFill/>
                    </a:lnB>
                  </a:tcPr>
                </a:tc>
                <a:extLst>
                  <a:ext uri="{0D108BD9-81ED-4DB2-BD59-A6C34878D82A}">
                    <a16:rowId xmlns:a16="http://schemas.microsoft.com/office/drawing/2014/main" val="10002"/>
                  </a:ext>
                </a:extLst>
              </a:tr>
              <a:tr h="320763">
                <a:tc>
                  <a:txBody>
                    <a:bodyPr/>
                    <a:lstStyle/>
                    <a:p>
                      <a:pPr algn="ctr" fontAlgn="b"/>
                      <a:r>
                        <a:rPr lang="en-US" sz="1600" b="0" i="1" u="none" strike="noStrike">
                          <a:solidFill>
                            <a:srgbClr val="000000"/>
                          </a:solidFill>
                          <a:effectLst/>
                          <a:latin typeface="Calibri" panose="020F0502020204030204" pitchFamily="34" charset="0"/>
                        </a:rPr>
                        <a:t>OR4E2</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14</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21665083</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21666024</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0.00055</a:t>
                      </a:r>
                    </a:p>
                  </a:txBody>
                  <a:tcPr marL="7146" marR="7146" marT="9525" marB="0" anchor="b">
                    <a:lnL>
                      <a:noFill/>
                    </a:lnL>
                    <a:lnR>
                      <a:noFill/>
                    </a:lnR>
                    <a:lnT>
                      <a:noFill/>
                    </a:lnT>
                    <a:lnB>
                      <a:noFill/>
                    </a:lnB>
                  </a:tcPr>
                </a:tc>
                <a:extLst>
                  <a:ext uri="{0D108BD9-81ED-4DB2-BD59-A6C34878D82A}">
                    <a16:rowId xmlns:a16="http://schemas.microsoft.com/office/drawing/2014/main" val="10003"/>
                  </a:ext>
                </a:extLst>
              </a:tr>
              <a:tr h="320763">
                <a:tc>
                  <a:txBody>
                    <a:bodyPr/>
                    <a:lstStyle/>
                    <a:p>
                      <a:pPr algn="ctr" fontAlgn="b"/>
                      <a:r>
                        <a:rPr lang="en-US" sz="1600" b="0" i="1" u="none" strike="noStrike">
                          <a:solidFill>
                            <a:srgbClr val="000000"/>
                          </a:solidFill>
                          <a:effectLst/>
                          <a:latin typeface="Calibri" panose="020F0502020204030204" pitchFamily="34" charset="0"/>
                        </a:rPr>
                        <a:t>XIRP2</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1.67E+08</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1.67E+08</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0.00118</a:t>
                      </a:r>
                    </a:p>
                  </a:txBody>
                  <a:tcPr marL="7146" marR="7146" marT="9525" marB="0" anchor="b">
                    <a:lnL>
                      <a:noFill/>
                    </a:lnL>
                    <a:lnR>
                      <a:noFill/>
                    </a:lnR>
                    <a:lnT>
                      <a:noFill/>
                    </a:lnT>
                    <a:lnB>
                      <a:noFill/>
                    </a:lnB>
                  </a:tcPr>
                </a:tc>
                <a:extLst>
                  <a:ext uri="{0D108BD9-81ED-4DB2-BD59-A6C34878D82A}">
                    <a16:rowId xmlns:a16="http://schemas.microsoft.com/office/drawing/2014/main" val="10004"/>
                  </a:ext>
                </a:extLst>
              </a:tr>
              <a:tr h="320763">
                <a:tc>
                  <a:txBody>
                    <a:bodyPr/>
                    <a:lstStyle/>
                    <a:p>
                      <a:pPr algn="ctr" fontAlgn="b"/>
                      <a:r>
                        <a:rPr lang="en-US" sz="1600" b="0" i="1" u="none" strike="noStrike">
                          <a:solidFill>
                            <a:srgbClr val="000000"/>
                          </a:solidFill>
                          <a:effectLst/>
                          <a:latin typeface="Calibri" panose="020F0502020204030204" pitchFamily="34" charset="0"/>
                        </a:rPr>
                        <a:t>FGFR2</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10</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1.21E+08</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1.22E+08</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0.00123</a:t>
                      </a:r>
                    </a:p>
                  </a:txBody>
                  <a:tcPr marL="7146" marR="7146" marT="9525" marB="0" anchor="b">
                    <a:lnL>
                      <a:noFill/>
                    </a:lnL>
                    <a:lnR>
                      <a:noFill/>
                    </a:lnR>
                    <a:lnT>
                      <a:noFill/>
                    </a:lnT>
                    <a:lnB>
                      <a:noFill/>
                    </a:lnB>
                  </a:tcPr>
                </a:tc>
                <a:extLst>
                  <a:ext uri="{0D108BD9-81ED-4DB2-BD59-A6C34878D82A}">
                    <a16:rowId xmlns:a16="http://schemas.microsoft.com/office/drawing/2014/main" val="10005"/>
                  </a:ext>
                </a:extLst>
              </a:tr>
              <a:tr h="320763">
                <a:tc>
                  <a:txBody>
                    <a:bodyPr/>
                    <a:lstStyle/>
                    <a:p>
                      <a:pPr algn="ctr" fontAlgn="b"/>
                      <a:r>
                        <a:rPr lang="en-US" sz="1600" b="0" i="1" u="none" strike="noStrike">
                          <a:solidFill>
                            <a:srgbClr val="000000"/>
                          </a:solidFill>
                          <a:effectLst/>
                          <a:latin typeface="Calibri" panose="020F0502020204030204" pitchFamily="34" charset="0"/>
                        </a:rPr>
                        <a:t>NAGK</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71064344</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71079805</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0.00252</a:t>
                      </a:r>
                    </a:p>
                  </a:txBody>
                  <a:tcPr marL="7146" marR="7146" marT="9525" marB="0" anchor="b">
                    <a:lnL>
                      <a:noFill/>
                    </a:lnL>
                    <a:lnR>
                      <a:noFill/>
                    </a:lnR>
                    <a:lnT>
                      <a:noFill/>
                    </a:lnT>
                    <a:lnB>
                      <a:noFill/>
                    </a:lnB>
                  </a:tcPr>
                </a:tc>
                <a:extLst>
                  <a:ext uri="{0D108BD9-81ED-4DB2-BD59-A6C34878D82A}">
                    <a16:rowId xmlns:a16="http://schemas.microsoft.com/office/drawing/2014/main" val="10006"/>
                  </a:ext>
                </a:extLst>
              </a:tr>
              <a:tr h="320763">
                <a:tc>
                  <a:txBody>
                    <a:bodyPr/>
                    <a:lstStyle/>
                    <a:p>
                      <a:pPr algn="ctr" fontAlgn="b"/>
                      <a:r>
                        <a:rPr lang="en-US" sz="1600" b="0" i="1" u="none" strike="noStrike">
                          <a:solidFill>
                            <a:srgbClr val="000000"/>
                          </a:solidFill>
                          <a:effectLst/>
                          <a:latin typeface="Calibri" panose="020F0502020204030204" pitchFamily="34" charset="0"/>
                        </a:rPr>
                        <a:t>MYOF</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10</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93306429</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93482317</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0.00275</a:t>
                      </a:r>
                    </a:p>
                  </a:txBody>
                  <a:tcPr marL="7146" marR="7146" marT="9525" marB="0" anchor="b">
                    <a:lnL>
                      <a:noFill/>
                    </a:lnL>
                    <a:lnR>
                      <a:noFill/>
                    </a:lnR>
                    <a:lnT>
                      <a:noFill/>
                    </a:lnT>
                    <a:lnB>
                      <a:noFill/>
                    </a:lnB>
                  </a:tcPr>
                </a:tc>
                <a:extLst>
                  <a:ext uri="{0D108BD9-81ED-4DB2-BD59-A6C34878D82A}">
                    <a16:rowId xmlns:a16="http://schemas.microsoft.com/office/drawing/2014/main" val="10007"/>
                  </a:ext>
                </a:extLst>
              </a:tr>
              <a:tr h="320763">
                <a:tc>
                  <a:txBody>
                    <a:bodyPr/>
                    <a:lstStyle/>
                    <a:p>
                      <a:pPr algn="ctr" fontAlgn="b"/>
                      <a:r>
                        <a:rPr lang="en-US" sz="1600" b="0" i="1" u="none" strike="noStrike">
                          <a:solidFill>
                            <a:srgbClr val="000000"/>
                          </a:solidFill>
                          <a:effectLst/>
                          <a:latin typeface="Calibri" panose="020F0502020204030204" pitchFamily="34" charset="0"/>
                        </a:rPr>
                        <a:t>PCDHB3</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5</a:t>
                      </a:r>
                    </a:p>
                  </a:txBody>
                  <a:tcPr marL="7146" marR="7146" marT="9525"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1.41E+08</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1.41E+08</a:t>
                      </a:r>
                    </a:p>
                  </a:txBody>
                  <a:tcPr marL="7146" marR="7146" marT="9525"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0.00299</a:t>
                      </a:r>
                    </a:p>
                  </a:txBody>
                  <a:tcPr marL="7146" marR="7146" marT="9525" marB="0" anchor="b">
                    <a:lnL>
                      <a:noFill/>
                    </a:lnL>
                    <a:lnR>
                      <a:noFill/>
                    </a:lnR>
                    <a:lnT>
                      <a:noFill/>
                    </a:lnT>
                    <a:lnB>
                      <a:noFill/>
                    </a:lnB>
                  </a:tcPr>
                </a:tc>
                <a:extLst>
                  <a:ext uri="{0D108BD9-81ED-4DB2-BD59-A6C34878D82A}">
                    <a16:rowId xmlns:a16="http://schemas.microsoft.com/office/drawing/2014/main" val="10008"/>
                  </a:ext>
                </a:extLst>
              </a:tr>
              <a:tr h="320763">
                <a:tc>
                  <a:txBody>
                    <a:bodyPr/>
                    <a:lstStyle/>
                    <a:p>
                      <a:pPr algn="ctr" fontAlgn="b"/>
                      <a:r>
                        <a:rPr lang="en-US" sz="1600" b="1" i="1" u="none" strike="noStrike" dirty="0">
                          <a:solidFill>
                            <a:srgbClr val="008000"/>
                          </a:solidFill>
                          <a:effectLst/>
                          <a:latin typeface="Calibri" panose="020F0502020204030204" pitchFamily="34" charset="0"/>
                        </a:rPr>
                        <a:t>IL13</a:t>
                      </a:r>
                    </a:p>
                  </a:txBody>
                  <a:tcPr marL="7146" marR="7146" marT="9525" marB="0" anchor="b">
                    <a:lnL>
                      <a:noFill/>
                    </a:lnL>
                    <a:lnR>
                      <a:noFill/>
                    </a:lnR>
                    <a:lnT>
                      <a:noFill/>
                    </a:lnT>
                    <a:lnB>
                      <a:noFill/>
                    </a:lnB>
                  </a:tcPr>
                </a:tc>
                <a:tc>
                  <a:txBody>
                    <a:bodyPr/>
                    <a:lstStyle/>
                    <a:p>
                      <a:pPr algn="ctr" fontAlgn="b"/>
                      <a:r>
                        <a:rPr lang="en-US" sz="1600" b="1" i="0" u="none" strike="noStrike" dirty="0">
                          <a:solidFill>
                            <a:srgbClr val="008000"/>
                          </a:solidFill>
                          <a:effectLst/>
                          <a:latin typeface="Calibri" panose="020F0502020204030204" pitchFamily="34" charset="0"/>
                        </a:rPr>
                        <a:t>5</a:t>
                      </a:r>
                    </a:p>
                  </a:txBody>
                  <a:tcPr marL="7146" marR="7146" marT="9525" marB="0" anchor="b">
                    <a:lnL>
                      <a:noFill/>
                    </a:lnL>
                    <a:lnR>
                      <a:noFill/>
                    </a:lnR>
                    <a:lnT>
                      <a:noFill/>
                    </a:lnT>
                    <a:lnB>
                      <a:noFill/>
                    </a:lnB>
                  </a:tcPr>
                </a:tc>
                <a:tc>
                  <a:txBody>
                    <a:bodyPr/>
                    <a:lstStyle/>
                    <a:p>
                      <a:pPr algn="ctr" fontAlgn="b"/>
                      <a:r>
                        <a:rPr lang="en-US" sz="1600" b="1" i="0" u="none" strike="noStrike" dirty="0">
                          <a:solidFill>
                            <a:srgbClr val="008000"/>
                          </a:solidFill>
                          <a:effectLst/>
                          <a:latin typeface="Calibri" panose="020F0502020204030204" pitchFamily="34" charset="0"/>
                        </a:rPr>
                        <a:t>1.33E+08</a:t>
                      </a:r>
                    </a:p>
                  </a:txBody>
                  <a:tcPr marL="7146" marR="7146" marT="9525" marB="0" anchor="b">
                    <a:lnL>
                      <a:noFill/>
                    </a:lnL>
                    <a:lnR>
                      <a:noFill/>
                    </a:lnR>
                    <a:lnT>
                      <a:noFill/>
                    </a:lnT>
                    <a:lnB>
                      <a:noFill/>
                    </a:lnB>
                  </a:tcPr>
                </a:tc>
                <a:tc>
                  <a:txBody>
                    <a:bodyPr/>
                    <a:lstStyle/>
                    <a:p>
                      <a:pPr algn="ctr" fontAlgn="b"/>
                      <a:r>
                        <a:rPr lang="en-US" sz="1600" b="1" i="0" u="none" strike="noStrike" dirty="0">
                          <a:solidFill>
                            <a:srgbClr val="008000"/>
                          </a:solidFill>
                          <a:effectLst/>
                          <a:latin typeface="Calibri" panose="020F0502020204030204" pitchFamily="34" charset="0"/>
                        </a:rPr>
                        <a:t>1.33E+08</a:t>
                      </a:r>
                    </a:p>
                  </a:txBody>
                  <a:tcPr marL="7146" marR="7146" marT="9525" marB="0" anchor="b">
                    <a:lnL>
                      <a:noFill/>
                    </a:lnL>
                    <a:lnR>
                      <a:noFill/>
                    </a:lnR>
                    <a:lnT>
                      <a:noFill/>
                    </a:lnT>
                    <a:lnB>
                      <a:noFill/>
                    </a:lnB>
                  </a:tcPr>
                </a:tc>
                <a:tc>
                  <a:txBody>
                    <a:bodyPr/>
                    <a:lstStyle/>
                    <a:p>
                      <a:pPr algn="ctr" fontAlgn="b"/>
                      <a:r>
                        <a:rPr lang="en-US" sz="1600" b="1" i="0" u="none" strike="noStrike" dirty="0">
                          <a:solidFill>
                            <a:srgbClr val="008000"/>
                          </a:solidFill>
                          <a:effectLst/>
                          <a:latin typeface="Calibri" panose="020F0502020204030204" pitchFamily="34" charset="0"/>
                        </a:rPr>
                        <a:t>0.00366</a:t>
                      </a:r>
                    </a:p>
                  </a:txBody>
                  <a:tcPr marL="7146" marR="7146" marT="9525" marB="0" anchor="b">
                    <a:lnL>
                      <a:noFill/>
                    </a:lnL>
                    <a:lnR>
                      <a:noFill/>
                    </a:lnR>
                    <a:lnT>
                      <a:noFill/>
                    </a:lnT>
                    <a:lnB>
                      <a:noFill/>
                    </a:lnB>
                  </a:tcPr>
                </a:tc>
                <a:extLst>
                  <a:ext uri="{0D108BD9-81ED-4DB2-BD59-A6C34878D82A}">
                    <a16:rowId xmlns:a16="http://schemas.microsoft.com/office/drawing/2014/main" val="10009"/>
                  </a:ext>
                </a:extLst>
              </a:tr>
              <a:tr h="320763">
                <a:tc>
                  <a:txBody>
                    <a:bodyPr/>
                    <a:lstStyle/>
                    <a:p>
                      <a:pPr algn="ctr" fontAlgn="b"/>
                      <a:r>
                        <a:rPr lang="en-US" sz="1600" b="0" i="1" u="none" strike="noStrike">
                          <a:solidFill>
                            <a:srgbClr val="000000"/>
                          </a:solidFill>
                          <a:effectLst/>
                          <a:latin typeface="Calibri" panose="020F0502020204030204" pitchFamily="34" charset="0"/>
                        </a:rPr>
                        <a:t>CFH</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1.97E+08</a:t>
                      </a:r>
                    </a:p>
                  </a:txBody>
                  <a:tcPr marL="7146" marR="7146"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1.97E+08</a:t>
                      </a:r>
                    </a:p>
                  </a:txBody>
                  <a:tcPr marL="7146" marR="7146" marT="9525"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0.00400</a:t>
                      </a:r>
                    </a:p>
                  </a:txBody>
                  <a:tcPr marL="7146" marR="7146" marT="9525" marB="0" anchor="b">
                    <a:lnL>
                      <a:noFill/>
                    </a:lnL>
                    <a:lnR>
                      <a:noFill/>
                    </a:lnR>
                    <a:lnT>
                      <a:noFill/>
                    </a:lnT>
                    <a:lnB>
                      <a:noFill/>
                    </a:lnB>
                  </a:tcPr>
                </a:tc>
                <a:extLst>
                  <a:ext uri="{0D108BD9-81ED-4DB2-BD59-A6C34878D82A}">
                    <a16:rowId xmlns:a16="http://schemas.microsoft.com/office/drawing/2014/main" val="10010"/>
                  </a:ext>
                </a:extLst>
              </a:tr>
            </a:tbl>
          </a:graphicData>
        </a:graphic>
      </p:graphicFrame>
      <p:pic>
        <p:nvPicPr>
          <p:cNvPr id="4" name="Immagine 3" descr="Schermata 2015-04-25 alle 19.13.0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2082" y="3787096"/>
            <a:ext cx="3064718" cy="1771170"/>
          </a:xfrm>
          <a:prstGeom prst="rect">
            <a:avLst/>
          </a:prstGeom>
        </p:spPr>
      </p:pic>
      <p:sp>
        <p:nvSpPr>
          <p:cNvPr id="6" name="CasellaDiTesto 5"/>
          <p:cNvSpPr txBox="1"/>
          <p:nvPr/>
        </p:nvSpPr>
        <p:spPr>
          <a:xfrm>
            <a:off x="6096000" y="5733257"/>
            <a:ext cx="2125101" cy="923330"/>
          </a:xfrm>
          <a:prstGeom prst="rect">
            <a:avLst/>
          </a:prstGeom>
          <a:noFill/>
        </p:spPr>
        <p:txBody>
          <a:bodyPr wrap="none" rtlCol="0">
            <a:spAutoFit/>
          </a:bodyPr>
          <a:lstStyle/>
          <a:p>
            <a:r>
              <a:rPr lang="en-US" b="1" dirty="0">
                <a:solidFill>
                  <a:srgbClr val="FF0000"/>
                </a:solidFill>
              </a:rPr>
              <a:t>Previous results</a:t>
            </a:r>
          </a:p>
          <a:p>
            <a:r>
              <a:rPr lang="en-US" b="1" dirty="0">
                <a:solidFill>
                  <a:srgbClr val="FF0000"/>
                </a:solidFill>
              </a:rPr>
              <a:t>Double checked and</a:t>
            </a:r>
          </a:p>
          <a:p>
            <a:r>
              <a:rPr lang="en-US" b="1" dirty="0">
                <a:solidFill>
                  <a:srgbClr val="FF0000"/>
                </a:solidFill>
              </a:rPr>
              <a:t>CONFIRMED</a:t>
            </a:r>
            <a:endParaRPr lang="it-IT" b="1" dirty="0">
              <a:solidFill>
                <a:srgbClr val="FF0000"/>
              </a:solidFill>
            </a:endParaRPr>
          </a:p>
        </p:txBody>
      </p:sp>
      <p:pic>
        <p:nvPicPr>
          <p:cNvPr id="7" name="Immagine 6"/>
          <p:cNvPicPr>
            <a:picLocks noChangeAspect="1"/>
          </p:cNvPicPr>
          <p:nvPr/>
        </p:nvPicPr>
        <p:blipFill>
          <a:blip r:embed="rId3"/>
          <a:stretch>
            <a:fillRect/>
          </a:stretch>
        </p:blipFill>
        <p:spPr>
          <a:xfrm>
            <a:off x="6096000" y="1041087"/>
            <a:ext cx="2590800" cy="2746009"/>
          </a:xfrm>
          <a:prstGeom prst="rect">
            <a:avLst/>
          </a:prstGeom>
        </p:spPr>
      </p:pic>
    </p:spTree>
    <p:extLst>
      <p:ext uri="{BB962C8B-B14F-4D97-AF65-F5344CB8AC3E}">
        <p14:creationId xmlns:p14="http://schemas.microsoft.com/office/powerpoint/2010/main" val="363466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2258" y="274638"/>
            <a:ext cx="8229600" cy="1143000"/>
          </a:xfrm>
        </p:spPr>
        <p:txBody>
          <a:bodyPr/>
          <a:lstStyle/>
          <a:p>
            <a:pPr algn="ctr"/>
            <a:r>
              <a:rPr lang="pt-BR" b="1" dirty="0"/>
              <a:t>Meta-</a:t>
            </a:r>
            <a:r>
              <a:rPr lang="pt-BR" b="1" dirty="0" err="1"/>
              <a:t>analysis</a:t>
            </a:r>
            <a:endParaRPr lang="en-US" b="1" dirty="0"/>
          </a:p>
        </p:txBody>
      </p:sp>
      <p:sp>
        <p:nvSpPr>
          <p:cNvPr id="3" name="Espaço Reservado para Conteúdo 2"/>
          <p:cNvSpPr>
            <a:spLocks noGrp="1"/>
          </p:cNvSpPr>
          <p:nvPr>
            <p:ph idx="1"/>
          </p:nvPr>
        </p:nvSpPr>
        <p:spPr>
          <a:xfrm>
            <a:off x="457200" y="1297304"/>
            <a:ext cx="8229600" cy="4525963"/>
          </a:xfrm>
        </p:spPr>
        <p:txBody>
          <a:bodyPr/>
          <a:lstStyle/>
          <a:p>
            <a:r>
              <a:rPr lang="pt-BR" sz="2800" dirty="0" err="1"/>
              <a:t>We</a:t>
            </a:r>
            <a:r>
              <a:rPr lang="pt-BR" sz="2800" dirty="0"/>
              <a:t> </a:t>
            </a:r>
            <a:r>
              <a:rPr lang="pt-BR" sz="2800" dirty="0" err="1"/>
              <a:t>conducted</a:t>
            </a:r>
            <a:r>
              <a:rPr lang="pt-BR" sz="2800" dirty="0"/>
              <a:t> a meta-</a:t>
            </a:r>
            <a:r>
              <a:rPr lang="pt-BR" sz="2800" dirty="0" err="1"/>
              <a:t>analysis</a:t>
            </a:r>
            <a:r>
              <a:rPr lang="pt-BR" sz="2800" dirty="0"/>
              <a:t> </a:t>
            </a:r>
            <a:r>
              <a:rPr lang="pt-BR" sz="2800" dirty="0" err="1"/>
              <a:t>of</a:t>
            </a:r>
            <a:r>
              <a:rPr lang="pt-BR" sz="2800" dirty="0"/>
              <a:t> </a:t>
            </a:r>
            <a:r>
              <a:rPr lang="pt-BR" sz="2800" dirty="0" err="1"/>
              <a:t>phase</a:t>
            </a:r>
            <a:r>
              <a:rPr lang="pt-BR" sz="2800" dirty="0"/>
              <a:t> II (Barcelona) </a:t>
            </a:r>
            <a:r>
              <a:rPr lang="pt-BR" sz="2800" dirty="0" err="1"/>
              <a:t>and</a:t>
            </a:r>
            <a:r>
              <a:rPr lang="pt-BR" sz="2800" dirty="0"/>
              <a:t> Recife GWAS data in </a:t>
            </a:r>
            <a:r>
              <a:rPr lang="pt-BR" sz="2800" dirty="0" err="1"/>
              <a:t>order</a:t>
            </a:r>
            <a:r>
              <a:rPr lang="pt-BR" sz="2800" dirty="0"/>
              <a:t> </a:t>
            </a:r>
            <a:r>
              <a:rPr lang="pt-BR" sz="2800" dirty="0" err="1"/>
              <a:t>to</a:t>
            </a:r>
            <a:r>
              <a:rPr lang="pt-BR" sz="2800" dirty="0"/>
              <a:t> </a:t>
            </a:r>
            <a:r>
              <a:rPr lang="pt-BR" sz="2800" dirty="0" err="1"/>
              <a:t>increase</a:t>
            </a:r>
            <a:r>
              <a:rPr lang="pt-BR" sz="2800" dirty="0"/>
              <a:t> </a:t>
            </a:r>
            <a:r>
              <a:rPr lang="pt-BR" sz="2800" dirty="0" err="1"/>
              <a:t>sample</a:t>
            </a:r>
            <a:r>
              <a:rPr lang="pt-BR" sz="2800" dirty="0"/>
              <a:t> </a:t>
            </a:r>
            <a:r>
              <a:rPr lang="pt-BR" sz="2800" dirty="0" err="1"/>
              <a:t>size</a:t>
            </a:r>
            <a:r>
              <a:rPr lang="pt-BR" sz="2800" dirty="0"/>
              <a:t> </a:t>
            </a:r>
            <a:r>
              <a:rPr lang="pt-BR" sz="2800" dirty="0" err="1"/>
              <a:t>and</a:t>
            </a:r>
            <a:r>
              <a:rPr lang="pt-BR" sz="2800" dirty="0"/>
              <a:t> </a:t>
            </a:r>
            <a:r>
              <a:rPr lang="pt-BR" sz="2800" dirty="0" err="1"/>
              <a:t>provide</a:t>
            </a:r>
            <a:r>
              <a:rPr lang="pt-BR" sz="2800" dirty="0"/>
              <a:t> a </a:t>
            </a:r>
            <a:r>
              <a:rPr lang="pt-BR" sz="2800" dirty="0" err="1"/>
              <a:t>pooled</a:t>
            </a:r>
            <a:r>
              <a:rPr lang="pt-BR" sz="2800" dirty="0"/>
              <a:t> </a:t>
            </a:r>
            <a:r>
              <a:rPr lang="pt-BR" sz="2800" dirty="0" err="1"/>
              <a:t>or</a:t>
            </a:r>
            <a:r>
              <a:rPr lang="pt-BR" sz="2800" dirty="0"/>
              <a:t> global result. It is </a:t>
            </a:r>
            <a:r>
              <a:rPr lang="pt-BR" sz="2800" dirty="0" err="1"/>
              <a:t>important</a:t>
            </a:r>
            <a:r>
              <a:rPr lang="pt-BR" sz="2800" dirty="0"/>
              <a:t> to </a:t>
            </a:r>
            <a:r>
              <a:rPr lang="pt-BR" sz="2800" dirty="0" err="1"/>
              <a:t>notice</a:t>
            </a:r>
            <a:r>
              <a:rPr lang="pt-BR" sz="2800" dirty="0"/>
              <a:t> </a:t>
            </a:r>
            <a:r>
              <a:rPr lang="pt-BR" sz="2800" dirty="0" err="1"/>
              <a:t>that</a:t>
            </a:r>
            <a:r>
              <a:rPr lang="pt-BR" sz="2800" dirty="0"/>
              <a:t> </a:t>
            </a:r>
            <a:r>
              <a:rPr lang="pt-BR" sz="2800" dirty="0" err="1"/>
              <a:t>we</a:t>
            </a:r>
            <a:r>
              <a:rPr lang="pt-BR" sz="2800" dirty="0"/>
              <a:t> are </a:t>
            </a:r>
            <a:r>
              <a:rPr lang="pt-BR" sz="2800" dirty="0" err="1"/>
              <a:t>not</a:t>
            </a:r>
            <a:r>
              <a:rPr lang="pt-BR" sz="2800" dirty="0"/>
              <a:t> </a:t>
            </a:r>
            <a:r>
              <a:rPr lang="pt-BR" sz="2800" dirty="0" err="1"/>
              <a:t>considering</a:t>
            </a:r>
            <a:r>
              <a:rPr lang="pt-BR" sz="2800" dirty="0"/>
              <a:t> </a:t>
            </a:r>
            <a:r>
              <a:rPr lang="pt-BR" sz="2800" dirty="0" err="1"/>
              <a:t>the</a:t>
            </a:r>
            <a:r>
              <a:rPr lang="pt-BR" sz="2800" dirty="0"/>
              <a:t> </a:t>
            </a:r>
            <a:r>
              <a:rPr lang="pt-BR" sz="2800" dirty="0" err="1"/>
              <a:t>differences</a:t>
            </a:r>
            <a:r>
              <a:rPr lang="pt-BR" sz="2800" dirty="0"/>
              <a:t> </a:t>
            </a:r>
            <a:r>
              <a:rPr lang="pt-BR" sz="2800" dirty="0" err="1"/>
              <a:t>between</a:t>
            </a:r>
            <a:r>
              <a:rPr lang="pt-BR" sz="2800" dirty="0"/>
              <a:t> </a:t>
            </a:r>
            <a:r>
              <a:rPr lang="pt-BR" sz="2800" dirty="0" err="1"/>
              <a:t>the</a:t>
            </a:r>
            <a:r>
              <a:rPr lang="pt-BR" sz="2800" dirty="0"/>
              <a:t> </a:t>
            </a:r>
            <a:r>
              <a:rPr lang="pt-BR" sz="2800" dirty="0" err="1"/>
              <a:t>vaccine</a:t>
            </a:r>
            <a:r>
              <a:rPr lang="pt-BR" sz="2800" dirty="0"/>
              <a:t> </a:t>
            </a:r>
            <a:r>
              <a:rPr lang="pt-BR" sz="2800" dirty="0" err="1"/>
              <a:t>protocols</a:t>
            </a:r>
            <a:r>
              <a:rPr lang="pt-BR" sz="2800" dirty="0"/>
              <a:t>. </a:t>
            </a:r>
            <a:r>
              <a:rPr lang="pt-BR" sz="2800" dirty="0" err="1"/>
              <a:t>We</a:t>
            </a:r>
            <a:r>
              <a:rPr lang="pt-BR" sz="2800" dirty="0"/>
              <a:t> are </a:t>
            </a:r>
            <a:r>
              <a:rPr lang="pt-BR" sz="2800" dirty="0" err="1"/>
              <a:t>only</a:t>
            </a:r>
            <a:r>
              <a:rPr lang="pt-BR" sz="2800" dirty="0"/>
              <a:t> </a:t>
            </a:r>
            <a:r>
              <a:rPr lang="pt-BR" sz="2800" dirty="0" err="1"/>
              <a:t>considering</a:t>
            </a:r>
            <a:r>
              <a:rPr lang="pt-BR" sz="2800" dirty="0"/>
              <a:t> </a:t>
            </a:r>
            <a:r>
              <a:rPr lang="pt-BR" sz="2800" dirty="0" err="1"/>
              <a:t>the</a:t>
            </a:r>
            <a:r>
              <a:rPr lang="pt-BR" sz="2800" dirty="0"/>
              <a:t> </a:t>
            </a:r>
            <a:r>
              <a:rPr lang="pt-BR" sz="2800" dirty="0" err="1"/>
              <a:t>genome</a:t>
            </a:r>
            <a:r>
              <a:rPr lang="pt-BR" sz="2800" dirty="0"/>
              <a:t> </a:t>
            </a:r>
            <a:r>
              <a:rPr lang="pt-BR" sz="2800" dirty="0" err="1"/>
              <a:t>and</a:t>
            </a:r>
            <a:r>
              <a:rPr lang="pt-BR" sz="2800" dirty="0"/>
              <a:t> </a:t>
            </a:r>
            <a:r>
              <a:rPr lang="pt-BR" sz="2800" dirty="0" err="1"/>
              <a:t>the</a:t>
            </a:r>
            <a:r>
              <a:rPr lang="pt-BR" sz="2800" dirty="0"/>
              <a:t> final </a:t>
            </a:r>
            <a:r>
              <a:rPr lang="pt-BR" sz="2800" dirty="0" err="1"/>
              <a:t>outcome</a:t>
            </a:r>
            <a:r>
              <a:rPr lang="pt-BR" sz="2800" dirty="0"/>
              <a:t> (</a:t>
            </a:r>
            <a:r>
              <a:rPr lang="pt-BR" sz="2800" dirty="0" err="1"/>
              <a:t>good</a:t>
            </a:r>
            <a:r>
              <a:rPr lang="pt-BR" sz="2800" dirty="0"/>
              <a:t> </a:t>
            </a:r>
            <a:r>
              <a:rPr lang="pt-BR" sz="2800" dirty="0" err="1"/>
              <a:t>and</a:t>
            </a:r>
            <a:r>
              <a:rPr lang="pt-BR" sz="2800" dirty="0"/>
              <a:t> </a:t>
            </a:r>
            <a:r>
              <a:rPr lang="pt-BR" sz="2800" dirty="0" err="1"/>
              <a:t>poor</a:t>
            </a:r>
            <a:r>
              <a:rPr lang="pt-BR" sz="2800" dirty="0"/>
              <a:t> </a:t>
            </a:r>
            <a:r>
              <a:rPr lang="pt-BR" sz="2800" dirty="0" err="1"/>
              <a:t>responders</a:t>
            </a:r>
            <a:r>
              <a:rPr lang="pt-BR" sz="2800" dirty="0"/>
              <a:t>)</a:t>
            </a:r>
            <a:r>
              <a:rPr lang="pt-BR" dirty="0"/>
              <a:t>.</a:t>
            </a:r>
            <a:endParaRPr lang="en-US" dirty="0"/>
          </a:p>
        </p:txBody>
      </p:sp>
      <p:sp>
        <p:nvSpPr>
          <p:cNvPr id="4" name="Retângulo de cantos arredondados 3"/>
          <p:cNvSpPr/>
          <p:nvPr/>
        </p:nvSpPr>
        <p:spPr>
          <a:xfrm>
            <a:off x="919859" y="5220129"/>
            <a:ext cx="1182059" cy="13762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Recife</a:t>
            </a:r>
          </a:p>
          <a:p>
            <a:pPr algn="ctr"/>
            <a:r>
              <a:rPr lang="pt-BR" dirty="0"/>
              <a:t>8 GR</a:t>
            </a:r>
          </a:p>
          <a:p>
            <a:pPr algn="ctr"/>
            <a:r>
              <a:rPr lang="pt-BR" dirty="0"/>
              <a:t>10 BR</a:t>
            </a:r>
            <a:endParaRPr lang="en-US" dirty="0"/>
          </a:p>
        </p:txBody>
      </p:sp>
      <p:sp>
        <p:nvSpPr>
          <p:cNvPr id="6" name="Retângulo de cantos arredondados 5"/>
          <p:cNvSpPr/>
          <p:nvPr/>
        </p:nvSpPr>
        <p:spPr>
          <a:xfrm>
            <a:off x="5562600" y="5220129"/>
            <a:ext cx="1648770" cy="13762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Meta-analysis</a:t>
            </a:r>
            <a:r>
              <a:rPr lang="pt-BR" dirty="0"/>
              <a:t>:</a:t>
            </a:r>
          </a:p>
          <a:p>
            <a:pPr algn="ctr"/>
            <a:r>
              <a:rPr lang="pt-BR" dirty="0"/>
              <a:t>15 GR</a:t>
            </a:r>
          </a:p>
          <a:p>
            <a:pPr algn="ctr"/>
            <a:r>
              <a:rPr lang="pt-BR" dirty="0"/>
              <a:t>18 BR</a:t>
            </a:r>
            <a:endParaRPr lang="en-US" dirty="0"/>
          </a:p>
        </p:txBody>
      </p:sp>
      <p:sp>
        <p:nvSpPr>
          <p:cNvPr id="7" name="Retângulo de cantos arredondados 6"/>
          <p:cNvSpPr/>
          <p:nvPr/>
        </p:nvSpPr>
        <p:spPr>
          <a:xfrm>
            <a:off x="3329982" y="5220129"/>
            <a:ext cx="1242018" cy="13762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Barcelona </a:t>
            </a:r>
            <a:r>
              <a:rPr lang="pt-BR" dirty="0" err="1"/>
              <a:t>Phase</a:t>
            </a:r>
            <a:r>
              <a:rPr lang="pt-BR" dirty="0"/>
              <a:t> II:</a:t>
            </a:r>
          </a:p>
          <a:p>
            <a:pPr algn="ctr"/>
            <a:r>
              <a:rPr lang="pt-BR" dirty="0"/>
              <a:t>7 GR</a:t>
            </a:r>
          </a:p>
          <a:p>
            <a:pPr algn="ctr"/>
            <a:r>
              <a:rPr lang="pt-BR" dirty="0"/>
              <a:t>8 BR</a:t>
            </a:r>
            <a:endParaRPr lang="en-US" dirty="0"/>
          </a:p>
        </p:txBody>
      </p:sp>
      <p:sp>
        <p:nvSpPr>
          <p:cNvPr id="8" name="CaixaDeTexto 7"/>
          <p:cNvSpPr txBox="1"/>
          <p:nvPr/>
        </p:nvSpPr>
        <p:spPr>
          <a:xfrm>
            <a:off x="2249137" y="5561657"/>
            <a:ext cx="594221" cy="523220"/>
          </a:xfrm>
          <a:prstGeom prst="rect">
            <a:avLst/>
          </a:prstGeom>
          <a:noFill/>
        </p:spPr>
        <p:txBody>
          <a:bodyPr wrap="square" rtlCol="0">
            <a:spAutoFit/>
          </a:bodyPr>
          <a:lstStyle/>
          <a:p>
            <a:pPr algn="ctr"/>
            <a:r>
              <a:rPr lang="pt-BR" sz="2800" dirty="0"/>
              <a:t>+</a:t>
            </a:r>
            <a:endParaRPr lang="en-US" sz="2800" dirty="0"/>
          </a:p>
        </p:txBody>
      </p:sp>
      <p:sp>
        <p:nvSpPr>
          <p:cNvPr id="9" name="CaixaDeTexto 8"/>
          <p:cNvSpPr txBox="1"/>
          <p:nvPr/>
        </p:nvSpPr>
        <p:spPr>
          <a:xfrm>
            <a:off x="4777058" y="5561657"/>
            <a:ext cx="594221" cy="523220"/>
          </a:xfrm>
          <a:prstGeom prst="rect">
            <a:avLst/>
          </a:prstGeom>
          <a:noFill/>
        </p:spPr>
        <p:txBody>
          <a:bodyPr wrap="square" rtlCol="0">
            <a:spAutoFit/>
          </a:bodyPr>
          <a:lstStyle/>
          <a:p>
            <a:pPr algn="ctr"/>
            <a:r>
              <a:rPr lang="pt-BR" sz="2800" dirty="0"/>
              <a:t>=</a:t>
            </a:r>
            <a:endParaRPr lang="en-US" sz="2800" dirty="0"/>
          </a:p>
        </p:txBody>
      </p:sp>
    </p:spTree>
    <p:extLst>
      <p:ext uri="{BB962C8B-B14F-4D97-AF65-F5344CB8AC3E}">
        <p14:creationId xmlns:p14="http://schemas.microsoft.com/office/powerpoint/2010/main" val="320094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pt-BR" dirty="0"/>
              <a:t>Meta-</a:t>
            </a:r>
            <a:r>
              <a:rPr lang="pt-BR" dirty="0" err="1"/>
              <a:t>analysis</a:t>
            </a:r>
            <a:r>
              <a:rPr lang="pt-BR" dirty="0"/>
              <a:t> </a:t>
            </a:r>
            <a:r>
              <a:rPr lang="pt-BR" dirty="0" err="1"/>
              <a:t>using</a:t>
            </a:r>
            <a:r>
              <a:rPr lang="pt-BR" dirty="0"/>
              <a:t> Recife </a:t>
            </a:r>
            <a:r>
              <a:rPr lang="pt-BR" dirty="0" err="1"/>
              <a:t>and</a:t>
            </a:r>
            <a:r>
              <a:rPr lang="pt-BR" dirty="0"/>
              <a:t> Barcelona </a:t>
            </a:r>
            <a:r>
              <a:rPr lang="pt-BR" dirty="0" err="1"/>
              <a:t>Phase</a:t>
            </a:r>
            <a:r>
              <a:rPr lang="pt-BR" dirty="0"/>
              <a:t> II GWAS data</a:t>
            </a:r>
            <a:endParaRPr lang="en-US" dirty="0"/>
          </a:p>
        </p:txBody>
      </p:sp>
      <p:pic>
        <p:nvPicPr>
          <p:cNvPr id="4" name="Immagine 3" descr="Schermata 2015-04-13 alle 18.26.56.png"/>
          <p:cNvPicPr>
            <a:picLocks noChangeAspect="1"/>
          </p:cNvPicPr>
          <p:nvPr/>
        </p:nvPicPr>
        <p:blipFill>
          <a:blip r:embed="rId2"/>
          <a:stretch>
            <a:fillRect/>
          </a:stretch>
        </p:blipFill>
        <p:spPr>
          <a:xfrm>
            <a:off x="384672" y="2362200"/>
            <a:ext cx="7331396" cy="3662996"/>
          </a:xfrm>
          <a:prstGeom prst="rect">
            <a:avLst/>
          </a:prstGeom>
        </p:spPr>
      </p:pic>
      <p:sp>
        <p:nvSpPr>
          <p:cNvPr id="5" name="Rettangolo arrotondato 4"/>
          <p:cNvSpPr/>
          <p:nvPr/>
        </p:nvSpPr>
        <p:spPr>
          <a:xfrm>
            <a:off x="398963" y="4267200"/>
            <a:ext cx="7145611" cy="304800"/>
          </a:xfrm>
          <a:prstGeom prst="roundRect">
            <a:avLst/>
          </a:prstGeom>
          <a:noFill/>
          <a:ln w="28575" cap="rnd"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473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magine 5" descr="Schermata 2015-04-13 alle 17.26.53.png"/>
          <p:cNvPicPr>
            <a:picLocks noChangeAspect="1"/>
          </p:cNvPicPr>
          <p:nvPr/>
        </p:nvPicPr>
        <p:blipFill>
          <a:blip r:embed="rId2"/>
          <a:stretch>
            <a:fillRect/>
          </a:stretch>
        </p:blipFill>
        <p:spPr>
          <a:xfrm>
            <a:off x="-1" y="1"/>
            <a:ext cx="9144001" cy="4721225"/>
          </a:xfrm>
          <a:prstGeom prst="rect">
            <a:avLst/>
          </a:prstGeom>
        </p:spPr>
      </p:pic>
      <p:pic>
        <p:nvPicPr>
          <p:cNvPr id="7" name="Immagine 6" descr="Schermata 2015-04-13 alle 17.47.35.png"/>
          <p:cNvPicPr>
            <a:picLocks noChangeAspect="1"/>
          </p:cNvPicPr>
          <p:nvPr/>
        </p:nvPicPr>
        <p:blipFill>
          <a:blip r:embed="rId3"/>
          <a:stretch>
            <a:fillRect/>
          </a:stretch>
        </p:blipFill>
        <p:spPr>
          <a:xfrm>
            <a:off x="708607" y="4546600"/>
            <a:ext cx="7726787" cy="2311400"/>
          </a:xfrm>
          <a:prstGeom prst="rect">
            <a:avLst/>
          </a:prstGeom>
        </p:spPr>
      </p:pic>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08000" y="4648201"/>
            <a:ext cx="7836882" cy="1749425"/>
          </a:xfrm>
        </p:spPr>
        <p:txBody>
          <a:bodyPr>
            <a:normAutofit/>
          </a:bodyPr>
          <a:lstStyle/>
          <a:p>
            <a:pPr>
              <a:buNone/>
            </a:pPr>
            <a:r>
              <a:rPr lang="en-US" sz="2000" dirty="0"/>
              <a:t>	SNP rs7935564 (A/G) of </a:t>
            </a:r>
            <a:r>
              <a:rPr lang="en-US" sz="2000" i="1" dirty="0"/>
              <a:t>TRIM22</a:t>
            </a:r>
            <a:r>
              <a:rPr lang="en-US" sz="2000" dirty="0"/>
              <a:t> gene, encoding for the Tripartite Motif Containing 22 (TRIM22) protein. This </a:t>
            </a:r>
            <a:r>
              <a:rPr lang="en-US" sz="2000" dirty="0" err="1"/>
              <a:t>cytoplasmic</a:t>
            </a:r>
            <a:r>
              <a:rPr lang="en-US" sz="2000" dirty="0"/>
              <a:t> interferon-induced protein has antiviral role against HIV infection by inhibiting viral replication</a:t>
            </a:r>
            <a:r>
              <a:rPr lang="en-US" sz="2000" b="1" dirty="0">
                <a:solidFill>
                  <a:srgbClr val="FF0000"/>
                </a:solidFill>
              </a:rPr>
              <a:t>, especially in </a:t>
            </a:r>
            <a:r>
              <a:rPr lang="en-US" sz="2000" b="1" dirty="0" err="1">
                <a:solidFill>
                  <a:srgbClr val="FF0000"/>
                </a:solidFill>
              </a:rPr>
              <a:t>monocyte</a:t>
            </a:r>
            <a:r>
              <a:rPr lang="en-US" sz="2000" b="1" dirty="0">
                <a:solidFill>
                  <a:srgbClr val="FF0000"/>
                </a:solidFill>
              </a:rPr>
              <a:t>-derived macrophages, as </a:t>
            </a:r>
            <a:r>
              <a:rPr lang="en-US" sz="2000" b="1" dirty="0" err="1">
                <a:solidFill>
                  <a:srgbClr val="FF0000"/>
                </a:solidFill>
              </a:rPr>
              <a:t>dendritic</a:t>
            </a:r>
            <a:r>
              <a:rPr lang="en-US" sz="2000" b="1" dirty="0">
                <a:solidFill>
                  <a:srgbClr val="FF0000"/>
                </a:solidFill>
              </a:rPr>
              <a:t> cells </a:t>
            </a:r>
            <a:endParaRPr lang="it-IT" sz="2000" b="1" dirty="0">
              <a:solidFill>
                <a:srgbClr val="FF0000"/>
              </a:solidFill>
            </a:endParaRPr>
          </a:p>
        </p:txBody>
      </p:sp>
      <p:pic>
        <p:nvPicPr>
          <p:cNvPr id="4" name="Immagine 3" descr="Schermata 2015-04-13 alle 16.44.2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1115" y="381000"/>
            <a:ext cx="333088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magine 5" descr="Schermata 2015-04-13 alle 16.55.14.png"/>
          <p:cNvPicPr>
            <a:picLocks noChangeAspect="1"/>
          </p:cNvPicPr>
          <p:nvPr/>
        </p:nvPicPr>
        <p:blipFill>
          <a:blip r:embed="rId3"/>
          <a:stretch>
            <a:fillRect/>
          </a:stretch>
        </p:blipFill>
        <p:spPr>
          <a:xfrm>
            <a:off x="5191286" y="381000"/>
            <a:ext cx="2610530" cy="370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ttangolo arrotondato 4"/>
          <p:cNvSpPr/>
          <p:nvPr/>
        </p:nvSpPr>
        <p:spPr>
          <a:xfrm>
            <a:off x="3943185" y="381000"/>
            <a:ext cx="628815" cy="1676400"/>
          </a:xfrm>
          <a:prstGeom prst="roundRect">
            <a:avLst/>
          </a:prstGeom>
          <a:noFill/>
          <a:ln w="28575" cap="rnd" cmpd="sng" algn="ctr">
            <a:solidFill>
              <a:srgbClr val="3891A7"/>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25425" y="1905001"/>
            <a:ext cx="6447501" cy="3880773"/>
          </a:xfrm>
        </p:spPr>
        <p:txBody>
          <a:bodyPr/>
          <a:lstStyle/>
          <a:p>
            <a:r>
              <a:rPr lang="en-US" dirty="0"/>
              <a:t>The rs7935564 SNP is a non-synonymous mutation changing an </a:t>
            </a:r>
            <a:r>
              <a:rPr lang="en-US" dirty="0" err="1"/>
              <a:t>Asparagine</a:t>
            </a:r>
            <a:r>
              <a:rPr lang="en-US" dirty="0"/>
              <a:t> residue (</a:t>
            </a:r>
            <a:r>
              <a:rPr lang="en-US" dirty="0" err="1"/>
              <a:t>Asn</a:t>
            </a:r>
            <a:r>
              <a:rPr lang="en-US" dirty="0"/>
              <a:t>) with Aspartic acid (Asp) residue at </a:t>
            </a:r>
            <a:r>
              <a:rPr lang="en-US" dirty="0" err="1"/>
              <a:t>codon</a:t>
            </a:r>
            <a:r>
              <a:rPr lang="en-US" dirty="0"/>
              <a:t> 155, localized in the Coiled Coil region, playing a structural role in the protein.</a:t>
            </a:r>
            <a:r>
              <a:rPr lang="it-IT" dirty="0"/>
              <a:t> </a:t>
            </a:r>
          </a:p>
        </p:txBody>
      </p:sp>
      <p:pic>
        <p:nvPicPr>
          <p:cNvPr id="4" name="Immagine 3" descr="Schermata 2015-04-13 alle 17.03.08.png"/>
          <p:cNvPicPr>
            <a:picLocks noChangeAspect="1"/>
          </p:cNvPicPr>
          <p:nvPr/>
        </p:nvPicPr>
        <p:blipFill>
          <a:blip r:embed="rId2"/>
          <a:stretch>
            <a:fillRect/>
          </a:stretch>
        </p:blipFill>
        <p:spPr>
          <a:xfrm>
            <a:off x="627623" y="369946"/>
            <a:ext cx="6173808" cy="1535055"/>
          </a:xfrm>
          <a:prstGeom prst="rect">
            <a:avLst/>
          </a:prstGeom>
        </p:spPr>
      </p:pic>
      <p:pic>
        <p:nvPicPr>
          <p:cNvPr id="5" name="Immagine 4" descr="Schermata 2015-04-13 alle 17.05.28.png"/>
          <p:cNvPicPr>
            <a:picLocks noChangeAspect="1"/>
          </p:cNvPicPr>
          <p:nvPr/>
        </p:nvPicPr>
        <p:blipFill>
          <a:blip r:embed="rId3"/>
          <a:stretch>
            <a:fillRect/>
          </a:stretch>
        </p:blipFill>
        <p:spPr>
          <a:xfrm>
            <a:off x="1152011" y="1905001"/>
            <a:ext cx="6839977" cy="4542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08001" y="5257801"/>
            <a:ext cx="6447501" cy="783563"/>
          </a:xfrm>
        </p:spPr>
        <p:txBody>
          <a:bodyPr/>
          <a:lstStyle/>
          <a:p>
            <a:endParaRPr lang="it-IT" dirty="0"/>
          </a:p>
        </p:txBody>
      </p:sp>
      <p:pic>
        <p:nvPicPr>
          <p:cNvPr id="4" name="Immagine 3" descr="Schermata 2015-04-13 alle 17.35.51.png"/>
          <p:cNvPicPr>
            <a:picLocks noChangeAspect="1"/>
          </p:cNvPicPr>
          <p:nvPr/>
        </p:nvPicPr>
        <p:blipFill>
          <a:blip r:embed="rId2"/>
          <a:stretch>
            <a:fillRect/>
          </a:stretch>
        </p:blipFill>
        <p:spPr>
          <a:xfrm>
            <a:off x="-1" y="31750"/>
            <a:ext cx="9144001" cy="3746500"/>
          </a:xfrm>
          <a:prstGeom prst="rect">
            <a:avLst/>
          </a:prstGeom>
        </p:spPr>
      </p:pic>
      <p:pic>
        <p:nvPicPr>
          <p:cNvPr id="5" name="Immagine 4" descr="Schermata 2015-04-13 alle 17.44.33.png"/>
          <p:cNvPicPr>
            <a:picLocks noChangeAspect="1"/>
          </p:cNvPicPr>
          <p:nvPr/>
        </p:nvPicPr>
        <p:blipFill>
          <a:blip r:embed="rId3"/>
          <a:stretch>
            <a:fillRect/>
          </a:stretch>
        </p:blipFill>
        <p:spPr>
          <a:xfrm>
            <a:off x="0" y="3794125"/>
            <a:ext cx="9144000" cy="2927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887" y="1905000"/>
            <a:ext cx="1886441" cy="1320800"/>
          </a:xfrm>
        </p:spPr>
        <p:txBody>
          <a:bodyPr>
            <a:noAutofit/>
          </a:bodyPr>
          <a:lstStyle/>
          <a:p>
            <a:r>
              <a:rPr lang="it-IT" sz="1800" dirty="0"/>
              <a:t>TRIM22</a:t>
            </a:r>
            <a:br>
              <a:rPr lang="it-IT" sz="1800" dirty="0"/>
            </a:br>
            <a:r>
              <a:rPr lang="it-IT" sz="1800" dirty="0"/>
              <a:t> </a:t>
            </a:r>
            <a:r>
              <a:rPr lang="it-IT" sz="1800" i="1" dirty="0">
                <a:solidFill>
                  <a:srgbClr val="FF0000"/>
                </a:solidFill>
              </a:rPr>
              <a:t>rs7935564</a:t>
            </a:r>
            <a:br>
              <a:rPr lang="it-IT" sz="1800" i="1" dirty="0">
                <a:solidFill>
                  <a:srgbClr val="FF0000"/>
                </a:solidFill>
              </a:rPr>
            </a:br>
            <a:r>
              <a:rPr lang="it-IT" sz="1800" i="1" dirty="0">
                <a:solidFill>
                  <a:srgbClr val="FF0000"/>
                </a:solidFill>
              </a:rPr>
              <a:t>in LD </a:t>
            </a:r>
            <a:r>
              <a:rPr lang="it-IT" sz="1800" i="1" dirty="0" err="1">
                <a:solidFill>
                  <a:srgbClr val="FF0000"/>
                </a:solidFill>
              </a:rPr>
              <a:t>with</a:t>
            </a:r>
            <a:r>
              <a:rPr lang="it-IT" sz="1800" i="1" dirty="0">
                <a:solidFill>
                  <a:srgbClr val="FF0000"/>
                </a:solidFill>
              </a:rPr>
              <a:t> the </a:t>
            </a:r>
            <a:r>
              <a:rPr lang="it-IT" sz="1800" i="1" dirty="0" err="1">
                <a:solidFill>
                  <a:srgbClr val="FF0000"/>
                </a:solidFill>
              </a:rPr>
              <a:t>SNPs</a:t>
            </a:r>
            <a:r>
              <a:rPr lang="it-IT" sz="1800" i="1" dirty="0">
                <a:solidFill>
                  <a:srgbClr val="FF0000"/>
                </a:solidFill>
              </a:rPr>
              <a:t> </a:t>
            </a:r>
            <a:r>
              <a:rPr lang="it-IT" sz="1800" i="1" dirty="0" err="1">
                <a:solidFill>
                  <a:srgbClr val="FF0000"/>
                </a:solidFill>
              </a:rPr>
              <a:t>reported</a:t>
            </a:r>
            <a:r>
              <a:rPr lang="it-IT" sz="1800" i="1" dirty="0">
                <a:solidFill>
                  <a:srgbClr val="FF0000"/>
                </a:solidFill>
              </a:rPr>
              <a:t>?</a:t>
            </a:r>
            <a:br>
              <a:rPr lang="it-IT" sz="1800" i="1" dirty="0">
                <a:solidFill>
                  <a:srgbClr val="FF0000"/>
                </a:solidFill>
              </a:rPr>
            </a:br>
            <a:r>
              <a:rPr lang="it-IT" sz="1800" i="1" dirty="0">
                <a:solidFill>
                  <a:srgbClr val="FF0000"/>
                </a:solidFill>
              </a:rPr>
              <a:t>UNFORTUNATELY</a:t>
            </a:r>
            <a:br>
              <a:rPr lang="it-IT" sz="1800" i="1" dirty="0">
                <a:solidFill>
                  <a:srgbClr val="FF0000"/>
                </a:solidFill>
              </a:rPr>
            </a:br>
            <a:r>
              <a:rPr lang="it-IT" sz="1800" i="1" dirty="0">
                <a:solidFill>
                  <a:srgbClr val="FF0000"/>
                </a:solidFill>
              </a:rPr>
              <a:t>NOT </a:t>
            </a:r>
            <a:r>
              <a:rPr lang="it-IT" sz="1800" i="1" dirty="0">
                <a:solidFill>
                  <a:srgbClr val="FF0000"/>
                </a:solidFill>
                <a:sym typeface="Wingdings"/>
              </a:rPr>
              <a:t></a:t>
            </a:r>
            <a:br>
              <a:rPr lang="it-IT" sz="2400" i="1" dirty="0">
                <a:solidFill>
                  <a:srgbClr val="FF0000"/>
                </a:solidFill>
              </a:rPr>
            </a:br>
            <a:r>
              <a:rPr lang="it-IT" sz="2400" i="1" dirty="0">
                <a:solidFill>
                  <a:srgbClr val="FF0000"/>
                </a:solidFill>
              </a:rPr>
              <a:t> </a:t>
            </a:r>
            <a:br>
              <a:rPr lang="it-IT" sz="2400" dirty="0">
                <a:solidFill>
                  <a:srgbClr val="000000"/>
                </a:solidFill>
              </a:rPr>
            </a:br>
            <a:br>
              <a:rPr lang="it-IT" sz="2400" dirty="0"/>
            </a:br>
            <a:endParaRPr lang="it-IT" sz="2400" dirty="0"/>
          </a:p>
        </p:txBody>
      </p:sp>
      <p:sp>
        <p:nvSpPr>
          <p:cNvPr id="3" name="Segnaposto contenuto 2"/>
          <p:cNvSpPr>
            <a:spLocks noGrp="1"/>
          </p:cNvSpPr>
          <p:nvPr>
            <p:ph idx="1"/>
          </p:nvPr>
        </p:nvSpPr>
        <p:spPr>
          <a:xfrm>
            <a:off x="914400" y="3962400"/>
            <a:ext cx="6447501" cy="2612363"/>
          </a:xfrm>
        </p:spPr>
        <p:txBody>
          <a:bodyPr>
            <a:normAutofit fontScale="40000" lnSpcReduction="20000"/>
          </a:bodyPr>
          <a:lstStyle/>
          <a:p>
            <a:r>
              <a:rPr lang="it-IT" dirty="0"/>
              <a:t>Singh R, Patel V, Mureithi MW, Naranbhai V, Ramsuran D, Tulsi S, Hiramen K, Werner L, Mlisana K, Altfeld M, Luban J, Kasprowicz V, Dheda K, Abdool Karim SS, </a:t>
            </a:r>
            <a:r>
              <a:rPr lang="it-IT" dirty="0" err="1"/>
              <a:t>Ndung</a:t>
            </a:r>
            <a:r>
              <a:rPr lang="it-IT" dirty="0"/>
              <a:t>'</a:t>
            </a:r>
            <a:r>
              <a:rPr lang="it-IT" dirty="0" err="1"/>
              <a:t>u</a:t>
            </a:r>
            <a:r>
              <a:rPr lang="it-IT" dirty="0"/>
              <a:t>. T. </a:t>
            </a:r>
            <a:r>
              <a:rPr lang="it-IT" dirty="0">
                <a:solidFill>
                  <a:srgbClr val="FF0000"/>
                </a:solidFill>
              </a:rPr>
              <a:t>TRIM5α and TRIM22 are differentially regulated according to HIV-1 infection phase and compartment. </a:t>
            </a:r>
            <a:r>
              <a:rPr lang="it-IT" dirty="0" err="1"/>
              <a:t>J</a:t>
            </a:r>
            <a:r>
              <a:rPr lang="it-IT" dirty="0"/>
              <a:t> </a:t>
            </a:r>
            <a:r>
              <a:rPr lang="it-IT" dirty="0" err="1"/>
              <a:t>Virol</a:t>
            </a:r>
            <a:r>
              <a:rPr lang="it-IT" dirty="0"/>
              <a:t>. 2014 </a:t>
            </a:r>
            <a:r>
              <a:rPr lang="it-IT" dirty="0" err="1"/>
              <a:t>Apr</a:t>
            </a:r>
            <a:r>
              <a:rPr lang="it-IT" dirty="0"/>
              <a:t>;88(</a:t>
            </a:r>
            <a:r>
              <a:rPr lang="it-IT" dirty="0" err="1"/>
              <a:t>8</a:t>
            </a:r>
            <a:r>
              <a:rPr lang="it-IT" dirty="0"/>
              <a:t>):4291-303.</a:t>
            </a:r>
          </a:p>
          <a:p>
            <a:r>
              <a:rPr lang="it-IT" dirty="0"/>
              <a:t>Pereira NZ, </a:t>
            </a:r>
            <a:r>
              <a:rPr lang="it-IT" dirty="0" err="1"/>
              <a:t>Cardoso</a:t>
            </a:r>
            <a:r>
              <a:rPr lang="it-IT" dirty="0"/>
              <a:t> EC, Oliveira LM, de Lima JF, Branco AC, </a:t>
            </a:r>
            <a:r>
              <a:rPr lang="it-IT" dirty="0" err="1"/>
              <a:t>Ruocco</a:t>
            </a:r>
            <a:r>
              <a:rPr lang="it-IT" dirty="0"/>
              <a:t> RM, </a:t>
            </a:r>
            <a:r>
              <a:rPr lang="it-IT" dirty="0" err="1"/>
              <a:t>Zugaib</a:t>
            </a:r>
            <a:r>
              <a:rPr lang="it-IT" dirty="0"/>
              <a:t> </a:t>
            </a:r>
            <a:r>
              <a:rPr lang="it-IT" dirty="0" err="1"/>
              <a:t>M</a:t>
            </a:r>
            <a:r>
              <a:rPr lang="it-IT" dirty="0"/>
              <a:t>, de Oliveira </a:t>
            </a:r>
            <a:r>
              <a:rPr lang="it-IT" dirty="0" err="1"/>
              <a:t>Filho</a:t>
            </a:r>
            <a:r>
              <a:rPr lang="it-IT" dirty="0"/>
              <a:t> JB, </a:t>
            </a:r>
            <a:r>
              <a:rPr lang="it-IT" dirty="0" err="1"/>
              <a:t>Duarte</a:t>
            </a:r>
            <a:r>
              <a:rPr lang="it-IT" dirty="0"/>
              <a:t> AJ, Sato MN. </a:t>
            </a:r>
            <a:r>
              <a:rPr lang="it-IT" dirty="0" err="1">
                <a:solidFill>
                  <a:srgbClr val="FF0000"/>
                </a:solidFill>
              </a:rPr>
              <a:t>Upregulation</a:t>
            </a:r>
            <a:r>
              <a:rPr lang="it-IT" dirty="0">
                <a:solidFill>
                  <a:srgbClr val="FF0000"/>
                </a:solidFill>
              </a:rPr>
              <a:t> </a:t>
            </a:r>
            <a:r>
              <a:rPr lang="it-IT" dirty="0" err="1">
                <a:solidFill>
                  <a:srgbClr val="FF0000"/>
                </a:solidFill>
              </a:rPr>
              <a:t>of</a:t>
            </a:r>
            <a:r>
              <a:rPr lang="it-IT" dirty="0">
                <a:solidFill>
                  <a:srgbClr val="FF0000"/>
                </a:solidFill>
              </a:rPr>
              <a:t> innate </a:t>
            </a:r>
            <a:r>
              <a:rPr lang="it-IT" dirty="0" err="1">
                <a:solidFill>
                  <a:srgbClr val="FF0000"/>
                </a:solidFill>
              </a:rPr>
              <a:t>antiviral</a:t>
            </a:r>
            <a:r>
              <a:rPr lang="it-IT" dirty="0">
                <a:solidFill>
                  <a:srgbClr val="FF0000"/>
                </a:solidFill>
              </a:rPr>
              <a:t> </a:t>
            </a:r>
            <a:r>
              <a:rPr lang="it-IT" dirty="0" err="1">
                <a:solidFill>
                  <a:srgbClr val="FF0000"/>
                </a:solidFill>
              </a:rPr>
              <a:t>restricting</a:t>
            </a:r>
            <a:r>
              <a:rPr lang="it-IT" dirty="0">
                <a:solidFill>
                  <a:srgbClr val="FF0000"/>
                </a:solidFill>
              </a:rPr>
              <a:t> </a:t>
            </a:r>
            <a:r>
              <a:rPr lang="it-IT" dirty="0" err="1">
                <a:solidFill>
                  <a:srgbClr val="FF0000"/>
                </a:solidFill>
              </a:rPr>
              <a:t>factor</a:t>
            </a:r>
            <a:r>
              <a:rPr lang="it-IT" dirty="0">
                <a:solidFill>
                  <a:srgbClr val="FF0000"/>
                </a:solidFill>
              </a:rPr>
              <a:t> </a:t>
            </a:r>
            <a:r>
              <a:rPr lang="it-IT" dirty="0" err="1">
                <a:solidFill>
                  <a:srgbClr val="FF0000"/>
                </a:solidFill>
              </a:rPr>
              <a:t>expression</a:t>
            </a:r>
            <a:r>
              <a:rPr lang="it-IT" dirty="0">
                <a:solidFill>
                  <a:srgbClr val="FF0000"/>
                </a:solidFill>
              </a:rPr>
              <a:t> in the </a:t>
            </a:r>
            <a:r>
              <a:rPr lang="it-IT" dirty="0" err="1">
                <a:solidFill>
                  <a:srgbClr val="FF0000"/>
                </a:solidFill>
              </a:rPr>
              <a:t>cord</a:t>
            </a:r>
            <a:r>
              <a:rPr lang="it-IT" dirty="0">
                <a:solidFill>
                  <a:srgbClr val="FF0000"/>
                </a:solidFill>
              </a:rPr>
              <a:t> </a:t>
            </a:r>
            <a:r>
              <a:rPr lang="it-IT" dirty="0" err="1">
                <a:solidFill>
                  <a:srgbClr val="FF0000"/>
                </a:solidFill>
              </a:rPr>
              <a:t>blood</a:t>
            </a:r>
            <a:r>
              <a:rPr lang="it-IT" dirty="0">
                <a:solidFill>
                  <a:srgbClr val="FF0000"/>
                </a:solidFill>
              </a:rPr>
              <a:t> and </a:t>
            </a:r>
            <a:r>
              <a:rPr lang="it-IT" dirty="0" err="1">
                <a:solidFill>
                  <a:srgbClr val="FF0000"/>
                </a:solidFill>
              </a:rPr>
              <a:t>decidual</a:t>
            </a:r>
            <a:r>
              <a:rPr lang="it-IT" dirty="0">
                <a:solidFill>
                  <a:srgbClr val="FF0000"/>
                </a:solidFill>
              </a:rPr>
              <a:t> </a:t>
            </a:r>
            <a:r>
              <a:rPr lang="it-IT" dirty="0" err="1">
                <a:solidFill>
                  <a:srgbClr val="FF0000"/>
                </a:solidFill>
              </a:rPr>
              <a:t>tissue</a:t>
            </a:r>
            <a:r>
              <a:rPr lang="it-IT" dirty="0">
                <a:solidFill>
                  <a:srgbClr val="FF0000"/>
                </a:solidFill>
              </a:rPr>
              <a:t> </a:t>
            </a:r>
            <a:r>
              <a:rPr lang="it-IT" dirty="0" err="1">
                <a:solidFill>
                  <a:srgbClr val="FF0000"/>
                </a:solidFill>
              </a:rPr>
              <a:t>of</a:t>
            </a:r>
            <a:r>
              <a:rPr lang="it-IT" dirty="0">
                <a:solidFill>
                  <a:srgbClr val="FF0000"/>
                </a:solidFill>
              </a:rPr>
              <a:t> </a:t>
            </a:r>
            <a:r>
              <a:rPr lang="it-IT" dirty="0" err="1">
                <a:solidFill>
                  <a:srgbClr val="FF0000"/>
                </a:solidFill>
              </a:rPr>
              <a:t>HIV-infected</a:t>
            </a:r>
            <a:r>
              <a:rPr lang="it-IT" dirty="0">
                <a:solidFill>
                  <a:srgbClr val="FF0000"/>
                </a:solidFill>
              </a:rPr>
              <a:t> </a:t>
            </a:r>
            <a:r>
              <a:rPr lang="it-IT" dirty="0" err="1">
                <a:solidFill>
                  <a:srgbClr val="FF0000"/>
                </a:solidFill>
              </a:rPr>
              <a:t>mothers</a:t>
            </a:r>
            <a:r>
              <a:rPr lang="it-IT" dirty="0"/>
              <a:t>. </a:t>
            </a:r>
            <a:r>
              <a:rPr lang="it-IT" dirty="0" err="1"/>
              <a:t>PLoS</a:t>
            </a:r>
            <a:r>
              <a:rPr lang="it-IT" dirty="0"/>
              <a:t> </a:t>
            </a:r>
            <a:r>
              <a:rPr lang="it-IT" dirty="0" err="1"/>
              <a:t>One</a:t>
            </a:r>
            <a:r>
              <a:rPr lang="it-IT" dirty="0"/>
              <a:t>. 2013 </a:t>
            </a:r>
            <a:r>
              <a:rPr lang="it-IT" dirty="0" err="1"/>
              <a:t>Dec</a:t>
            </a:r>
            <a:r>
              <a:rPr lang="it-IT" dirty="0"/>
              <a:t> 18;</a:t>
            </a:r>
            <a:r>
              <a:rPr lang="it-IT" dirty="0" err="1"/>
              <a:t>8</a:t>
            </a:r>
            <a:r>
              <a:rPr lang="it-IT" dirty="0"/>
              <a:t>(12):e84917.</a:t>
            </a:r>
          </a:p>
          <a:p>
            <a:r>
              <a:rPr lang="it-IT" dirty="0" err="1"/>
              <a:t>Ghezzi</a:t>
            </a:r>
            <a:r>
              <a:rPr lang="it-IT" dirty="0"/>
              <a:t> </a:t>
            </a:r>
            <a:r>
              <a:rPr lang="it-IT" dirty="0" err="1"/>
              <a:t>S</a:t>
            </a:r>
            <a:r>
              <a:rPr lang="it-IT" dirty="0"/>
              <a:t>, Galli </a:t>
            </a:r>
            <a:r>
              <a:rPr lang="it-IT" dirty="0" err="1"/>
              <a:t>L</a:t>
            </a:r>
            <a:r>
              <a:rPr lang="it-IT" dirty="0"/>
              <a:t>, </a:t>
            </a:r>
            <a:r>
              <a:rPr lang="it-IT" dirty="0" err="1"/>
              <a:t>Kajaste-Rudnitski</a:t>
            </a:r>
            <a:r>
              <a:rPr lang="it-IT" dirty="0"/>
              <a:t> A, </a:t>
            </a:r>
            <a:r>
              <a:rPr lang="it-IT" dirty="0" err="1"/>
              <a:t>Turrini</a:t>
            </a:r>
            <a:r>
              <a:rPr lang="it-IT" dirty="0"/>
              <a:t> </a:t>
            </a:r>
            <a:r>
              <a:rPr lang="it-IT" dirty="0" err="1"/>
              <a:t>F</a:t>
            </a:r>
            <a:r>
              <a:rPr lang="it-IT" dirty="0"/>
              <a:t>, Marelli </a:t>
            </a:r>
            <a:r>
              <a:rPr lang="it-IT" dirty="0" err="1"/>
              <a:t>S</a:t>
            </a:r>
            <a:r>
              <a:rPr lang="it-IT" dirty="0"/>
              <a:t>, </a:t>
            </a:r>
            <a:r>
              <a:rPr lang="it-IT" dirty="0" err="1"/>
              <a:t>Toniolo</a:t>
            </a:r>
            <a:r>
              <a:rPr lang="it-IT" dirty="0"/>
              <a:t> </a:t>
            </a:r>
            <a:r>
              <a:rPr lang="it-IT" dirty="0" err="1"/>
              <a:t>D</a:t>
            </a:r>
            <a:r>
              <a:rPr lang="it-IT" dirty="0"/>
              <a:t>, </a:t>
            </a:r>
            <a:r>
              <a:rPr lang="it-IT" dirty="0" err="1"/>
              <a:t>Casoli</a:t>
            </a:r>
            <a:r>
              <a:rPr lang="it-IT" dirty="0"/>
              <a:t> </a:t>
            </a:r>
            <a:r>
              <a:rPr lang="it-IT" dirty="0" err="1"/>
              <a:t>C</a:t>
            </a:r>
            <a:r>
              <a:rPr lang="it-IT" dirty="0"/>
              <a:t>, Riva A, Poli </a:t>
            </a:r>
            <a:r>
              <a:rPr lang="it-IT" dirty="0" err="1"/>
              <a:t>G</a:t>
            </a:r>
            <a:r>
              <a:rPr lang="it-IT" dirty="0"/>
              <a:t>, Castagna A, </a:t>
            </a:r>
            <a:r>
              <a:rPr lang="it-IT" dirty="0" err="1"/>
              <a:t>Vicenzi</a:t>
            </a:r>
            <a:r>
              <a:rPr lang="it-IT" dirty="0"/>
              <a:t> E. </a:t>
            </a:r>
            <a:r>
              <a:rPr lang="it-IT" dirty="0" err="1">
                <a:solidFill>
                  <a:srgbClr val="FF0000"/>
                </a:solidFill>
              </a:rPr>
              <a:t>Identification</a:t>
            </a:r>
            <a:r>
              <a:rPr lang="it-IT" dirty="0">
                <a:solidFill>
                  <a:srgbClr val="FF0000"/>
                </a:solidFill>
              </a:rPr>
              <a:t> </a:t>
            </a:r>
            <a:r>
              <a:rPr lang="it-IT" dirty="0" err="1">
                <a:solidFill>
                  <a:srgbClr val="FF0000"/>
                </a:solidFill>
              </a:rPr>
              <a:t>of</a:t>
            </a:r>
            <a:r>
              <a:rPr lang="it-IT" dirty="0">
                <a:solidFill>
                  <a:srgbClr val="FF0000"/>
                </a:solidFill>
              </a:rPr>
              <a:t> TRIM22 single nucleotide </a:t>
            </a:r>
            <a:r>
              <a:rPr lang="it-IT" dirty="0" err="1">
                <a:solidFill>
                  <a:srgbClr val="FF0000"/>
                </a:solidFill>
              </a:rPr>
              <a:t>polymorphisms</a:t>
            </a:r>
            <a:r>
              <a:rPr lang="it-IT" dirty="0">
                <a:solidFill>
                  <a:srgbClr val="FF0000"/>
                </a:solidFill>
              </a:rPr>
              <a:t> </a:t>
            </a:r>
            <a:r>
              <a:rPr lang="it-IT" dirty="0" err="1">
                <a:solidFill>
                  <a:srgbClr val="FF0000"/>
                </a:solidFill>
              </a:rPr>
              <a:t>associated</a:t>
            </a:r>
            <a:r>
              <a:rPr lang="it-IT" dirty="0">
                <a:solidFill>
                  <a:srgbClr val="FF0000"/>
                </a:solidFill>
              </a:rPr>
              <a:t> </a:t>
            </a:r>
            <a:r>
              <a:rPr lang="it-IT" dirty="0" err="1">
                <a:solidFill>
                  <a:srgbClr val="FF0000"/>
                </a:solidFill>
              </a:rPr>
              <a:t>with</a:t>
            </a:r>
            <a:r>
              <a:rPr lang="it-IT" dirty="0">
                <a:solidFill>
                  <a:srgbClr val="FF0000"/>
                </a:solidFill>
              </a:rPr>
              <a:t> loss </a:t>
            </a:r>
            <a:r>
              <a:rPr lang="it-IT" dirty="0" err="1">
                <a:solidFill>
                  <a:srgbClr val="FF0000"/>
                </a:solidFill>
              </a:rPr>
              <a:t>of</a:t>
            </a:r>
            <a:r>
              <a:rPr lang="it-IT" dirty="0">
                <a:solidFill>
                  <a:srgbClr val="FF0000"/>
                </a:solidFill>
              </a:rPr>
              <a:t> </a:t>
            </a:r>
            <a:r>
              <a:rPr lang="it-IT" dirty="0" err="1">
                <a:solidFill>
                  <a:srgbClr val="FF0000"/>
                </a:solidFill>
              </a:rPr>
              <a:t>inhibition</a:t>
            </a:r>
            <a:r>
              <a:rPr lang="it-IT" dirty="0">
                <a:solidFill>
                  <a:srgbClr val="FF0000"/>
                </a:solidFill>
              </a:rPr>
              <a:t> </a:t>
            </a:r>
            <a:r>
              <a:rPr lang="it-IT" dirty="0" err="1">
                <a:solidFill>
                  <a:srgbClr val="FF0000"/>
                </a:solidFill>
              </a:rPr>
              <a:t>of</a:t>
            </a:r>
            <a:r>
              <a:rPr lang="it-IT" dirty="0">
                <a:solidFill>
                  <a:srgbClr val="FF0000"/>
                </a:solidFill>
              </a:rPr>
              <a:t> HIV-1 </a:t>
            </a:r>
            <a:r>
              <a:rPr lang="it-IT" dirty="0" err="1">
                <a:solidFill>
                  <a:srgbClr val="FF0000"/>
                </a:solidFill>
              </a:rPr>
              <a:t>transcription</a:t>
            </a:r>
            <a:r>
              <a:rPr lang="it-IT" dirty="0">
                <a:solidFill>
                  <a:srgbClr val="FF0000"/>
                </a:solidFill>
              </a:rPr>
              <a:t> and </a:t>
            </a:r>
            <a:r>
              <a:rPr lang="it-IT" dirty="0" err="1">
                <a:solidFill>
                  <a:srgbClr val="FF0000"/>
                </a:solidFill>
              </a:rPr>
              <a:t>advanced</a:t>
            </a:r>
            <a:r>
              <a:rPr lang="it-IT" dirty="0">
                <a:solidFill>
                  <a:srgbClr val="FF0000"/>
                </a:solidFill>
              </a:rPr>
              <a:t> HIV-1 </a:t>
            </a:r>
            <a:r>
              <a:rPr lang="it-IT" dirty="0" err="1">
                <a:solidFill>
                  <a:srgbClr val="FF0000"/>
                </a:solidFill>
              </a:rPr>
              <a:t>disease</a:t>
            </a:r>
            <a:r>
              <a:rPr lang="it-IT" dirty="0">
                <a:solidFill>
                  <a:srgbClr val="FF0000"/>
                </a:solidFill>
              </a:rPr>
              <a:t>. </a:t>
            </a:r>
            <a:r>
              <a:rPr lang="it-IT" dirty="0"/>
              <a:t>AIDS. 2013 </a:t>
            </a:r>
            <a:r>
              <a:rPr lang="it-IT" dirty="0" err="1"/>
              <a:t>Sep</a:t>
            </a:r>
            <a:r>
              <a:rPr lang="it-IT" dirty="0"/>
              <a:t> 24;27(15):2335-44.</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p:txBody>
      </p:sp>
      <p:pic>
        <p:nvPicPr>
          <p:cNvPr id="5" name="Immagine 4" descr="Schermata 2014-12-23 alle 12.37.0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5328" y="530700"/>
            <a:ext cx="4730989" cy="3194552"/>
          </a:xfrm>
          <a:prstGeom prst="rect">
            <a:avLst/>
          </a:prstGeom>
        </p:spPr>
      </p:pic>
      <p:sp>
        <p:nvSpPr>
          <p:cNvPr id="7" name="Fumetto 3 6"/>
          <p:cNvSpPr/>
          <p:nvPr/>
        </p:nvSpPr>
        <p:spPr>
          <a:xfrm>
            <a:off x="6955502" y="228600"/>
            <a:ext cx="2188498" cy="19812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a:t>Kelly JN, </a:t>
            </a:r>
            <a:r>
              <a:rPr lang="it-IT" sz="1200" dirty="0" err="1"/>
              <a:t>Barr</a:t>
            </a:r>
            <a:r>
              <a:rPr lang="it-IT" sz="1200" dirty="0"/>
              <a:t> SD.</a:t>
            </a:r>
          </a:p>
          <a:p>
            <a:pPr algn="ctr"/>
            <a:r>
              <a:rPr lang="it-IT" sz="1200" dirty="0"/>
              <a:t>In </a:t>
            </a:r>
            <a:r>
              <a:rPr lang="it-IT" sz="1200" dirty="0" err="1"/>
              <a:t>silico</a:t>
            </a:r>
            <a:r>
              <a:rPr lang="it-IT" sz="1200" dirty="0"/>
              <a:t> </a:t>
            </a:r>
            <a:r>
              <a:rPr lang="it-IT" sz="1200" dirty="0" err="1"/>
              <a:t>analysis</a:t>
            </a:r>
            <a:r>
              <a:rPr lang="it-IT" sz="1200" dirty="0"/>
              <a:t> </a:t>
            </a:r>
            <a:r>
              <a:rPr lang="it-IT" sz="1200" dirty="0" err="1"/>
              <a:t>of</a:t>
            </a:r>
            <a:r>
              <a:rPr lang="it-IT" sz="1200" dirty="0"/>
              <a:t> </a:t>
            </a:r>
            <a:r>
              <a:rPr lang="it-IT" sz="1200" dirty="0" err="1"/>
              <a:t>functional</a:t>
            </a:r>
            <a:r>
              <a:rPr lang="it-IT" sz="1200" dirty="0"/>
              <a:t> single nucleotide </a:t>
            </a:r>
            <a:r>
              <a:rPr lang="it-IT" sz="1200" dirty="0" err="1"/>
              <a:t>polymorphisms</a:t>
            </a:r>
            <a:r>
              <a:rPr lang="it-IT" sz="1200" dirty="0"/>
              <a:t> in the </a:t>
            </a:r>
            <a:r>
              <a:rPr lang="it-IT" sz="1200" dirty="0" err="1"/>
              <a:t>human</a:t>
            </a:r>
            <a:r>
              <a:rPr lang="it-IT" sz="1200" dirty="0"/>
              <a:t> TRIM22 gene.</a:t>
            </a:r>
          </a:p>
          <a:p>
            <a:pPr algn="ctr"/>
            <a:endParaRPr lang="it-IT" sz="1200" dirty="0"/>
          </a:p>
          <a:p>
            <a:pPr algn="ctr"/>
            <a:r>
              <a:rPr lang="it-IT" sz="1200" dirty="0" err="1"/>
              <a:t>PLoS</a:t>
            </a:r>
            <a:r>
              <a:rPr lang="it-IT" sz="1200" dirty="0"/>
              <a:t> </a:t>
            </a:r>
            <a:r>
              <a:rPr lang="it-IT" sz="1200" dirty="0" err="1"/>
              <a:t>One</a:t>
            </a:r>
            <a:r>
              <a:rPr lang="it-IT" sz="1200" dirty="0"/>
              <a:t>. 2014 </a:t>
            </a:r>
            <a:r>
              <a:rPr lang="it-IT" sz="1200" dirty="0" err="1"/>
              <a:t>Jul</a:t>
            </a:r>
            <a:r>
              <a:rPr lang="it-IT" sz="1200" dirty="0"/>
              <a:t> </a:t>
            </a:r>
            <a:r>
              <a:rPr lang="it-IT" sz="1200" dirty="0" err="1"/>
              <a:t>1</a:t>
            </a:r>
            <a:r>
              <a:rPr lang="it-IT" sz="1200" dirty="0"/>
              <a:t>;</a:t>
            </a:r>
            <a:r>
              <a:rPr lang="it-IT" sz="1200" dirty="0" err="1"/>
              <a:t>9</a:t>
            </a:r>
            <a:r>
              <a:rPr lang="it-IT" sz="1200" dirty="0"/>
              <a:t>(</a:t>
            </a:r>
            <a:r>
              <a:rPr lang="it-IT" sz="1200" dirty="0" err="1"/>
              <a:t>7</a:t>
            </a:r>
            <a:r>
              <a:rPr lang="it-IT" sz="1200" dirty="0"/>
              <a:t>):e101436. </a:t>
            </a:r>
          </a:p>
          <a:p>
            <a:pPr algn="ctr"/>
            <a:endParaRPr lang="it-IT" sz="10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5867400" cy="1656184"/>
          </a:xfrm>
        </p:spPr>
        <p:txBody>
          <a:bodyPr>
            <a:noAutofit/>
          </a:bodyPr>
          <a:lstStyle/>
          <a:p>
            <a:r>
              <a:rPr lang="en-US" sz="2400" b="1" dirty="0" err="1">
                <a:solidFill>
                  <a:srgbClr val="FF0000"/>
                </a:solidFill>
              </a:rPr>
              <a:t>García</a:t>
            </a:r>
            <a:r>
              <a:rPr lang="en-US" sz="2400" b="1" dirty="0">
                <a:solidFill>
                  <a:srgbClr val="FF0000"/>
                </a:solidFill>
              </a:rPr>
              <a:t> F, </a:t>
            </a:r>
            <a:r>
              <a:rPr lang="en-US" sz="2400" b="1" dirty="0" err="1">
                <a:solidFill>
                  <a:srgbClr val="FF0000"/>
                </a:solidFill>
              </a:rPr>
              <a:t>Routy</a:t>
            </a:r>
            <a:r>
              <a:rPr lang="en-US" sz="2400" b="1" dirty="0">
                <a:solidFill>
                  <a:srgbClr val="FF0000"/>
                </a:solidFill>
              </a:rPr>
              <a:t> JP. Challenges in dendritic cells-based therapeutic vaccination in HIV-1 infection Workshop in dendritic cell-based vaccine clinical trials in HIV-1. Vaccine. 2011 Sep 2;29(38):6454-63. </a:t>
            </a:r>
          </a:p>
        </p:txBody>
      </p:sp>
      <p:sp>
        <p:nvSpPr>
          <p:cNvPr id="3" name="Content Placeholder 2"/>
          <p:cNvSpPr>
            <a:spLocks noGrp="1"/>
          </p:cNvSpPr>
          <p:nvPr>
            <p:ph idx="1"/>
          </p:nvPr>
        </p:nvSpPr>
        <p:spPr>
          <a:xfrm>
            <a:off x="179512" y="2438400"/>
            <a:ext cx="8640960" cy="3962400"/>
          </a:xfrm>
        </p:spPr>
        <p:txBody>
          <a:bodyPr>
            <a:noAutofit/>
          </a:bodyPr>
          <a:lstStyle/>
          <a:p>
            <a:r>
              <a:rPr lang="es-ES_tradnl" sz="2000" dirty="0">
                <a:solidFill>
                  <a:schemeClr val="tx2">
                    <a:lumMod val="75000"/>
                  </a:schemeClr>
                </a:solidFill>
                <a:latin typeface="Arial"/>
                <a:cs typeface="Arial"/>
              </a:rPr>
              <a:t>García </a:t>
            </a:r>
            <a:r>
              <a:rPr lang="en-US" sz="2000" dirty="0">
                <a:solidFill>
                  <a:schemeClr val="tx2">
                    <a:lumMod val="75000"/>
                  </a:schemeClr>
                </a:solidFill>
                <a:latin typeface="Arial"/>
                <a:cs typeface="Arial"/>
              </a:rPr>
              <a:t>in 2011 reported the results of consensus meeting held at Barcelona in 2010, aimed at analyzing therapeutic immunization strategies used by different research groups employing autologous monocyte-derived DCs (MD-DCs) pulsed in vitro with autologous virus or different viral antigens . </a:t>
            </a:r>
            <a:endParaRPr lang="it-IT" sz="2000" dirty="0">
              <a:solidFill>
                <a:schemeClr val="tx2">
                  <a:lumMod val="75000"/>
                </a:schemeClr>
              </a:solidFill>
              <a:latin typeface="Arial"/>
              <a:cs typeface="Arial"/>
            </a:endParaRPr>
          </a:p>
          <a:p>
            <a:r>
              <a:rPr lang="en-US" sz="2000" dirty="0">
                <a:solidFill>
                  <a:schemeClr val="tx2">
                    <a:lumMod val="75000"/>
                  </a:schemeClr>
                </a:solidFill>
                <a:latin typeface="Arial"/>
                <a:cs typeface="Arial"/>
              </a:rPr>
              <a:t>It is interesting to note that all variables concerning the distinct steps of the </a:t>
            </a:r>
            <a:r>
              <a:rPr lang="en-US" sz="2000" u="sng" dirty="0">
                <a:solidFill>
                  <a:schemeClr val="tx2">
                    <a:lumMod val="75000"/>
                  </a:schemeClr>
                </a:solidFill>
                <a:latin typeface="Arial"/>
                <a:cs typeface="Arial"/>
              </a:rPr>
              <a:t>immune-vaccine preparation, clinical trial design and immunological monitoring of vaccinated patients</a:t>
            </a:r>
            <a:r>
              <a:rPr lang="en-US" sz="2000" dirty="0">
                <a:solidFill>
                  <a:schemeClr val="tx2">
                    <a:lumMod val="75000"/>
                  </a:schemeClr>
                </a:solidFill>
                <a:latin typeface="Arial"/>
                <a:cs typeface="Arial"/>
              </a:rPr>
              <a:t>, have been deeply considered, proving interesting findings useful for criteria unification of therapeutic vaccine studies in the future</a:t>
            </a:r>
            <a:r>
              <a:rPr lang="en-US" sz="2000" b="1" dirty="0">
                <a:solidFill>
                  <a:schemeClr val="tx2">
                    <a:lumMod val="75000"/>
                  </a:schemeClr>
                </a:solidFill>
                <a:latin typeface="Arial"/>
                <a:cs typeface="Arial"/>
              </a:rPr>
              <a:t>.</a:t>
            </a:r>
          </a:p>
        </p:txBody>
      </p:sp>
      <p:pic>
        <p:nvPicPr>
          <p:cNvPr id="4" name="Immagine 3" descr="Schermata 2014-10-09 alle 15.05.0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77322" y="260648"/>
            <a:ext cx="2343150" cy="1461148"/>
          </a:xfrm>
          <a:prstGeom prst="rect">
            <a:avLst/>
          </a:prstGeom>
        </p:spPr>
      </p:pic>
    </p:spTree>
    <p:extLst>
      <p:ext uri="{BB962C8B-B14F-4D97-AF65-F5344CB8AC3E}">
        <p14:creationId xmlns:p14="http://schemas.microsoft.com/office/powerpoint/2010/main" val="21028964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a:solidFill>
                  <a:schemeClr val="tx2">
                    <a:lumMod val="75000"/>
                  </a:schemeClr>
                </a:solidFill>
              </a:rPr>
              <a:t>TRIM22 DOUBLE CHECK IN HIV-1 POSITIVE PATIENTS</a:t>
            </a:r>
          </a:p>
        </p:txBody>
      </p:sp>
      <p:sp>
        <p:nvSpPr>
          <p:cNvPr id="3" name="Segnaposto contenuto 2"/>
          <p:cNvSpPr>
            <a:spLocks noGrp="1"/>
          </p:cNvSpPr>
          <p:nvPr>
            <p:ph idx="1"/>
          </p:nvPr>
        </p:nvSpPr>
        <p:spPr>
          <a:xfrm>
            <a:off x="228600" y="1600200"/>
            <a:ext cx="6705600" cy="4525963"/>
          </a:xfrm>
        </p:spPr>
        <p:txBody>
          <a:bodyPr>
            <a:normAutofit/>
          </a:bodyPr>
          <a:lstStyle/>
          <a:p>
            <a:r>
              <a:rPr lang="en-US" sz="1800" dirty="0">
                <a:solidFill>
                  <a:srgbClr val="17375E"/>
                </a:solidFill>
              </a:rPr>
              <a:t>With the aim of verifying</a:t>
            </a:r>
            <a:r>
              <a:rPr lang="en-US" sz="1800" i="1" dirty="0">
                <a:solidFill>
                  <a:srgbClr val="17375E"/>
                </a:solidFill>
              </a:rPr>
              <a:t> </a:t>
            </a:r>
            <a:r>
              <a:rPr lang="en-US" sz="1800" dirty="0">
                <a:solidFill>
                  <a:srgbClr val="17375E"/>
                </a:solidFill>
              </a:rPr>
              <a:t>the impact of</a:t>
            </a:r>
            <a:r>
              <a:rPr lang="en-US" sz="1800" i="1" dirty="0">
                <a:solidFill>
                  <a:srgbClr val="17375E"/>
                </a:solidFill>
              </a:rPr>
              <a:t> TRIMM22 </a:t>
            </a:r>
            <a:r>
              <a:rPr lang="en-US" sz="1800" dirty="0">
                <a:solidFill>
                  <a:srgbClr val="17375E"/>
                </a:solidFill>
              </a:rPr>
              <a:t>rs7935564 polymorphism in the susceptibility to HIV-1 infection and disease progression, as well as the influence of ethnicity in the distribution of allelic and genotype frequencies, we genotyped three populations from Italy, Brazil and Zambia </a:t>
            </a:r>
          </a:p>
          <a:p>
            <a:r>
              <a:rPr lang="en-US" sz="1800" dirty="0"/>
              <a:t>Among Brazilian children, the A/G genotype was more frequent among HIV-1 positive children respect to </a:t>
            </a:r>
            <a:r>
              <a:rPr lang="en-US" sz="1800" b="1" dirty="0">
                <a:solidFill>
                  <a:srgbClr val="17375E"/>
                </a:solidFill>
              </a:rPr>
              <a:t>A/A genotype more represented among children HIV-1 exposed but not infected (P=0.03, OR=0.34, CI=0.10-1.00)</a:t>
            </a:r>
            <a:r>
              <a:rPr lang="it-IT" sz="1800" b="1" dirty="0">
                <a:solidFill>
                  <a:srgbClr val="17375E"/>
                </a:solidFill>
              </a:rPr>
              <a:t> </a:t>
            </a:r>
          </a:p>
          <a:p>
            <a:r>
              <a:rPr lang="en-US" sz="1800" dirty="0"/>
              <a:t>Considering Zambian children, allele and genotype frequencies were similar among HIV-1 exposed but not infected individuals and HIV-1 positive subjects and the same frequencies were detected also in the HIV-1 positive subgroups (classified according to mother to child HIV-1 mode of transmission in intrauterine, </a:t>
            </a:r>
            <a:r>
              <a:rPr lang="en-US" sz="1800" dirty="0" err="1"/>
              <a:t>intrapartum</a:t>
            </a:r>
            <a:r>
              <a:rPr lang="en-US" sz="1800" dirty="0"/>
              <a:t> and postpartum transmission).</a:t>
            </a:r>
            <a:endParaRPr lang="it-IT" sz="1800" dirty="0"/>
          </a:p>
          <a:p>
            <a:endParaRPr lang="it-IT" sz="2000" dirty="0">
              <a:solidFill>
                <a:srgbClr val="17375E"/>
              </a:solidFill>
            </a:endParaRPr>
          </a:p>
        </p:txBody>
      </p:sp>
      <p:pic>
        <p:nvPicPr>
          <p:cNvPr id="4" name="Immagine 3" descr="Schermata 2015-11-16 alle 19.42.0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86600" y="4267200"/>
            <a:ext cx="1752600" cy="1706357"/>
          </a:xfrm>
          <a:prstGeom prst="rect">
            <a:avLst/>
          </a:prstGeom>
        </p:spPr>
      </p:pic>
      <p:pic>
        <p:nvPicPr>
          <p:cNvPr id="5" name="Immagine 4" descr="Schermata 2015-11-16 alle 19.41.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3943" y="2129536"/>
            <a:ext cx="1785257" cy="183286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47700"/>
            <a:ext cx="5334000" cy="3467100"/>
          </a:xfrm>
        </p:spPr>
        <p:txBody>
          <a:bodyPr>
            <a:normAutofit fontScale="55000" lnSpcReduction="20000"/>
          </a:bodyPr>
          <a:lstStyle/>
          <a:p>
            <a:r>
              <a:rPr lang="en-US" dirty="0">
                <a:solidFill>
                  <a:schemeClr val="tx2">
                    <a:lumMod val="75000"/>
                  </a:schemeClr>
                </a:solidFill>
              </a:rPr>
              <a:t>In the Italian group, </a:t>
            </a:r>
            <a:r>
              <a:rPr lang="en-US" i="1" dirty="0">
                <a:solidFill>
                  <a:schemeClr val="tx2">
                    <a:lumMod val="75000"/>
                  </a:schemeClr>
                </a:solidFill>
              </a:rPr>
              <a:t>TRIMM 22</a:t>
            </a:r>
            <a:r>
              <a:rPr lang="en-US" dirty="0">
                <a:solidFill>
                  <a:schemeClr val="tx2">
                    <a:lumMod val="75000"/>
                  </a:schemeClr>
                </a:solidFill>
              </a:rPr>
              <a:t> rs7935564 polymorphism frequencies were not different confronting HIV-1 positive and HIV-1 exposed but not infected individuals.</a:t>
            </a:r>
          </a:p>
          <a:p>
            <a:r>
              <a:rPr lang="en-US" dirty="0">
                <a:solidFill>
                  <a:schemeClr val="tx2">
                    <a:lumMod val="75000"/>
                  </a:schemeClr>
                </a:solidFill>
              </a:rPr>
              <a:t> Instead comparing LTNP with SP the A allele and A/A genotype were more frequent among SP respect to G allele and </a:t>
            </a:r>
            <a:r>
              <a:rPr lang="en-US" b="1" dirty="0">
                <a:solidFill>
                  <a:schemeClr val="tx2">
                    <a:lumMod val="75000"/>
                  </a:schemeClr>
                </a:solidFill>
              </a:rPr>
              <a:t>G/G genotype more represented among LTNP </a:t>
            </a:r>
            <a:r>
              <a:rPr lang="en-US" dirty="0">
                <a:solidFill>
                  <a:schemeClr val="tx2">
                    <a:lumMod val="75000"/>
                  </a:schemeClr>
                </a:solidFill>
              </a:rPr>
              <a:t>(allele: P=0.02, OR=3.90, CI=1.05-18.08 genotype: P=0.03, OR=1nf, CI=0.87-inf). </a:t>
            </a:r>
          </a:p>
          <a:p>
            <a:r>
              <a:rPr lang="en-US" dirty="0">
                <a:solidFill>
                  <a:schemeClr val="tx2">
                    <a:lumMod val="75000"/>
                  </a:schemeClr>
                </a:solidFill>
              </a:rPr>
              <a:t>The same results were obtained when LTNP and RP were considered (allele P=0.02, OR=5.02, CI=1.14-27.21, genotype: P=0.02, OR=</a:t>
            </a:r>
            <a:r>
              <a:rPr lang="en-US" dirty="0" err="1">
                <a:solidFill>
                  <a:schemeClr val="tx2">
                    <a:lumMod val="75000"/>
                  </a:schemeClr>
                </a:solidFill>
              </a:rPr>
              <a:t>inf</a:t>
            </a:r>
            <a:r>
              <a:rPr lang="en-US" dirty="0">
                <a:solidFill>
                  <a:schemeClr val="tx2">
                    <a:lumMod val="75000"/>
                  </a:schemeClr>
                </a:solidFill>
              </a:rPr>
              <a:t>, CI=1.01-inf).</a:t>
            </a:r>
            <a:r>
              <a:rPr lang="it-IT" dirty="0">
                <a:solidFill>
                  <a:schemeClr val="tx2">
                    <a:lumMod val="75000"/>
                  </a:schemeClr>
                </a:solidFill>
              </a:rPr>
              <a:t> </a:t>
            </a:r>
          </a:p>
        </p:txBody>
      </p:sp>
      <p:pic>
        <p:nvPicPr>
          <p:cNvPr id="4" name="Immagine 3" descr="Schermata 2015-11-16 alle 19.49.1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77000" y="838200"/>
            <a:ext cx="2260600" cy="2762171"/>
          </a:xfrm>
          <a:prstGeom prst="rect">
            <a:avLst/>
          </a:prstGeom>
        </p:spPr>
      </p:pic>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50" y="4444666"/>
            <a:ext cx="9112250" cy="2070434"/>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7-12-04 alle 18.33.4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1752600"/>
            <a:ext cx="4224769" cy="4243504"/>
          </a:xfrm>
          <a:prstGeom prst="rect">
            <a:avLst/>
          </a:prstGeom>
        </p:spPr>
      </p:pic>
      <p:pic>
        <p:nvPicPr>
          <p:cNvPr id="5" name="Immagine 4" descr="Schermata 2017-12-04 alle 18.33.27.png"/>
          <p:cNvPicPr>
            <a:picLocks noChangeAspect="1"/>
          </p:cNvPicPr>
          <p:nvPr/>
        </p:nvPicPr>
        <p:blipFill>
          <a:blip r:embed="rId3"/>
          <a:stretch>
            <a:fillRect/>
          </a:stretch>
        </p:blipFill>
        <p:spPr>
          <a:xfrm>
            <a:off x="152400" y="762000"/>
            <a:ext cx="4564415" cy="58166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chemeClr val="tx2">
                    <a:lumMod val="75000"/>
                  </a:schemeClr>
                </a:solidFill>
              </a:rPr>
              <a:t>THANK YOU!!!</a:t>
            </a:r>
          </a:p>
        </p:txBody>
      </p:sp>
      <p:grpSp>
        <p:nvGrpSpPr>
          <p:cNvPr id="12" name="Gruppo 11"/>
          <p:cNvGrpSpPr/>
          <p:nvPr/>
        </p:nvGrpSpPr>
        <p:grpSpPr>
          <a:xfrm>
            <a:off x="139725" y="1505348"/>
            <a:ext cx="8864549" cy="4263786"/>
            <a:chOff x="1" y="1219219"/>
            <a:chExt cx="8864549" cy="4263786"/>
          </a:xfrm>
        </p:grpSpPr>
        <p:pic>
          <p:nvPicPr>
            <p:cNvPr id="6" name="Immagine 5" descr="IMG_014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219219"/>
              <a:ext cx="2971799" cy="2219601"/>
            </a:xfrm>
            <a:prstGeom prst="rect">
              <a:avLst/>
            </a:prstGeom>
          </p:spPr>
        </p:pic>
        <p:pic>
          <p:nvPicPr>
            <p:cNvPr id="7" name="Immagine 6" descr="SNV8123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1800" y="1219219"/>
              <a:ext cx="2946375" cy="2209781"/>
            </a:xfrm>
            <a:prstGeom prst="rect">
              <a:avLst/>
            </a:prstGeom>
          </p:spPr>
        </p:pic>
        <p:pic>
          <p:nvPicPr>
            <p:cNvPr id="8" name="Immagine 7" descr="bope_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8175" y="1219219"/>
              <a:ext cx="2946375" cy="2209781"/>
            </a:xfrm>
            <a:prstGeom prst="rect">
              <a:avLst/>
            </a:prstGeom>
          </p:spPr>
        </p:pic>
        <p:pic>
          <p:nvPicPr>
            <p:cNvPr id="9" name="Immagine 8" descr="Schermata 2015-11-25 alle 23.58.4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620" y="3438821"/>
              <a:ext cx="2209799" cy="2044182"/>
            </a:xfrm>
            <a:prstGeom prst="rect">
              <a:avLst/>
            </a:prstGeom>
          </p:spPr>
        </p:pic>
        <p:pic>
          <p:nvPicPr>
            <p:cNvPr id="10" name="Immagine 9" descr="Schermata 2015-11-30 alle 23.50.27.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98419" y="3438821"/>
              <a:ext cx="3405180" cy="2044184"/>
            </a:xfrm>
            <a:prstGeom prst="rect">
              <a:avLst/>
            </a:prstGeom>
          </p:spPr>
        </p:pic>
        <p:pic>
          <p:nvPicPr>
            <p:cNvPr id="11" name="Immagine 10" descr="Schermata 2015-11-30 alle 23.51.27.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03599" y="3438822"/>
              <a:ext cx="3060951" cy="2044183"/>
            </a:xfrm>
            <a:prstGeom prst="rect">
              <a:avLst/>
            </a:prstGeom>
          </p:spPr>
        </p:pic>
      </p:grpSp>
      <p:grpSp>
        <p:nvGrpSpPr>
          <p:cNvPr id="15" name="Gruppo 14"/>
          <p:cNvGrpSpPr/>
          <p:nvPr/>
        </p:nvGrpSpPr>
        <p:grpSpPr>
          <a:xfrm>
            <a:off x="-304800" y="1097679"/>
            <a:ext cx="10338268" cy="5234900"/>
            <a:chOff x="-128434" y="990600"/>
            <a:chExt cx="10338268" cy="5234900"/>
          </a:xfrm>
        </p:grpSpPr>
        <p:pic>
          <p:nvPicPr>
            <p:cNvPr id="13" name="Imagem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6478" y="990600"/>
              <a:ext cx="8007796" cy="2001949"/>
            </a:xfrm>
            <a:prstGeom prst="rect">
              <a:avLst/>
            </a:prstGeom>
          </p:spPr>
        </p:pic>
        <p:pic>
          <p:nvPicPr>
            <p:cNvPr id="14" name="Immagine 13" descr="fig4.png"/>
            <p:cNvPicPr>
              <a:picLocks noChangeAspect="1"/>
            </p:cNvPicPr>
            <p:nvPr/>
          </p:nvPicPr>
          <p:blipFill>
            <a:blip r:embed="rId9"/>
            <a:stretch>
              <a:fillRect/>
            </a:stretch>
          </p:blipFill>
          <p:spPr>
            <a:xfrm>
              <a:off x="-128434" y="3599646"/>
              <a:ext cx="10338268" cy="26258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1-06-30 a 22.41.00.png"/>
          <p:cNvPicPr>
            <a:picLocks noChangeAspect="1"/>
          </p:cNvPicPr>
          <p:nvPr/>
        </p:nvPicPr>
        <p:blipFill>
          <a:blip r:embed="rId2"/>
          <a:stretch>
            <a:fillRect/>
          </a:stretch>
        </p:blipFill>
        <p:spPr>
          <a:xfrm>
            <a:off x="2209800" y="416001"/>
            <a:ext cx="5424421" cy="6168949"/>
          </a:xfrm>
          <a:prstGeom prst="rect">
            <a:avLst/>
          </a:prstGeom>
        </p:spPr>
      </p:pic>
      <p:grpSp>
        <p:nvGrpSpPr>
          <p:cNvPr id="8" name="Gruppo 7"/>
          <p:cNvGrpSpPr/>
          <p:nvPr/>
        </p:nvGrpSpPr>
        <p:grpSpPr>
          <a:xfrm>
            <a:off x="2655060" y="193675"/>
            <a:ext cx="3833879" cy="6470650"/>
            <a:chOff x="457200" y="114300"/>
            <a:chExt cx="3833879" cy="6470650"/>
          </a:xfrm>
        </p:grpSpPr>
        <p:pic>
          <p:nvPicPr>
            <p:cNvPr id="5" name="Immagine 4" descr="Schermata 2011-06-30 a 22.42.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4114800"/>
              <a:ext cx="3833879" cy="2470150"/>
            </a:xfrm>
            <a:prstGeom prst="rect">
              <a:avLst/>
            </a:prstGeom>
          </p:spPr>
        </p:pic>
        <p:pic>
          <p:nvPicPr>
            <p:cNvPr id="6" name="Immagine 5" descr="Schermata 2011-06-30 a 22.42.53.png"/>
            <p:cNvPicPr>
              <a:picLocks noChangeAspect="1"/>
            </p:cNvPicPr>
            <p:nvPr/>
          </p:nvPicPr>
          <p:blipFill>
            <a:blip r:embed="rId4"/>
            <a:stretch>
              <a:fillRect/>
            </a:stretch>
          </p:blipFill>
          <p:spPr>
            <a:xfrm>
              <a:off x="620713" y="114300"/>
              <a:ext cx="3581400" cy="4000500"/>
            </a:xfrm>
            <a:prstGeom prst="rect">
              <a:avLst/>
            </a:prstGeom>
          </p:spPr>
        </p:pic>
      </p:grpSp>
      <p:sp>
        <p:nvSpPr>
          <p:cNvPr id="7" name="Rettangolo 6"/>
          <p:cNvSpPr/>
          <p:nvPr/>
        </p:nvSpPr>
        <p:spPr>
          <a:xfrm>
            <a:off x="1066800" y="2138065"/>
            <a:ext cx="7467600" cy="2554545"/>
          </a:xfrm>
          <a:prstGeom prst="rect">
            <a:avLst/>
          </a:prstGeom>
        </p:spPr>
        <p:txBody>
          <a:bodyPr wrap="square">
            <a:spAutoFit/>
          </a:bodyPr>
          <a:lstStyle/>
          <a:p>
            <a:r>
              <a:rPr lang="en-US" sz="3200" b="1" dirty="0">
                <a:solidFill>
                  <a:schemeClr val="tx2">
                    <a:lumMod val="75000"/>
                  </a:schemeClr>
                </a:solidFill>
                <a:latin typeface="Arial"/>
                <a:cs typeface="Arial"/>
              </a:rPr>
              <a:t>However, within all the variables considered, the host genome and its influence on the response to therapeutic vaccines have never been considered</a:t>
            </a:r>
            <a:endParaRPr lang="it-IT" sz="3200" b="1" dirty="0">
              <a:solidFill>
                <a:schemeClr val="tx2">
                  <a:lumMod val="75000"/>
                </a:schemeClr>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ouTube - Limp Bizkit - (Mission Impossible 2).MP4">
            <a:hlinkClick r:id="" action="ppaction://media"/>
          </p:cNvPr>
          <p:cNvPicPr/>
          <p:nvPr>
            <a:videoFile r:link="rId1"/>
          </p:nvPr>
        </p:nvPicPr>
        <p:blipFill>
          <a:blip r:embed="rId3"/>
          <a:stretch>
            <a:fillRect/>
          </a:stretch>
        </p:blipFill>
        <p:spPr>
          <a:xfrm>
            <a:off x="283635" y="1"/>
            <a:ext cx="8390465" cy="68649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44072</TotalTime>
  <Words>3994</Words>
  <Application>Microsoft Macintosh PowerPoint</Application>
  <PresentationFormat>Presentazione su schermo (4:3)</PresentationFormat>
  <Paragraphs>1576</Paragraphs>
  <Slides>73</Slides>
  <Notes>5</Notes>
  <HiddenSlides>3</HiddenSlides>
  <MMClips>3</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0</vt:i4>
      </vt:variant>
      <vt:variant>
        <vt:lpstr>Titoli diapositive</vt:lpstr>
      </vt:variant>
      <vt:variant>
        <vt:i4>73</vt:i4>
      </vt:variant>
    </vt:vector>
  </HeadingPairs>
  <TitlesOfParts>
    <vt:vector size="78" baseType="lpstr">
      <vt:lpstr>Arial</vt:lpstr>
      <vt:lpstr>Calibri</vt:lpstr>
      <vt:lpstr>Times</vt:lpstr>
      <vt:lpstr>Wingdings</vt:lpstr>
      <vt:lpstr>Tema di Office</vt:lpstr>
      <vt:lpstr>Host Genome Analysis in HIV positive patients treated with DC immunovaccine </vt:lpstr>
      <vt:lpstr>Innate immunity genes and patients response to Denditric cell-based HIV immuno-treatment </vt:lpstr>
      <vt:lpstr>First Phase I study involving autologous DC cells pulsed with inactivated HIV</vt:lpstr>
      <vt:lpstr>Presentazione standard di PowerPoint</vt:lpstr>
      <vt:lpstr>Presentazione standard di PowerPoint</vt:lpstr>
      <vt:lpstr>Presentazione standard di PowerPoint</vt:lpstr>
      <vt:lpstr>García F, Routy JP. Challenges in dendritic cells-based therapeutic vaccination in HIV-1 infection Workshop in dendritic cell-based vaccine clinical trials in HIV-1. Vaccine. 2011 Sep 2;29(38):6454-63. </vt:lpstr>
      <vt:lpstr>Presentazione standard di PowerPoint</vt:lpstr>
      <vt:lpstr>Presentazione standard di PowerPoint</vt:lpstr>
      <vt:lpstr>We studied the “innate immune genome” of weak/transient responders (WTR) and durable responders (DR) HIV infected patients, enrolled in the study of Lu et al. in order to understand the reasons of the success or not of the DC vaccine and its relationships with the host innate immunity genome</vt:lpstr>
      <vt:lpstr>SNPs selection: SNPBrowser, HapMap, QuickSNP, Tagger</vt:lpstr>
      <vt:lpstr>Presentazione standard di PowerPoint</vt:lpstr>
      <vt:lpstr>QUESTIONS… </vt:lpstr>
      <vt:lpstr>Presentazione standard di PowerPoint</vt:lpstr>
      <vt:lpstr>Presentazione standard di PowerPoint</vt:lpstr>
      <vt:lpstr>Presentazione standard di PowerPoint</vt:lpstr>
      <vt:lpstr>HIV and inflammasome</vt:lpstr>
      <vt:lpstr>Inflammasome and HIV in DC</vt:lpstr>
      <vt:lpstr>Presentazione standard di PowerPoint</vt:lpstr>
      <vt:lpstr>Presentazione standard di PowerPoint</vt:lpstr>
      <vt:lpstr>viral load’s Δlog criterium</vt:lpstr>
      <vt:lpstr>HIV replication restriction factors BIAS FOR PATIENTS SELECTION?</vt:lpstr>
      <vt:lpstr>Do genetic factors involved in AIDS progression could affect the response to therapeutic DC vaccine? </vt:lpstr>
      <vt:lpstr>PATIENTS CLASSIFICATION AFTER DC IMMUNE-THERAPY</vt:lpstr>
      <vt:lpstr>Presentazione standard di PowerPoint</vt:lpstr>
      <vt:lpstr>Presentazione standard di PowerPoint</vt:lpstr>
      <vt:lpstr>Presentazione standard di PowerPoint</vt:lpstr>
      <vt:lpstr>Presentazione standard di PowerPoint</vt:lpstr>
      <vt:lpstr>Presentazione standard di PowerPoint</vt:lpstr>
      <vt:lpstr>Exome-CHIPS the new frontier</vt:lpstr>
      <vt:lpstr>Exome-Analisys CHIPS Illumina</vt:lpstr>
      <vt:lpstr>Presentazione standard di PowerPoint</vt:lpstr>
      <vt:lpstr>Workflow</vt:lpstr>
      <vt:lpstr>Zcall: Used to recall SNPs genotyping by considering also very rare variants lost in the Illumina call because of low fluorenscence </vt:lpstr>
      <vt:lpstr>Workflow</vt:lpstr>
      <vt:lpstr>*ABEL packages: consider LD between SNPs</vt:lpstr>
      <vt:lpstr>Gene-based analysis</vt:lpstr>
      <vt:lpstr>Cytoscape, GeneMANIA and Panther</vt:lpstr>
      <vt:lpstr>SNP-based  analysis</vt:lpstr>
      <vt:lpstr>Markers of CNOT1 in Illumina exome  </vt:lpstr>
      <vt:lpstr>Distribution of the polymorphic markes among the patients</vt:lpstr>
      <vt:lpstr>CNOT1: Significant marker</vt:lpstr>
      <vt:lpstr>Presentazione standard di PowerPoint</vt:lpstr>
      <vt:lpstr>Presentazione standard di PowerPoint</vt:lpstr>
      <vt:lpstr>CNOT 1 functions</vt:lpstr>
      <vt:lpstr>Presentazione standard di PowerPoint</vt:lpstr>
      <vt:lpstr>Presentazione standard di PowerPoint</vt:lpstr>
      <vt:lpstr>Presentazione standard di PowerPoint</vt:lpstr>
      <vt:lpstr>Presentazione standard di PowerPoint</vt:lpstr>
      <vt:lpstr>Phase II Study SP</vt:lpstr>
      <vt:lpstr>Expression signature</vt:lpstr>
      <vt:lpstr>Presentazione standard di PowerPoint</vt:lpstr>
      <vt:lpstr>Presentazione standard di PowerPoint</vt:lpstr>
      <vt:lpstr>In vitro manipulation expression signature</vt:lpstr>
      <vt:lpstr>Gene expression profile in immunotherapy preparation</vt:lpstr>
      <vt:lpstr>Presentazione standard di PowerPoint</vt:lpstr>
      <vt:lpstr>Presentazione standard di PowerPoint</vt:lpstr>
      <vt:lpstr>Presentazione standard di PowerPoint</vt:lpstr>
      <vt:lpstr>Presentazione standard di PowerPoint</vt:lpstr>
      <vt:lpstr>BOPE Travel to Barcelona</vt:lpstr>
      <vt:lpstr>Presentazione standard di PowerPoint</vt:lpstr>
      <vt:lpstr>Recife good versus bad responders gene-based approach</vt:lpstr>
      <vt:lpstr>Meta-analysis</vt:lpstr>
      <vt:lpstr>Meta-analysis using Recife and Barcelona Phase II GWAS data</vt:lpstr>
      <vt:lpstr>Presentazione standard di PowerPoint</vt:lpstr>
      <vt:lpstr>Presentazione standard di PowerPoint</vt:lpstr>
      <vt:lpstr>Presentazione standard di PowerPoint</vt:lpstr>
      <vt:lpstr>Presentazione standard di PowerPoint</vt:lpstr>
      <vt:lpstr>TRIM22  rs7935564 in LD with the SNPs reported? UNFORTUNATELY NOT     </vt:lpstr>
      <vt:lpstr>TRIM22 DOUBLE CHECK IN HIV-1 POSITIVE PATIENTS</vt:lpstr>
      <vt:lpstr>Presentazione standard di PowerPoint</vt:lpstr>
      <vt:lpstr>Presentazione standard di PowerPoint</vt:lpstr>
      <vt:lpstr>THANK YOU!!!</vt:lpstr>
    </vt:vector>
  </TitlesOfParts>
  <Company>IRCCS Burlo Garofolo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Innate immunity genes and patients response to Denditric cell-based HIV immuno-treatment.</dc:title>
  <dc:creator>Sergio Crovella</dc:creator>
  <cp:lastModifiedBy>THECROVELS THECROVELS</cp:lastModifiedBy>
  <cp:revision>436</cp:revision>
  <dcterms:created xsi:type="dcterms:W3CDTF">2018-05-21T09:32:43Z</dcterms:created>
  <dcterms:modified xsi:type="dcterms:W3CDTF">2020-03-15T20:57:04Z</dcterms:modified>
</cp:coreProperties>
</file>