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57" r:id="rId4"/>
    <p:sldId id="274" r:id="rId5"/>
    <p:sldId id="26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69" r:id="rId19"/>
    <p:sldId id="270" r:id="rId20"/>
    <p:sldId id="287" r:id="rId21"/>
    <p:sldId id="288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7" autoAdjust="0"/>
  </p:normalViewPr>
  <p:slideViewPr>
    <p:cSldViewPr snapToGrid="0">
      <p:cViewPr varScale="1">
        <p:scale>
          <a:sx n="78" d="100"/>
          <a:sy n="78" d="100"/>
        </p:scale>
        <p:origin x="87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4AE3F-EC9E-4047-B136-C28D35B1E29F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2DC6-6AF2-4B33-B008-402BDBA734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41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October 2018, the GRC still indicated 514 gaps, most of which are annotated as "stalled" or "under investigation/review", so it seems they will not be resolved any time soon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58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12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2001</a:t>
            </a:r>
            <a:r>
              <a:rPr lang="pt-BR" baseline="0" dirty="0" smtClean="0"/>
              <a:t>, o custo era de US$ 95,263,072. Em 2017, o custo era de US$ 1,121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48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“However, the average size of human coding exons is only 160bp. Including flanking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intronic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 of diagnostic significance (e.g., due to splice variants) of about 30bp at either side, the average target of interest is about 220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long.” (https://www.cegat.de/en/services/research-exome/choosing-the-right-read-length-for-diagnostic-sequencing/)</a:t>
            </a:r>
          </a:p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dirty="0" smtClean="0"/>
              <a:t>https://systemsbiology.columbia.edu/genome-sequencing-defining-your-experiment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1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https://genestack-user-tutorials.readthedocs.io/tutorials/WES_data_analysis/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25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http://www.htslib.org/algorithms/duplicate.html</a:t>
            </a:r>
          </a:p>
          <a:p>
            <a:r>
              <a:rPr lang="pt-BR" dirty="0" smtClean="0"/>
              <a:t>https://gatkforums.broadinstitute.org/gatk/discussion/44/base-quality-score-recalibration-bqsr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99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SLE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15:45403247 SPATA5L1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 4:139889910 MAML3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ZNF717 3:75737252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95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http://resources.qiagenbioinformatics.com/manuals/clcgenomicsworkbench/650/Significance_variant.html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27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HS5 – HS73</a:t>
            </a:r>
          </a:p>
          <a:p>
            <a:r>
              <a:rPr lang="pt-BR" dirty="0" smtClean="0"/>
              <a:t>HS7</a:t>
            </a:r>
            <a:r>
              <a:rPr lang="pt-BR" baseline="0" dirty="0" smtClean="0"/>
              <a:t> – HS80</a:t>
            </a:r>
          </a:p>
          <a:p>
            <a:r>
              <a:rPr lang="pt-BR" baseline="0" dirty="0" smtClean="0"/>
              <a:t>HS8 – HS71</a:t>
            </a:r>
          </a:p>
          <a:p>
            <a:r>
              <a:rPr lang="pt-BR" baseline="0" dirty="0" smtClean="0"/>
              <a:t>HS9 – HS74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2DC6-6AF2-4B33-B008-402BDBA734B2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686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96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77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80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85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74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6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07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38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5A23-F495-4E95-85D3-983597019D0D}" type="datetimeFigureOut">
              <a:rPr lang="pt-BR" smtClean="0"/>
              <a:t>19/02/2020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5F5D-5380-4705-A7BA-5051FB9F6B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6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onald-moura-660017178/" TargetMode="External"/><Relationship Id="rId2" Type="http://schemas.openxmlformats.org/officeDocument/2006/relationships/hyperlink" Target="mailto:ronaldmoura1989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ornl.gov/sci/techresources/Human_Genome/project/journals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nome.gov/27541954/dna-sequencing-costs-dat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NGS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Bioinformatics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Dr. Ronald Moura</a:t>
            </a:r>
          </a:p>
          <a:p>
            <a:r>
              <a:rPr lang="pt-BR" dirty="0" smtClean="0">
                <a:hlinkClick r:id="rId2"/>
              </a:rPr>
              <a:t>ronaldmoura1989@gmail.com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https://www.linkedin.com/in/ronald-moura-660017178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8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09" y="1833383"/>
            <a:ext cx="8450131" cy="421779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08093" y="3711388"/>
            <a:ext cx="1909483" cy="1703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109882" y="6051176"/>
            <a:ext cx="2151530" cy="63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GATK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79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23" y="1690688"/>
            <a:ext cx="4191363" cy="4488569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382623" y="1690688"/>
            <a:ext cx="3870695" cy="1554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6741011" y="1886612"/>
            <a:ext cx="4429013" cy="3670004"/>
            <a:chOff x="3131711" y="2332652"/>
            <a:chExt cx="3183803" cy="289922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711" y="2332652"/>
              <a:ext cx="3183803" cy="2757969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370673" y="4721290"/>
              <a:ext cx="2705877" cy="51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Base Quality Score </a:t>
              </a:r>
              <a:r>
                <a:rPr lang="pt-BR" dirty="0" err="1" smtClean="0"/>
                <a:t>Recalibration</a:t>
              </a:r>
              <a:r>
                <a:rPr lang="pt-BR" dirty="0" smtClean="0"/>
                <a:t> (BQSR)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524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09" y="1833383"/>
            <a:ext cx="8450131" cy="42177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09882" y="6051176"/>
            <a:ext cx="2151530" cy="63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GATK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4942244" y="2000575"/>
            <a:ext cx="2422120" cy="3741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759544" y="2646156"/>
            <a:ext cx="3989438" cy="2762865"/>
            <a:chOff x="838200" y="1997859"/>
            <a:chExt cx="6023361" cy="4004404"/>
          </a:xfrm>
        </p:grpSpPr>
        <p:grpSp>
          <p:nvGrpSpPr>
            <p:cNvPr id="9" name="Agrupar 8"/>
            <p:cNvGrpSpPr/>
            <p:nvPr/>
          </p:nvGrpSpPr>
          <p:grpSpPr>
            <a:xfrm>
              <a:off x="838200" y="1997859"/>
              <a:ext cx="6023361" cy="3505504"/>
              <a:chOff x="475762" y="3118737"/>
              <a:chExt cx="6023361" cy="3505504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58" y="3118737"/>
                <a:ext cx="5822185" cy="3505504"/>
              </a:xfrm>
              <a:prstGeom prst="rect">
                <a:avLst/>
              </a:prstGeom>
            </p:spPr>
          </p:pic>
          <p:sp>
            <p:nvSpPr>
              <p:cNvPr id="8" name="Retângulo 7"/>
              <p:cNvSpPr/>
              <p:nvPr/>
            </p:nvSpPr>
            <p:spPr>
              <a:xfrm>
                <a:off x="475762" y="3805084"/>
                <a:ext cx="6023361" cy="25563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2168564" y="5618805"/>
              <a:ext cx="3362632" cy="38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dbSNP 151</a:t>
              </a:r>
              <a:endParaRPr lang="pt-BR" b="1" dirty="0"/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519" y="1381485"/>
            <a:ext cx="3242817" cy="494798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883" y="2747504"/>
            <a:ext cx="3292364" cy="22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09" y="1833383"/>
            <a:ext cx="8450131" cy="42177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09882" y="6051176"/>
            <a:ext cx="2151530" cy="63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GATK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7788420" y="1961244"/>
            <a:ext cx="2338806" cy="1342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6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4" y="1612055"/>
            <a:ext cx="3376406" cy="29729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80" y="3948644"/>
            <a:ext cx="2758679" cy="2598645"/>
          </a:xfrm>
          <a:prstGeom prst="rect">
            <a:avLst/>
          </a:prstGeom>
        </p:spPr>
      </p:pic>
      <p:sp>
        <p:nvSpPr>
          <p:cNvPr id="11" name="Texto Explicativo Retangular com Cantos Arredondados 10"/>
          <p:cNvSpPr/>
          <p:nvPr/>
        </p:nvSpPr>
        <p:spPr>
          <a:xfrm>
            <a:off x="6705600" y="2035277"/>
            <a:ext cx="4306529" cy="29890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Minimum Base Coverage: 10x</a:t>
            </a:r>
          </a:p>
          <a:p>
            <a:r>
              <a:rPr lang="pt-BR" sz="2000" dirty="0"/>
              <a:t>Minimum variant </a:t>
            </a:r>
            <a:r>
              <a:rPr lang="pt-BR" sz="2000" dirty="0" err="1" smtClean="0"/>
              <a:t>frequency</a:t>
            </a:r>
            <a:r>
              <a:rPr lang="pt-BR" sz="2000" dirty="0" smtClean="0"/>
              <a:t>: 20%</a:t>
            </a:r>
          </a:p>
          <a:p>
            <a:r>
              <a:rPr lang="pt-BR" sz="2000" dirty="0" err="1"/>
              <a:t>Required</a:t>
            </a:r>
            <a:r>
              <a:rPr lang="pt-BR" sz="2000" dirty="0"/>
              <a:t> variant </a:t>
            </a:r>
            <a:r>
              <a:rPr lang="pt-BR" sz="2000" dirty="0" err="1" smtClean="0"/>
              <a:t>count</a:t>
            </a:r>
            <a:r>
              <a:rPr lang="pt-BR" sz="2000" dirty="0" smtClean="0"/>
              <a:t>: 3</a:t>
            </a:r>
          </a:p>
          <a:p>
            <a:r>
              <a:rPr lang="pt-BR" sz="2000" dirty="0" err="1"/>
              <a:t>Sufficient</a:t>
            </a:r>
            <a:r>
              <a:rPr lang="pt-BR" sz="2000" dirty="0"/>
              <a:t> variant </a:t>
            </a:r>
            <a:r>
              <a:rPr lang="pt-BR" sz="2000" dirty="0" err="1" smtClean="0"/>
              <a:t>count</a:t>
            </a:r>
            <a:r>
              <a:rPr lang="pt-BR" sz="2000" dirty="0" smtClean="0"/>
              <a:t>: 5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2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09" y="1833383"/>
            <a:ext cx="8450131" cy="42177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09882" y="6051176"/>
            <a:ext cx="2151530" cy="63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GATK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7788420" y="3283975"/>
            <a:ext cx="2422120" cy="38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10" y="1507273"/>
            <a:ext cx="5035484" cy="1559924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Gene-based </a:t>
            </a:r>
            <a:r>
              <a:rPr lang="pt-BR" dirty="0" err="1" smtClean="0"/>
              <a:t>annotation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Gene name, a.a. changes, </a:t>
            </a:r>
            <a:r>
              <a:rPr lang="pt-BR" dirty="0" err="1" smtClean="0"/>
              <a:t>splicing</a:t>
            </a:r>
            <a:r>
              <a:rPr lang="pt-BR" dirty="0" smtClean="0"/>
              <a:t> sites, etc.</a:t>
            </a:r>
            <a:endParaRPr lang="pt-BR" dirty="0"/>
          </a:p>
          <a:p>
            <a:r>
              <a:rPr lang="pt-BR" dirty="0" err="1" smtClean="0"/>
              <a:t>Region</a:t>
            </a:r>
            <a:r>
              <a:rPr lang="pt-BR" dirty="0" smtClean="0"/>
              <a:t>-based </a:t>
            </a:r>
            <a:r>
              <a:rPr lang="pt-BR" dirty="0" err="1" smtClean="0"/>
              <a:t>annotation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Chromosome</a:t>
            </a:r>
            <a:r>
              <a:rPr lang="pt-BR" dirty="0" smtClean="0"/>
              <a:t> </a:t>
            </a:r>
            <a:r>
              <a:rPr lang="pt-BR" dirty="0" err="1" smtClean="0"/>
              <a:t>band</a:t>
            </a:r>
            <a:r>
              <a:rPr lang="pt-BR" dirty="0" smtClean="0"/>
              <a:t>, </a:t>
            </a:r>
            <a:r>
              <a:rPr lang="pt-BR" dirty="0" err="1" smtClean="0"/>
              <a:t>transcription</a:t>
            </a:r>
            <a:r>
              <a:rPr lang="pt-BR" dirty="0" smtClean="0"/>
              <a:t> fator binding-site, segmental </a:t>
            </a:r>
            <a:r>
              <a:rPr lang="pt-BR" dirty="0" err="1" smtClean="0"/>
              <a:t>duplication</a:t>
            </a:r>
            <a:r>
              <a:rPr lang="pt-BR" dirty="0" smtClean="0"/>
              <a:t>, etc.</a:t>
            </a:r>
            <a:endParaRPr lang="pt-BR" dirty="0"/>
          </a:p>
          <a:p>
            <a:r>
              <a:rPr lang="pt-BR" dirty="0" err="1" smtClean="0"/>
              <a:t>Filter</a:t>
            </a:r>
            <a:r>
              <a:rPr lang="pt-BR" dirty="0" smtClean="0"/>
              <a:t>-based </a:t>
            </a:r>
            <a:r>
              <a:rPr lang="pt-BR" dirty="0" err="1" smtClean="0"/>
              <a:t>annotation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Presence</a:t>
            </a:r>
            <a:r>
              <a:rPr lang="pt-BR" dirty="0" smtClean="0"/>
              <a:t> on dbSNP, </a:t>
            </a:r>
            <a:r>
              <a:rPr lang="pt-BR" dirty="0" err="1" smtClean="0"/>
              <a:t>allele</a:t>
            </a:r>
            <a:r>
              <a:rPr lang="pt-BR" dirty="0" smtClean="0"/>
              <a:t> </a:t>
            </a:r>
            <a:r>
              <a:rPr lang="pt-BR" dirty="0" err="1" smtClean="0"/>
              <a:t>frequencies</a:t>
            </a:r>
            <a:r>
              <a:rPr lang="pt-BR" dirty="0" smtClean="0"/>
              <a:t>, </a:t>
            </a:r>
            <a:r>
              <a:rPr lang="pt-BR" dirty="0" err="1" smtClean="0"/>
              <a:t>damaging</a:t>
            </a:r>
            <a:r>
              <a:rPr lang="pt-BR" dirty="0" smtClean="0"/>
              <a:t> effect </a:t>
            </a:r>
            <a:r>
              <a:rPr lang="pt-BR" dirty="0" err="1" smtClean="0"/>
              <a:t>to</a:t>
            </a:r>
            <a:r>
              <a:rPr lang="pt-BR" dirty="0" smtClean="0"/>
              <a:t> protein, etc.</a:t>
            </a:r>
          </a:p>
        </p:txBody>
      </p:sp>
    </p:spTree>
    <p:extLst>
      <p:ext uri="{BB962C8B-B14F-4D97-AF65-F5344CB8AC3E}">
        <p14:creationId xmlns:p14="http://schemas.microsoft.com/office/powerpoint/2010/main" val="21162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72" y="2349114"/>
            <a:ext cx="7967212" cy="396278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865061" y="2482343"/>
            <a:ext cx="3128565" cy="114575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err="1" smtClean="0"/>
              <a:t>Protocol</a:t>
            </a:r>
            <a:r>
              <a:rPr lang="pt-BR" dirty="0" smtClean="0"/>
              <a:t> for cancer samples:</a:t>
            </a:r>
          </a:p>
        </p:txBody>
      </p:sp>
    </p:spTree>
    <p:extLst>
      <p:ext uri="{BB962C8B-B14F-4D97-AF65-F5344CB8AC3E}">
        <p14:creationId xmlns:p14="http://schemas.microsoft.com/office/powerpoint/2010/main" val="27209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IGV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90688"/>
            <a:ext cx="11649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7741039" y="1936491"/>
            <a:ext cx="3073400" cy="3074432"/>
            <a:chOff x="7741039" y="1936491"/>
            <a:chExt cx="3073400" cy="307443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039" y="1936491"/>
              <a:ext cx="3073400" cy="27051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8460720" y="4641591"/>
              <a:ext cx="1634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Gordon Moore 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1928327" y="2601982"/>
            <a:ext cx="45657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number of transistors in a dense integrated circuit doubles about every two </a:t>
            </a:r>
            <a:r>
              <a:rPr lang="en-US" sz="2800" dirty="0" smtClean="0"/>
              <a:t>years”.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046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 in </a:t>
            </a:r>
            <a:r>
              <a:rPr lang="pt-BR" dirty="0" err="1" smtClean="0"/>
              <a:t>practice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29" y="2192713"/>
            <a:ext cx="7501941" cy="34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 in </a:t>
            </a:r>
            <a:r>
              <a:rPr lang="pt-BR" dirty="0" err="1" smtClean="0"/>
              <a:t>practice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675094" cy="4351338"/>
          </a:xfrm>
        </p:spPr>
        <p:txBody>
          <a:bodyPr/>
          <a:lstStyle/>
          <a:p>
            <a:endParaRPr lang="pt-BR" dirty="0"/>
          </a:p>
          <a:p>
            <a:r>
              <a:rPr lang="pt-BR" dirty="0" smtClean="0"/>
              <a:t>Four </a:t>
            </a:r>
            <a:r>
              <a:rPr lang="pt-BR" dirty="0" err="1" smtClean="0"/>
              <a:t>years</a:t>
            </a:r>
            <a:r>
              <a:rPr lang="pt-BR" dirty="0" smtClean="0"/>
              <a:t>-old, male </a:t>
            </a:r>
            <a:r>
              <a:rPr lang="pt-BR" dirty="0" err="1" smtClean="0"/>
              <a:t>patient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err="1" smtClean="0"/>
              <a:t>Diagnosed</a:t>
            </a:r>
            <a:r>
              <a:rPr lang="pt-BR" dirty="0" smtClean="0"/>
              <a:t> with </a:t>
            </a:r>
            <a:r>
              <a:rPr lang="pt-BR" dirty="0" err="1" smtClean="0"/>
              <a:t>Fanconi</a:t>
            </a:r>
            <a:r>
              <a:rPr lang="pt-BR" dirty="0" smtClean="0"/>
              <a:t> Anemia;</a:t>
            </a:r>
          </a:p>
          <a:p>
            <a:endParaRPr lang="pt-BR" dirty="0" smtClean="0"/>
          </a:p>
          <a:p>
            <a:r>
              <a:rPr lang="pt-BR" dirty="0" err="1" smtClean="0"/>
              <a:t>Complementation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was not </a:t>
            </a:r>
            <a:r>
              <a:rPr lang="pt-BR" dirty="0" err="1" smtClean="0"/>
              <a:t>identified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43" y="2112496"/>
            <a:ext cx="4461236" cy="34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 in </a:t>
            </a:r>
            <a:r>
              <a:rPr lang="pt-BR" dirty="0" err="1" smtClean="0"/>
              <a:t>practice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Whole-</a:t>
            </a:r>
            <a:r>
              <a:rPr lang="pt-BR" dirty="0" err="1" smtClean="0"/>
              <a:t>exome</a:t>
            </a:r>
            <a:r>
              <a:rPr lang="pt-BR" dirty="0" smtClean="0"/>
              <a:t> sequencing;</a:t>
            </a:r>
          </a:p>
          <a:p>
            <a:r>
              <a:rPr lang="pt-BR" dirty="0" err="1" smtClean="0"/>
              <a:t>Pair-ended</a:t>
            </a:r>
            <a:r>
              <a:rPr lang="pt-BR" dirty="0" smtClean="0"/>
              <a:t> 100 </a:t>
            </a:r>
            <a:r>
              <a:rPr lang="pt-BR" dirty="0" err="1" smtClean="0"/>
              <a:t>bp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Filter</a:t>
            </a:r>
            <a:r>
              <a:rPr lang="pt-BR" dirty="0" smtClean="0"/>
              <a:t> </a:t>
            </a:r>
            <a:r>
              <a:rPr lang="pt-BR" dirty="0" err="1" smtClean="0"/>
              <a:t>strategy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Minimum coverage </a:t>
            </a:r>
            <a:r>
              <a:rPr lang="pt-BR" dirty="0" err="1" smtClean="0"/>
              <a:t>of</a:t>
            </a:r>
            <a:r>
              <a:rPr lang="pt-BR" dirty="0" smtClean="0"/>
              <a:t> 10 reads;</a:t>
            </a:r>
          </a:p>
          <a:p>
            <a:pPr lvl="1"/>
            <a:r>
              <a:rPr lang="pt-BR" dirty="0" smtClean="0"/>
              <a:t>Variant detection </a:t>
            </a:r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least 20%;</a:t>
            </a:r>
          </a:p>
          <a:p>
            <a:pPr lvl="1"/>
            <a:r>
              <a:rPr lang="pt-BR" dirty="0" smtClean="0"/>
              <a:t>All dbSNP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silent</a:t>
            </a:r>
            <a:r>
              <a:rPr lang="pt-BR" dirty="0" smtClean="0"/>
              <a:t> mutation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excluded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Low-</a:t>
            </a:r>
            <a:r>
              <a:rPr lang="pt-BR" dirty="0" err="1" smtClean="0"/>
              <a:t>frequencies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truncating</a:t>
            </a:r>
            <a:r>
              <a:rPr lang="pt-BR" dirty="0" smtClean="0"/>
              <a:t> mutation in FA genes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considered</a:t>
            </a:r>
            <a:r>
              <a:rPr lang="pt-BR" dirty="0" smtClean="0"/>
              <a:t> </a:t>
            </a:r>
            <a:r>
              <a:rPr lang="pt-BR" dirty="0" err="1" smtClean="0"/>
              <a:t>pathogenic</a:t>
            </a:r>
            <a:r>
              <a:rPr lang="pt-BR" dirty="0" smtClean="0"/>
              <a:t>;</a:t>
            </a:r>
          </a:p>
          <a:p>
            <a:pPr lvl="1"/>
            <a:r>
              <a:rPr lang="pt-BR" dirty="0" err="1" smtClean="0"/>
              <a:t>Unreported</a:t>
            </a:r>
            <a:r>
              <a:rPr lang="pt-BR" dirty="0" smtClean="0"/>
              <a:t> non-</a:t>
            </a:r>
            <a:r>
              <a:rPr lang="pt-BR" dirty="0" err="1" smtClean="0"/>
              <a:t>synonymous</a:t>
            </a:r>
            <a:r>
              <a:rPr lang="pt-BR" dirty="0" smtClean="0"/>
              <a:t> </a:t>
            </a:r>
            <a:r>
              <a:rPr lang="pt-BR" dirty="0" err="1" smtClean="0"/>
              <a:t>variants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analyzed</a:t>
            </a:r>
            <a:r>
              <a:rPr lang="pt-BR" dirty="0" smtClean="0"/>
              <a:t> for protein </a:t>
            </a:r>
            <a:r>
              <a:rPr lang="pt-BR" dirty="0" err="1" smtClean="0"/>
              <a:t>damaging</a:t>
            </a:r>
            <a:r>
              <a:rPr lang="pt-BR" dirty="0" smtClean="0"/>
              <a:t> </a:t>
            </a:r>
            <a:r>
              <a:rPr lang="pt-BR" dirty="0" err="1" smtClean="0"/>
              <a:t>effects</a:t>
            </a:r>
            <a:r>
              <a:rPr lang="pt-BR" dirty="0" smtClean="0"/>
              <a:t>;</a:t>
            </a:r>
          </a:p>
          <a:p>
            <a:r>
              <a:rPr lang="pt-BR" dirty="0" smtClean="0"/>
              <a:t> Validation </a:t>
            </a:r>
            <a:r>
              <a:rPr lang="pt-BR" smtClean="0"/>
              <a:t>using Sanger </a:t>
            </a:r>
            <a:r>
              <a:rPr lang="pt-BR" dirty="0" smtClean="0"/>
              <a:t>sequencing.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5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NGS in </a:t>
            </a:r>
            <a:r>
              <a:rPr lang="pt-BR" dirty="0" err="1" smtClean="0"/>
              <a:t>practice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The 10x coverage was </a:t>
            </a:r>
            <a:r>
              <a:rPr lang="pt-BR" dirty="0" err="1" smtClean="0"/>
              <a:t>achieved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89.70%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targets</a:t>
            </a:r>
            <a:r>
              <a:rPr lang="pt-BR" dirty="0" smtClean="0"/>
              <a:t>;</a:t>
            </a:r>
          </a:p>
          <a:p>
            <a:r>
              <a:rPr lang="pt-BR" dirty="0" smtClean="0"/>
              <a:t>65,108 </a:t>
            </a:r>
            <a:r>
              <a:rPr lang="pt-BR" dirty="0" err="1" smtClean="0"/>
              <a:t>SNVs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found, </a:t>
            </a:r>
            <a:r>
              <a:rPr lang="pt-BR" dirty="0" err="1" smtClean="0"/>
              <a:t>being</a:t>
            </a:r>
            <a:r>
              <a:rPr lang="pt-BR" dirty="0" smtClean="0"/>
              <a:t> 9,429 in coding </a:t>
            </a:r>
            <a:r>
              <a:rPr lang="pt-BR" dirty="0" err="1" smtClean="0"/>
              <a:t>regions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0082"/>
            <a:ext cx="5398806" cy="1924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32" y="3039161"/>
            <a:ext cx="3784492" cy="33464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88" y="3039161"/>
            <a:ext cx="4154379" cy="33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Familia</a:t>
            </a:r>
            <a:r>
              <a:rPr lang="pt-BR" dirty="0" smtClean="0"/>
              <a:t> Sardenha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9760"/>
            <a:ext cx="10515600" cy="2622655"/>
          </a:xfrm>
        </p:spPr>
      </p:pic>
      <p:grpSp>
        <p:nvGrpSpPr>
          <p:cNvPr id="7" name="Agrupar 6"/>
          <p:cNvGrpSpPr/>
          <p:nvPr/>
        </p:nvGrpSpPr>
        <p:grpSpPr>
          <a:xfrm>
            <a:off x="4474591" y="3807798"/>
            <a:ext cx="3242817" cy="2640585"/>
            <a:chOff x="2262333" y="3876623"/>
            <a:chExt cx="3242817" cy="264058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t="9" b="54089"/>
            <a:stretch/>
          </p:blipFill>
          <p:spPr>
            <a:xfrm>
              <a:off x="2262333" y="3876623"/>
              <a:ext cx="3242817" cy="2271253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509207" y="6147876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 smtClean="0"/>
                <a:t>ZNF717</a:t>
              </a:r>
              <a:endParaRPr lang="pt-BR" i="1" dirty="0"/>
            </a:p>
          </p:txBody>
        </p:sp>
      </p:grpSp>
      <p:sp>
        <p:nvSpPr>
          <p:cNvPr id="9" name="Elipse 8"/>
          <p:cNvSpPr/>
          <p:nvPr/>
        </p:nvSpPr>
        <p:spPr>
          <a:xfrm>
            <a:off x="8042787" y="1916855"/>
            <a:ext cx="1759974" cy="1920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5" y="365125"/>
            <a:ext cx="11233230" cy="59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Human Genome Project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061" y="1791435"/>
            <a:ext cx="6681877" cy="42965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1624" y="6088002"/>
            <a:ext cx="103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web.ornl.gov/sci/techresources/Human_Genome/project/journals.shtml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449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6719076" y="1274016"/>
            <a:ext cx="3964473" cy="2973355"/>
            <a:chOff x="5664717" y="2132433"/>
            <a:chExt cx="3964473" cy="297335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17" y="2132433"/>
              <a:ext cx="3964473" cy="2973355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6167261" y="4721289"/>
              <a:ext cx="2705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/>
                <a:t>PacBio</a:t>
              </a:r>
              <a:r>
                <a:rPr lang="pt-BR" dirty="0" smtClean="0"/>
                <a:t> Sequencing</a:t>
              </a:r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Sequencing </a:t>
            </a:r>
            <a:r>
              <a:rPr lang="pt-BR" dirty="0" err="1" smtClean="0"/>
              <a:t>Generations</a:t>
            </a:r>
            <a:endParaRPr lang="pt-BR" dirty="0"/>
          </a:p>
        </p:txBody>
      </p:sp>
      <p:grpSp>
        <p:nvGrpSpPr>
          <p:cNvPr id="7" name="Agrupar 6"/>
          <p:cNvGrpSpPr/>
          <p:nvPr/>
        </p:nvGrpSpPr>
        <p:grpSpPr>
          <a:xfrm>
            <a:off x="1445466" y="1746671"/>
            <a:ext cx="2740604" cy="2485534"/>
            <a:chOff x="596381" y="1690688"/>
            <a:chExt cx="2740604" cy="248553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81" y="1690688"/>
              <a:ext cx="2740604" cy="2028047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606490" y="3806890"/>
              <a:ext cx="2705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Sanger sequencing</a:t>
              </a:r>
              <a:endParaRPr lang="pt-BR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4186070" y="1474235"/>
            <a:ext cx="3183803" cy="2757970"/>
            <a:chOff x="3131711" y="2332652"/>
            <a:chExt cx="3183803" cy="275797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711" y="2332652"/>
              <a:ext cx="3183803" cy="2757969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3370673" y="4721290"/>
              <a:ext cx="2705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/>
                <a:t>Illumina</a:t>
              </a:r>
              <a:r>
                <a:rPr lang="pt-BR" dirty="0" smtClean="0"/>
                <a:t> Sequencing</a:t>
              </a:r>
              <a:endParaRPr lang="pt-BR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3836507" y="4545100"/>
            <a:ext cx="3543732" cy="1989552"/>
            <a:chOff x="4006104" y="4470455"/>
            <a:chExt cx="3543732" cy="1989552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104" y="4470455"/>
              <a:ext cx="3543732" cy="1989552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4516124" y="6050223"/>
              <a:ext cx="2705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/>
                <a:t>NanoPore</a:t>
              </a:r>
              <a:r>
                <a:rPr lang="pt-BR" dirty="0" smtClean="0"/>
                <a:t> Sequencing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1612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48" y="568897"/>
            <a:ext cx="8308524" cy="57659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47999" y="6403827"/>
            <a:ext cx="6642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https://www.genome.gov/27541954/dna-sequencing-costs-data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NGS approach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Whole-genome Sequencing (WGS);</a:t>
            </a:r>
          </a:p>
          <a:p>
            <a:r>
              <a:rPr lang="en-US" i="1" dirty="0" smtClean="0"/>
              <a:t>Whole-exome Sequencing (WES);</a:t>
            </a:r>
          </a:p>
          <a:p>
            <a:r>
              <a:rPr lang="en-US" i="1" dirty="0"/>
              <a:t>Targeted Sequencing</a:t>
            </a:r>
            <a:r>
              <a:rPr lang="en-US" i="1" dirty="0" smtClean="0"/>
              <a:t>;</a:t>
            </a:r>
          </a:p>
          <a:p>
            <a:r>
              <a:rPr lang="en-US" i="1" dirty="0" err="1" smtClean="0"/>
              <a:t>Epigenomics</a:t>
            </a:r>
            <a:r>
              <a:rPr lang="en-US" i="1" dirty="0"/>
              <a:t>;</a:t>
            </a:r>
            <a:endParaRPr lang="en-US" i="1" dirty="0" smtClean="0"/>
          </a:p>
          <a:p>
            <a:r>
              <a:rPr lang="en-US" i="1" dirty="0" err="1" smtClean="0"/>
              <a:t>Transcriptomics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3" y="3053556"/>
            <a:ext cx="4441248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77" y="1532088"/>
            <a:ext cx="4530659" cy="2900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Some </a:t>
            </a:r>
            <a:r>
              <a:rPr lang="pt-BR" dirty="0" err="1" smtClean="0"/>
              <a:t>key</a:t>
            </a:r>
            <a:r>
              <a:rPr lang="pt-BR" dirty="0" smtClean="0"/>
              <a:t> </a:t>
            </a:r>
            <a:r>
              <a:rPr lang="pt-BR" dirty="0" err="1" smtClean="0"/>
              <a:t>concepts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Read Length:</a:t>
            </a:r>
          </a:p>
          <a:p>
            <a:pPr lvl="1"/>
            <a:r>
              <a:rPr lang="pt-BR" dirty="0" smtClean="0"/>
              <a:t>75, 100, 150 base </a:t>
            </a:r>
            <a:r>
              <a:rPr lang="pt-BR" dirty="0" err="1" smtClean="0"/>
              <a:t>pairs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r>
              <a:rPr lang="pt-BR" dirty="0" smtClean="0"/>
              <a:t>Single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pair-ended</a:t>
            </a:r>
            <a:r>
              <a:rPr lang="pt-BR" dirty="0"/>
              <a:t> </a:t>
            </a:r>
            <a:r>
              <a:rPr lang="pt-BR" dirty="0" smtClean="0"/>
              <a:t>Reading:</a:t>
            </a:r>
          </a:p>
          <a:p>
            <a:pPr lvl="1"/>
            <a:r>
              <a:rPr lang="pt-BR" dirty="0" err="1" smtClean="0"/>
              <a:t>Solving</a:t>
            </a:r>
            <a:r>
              <a:rPr lang="pt-BR" dirty="0" smtClean="0"/>
              <a:t> </a:t>
            </a:r>
            <a:r>
              <a:rPr lang="pt-BR" dirty="0" err="1" smtClean="0"/>
              <a:t>structural</a:t>
            </a:r>
            <a:r>
              <a:rPr lang="pt-BR" dirty="0" smtClean="0"/>
              <a:t> </a:t>
            </a:r>
            <a:r>
              <a:rPr lang="pt-BR" dirty="0" err="1" smtClean="0"/>
              <a:t>rearrangements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Coverage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Deapth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30x, 50x, 100x, 150x.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736" y="4567751"/>
            <a:ext cx="7712108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09" y="1833383"/>
            <a:ext cx="8450131" cy="421779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61882" y="2061882"/>
            <a:ext cx="1909483" cy="1703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09882" y="6051176"/>
            <a:ext cx="2151530" cy="63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GATK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487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Bioinformatics</a:t>
            </a:r>
            <a:r>
              <a:rPr lang="pt-BR" dirty="0"/>
              <a:t> for NGS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Reference genomes:</a:t>
            </a:r>
          </a:p>
          <a:p>
            <a:pPr lvl="1"/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37728"/>
              </p:ext>
            </p:extLst>
          </p:nvPr>
        </p:nvGraphicFramePr>
        <p:xfrm>
          <a:off x="2178424" y="2350713"/>
          <a:ext cx="8310282" cy="42748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3283">
                  <a:extLst>
                    <a:ext uri="{9D8B030D-6E8A-4147-A177-3AD203B41FA5}">
                      <a16:colId xmlns:a16="http://schemas.microsoft.com/office/drawing/2014/main" val="1548787379"/>
                    </a:ext>
                  </a:extLst>
                </a:gridCol>
                <a:gridCol w="4686999">
                  <a:extLst>
                    <a:ext uri="{9D8B030D-6E8A-4147-A177-3AD203B41FA5}">
                      <a16:colId xmlns:a16="http://schemas.microsoft.com/office/drawing/2014/main" val="1972067744"/>
                    </a:ext>
                  </a:extLst>
                </a:gridCol>
              </a:tblGrid>
              <a:tr h="2314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Species </a:t>
                      </a:r>
                      <a:r>
                        <a:rPr lang="pt-BR" sz="1600" b="1" u="none" strike="noStrike" dirty="0">
                          <a:effectLst/>
                        </a:rPr>
                        <a:t>with reference genomes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05033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Arabidopsis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thaliana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Mus </a:t>
                      </a:r>
                      <a:r>
                        <a:rPr lang="pt-BR" sz="1600" b="1" i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musculus</a:t>
                      </a:r>
                      <a:r>
                        <a:rPr lang="pt-BR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(Mouse)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5050829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Bacillus_cereus strain ATCC 10987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>
                          <a:effectLst/>
                        </a:rPr>
                        <a:t>Mycobacterium </a:t>
                      </a:r>
                      <a:r>
                        <a:rPr lang="pt-BR" sz="1600" i="1" u="none" strike="noStrike" dirty="0" err="1">
                          <a:effectLst/>
                        </a:rPr>
                        <a:t>tuberculosis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strain</a:t>
                      </a:r>
                      <a:r>
                        <a:rPr lang="pt-BR" sz="1600" i="1" u="none" strike="noStrike" dirty="0">
                          <a:effectLst/>
                        </a:rPr>
                        <a:t> H37Rv.EB1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018803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Bacillus_subtilis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strain</a:t>
                      </a:r>
                      <a:r>
                        <a:rPr lang="pt-BR" sz="1600" i="1" u="none" strike="noStrike" dirty="0">
                          <a:effectLst/>
                        </a:rPr>
                        <a:t> 168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Oryza</a:t>
                      </a:r>
                      <a:r>
                        <a:rPr lang="pt-BR" sz="1600" i="1" u="none" strike="noStrike" dirty="0">
                          <a:effectLst/>
                        </a:rPr>
                        <a:t> sativa </a:t>
                      </a:r>
                      <a:r>
                        <a:rPr lang="pt-BR" sz="1600" i="1" u="none" strike="noStrike" dirty="0" err="1">
                          <a:effectLst/>
                        </a:rPr>
                        <a:t>japonica</a:t>
                      </a:r>
                      <a:r>
                        <a:rPr lang="pt-BR" sz="1600" i="1" u="none" strike="noStrike" dirty="0">
                          <a:effectLst/>
                        </a:rPr>
                        <a:t> (Rice)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9344556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Bos</a:t>
                      </a:r>
                      <a:r>
                        <a:rPr lang="pt-BR" sz="1600" i="1" u="none" strike="noStrike" dirty="0">
                          <a:effectLst/>
                        </a:rPr>
                        <a:t> taurus (</a:t>
                      </a:r>
                      <a:r>
                        <a:rPr lang="pt-BR" sz="1600" i="1" u="none" strike="noStrike" dirty="0" err="1">
                          <a:effectLst/>
                        </a:rPr>
                        <a:t>Cow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Pan troglodytes (Chimpanzee)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8597625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Caenorhabditis elegans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PhiX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9258913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>
                          <a:effectLst/>
                        </a:rPr>
                        <a:t>Canis </a:t>
                      </a:r>
                      <a:r>
                        <a:rPr lang="pt-BR" sz="1600" i="1" u="none" strike="noStrike" dirty="0" err="1">
                          <a:effectLst/>
                        </a:rPr>
                        <a:t>familiaris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Dog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Pseudomonas aeruginosa strain PAO1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204107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Danio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rerio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Zebrafish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Rattus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norvegicus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Rat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4542916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Drosophila melanogaster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Rhodobacter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sphaeroides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strain</a:t>
                      </a:r>
                      <a:r>
                        <a:rPr lang="pt-BR" sz="1600" i="1" u="none" strike="noStrike" dirty="0">
                          <a:effectLst/>
                        </a:rPr>
                        <a:t> 2.4.1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2384050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Enterobacteriophage lambda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Saccharomyces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cerevisiae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Yeast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233983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Equus caballus (Horse)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Schizosaccharomyces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pombe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0410937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i="1" u="none" strike="noStrike">
                          <a:effectLst/>
                        </a:rPr>
                        <a:t>Escherichia coli strain K12, DH10B</a:t>
                      </a:r>
                      <a:endParaRPr lang="it-IT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Sorangium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cellulosum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strain</a:t>
                      </a:r>
                      <a:r>
                        <a:rPr lang="pt-BR" sz="1600" i="1" u="none" strike="noStrike" dirty="0">
                          <a:effectLst/>
                        </a:rPr>
                        <a:t> So_ce_56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5302550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i="1" u="none" strike="noStrike">
                          <a:effectLst/>
                        </a:rPr>
                        <a:t>Escherichia coli strain K12, MG1655</a:t>
                      </a:r>
                      <a:endParaRPr lang="it-IT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Sorghum</a:t>
                      </a:r>
                      <a:r>
                        <a:rPr lang="pt-BR" sz="1600" i="1" u="none" strike="noStrike" dirty="0">
                          <a:effectLst/>
                        </a:rPr>
                        <a:t> bicolor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5416766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Gallus gallus (Chicken)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i="1" u="none" strike="noStrike" dirty="0">
                          <a:effectLst/>
                        </a:rPr>
                        <a:t>Staphylococcus aureus strain NCTC 8325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967056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>
                          <a:effectLst/>
                        </a:rPr>
                        <a:t>Glycine max</a:t>
                      </a:r>
                      <a:endParaRPr lang="pt-BR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>
                          <a:effectLst/>
                        </a:rPr>
                        <a:t>Sus </a:t>
                      </a:r>
                      <a:r>
                        <a:rPr lang="pt-BR" sz="1600" i="1" u="none" strike="noStrike" dirty="0" err="1">
                          <a:effectLst/>
                        </a:rPr>
                        <a:t>scrofa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Pig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314304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Homo sapiens</a:t>
                      </a:r>
                      <a:endParaRPr lang="pt-BR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 err="1">
                          <a:effectLst/>
                        </a:rPr>
                        <a:t>Zea</a:t>
                      </a:r>
                      <a:r>
                        <a:rPr lang="pt-BR" sz="1600" i="1" u="none" strike="noStrike" dirty="0">
                          <a:effectLst/>
                        </a:rPr>
                        <a:t> </a:t>
                      </a:r>
                      <a:r>
                        <a:rPr lang="pt-BR" sz="1600" i="1" u="none" strike="noStrike" dirty="0" err="1">
                          <a:effectLst/>
                        </a:rPr>
                        <a:t>mays</a:t>
                      </a:r>
                      <a:r>
                        <a:rPr lang="pt-BR" sz="1600" i="1" u="none" strike="noStrike" dirty="0">
                          <a:effectLst/>
                        </a:rPr>
                        <a:t> (</a:t>
                      </a:r>
                      <a:r>
                        <a:rPr lang="pt-BR" sz="1600" i="1" u="none" strike="noStrike" dirty="0" err="1">
                          <a:effectLst/>
                        </a:rPr>
                        <a:t>Corn</a:t>
                      </a:r>
                      <a:r>
                        <a:rPr lang="pt-BR" sz="1600" i="1" u="none" strike="noStrike" dirty="0">
                          <a:effectLst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3897183"/>
                  </a:ext>
                </a:extLst>
              </a:tr>
              <a:tr h="23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>
                          <a:effectLst/>
                        </a:rPr>
                        <a:t>Macaca </a:t>
                      </a:r>
                      <a:r>
                        <a:rPr lang="pt-BR" sz="1600" i="1" u="none" strike="noStrike" dirty="0" err="1">
                          <a:effectLst/>
                        </a:rPr>
                        <a:t>mulatta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i="1" u="none" strike="noStrike" dirty="0">
                          <a:effectLst/>
                        </a:rPr>
                        <a:t> 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81782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65" y="3097026"/>
            <a:ext cx="9057200" cy="25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622</Words>
  <Application>Microsoft Office PowerPoint</Application>
  <PresentationFormat>Widescreen</PresentationFormat>
  <Paragraphs>144</Paragraphs>
  <Slides>25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NGS and Bioinformatics</vt:lpstr>
      <vt:lpstr>Apresentação do PowerPoint</vt:lpstr>
      <vt:lpstr>Human Genome Project</vt:lpstr>
      <vt:lpstr>Sequencing Generations</vt:lpstr>
      <vt:lpstr>Apresentação do PowerPoint</vt:lpstr>
      <vt:lpstr>The NGS approach</vt:lpstr>
      <vt:lpstr>Some key concepts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Bioinformatics for NGS</vt:lpstr>
      <vt:lpstr>IGV</vt:lpstr>
      <vt:lpstr>NGS in practice</vt:lpstr>
      <vt:lpstr>NGS in practice</vt:lpstr>
      <vt:lpstr>NGS in practice</vt:lpstr>
      <vt:lpstr>NGS in practice</vt:lpstr>
      <vt:lpstr>Familia Sardenha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para Diagnóstico Clínico</dc:title>
  <dc:creator>ronald moura</dc:creator>
  <cp:lastModifiedBy>ronald moura</cp:lastModifiedBy>
  <cp:revision>175</cp:revision>
  <dcterms:created xsi:type="dcterms:W3CDTF">2019-03-25T23:32:08Z</dcterms:created>
  <dcterms:modified xsi:type="dcterms:W3CDTF">2020-02-19T14:34:01Z</dcterms:modified>
</cp:coreProperties>
</file>