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6" r:id="rId2"/>
    <p:sldId id="285" r:id="rId3"/>
    <p:sldId id="259" r:id="rId4"/>
    <p:sldId id="261" r:id="rId5"/>
    <p:sldId id="284" r:id="rId6"/>
    <p:sldId id="28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9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EE9FC-A610-49C1-91FA-46FAC9F16040}" type="datetimeFigureOut">
              <a:rPr lang="it-IT" smtClean="0"/>
              <a:t>31/03/2020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8BCC7-4850-471F-BB7F-C4152585BD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2153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82C95-CC2C-40AA-BECE-BECC21BD11A3}" type="datetime1">
              <a:rPr lang="it-IT" smtClean="0"/>
              <a:t>31/03/2020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8A91C31-4736-48AC-970F-CFE305DD63AB}" type="slidenum">
              <a:rPr lang="it-IT" smtClean="0"/>
              <a:t>‹N›</a:t>
            </a:fld>
            <a:endParaRPr lang="it-IT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5529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323C8-9410-429F-B8E7-C7589858C084}" type="datetime1">
              <a:rPr lang="it-IT" smtClean="0"/>
              <a:t>31/03/2020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‹N›</a:t>
            </a:fld>
            <a:endParaRPr lang="it-IT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3014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2448-8DC6-41AD-9E25-411AEDA62C20}" type="datetime1">
              <a:rPr lang="it-IT" smtClean="0"/>
              <a:t>31/03/2020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‹N›</a:t>
            </a:fld>
            <a:endParaRPr lang="it-IT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21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EE71-B4F6-4696-BD4C-A21602C000B1}" type="datetime1">
              <a:rPr lang="it-IT" smtClean="0"/>
              <a:t>31/03/2020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‹N›</a:t>
            </a:fld>
            <a:endParaRPr lang="it-IT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464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4BD2-6A28-4D2B-B45D-7D579B9FAA61}" type="datetime1">
              <a:rPr lang="it-IT" smtClean="0"/>
              <a:t>31/03/2020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‹N›</a:t>
            </a:fld>
            <a:endParaRPr lang="it-IT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111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8C8-8542-4AFD-8400-E864C88D9CB8}" type="datetime1">
              <a:rPr lang="it-IT" smtClean="0"/>
              <a:t>31/03/2020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‹N›</a:t>
            </a:fld>
            <a:endParaRPr lang="it-IT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5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BDEED-A514-4FC7-878B-3D84C2440EDC}" type="datetime1">
              <a:rPr lang="it-IT" smtClean="0"/>
              <a:t>31/03/2020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‹N›</a:t>
            </a:fld>
            <a:endParaRPr lang="it-IT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5850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95344-96AC-4D8F-AFD4-E3B41677D630}" type="datetime1">
              <a:rPr lang="it-IT" smtClean="0"/>
              <a:t>31/03/2020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‹N›</a:t>
            </a:fld>
            <a:endParaRPr lang="it-IT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753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16AF-290E-4DB6-8929-05A9D7858FEE}" type="datetime1">
              <a:rPr lang="it-IT" smtClean="0"/>
              <a:t>31/03/2020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2217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DB374-B5AE-44CF-8FEA-2DB5A8146B72}" type="datetime1">
              <a:rPr lang="it-IT" smtClean="0"/>
              <a:t>31/03/2020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‹N›</a:t>
            </a:fld>
            <a:endParaRPr lang="it-IT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223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11DAEBA-025C-44C3-AE13-829F8A75A1DA}" type="datetime1">
              <a:rPr lang="it-IT" smtClean="0"/>
              <a:t>31/03/2020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‹N›</a:t>
            </a:fld>
            <a:endParaRPr lang="it-IT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70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CDA15-1F83-4E49-B99F-0F6FFB121A2E}" type="datetime1">
              <a:rPr lang="it-IT" smtClean="0"/>
              <a:t>31/03/2020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8A91C31-4736-48AC-970F-CFE305DD63AB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19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uria.eu/" TargetMode="External"/><Relationship Id="rId3" Type="http://schemas.openxmlformats.org/officeDocument/2006/relationships/hyperlink" Target="http://www.un.org/" TargetMode="External"/><Relationship Id="rId7" Type="http://schemas.openxmlformats.org/officeDocument/2006/relationships/hyperlink" Target="http://www.europa.eu/" TargetMode="External"/><Relationship Id="rId2" Type="http://schemas.openxmlformats.org/officeDocument/2006/relationships/hyperlink" Target="http://www.docsity.com/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unhcr.org/" TargetMode="External"/><Relationship Id="rId5" Type="http://schemas.openxmlformats.org/officeDocument/2006/relationships/hyperlink" Target="http://www.echr.org/" TargetMode="External"/><Relationship Id="rId4" Type="http://schemas.openxmlformats.org/officeDocument/2006/relationships/hyperlink" Target="http://www.icj.org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isdue.eu/" TargetMode="External"/><Relationship Id="rId2" Type="http://schemas.openxmlformats.org/officeDocument/2006/relationships/hyperlink" Target="http://www.sidi-isil.org/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asil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D0050A66-8880-441F-8783-B27ABA8C936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Corso di Diritto internazionale 2019-20</a:t>
            </a:r>
            <a:br>
              <a:rPr lang="it-IT" b="1" dirty="0">
                <a:solidFill>
                  <a:srgbClr val="FF0000"/>
                </a:solidFill>
              </a:rPr>
            </a:b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C02E97B4-A2FC-450C-9C01-081A4B036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528321"/>
            <a:ext cx="6234748" cy="5332730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Obiettivi formativi</a:t>
            </a:r>
          </a:p>
          <a:p>
            <a:pPr algn="just"/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Corso si prefigge di fornire agli studenti competenze incentrate su tre ambiti del Diritto internazionale pubblico: </a:t>
            </a:r>
          </a:p>
          <a:p>
            <a:pPr algn="just"/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 istituzionale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gli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«attori»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dell’ordinamento internazionale (Stati, Organizzazioni internazionali, individui); le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regole (fonti)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diritto internazionale (consuetudine e accordi); cenni alla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funzione giudiziaria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internazionale (la Corte internazionale di giustizia, la Corte EDU);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l’efficacia interna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(condizioni d’applicazione e forza giuridica) del diritto internazionale (consuetudine e accordi) in Italia;</a:t>
            </a:r>
          </a:p>
          <a:p>
            <a:pPr algn="just"/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 sostanziale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due istituti dell’ordinamento internazionale contemporaneo, relativi alla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protezione e alla sicurezza dello Stato come soggetto del diritto internazionale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ossia la disciplina </a:t>
            </a:r>
            <a:r>
              <a:rPr lang="it-IT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delle immunità dalla giurisdizione nazionale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degli Stati e degli organi statali stranieri e </a:t>
            </a:r>
            <a:r>
              <a:rPr lang="it-IT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disciplina dell’uso della forza armata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il sistema di sicurezza «collettiva» delle Nazioni Unite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EDC9C302-F6F6-4E73-86E4-368F98D7A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solidFill>
            <a:schemeClr val="accent2"/>
          </a:solidFill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342900" indent="-342900">
              <a:buAutoNum type="alphaLcParenR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Obiettivi formativi</a:t>
            </a:r>
          </a:p>
          <a:p>
            <a:pPr marL="342900" indent="-342900">
              <a:buFont typeface="Arial" panose="020B0604020202020204" pitchFamily="34" charset="0"/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del corso</a:t>
            </a:r>
          </a:p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degli esami</a:t>
            </a:r>
          </a:p>
          <a:p>
            <a:pPr marL="342900" indent="-342900">
              <a:buFont typeface="Arial" panose="020B0604020202020204" pitchFamily="34" charset="0"/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Documentazione</a:t>
            </a:r>
          </a:p>
          <a:p>
            <a:pPr marL="342900" indent="-342900">
              <a:buAutoNum type="alphaLcParenR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7D9CAE10-95D7-40D9-856A-ADE9B25AD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83092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3223D2-EC9A-4852-9C5D-E4E5DB248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Corso di Diritto internazionale 2019-20</a:t>
            </a:r>
            <a:br>
              <a:rPr lang="it-IT" b="1" dirty="0">
                <a:solidFill>
                  <a:srgbClr val="FF0000"/>
                </a:solidFill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19A108-229D-465F-83CB-978B89DEC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3714" y="457200"/>
            <a:ext cx="6899242" cy="54306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 speciale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uno specifico approfondimento è dedicato al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alla Convenzione europea dei diritti dell’uomo (CEDU)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ossia al sistema «regionale» europeo della protezione giurisdizionale dei diritti fondamentali (tema affrontato, sebbene settorialmente, anche in altri Corsi). 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Sarà dunque esaminato: il 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multilaterale di tutela dei diritti fondamentali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 c.d.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Core Human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Treaties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stipulati in seno alle Nazioni Unite) (Sezione I); e, successivamente (Sezione II), 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meccanismo di garanzia collettiva dei diritti fondamentali della CEDU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secondo la seguente ripartizione: origine, finalità e struttura della Convenzione; i diritti protetti e la loro interpretazione; la composizione, gli organi interni e le formazioni di giudizio della Corte; la giurisdizione (contenziosa e consultiva) e le competenze; il diritto di ricorso individuale e i presupposti d’esercizio; la procedura davanti alla Corte (cenni); le sentenze della Corte: natura, tipologia, efficacia; il ruolo «esecutivo» del Comitato dei ministri del Consiglio d’Europa  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1EF4254-5DD6-4A55-B61A-D024F2B468D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Obiettivi formativi</a:t>
            </a:r>
          </a:p>
          <a:p>
            <a:pPr marL="342900" indent="-342900">
              <a:buFont typeface="Arial" panose="020B0604020202020204" pitchFamily="34" charset="0"/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del corso</a:t>
            </a:r>
          </a:p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degli esami</a:t>
            </a:r>
          </a:p>
          <a:p>
            <a:pPr marL="342900" indent="-342900">
              <a:buFont typeface="Arial" panose="020B0604020202020204" pitchFamily="34" charset="0"/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Documentazione</a:t>
            </a:r>
          </a:p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708BCE-FC4E-4FF6-BB94-8EC5FD29C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6272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2647E6-843F-47C2-82AB-01B7E144E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671" y="1148575"/>
            <a:ext cx="3327354" cy="1092819"/>
          </a:xfrm>
        </p:spPr>
        <p:txBody>
          <a:bodyPr>
            <a:normAutofit/>
          </a:bodyPr>
          <a:lstStyle/>
          <a:p>
            <a:r>
              <a:rPr lang="it-IT" dirty="0"/>
              <a:t>Modalità di svolgimento del Corso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6E20E4-1CB2-4027-9210-F0B4EF438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680" y="548640"/>
            <a:ext cx="6041708" cy="5320348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corso ha una durata virtuale di circa 60 ore; 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queste, 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circa 40 sono dedicate alla parte generale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(istituti classici del diritto internazionale pubblico) e 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circa 20 al diritto della CEDU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(come indicato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supra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Corsi e iniziative collegate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Diritto UE (anno IV, attivato dal 2020-21) e Diritto del mercato unico europeo e della concorrenza (anno V); 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iniziative collegate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Moot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Court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(maggio 2020) sul Diritto dei contratti internazionali in Europa; </a:t>
            </a:r>
            <a:r>
              <a:rPr lang="it-IT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Refugee</a:t>
            </a:r>
            <a:r>
              <a:rPr lang="it-I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it-I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Clinic Trieste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(studenti del IV e V anno, terza edizione, attualmente sospesa)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iniziative convegnistiche e seminariali, già programmate, sono sospese fino a cessazione emergenza. 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C5AEFFD-F959-4AE6-926B-0F5D5EFB22A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Obiettivi formativi</a:t>
            </a:r>
          </a:p>
          <a:p>
            <a:pPr marL="342900" indent="-342900">
              <a:buFont typeface="Arial" panose="020B0604020202020204" pitchFamily="34" charset="0"/>
              <a:buAutoNum type="alphaLcParenR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del corso</a:t>
            </a:r>
          </a:p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degli esami</a:t>
            </a:r>
          </a:p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Documentazione</a:t>
            </a:r>
          </a:p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0DA3D4-ED8C-4127-9D58-3EA972D96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9964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3F8DBD-7940-45F8-A45D-AFD0D5E96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671" y="1092819"/>
            <a:ext cx="3327354" cy="1750741"/>
          </a:xfrm>
        </p:spPr>
        <p:txBody>
          <a:bodyPr>
            <a:normAutofit/>
          </a:bodyPr>
          <a:lstStyle/>
          <a:p>
            <a:br>
              <a:rPr lang="it-IT" dirty="0"/>
            </a:br>
            <a:br>
              <a:rPr lang="it-IT" dirty="0"/>
            </a:br>
            <a:r>
              <a:rPr lang="it-IT" dirty="0"/>
              <a:t>Modalità svolgimento esami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5F9920-6457-475D-9066-9515AC6BC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5617" y="245327"/>
            <a:ext cx="7028489" cy="5609063"/>
          </a:xfrm>
        </p:spPr>
        <p:txBody>
          <a:bodyPr>
            <a:normAutofit fontScale="92500" lnSpcReduction="20000"/>
          </a:bodyPr>
          <a:lstStyle/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Gli studenti iscritti al corso dovranno dimostrare, durante 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colloquio orale di circa 20 minuti (via Skype, Zoom, </a:t>
            </a:r>
            <a:r>
              <a:rPr 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-Teams o altre modalità indicate dal Dipartimento)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ovvero mediante un test  o un elaborato scritto, buona conoscenza dei temi trattati e capacità di qualificare i casi e materiali richiamati nelle slides o nella documentazione fornita.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Gli studenti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possono integrare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informazioni contenute nelle slides con i testi che seguono (nell’edizione più recente indicata): 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Carlo FOCARELLI, </a:t>
            </a:r>
            <a:r>
              <a:rPr lang="it-I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Diritto internazionale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 edizione, CEDAM (Padova), 2019, limitatamente a: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Introduzione; Parte I; Parte II, a eccezione del Cap. VI; Parte III: solo il Cap. VIII, Sezione I, e il Cap. IX, Sezione I, sottosezioni A, B (v. indice allegato)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A. DE SALVIA, M. REMUS, </a:t>
            </a:r>
            <a:r>
              <a:rPr lang="it-I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Ricorrere a Strasburgo. Presupposti e procedura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Giuffrè Editore, Milano, 2016: limitatamente a: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 I; Parte II: Cap. I; Documentazione: testo della CEDU</a:t>
            </a:r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3C00150-5B71-488E-A459-056DCEC1B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Obiettivi formativi</a:t>
            </a:r>
          </a:p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del corso </a:t>
            </a:r>
          </a:p>
          <a:p>
            <a:pPr marL="342900" indent="-342900">
              <a:buAutoNum type="alphaLcParenR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degli esami</a:t>
            </a:r>
          </a:p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Documentazione</a:t>
            </a:r>
          </a:p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E9C0A6-8D99-4385-BB32-C4F596EBF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5722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012978-73CE-49F2-8FA2-4238DA563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documentazione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2B61C0-81C3-4F5A-BE84-49506E270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3714" y="234176"/>
            <a:ext cx="6668226" cy="54306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assolutamente sconsigliato l’utilizzo di «sintesi» o appunti disponibili on line (es.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www.docsity.com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)! 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invece suggerito l’impiego dei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testi delle convenzioni internazionali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saranno richiamate nel Corso (es. Convenzione di Vienna del 1969 sul diritto dei trattati), purché tratti da siti «istituzionali» ovvero dal sistema della «cattedre on line» </a:t>
            </a:r>
          </a:p>
          <a:p>
            <a:pPr algn="just"/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Siti di utile consultazione a fini documentali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www.un.org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(sito Nazioni Unite);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www.icj.org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(sito della Corte internazionale di giustizia);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www.echr.org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(sito della Corte europea dei diritti dell’uomo, con banca dati HUDOC);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https://www.unhcr.org/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(sito dell’Alto Commissariato ONU per i rifugiati);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www.europa.eu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(tutta la documentazione di diritto dell’Unione europea);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www.curia.eu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(tutta la giurisprudenza della Corte di giustizia UE)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6E3A400-1FBE-4A7A-B551-8E907241E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Obiettivi formativi</a:t>
            </a:r>
          </a:p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del corso </a:t>
            </a:r>
          </a:p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degli esami</a:t>
            </a:r>
          </a:p>
          <a:p>
            <a:pPr marL="342900" indent="-342900">
              <a:buAutoNum type="alphaLcParenR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Documentazione</a:t>
            </a:r>
          </a:p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319B9BB-C3E6-45EA-9A26-0B898037D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1661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5E1DE8-8534-4637-93D1-61A0320E6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documentazione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1071D1-A77A-485C-B95E-7D28A2E95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l’attualità giuridica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http://www.sidi-isil.org/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(sito della Società italiana di Diritto internazionale) 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https://www.aisdue.eu/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(sito della Associazione italiana studiosi di diritto dell’UE);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www.asil.org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(sito della Società americana di diritto internazionale)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Esempi di letture tratte dall’attualità giuridica saranno segnalati nel sistema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Moodle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federato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La relativa conoscenza non sarà verificata in sede d’esame, ma contribuisce alla conoscenza delle tecniche argomentative e d’interpretazione del giurista internazionalista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20767A2-8CA7-4074-950B-A1EFE1CD4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Obiettivi formativi</a:t>
            </a:r>
          </a:p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del corso </a:t>
            </a:r>
          </a:p>
          <a:p>
            <a:pPr marL="342900" indent="-342900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degli esami</a:t>
            </a:r>
          </a:p>
          <a:p>
            <a:pPr marL="342900" indent="-342900">
              <a:buAutoNum type="alphaLcParenR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Documentazione</a:t>
            </a:r>
          </a:p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4789EE4-9502-42AF-9CBB-751F1E114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1C31-4736-48AC-970F-CFE305DD63AB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9091268"/>
      </p:ext>
    </p:extLst>
  </p:cSld>
  <p:clrMapOvr>
    <a:masterClrMapping/>
  </p:clrMapOvr>
</p:sld>
</file>

<file path=ppt/theme/theme1.xml><?xml version="1.0" encoding="utf-8"?>
<a:theme xmlns:a="http://schemas.openxmlformats.org/drawingml/2006/main" name="Raccolta">
  <a:themeElements>
    <a:clrScheme name="Raccolt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Raccolt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ccolt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3155</TotalTime>
  <Words>973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MT</vt:lpstr>
      <vt:lpstr>Times New Roman</vt:lpstr>
      <vt:lpstr>Raccolta</vt:lpstr>
      <vt:lpstr>Corso di Diritto internazionale 2019-20 </vt:lpstr>
      <vt:lpstr>Corso di Diritto internazionale 2019-20 </vt:lpstr>
      <vt:lpstr>Modalità di svolgimento del Corso </vt:lpstr>
      <vt:lpstr>  Modalità svolgimento esami</vt:lpstr>
      <vt:lpstr>documentazione</vt:lpstr>
      <vt:lpstr>documentazione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 </dc:creator>
  <cp:lastModifiedBy> </cp:lastModifiedBy>
  <cp:revision>102</cp:revision>
  <dcterms:created xsi:type="dcterms:W3CDTF">2020-03-01T16:04:15Z</dcterms:created>
  <dcterms:modified xsi:type="dcterms:W3CDTF">2020-03-31T14:53:24Z</dcterms:modified>
</cp:coreProperties>
</file>