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3" r:id="rId3"/>
    <p:sldId id="274" r:id="rId4"/>
    <p:sldId id="271" r:id="rId5"/>
    <p:sldId id="288" r:id="rId6"/>
    <p:sldId id="289" r:id="rId7"/>
    <p:sldId id="270" r:id="rId8"/>
    <p:sldId id="285" r:id="rId9"/>
    <p:sldId id="286" r:id="rId10"/>
    <p:sldId id="275" r:id="rId11"/>
    <p:sldId id="260" r:id="rId12"/>
    <p:sldId id="262" r:id="rId13"/>
    <p:sldId id="263" r:id="rId14"/>
    <p:sldId id="265" r:id="rId15"/>
    <p:sldId id="261" r:id="rId16"/>
    <p:sldId id="276" r:id="rId17"/>
    <p:sldId id="277" r:id="rId18"/>
    <p:sldId id="264" r:id="rId19"/>
    <p:sldId id="278" r:id="rId20"/>
    <p:sldId id="272" r:id="rId21"/>
    <p:sldId id="282" r:id="rId22"/>
    <p:sldId id="287" r:id="rId23"/>
    <p:sldId id="280" r:id="rId24"/>
    <p:sldId id="266" r:id="rId25"/>
    <p:sldId id="281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71"/>
    <p:restoredTop sz="94490"/>
  </p:normalViewPr>
  <p:slideViewPr>
    <p:cSldViewPr snapToGrid="0" snapToObjects="1">
      <p:cViewPr varScale="1">
        <p:scale>
          <a:sx n="69" d="100"/>
          <a:sy n="69" d="100"/>
        </p:scale>
        <p:origin x="20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E29FE7-22D8-3D44-B129-C16AAD5DC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89689B-35D1-364B-9DB6-B926BE74C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0F9461-1467-0141-B99C-3D130883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DC20FE-BCAE-4740-9FFA-82E6FE61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CED63E-C053-3444-9937-DCA20A33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81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B91F55-D7CF-D849-A5C8-5109ED26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D6D936E-A5BD-E042-A170-DE6F63FB0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F9B510-F865-BB45-9085-04453673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E173F6-0443-0441-8791-B06BBE51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5A3260-D7F2-F447-9549-01382CD20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58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8FD12AF-76F7-E847-9187-645F47CB8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90C2E8-0994-3740-BAEF-8E7EB64A8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1A896E-F628-9549-B93C-048FA9F1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0717B1-A10B-AB46-AD54-B9BCA0B41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5D6F31-1E0C-3E45-BA78-86AFA858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9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D79EC-95AA-264C-B03C-B005AC8F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2FEF8E-B7E4-734D-B672-80D92A787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E2F4CE-C975-CE4C-AE3B-7D33359B1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7B96F4-D037-004B-B6CF-48CA795C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330AA9-67BC-9443-BFD3-2F6A8230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67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DE1993-1325-9B49-8251-ECB6B33C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BD24FF-F021-0048-B95D-0CBF0374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7045A6-83A2-6742-844D-DFF69DE0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738A41-5CAD-C145-996F-6BB8FDB1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4AE11A-4851-9E4C-9F16-B7B82E5B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83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C493C-99D7-8440-8473-D51E47BEC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049B06-E8B6-5148-901F-5CD3DB9FF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17357D-5B14-FD42-9006-38A3655FD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41CDC7-0552-4642-A15E-DFECDC3D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DBF412-0B62-BD43-B1E9-2A39BB03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A68DD1-3E51-7A48-90AD-22A451BA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50F766-DDC1-AC4B-AB92-E084548CA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181E08-3CCE-EA4B-A6F3-D3391F666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4B7993-1E35-E14E-8104-B717ADB11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FB49B85-00F5-D44F-9AD8-73A3CA07F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2C463A1-EC51-694A-8789-02420E1BE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739861-B7A4-9241-9CB0-F070792D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9577022-2D38-5A4E-AE25-9B33B3AE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F25A90-7861-C643-A698-3A1BA501C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00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8A3DBE-5583-2043-997A-E4D1A745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DE7D67-75FF-DB4A-8EBD-9B5437F4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AB9838-1824-F747-A535-39FDC01E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CC15F8-8FC0-5F4D-82A7-D0B5D25A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9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86B87C9-DA02-6C4E-968B-5AA3DDE6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D626EE-A104-AE43-A747-E358864A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03DA87-FB52-EF4B-97C0-3E9D0BC6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68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3A5844-C650-6F42-B3AF-60C19A92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AD810-630F-7B41-A21F-5EA2C85CA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34B208-5558-7243-9864-BC92B3170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FCB0722-A023-1F42-B7B6-3353F23B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AFF5C3-04D8-E841-B881-75F9A8D70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5D07CE-D0D9-6141-AF17-A5CD0990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45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8580A2-814A-7343-8548-6A9E2A7BC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3193827-9F61-B745-9199-BD3699179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A05D47-E490-A544-B34A-522A18E59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C4A97A-826E-3944-AF1C-18E16CD1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16F2CB-6B0B-0443-A456-E572410A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A375F7-54CF-8C44-95C2-E54F8A54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43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9E45F11-B45A-DC4C-BE96-4BEE6CFB5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2FF4EF-46C0-F542-AB03-A77C21E93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F52D6B-781A-0347-87F7-4298DAF04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F693C-3313-284B-B822-6CEAE054DF15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DBDEED-F44E-3F4E-A44D-423F99E00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89FFB7-971C-DC4C-9116-650D0305A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F3698-9C6F-2E41-A469-8B24983B3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23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64.jpeg"/><Relationship Id="rId21" Type="http://schemas.openxmlformats.org/officeDocument/2006/relationships/image" Target="../media/image82.jpe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jp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emf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5F2881-E751-6443-B5A7-1639BB36B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614" y="2119313"/>
            <a:ext cx="11070772" cy="2387600"/>
          </a:xfrm>
        </p:spPr>
        <p:txBody>
          <a:bodyPr>
            <a:normAutofit/>
          </a:bodyPr>
          <a:lstStyle/>
          <a:p>
            <a:r>
              <a:rPr lang="en-GB" b="1" dirty="0"/>
              <a:t>B</a:t>
            </a:r>
            <a:r>
              <a:rPr lang="en-GB" dirty="0"/>
              <a:t>iomolecular </a:t>
            </a:r>
            <a:r>
              <a:rPr lang="en-GB" b="1" dirty="0"/>
              <a:t>A</a:t>
            </a:r>
            <a:r>
              <a:rPr lang="en-GB" dirty="0"/>
              <a:t>nalyses for </a:t>
            </a:r>
            <a:r>
              <a:rPr lang="en-GB" b="1" dirty="0"/>
              <a:t>T</a:t>
            </a:r>
            <a:r>
              <a:rPr lang="en-GB" dirty="0"/>
              <a:t>ailored </a:t>
            </a:r>
            <a:r>
              <a:rPr lang="en-GB" b="1" dirty="0"/>
              <a:t>M</a:t>
            </a:r>
            <a:r>
              <a:rPr lang="en-GB" dirty="0"/>
              <a:t>edicine in </a:t>
            </a:r>
            <a:r>
              <a:rPr lang="en-GB" b="1" dirty="0"/>
              <a:t>A</a:t>
            </a:r>
            <a:r>
              <a:rPr lang="en-GB" dirty="0"/>
              <a:t>cne </a:t>
            </a:r>
            <a:r>
              <a:rPr lang="en-GB" dirty="0" err="1"/>
              <a:t>i</a:t>
            </a:r>
            <a:r>
              <a:rPr lang="en-GB" b="1" dirty="0" err="1"/>
              <a:t>N</a:t>
            </a:r>
            <a:r>
              <a:rPr lang="en-GB" dirty="0" err="1"/>
              <a:t>versa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BF738C-41D5-FD4C-BA79-6CA5A08C0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7541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Sergio Crovella</a:t>
            </a:r>
          </a:p>
          <a:p>
            <a:r>
              <a:rPr lang="it-IT" dirty="0"/>
              <a:t>IRCCS Burlo Garofolo</a:t>
            </a:r>
          </a:p>
          <a:p>
            <a:r>
              <a:rPr lang="it-IT" dirty="0"/>
              <a:t>Trieste</a:t>
            </a:r>
          </a:p>
          <a:p>
            <a:r>
              <a:rPr lang="it-IT" dirty="0" err="1"/>
              <a:t>Italy</a:t>
            </a:r>
            <a:endParaRPr lang="it-IT" dirty="0"/>
          </a:p>
          <a:p>
            <a:r>
              <a:rPr lang="it-IT" dirty="0" err="1"/>
              <a:t>sergio.crovella@burlo.trieste.it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9B4489-6F82-4C41-BC42-921D0AFE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25413"/>
            <a:ext cx="7950200" cy="1993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CAE96BC-D8A2-044D-9018-07757CF9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46" y="5842168"/>
            <a:ext cx="3311524" cy="6586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B58CE0D-6898-1F4A-9B25-368C9987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800" y="5425949"/>
            <a:ext cx="2309586" cy="9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E6344D-D245-E446-8638-6F01CBA07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8854" y="382057"/>
            <a:ext cx="3097009" cy="2023379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27DED86-9AA9-1741-929E-80A11BCB31D9}"/>
              </a:ext>
            </a:extLst>
          </p:cNvPr>
          <p:cNvSpPr/>
          <p:nvPr/>
        </p:nvSpPr>
        <p:spPr>
          <a:xfrm>
            <a:off x="541865" y="382057"/>
            <a:ext cx="6451601" cy="611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3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genetic variants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AI susceptibility, severity and resp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nse to treatment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en-GB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vivo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vitro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investigations on the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biological pathways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affected by AI and testing the impact of genetic variants on immune and cutaneous cell biology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buFont typeface="Symbol" pitchFamily="2" charset="2"/>
              <a:buChar char="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holistic health records HHR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complement medical record by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a smartphone application to remotely monitor the physical and psychological wellbeing of patients and advise them on physical activity and dietary and smoking habits</a:t>
            </a:r>
          </a:p>
          <a:p>
            <a:pPr marL="342900" lvl="0" indent="-342900" algn="just">
              <a:spcBef>
                <a:spcPts val="3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 novel stratification methods that clinicians can use to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severity, choose the therapy and follow the outcome</a:t>
            </a:r>
            <a:r>
              <a:rPr lang="it-IT" sz="2400" b="1" dirty="0"/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3ADB92C-81B7-7F45-BF4E-D81B425DB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46" y="2547299"/>
            <a:ext cx="2920517" cy="42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4817C7-9FB2-DA44-91DF-5E78F5BDB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81" y="844062"/>
            <a:ext cx="6688419" cy="48132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7B5FE0-488B-B84F-A997-60F08D5269CE}"/>
              </a:ext>
            </a:extLst>
          </p:cNvPr>
          <p:cNvSpPr txBox="1"/>
          <p:nvPr/>
        </p:nvSpPr>
        <p:spPr>
          <a:xfrm>
            <a:off x="845527" y="1349026"/>
            <a:ext cx="4095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NON INVASIVE DNA EXTRACTION FROM SALIVA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726015-874F-C647-AB91-8B470FD6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1" y="3250711"/>
            <a:ext cx="4904642" cy="20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49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FCAF72-8C61-A04B-8621-E20EF6776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33" y="562708"/>
            <a:ext cx="10516952" cy="54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7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CA89177-1229-9F40-BFA8-EB6CEE435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290" y="1214965"/>
            <a:ext cx="7215554" cy="523986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16CB20-BF2E-A74E-99F5-763EAB99F1D7}"/>
              </a:ext>
            </a:extLst>
          </p:cNvPr>
          <p:cNvSpPr txBox="1"/>
          <p:nvPr/>
        </p:nvSpPr>
        <p:spPr>
          <a:xfrm>
            <a:off x="1512277" y="369277"/>
            <a:ext cx="886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SANGER SEQUENCING VALIDATION AND MUTATION CONFIRMATION</a:t>
            </a:r>
          </a:p>
        </p:txBody>
      </p:sp>
    </p:spTree>
    <p:extLst>
      <p:ext uri="{BB962C8B-B14F-4D97-AF65-F5344CB8AC3E}">
        <p14:creationId xmlns:p14="http://schemas.microsoft.com/office/powerpoint/2010/main" val="292024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8B9570-82EF-1F4A-A37E-46B1984F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IT DATA INTEGRATION (CLINICS, BIOLOGY, GENETICS, DRUGS, DIET ETC.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87F4FA-6D43-A34B-AD1B-92F4D4542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03" y="1971919"/>
            <a:ext cx="85217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2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5340B6-CF40-764A-9B2C-62AD91635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92" y="2107778"/>
            <a:ext cx="10717940" cy="367518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96E9F3-F46B-3D4C-AD4C-B8DBB89F6DF2}"/>
              </a:ext>
            </a:extLst>
          </p:cNvPr>
          <p:cNvSpPr txBox="1"/>
          <p:nvPr/>
        </p:nvSpPr>
        <p:spPr>
          <a:xfrm>
            <a:off x="4183238" y="511835"/>
            <a:ext cx="6764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INTEROMICS: AN INTEGRATED APPROACH</a:t>
            </a:r>
          </a:p>
          <a:p>
            <a:r>
              <a:rPr lang="it-IT" sz="2800" b="1" dirty="0"/>
              <a:t> FOR TAILORED MEDICINE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F85F32-D314-DD4D-BD30-5D330813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92" y="511835"/>
            <a:ext cx="2422611" cy="13433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C9E8911-4A64-8044-987C-8547AF748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238" y="51114"/>
            <a:ext cx="7608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F69A3D-C087-2C45-B17F-9B2B38E0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6" y="3123529"/>
            <a:ext cx="2981901" cy="33993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FA730-728A-BC45-8465-1EE00BB5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333" y="3602567"/>
            <a:ext cx="4406462" cy="2730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EAF030A-91A6-2442-80CF-B5BE3ACA7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560" y="3043095"/>
            <a:ext cx="3302498" cy="32173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52F63F5-F203-244F-8E7D-E57BF95CE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36" y="182033"/>
            <a:ext cx="2352558" cy="261196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6083475-0C24-3242-BBC3-F710643A6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650" y="150618"/>
            <a:ext cx="4364567" cy="280814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53C2FC-022A-2E46-B443-EF5DC73AA74D}"/>
              </a:ext>
            </a:extLst>
          </p:cNvPr>
          <p:cNvSpPr txBox="1"/>
          <p:nvPr/>
        </p:nvSpPr>
        <p:spPr>
          <a:xfrm>
            <a:off x="8409560" y="364631"/>
            <a:ext cx="33622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NON-INVASIVE PATIENTS</a:t>
            </a:r>
          </a:p>
          <a:p>
            <a:r>
              <a:rPr lang="it-IT" sz="2800" b="1" dirty="0"/>
              <a:t>SAMPLING. </a:t>
            </a:r>
          </a:p>
          <a:p>
            <a:r>
              <a:rPr lang="it-IT" sz="2800" b="1" dirty="0"/>
              <a:t>STEM CELLS DERIVED</a:t>
            </a:r>
          </a:p>
          <a:p>
            <a:r>
              <a:rPr lang="it-IT" sz="2800" b="1" dirty="0"/>
              <a:t>FROM HAIRS</a:t>
            </a:r>
          </a:p>
        </p:txBody>
      </p:sp>
    </p:spTree>
    <p:extLst>
      <p:ext uri="{BB962C8B-B14F-4D97-AF65-F5344CB8AC3E}">
        <p14:creationId xmlns:p14="http://schemas.microsoft.com/office/powerpoint/2010/main" val="8242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52697E-E898-B546-BD85-1B171BC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092200"/>
            <a:ext cx="5215467" cy="45768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A13BA6-0ACB-2B4E-9269-D0F7F074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226" y="431799"/>
            <a:ext cx="2246281" cy="32766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E08BF6F-C3EA-BF40-A140-0582E541B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226" y="4032251"/>
            <a:ext cx="2278400" cy="21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A54CED-D118-C145-91BB-8B875141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19" y="1533280"/>
            <a:ext cx="4560766" cy="39541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F8BEE81-08C6-954D-B2F9-8F2A3755C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840" y="1198934"/>
            <a:ext cx="5842000" cy="4622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4E4891-855C-A34E-8B3A-60EB281C4669}"/>
              </a:ext>
            </a:extLst>
          </p:cNvPr>
          <p:cNvSpPr txBox="1"/>
          <p:nvPr/>
        </p:nvSpPr>
        <p:spPr>
          <a:xfrm>
            <a:off x="2703202" y="281354"/>
            <a:ext cx="626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From </a:t>
            </a:r>
            <a:r>
              <a:rPr lang="it-IT" sz="2800" b="1" dirty="0" err="1"/>
              <a:t>patients</a:t>
            </a:r>
            <a:r>
              <a:rPr lang="it-IT" sz="2800" b="1" dirty="0"/>
              <a:t>’ </a:t>
            </a:r>
            <a:r>
              <a:rPr lang="it-IT" sz="2800" b="1" dirty="0" err="1"/>
              <a:t>hairs</a:t>
            </a:r>
            <a:r>
              <a:rPr lang="it-IT" sz="2800" b="1" dirty="0"/>
              <a:t> to SKIN ORGANOIDS</a:t>
            </a:r>
          </a:p>
        </p:txBody>
      </p:sp>
    </p:spTree>
    <p:extLst>
      <p:ext uri="{BB962C8B-B14F-4D97-AF65-F5344CB8AC3E}">
        <p14:creationId xmlns:p14="http://schemas.microsoft.com/office/powerpoint/2010/main" val="77031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ED017C0-FD2B-3141-88BF-E98A3FA7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59" y="0"/>
            <a:ext cx="6545747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E6B7D0-3AB9-8E44-B7F2-BFD641925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533" y="3615267"/>
            <a:ext cx="4648028" cy="28469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18780EC-DC6F-A74A-A7C5-BF8AB42DF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533" y="218456"/>
            <a:ext cx="4331206" cy="32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7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1494782-B9EA-6E49-BF22-966D5591D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84" y="654213"/>
            <a:ext cx="6779683" cy="57866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DF8DDE-A50B-E046-B2A3-51E39136F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2192995"/>
            <a:ext cx="3860800" cy="440025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A2472D1-77DC-FF4C-B2FE-C2101944A548}"/>
              </a:ext>
            </a:extLst>
          </p:cNvPr>
          <p:cNvSpPr/>
          <p:nvPr/>
        </p:nvSpPr>
        <p:spPr>
          <a:xfrm>
            <a:off x="458904" y="323907"/>
            <a:ext cx="42299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latin typeface="Helvetica" pitchFamily="2" charset="0"/>
              </a:rPr>
              <a:t>Hidradenitis</a:t>
            </a:r>
            <a:r>
              <a:rPr lang="it-IT" sz="2000" b="1" dirty="0">
                <a:latin typeface="Helvetica" pitchFamily="2" charset="0"/>
              </a:rPr>
              <a:t> suppurativa (HS) or Acne Inversa </a:t>
            </a:r>
            <a:r>
              <a:rPr lang="it-IT" sz="2000" dirty="0" err="1">
                <a:latin typeface="Helvetica" pitchFamily="2" charset="0"/>
              </a:rPr>
              <a:t>is</a:t>
            </a:r>
            <a:r>
              <a:rPr lang="it-IT" sz="2000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relatively</a:t>
            </a:r>
            <a:r>
              <a:rPr lang="it-IT" sz="2000" b="1" dirty="0">
                <a:latin typeface="Helvetica" pitchFamily="2" charset="0"/>
              </a:rPr>
              <a:t> common</a:t>
            </a:r>
            <a:r>
              <a:rPr lang="it-IT" sz="2000" dirty="0">
                <a:latin typeface="Helvetica" pitchFamily="2" charset="0"/>
              </a:rPr>
              <a:t>, with the </a:t>
            </a:r>
            <a:r>
              <a:rPr lang="it-IT" sz="2000" dirty="0" err="1">
                <a:latin typeface="Helvetica" pitchFamily="2" charset="0"/>
              </a:rPr>
              <a:t>prevalence</a:t>
            </a:r>
            <a:r>
              <a:rPr lang="it-IT" sz="2000" dirty="0">
                <a:latin typeface="Helvetica" pitchFamily="2" charset="0"/>
              </a:rPr>
              <a:t> of 0.05%to 4.10%, </a:t>
            </a:r>
            <a:r>
              <a:rPr lang="it-IT" sz="2000" dirty="0" err="1">
                <a:latin typeface="Helvetica" pitchFamily="2" charset="0"/>
              </a:rPr>
              <a:t>yet</a:t>
            </a:r>
            <a:r>
              <a:rPr lang="it-IT" sz="2000" dirty="0">
                <a:latin typeface="Helvetica" pitchFamily="2" charset="0"/>
              </a:rPr>
              <a:t> </a:t>
            </a:r>
            <a:r>
              <a:rPr lang="it-IT" sz="2000" dirty="0" err="1">
                <a:latin typeface="Helvetica" pitchFamily="2" charset="0"/>
              </a:rPr>
              <a:t>many</a:t>
            </a:r>
            <a:r>
              <a:rPr lang="it-IT" sz="2000" dirty="0">
                <a:latin typeface="Helvetica" pitchFamily="2" charset="0"/>
              </a:rPr>
              <a:t> </a:t>
            </a:r>
            <a:r>
              <a:rPr lang="it-IT" sz="2000" dirty="0" err="1">
                <a:latin typeface="Helvetica" pitchFamily="2" charset="0"/>
              </a:rPr>
              <a:t>patients</a:t>
            </a:r>
            <a:r>
              <a:rPr lang="it-IT" sz="2000" dirty="0">
                <a:latin typeface="Helvetica" pitchFamily="2" charset="0"/>
              </a:rPr>
              <a:t> </a:t>
            </a:r>
            <a:r>
              <a:rPr lang="it-IT" sz="2000" dirty="0" err="1">
                <a:latin typeface="Helvetica" pitchFamily="2" charset="0"/>
              </a:rPr>
              <a:t>receive</a:t>
            </a:r>
            <a:r>
              <a:rPr lang="it-IT" sz="2000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inadequate</a:t>
            </a:r>
            <a:r>
              <a:rPr lang="it-IT" sz="2000" b="1" dirty="0">
                <a:latin typeface="Helvetica" pitchFamily="2" charset="0"/>
              </a:rPr>
              <a:t> treatment.</a:t>
            </a:r>
            <a:endParaRPr lang="it-IT" sz="2000" b="1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F32BC4-1A28-5C44-B706-285EE1D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598" y="950193"/>
            <a:ext cx="2579147" cy="23148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3FAFA5E-9DBC-334F-96D8-F729254A6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110" y="3569854"/>
            <a:ext cx="3196571" cy="2769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7DA5084F-1CB2-944C-83EA-B470E9407C73}"/>
              </a:ext>
            </a:extLst>
          </p:cNvPr>
          <p:cNvGrpSpPr/>
          <p:nvPr/>
        </p:nvGrpSpPr>
        <p:grpSpPr>
          <a:xfrm>
            <a:off x="4703550" y="3587791"/>
            <a:ext cx="3259235" cy="2882511"/>
            <a:chOff x="4946073" y="3569854"/>
            <a:chExt cx="3259235" cy="288251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B2B457C-E203-A64A-B0F1-DF6BBC34E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6073" y="3569854"/>
              <a:ext cx="3259235" cy="2882511"/>
            </a:xfrm>
            <a:prstGeom prst="rect">
              <a:avLst/>
            </a:prstGeom>
          </p:spPr>
        </p:pic>
        <p:sp>
          <p:nvSpPr>
            <p:cNvPr id="9" name="Rettangolo arrotondato 8">
              <a:extLst>
                <a:ext uri="{FF2B5EF4-FFF2-40B4-BE49-F238E27FC236}">
                  <a16:creationId xmlns:a16="http://schemas.microsoft.com/office/drawing/2014/main" id="{4EAC8B4F-E90C-024F-8228-ECD7311CE40C}"/>
                </a:ext>
              </a:extLst>
            </p:cNvPr>
            <p:cNvSpPr/>
            <p:nvPr/>
          </p:nvSpPr>
          <p:spPr>
            <a:xfrm>
              <a:off x="5153891" y="5777345"/>
              <a:ext cx="651164" cy="639146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127396FA-9941-F142-8863-8CE219624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110" y="186364"/>
            <a:ext cx="2950441" cy="639138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8CFCFCD2-AD4F-D846-B408-03986549FCD9}"/>
              </a:ext>
            </a:extLst>
          </p:cNvPr>
          <p:cNvGrpSpPr/>
          <p:nvPr/>
        </p:nvGrpSpPr>
        <p:grpSpPr>
          <a:xfrm>
            <a:off x="353374" y="3605729"/>
            <a:ext cx="4291198" cy="2846636"/>
            <a:chOff x="374073" y="3569855"/>
            <a:chExt cx="4291198" cy="284663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8957C9-5264-8C45-925C-4BA1F8332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073" y="3569855"/>
              <a:ext cx="4291198" cy="2846636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4FF2952-CF58-3E41-92CE-179893ABC14A}"/>
                </a:ext>
              </a:extLst>
            </p:cNvPr>
            <p:cNvCxnSpPr/>
            <p:nvPr/>
          </p:nvCxnSpPr>
          <p:spPr>
            <a:xfrm flipH="1">
              <a:off x="2784764" y="5195455"/>
              <a:ext cx="886691" cy="81741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C1B21EAD-658C-7240-9A4E-AA99ED2AF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320278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94D6C22-93C9-CA41-88DC-B777BBE36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3230" y="3501876"/>
            <a:ext cx="4128770" cy="29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5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A1B652-0C76-8246-93A7-75A1C197A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38" y="1763325"/>
            <a:ext cx="3015095" cy="7786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8E7883-F17C-254F-90DF-AE19F9719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0786"/>
            <a:ext cx="10833100" cy="1739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7CD3697-C51D-2346-9DA8-F285E6A92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5382"/>
            <a:ext cx="12192000" cy="184504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41E24547-0678-8846-9947-15921D47B674}"/>
              </a:ext>
            </a:extLst>
          </p:cNvPr>
          <p:cNvSpPr/>
          <p:nvPr/>
        </p:nvSpPr>
        <p:spPr>
          <a:xfrm>
            <a:off x="506122" y="305253"/>
            <a:ext cx="4455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Pyoderma</a:t>
            </a:r>
            <a:r>
              <a:rPr lang="it-IT" sz="2400" b="1" dirty="0"/>
              <a:t> </a:t>
            </a:r>
            <a:r>
              <a:rPr lang="it-IT" sz="2400" b="1" dirty="0" err="1"/>
              <a:t>gangrenosum</a:t>
            </a:r>
            <a:r>
              <a:rPr lang="it-IT" sz="2400" b="1" dirty="0"/>
              <a:t>, acne, and suppurative </a:t>
            </a:r>
            <a:r>
              <a:rPr lang="it-IT" sz="2400" b="1" dirty="0" err="1"/>
              <a:t>hidradenitis</a:t>
            </a:r>
            <a:r>
              <a:rPr lang="it-IT" sz="2400" b="1" dirty="0"/>
              <a:t> (PASH)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63C8C9B-23E0-BE41-AE4A-77E47A259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090" y="379786"/>
            <a:ext cx="2703553" cy="22515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C1134BD-8558-F443-A07B-7DF6414C8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400" y="142021"/>
            <a:ext cx="2405891" cy="28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15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0B2009-F1B1-6846-9659-23B5EA44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533400"/>
            <a:ext cx="2368550" cy="2211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94FEFA-2231-7D4A-BA28-F633A3B8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275" y="298450"/>
            <a:ext cx="4525819" cy="2844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5F3996-FAAA-234B-9AA6-FE779099B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25" y="2984722"/>
            <a:ext cx="6419850" cy="36439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F338EC-F6F4-DB42-8FAF-2A8D02319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286" y="3456300"/>
            <a:ext cx="3459163" cy="31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AA5CA85-23FF-024B-8119-411C9206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7" y="1845733"/>
            <a:ext cx="8839200" cy="482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352E74D-75ED-7646-AF67-1AA02DEB6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84" y="160867"/>
            <a:ext cx="2681817" cy="147607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9A7E53-38EB-D74B-B515-066DFF098E32}"/>
              </a:ext>
            </a:extLst>
          </p:cNvPr>
          <p:cNvSpPr txBox="1"/>
          <p:nvPr/>
        </p:nvSpPr>
        <p:spPr>
          <a:xfrm>
            <a:off x="3674533" y="606515"/>
            <a:ext cx="8092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Laser </a:t>
            </a:r>
            <a:r>
              <a:rPr lang="it-IT" sz="3200" b="1" dirty="0" err="1"/>
              <a:t>therapy</a:t>
            </a:r>
            <a:r>
              <a:rPr lang="it-IT" sz="3200" b="1" dirty="0"/>
              <a:t> and </a:t>
            </a:r>
            <a:r>
              <a:rPr lang="it-IT" sz="3200" b="1" dirty="0" err="1"/>
              <a:t>wound</a:t>
            </a:r>
            <a:r>
              <a:rPr lang="it-IT" sz="3200" b="1" dirty="0"/>
              <a:t> </a:t>
            </a:r>
            <a:r>
              <a:rPr lang="it-IT" sz="3200" b="1" dirty="0" err="1"/>
              <a:t>healing</a:t>
            </a:r>
            <a:r>
              <a:rPr lang="it-IT" sz="3200" b="1" dirty="0"/>
              <a:t>: a </a:t>
            </a:r>
            <a:r>
              <a:rPr lang="it-IT" sz="3200" b="1" dirty="0" err="1"/>
              <a:t>cell</a:t>
            </a:r>
            <a:r>
              <a:rPr lang="it-IT" sz="3200" b="1" dirty="0"/>
              <a:t> model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844E62D-B6EB-304E-874F-B8D86012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17" y="2061633"/>
            <a:ext cx="10960100" cy="43942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1023888-E87A-8F4B-AC9E-F205BD8AF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213" y="1400084"/>
            <a:ext cx="6607175" cy="52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a"/>
          <p:cNvSpPr/>
          <p:nvPr/>
        </p:nvSpPr>
        <p:spPr>
          <a:xfrm>
            <a:off x="2979870" y="1867489"/>
            <a:ext cx="32868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34" name="Linea"/>
          <p:cNvSpPr/>
          <p:nvPr/>
        </p:nvSpPr>
        <p:spPr>
          <a:xfrm flipV="1">
            <a:off x="3671290" y="4096695"/>
            <a:ext cx="644953" cy="24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41" name="Months: 20"/>
          <p:cNvSpPr txBox="1"/>
          <p:nvPr/>
        </p:nvSpPr>
        <p:spPr>
          <a:xfrm>
            <a:off x="1866874" y="1667493"/>
            <a:ext cx="852673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 sz="844" dirty="0"/>
          </a:p>
        </p:txBody>
      </p:sp>
      <p:sp>
        <p:nvSpPr>
          <p:cNvPr id="187" name="Linea"/>
          <p:cNvSpPr/>
          <p:nvPr/>
        </p:nvSpPr>
        <p:spPr>
          <a:xfrm>
            <a:off x="6651409" y="4099163"/>
            <a:ext cx="65935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22" name="Linea"/>
          <p:cNvSpPr/>
          <p:nvPr/>
        </p:nvSpPr>
        <p:spPr>
          <a:xfrm flipV="1">
            <a:off x="2829560" y="4251775"/>
            <a:ext cx="1621025" cy="17408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235" name="Gruppo 234"/>
          <p:cNvGrpSpPr/>
          <p:nvPr/>
        </p:nvGrpSpPr>
        <p:grpSpPr>
          <a:xfrm>
            <a:off x="6651410" y="615495"/>
            <a:ext cx="1520885" cy="1327191"/>
            <a:chOff x="5990832" y="702587"/>
            <a:chExt cx="2163037" cy="1887560"/>
          </a:xfrm>
        </p:grpSpPr>
        <p:pic>
          <p:nvPicPr>
            <p:cNvPr id="233" name="Immagine 232" descr="Clinical_Follow-u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832" y="702587"/>
              <a:ext cx="2163037" cy="1716912"/>
            </a:xfrm>
            <a:prstGeom prst="rect">
              <a:avLst/>
            </a:prstGeom>
          </p:spPr>
        </p:pic>
        <p:sp>
          <p:nvSpPr>
            <p:cNvPr id="228" name="Clinical follow-up"/>
            <p:cNvSpPr txBox="1"/>
            <p:nvPr/>
          </p:nvSpPr>
          <p:spPr>
            <a:xfrm>
              <a:off x="6192094" y="2241333"/>
              <a:ext cx="1900323" cy="348814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125" dirty="0"/>
                <a:t>Clinical follow-up</a:t>
              </a:r>
              <a:endParaRPr lang="it-IT" sz="1125" dirty="0"/>
            </a:p>
          </p:txBody>
        </p:sp>
      </p:grpSp>
      <p:sp>
        <p:nvSpPr>
          <p:cNvPr id="186" name="Linea"/>
          <p:cNvSpPr/>
          <p:nvPr/>
        </p:nvSpPr>
        <p:spPr>
          <a:xfrm flipH="1" flipV="1">
            <a:off x="3592794" y="4515451"/>
            <a:ext cx="823355" cy="11857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00" name="Linea"/>
          <p:cNvSpPr/>
          <p:nvPr/>
        </p:nvSpPr>
        <p:spPr>
          <a:xfrm flipV="1">
            <a:off x="5112233" y="4515450"/>
            <a:ext cx="156504" cy="2816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01" name="Linea"/>
          <p:cNvSpPr/>
          <p:nvPr/>
        </p:nvSpPr>
        <p:spPr>
          <a:xfrm>
            <a:off x="7444721" y="2292815"/>
            <a:ext cx="471536" cy="46149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18" name="Linea"/>
          <p:cNvSpPr/>
          <p:nvPr/>
        </p:nvSpPr>
        <p:spPr>
          <a:xfrm flipH="1">
            <a:off x="2955245" y="5992631"/>
            <a:ext cx="146090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cxnSp>
        <p:nvCxnSpPr>
          <p:cNvPr id="11" name="Connettore 1 10"/>
          <p:cNvCxnSpPr/>
          <p:nvPr/>
        </p:nvCxnSpPr>
        <p:spPr>
          <a:xfrm>
            <a:off x="7916258" y="805028"/>
            <a:ext cx="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3" name="Linea"/>
          <p:cNvSpPr/>
          <p:nvPr/>
        </p:nvSpPr>
        <p:spPr>
          <a:xfrm>
            <a:off x="5524115" y="2221839"/>
            <a:ext cx="2305436" cy="53246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91" name="Linea"/>
          <p:cNvSpPr/>
          <p:nvPr/>
        </p:nvSpPr>
        <p:spPr>
          <a:xfrm>
            <a:off x="8214999" y="1774973"/>
            <a:ext cx="38919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92" name="Linea"/>
          <p:cNvSpPr/>
          <p:nvPr/>
        </p:nvSpPr>
        <p:spPr>
          <a:xfrm flipH="1">
            <a:off x="8214997" y="1877294"/>
            <a:ext cx="38919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35" name="Linea"/>
          <p:cNvSpPr/>
          <p:nvPr/>
        </p:nvSpPr>
        <p:spPr>
          <a:xfrm flipH="1">
            <a:off x="2719546" y="2117817"/>
            <a:ext cx="662227" cy="6768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40" name="Linea"/>
          <p:cNvSpPr/>
          <p:nvPr/>
        </p:nvSpPr>
        <p:spPr>
          <a:xfrm flipH="1">
            <a:off x="3063050" y="2221839"/>
            <a:ext cx="2461066" cy="33012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21" name="Linea"/>
          <p:cNvSpPr/>
          <p:nvPr/>
        </p:nvSpPr>
        <p:spPr>
          <a:xfrm flipH="1">
            <a:off x="2829560" y="2221839"/>
            <a:ext cx="2694556" cy="6002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3" name="Linea"/>
          <p:cNvSpPr/>
          <p:nvPr/>
        </p:nvSpPr>
        <p:spPr>
          <a:xfrm flipH="1" flipV="1">
            <a:off x="5582863" y="2324511"/>
            <a:ext cx="110965" cy="2811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27" name="Gruppo 26"/>
          <p:cNvGrpSpPr/>
          <p:nvPr/>
        </p:nvGrpSpPr>
        <p:grpSpPr>
          <a:xfrm>
            <a:off x="4892109" y="625369"/>
            <a:ext cx="1529284" cy="1414998"/>
            <a:chOff x="3739929" y="537274"/>
            <a:chExt cx="2174981" cy="2012441"/>
          </a:xfrm>
        </p:grpSpPr>
        <p:pic>
          <p:nvPicPr>
            <p:cNvPr id="26" name="Immagine 25" descr="genetic_analysi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929" y="537274"/>
              <a:ext cx="2174981" cy="1696648"/>
            </a:xfrm>
            <a:prstGeom prst="rect">
              <a:avLst/>
            </a:prstGeom>
          </p:spPr>
        </p:pic>
        <p:sp>
          <p:nvSpPr>
            <p:cNvPr id="147" name="Genetic of AI"/>
            <p:cNvSpPr txBox="1"/>
            <p:nvPr/>
          </p:nvSpPr>
          <p:spPr>
            <a:xfrm>
              <a:off x="3901239" y="1954680"/>
              <a:ext cx="1857551" cy="59503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125" dirty="0"/>
                <a:t>Genetic of AI</a:t>
              </a:r>
              <a:r>
                <a:rPr lang="it-IT" sz="1125" dirty="0"/>
                <a:t> and </a:t>
              </a:r>
              <a:r>
                <a:rPr lang="it-IT" sz="1125" dirty="0" err="1"/>
                <a:t>syndromic</a:t>
              </a:r>
              <a:r>
                <a:rPr lang="it-IT" sz="1125" dirty="0"/>
                <a:t> AI</a:t>
              </a:r>
              <a:endParaRPr lang="it-IT" sz="1125" b="0" dirty="0"/>
            </a:p>
          </p:txBody>
        </p:sp>
      </p:grpSp>
      <p:grpSp>
        <p:nvGrpSpPr>
          <p:cNvPr id="225" name="Gruppo 224"/>
          <p:cNvGrpSpPr/>
          <p:nvPr/>
        </p:nvGrpSpPr>
        <p:grpSpPr>
          <a:xfrm>
            <a:off x="1620476" y="495737"/>
            <a:ext cx="1584816" cy="1598994"/>
            <a:chOff x="132441" y="260926"/>
            <a:chExt cx="2253961" cy="2274125"/>
          </a:xfrm>
        </p:grpSpPr>
        <p:pic>
          <p:nvPicPr>
            <p:cNvPr id="224" name="Immagine 223" descr="Patients_recruitmen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41" y="260926"/>
              <a:ext cx="2253961" cy="1845430"/>
            </a:xfrm>
            <a:prstGeom prst="rect">
              <a:avLst/>
            </a:prstGeom>
          </p:spPr>
        </p:pic>
        <p:sp>
          <p:nvSpPr>
            <p:cNvPr id="123" name="Patient recruitment"/>
            <p:cNvSpPr txBox="1"/>
            <p:nvPr/>
          </p:nvSpPr>
          <p:spPr>
            <a:xfrm>
              <a:off x="434168" y="1940016"/>
              <a:ext cx="1538876" cy="59503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125" dirty="0"/>
                <a:t>Patient recruitment</a:t>
              </a:r>
              <a:endParaRPr lang="it-IT" sz="1125" dirty="0"/>
            </a:p>
          </p:txBody>
        </p:sp>
      </p:grpSp>
      <p:grpSp>
        <p:nvGrpSpPr>
          <p:cNvPr id="130" name="Gruppo 129"/>
          <p:cNvGrpSpPr/>
          <p:nvPr/>
        </p:nvGrpSpPr>
        <p:grpSpPr>
          <a:xfrm>
            <a:off x="3289275" y="625368"/>
            <a:ext cx="1379499" cy="1166254"/>
            <a:chOff x="5272504" y="4670583"/>
            <a:chExt cx="1759621" cy="1425111"/>
          </a:xfrm>
        </p:grpSpPr>
        <p:pic>
          <p:nvPicPr>
            <p:cNvPr id="142" name="Immagine 141" descr="dentists-hand-taking-saliva-test-260nw-1042804858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3" t="4452" r="7094" b="10472"/>
            <a:stretch/>
          </p:blipFill>
          <p:spPr>
            <a:xfrm>
              <a:off x="5272504" y="4670583"/>
              <a:ext cx="1643634" cy="1165968"/>
            </a:xfrm>
            <a:prstGeom prst="rect">
              <a:avLst/>
            </a:prstGeom>
          </p:spPr>
        </p:pic>
        <p:pic>
          <p:nvPicPr>
            <p:cNvPr id="143" name="Immagine 142" descr="close-blood-sample-test-tube-260nw-736473616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0" t="44612" r="2665" b="10624"/>
            <a:stretch/>
          </p:blipFill>
          <p:spPr>
            <a:xfrm>
              <a:off x="5979687" y="5591694"/>
              <a:ext cx="1052438" cy="504000"/>
            </a:xfrm>
            <a:prstGeom prst="rect">
              <a:avLst/>
            </a:prstGeom>
          </p:spPr>
        </p:pic>
      </p:grpSp>
      <p:sp>
        <p:nvSpPr>
          <p:cNvPr id="129" name="Collection biological sample"/>
          <p:cNvSpPr txBox="1"/>
          <p:nvPr/>
        </p:nvSpPr>
        <p:spPr>
          <a:xfrm>
            <a:off x="3366256" y="1661563"/>
            <a:ext cx="1137595" cy="418384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365C0"/>
            </a:solidFill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1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125" dirty="0"/>
              <a:t>Collection biological sample</a:t>
            </a:r>
            <a:endParaRPr lang="it-IT" sz="1125" dirty="0"/>
          </a:p>
        </p:txBody>
      </p:sp>
      <p:grpSp>
        <p:nvGrpSpPr>
          <p:cNvPr id="239" name="Gruppo 238"/>
          <p:cNvGrpSpPr>
            <a:grpSpLocks noChangeAspect="1"/>
          </p:cNvGrpSpPr>
          <p:nvPr/>
        </p:nvGrpSpPr>
        <p:grpSpPr>
          <a:xfrm>
            <a:off x="1641003" y="2789493"/>
            <a:ext cx="2059092" cy="1107678"/>
            <a:chOff x="6873325" y="6662370"/>
            <a:chExt cx="2810693" cy="1511998"/>
          </a:xfrm>
        </p:grpSpPr>
        <p:grpSp>
          <p:nvGrpSpPr>
            <p:cNvPr id="144" name="Gruppo 143"/>
            <p:cNvGrpSpPr>
              <a:grpSpLocks noChangeAspect="1"/>
            </p:cNvGrpSpPr>
            <p:nvPr/>
          </p:nvGrpSpPr>
          <p:grpSpPr>
            <a:xfrm>
              <a:off x="6873325" y="6662370"/>
              <a:ext cx="2810693" cy="1511998"/>
              <a:chOff x="1121880" y="86923"/>
              <a:chExt cx="5640783" cy="2764240"/>
            </a:xfrm>
          </p:grpSpPr>
          <p:pic>
            <p:nvPicPr>
              <p:cNvPr id="146" name="Immagine 145" descr="1232014215318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82" t="31357" r="75116" b="14982"/>
              <a:stretch/>
            </p:blipFill>
            <p:spPr>
              <a:xfrm>
                <a:off x="3358858" y="86923"/>
                <a:ext cx="1058376" cy="2222741"/>
              </a:xfrm>
              <a:prstGeom prst="rect">
                <a:avLst/>
              </a:prstGeom>
            </p:spPr>
          </p:pic>
          <p:pic>
            <p:nvPicPr>
              <p:cNvPr id="153" name="Immagine 152" descr="nmeth.4557-F1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551" b="67235"/>
              <a:stretch/>
            </p:blipFill>
            <p:spPr>
              <a:xfrm>
                <a:off x="1121880" y="778802"/>
                <a:ext cx="1342945" cy="2072361"/>
              </a:xfrm>
              <a:prstGeom prst="rect">
                <a:avLst/>
              </a:prstGeom>
            </p:spPr>
          </p:pic>
          <p:pic>
            <p:nvPicPr>
              <p:cNvPr id="161" name="Immagine 160" descr="nmeth.4557-F1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86" r="52555" b="67235"/>
              <a:stretch/>
            </p:blipFill>
            <p:spPr>
              <a:xfrm>
                <a:off x="4338329" y="331163"/>
                <a:ext cx="2424334" cy="2342904"/>
              </a:xfrm>
              <a:prstGeom prst="rect">
                <a:avLst/>
              </a:prstGeom>
            </p:spPr>
          </p:pic>
          <p:pic>
            <p:nvPicPr>
              <p:cNvPr id="162" name="Immagine 161" descr="nmeth.4557-F1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86" t="5511" r="69629" b="85807"/>
              <a:stretch/>
            </p:blipFill>
            <p:spPr>
              <a:xfrm>
                <a:off x="2237809" y="598995"/>
                <a:ext cx="949888" cy="578536"/>
              </a:xfrm>
              <a:prstGeom prst="rect">
                <a:avLst/>
              </a:prstGeom>
            </p:spPr>
          </p:pic>
        </p:grpSp>
        <p:sp>
          <p:nvSpPr>
            <p:cNvPr id="238" name="Rettangolo 237"/>
            <p:cNvSpPr/>
            <p:nvPr/>
          </p:nvSpPr>
          <p:spPr>
            <a:xfrm>
              <a:off x="9008605" y="6958997"/>
              <a:ext cx="386710" cy="45285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endParaRPr lang="it-IT" sz="1687">
                <a:solidFill>
                  <a:srgbClr val="FFFFFF"/>
                </a:solidFill>
                <a:sym typeface="Helvetica Light"/>
              </a:endParaRPr>
            </a:p>
          </p:txBody>
        </p:sp>
      </p:grpSp>
      <p:sp>
        <p:nvSpPr>
          <p:cNvPr id="173" name="Patient recruitment"/>
          <p:cNvSpPr txBox="1"/>
          <p:nvPr/>
        </p:nvSpPr>
        <p:spPr>
          <a:xfrm>
            <a:off x="1552807" y="3727010"/>
            <a:ext cx="2068793" cy="764633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365C0"/>
            </a:solidFill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1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3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125" dirty="0"/>
              <a:t>in vitro cells and </a:t>
            </a:r>
            <a:r>
              <a:rPr lang="en-US" sz="1125" dirty="0" err="1"/>
              <a:t>organoids</a:t>
            </a:r>
            <a:r>
              <a:rPr lang="en-US" sz="1125" dirty="0"/>
              <a:t> models</a:t>
            </a:r>
          </a:p>
          <a:p>
            <a:pPr>
              <a:defRPr sz="13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125" dirty="0"/>
              <a:t>and human </a:t>
            </a:r>
            <a:r>
              <a:rPr lang="en-US" sz="1125" dirty="0" err="1"/>
              <a:t>immunocompetent</a:t>
            </a:r>
            <a:r>
              <a:rPr lang="en-US" sz="1125" dirty="0"/>
              <a:t> </a:t>
            </a:r>
          </a:p>
          <a:p>
            <a:pPr>
              <a:defRPr sz="13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125" dirty="0"/>
              <a:t>skin model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913021" y="4929826"/>
            <a:ext cx="1090040" cy="1207761"/>
            <a:chOff x="139109" y="6744275"/>
            <a:chExt cx="1550279" cy="1717705"/>
          </a:xfrm>
        </p:grpSpPr>
        <p:pic>
          <p:nvPicPr>
            <p:cNvPr id="28" name="Immagine 27" descr="mouse-312012_128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99" y="6744275"/>
              <a:ext cx="1504589" cy="1431711"/>
            </a:xfrm>
            <a:prstGeom prst="rect">
              <a:avLst/>
            </a:prstGeom>
          </p:spPr>
        </p:pic>
        <p:sp>
          <p:nvSpPr>
            <p:cNvPr id="89" name="Patient recruitment"/>
            <p:cNvSpPr txBox="1"/>
            <p:nvPr/>
          </p:nvSpPr>
          <p:spPr>
            <a:xfrm>
              <a:off x="139109" y="8143990"/>
              <a:ext cx="1318403" cy="317990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984" dirty="0"/>
                <a:t>Animal models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4450585" y="4841212"/>
            <a:ext cx="1301246" cy="1307181"/>
            <a:chOff x="3977897" y="7003434"/>
            <a:chExt cx="1850661" cy="1859102"/>
          </a:xfrm>
        </p:grpSpPr>
        <p:pic>
          <p:nvPicPr>
            <p:cNvPr id="227" name="Immagine 226" descr="potential_therapeutics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897" y="7003434"/>
              <a:ext cx="1850661" cy="1480529"/>
            </a:xfrm>
            <a:prstGeom prst="rect">
              <a:avLst/>
            </a:prstGeom>
          </p:spPr>
        </p:pic>
        <p:sp>
          <p:nvSpPr>
            <p:cNvPr id="90" name="Patient recruitment"/>
            <p:cNvSpPr txBox="1"/>
            <p:nvPr/>
          </p:nvSpPr>
          <p:spPr>
            <a:xfrm>
              <a:off x="4061115" y="8329147"/>
              <a:ext cx="1742699" cy="533389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en-US" sz="984" dirty="0"/>
                <a:t>Test of potential therapeutics 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310768" y="2794686"/>
            <a:ext cx="1473449" cy="1484492"/>
            <a:chOff x="8266170" y="4794951"/>
            <a:chExt cx="2095572" cy="2111277"/>
          </a:xfrm>
        </p:grpSpPr>
        <p:pic>
          <p:nvPicPr>
            <p:cNvPr id="5" name="Immagine 4" descr="team-does-data-analysis-on-260nw-703997200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" b="12768"/>
            <a:stretch/>
          </p:blipFill>
          <p:spPr>
            <a:xfrm>
              <a:off x="8266170" y="4794951"/>
              <a:ext cx="2095572" cy="1604314"/>
            </a:xfrm>
            <a:prstGeom prst="rect">
              <a:avLst/>
            </a:prstGeom>
          </p:spPr>
        </p:pic>
        <p:sp>
          <p:nvSpPr>
            <p:cNvPr id="93" name="Patient recruitment"/>
            <p:cNvSpPr txBox="1"/>
            <p:nvPr/>
          </p:nvSpPr>
          <p:spPr>
            <a:xfrm>
              <a:off x="8456682" y="6311193"/>
              <a:ext cx="1742697" cy="59503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en-US" sz="1125" dirty="0"/>
                <a:t>Data collection and analysis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345049" y="2525912"/>
            <a:ext cx="2191138" cy="1686167"/>
            <a:chOff x="3643446" y="3866919"/>
            <a:chExt cx="3116285" cy="2398104"/>
          </a:xfrm>
        </p:grpSpPr>
        <p:grpSp>
          <p:nvGrpSpPr>
            <p:cNvPr id="95" name="Gruppo 94"/>
            <p:cNvGrpSpPr/>
            <p:nvPr/>
          </p:nvGrpSpPr>
          <p:grpSpPr>
            <a:xfrm>
              <a:off x="4203026" y="3866919"/>
              <a:ext cx="1714974" cy="2066978"/>
              <a:chOff x="4685865" y="476990"/>
              <a:chExt cx="3322279" cy="4412163"/>
            </a:xfrm>
          </p:grpSpPr>
          <p:pic>
            <p:nvPicPr>
              <p:cNvPr id="96" name="Immagine 95" descr="chapter-15-principle-of-metabolic-regulation-biochemistry-3-638.jpg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03" r="44944"/>
              <a:stretch/>
            </p:blipFill>
            <p:spPr>
              <a:xfrm>
                <a:off x="4685865" y="816348"/>
                <a:ext cx="3322279" cy="4072805"/>
              </a:xfrm>
              <a:prstGeom prst="rect">
                <a:avLst/>
              </a:prstGeom>
            </p:spPr>
          </p:pic>
          <p:sp>
            <p:nvSpPr>
              <p:cNvPr id="97" name="Rettangolo 96"/>
              <p:cNvSpPr/>
              <p:nvPr/>
            </p:nvSpPr>
            <p:spPr>
              <a:xfrm>
                <a:off x="4695908" y="476990"/>
                <a:ext cx="1096902" cy="1007174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endParaRPr lang="it-IT" sz="1687">
                  <a:solidFill>
                    <a:srgbClr val="FFFFFF"/>
                  </a:solidFill>
                  <a:sym typeface="Helvetica Light"/>
                </a:endParaRPr>
              </a:p>
            </p:txBody>
          </p:sp>
        </p:grpSp>
        <p:sp>
          <p:nvSpPr>
            <p:cNvPr id="192" name="Pathophysiology of AI"/>
            <p:cNvSpPr txBox="1"/>
            <p:nvPr/>
          </p:nvSpPr>
          <p:spPr>
            <a:xfrm>
              <a:off x="3643446" y="5916209"/>
              <a:ext cx="3116285" cy="348814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it-IT" sz="1125" dirty="0" err="1"/>
                <a:t>Affected</a:t>
              </a:r>
              <a:r>
                <a:rPr lang="it-IT" sz="1125" dirty="0"/>
                <a:t> </a:t>
              </a:r>
              <a:r>
                <a:rPr lang="it-IT" sz="1125" dirty="0" err="1"/>
                <a:t>biological</a:t>
              </a:r>
              <a:r>
                <a:rPr lang="it-IT" sz="1125" dirty="0"/>
                <a:t> </a:t>
              </a:r>
              <a:r>
                <a:rPr lang="it-IT" sz="1125" dirty="0" err="1"/>
                <a:t>pathways</a:t>
              </a:r>
              <a:r>
                <a:rPr lang="it-IT" sz="1125" dirty="0"/>
                <a:t> in</a:t>
              </a:r>
              <a:r>
                <a:rPr sz="1125" dirty="0"/>
                <a:t> AI </a:t>
              </a:r>
              <a:endParaRPr lang="it-IT" sz="1125" dirty="0"/>
            </a:p>
          </p:txBody>
        </p:sp>
      </p:grpSp>
      <p:grpSp>
        <p:nvGrpSpPr>
          <p:cNvPr id="99" name="Gruppo 98"/>
          <p:cNvGrpSpPr/>
          <p:nvPr/>
        </p:nvGrpSpPr>
        <p:grpSpPr>
          <a:xfrm>
            <a:off x="8382953" y="604394"/>
            <a:ext cx="2265197" cy="1347404"/>
            <a:chOff x="2908105" y="1151297"/>
            <a:chExt cx="3221614" cy="1916307"/>
          </a:xfrm>
        </p:grpSpPr>
        <p:pic>
          <p:nvPicPr>
            <p:cNvPr id="102" name="Immagine 101" descr="Smartphone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105" y="1266776"/>
              <a:ext cx="1325674" cy="918306"/>
            </a:xfrm>
            <a:prstGeom prst="rect">
              <a:avLst/>
            </a:prstGeom>
          </p:spPr>
        </p:pic>
        <p:sp>
          <p:nvSpPr>
            <p:cNvPr id="103" name="Development application"/>
            <p:cNvSpPr txBox="1"/>
            <p:nvPr/>
          </p:nvSpPr>
          <p:spPr>
            <a:xfrm>
              <a:off x="3585723" y="2226347"/>
              <a:ext cx="2217605" cy="84125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65C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it-IT" sz="1125" dirty="0"/>
                <a:t>Development of</a:t>
              </a:r>
            </a:p>
            <a:p>
              <a:r>
                <a:rPr lang="it-IT" sz="1125" dirty="0"/>
                <a:t>e-</a:t>
              </a:r>
              <a:r>
                <a:rPr lang="it-IT" sz="1125" dirty="0" err="1"/>
                <a:t>gibalec</a:t>
              </a:r>
              <a:r>
                <a:rPr lang="it-IT" sz="1125" dirty="0"/>
                <a:t> for </a:t>
              </a:r>
              <a:r>
                <a:rPr lang="it-IT" sz="1125" dirty="0" err="1"/>
                <a:t>mobility</a:t>
              </a:r>
              <a:r>
                <a:rPr lang="it-IT" sz="1125" dirty="0"/>
                <a:t> and </a:t>
              </a:r>
              <a:r>
                <a:rPr lang="it-IT" sz="1125" dirty="0" err="1"/>
                <a:t>lifestyle</a:t>
              </a:r>
              <a:r>
                <a:rPr lang="it-IT" sz="1125" dirty="0"/>
                <a:t> </a:t>
              </a:r>
              <a:r>
                <a:rPr lang="it-IT" sz="1125" dirty="0" err="1"/>
                <a:t>coaching</a:t>
              </a:r>
              <a:endParaRPr lang="it-IT" sz="1125" dirty="0"/>
            </a:p>
          </p:txBody>
        </p:sp>
        <p:pic>
          <p:nvPicPr>
            <p:cNvPr id="104" name="Immagine 103" descr="man-3360421_960_720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259" y="1151297"/>
              <a:ext cx="542385" cy="1064079"/>
            </a:xfrm>
            <a:prstGeom prst="rect">
              <a:avLst/>
            </a:prstGeom>
          </p:spPr>
        </p:pic>
        <p:pic>
          <p:nvPicPr>
            <p:cNvPr id="105" name="Immagine 104" descr="40f57c85b13b9fcd656b51794f40-1439851.jpg!d.jpe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096" y="1225807"/>
              <a:ext cx="1209623" cy="918306"/>
            </a:xfrm>
            <a:prstGeom prst="rect">
              <a:avLst/>
            </a:prstGeom>
          </p:spPr>
        </p:pic>
      </p:grpSp>
      <p:sp>
        <p:nvSpPr>
          <p:cNvPr id="196" name="Linea"/>
          <p:cNvSpPr/>
          <p:nvPr/>
        </p:nvSpPr>
        <p:spPr>
          <a:xfrm>
            <a:off x="4574162" y="1868672"/>
            <a:ext cx="32868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97" name="Linea"/>
          <p:cNvSpPr/>
          <p:nvPr/>
        </p:nvSpPr>
        <p:spPr>
          <a:xfrm>
            <a:off x="6416436" y="1851024"/>
            <a:ext cx="32868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98" name="Linea"/>
          <p:cNvSpPr/>
          <p:nvPr/>
        </p:nvSpPr>
        <p:spPr>
          <a:xfrm flipH="1">
            <a:off x="7963517" y="2237261"/>
            <a:ext cx="1416165" cy="51704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99" name="Partners: 1, 2, 3"/>
          <p:cNvSpPr txBox="1"/>
          <p:nvPr/>
        </p:nvSpPr>
        <p:spPr>
          <a:xfrm>
            <a:off x="1947851" y="2008290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1, 2, 3, 7</a:t>
            </a:r>
            <a:endParaRPr sz="1406" dirty="0"/>
          </a:p>
        </p:txBody>
      </p:sp>
      <p:sp>
        <p:nvSpPr>
          <p:cNvPr id="200" name="Partners: 1, 2, 3"/>
          <p:cNvSpPr txBox="1"/>
          <p:nvPr/>
        </p:nvSpPr>
        <p:spPr>
          <a:xfrm>
            <a:off x="3482592" y="2004307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1, 2, 3, 7</a:t>
            </a:r>
            <a:endParaRPr sz="1406" dirty="0"/>
          </a:p>
        </p:txBody>
      </p:sp>
      <p:sp>
        <p:nvSpPr>
          <p:cNvPr id="202" name="Partners: 1, 2, 3"/>
          <p:cNvSpPr txBox="1"/>
          <p:nvPr/>
        </p:nvSpPr>
        <p:spPr>
          <a:xfrm>
            <a:off x="5112232" y="1933331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1, 7</a:t>
            </a:r>
            <a:endParaRPr sz="1406" dirty="0"/>
          </a:p>
        </p:txBody>
      </p:sp>
      <p:sp>
        <p:nvSpPr>
          <p:cNvPr id="204" name="Partners: 1, 2, 3"/>
          <p:cNvSpPr txBox="1"/>
          <p:nvPr/>
        </p:nvSpPr>
        <p:spPr>
          <a:xfrm>
            <a:off x="6962502" y="1889214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2, 3, 7</a:t>
            </a:r>
            <a:endParaRPr sz="1406" dirty="0"/>
          </a:p>
        </p:txBody>
      </p:sp>
      <p:sp>
        <p:nvSpPr>
          <p:cNvPr id="207" name="Partners: 1, 2, 3"/>
          <p:cNvSpPr txBox="1"/>
          <p:nvPr/>
        </p:nvSpPr>
        <p:spPr>
          <a:xfrm>
            <a:off x="9157502" y="2023207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6</a:t>
            </a:r>
            <a:endParaRPr sz="1406" dirty="0"/>
          </a:p>
        </p:txBody>
      </p:sp>
      <p:sp>
        <p:nvSpPr>
          <p:cNvPr id="208" name="Partners: 1, 2, 3"/>
          <p:cNvSpPr txBox="1"/>
          <p:nvPr/>
        </p:nvSpPr>
        <p:spPr>
          <a:xfrm>
            <a:off x="2116597" y="4427384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4, 5</a:t>
            </a:r>
            <a:endParaRPr sz="1406" dirty="0"/>
          </a:p>
        </p:txBody>
      </p:sp>
      <p:sp>
        <p:nvSpPr>
          <p:cNvPr id="209" name="Partners: 1, 2, 3"/>
          <p:cNvSpPr txBox="1"/>
          <p:nvPr/>
        </p:nvSpPr>
        <p:spPr>
          <a:xfrm>
            <a:off x="1942642" y="6081177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4, 5</a:t>
            </a:r>
            <a:endParaRPr sz="1406" dirty="0"/>
          </a:p>
        </p:txBody>
      </p:sp>
      <p:sp>
        <p:nvSpPr>
          <p:cNvPr id="210" name="Partners: 1, 2, 3"/>
          <p:cNvSpPr txBox="1"/>
          <p:nvPr/>
        </p:nvSpPr>
        <p:spPr>
          <a:xfrm>
            <a:off x="4668774" y="6081412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4, 5</a:t>
            </a:r>
            <a:endParaRPr sz="1406" dirty="0"/>
          </a:p>
        </p:txBody>
      </p:sp>
      <p:sp>
        <p:nvSpPr>
          <p:cNvPr id="211" name="Partners: 1, 2, 3"/>
          <p:cNvSpPr txBox="1"/>
          <p:nvPr/>
        </p:nvSpPr>
        <p:spPr>
          <a:xfrm>
            <a:off x="4904710" y="4161752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4, 5</a:t>
            </a:r>
            <a:endParaRPr sz="1406" dirty="0"/>
          </a:p>
        </p:txBody>
      </p:sp>
      <p:sp>
        <p:nvSpPr>
          <p:cNvPr id="212" name="Partners: 1, 2, 3"/>
          <p:cNvSpPr txBox="1"/>
          <p:nvPr/>
        </p:nvSpPr>
        <p:spPr>
          <a:xfrm>
            <a:off x="7599490" y="4257902"/>
            <a:ext cx="88691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406" dirty="0"/>
              <a:t>6</a:t>
            </a:r>
            <a:endParaRPr sz="1406" dirty="0"/>
          </a:p>
        </p:txBody>
      </p:sp>
      <p:grpSp>
        <p:nvGrpSpPr>
          <p:cNvPr id="213" name="Gruppo 212"/>
          <p:cNvGrpSpPr/>
          <p:nvPr/>
        </p:nvGrpSpPr>
        <p:grpSpPr>
          <a:xfrm>
            <a:off x="7325647" y="4414484"/>
            <a:ext cx="3293928" cy="2466710"/>
            <a:chOff x="5594919" y="6173403"/>
            <a:chExt cx="4684698" cy="3508210"/>
          </a:xfrm>
        </p:grpSpPr>
        <p:pic>
          <p:nvPicPr>
            <p:cNvPr id="215" name="Immagine 214" descr="ukk-logo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768" y="7661068"/>
              <a:ext cx="1799998" cy="1083598"/>
            </a:xfrm>
            <a:prstGeom prst="rect">
              <a:avLst/>
            </a:prstGeom>
          </p:spPr>
        </p:pic>
        <p:sp>
          <p:nvSpPr>
            <p:cNvPr id="216" name="Partners: 1, 2, 3"/>
            <p:cNvSpPr txBox="1"/>
            <p:nvPr/>
          </p:nvSpPr>
          <p:spPr>
            <a:xfrm>
              <a:off x="5715101" y="6507212"/>
              <a:ext cx="2087578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 b="1" i="1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ea typeface="Times New Roman"/>
                  <a:cs typeface="Georgia"/>
                </a:defRPr>
              </a:lvl1pPr>
            </a:lstStyle>
            <a:p>
              <a:r>
                <a:rPr sz="1406" u="sng" dirty="0">
                  <a:effectLst/>
                </a:rPr>
                <a:t>Partners</a:t>
              </a:r>
            </a:p>
          </p:txBody>
        </p:sp>
        <p:sp>
          <p:nvSpPr>
            <p:cNvPr id="217" name="Partners: 1, 2, 3"/>
            <p:cNvSpPr txBox="1"/>
            <p:nvPr/>
          </p:nvSpPr>
          <p:spPr>
            <a:xfrm>
              <a:off x="5594919" y="6945848"/>
              <a:ext cx="55764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 b="1" i="1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ea typeface="Times New Roman"/>
                  <a:cs typeface="Georgia"/>
                </a:defRPr>
              </a:lvl1pPr>
            </a:lstStyle>
            <a:p>
              <a:r>
                <a:rPr lang="it-IT" sz="2250" dirty="0"/>
                <a:t>1</a:t>
              </a:r>
              <a:endParaRPr sz="2250" dirty="0"/>
            </a:p>
          </p:txBody>
        </p:sp>
        <p:sp>
          <p:nvSpPr>
            <p:cNvPr id="218" name="Partners: 1, 2, 3"/>
            <p:cNvSpPr txBox="1"/>
            <p:nvPr/>
          </p:nvSpPr>
          <p:spPr>
            <a:xfrm>
              <a:off x="5612481" y="7803843"/>
              <a:ext cx="55764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 b="1" i="1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ea typeface="Times New Roman"/>
                  <a:cs typeface="Georgia"/>
                </a:defRPr>
              </a:lvl1pPr>
            </a:lstStyle>
            <a:p>
              <a:r>
                <a:rPr lang="it-IT" sz="2250" dirty="0"/>
                <a:t>2</a:t>
              </a:r>
              <a:endParaRPr sz="2250" dirty="0"/>
            </a:p>
          </p:txBody>
        </p:sp>
        <p:pic>
          <p:nvPicPr>
            <p:cNvPr id="219" name="Immagine 218" descr="logo-inserm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619" y="6303027"/>
              <a:ext cx="1835998" cy="714000"/>
            </a:xfrm>
            <a:prstGeom prst="rect">
              <a:avLst/>
            </a:prstGeom>
          </p:spPr>
        </p:pic>
        <p:pic>
          <p:nvPicPr>
            <p:cNvPr id="220" name="Immagine 219" descr="Medical-University-Innsbruck_ng_image_full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975" y="8584172"/>
              <a:ext cx="1619176" cy="1097441"/>
            </a:xfrm>
            <a:prstGeom prst="rect">
              <a:avLst/>
            </a:prstGeom>
          </p:spPr>
        </p:pic>
        <p:sp>
          <p:nvSpPr>
            <p:cNvPr id="226" name="Partners: 1, 2, 3"/>
            <p:cNvSpPr txBox="1"/>
            <p:nvPr/>
          </p:nvSpPr>
          <p:spPr>
            <a:xfrm>
              <a:off x="5619528" y="8658411"/>
              <a:ext cx="55764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 b="1" i="1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ea typeface="Times New Roman"/>
                  <a:cs typeface="Georgia"/>
                </a:defRPr>
              </a:lvl1pPr>
            </a:lstStyle>
            <a:p>
              <a:r>
                <a:rPr lang="it-IT" sz="2250" dirty="0"/>
                <a:t>3</a:t>
              </a:r>
              <a:endParaRPr sz="2250" dirty="0"/>
            </a:p>
          </p:txBody>
        </p:sp>
        <p:sp>
          <p:nvSpPr>
            <p:cNvPr id="230" name="Partners: 1, 2, 3"/>
            <p:cNvSpPr txBox="1"/>
            <p:nvPr/>
          </p:nvSpPr>
          <p:spPr>
            <a:xfrm>
              <a:off x="7906460" y="6173403"/>
              <a:ext cx="55764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 b="1" i="1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ea typeface="Times New Roman"/>
                  <a:cs typeface="Georgia"/>
                </a:defRPr>
              </a:lvl1pPr>
            </a:lstStyle>
            <a:p>
              <a:r>
                <a:rPr lang="it-IT" sz="2250" dirty="0"/>
                <a:t>4</a:t>
              </a:r>
              <a:endParaRPr sz="2250" dirty="0"/>
            </a:p>
          </p:txBody>
        </p:sp>
        <p:pic>
          <p:nvPicPr>
            <p:cNvPr id="231" name="Immagine 230" descr="ijse57a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823" y="7968215"/>
              <a:ext cx="1834761" cy="567292"/>
            </a:xfrm>
            <a:prstGeom prst="rect">
              <a:avLst/>
            </a:prstGeom>
          </p:spPr>
        </p:pic>
        <p:pic>
          <p:nvPicPr>
            <p:cNvPr id="234" name="Immagine 233" descr="cnrs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1803" y="7026739"/>
              <a:ext cx="1799998" cy="832762"/>
            </a:xfrm>
            <a:prstGeom prst="rect">
              <a:avLst/>
            </a:prstGeom>
          </p:spPr>
        </p:pic>
        <p:sp>
          <p:nvSpPr>
            <p:cNvPr id="240" name="Partners: 1, 2, 3"/>
            <p:cNvSpPr txBox="1"/>
            <p:nvPr/>
          </p:nvSpPr>
          <p:spPr>
            <a:xfrm>
              <a:off x="7861547" y="7016536"/>
              <a:ext cx="55764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 b="1" i="1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ea typeface="Times New Roman"/>
                  <a:cs typeface="Georgia"/>
                </a:defRPr>
              </a:lvl1pPr>
            </a:lstStyle>
            <a:p>
              <a:r>
                <a:rPr lang="it-IT" sz="2250" dirty="0"/>
                <a:t>5</a:t>
              </a:r>
              <a:endParaRPr sz="2250" dirty="0"/>
            </a:p>
          </p:txBody>
        </p:sp>
        <p:sp>
          <p:nvSpPr>
            <p:cNvPr id="242" name="Partners: 1, 2, 3"/>
            <p:cNvSpPr txBox="1"/>
            <p:nvPr/>
          </p:nvSpPr>
          <p:spPr>
            <a:xfrm>
              <a:off x="7894874" y="7856421"/>
              <a:ext cx="55764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 b="1" i="1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ea typeface="Times New Roman"/>
                  <a:cs typeface="Georgia"/>
                </a:defRPr>
              </a:lvl1pPr>
            </a:lstStyle>
            <a:p>
              <a:r>
                <a:rPr lang="it-IT" sz="2250" dirty="0"/>
                <a:t>6</a:t>
              </a:r>
              <a:endParaRPr sz="2250" dirty="0"/>
            </a:p>
          </p:txBody>
        </p:sp>
        <p:pic>
          <p:nvPicPr>
            <p:cNvPr id="243" name="Immagine 242" descr="Fondazione-IRCCS-Ca-Granda-Ospedale-Maggiore-Policlinico-Milano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653" y="8638590"/>
              <a:ext cx="1710179" cy="940598"/>
            </a:xfrm>
            <a:prstGeom prst="rect">
              <a:avLst/>
            </a:prstGeom>
          </p:spPr>
        </p:pic>
        <p:sp>
          <p:nvSpPr>
            <p:cNvPr id="244" name="Partners: 1, 2, 3"/>
            <p:cNvSpPr txBox="1"/>
            <p:nvPr/>
          </p:nvSpPr>
          <p:spPr>
            <a:xfrm>
              <a:off x="7882031" y="8698001"/>
              <a:ext cx="55764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it-IT" sz="2250" b="1" i="1" dirty="0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Georgia"/>
                  <a:cs typeface="Georgia"/>
                </a:rPr>
                <a:t>7</a:t>
              </a:r>
              <a:endParaRPr sz="2250" b="1" i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cs typeface="Georgia"/>
              </a:endParaRPr>
            </a:p>
          </p:txBody>
        </p:sp>
        <p:sp>
          <p:nvSpPr>
            <p:cNvPr id="249" name="Rettangolo 248"/>
            <p:cNvSpPr/>
            <p:nvPr/>
          </p:nvSpPr>
          <p:spPr>
            <a:xfrm>
              <a:off x="7763730" y="7994192"/>
              <a:ext cx="143979" cy="47183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endParaRPr lang="it-IT" sz="1687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2843929" y="423769"/>
            <a:ext cx="6535754" cy="836627"/>
            <a:chOff x="2585148" y="-15024"/>
            <a:chExt cx="8138521" cy="1246100"/>
          </a:xfrm>
        </p:grpSpPr>
        <p:grpSp>
          <p:nvGrpSpPr>
            <p:cNvPr id="3" name="Gruppo 2"/>
            <p:cNvGrpSpPr/>
            <p:nvPr/>
          </p:nvGrpSpPr>
          <p:grpSpPr>
            <a:xfrm>
              <a:off x="2585148" y="-15024"/>
              <a:ext cx="8138521" cy="1227270"/>
              <a:chOff x="1148861" y="-94313"/>
              <a:chExt cx="9748844" cy="1097398"/>
            </a:xfrm>
          </p:grpSpPr>
          <p:cxnSp>
            <p:nvCxnSpPr>
              <p:cNvPr id="248" name="Connettore 2 247"/>
              <p:cNvCxnSpPr/>
              <p:nvPr/>
            </p:nvCxnSpPr>
            <p:spPr>
              <a:xfrm flipH="1">
                <a:off x="1148861" y="839835"/>
                <a:ext cx="78072" cy="163250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 type="triangle" w="lg" len="lg"/>
                <a:tailEnd type="non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6" name="Arco 245"/>
              <p:cNvSpPr/>
              <p:nvPr/>
            </p:nvSpPr>
            <p:spPr>
              <a:xfrm>
                <a:off x="1205357" y="-94313"/>
                <a:ext cx="9692348" cy="828271"/>
              </a:xfrm>
              <a:prstGeom prst="arc">
                <a:avLst>
                  <a:gd name="adj1" fmla="val 10875431"/>
                  <a:gd name="adj2" fmla="val 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 type="triangle" w="lg" len="lg"/>
                <a:tailEnd type="non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/>
                <a:endParaRPr lang="it-IT" sz="1266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6" name="Connettore 1 15"/>
            <p:cNvCxnSpPr/>
            <p:nvPr/>
          </p:nvCxnSpPr>
          <p:spPr>
            <a:xfrm>
              <a:off x="10720355" y="1078536"/>
              <a:ext cx="0" cy="152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50" name="Patient recruitment"/>
          <p:cNvSpPr txBox="1"/>
          <p:nvPr/>
        </p:nvSpPr>
        <p:spPr>
          <a:xfrm>
            <a:off x="1908532" y="14507"/>
            <a:ext cx="817715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000" b="1" i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  <a:ea typeface="Times New Roman"/>
                <a:cs typeface="Georgia"/>
              </a:defRPr>
            </a:lvl1pPr>
          </a:lstStyle>
          <a:p>
            <a:r>
              <a:rPr lang="it-IT" sz="1687" dirty="0" err="1"/>
              <a:t>B</a:t>
            </a:r>
            <a:r>
              <a:rPr lang="it-IT" sz="1687" i="0" dirty="0" err="1">
                <a:effectLst/>
              </a:rPr>
              <a:t>iomolecular</a:t>
            </a:r>
            <a:r>
              <a:rPr lang="it-IT" sz="1687" dirty="0"/>
              <a:t> </a:t>
            </a:r>
            <a:r>
              <a:rPr lang="it-IT" sz="1687" dirty="0" err="1"/>
              <a:t>A</a:t>
            </a:r>
            <a:r>
              <a:rPr lang="it-IT" sz="1687" dirty="0" err="1">
                <a:effectLst/>
              </a:rPr>
              <a:t>nalyses</a:t>
            </a:r>
            <a:r>
              <a:rPr lang="it-IT" sz="1687" dirty="0">
                <a:effectLst/>
              </a:rPr>
              <a:t> for</a:t>
            </a:r>
            <a:r>
              <a:rPr lang="it-IT" sz="1687" dirty="0"/>
              <a:t> </a:t>
            </a:r>
            <a:r>
              <a:rPr lang="it-IT" sz="1687" dirty="0" err="1"/>
              <a:t>T</a:t>
            </a:r>
            <a:r>
              <a:rPr lang="it-IT" sz="1687" dirty="0" err="1">
                <a:effectLst/>
              </a:rPr>
              <a:t>ailored</a:t>
            </a:r>
            <a:r>
              <a:rPr lang="it-IT" sz="1687" dirty="0">
                <a:effectLst/>
              </a:rPr>
              <a:t> </a:t>
            </a:r>
            <a:r>
              <a:rPr lang="it-IT" sz="1687" dirty="0"/>
              <a:t>M</a:t>
            </a:r>
            <a:r>
              <a:rPr lang="it-IT" sz="1687" dirty="0">
                <a:effectLst/>
              </a:rPr>
              <a:t>edicine in </a:t>
            </a:r>
            <a:r>
              <a:rPr lang="it-IT" sz="1687" dirty="0"/>
              <a:t>A</a:t>
            </a:r>
            <a:r>
              <a:rPr lang="it-IT" sz="1687" dirty="0">
                <a:effectLst/>
              </a:rPr>
              <a:t>cne </a:t>
            </a:r>
            <a:r>
              <a:rPr lang="it-IT" sz="1687" dirty="0" err="1">
                <a:effectLst/>
              </a:rPr>
              <a:t>i</a:t>
            </a:r>
            <a:r>
              <a:rPr lang="it-IT" sz="1687" dirty="0" err="1"/>
              <a:t>N</a:t>
            </a:r>
            <a:r>
              <a:rPr lang="it-IT" sz="1687" dirty="0" err="1">
                <a:effectLst/>
              </a:rPr>
              <a:t>versa</a:t>
            </a:r>
            <a:endParaRPr lang="it-IT" sz="1687" dirty="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50EEDE9-52EF-5041-BD5A-E53464981C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80268" y="4948571"/>
            <a:ext cx="1069427" cy="5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49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AB9A2ED-73FA-B64F-9B05-0EB747D5B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682" y="186864"/>
            <a:ext cx="6244384" cy="6244384"/>
          </a:xfr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2A382001-6468-5448-BF09-9F6D8D001F45}"/>
              </a:ext>
            </a:extLst>
          </p:cNvPr>
          <p:cNvGrpSpPr/>
          <p:nvPr/>
        </p:nvGrpSpPr>
        <p:grpSpPr>
          <a:xfrm>
            <a:off x="3569044" y="331940"/>
            <a:ext cx="6666368" cy="4333227"/>
            <a:chOff x="5018232" y="189346"/>
            <a:chExt cx="6666368" cy="433322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2505D46-AF3A-A341-ABBE-4A0FA090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8232" y="245341"/>
              <a:ext cx="1050691" cy="1230169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6DFADA7-F91A-5F4D-B8D9-DDE4C6C95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2663" y="349250"/>
              <a:ext cx="1657735" cy="99464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7775504-010F-0D45-A465-8AEE5351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8232" y="1653312"/>
              <a:ext cx="925864" cy="111392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7E2513A-9FBD-3440-8116-91D6431F9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2663" y="1653312"/>
              <a:ext cx="1657735" cy="1113928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68A46B5-AA63-AC46-8367-C9FCD1583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3766" y="309808"/>
              <a:ext cx="963580" cy="110123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3895EBD-7187-6043-9FC0-C10F5C351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3508" y="189346"/>
              <a:ext cx="1771091" cy="1381126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F4D7AFE-79AF-C041-AB5B-B3B289530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3766" y="1541031"/>
              <a:ext cx="1035465" cy="1226209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7BA3D299-FA61-B44B-9EC1-76A960056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13509" y="1653312"/>
              <a:ext cx="1771091" cy="1004461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5F21575E-8C8A-8A40-9465-28F2950FC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8233" y="3279519"/>
              <a:ext cx="1201744" cy="1243054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F37015D6-F967-AD42-B3AA-5DC38598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02663" y="3387639"/>
              <a:ext cx="1707279" cy="1134934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B9CD3486-6F5A-9E4F-8FB4-5A13BC94C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23765" y="3005644"/>
              <a:ext cx="1085213" cy="1177354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123133DD-349C-4D4F-A812-A58DD000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13508" y="3005644"/>
              <a:ext cx="1771091" cy="1177354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6ABFB2F-3D54-A447-A170-6054694A5C41}"/>
              </a:ext>
            </a:extLst>
          </p:cNvPr>
          <p:cNvGrpSpPr/>
          <p:nvPr/>
        </p:nvGrpSpPr>
        <p:grpSpPr>
          <a:xfrm>
            <a:off x="547772" y="2055642"/>
            <a:ext cx="11094204" cy="2134944"/>
            <a:chOff x="267024" y="4378593"/>
            <a:chExt cx="11094204" cy="2134944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D788940F-547F-2A48-B10B-FD3BFF5D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62747" y="4397425"/>
              <a:ext cx="1498481" cy="2033823"/>
            </a:xfrm>
            <a:prstGeom prst="rect">
              <a:avLst/>
            </a:prstGeom>
          </p:spPr>
        </p:pic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D24C42B9-F454-E344-B7C2-8E608CCC5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02228" y="4412732"/>
              <a:ext cx="3029005" cy="1969728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1FC3F138-F017-BD41-B559-81D0902CB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6674" y="4651646"/>
              <a:ext cx="1727200" cy="635000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F0749AA8-777D-1249-86ED-80D518E52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56396" y="4378593"/>
              <a:ext cx="1645832" cy="2054196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83F51E60-D77A-8946-97EF-679604037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37015" y="4399851"/>
              <a:ext cx="2050505" cy="2113686"/>
            </a:xfrm>
            <a:prstGeom prst="rect">
              <a:avLst/>
            </a:prstGeom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07752847-7BBF-4942-BE11-52238022C63B}"/>
                </a:ext>
              </a:extLst>
            </p:cNvPr>
            <p:cNvSpPr txBox="1"/>
            <p:nvPr/>
          </p:nvSpPr>
          <p:spPr>
            <a:xfrm>
              <a:off x="267024" y="5366797"/>
              <a:ext cx="285090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/>
                <a:t>L</a:t>
              </a:r>
              <a:r>
                <a:rPr lang="it-IT" sz="2000" dirty="0" err="1"/>
                <a:t>aboratory</a:t>
              </a:r>
              <a:r>
                <a:rPr lang="it-IT" sz="2000" dirty="0"/>
                <a:t> of </a:t>
              </a:r>
              <a:r>
                <a:rPr lang="it-IT" sz="2000" dirty="0" err="1"/>
                <a:t>Inter</a:t>
              </a:r>
              <a:r>
                <a:rPr lang="it-IT" sz="2000" b="1" dirty="0" err="1"/>
                <a:t>O</a:t>
              </a:r>
              <a:r>
                <a:rPr lang="it-IT" sz="2000" dirty="0" err="1"/>
                <a:t>MICS</a:t>
              </a:r>
              <a:endParaRPr lang="it-IT" sz="2000" dirty="0"/>
            </a:p>
            <a:p>
              <a:r>
                <a:rPr lang="it-IT" sz="2000" dirty="0"/>
                <a:t> </a:t>
              </a:r>
              <a:r>
                <a:rPr lang="it-IT" sz="2000" dirty="0" err="1"/>
                <a:t>f</a:t>
              </a:r>
              <a:r>
                <a:rPr lang="it-IT" sz="2000" b="1" dirty="0" err="1"/>
                <a:t>O</a:t>
              </a:r>
              <a:r>
                <a:rPr lang="it-IT" sz="2000" dirty="0" err="1"/>
                <a:t>r</a:t>
              </a:r>
              <a:r>
                <a:rPr lang="it-IT" sz="2000" dirty="0"/>
                <a:t> </a:t>
              </a:r>
              <a:r>
                <a:rPr lang="it-IT" sz="2000" b="1" dirty="0" err="1"/>
                <a:t>P</a:t>
              </a:r>
              <a:r>
                <a:rPr lang="it-IT" sz="2000" dirty="0" err="1"/>
                <a:t>ersonalized</a:t>
              </a:r>
              <a:endParaRPr lang="it-IT" sz="2000" dirty="0"/>
            </a:p>
            <a:p>
              <a:r>
                <a:rPr lang="it-IT" sz="2000" dirty="0"/>
                <a:t> </a:t>
              </a:r>
              <a:r>
                <a:rPr lang="it-IT" sz="2000" b="1" dirty="0"/>
                <a:t>E</a:t>
              </a:r>
              <a:r>
                <a:rPr lang="it-IT" sz="2000" dirty="0"/>
                <a:t>-</a:t>
              </a:r>
              <a:r>
                <a:rPr lang="it-IT" sz="2000" dirty="0" err="1"/>
                <a:t>Health</a:t>
              </a:r>
              <a:endParaRPr lang="it-IT" sz="2000" dirty="0"/>
            </a:p>
          </p:txBody>
        </p:sp>
      </p:grpSp>
      <p:pic>
        <p:nvPicPr>
          <p:cNvPr id="50" name="Immagine 49">
            <a:extLst>
              <a:ext uri="{FF2B5EF4-FFF2-40B4-BE49-F238E27FC236}">
                <a16:creationId xmlns:a16="http://schemas.microsoft.com/office/drawing/2014/main" id="{C19A6C2C-1431-D24B-8F37-881D4F58DB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4348" y="739155"/>
            <a:ext cx="7562008" cy="513980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EEEB1B2-E719-5D40-A50B-55102F55AB5D}"/>
              </a:ext>
            </a:extLst>
          </p:cNvPr>
          <p:cNvSpPr/>
          <p:nvPr/>
        </p:nvSpPr>
        <p:spPr>
          <a:xfrm>
            <a:off x="3455392" y="2857842"/>
            <a:ext cx="55599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6600" b="1" dirty="0"/>
              <a:t>Najlepša hvala!</a:t>
            </a:r>
            <a:endParaRPr lang="it-IT" sz="6600" b="1" dirty="0"/>
          </a:p>
        </p:txBody>
      </p:sp>
    </p:spTree>
    <p:extLst>
      <p:ext uri="{BB962C8B-B14F-4D97-AF65-F5344CB8AC3E}">
        <p14:creationId xmlns:p14="http://schemas.microsoft.com/office/powerpoint/2010/main" val="22520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11F416C-22BC-3C4C-9A4E-1BE931A60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C008B4-1BEB-DA47-B108-ACF9ADF0A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9" y="396581"/>
            <a:ext cx="9825567" cy="60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94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56FD769-8505-3F42-930B-4276A528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677334"/>
            <a:ext cx="3530600" cy="4419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B13528-64BA-9844-9DDD-EEFA196A9504}"/>
              </a:ext>
            </a:extLst>
          </p:cNvPr>
          <p:cNvSpPr txBox="1"/>
          <p:nvPr/>
        </p:nvSpPr>
        <p:spPr>
          <a:xfrm>
            <a:off x="1168400" y="5350933"/>
            <a:ext cx="3422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7 years delayed diagnosis</a:t>
            </a:r>
          </a:p>
          <a:p>
            <a:r>
              <a:rPr lang="en-US" sz="2400" b="1" dirty="0"/>
              <a:t>and treatment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BA83533-3B9D-3943-87AB-1972B88A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859" y="1947333"/>
            <a:ext cx="2658142" cy="27961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32D96F-F9FE-9244-8037-D181B0F80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915" y="1947333"/>
            <a:ext cx="3752459" cy="279610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6A23D55-4098-544C-ABD2-3A8557F81288}"/>
              </a:ext>
            </a:extLst>
          </p:cNvPr>
          <p:cNvSpPr/>
          <p:nvPr/>
        </p:nvSpPr>
        <p:spPr>
          <a:xfrm>
            <a:off x="6138334" y="1083734"/>
            <a:ext cx="2963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SOCIAL  ISSUES</a:t>
            </a:r>
          </a:p>
        </p:txBody>
      </p:sp>
    </p:spTree>
    <p:extLst>
      <p:ext uri="{BB962C8B-B14F-4D97-AF65-F5344CB8AC3E}">
        <p14:creationId xmlns:p14="http://schemas.microsoft.com/office/powerpoint/2010/main" val="379222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F1924BF-6CC9-AD41-8FA7-8439CA2C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4450"/>
            <a:ext cx="110236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2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142FB32-ACAA-4347-9806-5A7780CBB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631501"/>
            <a:ext cx="10718800" cy="2273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22EDB0A-D4B4-0E42-99DA-8178C4947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69" y="3429000"/>
            <a:ext cx="50038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4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C23D8-609E-D646-BF7E-439CEC2E7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59" y="41046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HS: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etio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-pathogenesis to be unraveled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102AFE0-F921-C247-90F2-ADE7BF43E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80" y="1027906"/>
            <a:ext cx="7188654" cy="4633768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E80D13-8B9B-5C41-94A4-179AF407B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34" y="2683234"/>
            <a:ext cx="3115732" cy="12426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CF6767-0D99-ED4C-BBC1-1C9999DF0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01" y="235911"/>
            <a:ext cx="9771681" cy="57259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86A2AAB-745E-A74F-944E-9EACFA91F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82" y="190500"/>
            <a:ext cx="1041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7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9A54E2A-413F-C648-A8AE-02A73472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38" y="0"/>
            <a:ext cx="923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E303EA-AE01-9640-81A9-E46A9105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698500"/>
            <a:ext cx="10077450" cy="50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1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18850</TotalTime>
  <Words>346</Words>
  <Application>Microsoft Macintosh PowerPoint</Application>
  <PresentationFormat>Widescreen</PresentationFormat>
  <Paragraphs>63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Helvetica</vt:lpstr>
      <vt:lpstr>Symbol</vt:lpstr>
      <vt:lpstr>Times New Roman</vt:lpstr>
      <vt:lpstr>Tema di Office</vt:lpstr>
      <vt:lpstr>Biomolecular Analyses for Tailored Medicine in Acne iNversa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HS: etio-pathogenesis to be unraveled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IT DATA INTEGRATION (CLINICS, BIOLOGY, GENETICS, DRUGS, DIET ETC.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THECROVELS THECROVELS</dc:creator>
  <cp:lastModifiedBy>THECROVELS THECROVELS</cp:lastModifiedBy>
  <cp:revision>128</cp:revision>
  <dcterms:created xsi:type="dcterms:W3CDTF">2019-02-12T15:57:29Z</dcterms:created>
  <dcterms:modified xsi:type="dcterms:W3CDTF">2019-11-04T15:14:37Z</dcterms:modified>
</cp:coreProperties>
</file>