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87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10"/>
    <p:restoredTop sz="93267"/>
  </p:normalViewPr>
  <p:slideViewPr>
    <p:cSldViewPr snapToGrid="0" snapToObjects="1">
      <p:cViewPr varScale="1">
        <p:scale>
          <a:sx n="45" d="100"/>
          <a:sy n="45" d="100"/>
        </p:scale>
        <p:origin x="20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BC8EF-B97A-154F-A864-C246D529D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38BDF9-2B49-0A47-BA04-F32F1C6B5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AFC3EF-F561-2E44-A529-7F12E097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27E811-6133-494D-91B3-1FDA868E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5FFF0A-7744-0440-A7DE-29F9DBD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33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B0BCE-652F-974A-BB9F-9EA6203D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D39360-F1AA-A04F-B3F1-0CAC57C06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B33373-D42C-7D40-90DA-331FBB29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9F20E2-C20F-0E45-A50E-9E2086D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478B02-8551-124D-92CF-6208091C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16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905FA65-A3FF-EE4E-AE1D-D5519FD14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3B16FE-B0BF-5042-8233-781FC86E2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174E5-DF8E-3D47-9E55-C8F87E94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165B6A-9788-DD40-B308-4DAB1583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03E04C-3120-1A46-ABF7-864EC2D3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59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ADC0E-96F8-3543-93FE-F3C07A1E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2D57E7-34B8-B741-8C8F-D108E50D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C26426-8C6F-C245-B375-1EDD74BA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19EFC5-57D7-BC42-92B9-1DFA0573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FB2963-6112-ED41-AECB-08B66C59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21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4F55A-732E-514A-B6DC-CFCC6AD5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0625FD-F5F4-9548-9342-1301B452D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5E36D1-5ECC-ED4C-8408-2DE8A256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41765E-B4F9-E648-9E2F-F6208917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A3BDFE-9979-374C-B6B7-7D7E5795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1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87D62-96C9-5D4B-8CBE-930804A43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76335-8743-7F48-9454-0DEA70C71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C611F2-26A0-2245-868F-8057738A7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9A807C-FEF0-B440-B4C4-D4FB96CD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8896EC-4752-2B42-82AE-8CEDCB7D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CDDAFC-F3FE-404A-877C-C4C7449F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32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8D704E-95BD-444B-B982-1C3F29BF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62B97A-C472-3447-BADB-CE1F1A385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1CEDEF-CBF7-3F47-B400-08BA86B37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029CD52-7E5D-844A-A0C4-2CDF540FE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516882-EF88-5842-B06E-3758AF453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FD5383-D2EB-2B49-A060-C5D3045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F705FC-B3EF-6340-8C88-BE9EDE09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D016BA-29B4-2048-9CEC-B594A341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74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BCCC1-DD8A-E243-BD81-B145616D8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E463B0B-086D-4E4A-9AC0-679D93A0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D83076-6212-8646-ACD0-364EA78F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3C0FC1-C7E4-1E47-A629-8CD29091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1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B4F834-D34B-C644-A3E8-8E521224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12E829-B7A3-7D40-BF35-F28EEE68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EFF25A-B094-E141-9ACF-5D175224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51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8E498-D5A7-944E-A69D-F9FF0F74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0DFD3-2BCE-E644-947E-42F55B7EE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F79335-66C3-494C-8683-BC06BA37E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76D0C0-441F-C741-940F-75120AC8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888B52-162A-AB42-8029-1978E4B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75CCC4-E9DB-B745-B81A-FAC00E96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33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7D295-52C0-6A46-88F0-86C507B9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FA66E07-E839-1E42-848F-54EF11B4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137E36-057C-9B40-A594-C65E79ECD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7C8E5A-E7F7-514F-8E6D-DD0E0A1D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C2E755-D12D-764D-9DAB-FD30EB4F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24050A-7CC3-C743-AB9F-91F86DC3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68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0A12AB6-EC79-4648-A2E7-0DF6EC51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A93466-C983-9542-BB6B-C6FCE1A6D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2F2B13-2820-624F-9946-6946C29A4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DF72-A7AF-0E4F-A810-90D0A6B386C8}" type="datetimeFigureOut">
              <a:rPr lang="it-IT" smtClean="0"/>
              <a:t>08/06/19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225676-9F2C-C249-A25E-47E5CC2F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FCF18A-A287-4E48-8CBB-6F6C19989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5947-92F3-9E4C-87BF-740E2F48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54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04560-6BB8-0948-B3FE-5B3402E46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0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Skin</a:t>
            </a:r>
            <a:r>
              <a:rPr lang="it-IT" b="1" dirty="0"/>
              <a:t>-OMICS: an </a:t>
            </a:r>
            <a:r>
              <a:rPr lang="it-IT" b="1" dirty="0" err="1"/>
              <a:t>integrated</a:t>
            </a:r>
            <a:r>
              <a:rPr lang="it-IT" b="1" dirty="0"/>
              <a:t> </a:t>
            </a:r>
            <a:r>
              <a:rPr lang="it-IT" b="1" dirty="0" err="1"/>
              <a:t>approach</a:t>
            </a:r>
            <a:r>
              <a:rPr lang="it-IT" b="1" dirty="0"/>
              <a:t> to </a:t>
            </a:r>
            <a:r>
              <a:rPr lang="it-IT" b="1" dirty="0" err="1"/>
              <a:t>unravel</a:t>
            </a:r>
            <a:r>
              <a:rPr lang="it-IT" b="1" dirty="0"/>
              <a:t> HS </a:t>
            </a:r>
            <a:r>
              <a:rPr lang="it-IT" b="1" dirty="0" err="1"/>
              <a:t>etiopathogenesis</a:t>
            </a:r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46CE7C-2313-F948-AD63-F1B27810B9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Sergio Crovella</a:t>
            </a:r>
          </a:p>
          <a:p>
            <a:r>
              <a:rPr lang="it-IT" dirty="0"/>
              <a:t>IRCCS Burlo Garofolo and </a:t>
            </a:r>
            <a:r>
              <a:rPr lang="it-IT" dirty="0" err="1"/>
              <a:t>University</a:t>
            </a:r>
            <a:r>
              <a:rPr lang="it-IT" dirty="0"/>
              <a:t> of Trieste</a:t>
            </a:r>
          </a:p>
          <a:p>
            <a:r>
              <a:rPr lang="it-IT" dirty="0" err="1"/>
              <a:t>Italy</a:t>
            </a:r>
            <a:endParaRPr lang="it-IT" dirty="0"/>
          </a:p>
          <a:p>
            <a:r>
              <a:rPr lang="it-IT" dirty="0" err="1"/>
              <a:t>sergio.crovella@burlo.trieste.it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24A0E87-FA7E-D041-8928-3D87F6BE8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46" y="5548480"/>
            <a:ext cx="3311524" cy="6586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D5E9488-C1A1-B24A-B423-D35B5E124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" y="5454409"/>
            <a:ext cx="2560320" cy="8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FDC0781A-8C1C-B844-ABC9-168D50FE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084"/>
            <a:ext cx="4598126" cy="4598126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DB9F2ABC-6FFB-E241-AA69-AAF6A630D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90"/>
          <a:stretch/>
        </p:blipFill>
        <p:spPr>
          <a:xfrm>
            <a:off x="4707191" y="163902"/>
            <a:ext cx="7192537" cy="669409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C5F9514-6150-FB4B-9652-AEFC89AFEC41}"/>
              </a:ext>
            </a:extLst>
          </p:cNvPr>
          <p:cNvSpPr/>
          <p:nvPr/>
        </p:nvSpPr>
        <p:spPr>
          <a:xfrm>
            <a:off x="413783" y="437338"/>
            <a:ext cx="41843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err="1"/>
              <a:t>Revealing</a:t>
            </a:r>
            <a:r>
              <a:rPr lang="pt-BR" sz="4400" dirty="0"/>
              <a:t> </a:t>
            </a:r>
            <a:r>
              <a:rPr lang="pt-BR" sz="4400" dirty="0" err="1"/>
              <a:t>the</a:t>
            </a:r>
            <a:r>
              <a:rPr lang="pt-BR" sz="4400" dirty="0"/>
              <a:t> </a:t>
            </a:r>
            <a:r>
              <a:rPr lang="pt-BR" sz="4400" dirty="0" err="1"/>
              <a:t>Shared</a:t>
            </a:r>
            <a:r>
              <a:rPr lang="pt-BR" sz="4400" dirty="0"/>
              <a:t> </a:t>
            </a:r>
            <a:r>
              <a:rPr lang="pt-BR" sz="4400" dirty="0" err="1"/>
              <a:t>Pathways</a:t>
            </a:r>
            <a:endParaRPr lang="it-IT" sz="4400" dirty="0"/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37F570FC-A376-C343-9231-BECC7794FF5A}"/>
              </a:ext>
            </a:extLst>
          </p:cNvPr>
          <p:cNvSpPr/>
          <p:nvPr/>
        </p:nvSpPr>
        <p:spPr>
          <a:xfrm>
            <a:off x="4598126" y="437339"/>
            <a:ext cx="7301602" cy="404960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132408F-D708-B149-BDF9-5062B3A2F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327" y="0"/>
            <a:ext cx="9173345" cy="6858000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9E986DB7-6492-654F-A545-C75A467A3419}"/>
              </a:ext>
            </a:extLst>
          </p:cNvPr>
          <p:cNvGrpSpPr/>
          <p:nvPr/>
        </p:nvGrpSpPr>
        <p:grpSpPr>
          <a:xfrm>
            <a:off x="398428" y="506213"/>
            <a:ext cx="11533529" cy="6043442"/>
            <a:chOff x="398428" y="506213"/>
            <a:chExt cx="11533529" cy="604344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87F7117D-6D6B-CF46-A097-31EA4ACB3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428" y="4274288"/>
              <a:ext cx="4317010" cy="2275367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A47452BF-CBFA-1543-B5A2-4ECE099F1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3391" y="832581"/>
              <a:ext cx="6578566" cy="5192837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31CB0B7C-B326-624F-9801-8DD88FCD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428" y="506213"/>
              <a:ext cx="4314914" cy="2641024"/>
            </a:xfrm>
            <a:prstGeom prst="rect">
              <a:avLst/>
            </a:prstGeom>
          </p:spPr>
        </p:pic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8724C7E7-526E-7A4F-864D-142C0218D552}"/>
                </a:ext>
              </a:extLst>
            </p:cNvPr>
            <p:cNvSpPr/>
            <p:nvPr/>
          </p:nvSpPr>
          <p:spPr>
            <a:xfrm>
              <a:off x="398428" y="3356819"/>
              <a:ext cx="43149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 err="1"/>
                <a:t>EraPerMed</a:t>
              </a:r>
              <a:r>
                <a:rPr lang="en-GB" sz="2000" b="1" dirty="0"/>
                <a:t>: B</a:t>
              </a:r>
              <a:r>
                <a:rPr lang="en-GB" sz="2000" dirty="0"/>
                <a:t>iomolecular </a:t>
              </a:r>
              <a:r>
                <a:rPr lang="en-GB" sz="2000" b="1" dirty="0"/>
                <a:t>A</a:t>
              </a:r>
              <a:r>
                <a:rPr lang="en-GB" sz="2000" dirty="0"/>
                <a:t>nalyses for </a:t>
              </a:r>
              <a:r>
                <a:rPr lang="en-GB" sz="2000" b="1" dirty="0"/>
                <a:t>T</a:t>
              </a:r>
              <a:r>
                <a:rPr lang="en-GB" sz="2000" dirty="0"/>
                <a:t>ailored </a:t>
              </a:r>
              <a:r>
                <a:rPr lang="en-GB" sz="2000" b="1" dirty="0"/>
                <a:t>M</a:t>
              </a:r>
              <a:r>
                <a:rPr lang="en-GB" sz="2000" dirty="0"/>
                <a:t>edicine in </a:t>
              </a:r>
              <a:r>
                <a:rPr lang="en-GB" sz="2000" b="1" dirty="0"/>
                <a:t>A</a:t>
              </a:r>
              <a:r>
                <a:rPr lang="en-GB" sz="2000" dirty="0"/>
                <a:t>cne </a:t>
              </a:r>
              <a:r>
                <a:rPr lang="en-GB" sz="2000" dirty="0" err="1"/>
                <a:t>i</a:t>
              </a:r>
              <a:r>
                <a:rPr lang="en-GB" sz="2000" b="1" dirty="0" err="1"/>
                <a:t>N</a:t>
              </a:r>
              <a:r>
                <a:rPr lang="en-GB" sz="2000" dirty="0" err="1"/>
                <a:t>versa</a:t>
              </a:r>
              <a:endParaRPr lang="it-IT" sz="2000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43AA1C9-2D67-0D48-8121-682C8F46743F}"/>
                </a:ext>
              </a:extLst>
            </p:cNvPr>
            <p:cNvSpPr txBox="1"/>
            <p:nvPr/>
          </p:nvSpPr>
          <p:spPr>
            <a:xfrm>
              <a:off x="5806416" y="1241950"/>
              <a:ext cx="56725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>
                  <a:solidFill>
                    <a:schemeClr val="bg1"/>
                  </a:solidFill>
                </a:rPr>
                <a:t>BATMAN FOR HS IN THE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2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B4BD5D2-7B92-A145-ACF5-E8FE469E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3" y="3828561"/>
            <a:ext cx="6832600" cy="25527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17649F9-4368-AC41-A83F-B45308184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23" y="349974"/>
            <a:ext cx="3773351" cy="32206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ECE3F75-E22F-0A4E-9B80-A0BB7699E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663" y="268173"/>
            <a:ext cx="5712823" cy="3347580"/>
          </a:xfrm>
          <a:prstGeom prst="rect">
            <a:avLst/>
          </a:prstGeom>
        </p:spPr>
      </p:pic>
      <p:pic>
        <p:nvPicPr>
          <p:cNvPr id="12" name="Segnaposto contenuto 4">
            <a:extLst>
              <a:ext uri="{FF2B5EF4-FFF2-40B4-BE49-F238E27FC236}">
                <a16:creationId xmlns:a16="http://schemas.microsoft.com/office/drawing/2014/main" id="{4C148ADC-31E6-0147-9B03-750FC6C8D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186150" y="3528773"/>
            <a:ext cx="4620448" cy="2978316"/>
          </a:xfr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68BEBF2-2016-AF4F-AE33-87DEECD78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121" y="705395"/>
            <a:ext cx="8758604" cy="56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0EE2B7-6AE7-AC46-9C27-19E239CFD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4" y="0"/>
            <a:ext cx="11187952" cy="6858000"/>
          </a:xfrm>
          <a:prstGeom prst="rect">
            <a:avLst/>
          </a:prstGeom>
        </p:spPr>
      </p:pic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ECF0E09C-78BB-F047-9259-AFC5D3EF38C7}"/>
              </a:ext>
            </a:extLst>
          </p:cNvPr>
          <p:cNvSpPr/>
          <p:nvPr/>
        </p:nvSpPr>
        <p:spPr>
          <a:xfrm>
            <a:off x="502024" y="809897"/>
            <a:ext cx="3207827" cy="180267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4D48790-0B2A-5A49-A0E6-AA52B1B46DC0}"/>
              </a:ext>
            </a:extLst>
          </p:cNvPr>
          <p:cNvSpPr/>
          <p:nvPr/>
        </p:nvSpPr>
        <p:spPr>
          <a:xfrm>
            <a:off x="8532610" y="6581001"/>
            <a:ext cx="3343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606060"/>
                </a:solidFill>
                <a:effectLst/>
                <a:latin typeface="Helvetica" pitchFamily="2" charset="0"/>
              </a:rPr>
              <a:t>Tricarico et al. </a:t>
            </a:r>
            <a:r>
              <a:rPr lang="it-IT" sz="1200" dirty="0" err="1">
                <a:solidFill>
                  <a:srgbClr val="606060"/>
                </a:solidFill>
                <a:effectLst/>
                <a:latin typeface="Helvetica" pitchFamily="2" charset="0"/>
              </a:rPr>
              <a:t>doi</a:t>
            </a:r>
            <a:r>
              <a:rPr lang="it-IT" sz="1200" dirty="0">
                <a:solidFill>
                  <a:srgbClr val="606060"/>
                </a:solidFill>
                <a:effectLst/>
                <a:latin typeface="Helvetica" pitchFamily="2" charset="0"/>
              </a:rPr>
              <a:t>: 10.3389/fimmu.2019.00892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498CCCA-0FD5-B54E-89BA-A121C4FD3420}"/>
              </a:ext>
            </a:extLst>
          </p:cNvPr>
          <p:cNvGrpSpPr/>
          <p:nvPr/>
        </p:nvGrpSpPr>
        <p:grpSpPr>
          <a:xfrm>
            <a:off x="1964813" y="609791"/>
            <a:ext cx="8239472" cy="5638417"/>
            <a:chOff x="1964813" y="609791"/>
            <a:chExt cx="8239472" cy="5638417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47123B2-6710-1249-99E2-F874DD317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4813" y="609791"/>
              <a:ext cx="8239472" cy="5638417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CA0EB72-F9CB-3A48-BE4C-1708D48DC480}"/>
                </a:ext>
              </a:extLst>
            </p:cNvPr>
            <p:cNvSpPr txBox="1"/>
            <p:nvPr/>
          </p:nvSpPr>
          <p:spPr>
            <a:xfrm>
              <a:off x="2105937" y="809897"/>
              <a:ext cx="211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>
                  <a:solidFill>
                    <a:schemeClr val="accent1">
                      <a:lumMod val="75000"/>
                    </a:schemeClr>
                  </a:solidFill>
                </a:rPr>
                <a:t>HS GENETICS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2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CABD185-2222-E949-BBF1-8DCAAC109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2A3530-976D-AC47-90D7-4C953379A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4" y="209006"/>
            <a:ext cx="10999787" cy="571142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F54915C-B7A4-3543-BE34-9100D18B90D4}"/>
              </a:ext>
            </a:extLst>
          </p:cNvPr>
          <p:cNvSpPr/>
          <p:nvPr/>
        </p:nvSpPr>
        <p:spPr>
          <a:xfrm>
            <a:off x="7075205" y="6204551"/>
            <a:ext cx="4933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606060"/>
                </a:solidFill>
                <a:effectLst/>
                <a:latin typeface="Helvetica" pitchFamily="2" charset="0"/>
              </a:rPr>
              <a:t>Tricarico et al. </a:t>
            </a:r>
            <a:r>
              <a:rPr lang="it-IT" dirty="0" err="1">
                <a:solidFill>
                  <a:srgbClr val="606060"/>
                </a:solidFill>
                <a:effectLst/>
                <a:latin typeface="Helvetica" pitchFamily="2" charset="0"/>
              </a:rPr>
              <a:t>doi</a:t>
            </a:r>
            <a:r>
              <a:rPr lang="it-IT" dirty="0">
                <a:solidFill>
                  <a:srgbClr val="606060"/>
                </a:solidFill>
                <a:effectLst/>
                <a:latin typeface="Helvetica" pitchFamily="2" charset="0"/>
              </a:rPr>
              <a:t>: 10.3389/fimmu.2019.00892</a:t>
            </a:r>
          </a:p>
        </p:txBody>
      </p:sp>
    </p:spTree>
    <p:extLst>
      <p:ext uri="{BB962C8B-B14F-4D97-AF65-F5344CB8AC3E}">
        <p14:creationId xmlns:p14="http://schemas.microsoft.com/office/powerpoint/2010/main" val="378428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2CC383C-1509-E141-8141-1E27B9EF1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02781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B6EB842C-ECA7-F14C-A5E7-2C21B45E4F12}"/>
              </a:ext>
            </a:extLst>
          </p:cNvPr>
          <p:cNvGrpSpPr/>
          <p:nvPr/>
        </p:nvGrpSpPr>
        <p:grpSpPr>
          <a:xfrm>
            <a:off x="4703550" y="3587791"/>
            <a:ext cx="3259235" cy="2882511"/>
            <a:chOff x="4946073" y="3569854"/>
            <a:chExt cx="3259235" cy="2882511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B72744B-F197-B941-9274-095F3D20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6073" y="3569854"/>
              <a:ext cx="3259235" cy="2882511"/>
            </a:xfrm>
            <a:prstGeom prst="rect">
              <a:avLst/>
            </a:prstGeom>
          </p:spPr>
        </p:pic>
        <p:sp>
          <p:nvSpPr>
            <p:cNvPr id="5" name="Rettangolo arrotondato 4">
              <a:extLst>
                <a:ext uri="{FF2B5EF4-FFF2-40B4-BE49-F238E27FC236}">
                  <a16:creationId xmlns:a16="http://schemas.microsoft.com/office/drawing/2014/main" id="{20EF1287-8105-5140-A031-AE0E514C3F0F}"/>
                </a:ext>
              </a:extLst>
            </p:cNvPr>
            <p:cNvSpPr/>
            <p:nvPr/>
          </p:nvSpPr>
          <p:spPr>
            <a:xfrm>
              <a:off x="5153891" y="5777345"/>
              <a:ext cx="651164" cy="63914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DF3F89AD-33D9-BD40-B20B-F813ED9A2EA3}"/>
              </a:ext>
            </a:extLst>
          </p:cNvPr>
          <p:cNvGrpSpPr/>
          <p:nvPr/>
        </p:nvGrpSpPr>
        <p:grpSpPr>
          <a:xfrm>
            <a:off x="353374" y="3605729"/>
            <a:ext cx="4291198" cy="2846636"/>
            <a:chOff x="374073" y="3569855"/>
            <a:chExt cx="4291198" cy="2846636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EB91F53-85D0-A440-8D28-6A85A18D5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073" y="3569855"/>
              <a:ext cx="4291198" cy="2846636"/>
            </a:xfrm>
            <a:prstGeom prst="rect">
              <a:avLst/>
            </a:prstGeom>
          </p:spPr>
        </p:pic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FDDABCEB-0AE5-1441-9B3E-8B5A3C31F963}"/>
                </a:ext>
              </a:extLst>
            </p:cNvPr>
            <p:cNvCxnSpPr/>
            <p:nvPr/>
          </p:nvCxnSpPr>
          <p:spPr>
            <a:xfrm flipH="1">
              <a:off x="2784764" y="5195455"/>
              <a:ext cx="886691" cy="8174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23377464-CA18-F44D-9784-EB7E9C1DE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3230" y="3501876"/>
            <a:ext cx="4128770" cy="29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F0B2009-F1B1-6846-9659-23B5EA44A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533400"/>
            <a:ext cx="2368550" cy="221159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94FEFA-2231-7D4A-BA28-F633A3B8E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75" y="298450"/>
            <a:ext cx="4525819" cy="28448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95F3996-FAAA-234B-9AA6-FE779099B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25" y="2984722"/>
            <a:ext cx="6419850" cy="36439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CF338EC-F6F4-DB42-8FAF-2A8D02319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286" y="3456300"/>
            <a:ext cx="3459163" cy="31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B63C20F-A83D-CB4F-AFE6-3027B63D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A2EEE1A-A848-4845-A802-BD311B670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3" y="291291"/>
            <a:ext cx="10941042" cy="6209414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BD51803E-3E97-A74A-A6DE-31F4E78301B0}"/>
              </a:ext>
            </a:extLst>
          </p:cNvPr>
          <p:cNvGrpSpPr/>
          <p:nvPr/>
        </p:nvGrpSpPr>
        <p:grpSpPr>
          <a:xfrm>
            <a:off x="260759" y="795818"/>
            <a:ext cx="11670482" cy="2266359"/>
            <a:chOff x="393257" y="583167"/>
            <a:chExt cx="11670482" cy="2266359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F7321FDB-C92A-A64B-97D2-A652C365B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257" y="583167"/>
              <a:ext cx="3150380" cy="2096238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2474F67-C80F-D240-9ADD-1583249A1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6456" y="583167"/>
              <a:ext cx="2114680" cy="2096238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2249FD6-1F86-F54C-9632-5B52F567C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0272" y="583167"/>
              <a:ext cx="1866034" cy="2266359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2E513D98-D301-2044-BC33-14579C22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96306" y="837240"/>
              <a:ext cx="4067433" cy="1693309"/>
            </a:xfrm>
            <a:prstGeom prst="rect">
              <a:avLst/>
            </a:prstGeom>
          </p:spPr>
        </p:pic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98FEFA4F-C26F-E14E-AA37-8DBC41796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2300" y="3089212"/>
            <a:ext cx="5267399" cy="334834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03267A2-6795-D849-B06F-53A4B4E423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14474"/>
            <a:ext cx="12228849" cy="5948354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24894FDF-AB3E-E848-B782-75046A0208CC}"/>
              </a:ext>
            </a:extLst>
          </p:cNvPr>
          <p:cNvGrpSpPr/>
          <p:nvPr/>
        </p:nvGrpSpPr>
        <p:grpSpPr>
          <a:xfrm>
            <a:off x="2275975" y="1"/>
            <a:ext cx="7668126" cy="6883200"/>
            <a:chOff x="2275975" y="1"/>
            <a:chExt cx="7668126" cy="688320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B14E667-C45A-654B-A00B-8DF2DA49C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75975" y="1"/>
              <a:ext cx="7668126" cy="688320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78DA4EFE-890A-FF41-BAE9-8937E22F0EDC}"/>
                </a:ext>
              </a:extLst>
            </p:cNvPr>
            <p:cNvSpPr txBox="1"/>
            <p:nvPr/>
          </p:nvSpPr>
          <p:spPr>
            <a:xfrm>
              <a:off x="2543045" y="4911751"/>
              <a:ext cx="20358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>
                  <a:solidFill>
                    <a:schemeClr val="accent1">
                      <a:lumMod val="75000"/>
                    </a:schemeClr>
                  </a:solidFill>
                </a:rPr>
                <a:t>HS GENE</a:t>
              </a:r>
            </a:p>
            <a:p>
              <a:r>
                <a:rPr lang="it-IT" sz="2800" b="1" dirty="0">
                  <a:solidFill>
                    <a:schemeClr val="accent1">
                      <a:lumMod val="75000"/>
                    </a:schemeClr>
                  </a:solidFill>
                </a:rPr>
                <a:t>EXPRESSION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35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402663A-0B8B-7C4D-A3EB-9655D647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52" y="871870"/>
            <a:ext cx="10881721" cy="550766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0B255C-55B5-C24A-916C-1201155FBA69}"/>
              </a:ext>
            </a:extLst>
          </p:cNvPr>
          <p:cNvSpPr txBox="1"/>
          <p:nvPr/>
        </p:nvSpPr>
        <p:spPr>
          <a:xfrm>
            <a:off x="8314660" y="348650"/>
            <a:ext cx="140981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/>
              <a:t>DISEASE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46FB641-91BD-8349-A040-C9677039D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00" y="0"/>
            <a:ext cx="9525699" cy="685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2EAB4B9-E880-8541-A3D0-4375F8917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0" y="0"/>
            <a:ext cx="9355157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64B35A0-7199-A142-9E2D-960D15490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88900"/>
            <a:ext cx="121666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3">
            <a:extLst>
              <a:ext uri="{FF2B5EF4-FFF2-40B4-BE49-F238E27FC236}">
                <a16:creationId xmlns:a16="http://schemas.microsoft.com/office/drawing/2014/main" id="{5438367F-21B5-F046-ADBF-52ACFD55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22" y="0"/>
            <a:ext cx="11105774" cy="6858000"/>
          </a:xfrm>
          <a:prstGeom prst="rect">
            <a:avLst/>
          </a:prstGeom>
        </p:spPr>
      </p:pic>
      <p:pic>
        <p:nvPicPr>
          <p:cNvPr id="12" name="Imagem 3">
            <a:extLst>
              <a:ext uri="{FF2B5EF4-FFF2-40B4-BE49-F238E27FC236}">
                <a16:creationId xmlns:a16="http://schemas.microsoft.com/office/drawing/2014/main" id="{295E7C34-B322-FD48-81F9-8C1C7C3CA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22" y="470256"/>
            <a:ext cx="12192000" cy="6284148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CCB3BB49-AF17-834F-B399-3119725AFB15}"/>
              </a:ext>
            </a:extLst>
          </p:cNvPr>
          <p:cNvGrpSpPr/>
          <p:nvPr/>
        </p:nvGrpSpPr>
        <p:grpSpPr>
          <a:xfrm>
            <a:off x="355963" y="-13914"/>
            <a:ext cx="11478214" cy="6819718"/>
            <a:chOff x="119743" y="0"/>
            <a:chExt cx="11478214" cy="6819718"/>
          </a:xfrm>
        </p:grpSpPr>
        <p:pic>
          <p:nvPicPr>
            <p:cNvPr id="14" name="Imagem 20">
              <a:extLst>
                <a:ext uri="{FF2B5EF4-FFF2-40B4-BE49-F238E27FC236}">
                  <a16:creationId xmlns:a16="http://schemas.microsoft.com/office/drawing/2014/main" id="{75BF974F-1866-BA43-AADB-BCC0B70EC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1356" y="4533718"/>
              <a:ext cx="9677400" cy="2286000"/>
            </a:xfrm>
            <a:prstGeom prst="rect">
              <a:avLst/>
            </a:prstGeom>
          </p:spPr>
        </p:pic>
        <p:pic>
          <p:nvPicPr>
            <p:cNvPr id="15" name="Imagem 6">
              <a:extLst>
                <a:ext uri="{FF2B5EF4-FFF2-40B4-BE49-F238E27FC236}">
                  <a16:creationId xmlns:a16="http://schemas.microsoft.com/office/drawing/2014/main" id="{28A375ED-A599-D14E-ACB7-C56723C89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743" y="0"/>
              <a:ext cx="4598126" cy="4598126"/>
            </a:xfrm>
            <a:prstGeom prst="rect">
              <a:avLst/>
            </a:prstGeom>
          </p:spPr>
        </p:pic>
        <p:cxnSp>
          <p:nvCxnSpPr>
            <p:cNvPr id="16" name="Conector em Curva 8">
              <a:extLst>
                <a:ext uri="{FF2B5EF4-FFF2-40B4-BE49-F238E27FC236}">
                  <a16:creationId xmlns:a16="http://schemas.microsoft.com/office/drawing/2014/main" id="{3C189A77-99FC-FC4F-9B09-064722FA157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2677885" y="2377440"/>
              <a:ext cx="3222171" cy="2156278"/>
            </a:xfrm>
            <a:prstGeom prst="curvedConnector2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9">
              <a:extLst>
                <a:ext uri="{FF2B5EF4-FFF2-40B4-BE49-F238E27FC236}">
                  <a16:creationId xmlns:a16="http://schemas.microsoft.com/office/drawing/2014/main" id="{F9D4BC6E-E204-4845-AF37-6D9809E3D183}"/>
                </a:ext>
              </a:extLst>
            </p:cNvPr>
            <p:cNvSpPr txBox="1"/>
            <p:nvPr/>
          </p:nvSpPr>
          <p:spPr>
            <a:xfrm>
              <a:off x="6481043" y="457200"/>
              <a:ext cx="511691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17 </a:t>
              </a:r>
              <a:r>
                <a:rPr lang="pt-BR" dirty="0" err="1"/>
                <a:t>shared</a:t>
              </a:r>
              <a:r>
                <a:rPr lang="pt-BR" dirty="0"/>
                <a:t> </a:t>
              </a:r>
              <a:r>
                <a:rPr lang="pt-BR" dirty="0" err="1"/>
                <a:t>Pathways</a:t>
              </a:r>
              <a:r>
                <a:rPr lang="pt-BR" dirty="0"/>
                <a:t> </a:t>
              </a:r>
              <a:r>
                <a:rPr lang="pt-BR" dirty="0" err="1"/>
                <a:t>Ranked</a:t>
              </a:r>
              <a:r>
                <a:rPr lang="pt-BR" dirty="0"/>
                <a:t> </a:t>
              </a:r>
              <a:r>
                <a:rPr lang="pt-BR" dirty="0" err="1"/>
                <a:t>also</a:t>
              </a:r>
              <a:r>
                <a:rPr lang="pt-BR" dirty="0"/>
                <a:t> </a:t>
              </a:r>
              <a:r>
                <a:rPr lang="pt-BR" dirty="0" err="1"/>
                <a:t>by</a:t>
              </a:r>
              <a:r>
                <a:rPr lang="pt-BR" dirty="0"/>
                <a:t> </a:t>
              </a:r>
              <a:r>
                <a:rPr lang="pt-BR" dirty="0" err="1"/>
                <a:t>PolyPhen</a:t>
              </a:r>
              <a:r>
                <a:rPr lang="pt-BR" dirty="0"/>
                <a:t> </a:t>
              </a:r>
              <a:r>
                <a:rPr lang="pt-BR" dirty="0" err="1"/>
                <a:t>Impact</a:t>
              </a:r>
              <a:endParaRPr lang="pt-BR" dirty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  <a:p>
              <a:pPr algn="ctr"/>
              <a:r>
                <a:rPr lang="pt-BR" dirty="0"/>
                <a:t>797 </a:t>
              </a:r>
              <a:r>
                <a:rPr lang="pt-BR" dirty="0" err="1"/>
                <a:t>different</a:t>
              </a:r>
              <a:r>
                <a:rPr lang="pt-BR" dirty="0"/>
                <a:t> genes</a:t>
              </a:r>
            </a:p>
          </p:txBody>
        </p:sp>
        <p:cxnSp>
          <p:nvCxnSpPr>
            <p:cNvPr id="18" name="Conector de Seta Reta 11">
              <a:extLst>
                <a:ext uri="{FF2B5EF4-FFF2-40B4-BE49-F238E27FC236}">
                  <a16:creationId xmlns:a16="http://schemas.microsoft.com/office/drawing/2014/main" id="{D198BCBC-4227-3543-96D7-D73C68AA1648}"/>
                </a:ext>
              </a:extLst>
            </p:cNvPr>
            <p:cNvCxnSpPr/>
            <p:nvPr/>
          </p:nvCxnSpPr>
          <p:spPr>
            <a:xfrm>
              <a:off x="9039497" y="836023"/>
              <a:ext cx="0" cy="470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Quadro 13">
              <a:extLst>
                <a:ext uri="{FF2B5EF4-FFF2-40B4-BE49-F238E27FC236}">
                  <a16:creationId xmlns:a16="http://schemas.microsoft.com/office/drawing/2014/main" id="{9FE3BDC7-2C9B-A54A-8B37-9B1EB3406B64}"/>
                </a:ext>
              </a:extLst>
            </p:cNvPr>
            <p:cNvSpPr/>
            <p:nvPr/>
          </p:nvSpPr>
          <p:spPr>
            <a:xfrm>
              <a:off x="8582297" y="4702630"/>
              <a:ext cx="914400" cy="19802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0" name="CaixaDeTexto 14">
              <a:extLst>
                <a:ext uri="{FF2B5EF4-FFF2-40B4-BE49-F238E27FC236}">
                  <a16:creationId xmlns:a16="http://schemas.microsoft.com/office/drawing/2014/main" id="{75715F09-24B6-E643-93F1-5C9C39BD6C5A}"/>
                </a:ext>
              </a:extLst>
            </p:cNvPr>
            <p:cNvSpPr txBox="1"/>
            <p:nvPr/>
          </p:nvSpPr>
          <p:spPr>
            <a:xfrm>
              <a:off x="6766560" y="3253063"/>
              <a:ext cx="4545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66.5% </a:t>
              </a:r>
              <a:r>
                <a:rPr lang="pt-BR" dirty="0" err="1"/>
                <a:t>of</a:t>
              </a:r>
              <a:r>
                <a:rPr lang="pt-BR" dirty="0"/>
                <a:t> </a:t>
              </a:r>
              <a:r>
                <a:rPr lang="pt-BR" dirty="0" err="1"/>
                <a:t>the</a:t>
              </a:r>
              <a:r>
                <a:rPr lang="pt-BR" dirty="0"/>
                <a:t> genes are </a:t>
              </a:r>
              <a:r>
                <a:rPr lang="pt-BR" dirty="0" err="1"/>
                <a:t>mutated</a:t>
              </a:r>
              <a:r>
                <a:rPr lang="pt-BR" dirty="0"/>
                <a:t> in </a:t>
              </a:r>
              <a:r>
                <a:rPr lang="pt-BR" dirty="0" err="1"/>
                <a:t>Exonic</a:t>
              </a:r>
              <a:r>
                <a:rPr lang="pt-BR" dirty="0"/>
                <a:t> </a:t>
              </a:r>
              <a:r>
                <a:rPr lang="pt-BR" dirty="0" err="1"/>
                <a:t>Region</a:t>
              </a:r>
              <a:r>
                <a:rPr lang="pt-BR" dirty="0"/>
                <a:t> in </a:t>
              </a:r>
              <a:r>
                <a:rPr lang="pt-BR" dirty="0" err="1"/>
                <a:t>these</a:t>
              </a:r>
              <a:r>
                <a:rPr lang="pt-BR" dirty="0"/>
                <a:t> 17 </a:t>
              </a:r>
              <a:r>
                <a:rPr lang="pt-BR" dirty="0" err="1"/>
                <a:t>pathways</a:t>
              </a:r>
              <a:r>
                <a:rPr lang="pt-BR" dirty="0"/>
                <a:t> in P4.</a:t>
              </a:r>
            </a:p>
          </p:txBody>
        </p:sp>
        <p:cxnSp>
          <p:nvCxnSpPr>
            <p:cNvPr id="21" name="Conector de Seta Reta 16">
              <a:extLst>
                <a:ext uri="{FF2B5EF4-FFF2-40B4-BE49-F238E27FC236}">
                  <a16:creationId xmlns:a16="http://schemas.microsoft.com/office/drawing/2014/main" id="{5C0F16B7-5CE5-E64D-A801-7342BE030006}"/>
                </a:ext>
              </a:extLst>
            </p:cNvPr>
            <p:cNvCxnSpPr>
              <a:cxnSpLocks/>
              <a:stCxn id="19" idx="0"/>
              <a:endCxn id="20" idx="2"/>
            </p:cNvCxnSpPr>
            <p:nvPr/>
          </p:nvCxnSpPr>
          <p:spPr>
            <a:xfrm flipV="1">
              <a:off x="9039497" y="3899394"/>
              <a:ext cx="0" cy="8032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19">
              <a:extLst>
                <a:ext uri="{FF2B5EF4-FFF2-40B4-BE49-F238E27FC236}">
                  <a16:creationId xmlns:a16="http://schemas.microsoft.com/office/drawing/2014/main" id="{8D4B8F77-63BE-A041-91BB-37D363621893}"/>
                </a:ext>
              </a:extLst>
            </p:cNvPr>
            <p:cNvCxnSpPr>
              <a:stCxn id="17" idx="2"/>
              <a:endCxn id="20" idx="0"/>
            </p:cNvCxnSpPr>
            <p:nvPr/>
          </p:nvCxnSpPr>
          <p:spPr>
            <a:xfrm flipH="1">
              <a:off x="9039497" y="1657529"/>
              <a:ext cx="3" cy="15955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Immagine 27">
            <a:extLst>
              <a:ext uri="{FF2B5EF4-FFF2-40B4-BE49-F238E27FC236}">
                <a16:creationId xmlns:a16="http://schemas.microsoft.com/office/drawing/2014/main" id="{87162E41-B4E6-4C41-B8FE-F4FAD9B22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6" y="103108"/>
            <a:ext cx="115189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23808</TotalTime>
  <Words>104</Words>
  <Application>Microsoft Macintosh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Tema di Office</vt:lpstr>
      <vt:lpstr>Skin-OMICS: an integrated approach to unravel HS etiopathogenesis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Skin-OMICS: an integrated approach to unravel HS etiopathogenesis</dc:title>
  <dc:creator>THECROVELS THECROVELS</dc:creator>
  <cp:lastModifiedBy>THECROVELS THECROVELS</cp:lastModifiedBy>
  <cp:revision>45</cp:revision>
  <dcterms:created xsi:type="dcterms:W3CDTF">2019-05-23T10:33:17Z</dcterms:created>
  <dcterms:modified xsi:type="dcterms:W3CDTF">2019-06-10T05:27:30Z</dcterms:modified>
</cp:coreProperties>
</file>