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AF812AD-5B55-4E9A-89BB-F21E1700B4F7}" type="datetimeFigureOut">
              <a:rPr lang="it-IT" smtClean="0"/>
              <a:t>16/03/2020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BFE6887-3E38-405B-8139-A58B85E2C5FA}" type="slidenum">
              <a:rPr lang="it-IT" smtClean="0"/>
              <a:t>‹N›</a:t>
            </a:fld>
            <a:endParaRPr lang="it-IT"/>
          </a:p>
        </p:txBody>
      </p:sp>
    </p:spTree>
    <p:extLst>
      <p:ext uri="{BB962C8B-B14F-4D97-AF65-F5344CB8AC3E}">
        <p14:creationId xmlns:p14="http://schemas.microsoft.com/office/powerpoint/2010/main" val="2725806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AF812AD-5B55-4E9A-89BB-F21E1700B4F7}" type="datetimeFigureOut">
              <a:rPr lang="it-IT" smtClean="0"/>
              <a:t>16/03/2020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BFE6887-3E38-405B-8139-A58B85E2C5FA}" type="slidenum">
              <a:rPr lang="it-IT" smtClean="0"/>
              <a:t>‹N›</a:t>
            </a:fld>
            <a:endParaRPr lang="it-IT"/>
          </a:p>
        </p:txBody>
      </p:sp>
    </p:spTree>
    <p:extLst>
      <p:ext uri="{BB962C8B-B14F-4D97-AF65-F5344CB8AC3E}">
        <p14:creationId xmlns:p14="http://schemas.microsoft.com/office/powerpoint/2010/main" val="271342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AF812AD-5B55-4E9A-89BB-F21E1700B4F7}" type="datetimeFigureOut">
              <a:rPr lang="it-IT" smtClean="0"/>
              <a:t>16/03/2020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BFE6887-3E38-405B-8139-A58B85E2C5FA}" type="slidenum">
              <a:rPr lang="it-IT" smtClean="0"/>
              <a:t>‹N›</a:t>
            </a:fld>
            <a:endParaRPr lang="it-IT"/>
          </a:p>
        </p:txBody>
      </p:sp>
    </p:spTree>
    <p:extLst>
      <p:ext uri="{BB962C8B-B14F-4D97-AF65-F5344CB8AC3E}">
        <p14:creationId xmlns:p14="http://schemas.microsoft.com/office/powerpoint/2010/main" val="1362576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AF812AD-5B55-4E9A-89BB-F21E1700B4F7}" type="datetimeFigureOut">
              <a:rPr lang="it-IT" smtClean="0"/>
              <a:t>16/03/2020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BFE6887-3E38-405B-8139-A58B85E2C5FA}" type="slidenum">
              <a:rPr lang="it-IT" smtClean="0"/>
              <a:t>‹N›</a:t>
            </a:fld>
            <a:endParaRPr lang="it-IT"/>
          </a:p>
        </p:txBody>
      </p:sp>
    </p:spTree>
    <p:extLst>
      <p:ext uri="{BB962C8B-B14F-4D97-AF65-F5344CB8AC3E}">
        <p14:creationId xmlns:p14="http://schemas.microsoft.com/office/powerpoint/2010/main" val="4280757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AF812AD-5B55-4E9A-89BB-F21E1700B4F7}" type="datetimeFigureOut">
              <a:rPr lang="it-IT" smtClean="0"/>
              <a:t>16/03/2020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BFE6887-3E38-405B-8139-A58B85E2C5FA}" type="slidenum">
              <a:rPr lang="it-IT" smtClean="0"/>
              <a:t>‹N›</a:t>
            </a:fld>
            <a:endParaRPr lang="it-IT"/>
          </a:p>
        </p:txBody>
      </p:sp>
    </p:spTree>
    <p:extLst>
      <p:ext uri="{BB962C8B-B14F-4D97-AF65-F5344CB8AC3E}">
        <p14:creationId xmlns:p14="http://schemas.microsoft.com/office/powerpoint/2010/main" val="330971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AF812AD-5B55-4E9A-89BB-F21E1700B4F7}" type="datetimeFigureOut">
              <a:rPr lang="it-IT" smtClean="0"/>
              <a:t>16/03/2020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BFE6887-3E38-405B-8139-A58B85E2C5FA}" type="slidenum">
              <a:rPr lang="it-IT" smtClean="0"/>
              <a:t>‹N›</a:t>
            </a:fld>
            <a:endParaRPr lang="it-IT"/>
          </a:p>
        </p:txBody>
      </p:sp>
    </p:spTree>
    <p:extLst>
      <p:ext uri="{BB962C8B-B14F-4D97-AF65-F5344CB8AC3E}">
        <p14:creationId xmlns:p14="http://schemas.microsoft.com/office/powerpoint/2010/main" val="3492974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AF812AD-5B55-4E9A-89BB-F21E1700B4F7}" type="datetimeFigureOut">
              <a:rPr lang="it-IT" smtClean="0"/>
              <a:t>16/03/2020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BFE6887-3E38-405B-8139-A58B85E2C5FA}" type="slidenum">
              <a:rPr lang="it-IT" smtClean="0"/>
              <a:t>‹N›</a:t>
            </a:fld>
            <a:endParaRPr lang="it-IT"/>
          </a:p>
        </p:txBody>
      </p:sp>
    </p:spTree>
    <p:extLst>
      <p:ext uri="{BB962C8B-B14F-4D97-AF65-F5344CB8AC3E}">
        <p14:creationId xmlns:p14="http://schemas.microsoft.com/office/powerpoint/2010/main" val="369105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AF812AD-5B55-4E9A-89BB-F21E1700B4F7}" type="datetimeFigureOut">
              <a:rPr lang="it-IT" smtClean="0"/>
              <a:t>16/03/2020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BFE6887-3E38-405B-8139-A58B85E2C5FA}" type="slidenum">
              <a:rPr lang="it-IT" smtClean="0"/>
              <a:t>‹N›</a:t>
            </a:fld>
            <a:endParaRPr lang="it-IT"/>
          </a:p>
        </p:txBody>
      </p:sp>
    </p:spTree>
    <p:extLst>
      <p:ext uri="{BB962C8B-B14F-4D97-AF65-F5344CB8AC3E}">
        <p14:creationId xmlns:p14="http://schemas.microsoft.com/office/powerpoint/2010/main" val="308441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AF812AD-5B55-4E9A-89BB-F21E1700B4F7}" type="datetimeFigureOut">
              <a:rPr lang="it-IT" smtClean="0"/>
              <a:t>16/03/2020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BFE6887-3E38-405B-8139-A58B85E2C5FA}" type="slidenum">
              <a:rPr lang="it-IT" smtClean="0"/>
              <a:t>‹N›</a:t>
            </a:fld>
            <a:endParaRPr lang="it-IT"/>
          </a:p>
        </p:txBody>
      </p:sp>
    </p:spTree>
    <p:extLst>
      <p:ext uri="{BB962C8B-B14F-4D97-AF65-F5344CB8AC3E}">
        <p14:creationId xmlns:p14="http://schemas.microsoft.com/office/powerpoint/2010/main" val="3016925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AF812AD-5B55-4E9A-89BB-F21E1700B4F7}" type="datetimeFigureOut">
              <a:rPr lang="it-IT" smtClean="0"/>
              <a:t>16/03/2020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BFE6887-3E38-405B-8139-A58B85E2C5FA}" type="slidenum">
              <a:rPr lang="it-IT" smtClean="0"/>
              <a:t>‹N›</a:t>
            </a:fld>
            <a:endParaRPr lang="it-IT"/>
          </a:p>
        </p:txBody>
      </p:sp>
    </p:spTree>
    <p:extLst>
      <p:ext uri="{BB962C8B-B14F-4D97-AF65-F5344CB8AC3E}">
        <p14:creationId xmlns:p14="http://schemas.microsoft.com/office/powerpoint/2010/main" val="26301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AF812AD-5B55-4E9A-89BB-F21E1700B4F7}" type="datetimeFigureOut">
              <a:rPr lang="it-IT" smtClean="0"/>
              <a:t>16/03/2020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BFE6887-3E38-405B-8139-A58B85E2C5FA}" type="slidenum">
              <a:rPr lang="it-IT" smtClean="0"/>
              <a:t>‹N›</a:t>
            </a:fld>
            <a:endParaRPr lang="it-IT"/>
          </a:p>
        </p:txBody>
      </p:sp>
    </p:spTree>
    <p:extLst>
      <p:ext uri="{BB962C8B-B14F-4D97-AF65-F5344CB8AC3E}">
        <p14:creationId xmlns:p14="http://schemas.microsoft.com/office/powerpoint/2010/main" val="304984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F812AD-5B55-4E9A-89BB-F21E1700B4F7}" type="datetimeFigureOut">
              <a:rPr lang="it-IT" smtClean="0"/>
              <a:t>16/03/2020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FE6887-3E38-405B-8139-A58B85E2C5FA}" type="slidenum">
              <a:rPr lang="it-IT" smtClean="0"/>
              <a:t>‹N›</a:t>
            </a:fld>
            <a:endParaRPr lang="it-IT"/>
          </a:p>
        </p:txBody>
      </p:sp>
    </p:spTree>
    <p:extLst>
      <p:ext uri="{BB962C8B-B14F-4D97-AF65-F5344CB8AC3E}">
        <p14:creationId xmlns:p14="http://schemas.microsoft.com/office/powerpoint/2010/main" val="1514436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Lezione 15</a:t>
            </a:r>
            <a:endParaRPr lang="it-IT" dirty="0"/>
          </a:p>
        </p:txBody>
      </p:sp>
      <p:sp>
        <p:nvSpPr>
          <p:cNvPr id="3" name="Sottotitolo 2"/>
          <p:cNvSpPr>
            <a:spLocks noGrp="1"/>
          </p:cNvSpPr>
          <p:nvPr>
            <p:ph type="subTitle" idx="1"/>
          </p:nvPr>
        </p:nvSpPr>
        <p:spPr/>
        <p:txBody>
          <a:bodyPr/>
          <a:lstStyle/>
          <a:p>
            <a:r>
              <a:rPr lang="it-IT" smtClean="0"/>
              <a:t>I beni</a:t>
            </a:r>
            <a:endParaRPr lang="it-IT"/>
          </a:p>
        </p:txBody>
      </p:sp>
    </p:spTree>
    <p:extLst>
      <p:ext uri="{BB962C8B-B14F-4D97-AF65-F5344CB8AC3E}">
        <p14:creationId xmlns:p14="http://schemas.microsoft.com/office/powerpoint/2010/main" val="997313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Requisiti del bene</a:t>
            </a:r>
            <a:endParaRPr lang="it-IT" dirty="0"/>
          </a:p>
        </p:txBody>
      </p:sp>
      <p:sp>
        <p:nvSpPr>
          <p:cNvPr id="3" name="Segnaposto contenuto 2"/>
          <p:cNvSpPr>
            <a:spLocks noGrp="1"/>
          </p:cNvSpPr>
          <p:nvPr>
            <p:ph idx="1"/>
          </p:nvPr>
        </p:nvSpPr>
        <p:spPr/>
        <p:txBody>
          <a:bodyPr>
            <a:noAutofit/>
          </a:bodyPr>
          <a:lstStyle/>
          <a:p>
            <a:pPr marL="0" indent="0" algn="just">
              <a:buNone/>
            </a:pPr>
            <a:r>
              <a:rPr lang="it-IT" sz="1600" dirty="0" smtClean="0"/>
              <a:t>L’art. 810 c.c. dispone che i beni sono le cose che possono formare oggetto di diritti.</a:t>
            </a:r>
          </a:p>
          <a:p>
            <a:pPr marL="0" indent="0" algn="just">
              <a:buNone/>
            </a:pPr>
            <a:r>
              <a:rPr lang="it-IT" sz="1600" dirty="0" smtClean="0"/>
              <a:t>Requisiti del bene:</a:t>
            </a:r>
          </a:p>
          <a:p>
            <a:pPr marL="457200" indent="-457200" algn="just">
              <a:buAutoNum type="alphaLcParenR"/>
            </a:pPr>
            <a:r>
              <a:rPr lang="it-IT" sz="1600" dirty="0" smtClean="0"/>
              <a:t>deve trattarsi di una cosa, intesa come entità materiale rilevabile in modo empirico</a:t>
            </a:r>
          </a:p>
          <a:p>
            <a:pPr marL="457200" indent="-457200" algn="just">
              <a:buAutoNum type="alphaLcParenR"/>
            </a:pPr>
            <a:r>
              <a:rPr lang="it-IT" sz="1600" dirty="0" smtClean="0"/>
              <a:t>deve presentare l’attitudine a formare oggetto di diritti: non sono beni le cose sulle quali non possono sussistere diritti (es. aria, luce solare, ecc.). Tale attitudine deve sussistere in maniera astratta (sono </a:t>
            </a:r>
            <a:r>
              <a:rPr lang="it-IT" sz="1600" i="1" dirty="0" smtClean="0"/>
              <a:t>res </a:t>
            </a:r>
            <a:r>
              <a:rPr lang="it-IT" sz="1600" i="1" dirty="0" err="1" smtClean="0"/>
              <a:t>nullius</a:t>
            </a:r>
            <a:r>
              <a:rPr lang="it-IT" sz="1600" dirty="0" smtClean="0"/>
              <a:t> </a:t>
            </a:r>
            <a:r>
              <a:rPr lang="it-IT" sz="1600" dirty="0" smtClean="0"/>
              <a:t>le </a:t>
            </a:r>
            <a:r>
              <a:rPr lang="it-IT" sz="1600" dirty="0" smtClean="0"/>
              <a:t>cose </a:t>
            </a:r>
            <a:r>
              <a:rPr lang="it-IT" sz="1600" dirty="0" smtClean="0"/>
              <a:t>sulle </a:t>
            </a:r>
            <a:r>
              <a:rPr lang="it-IT" sz="1600" dirty="0" smtClean="0"/>
              <a:t>quali attualmente non sussiste un </a:t>
            </a:r>
            <a:r>
              <a:rPr lang="it-IT" sz="1600" dirty="0" smtClean="0"/>
              <a:t>diritto, ma suscettibili di appropriazione: </a:t>
            </a:r>
            <a:r>
              <a:rPr lang="it-IT" sz="1600" dirty="0" smtClean="0"/>
              <a:t>es. il pesce che nuota nel mare).</a:t>
            </a:r>
          </a:p>
          <a:p>
            <a:pPr marL="0" indent="0" algn="just">
              <a:buNone/>
            </a:pPr>
            <a:r>
              <a:rPr lang="it-IT" sz="1600" dirty="0" smtClean="0"/>
              <a:t>Il concetto di bene </a:t>
            </a:r>
            <a:r>
              <a:rPr lang="it-IT" sz="1600" dirty="0" smtClean="0"/>
              <a:t>non va, in realtà, limitato alla ristretta </a:t>
            </a:r>
            <a:r>
              <a:rPr lang="it-IT" sz="1600" dirty="0" smtClean="0"/>
              <a:t>definizione dell’art. 810 c.c.: costituiscono beni non soltanto le cose, ma anche le utilità economiche che possono formare oggetto di diritti (es. l’opera dell’ingegno è oggetto del diritto d’autore).</a:t>
            </a:r>
          </a:p>
          <a:p>
            <a:pPr marL="0" indent="0" algn="just">
              <a:buNone/>
            </a:pPr>
            <a:r>
              <a:rPr lang="it-IT" sz="1600" dirty="0" smtClean="0"/>
              <a:t>Il concetto di bene viene inteso in maniera estesa dall’art. 813 c.c., il quale dispone che le regole relative ai beni mobili si applicano a tutti i diritti (a  meno che non abbiano ad oggetto beni immobili). In questa prospettiva tra i beni rientrano </a:t>
            </a:r>
            <a:r>
              <a:rPr lang="it-IT" sz="1600" dirty="0" smtClean="0"/>
              <a:t>anche i </a:t>
            </a:r>
            <a:r>
              <a:rPr lang="it-IT" sz="1600" dirty="0" smtClean="0"/>
              <a:t>diritti di credito (che </a:t>
            </a:r>
            <a:r>
              <a:rPr lang="it-IT" sz="1600" dirty="0" smtClean="0"/>
              <a:t>rappresentano, </a:t>
            </a:r>
            <a:r>
              <a:rPr lang="it-IT" sz="1600" dirty="0" smtClean="0"/>
              <a:t>pertanto, </a:t>
            </a:r>
            <a:r>
              <a:rPr lang="it-IT" sz="1600" dirty="0" smtClean="0"/>
              <a:t>cespiti </a:t>
            </a:r>
            <a:r>
              <a:rPr lang="it-IT" sz="1600" dirty="0" smtClean="0"/>
              <a:t>attivi del patrimonio).</a:t>
            </a:r>
          </a:p>
          <a:p>
            <a:pPr marL="0" indent="0" algn="just">
              <a:buNone/>
            </a:pPr>
            <a:endParaRPr lang="it-IT" sz="1600" dirty="0"/>
          </a:p>
        </p:txBody>
      </p:sp>
    </p:spTree>
    <p:extLst>
      <p:ext uri="{BB962C8B-B14F-4D97-AF65-F5344CB8AC3E}">
        <p14:creationId xmlns:p14="http://schemas.microsoft.com/office/powerpoint/2010/main" val="2015220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Classificazione dei beni</a:t>
            </a:r>
            <a:endParaRPr lang="it-IT" dirty="0"/>
          </a:p>
        </p:txBody>
      </p:sp>
      <p:sp>
        <p:nvSpPr>
          <p:cNvPr id="3" name="Segnaposto contenuto 2"/>
          <p:cNvSpPr>
            <a:spLocks noGrp="1"/>
          </p:cNvSpPr>
          <p:nvPr>
            <p:ph idx="1"/>
          </p:nvPr>
        </p:nvSpPr>
        <p:spPr/>
        <p:txBody>
          <a:bodyPr>
            <a:normAutofit fontScale="85000" lnSpcReduction="20000"/>
          </a:bodyPr>
          <a:lstStyle/>
          <a:p>
            <a:pPr marL="0" indent="0" algn="just">
              <a:buNone/>
            </a:pPr>
            <a:r>
              <a:rPr lang="it-IT" sz="2000" dirty="0" smtClean="0"/>
              <a:t>La principale classificazione dei beni è quella che distingue:</a:t>
            </a:r>
          </a:p>
          <a:p>
            <a:pPr marL="457200" indent="-457200" algn="just">
              <a:buAutoNum type="alphaUcParenR"/>
            </a:pPr>
            <a:r>
              <a:rPr lang="it-IT" sz="2000" i="1" dirty="0" smtClean="0"/>
              <a:t>Beni immobili</a:t>
            </a:r>
            <a:r>
              <a:rPr lang="it-IT" sz="2000" dirty="0" smtClean="0"/>
              <a:t>: comprendono il suolo, le sorgenti e i corsi d’acqua, gli alberi, gli edifici e tutto ciò che è naturalmente o artificialmente incorporato al suolo</a:t>
            </a:r>
          </a:p>
          <a:p>
            <a:pPr marL="457200" indent="-457200" algn="just">
              <a:buAutoNum type="alphaUcParenR"/>
            </a:pPr>
            <a:r>
              <a:rPr lang="it-IT" sz="2000" i="1" dirty="0" smtClean="0"/>
              <a:t>Beni mobili</a:t>
            </a:r>
            <a:r>
              <a:rPr lang="it-IT" sz="2000" dirty="0" smtClean="0"/>
              <a:t>: definiti in </a:t>
            </a:r>
            <a:r>
              <a:rPr lang="it-IT" sz="2000" dirty="0" smtClean="0"/>
              <a:t>negativo, </a:t>
            </a:r>
            <a:r>
              <a:rPr lang="it-IT" sz="2000" dirty="0" smtClean="0"/>
              <a:t>comprendono tutti i beni che non sono inclusi tra quelli immobili</a:t>
            </a:r>
          </a:p>
          <a:p>
            <a:pPr marL="0" indent="0" algn="just">
              <a:buNone/>
            </a:pPr>
            <a:r>
              <a:rPr lang="it-IT" sz="2000" dirty="0" smtClean="0"/>
              <a:t>Tale distinzione si riflette in una differente disciplina giuridica, con particolare riguardo alle regole riguardanti la circolazione dei diritti. Mentre la circolazione dei beni mobili è improntata a criteri di snellezza, per cui non sono richieste particolari formalità, per i beni immobili sono previsti (relativamente agli atti con cui circolano i diritti sugli stessi)  vincoli di forma e un sistema di pubblicità.</a:t>
            </a:r>
          </a:p>
          <a:p>
            <a:pPr marL="0" indent="0" algn="just">
              <a:buNone/>
            </a:pPr>
            <a:r>
              <a:rPr lang="it-IT" sz="2000" i="1" dirty="0" smtClean="0"/>
              <a:t>Beni mobili registrati</a:t>
            </a:r>
            <a:r>
              <a:rPr lang="it-IT" sz="2000" dirty="0" smtClean="0"/>
              <a:t>: Il legislatore ha identificato una sub-categoria di beni mobili (autoveicoli, natanti, aeromobili) per i quali è previsto un regime di pubblicità simile a quello dei beni immobili.</a:t>
            </a:r>
          </a:p>
          <a:p>
            <a:pPr marL="0" indent="0" algn="just">
              <a:buNone/>
            </a:pPr>
            <a:r>
              <a:rPr lang="it-IT" sz="2000" i="1" dirty="0" smtClean="0"/>
              <a:t>Universalità di mobili</a:t>
            </a:r>
            <a:r>
              <a:rPr lang="it-IT" sz="2000" dirty="0" smtClean="0"/>
              <a:t>: tale categoria, di matrice prettamente giuridica, fa riferimento a una pluralità di cose appartenenti alla stessa persona e aventi una destinazione unitaria (es. collezione di francobolli). L’universalità è considerata come un unico bene e risulta, per alcuni profili, soggetta a regole peculiari. Le singole cose facenti parte dell’universalità possono comunque essere oggetto di atti </a:t>
            </a:r>
            <a:r>
              <a:rPr lang="it-IT" sz="2000" dirty="0" smtClean="0"/>
              <a:t>separati</a:t>
            </a:r>
            <a:r>
              <a:rPr lang="it-IT" sz="2000" dirty="0" smtClean="0"/>
              <a:t>, secondo la disciplina dei beni mobili.</a:t>
            </a:r>
            <a:endParaRPr lang="it-IT" sz="2000" i="1" dirty="0"/>
          </a:p>
        </p:txBody>
      </p:sp>
    </p:spTree>
    <p:extLst>
      <p:ext uri="{BB962C8B-B14F-4D97-AF65-F5344CB8AC3E}">
        <p14:creationId xmlns:p14="http://schemas.microsoft.com/office/powerpoint/2010/main" val="1864104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Relazioni tra cose</a:t>
            </a:r>
            <a:endParaRPr lang="it-IT" dirty="0"/>
          </a:p>
        </p:txBody>
      </p:sp>
      <p:sp>
        <p:nvSpPr>
          <p:cNvPr id="3" name="Segnaposto contenuto 2"/>
          <p:cNvSpPr>
            <a:spLocks noGrp="1"/>
          </p:cNvSpPr>
          <p:nvPr>
            <p:ph idx="1"/>
          </p:nvPr>
        </p:nvSpPr>
        <p:spPr/>
        <p:txBody>
          <a:bodyPr>
            <a:normAutofit fontScale="92500" lnSpcReduction="20000"/>
          </a:bodyPr>
          <a:lstStyle/>
          <a:p>
            <a:pPr marL="0" indent="0" algn="just">
              <a:buNone/>
            </a:pPr>
            <a:r>
              <a:rPr lang="it-IT" sz="2400" dirty="0" smtClean="0"/>
              <a:t>Rapporto pertinenziale: si parla di </a:t>
            </a:r>
            <a:r>
              <a:rPr lang="it-IT" sz="2400" i="1" dirty="0" smtClean="0"/>
              <a:t>pertinenza</a:t>
            </a:r>
            <a:r>
              <a:rPr lang="it-IT" sz="2400" dirty="0" smtClean="0"/>
              <a:t> quando una cosa risulta destinata, dal proprietario o dal titolare di altro diritto reale, in modo durevole al servizio o all’ornamento di un’altra cosa (es. cornice – quadro, garage – appartamento).</a:t>
            </a:r>
          </a:p>
          <a:p>
            <a:pPr marL="0" indent="0" algn="just">
              <a:buNone/>
            </a:pPr>
            <a:r>
              <a:rPr lang="it-IT" sz="2400" dirty="0" smtClean="0"/>
              <a:t>I rapporti che hanno per oggetto la cosa principale comprendono anche le pertinenze, se non è stato diversamente disposto (se vendo il quadro è compresa la cornice, salvo non sia stata esplicitamente esclusa l’alienazione della stessa). </a:t>
            </a:r>
          </a:p>
          <a:p>
            <a:pPr marL="0" indent="0" algn="just">
              <a:buNone/>
            </a:pPr>
            <a:r>
              <a:rPr lang="it-IT" sz="2400" dirty="0" smtClean="0"/>
              <a:t>Posto che, in presenza di un rapporto pertinenziale, le cose rimangono distinte, ciascuna può formare oggetto di atti separati (posso alienare il solo garage, senza vendere l’appartamento).</a:t>
            </a:r>
          </a:p>
          <a:p>
            <a:pPr marL="0" indent="0" algn="just">
              <a:buNone/>
            </a:pPr>
            <a:r>
              <a:rPr lang="it-IT" sz="2400" dirty="0" smtClean="0"/>
              <a:t>N.B. Va tenuto distinto il rapporto pertinenziale da quello che lega le </a:t>
            </a:r>
            <a:r>
              <a:rPr lang="it-IT" sz="2400" i="1" dirty="0" smtClean="0"/>
              <a:t>cose composte</a:t>
            </a:r>
            <a:r>
              <a:rPr lang="it-IT" sz="2400" dirty="0" smtClean="0"/>
              <a:t>, per le quali è essenziale la presenza di tutti gli elementi, altrimenti la cosa perde la sua integrità (es. ruote dell’automobile).</a:t>
            </a:r>
            <a:endParaRPr lang="it-IT" sz="2400" dirty="0"/>
          </a:p>
        </p:txBody>
      </p:sp>
    </p:spTree>
    <p:extLst>
      <p:ext uri="{BB962C8B-B14F-4D97-AF65-F5344CB8AC3E}">
        <p14:creationId xmlns:p14="http://schemas.microsoft.com/office/powerpoint/2010/main" val="1904851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Categorie di cose</a:t>
            </a:r>
            <a:endParaRPr lang="it-IT" dirty="0"/>
          </a:p>
        </p:txBody>
      </p:sp>
      <p:sp>
        <p:nvSpPr>
          <p:cNvPr id="3" name="Segnaposto contenuto 2"/>
          <p:cNvSpPr>
            <a:spLocks noGrp="1"/>
          </p:cNvSpPr>
          <p:nvPr>
            <p:ph idx="1"/>
          </p:nvPr>
        </p:nvSpPr>
        <p:spPr/>
        <p:txBody>
          <a:bodyPr>
            <a:normAutofit/>
          </a:bodyPr>
          <a:lstStyle/>
          <a:p>
            <a:pPr marL="0" indent="0" algn="just">
              <a:buNone/>
            </a:pPr>
            <a:r>
              <a:rPr lang="it-IT" sz="2000" dirty="0" smtClean="0"/>
              <a:t>Alcune classificazioni particolari emergono nella disciplina del quarto libro:</a:t>
            </a:r>
          </a:p>
          <a:p>
            <a:pPr marL="0" indent="0" algn="just">
              <a:buNone/>
            </a:pPr>
            <a:r>
              <a:rPr lang="it-IT" sz="2000" i="1" dirty="0" smtClean="0"/>
              <a:t>Cose generiche/specifiche: </a:t>
            </a:r>
            <a:r>
              <a:rPr lang="it-IT" sz="2000" dirty="0" smtClean="0"/>
              <a:t>per le cose generiche non rileva l’identità, ma solo l’appartenenza a un certo genere, mentre per le cose specifiche rileva la particolare identità </a:t>
            </a:r>
          </a:p>
          <a:p>
            <a:pPr marL="0" indent="0" algn="just">
              <a:buNone/>
            </a:pPr>
            <a:r>
              <a:rPr lang="it-IT" sz="2000" i="1" dirty="0" smtClean="0"/>
              <a:t>Cose fungibili/infungibili: </a:t>
            </a:r>
            <a:r>
              <a:rPr lang="it-IT" sz="2000" dirty="0" smtClean="0"/>
              <a:t>tale classificazione riguarda la sostituibilità o meno del bene</a:t>
            </a:r>
          </a:p>
          <a:p>
            <a:pPr marL="0" indent="0" algn="just">
              <a:buNone/>
            </a:pPr>
            <a:r>
              <a:rPr lang="it-IT" sz="2000" i="1" dirty="0" smtClean="0"/>
              <a:t>Cose consumabili/inconsumabili: </a:t>
            </a:r>
            <a:r>
              <a:rPr lang="it-IT" sz="2000" dirty="0" smtClean="0"/>
              <a:t>per le cose consumabili la normale utilizzazione determina la distruzione della cosa (es. legna da ardere), mentre per quelle inconsumabili essa non determina alterazione, ma al più un deterioramento</a:t>
            </a:r>
          </a:p>
          <a:p>
            <a:pPr marL="0" indent="0" algn="just">
              <a:buNone/>
            </a:pPr>
            <a:endParaRPr lang="it-IT" sz="2000" i="1" dirty="0"/>
          </a:p>
        </p:txBody>
      </p:sp>
    </p:spTree>
    <p:extLst>
      <p:ext uri="{BB962C8B-B14F-4D97-AF65-F5344CB8AC3E}">
        <p14:creationId xmlns:p14="http://schemas.microsoft.com/office/powerpoint/2010/main" val="3391244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Frutti</a:t>
            </a:r>
            <a:endParaRPr lang="it-IT" dirty="0"/>
          </a:p>
        </p:txBody>
      </p:sp>
      <p:sp>
        <p:nvSpPr>
          <p:cNvPr id="3" name="Segnaposto contenuto 2"/>
          <p:cNvSpPr>
            <a:spLocks noGrp="1"/>
          </p:cNvSpPr>
          <p:nvPr>
            <p:ph idx="1"/>
          </p:nvPr>
        </p:nvSpPr>
        <p:spPr/>
        <p:txBody>
          <a:bodyPr>
            <a:normAutofit/>
          </a:bodyPr>
          <a:lstStyle/>
          <a:p>
            <a:pPr marL="0" indent="0" algn="just">
              <a:buNone/>
            </a:pPr>
            <a:r>
              <a:rPr lang="it-IT" sz="2400" dirty="0" smtClean="0"/>
              <a:t>I beni possono produrre frutti, i quali si distinguono in:</a:t>
            </a:r>
          </a:p>
          <a:p>
            <a:pPr marL="457200" indent="-457200" algn="just">
              <a:buAutoNum type="alphaUcParenR"/>
            </a:pPr>
            <a:r>
              <a:rPr lang="it-IT" sz="2400" dirty="0" smtClean="0"/>
              <a:t>Frutti naturali: sono quelli che provengono direttamente dalla cosa, vi concorra o meno l’opera dell’uomo (prodotti agricoli, prodotti di cave e miniere, parti degli animali,…)</a:t>
            </a:r>
          </a:p>
          <a:p>
            <a:pPr marL="457200" indent="-457200" algn="just">
              <a:buAutoNum type="alphaUcParenR"/>
            </a:pPr>
            <a:r>
              <a:rPr lang="it-IT" sz="2400" dirty="0" smtClean="0"/>
              <a:t>Frutti civili: sono il corrispettivo che si ricava dalla cosa in cambio del godimento della stessa ceduto ad altri (interessi del capitale, canone delle locazioni)</a:t>
            </a:r>
          </a:p>
          <a:p>
            <a:pPr marL="0" indent="0" algn="just">
              <a:buNone/>
            </a:pPr>
            <a:r>
              <a:rPr lang="it-IT" sz="2400" dirty="0" smtClean="0"/>
              <a:t>I frutti naturali seguono la sorte della cosa fruttifera fino alla separazione.</a:t>
            </a:r>
          </a:p>
        </p:txBody>
      </p:sp>
    </p:spTree>
    <p:extLst>
      <p:ext uri="{BB962C8B-B14F-4D97-AF65-F5344CB8AC3E}">
        <p14:creationId xmlns:p14="http://schemas.microsoft.com/office/powerpoint/2010/main" val="901457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DIRITTI REALI</a:t>
            </a:r>
            <a:endParaRPr lang="it-IT" dirty="0"/>
          </a:p>
        </p:txBody>
      </p:sp>
      <p:sp>
        <p:nvSpPr>
          <p:cNvPr id="3" name="Segnaposto contenuto 2"/>
          <p:cNvSpPr>
            <a:spLocks noGrp="1"/>
          </p:cNvSpPr>
          <p:nvPr>
            <p:ph idx="1"/>
          </p:nvPr>
        </p:nvSpPr>
        <p:spPr/>
        <p:txBody>
          <a:bodyPr>
            <a:normAutofit/>
          </a:bodyPr>
          <a:lstStyle/>
          <a:p>
            <a:pPr marL="0" indent="0" algn="just">
              <a:buNone/>
            </a:pPr>
            <a:r>
              <a:rPr lang="it-IT" sz="2000" dirty="0" smtClean="0"/>
              <a:t>Nell’analisi della disciplina dei beni è fondamentale la distinzione tra diritti reali e diritti di credito.</a:t>
            </a:r>
          </a:p>
          <a:p>
            <a:pPr marL="0" indent="0" algn="just">
              <a:buNone/>
            </a:pPr>
            <a:r>
              <a:rPr lang="it-IT" sz="2000" dirty="0" smtClean="0"/>
              <a:t>Il diritto reale è il </a:t>
            </a:r>
            <a:r>
              <a:rPr lang="it-IT" sz="2000" dirty="0" smtClean="0"/>
              <a:t>diritto </a:t>
            </a:r>
            <a:r>
              <a:rPr lang="it-IT" sz="2000" dirty="0" smtClean="0"/>
              <a:t>di trarre dalla cosa tutte o alcune delle utilità economiche legalmente garantite, cui corrisponde un correlativo dovere di chiunque di astenersi da impedimenti o turbative.</a:t>
            </a:r>
          </a:p>
          <a:p>
            <a:pPr marL="0" indent="0" algn="just">
              <a:buNone/>
            </a:pPr>
            <a:r>
              <a:rPr lang="it-IT" sz="2000" dirty="0" smtClean="0"/>
              <a:t>I diritti reali comprendono la proprietà e i diritti reali minori.</a:t>
            </a:r>
          </a:p>
          <a:p>
            <a:pPr marL="0" indent="0" algn="just">
              <a:buNone/>
            </a:pPr>
            <a:r>
              <a:rPr lang="it-IT" sz="2000" dirty="0" smtClean="0"/>
              <a:t>I diritti reali minori si distinguono in:</a:t>
            </a:r>
          </a:p>
          <a:p>
            <a:pPr marL="457200" indent="-457200" algn="just">
              <a:buAutoNum type="alphaLcParenR"/>
            </a:pPr>
            <a:r>
              <a:rPr lang="it-IT" sz="2000" dirty="0" smtClean="0"/>
              <a:t>Diritti reali di godimento: consentono di trarre talune determinate utilità dall’utilizzo della cosa altrui</a:t>
            </a:r>
          </a:p>
          <a:p>
            <a:pPr marL="457200" indent="-457200" algn="just">
              <a:buAutoNum type="alphaLcParenR"/>
            </a:pPr>
            <a:r>
              <a:rPr lang="it-IT" sz="2000" dirty="0" smtClean="0"/>
              <a:t>Diritti reali di garanzia: attribuiscono al titolare un potere di disposizione preferenziale sul valore pecuniario della cosa</a:t>
            </a:r>
            <a:endParaRPr lang="it-IT" sz="2000" dirty="0"/>
          </a:p>
        </p:txBody>
      </p:sp>
    </p:spTree>
    <p:extLst>
      <p:ext uri="{BB962C8B-B14F-4D97-AF65-F5344CB8AC3E}">
        <p14:creationId xmlns:p14="http://schemas.microsoft.com/office/powerpoint/2010/main" val="2923653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Caratteristiche dei diritti reali</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sz="2000" dirty="0" smtClean="0"/>
              <a:t>Le caratteristiche fondamentali dei diritti reali sono:</a:t>
            </a:r>
          </a:p>
          <a:p>
            <a:pPr marL="457200" indent="-457200" algn="just">
              <a:buAutoNum type="alphaLcParenR"/>
            </a:pPr>
            <a:r>
              <a:rPr lang="it-IT" sz="2000" i="1" dirty="0" smtClean="0"/>
              <a:t>immediatezza: </a:t>
            </a:r>
            <a:r>
              <a:rPr lang="it-IT" sz="2000" dirty="0" smtClean="0"/>
              <a:t>il titolare del diritto reale lo esercita direttamente sulla cosa, senza necessità di intermediazione da parte di un altro soggetto (mentre il diritto di credito per realizzarsi richiede una prestazione del debitore)</a:t>
            </a:r>
          </a:p>
          <a:p>
            <a:pPr marL="457200" indent="-457200" algn="just">
              <a:buAutoNum type="alphaLcParenR"/>
            </a:pPr>
            <a:r>
              <a:rPr lang="it-IT" sz="2000" i="1" dirty="0"/>
              <a:t>a</a:t>
            </a:r>
            <a:r>
              <a:rPr lang="it-IT" sz="2000" i="1" dirty="0" smtClean="0"/>
              <a:t>ssolutezza: </a:t>
            </a:r>
            <a:r>
              <a:rPr lang="it-IT" sz="2000" dirty="0" smtClean="0"/>
              <a:t>il titolare del diritto può farlo valere verso chiunque: si parla di diritto di seguito, in quanto il titolare del diritto può esercitare lo stesso indipendentemente dagli spostamenti giuridici del bene (mentre il diritto di credito è relativo, in quanto può essere fatto valere solo nei confronti del debitore)</a:t>
            </a:r>
          </a:p>
          <a:p>
            <a:pPr marL="457200" indent="-457200" algn="just">
              <a:buAutoNum type="alphaLcParenR"/>
            </a:pPr>
            <a:r>
              <a:rPr lang="it-IT" sz="2000" i="1" dirty="0" smtClean="0"/>
              <a:t>tipicità: </a:t>
            </a:r>
            <a:r>
              <a:rPr lang="it-IT" sz="2000" dirty="0" smtClean="0"/>
              <a:t>i diritti reali sono a numero chiuso. Possono essere </a:t>
            </a:r>
            <a:r>
              <a:rPr lang="it-IT" sz="2000" dirty="0" smtClean="0"/>
              <a:t>costituiti </a:t>
            </a:r>
            <a:r>
              <a:rPr lang="it-IT" sz="2000" dirty="0" smtClean="0"/>
              <a:t>soltanto i diritti espressamente previsti dalla legge (ciò per evitare un’eccessiva frantumazione delle utilità economiche del bene; nonché per definire </a:t>
            </a:r>
            <a:r>
              <a:rPr lang="it-IT" sz="2000" smtClean="0"/>
              <a:t>a priori la </a:t>
            </a:r>
            <a:r>
              <a:rPr lang="it-IT" sz="2000" dirty="0" smtClean="0"/>
              <a:t>situazione giuridica, in quanto opponibile ai terzi)</a:t>
            </a:r>
            <a:endParaRPr lang="it-IT" sz="2000" i="1" dirty="0"/>
          </a:p>
        </p:txBody>
      </p:sp>
    </p:spTree>
    <p:extLst>
      <p:ext uri="{BB962C8B-B14F-4D97-AF65-F5344CB8AC3E}">
        <p14:creationId xmlns:p14="http://schemas.microsoft.com/office/powerpoint/2010/main" val="40226650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1055</Words>
  <Application>Microsoft Office PowerPoint</Application>
  <PresentationFormat>Presentazione su schermo (4:3)</PresentationFormat>
  <Paragraphs>43</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Tema di Office</vt:lpstr>
      <vt:lpstr>Lezione 15</vt:lpstr>
      <vt:lpstr>Requisiti del bene</vt:lpstr>
      <vt:lpstr>Classificazione dei beni</vt:lpstr>
      <vt:lpstr>Relazioni tra cose</vt:lpstr>
      <vt:lpstr>Categorie di cose</vt:lpstr>
      <vt:lpstr>Frutti</vt:lpstr>
      <vt:lpstr>DIRITTI REALI</vt:lpstr>
      <vt:lpstr>Caratteristiche dei diritti reali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Lezione 15</dc:title>
  <dc:creator>casa</dc:creator>
  <cp:lastModifiedBy>casa</cp:lastModifiedBy>
  <cp:revision>19</cp:revision>
  <dcterms:created xsi:type="dcterms:W3CDTF">2020-03-16T07:42:35Z</dcterms:created>
  <dcterms:modified xsi:type="dcterms:W3CDTF">2020-03-16T09:47:42Z</dcterms:modified>
</cp:coreProperties>
</file>