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328" r:id="rId3"/>
    <p:sldId id="267" r:id="rId4"/>
    <p:sldId id="305" r:id="rId5"/>
    <p:sldId id="309" r:id="rId6"/>
    <p:sldId id="310" r:id="rId7"/>
    <p:sldId id="311" r:id="rId8"/>
    <p:sldId id="308" r:id="rId9"/>
    <p:sldId id="302" r:id="rId10"/>
    <p:sldId id="313" r:id="rId11"/>
    <p:sldId id="312" r:id="rId12"/>
    <p:sldId id="306" r:id="rId13"/>
    <p:sldId id="307" r:id="rId14"/>
    <p:sldId id="428" r:id="rId15"/>
    <p:sldId id="429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/>
    <p:restoredTop sz="67480"/>
  </p:normalViewPr>
  <p:slideViewPr>
    <p:cSldViewPr snapToGrid="0" snapToObjects="1">
      <p:cViewPr varScale="1">
        <p:scale>
          <a:sx n="84" d="100"/>
          <a:sy n="84" d="100"/>
        </p:scale>
        <p:origin x="1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A8FE9-4ABA-FF47-A494-DDEC32111C40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BD104-3D58-C643-AAA5-1D9881025FF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41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163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D104-3D58-C643-AAA5-1D9881025FF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13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687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51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D104-3D58-C643-AAA5-1D9881025FF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25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77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33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 </a:t>
            </a:r>
            <a:r>
              <a:rPr lang="it-IT" sz="1200" dirty="0"/>
              <a:t>Si separano le molecole di interesse in base alla loro carica.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801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49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11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034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29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01DE-46E6-7643-AC6D-C765F490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D9D98-0753-344C-933B-6473B0F5B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92E40-F2FE-1944-A4BB-222A1EFC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30C8-AB8D-6A4A-BB0D-F8CF4361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02604-7C3E-DF4E-9669-DD2CC585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72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A48CF-F80B-AC49-9B01-C71D0E88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99942-77F6-1E4F-B833-0430C43F3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731F-F6AD-DD4D-84E2-A0B13622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8667-B63D-1347-96E7-28D1C7C2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81F11-BB98-5347-889E-92805411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03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58E34-27DD-A142-A9D0-7FC1A483D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E6B06-BCC8-A84A-B016-5E0D742AA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D203D-B5FA-C244-A2C0-0038D63D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02D79-3755-8842-BA16-FAF08C29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0F79-45AF-0845-A959-2DEF6A99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64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9532-9E09-BC46-9C84-1B795660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AA04-B17E-1E48-827C-BF998865E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5471-520A-A147-8490-BEB33E0C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B24C-FE9E-8245-AA73-D7197335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E0F29-2AB4-9E44-BAF5-198855B5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7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7A84-1581-ED45-A67E-AB017F9A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3DF8A-C9D5-3246-9A0D-4D7F2D39C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DE731-0650-7940-9B45-77CB42EA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E2F1-4B0B-934F-9C8C-1DAAE9FB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F2F9-09B8-E448-BF9D-23A347FD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80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8223-E5BB-B049-BD14-D44E7E9A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E60AC-D828-D44D-A034-7F4A71ECC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6A399-4396-E04C-B44A-209FF2F29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D8177-E7F3-E24D-AE1D-2CFF7DBF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11819-C489-B248-B8DC-1391079F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2FC5B-9643-644F-AF78-2E9956B4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3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B2F9-4EC5-9947-A0F3-675C657F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B8481-D07F-6146-B35F-1EB8A821C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8CEC4-897D-304B-8E9C-291A401BE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F325D-E4D5-C94E-AC29-737A60E8B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61B26-5BE5-0747-97FD-1A94A9872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935CC4-A0D0-B141-90BB-5DF5F201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1ECDD-D81C-0640-851B-9480AD33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AA716-79FE-5541-BC6C-DD19194F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5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C23E-76A4-1B4C-A770-52E971AB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79A56-4241-DC45-BDA8-C27F3F69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578A1-CABE-624D-A558-9FD91C39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F172D-983B-CB47-9211-C2872EC4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686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C5C8EC-5004-AA4C-81D5-9208AC65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778C7-67CE-D94B-8683-529359B8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FA62E-E3F8-7645-B3A1-FE58FC0D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66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4A25-2685-F440-AC69-2E5746489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3DDE9-7291-3543-AABF-C6DEF282E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C3699-0916-5E4F-8E2D-B9FFAFBF8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C9BEA-6409-7045-813F-63F37C42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AAE9B-5FE1-C246-B9BF-5DCD7AEB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846CD-F625-AA49-B64D-682EF801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75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B930-1F60-564A-B9E0-5B5EED74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99B7AD-C6C3-154F-B525-6D2C05FA7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B6DC6-C28F-1749-B16C-4743E0D9D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CF62D-E332-614F-8997-5FFA9597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38A78-561D-4B42-87A3-C0F58251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CEE0B-383D-0845-8882-0769FAD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05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A0488-A121-5E4E-94BB-FA6BC34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9A65A-A183-D643-824F-BB8DEAAE7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0AE9D-1C90-4B46-BD97-67E5F5275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5E112-E4D8-2F43-93D6-A97916C56712}" type="datetimeFigureOut">
              <a:rPr lang="it-IT" smtClean="0"/>
              <a:t>16/03/20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A2AB3-D140-3448-96D2-70B872FA8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BE1CA-D9C0-4542-A93C-EF8A46EB1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D484F-58D0-8A47-AF32-D403924F22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64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9.tif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7.tiff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16.tif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8.tif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3E43E-354B-1549-AAA9-0A86581FB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6307" y="4672776"/>
            <a:ext cx="7630209" cy="1992332"/>
          </a:xfrm>
        </p:spPr>
        <p:txBody>
          <a:bodyPr/>
          <a:lstStyle/>
          <a:p>
            <a:r>
              <a:rPr lang="it-IT" dirty="0"/>
              <a:t>Tecniche in biologia molecolare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12BFF-11E1-3440-A1B4-D532699EC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995" y="544255"/>
            <a:ext cx="4398835" cy="329912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A38412A-61D7-AD4F-91A0-A6573308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88525" l="0" r="97826">
                        <a14:foregroundMark x1="34058" y1="78142" x2="85507" y2="78142"/>
                        <a14:foregroundMark x1="4348" y1="84153" x2="32609" y2="84699"/>
                        <a14:foregroundMark x1="83696" y1="74317" x2="83696" y2="17486"/>
                        <a14:foregroundMark x1="75362" y1="63388" x2="80072" y2="14208"/>
                        <a14:foregroundMark x1="86957" y1="33333" x2="88768" y2="2186"/>
                        <a14:foregroundMark x1="53986" y1="25137" x2="14130" y2="25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82" y="3253192"/>
            <a:ext cx="3086100" cy="174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A4F03C-2E53-AB4F-9AB3-3EAC9DB4B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0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7"/>
    </mc:Choice>
    <mc:Fallback>
      <p:transition spd="slow" advTm="4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1DB6-2B7A-6644-98B8-4A57FBF9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 del DNA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D1FE-5AE7-CF4C-9A1E-AA9829030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61542" cy="3153093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Il DNA presenta un picco di assorbimento a 260 nm di lunghezza d'onda (</a:t>
            </a:r>
            <a:r>
              <a:rPr lang="it-IT" sz="2400" dirty="0">
                <a:latin typeface="Symbol" pitchFamily="2" charset="2"/>
              </a:rPr>
              <a:t>l</a:t>
            </a:r>
            <a:r>
              <a:rPr lang="it-IT" sz="2400" dirty="0"/>
              <a:t>).</a:t>
            </a:r>
          </a:p>
          <a:p>
            <a:pPr algn="just"/>
            <a:r>
              <a:rPr lang="it-IT" sz="2400" dirty="0"/>
              <a:t>Un raggio di luce (I</a:t>
            </a:r>
            <a:r>
              <a:rPr lang="it-IT" sz="2400" baseline="-25000" dirty="0"/>
              <a:t>0</a:t>
            </a:r>
            <a:r>
              <a:rPr lang="it-IT" sz="2400" dirty="0"/>
              <a:t>) a </a:t>
            </a:r>
            <a:r>
              <a:rPr lang="it-IT" sz="2400" dirty="0">
                <a:latin typeface="Symbol" pitchFamily="2" charset="2"/>
              </a:rPr>
              <a:t>l </a:t>
            </a:r>
            <a:r>
              <a:rPr lang="it-IT" sz="2400" dirty="0"/>
              <a:t>colpisce il campione (DNA), una parte di energia viene assorbita dalle basi azotate e dalla </a:t>
            </a:r>
            <a:r>
              <a:rPr lang="it-IT" sz="2400" dirty="0" err="1"/>
              <a:t>cuvetta</a:t>
            </a:r>
            <a:r>
              <a:rPr lang="it-IT" sz="2400" dirty="0"/>
              <a:t> uscirà un raggio di intensità minore (I</a:t>
            </a:r>
            <a:r>
              <a:rPr lang="it-IT" sz="2400" baseline="-25000" dirty="0"/>
              <a:t>1</a:t>
            </a:r>
            <a:r>
              <a:rPr lang="it-IT" sz="2400" dirty="0"/>
              <a:t>).</a:t>
            </a:r>
          </a:p>
          <a:p>
            <a:pPr algn="just"/>
            <a:r>
              <a:rPr lang="it-IT" sz="2400" dirty="0"/>
              <a:t> Più luce viene assorbita dal campione, maggiore è la concentrazione di acido nucleico nel campione.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FE218-5772-3A4E-9F02-5B1C387F5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572" y="4303455"/>
            <a:ext cx="3411565" cy="2449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EAACA2-6469-C84D-9311-6F18827F888E}"/>
              </a:ext>
            </a:extLst>
          </p:cNvPr>
          <p:cNvSpPr/>
          <p:nvPr/>
        </p:nvSpPr>
        <p:spPr>
          <a:xfrm>
            <a:off x="838200" y="4378848"/>
            <a:ext cx="697294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Il rapporto tra l'assorbanza a 260 e 280 nm (A</a:t>
            </a:r>
            <a:r>
              <a:rPr lang="it-IT" sz="2400" baseline="-25000" dirty="0"/>
              <a:t>260/280</a:t>
            </a:r>
            <a:r>
              <a:rPr lang="it-IT" sz="2400" dirty="0"/>
              <a:t>) viene utilizzato per valutare la </a:t>
            </a:r>
            <a:r>
              <a:rPr lang="it-IT" sz="2400" b="1" dirty="0"/>
              <a:t>purezza</a:t>
            </a:r>
            <a:r>
              <a:rPr lang="it-IT" sz="2400" dirty="0"/>
              <a:t> di </a:t>
            </a:r>
            <a:r>
              <a:rPr lang="it-IT" sz="2400" dirty="0" err="1"/>
              <a:t>ac</a:t>
            </a:r>
            <a:r>
              <a:rPr lang="it-IT" sz="2400" dirty="0"/>
              <a:t>. </a:t>
            </a:r>
            <a:r>
              <a:rPr lang="it-IT" sz="2400" dirty="0" err="1"/>
              <a:t>nucl</a:t>
            </a:r>
            <a:r>
              <a:rPr lang="it-IT" sz="2400" dirty="0"/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Per il DNA puro, A</a:t>
            </a:r>
            <a:r>
              <a:rPr lang="it-IT" sz="2000" baseline="-25000" dirty="0"/>
              <a:t>260/280</a:t>
            </a:r>
            <a:r>
              <a:rPr lang="it-IT" sz="2000" dirty="0"/>
              <a:t> è ~ 1.8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Per puro RNA puro, A</a:t>
            </a:r>
            <a:r>
              <a:rPr lang="it-IT" sz="2000" baseline="-25000" dirty="0"/>
              <a:t>260/280</a:t>
            </a:r>
            <a:r>
              <a:rPr lang="it-IT" sz="2000" dirty="0"/>
              <a:t> è ~ 2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Quando A</a:t>
            </a:r>
            <a:r>
              <a:rPr lang="it-IT" sz="2000" baseline="-25000" dirty="0"/>
              <a:t>260/280</a:t>
            </a:r>
            <a:r>
              <a:rPr lang="it-IT" sz="2000" dirty="0"/>
              <a:t> è 1.2 indica una contaminazione da fenolo e può contribuire in modo significativo alla sovrastima della concentrazione del DNA.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F1D8C-5E54-EA42-B13D-FB0E21647211}"/>
              </a:ext>
            </a:extLst>
          </p:cNvPr>
          <p:cNvSpPr/>
          <p:nvPr/>
        </p:nvSpPr>
        <p:spPr>
          <a:xfrm>
            <a:off x="911171" y="3844787"/>
            <a:ext cx="105156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Un’assorbanza (A) = 1 corrisponde ad una concentrazione di 50 </a:t>
            </a:r>
            <a:r>
              <a:rPr lang="it-IT" b="1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it-IT" b="1" dirty="0">
                <a:solidFill>
                  <a:schemeClr val="bg1"/>
                </a:solidFill>
              </a:rPr>
              <a:t>g/ml di DNA a doppio filamento.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192AB5-825F-DA45-9DDA-6DED5184F4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79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640"/>
    </mc:Choice>
    <mc:Fallback>
      <p:transition spd="slow" advTm="21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1DB6-2B7A-6644-98B8-4A57FBF9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Strumentazione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98DD21-5841-0444-BD98-3A78D38CA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67242" y="3138528"/>
            <a:ext cx="4367723" cy="2914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75297-5853-A94E-873B-0BB66A17D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274" y="2727701"/>
            <a:ext cx="1785986" cy="2551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B21F8-3777-2240-8ED1-DF1EB1E69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077" y="2531066"/>
            <a:ext cx="3175000" cy="181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F3586E-210C-BA49-AA6F-0FF0EE9F64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03" t="6768" r="8383" b="11330"/>
          <a:stretch/>
        </p:blipFill>
        <p:spPr>
          <a:xfrm>
            <a:off x="9022059" y="1197869"/>
            <a:ext cx="2417736" cy="20226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D3B351-E66B-814F-AD6D-CA3A422B6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29"/>
    </mc:Choice>
    <mc:Fallback>
      <p:transition spd="slow" advTm="14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9529-B7BD-CD46-999D-FCF03D83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 del DNA – </a:t>
            </a:r>
            <a:r>
              <a:rPr lang="it-IT" b="1" dirty="0" err="1">
                <a:solidFill>
                  <a:srgbClr val="FF0000"/>
                </a:solidFill>
              </a:rPr>
              <a:t>EtBr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4D208-CD4C-2749-9A6C-72739A355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/>
              <a:t>Un modo alternativo per valutare la concentrazione di DNA è misurare l'intensità di fluorescenza emessa utilizzando coloranti che si legano agli acidi nucleici (ad esempio bromuro di </a:t>
            </a:r>
            <a:r>
              <a:rPr lang="it-IT" sz="2400" dirty="0" err="1"/>
              <a:t>etidio</a:t>
            </a:r>
            <a:r>
              <a:rPr lang="it-IT" sz="2400" dirty="0"/>
              <a:t>).</a:t>
            </a:r>
          </a:p>
          <a:p>
            <a:pPr algn="just"/>
            <a:r>
              <a:rPr lang="it-IT" sz="2400" dirty="0"/>
              <a:t>Concentrazione: 0.5-1</a:t>
            </a:r>
            <a:r>
              <a:rPr lang="it-IT" sz="2400" dirty="0">
                <a:latin typeface="Symbol" pitchFamily="2" charset="2"/>
              </a:rPr>
              <a:t>m</a:t>
            </a:r>
            <a:r>
              <a:rPr lang="it-IT" sz="2400" dirty="0"/>
              <a:t>g/</a:t>
            </a:r>
            <a:r>
              <a:rPr lang="it-IT" sz="2400" dirty="0" err="1"/>
              <a:t>mL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È un composto che si intercala nel solco maggiore del DNA ed è fluorescente quando sottoposto a luce UV.</a:t>
            </a:r>
          </a:p>
          <a:p>
            <a:pPr algn="just"/>
            <a:endParaRPr lang="it-IT" sz="2400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A1F42-328B-DA46-B3E6-C93A695E2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64"/>
          <a:stretch/>
        </p:blipFill>
        <p:spPr>
          <a:xfrm>
            <a:off x="6706894" y="3837213"/>
            <a:ext cx="4374763" cy="3020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99C64-254C-DE48-9AFC-3AC0C455D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547" y="4612482"/>
            <a:ext cx="2540000" cy="1905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D26C79-12A7-2A4F-8AE2-9B5F16C7A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55"/>
    </mc:Choice>
    <mc:Fallback>
      <p:transition spd="slow" advTm="10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E7CA2D-922F-9941-9895-ECEB686D3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011" y="2725750"/>
            <a:ext cx="5377977" cy="2533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BFB26-5434-EC46-8D67-B3B31F63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 del DNA – gel d’</a:t>
            </a:r>
            <a:r>
              <a:rPr lang="it-IT" b="1" dirty="0" err="1">
                <a:solidFill>
                  <a:srgbClr val="FF0000"/>
                </a:solidFill>
              </a:rPr>
              <a:t>agarosio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C380-4096-8649-BC4B-225608963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err="1"/>
              <a:t>Agarosio</a:t>
            </a:r>
            <a:r>
              <a:rPr lang="it-IT" sz="2400" dirty="0"/>
              <a:t> – polisaccaride estratto dalle alghe rosse della specie </a:t>
            </a:r>
            <a:r>
              <a:rPr lang="it-IT" sz="2400" i="1" dirty="0"/>
              <a:t>Agar agar.</a:t>
            </a:r>
          </a:p>
          <a:p>
            <a:endParaRPr lang="it-IT" sz="2400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9906BC-11C3-5945-9D2B-9F04BAF6E33A}"/>
              </a:ext>
            </a:extLst>
          </p:cNvPr>
          <p:cNvGrpSpPr/>
          <p:nvPr/>
        </p:nvGrpSpPr>
        <p:grpSpPr>
          <a:xfrm>
            <a:off x="2709698" y="2661556"/>
            <a:ext cx="6772602" cy="2581232"/>
            <a:chOff x="2709698" y="2661556"/>
            <a:chExt cx="6772602" cy="2581232"/>
          </a:xfrm>
          <a:solidFill>
            <a:schemeClr val="bg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B663ED-43D9-844B-B4D0-4B182EE7EB38}"/>
                </a:ext>
              </a:extLst>
            </p:cNvPr>
            <p:cNvGrpSpPr/>
            <p:nvPr/>
          </p:nvGrpSpPr>
          <p:grpSpPr>
            <a:xfrm>
              <a:off x="2709698" y="3008698"/>
              <a:ext cx="6772602" cy="2234090"/>
              <a:chOff x="4400226" y="2650576"/>
              <a:chExt cx="6772602" cy="2234090"/>
            </a:xfrm>
            <a:grp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B042A13-E6B4-AD45-8B1E-C8D494663D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6376"/>
              <a:stretch/>
            </p:blipFill>
            <p:spPr>
              <a:xfrm>
                <a:off x="4400226" y="2650576"/>
                <a:ext cx="6578923" cy="1921424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46CB34-BAFC-6349-A209-4956F3D5FE99}"/>
                  </a:ext>
                </a:extLst>
              </p:cNvPr>
              <p:cNvSpPr txBox="1"/>
              <p:nvPr/>
            </p:nvSpPr>
            <p:spPr>
              <a:xfrm>
                <a:off x="4593905" y="4511449"/>
                <a:ext cx="1893209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Stato solido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67588F-E8BE-F248-BD58-E0F41B4DF2B2}"/>
                  </a:ext>
                </a:extLst>
              </p:cNvPr>
              <p:cNvSpPr txBox="1"/>
              <p:nvPr/>
            </p:nvSpPr>
            <p:spPr>
              <a:xfrm>
                <a:off x="6487114" y="4511449"/>
                <a:ext cx="2065177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Gel iniziale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3A9FA5-C6FC-474C-BC7C-C35E03BCD5B0}"/>
                  </a:ext>
                </a:extLst>
              </p:cNvPr>
              <p:cNvSpPr txBox="1"/>
              <p:nvPr/>
            </p:nvSpPr>
            <p:spPr>
              <a:xfrm>
                <a:off x="8896564" y="4515334"/>
                <a:ext cx="2276264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Struttura finale del gel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ED1A37-1CD0-364C-A270-DFD3FE0B7DC4}"/>
                </a:ext>
              </a:extLst>
            </p:cNvPr>
            <p:cNvSpPr/>
            <p:nvPr/>
          </p:nvSpPr>
          <p:spPr>
            <a:xfrm>
              <a:off x="5829174" y="2661556"/>
              <a:ext cx="2955814" cy="4539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CCE5AEA-4E87-0643-B26D-7B6767EB6371}"/>
              </a:ext>
            </a:extLst>
          </p:cNvPr>
          <p:cNvSpPr/>
          <p:nvPr/>
        </p:nvSpPr>
        <p:spPr>
          <a:xfrm>
            <a:off x="838200" y="5669013"/>
            <a:ext cx="1051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La struttura 3D è tenuta insieme da legami H e può essere interrotta mediante riscaldamento del gel, </a:t>
            </a:r>
            <a:r>
              <a:rPr lang="it-IT" sz="2000" dirty="0" err="1"/>
              <a:t>ri</a:t>
            </a:r>
            <a:r>
              <a:rPr lang="it-IT" sz="2000" dirty="0"/>
              <a:t>-portandolo allo stato liquido.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157A62-B202-734A-8A04-1E0058941AB2}"/>
              </a:ext>
            </a:extLst>
          </p:cNvPr>
          <p:cNvSpPr txBox="1"/>
          <p:nvPr/>
        </p:nvSpPr>
        <p:spPr>
          <a:xfrm>
            <a:off x="2947857" y="2703852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GELIFICAZIONE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82D818A-0AEA-1642-973C-F70AC2A91F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52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44"/>
    </mc:Choice>
    <mc:Fallback>
      <p:transition spd="slow" advTm="22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3A45-1F0C-F048-B6DF-6817560A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Preparazione del gel di </a:t>
            </a:r>
            <a:r>
              <a:rPr lang="it-IT" b="1" dirty="0" err="1">
                <a:solidFill>
                  <a:srgbClr val="FF0000"/>
                </a:solidFill>
              </a:rPr>
              <a:t>agarosio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6E1352-C813-A44B-ABEA-7DA622228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3564" y="1681516"/>
            <a:ext cx="8018267" cy="51764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3879EC-3C36-084E-B82C-E417ECB86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C1AB-AA5D-6040-B5F5-B38DCEEF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Preparazione del gel di </a:t>
            </a:r>
            <a:r>
              <a:rPr lang="it-IT" b="1" dirty="0" err="1">
                <a:solidFill>
                  <a:srgbClr val="FF0000"/>
                </a:solidFill>
              </a:rPr>
              <a:t>agarosio</a:t>
            </a:r>
            <a:endParaRPr lang="it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81223F-C07A-D346-8247-5CF3B540F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1228" y="1690688"/>
            <a:ext cx="7489544" cy="51032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351690-93B4-D243-817A-E72A6ED50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53"/>
    </mc:Choice>
    <mc:Fallback>
      <p:transition spd="slow" advTm="10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6872-8419-BF47-A067-E5827AD6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Riassunto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F942-D30C-8D4A-A17F-73962115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Manipolazione del materiale genetico </a:t>
            </a:r>
          </a:p>
          <a:p>
            <a:pPr lvl="1"/>
            <a:r>
              <a:rPr lang="it-IT" dirty="0"/>
              <a:t>Estrazione </a:t>
            </a:r>
          </a:p>
          <a:p>
            <a:pPr lvl="1"/>
            <a:r>
              <a:rPr lang="it-IT" dirty="0"/>
              <a:t>Quantificazione </a:t>
            </a:r>
          </a:p>
          <a:p>
            <a:r>
              <a:rPr lang="it-IT" dirty="0"/>
              <a:t>DNA ricombinante</a:t>
            </a:r>
          </a:p>
          <a:p>
            <a:pPr lvl="1"/>
            <a:r>
              <a:rPr lang="it-IT" dirty="0"/>
              <a:t>Clonaggio </a:t>
            </a:r>
          </a:p>
          <a:p>
            <a:pPr lvl="1"/>
            <a:r>
              <a:rPr lang="it-IT" dirty="0"/>
              <a:t>Creazione di librerie genomiche </a:t>
            </a:r>
          </a:p>
          <a:p>
            <a:pPr lvl="1"/>
            <a:r>
              <a:rPr lang="it-IT" dirty="0"/>
              <a:t>Ibridazione </a:t>
            </a:r>
          </a:p>
          <a:p>
            <a:pPr lvl="1"/>
            <a:r>
              <a:rPr lang="it-IT" dirty="0"/>
              <a:t>Sequenziamento </a:t>
            </a:r>
          </a:p>
          <a:p>
            <a:pPr lvl="1"/>
            <a:r>
              <a:rPr lang="it-IT" dirty="0"/>
              <a:t>PCR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FA388-9DD6-4144-970B-9D559FA1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 intensity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234" y="4240962"/>
            <a:ext cx="5142524" cy="26860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BD6192-E31C-0345-8664-0F2825BAF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38"/>
    </mc:Choice>
    <mc:Fallback>
      <p:transition spd="slow" advTm="6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BB85-7D22-1C41-BF63-BAB7E01B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Metodi</a:t>
            </a:r>
            <a:r>
              <a:rPr lang="en-US" b="1" dirty="0">
                <a:solidFill>
                  <a:srgbClr val="FF0000"/>
                </a:solidFill>
              </a:rPr>
              <a:t> per </a:t>
            </a:r>
            <a:r>
              <a:rPr lang="en-US" b="1" dirty="0" err="1">
                <a:solidFill>
                  <a:srgbClr val="FF0000"/>
                </a:solidFill>
              </a:rPr>
              <a:t>caratterizzare</a:t>
            </a:r>
            <a:r>
              <a:rPr lang="en-US" b="1" dirty="0">
                <a:solidFill>
                  <a:srgbClr val="FF0000"/>
                </a:solidFill>
              </a:rPr>
              <a:t>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2637C-92D8-984D-9513-CCFD7AED3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Estrazione</a:t>
            </a:r>
            <a:r>
              <a:rPr lang="en-US" sz="2400" dirty="0"/>
              <a:t> di </a:t>
            </a:r>
            <a:r>
              <a:rPr lang="en-US" sz="2400" dirty="0" err="1"/>
              <a:t>acidi</a:t>
            </a:r>
            <a:r>
              <a:rPr lang="en-US" sz="2400" dirty="0"/>
              <a:t> </a:t>
            </a:r>
            <a:r>
              <a:rPr lang="en-US" sz="2400" dirty="0" err="1"/>
              <a:t>nucleici</a:t>
            </a:r>
            <a:r>
              <a:rPr lang="en-US" sz="2400" dirty="0"/>
              <a:t> </a:t>
            </a:r>
          </a:p>
          <a:p>
            <a:r>
              <a:rPr lang="it-IT" sz="2400" dirty="0"/>
              <a:t>Il DNA e l’RNA possono essere estratti da cellule procariotiche ed eucariotiche.</a:t>
            </a:r>
          </a:p>
          <a:p>
            <a:r>
              <a:rPr lang="it-IT" sz="2400" dirty="0"/>
              <a:t>Materiale di partenza: </a:t>
            </a:r>
          </a:p>
          <a:p>
            <a:pPr lvl="1"/>
            <a:r>
              <a:rPr lang="it-IT" sz="2000" dirty="0"/>
              <a:t>Batteri </a:t>
            </a:r>
          </a:p>
          <a:p>
            <a:pPr lvl="1"/>
            <a:r>
              <a:rPr lang="it-IT" sz="2000" dirty="0"/>
              <a:t>Diversi tessuti biologici (animali o vegetali) </a:t>
            </a:r>
          </a:p>
          <a:p>
            <a:pPr lvl="1"/>
            <a:r>
              <a:rPr lang="it-IT" sz="2000" dirty="0"/>
              <a:t>Cellule derivate dai diversi tessuti biologici </a:t>
            </a:r>
          </a:p>
          <a:p>
            <a:pPr lvl="1"/>
            <a:r>
              <a:rPr lang="it-IT" sz="2000" dirty="0"/>
              <a:t>Liquidi biologici (plasma/siero)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FCEF0-9B07-2C46-B102-AACEBCC29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932" y="2851150"/>
            <a:ext cx="6044068" cy="40068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674DEB-E136-3948-B031-D0BD0E2CB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04"/>
    </mc:Choice>
    <mc:Fallback>
      <p:transition spd="slow" advTm="7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25B73-A7FD-DA4D-99A7-C5728C58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Estrazione del DNA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9F1B-436B-CA4F-9D5A-9F83BE83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117514" cy="5032375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Procedimento necessario per rimuovere la componente proteica.</a:t>
            </a:r>
          </a:p>
          <a:p>
            <a:r>
              <a:rPr lang="it-IT" sz="2400" dirty="0"/>
              <a:t>Fasi: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Lisi di membrane cellulari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Estrazione con fenolo (Fenolo-Cloroformio-Alcool Isoamilico)</a:t>
            </a:r>
          </a:p>
          <a:p>
            <a:pPr marL="457200" lvl="1" indent="0">
              <a:buNone/>
            </a:pPr>
            <a:r>
              <a:rPr lang="it-IT" sz="2000" dirty="0"/>
              <a:t>	 Fasi: </a:t>
            </a:r>
          </a:p>
          <a:p>
            <a:pPr marL="457200" lvl="1" indent="0">
              <a:buNone/>
            </a:pPr>
            <a:r>
              <a:rPr lang="it-IT" sz="2000" dirty="0"/>
              <a:t> 		 Superiore – acidi nucleici </a:t>
            </a:r>
          </a:p>
          <a:p>
            <a:pPr marL="457200" lvl="1" indent="0">
              <a:buNone/>
            </a:pPr>
            <a:r>
              <a:rPr lang="it-IT" sz="2000" dirty="0"/>
              <a:t>		 Interfase – proteine denaturate </a:t>
            </a:r>
          </a:p>
          <a:p>
            <a:pPr marL="457200" lvl="1" indent="0">
              <a:buNone/>
            </a:pPr>
            <a:r>
              <a:rPr lang="it-IT" sz="2000" dirty="0"/>
              <a:t>		 Inferiore – lipidi e proteine 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Lavaggio – etere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Centrifugazione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Precipitazione del DNA con l’aggiunta di Sali ed Etanolo 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Centrifugazione – separazione del </a:t>
            </a:r>
            <a:r>
              <a:rPr lang="it-IT" sz="2000" dirty="0" err="1"/>
              <a:t>pellet</a:t>
            </a:r>
            <a:r>
              <a:rPr lang="it-IT" sz="2000" dirty="0"/>
              <a:t> (DNA)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Lavaggio del </a:t>
            </a:r>
            <a:r>
              <a:rPr lang="it-IT" sz="2000" dirty="0" err="1"/>
              <a:t>pellet</a:t>
            </a:r>
            <a:endParaRPr lang="it-IT" sz="2000" dirty="0"/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Centrifugazione – separazione di un </a:t>
            </a:r>
            <a:r>
              <a:rPr lang="it-IT" sz="2000" dirty="0" err="1"/>
              <a:t>pellet</a:t>
            </a:r>
            <a:r>
              <a:rPr lang="it-IT" sz="2000" dirty="0"/>
              <a:t> e </a:t>
            </a:r>
            <a:r>
              <a:rPr lang="it-IT" sz="2000" dirty="0" err="1"/>
              <a:t>ri</a:t>
            </a:r>
            <a:r>
              <a:rPr lang="it-IT" sz="2000" dirty="0"/>
              <a:t>-sospensione 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it-IT" sz="2000" dirty="0"/>
              <a:t>Quantificazione</a:t>
            </a:r>
          </a:p>
          <a:p>
            <a:pPr lvl="1">
              <a:buFontTx/>
              <a:buChar char="-"/>
            </a:pPr>
            <a:endParaRPr lang="it-IT" sz="2000" dirty="0"/>
          </a:p>
        </p:txBody>
      </p:sp>
      <p:sp>
        <p:nvSpPr>
          <p:cNvPr id="4" name="Snip Same Side Corner Rectangle 3">
            <a:extLst>
              <a:ext uri="{FF2B5EF4-FFF2-40B4-BE49-F238E27FC236}">
                <a16:creationId xmlns:a16="http://schemas.microsoft.com/office/drawing/2014/main" id="{453A8B2A-F5D3-024A-A919-9F8ECD056DF6}"/>
              </a:ext>
            </a:extLst>
          </p:cNvPr>
          <p:cNvSpPr/>
          <p:nvPr/>
        </p:nvSpPr>
        <p:spPr>
          <a:xfrm flipV="1">
            <a:off x="9971637" y="3256446"/>
            <a:ext cx="545910" cy="1306286"/>
          </a:xfrm>
          <a:prstGeom prst="snip2SameRect">
            <a:avLst>
              <a:gd name="adj1" fmla="val 30953"/>
              <a:gd name="adj2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854A4-C562-E546-B801-EDB33DA4852B}"/>
              </a:ext>
            </a:extLst>
          </p:cNvPr>
          <p:cNvSpPr txBox="1"/>
          <p:nvPr/>
        </p:nvSpPr>
        <p:spPr>
          <a:xfrm>
            <a:off x="10533469" y="3717247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Acidi nucleici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805314-1D16-FC49-A83C-3C305F2A5AF4}"/>
              </a:ext>
            </a:extLst>
          </p:cNvPr>
          <p:cNvSpPr txBox="1"/>
          <p:nvPr/>
        </p:nvSpPr>
        <p:spPr>
          <a:xfrm>
            <a:off x="10533469" y="4006073"/>
            <a:ext cx="1658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Proteine denaturate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800EE6-BC6D-EA4D-9088-320904167FB6}"/>
              </a:ext>
            </a:extLst>
          </p:cNvPr>
          <p:cNvSpPr/>
          <p:nvPr/>
        </p:nvSpPr>
        <p:spPr>
          <a:xfrm>
            <a:off x="9979597" y="3717247"/>
            <a:ext cx="537949" cy="355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D7FE84-D9D0-A540-B714-FA33B3AF4816}"/>
              </a:ext>
            </a:extLst>
          </p:cNvPr>
          <p:cNvSpPr/>
          <p:nvPr/>
        </p:nvSpPr>
        <p:spPr>
          <a:xfrm>
            <a:off x="9978034" y="4074127"/>
            <a:ext cx="539512" cy="10795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AFE9F-912D-C646-BA7E-25ACC1D88938}"/>
              </a:ext>
            </a:extLst>
          </p:cNvPr>
          <p:cNvSpPr/>
          <p:nvPr/>
        </p:nvSpPr>
        <p:spPr>
          <a:xfrm>
            <a:off x="9979599" y="3264875"/>
            <a:ext cx="537947" cy="4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3B139B-6E30-EF4F-B274-2F9B4F163ED6}"/>
              </a:ext>
            </a:extLst>
          </p:cNvPr>
          <p:cNvSpPr/>
          <p:nvPr/>
        </p:nvSpPr>
        <p:spPr>
          <a:xfrm>
            <a:off x="10533470" y="4264121"/>
            <a:ext cx="1452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Lipidi e proteine idrofobici </a:t>
            </a:r>
          </a:p>
        </p:txBody>
      </p:sp>
      <p:sp>
        <p:nvSpPr>
          <p:cNvPr id="16" name="Snip Same Side Corner Rectangle 15">
            <a:extLst>
              <a:ext uri="{FF2B5EF4-FFF2-40B4-BE49-F238E27FC236}">
                <a16:creationId xmlns:a16="http://schemas.microsoft.com/office/drawing/2014/main" id="{115BA824-302F-C34A-AC23-E95EE14D883E}"/>
              </a:ext>
            </a:extLst>
          </p:cNvPr>
          <p:cNvSpPr/>
          <p:nvPr/>
        </p:nvSpPr>
        <p:spPr>
          <a:xfrm flipV="1">
            <a:off x="9987559" y="4915509"/>
            <a:ext cx="545910" cy="1306286"/>
          </a:xfrm>
          <a:prstGeom prst="snip2SameRect">
            <a:avLst>
              <a:gd name="adj1" fmla="val 30953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8FE886-F51F-9244-BCFC-AAA26D334FDB}"/>
              </a:ext>
            </a:extLst>
          </p:cNvPr>
          <p:cNvSpPr/>
          <p:nvPr/>
        </p:nvSpPr>
        <p:spPr>
          <a:xfrm>
            <a:off x="9991564" y="5175768"/>
            <a:ext cx="537947" cy="5020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8D6668-578C-1441-9CEE-0AF293A21EE2}"/>
              </a:ext>
            </a:extLst>
          </p:cNvPr>
          <p:cNvSpPr txBox="1"/>
          <p:nvPr/>
        </p:nvSpPr>
        <p:spPr>
          <a:xfrm>
            <a:off x="10565314" y="5743806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Acidi nucleici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98B40C-FF65-E64C-A86C-DBA788EB1D9C}"/>
              </a:ext>
            </a:extLst>
          </p:cNvPr>
          <p:cNvSpPr txBox="1"/>
          <p:nvPr/>
        </p:nvSpPr>
        <p:spPr>
          <a:xfrm>
            <a:off x="10565314" y="5260875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Etere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C32A1B-2FC3-FF45-A1EE-50E2A1626C89}"/>
              </a:ext>
            </a:extLst>
          </p:cNvPr>
          <p:cNvSpPr/>
          <p:nvPr/>
        </p:nvSpPr>
        <p:spPr>
          <a:xfrm>
            <a:off x="10000071" y="4674535"/>
            <a:ext cx="522024" cy="39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9D2195-C6E9-A341-B14B-96CFDF5F05E1}"/>
              </a:ext>
            </a:extLst>
          </p:cNvPr>
          <p:cNvSpPr txBox="1"/>
          <p:nvPr/>
        </p:nvSpPr>
        <p:spPr>
          <a:xfrm>
            <a:off x="8812272" y="3765099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Fase acquosa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ABC574-C7A2-BF4D-B167-367E0D582F6F}"/>
              </a:ext>
            </a:extLst>
          </p:cNvPr>
          <p:cNvSpPr txBox="1"/>
          <p:nvPr/>
        </p:nvSpPr>
        <p:spPr>
          <a:xfrm>
            <a:off x="8790632" y="4146514"/>
            <a:ext cx="116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Fase organica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DC27BB-77B6-0F40-ABDA-9B74B7C04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2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710"/>
    </mc:Choice>
    <mc:Fallback>
      <p:transition spd="slow" advTm="56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E9DB-5F44-DD49-BC83-ED71624F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Estrazione di DNA mediante kit commerciali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DABA6-4410-904D-9E02-8CCB3267A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33502" cy="4668165"/>
          </a:xfrm>
        </p:spPr>
        <p:txBody>
          <a:bodyPr>
            <a:noAutofit/>
          </a:bodyPr>
          <a:lstStyle/>
          <a:p>
            <a:pPr marL="514350" indent="-514350" algn="just">
              <a:buAutoNum type="arabicPeriod"/>
            </a:pPr>
            <a:r>
              <a:rPr lang="it-IT" sz="2400" b="1" dirty="0">
                <a:solidFill>
                  <a:srgbClr val="FF0000"/>
                </a:solidFill>
              </a:rPr>
              <a:t>Cromatografia per gel filtrazione: </a:t>
            </a:r>
          </a:p>
          <a:p>
            <a:pPr algn="just"/>
            <a:r>
              <a:rPr lang="it-IT" sz="2400" dirty="0"/>
              <a:t>Separazione in base alle dimensioni. </a:t>
            </a:r>
          </a:p>
          <a:p>
            <a:pPr algn="just"/>
            <a:r>
              <a:rPr lang="it-IT" sz="2400" dirty="0"/>
              <a:t>La matrice è costituita da particelle sferiche porose (setaccio molecolare):</a:t>
            </a:r>
          </a:p>
          <a:p>
            <a:pPr lvl="1" algn="just"/>
            <a:r>
              <a:rPr lang="it-IT" sz="2000" dirty="0"/>
              <a:t>“</a:t>
            </a:r>
            <a:r>
              <a:rPr lang="it-IT" sz="2000" dirty="0" err="1"/>
              <a:t>Sephadex</a:t>
            </a:r>
            <a:r>
              <a:rPr lang="it-IT" sz="2000" dirty="0"/>
              <a:t>” – </a:t>
            </a:r>
            <a:r>
              <a:rPr lang="it-IT" sz="2000" dirty="0" err="1"/>
              <a:t>Polidestrano</a:t>
            </a:r>
            <a:endParaRPr lang="it-IT" sz="2000" dirty="0"/>
          </a:p>
          <a:p>
            <a:pPr lvl="1" algn="just"/>
            <a:r>
              <a:rPr lang="it-IT" sz="2000" dirty="0"/>
              <a:t>“</a:t>
            </a:r>
            <a:r>
              <a:rPr lang="it-IT" sz="2000" dirty="0" err="1"/>
              <a:t>Sephacryl</a:t>
            </a:r>
            <a:r>
              <a:rPr lang="it-IT" sz="2000" dirty="0"/>
              <a:t> o </a:t>
            </a:r>
            <a:r>
              <a:rPr lang="it-IT" sz="2000" dirty="0" err="1"/>
              <a:t>Biogel</a:t>
            </a:r>
            <a:r>
              <a:rPr lang="it-IT" sz="2000" dirty="0"/>
              <a:t>” – </a:t>
            </a:r>
            <a:r>
              <a:rPr lang="it-IT" sz="2000" dirty="0" err="1"/>
              <a:t>Poliacrilamide</a:t>
            </a:r>
            <a:endParaRPr lang="it-IT" sz="2000" dirty="0"/>
          </a:p>
          <a:p>
            <a:pPr lvl="1" algn="just"/>
            <a:r>
              <a:rPr lang="it-IT" sz="2000" dirty="0"/>
              <a:t>“</a:t>
            </a:r>
            <a:r>
              <a:rPr lang="it-IT" sz="2000" dirty="0" err="1"/>
              <a:t>Sepharose</a:t>
            </a:r>
            <a:r>
              <a:rPr lang="it-IT" sz="2000" dirty="0"/>
              <a:t>” </a:t>
            </a:r>
            <a:r>
              <a:rPr lang="it-IT" sz="2000" dirty="0" err="1"/>
              <a:t>Agarosio</a:t>
            </a:r>
            <a:r>
              <a:rPr lang="it-IT" sz="2000" dirty="0"/>
              <a:t>.</a:t>
            </a:r>
          </a:p>
          <a:p>
            <a:pPr algn="just"/>
            <a:r>
              <a:rPr lang="it-IT" sz="2400" dirty="0"/>
              <a:t>A disposizione colonnine di diversa grandezza (per purificare DNA a singolo o doppio filamento, anche RNA).</a:t>
            </a:r>
          </a:p>
          <a:p>
            <a:pPr algn="just"/>
            <a:r>
              <a:rPr lang="it-IT" sz="2400" dirty="0"/>
              <a:t>Le molecole più grandi dei pori della matrice verranno eluite dalla colonna, mentre le molecole più piccole saranno trattenute all’interno della matrice; </a:t>
            </a:r>
          </a:p>
          <a:p>
            <a:pPr algn="just"/>
            <a:r>
              <a:rPr lang="it-IT" sz="2400" dirty="0"/>
              <a:t>La dimensione dei pori della matrice viene scelta in base alle molecola da separare.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1CF20F-E885-8449-B0B5-7346792C8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14"/>
    </mc:Choice>
    <mc:Fallback>
      <p:transition spd="slow" advTm="17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D3555-B830-394F-B825-69132A348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361" y="4515428"/>
            <a:ext cx="2526739" cy="2126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FB8E2-C4CD-9D46-A0B9-BC811A093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Estrazione di DNA mediante kit commerciali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154B6-E003-6E47-A98C-A6092B14F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it-IT" sz="2400" b="1" dirty="0">
                <a:solidFill>
                  <a:srgbClr val="FF0000"/>
                </a:solidFill>
              </a:rPr>
              <a:t>Cromatografia a scambio ionico:</a:t>
            </a:r>
          </a:p>
          <a:p>
            <a:r>
              <a:rPr lang="it-IT" sz="2400" dirty="0"/>
              <a:t>Separazione in base alla carica.</a:t>
            </a:r>
          </a:p>
          <a:p>
            <a:r>
              <a:rPr lang="it-IT" sz="2400" dirty="0"/>
              <a:t>La matrice della colonna consiste di:</a:t>
            </a:r>
          </a:p>
          <a:p>
            <a:pPr lvl="1"/>
            <a:r>
              <a:rPr lang="it-IT" sz="2000" dirty="0"/>
              <a:t>Cromatografia a scambio cationico – resina dotata di carica negativa </a:t>
            </a:r>
          </a:p>
          <a:p>
            <a:pPr lvl="1"/>
            <a:r>
              <a:rPr lang="it-IT" sz="2000" dirty="0"/>
              <a:t>Cromatografia a scambio anionico – resina dotata di carica positiva</a:t>
            </a:r>
          </a:p>
          <a:p>
            <a:r>
              <a:rPr lang="it-IT" sz="2400" dirty="0"/>
              <a:t>Le molecole trattenute dalla colonna vengono rilasciate quando si modificano le caratteristiche del tampone (sale).</a:t>
            </a:r>
          </a:p>
          <a:p>
            <a:r>
              <a:rPr lang="it-IT" sz="2400" dirty="0"/>
              <a:t>Nella purificazione di acidi nucleici, carichi negativamente, è utilizzata </a:t>
            </a:r>
          </a:p>
          <a:p>
            <a:pPr marL="0" indent="0">
              <a:buNone/>
            </a:pPr>
            <a:r>
              <a:rPr lang="it-IT" sz="2400" dirty="0"/>
              <a:t>   solo la cromatografia a scambio anionico (DEAE cellulosa).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425B76-D825-5444-8F45-6C87780C9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36"/>
    </mc:Choice>
    <mc:Fallback>
      <p:transition spd="slow" advTm="13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B4C5-335C-0F42-8D2E-7D8FF3E0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Estrazione di DNA mediante kit commerciali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EDE1-3AEB-3B4C-87BE-C822C7992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 algn="just">
              <a:buFont typeface="+mj-lt"/>
              <a:buAutoNum type="arabicPeriod" startAt="3"/>
            </a:pPr>
            <a:r>
              <a:rPr lang="it-IT" sz="2400" b="1" dirty="0">
                <a:solidFill>
                  <a:srgbClr val="FF0000"/>
                </a:solidFill>
              </a:rPr>
              <a:t>Cromatografia per affinità:</a:t>
            </a:r>
          </a:p>
          <a:p>
            <a:pPr algn="just"/>
            <a:r>
              <a:rPr lang="it-IT" sz="2400" dirty="0"/>
              <a:t>Separazione in base alla elevata affinità per un gruppo chimico o una macromolecola immobilizzata sulla matrice inerte della colonna.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DNA ed </a:t>
            </a:r>
            <a:r>
              <a:rPr lang="it-IT" sz="2400" dirty="0" err="1"/>
              <a:t>mRNA</a:t>
            </a: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CE7B1-D130-CC45-81DD-EC43BEB5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525" y="3369798"/>
            <a:ext cx="3579775" cy="21923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B1830C-FE62-264B-8EBA-AF8727A3A84F}"/>
              </a:ext>
            </a:extLst>
          </p:cNvPr>
          <p:cNvSpPr/>
          <p:nvPr/>
        </p:nvSpPr>
        <p:spPr>
          <a:xfrm>
            <a:off x="838200" y="4465997"/>
            <a:ext cx="5508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/>
              <a:t>Molecole di interesse vengono captate dalla matrice e verranno rilasciate modificando il tampone.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21BA1A-D434-C34C-8398-0173C9D4E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2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90"/>
    </mc:Choice>
    <mc:Fallback>
      <p:transition spd="slow" advTm="14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E6A10-9720-464B-B770-4861CD7E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 del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DB433-4B9D-B94C-AFD9-D4D758CE8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Diversi metodi: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b="1" dirty="0"/>
              <a:t>Spettrofotometro </a:t>
            </a:r>
            <a:r>
              <a:rPr lang="it-IT" sz="2000" dirty="0"/>
              <a:t>– uno strumento in grado di misurare la quantità di radiazione assorbita dalla materia che è proporzionale alla quantità di materiale. Si può determinare la concentrazione del campione e anche la sua purezza. </a:t>
            </a:r>
          </a:p>
          <a:p>
            <a:pPr marL="914400" lvl="1" indent="-457200" algn="just">
              <a:buFont typeface="+mj-lt"/>
              <a:buAutoNum type="arabicPeriod" startAt="2"/>
            </a:pPr>
            <a:r>
              <a:rPr lang="it-IT" sz="2000" b="1" dirty="0"/>
              <a:t>Fluorescenza </a:t>
            </a:r>
            <a:r>
              <a:rPr lang="it-IT" sz="2000" dirty="0"/>
              <a:t>– dopo eccitazione con lampada UV e in presenza di un colorante legante DNA.</a:t>
            </a:r>
          </a:p>
          <a:p>
            <a:pPr marL="914400" lvl="1" indent="-457200" algn="just">
              <a:buFont typeface="+mj-lt"/>
              <a:buAutoNum type="arabicPeriod" startAt="3"/>
            </a:pPr>
            <a:r>
              <a:rPr lang="it-IT" sz="2000" b="1" dirty="0"/>
              <a:t>Gel d’</a:t>
            </a:r>
            <a:r>
              <a:rPr lang="it-IT" sz="2000" b="1" dirty="0" err="1"/>
              <a:t>agarosio</a:t>
            </a:r>
            <a:r>
              <a:rPr lang="it-IT" sz="2000" b="1" dirty="0"/>
              <a:t> </a:t>
            </a:r>
            <a:r>
              <a:rPr lang="it-IT" sz="2000" dirty="0"/>
              <a:t>– una matrice tridimensionale formata da molecole di </a:t>
            </a:r>
            <a:r>
              <a:rPr lang="it-IT" sz="2000" dirty="0" err="1"/>
              <a:t>agarosio</a:t>
            </a:r>
            <a:r>
              <a:rPr lang="it-IT" sz="2000" dirty="0"/>
              <a:t> elicoidali strutturate in fasci </a:t>
            </a:r>
            <a:r>
              <a:rPr lang="it-IT" sz="2000" dirty="0" err="1"/>
              <a:t>superavvolti</a:t>
            </a:r>
            <a:r>
              <a:rPr lang="it-IT" sz="2000" dirty="0"/>
              <a:t>, formanti canali e pori attraverso i quali possono passare delle biomolecole.</a:t>
            </a:r>
          </a:p>
          <a:p>
            <a:pPr lvl="1" algn="just"/>
            <a:endParaRPr lang="it-IT" sz="2000" dirty="0"/>
          </a:p>
          <a:p>
            <a:pPr lvl="1" algn="just"/>
            <a:endParaRPr lang="it-IT" sz="2000" dirty="0"/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3FCE7C-308F-FB4D-8B60-F68A42EB5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18"/>
    </mc:Choice>
    <mc:Fallback>
      <p:transition spd="slow" advTm="16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BE4A-B18B-924C-8420-E5599337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Quantificazione del DNA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CD376-4D52-BB48-BFF9-03CBFDD6C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170" y="3001991"/>
            <a:ext cx="2502630" cy="21022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E43D45-A92B-A244-B93B-E2239AC50829}"/>
              </a:ext>
            </a:extLst>
          </p:cNvPr>
          <p:cNvSpPr/>
          <p:nvPr/>
        </p:nvSpPr>
        <p:spPr>
          <a:xfrm>
            <a:off x="838200" y="1801662"/>
            <a:ext cx="1051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Il rapporto tra le intensità della luce trasmessa e incidente sul mezzo attraversato è espresso dalla relazione:</a:t>
            </a:r>
            <a:endParaRPr lang="it-IT" sz="24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A3DFAC-CD0A-1844-A8DF-101D9627D01E}"/>
                  </a:ext>
                </a:extLst>
              </p:cNvPr>
              <p:cNvSpPr txBox="1"/>
              <p:nvPr/>
            </p:nvSpPr>
            <p:spPr>
              <a:xfrm>
                <a:off x="634545" y="2784118"/>
                <a:ext cx="4968537" cy="920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3200" b="0" i="1" baseline="-250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sz="3200" b="0" i="1" baseline="300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3200" b="0" i="1" baseline="3000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3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3200" b="0" i="1" baseline="3000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it-IT" sz="3200" b="0" i="1" baseline="3000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it-IT" sz="3200" b="0" i="1" baseline="3000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3200" baseline="30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A3DFAC-CD0A-1844-A8DF-101D9627D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45" y="2784118"/>
                <a:ext cx="4968537" cy="920958"/>
              </a:xfrm>
              <a:prstGeom prst="rect">
                <a:avLst/>
              </a:prstGeom>
              <a:blipFill>
                <a:blip r:embed="rId7"/>
                <a:stretch>
                  <a:fillRect b="-175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E971B8-C86F-5948-A3AC-249E0A3CFD2B}"/>
                  </a:ext>
                </a:extLst>
              </p:cNvPr>
              <p:cNvSpPr txBox="1"/>
              <p:nvPr/>
            </p:nvSpPr>
            <p:spPr>
              <a:xfrm>
                <a:off x="5083097" y="2979822"/>
                <a:ext cx="376807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E971B8-C86F-5948-A3AC-249E0A3CF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097" y="2979822"/>
                <a:ext cx="3768073" cy="492443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97469-B411-0E49-A0C4-B988C3330139}"/>
                  </a:ext>
                </a:extLst>
              </p:cNvPr>
              <p:cNvSpPr txBox="1"/>
              <p:nvPr/>
            </p:nvSpPr>
            <p:spPr>
              <a:xfrm>
                <a:off x="3199060" y="4857978"/>
                <a:ext cx="376807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it-IT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𝑙𝑀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97469-B411-0E49-A0C4-B988C3330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060" y="4857978"/>
                <a:ext cx="3768073" cy="492443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B46C9A3-3F0A-6042-9145-DCF41B448634}"/>
              </a:ext>
            </a:extLst>
          </p:cNvPr>
          <p:cNvSpPr/>
          <p:nvPr/>
        </p:nvSpPr>
        <p:spPr>
          <a:xfrm>
            <a:off x="1130227" y="4057690"/>
            <a:ext cx="3285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Legge di Lambert-</a:t>
            </a:r>
            <a:r>
              <a:rPr lang="it-IT" sz="2400" dirty="0" err="1"/>
              <a:t>Beer</a:t>
            </a:r>
            <a:endParaRPr lang="it-IT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63D01E-7757-DE49-9164-106DDC3FDF09}"/>
              </a:ext>
            </a:extLst>
          </p:cNvPr>
          <p:cNvSpPr/>
          <p:nvPr/>
        </p:nvSpPr>
        <p:spPr>
          <a:xfrm>
            <a:off x="1077967" y="5691440"/>
            <a:ext cx="781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ελ </a:t>
            </a:r>
            <a:r>
              <a:rPr lang="it-IT" dirty="0"/>
              <a:t>è detta estinzione molare (valore costante per una data sostanza ad una data </a:t>
            </a:r>
            <a:r>
              <a:rPr lang="el-GR" dirty="0"/>
              <a:t>λ</a:t>
            </a:r>
            <a:r>
              <a:rPr lang="it-IT" dirty="0"/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D82525-9151-364C-BD2E-CD8E3DE54B80}"/>
              </a:ext>
            </a:extLst>
          </p:cNvPr>
          <p:cNvSpPr/>
          <p:nvPr/>
        </p:nvSpPr>
        <p:spPr>
          <a:xfrm>
            <a:off x="1077967" y="6066223"/>
            <a:ext cx="3108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M è la molarità della soluzione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63968-62AF-3C4E-AD93-DB8C6D6A92AC}"/>
              </a:ext>
            </a:extLst>
          </p:cNvPr>
          <p:cNvSpPr/>
          <p:nvPr/>
        </p:nvSpPr>
        <p:spPr>
          <a:xfrm>
            <a:off x="1077967" y="64017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l è il cammino geometrico in cm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E0B5AC-F87F-FF46-B227-33E6F8F01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97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57"/>
    </mc:Choice>
    <mc:Fallback>
      <p:transition spd="slow" advTm="15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3|2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863</Words>
  <Application>Microsoft Macintosh PowerPoint</Application>
  <PresentationFormat>Widescreen</PresentationFormat>
  <Paragraphs>120</Paragraphs>
  <Slides>15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Office Theme</vt:lpstr>
      <vt:lpstr>Tecniche in biologia molecolare</vt:lpstr>
      <vt:lpstr>Riassunto </vt:lpstr>
      <vt:lpstr>Metodi per caratterizzare DNA</vt:lpstr>
      <vt:lpstr>Estrazione del DNA </vt:lpstr>
      <vt:lpstr>Estrazione di DNA mediante kit commerciali</vt:lpstr>
      <vt:lpstr>Estrazione di DNA mediante kit commerciali</vt:lpstr>
      <vt:lpstr>Estrazione di DNA mediante kit commerciali</vt:lpstr>
      <vt:lpstr>Quantificazione del DNA</vt:lpstr>
      <vt:lpstr>Quantificazione del DNA</vt:lpstr>
      <vt:lpstr>Quantificazione del DNA</vt:lpstr>
      <vt:lpstr>Strumentazione </vt:lpstr>
      <vt:lpstr>Quantificazione del DNA – EtBr</vt:lpstr>
      <vt:lpstr>Quantificazione del DNA – gel d’agarosio </vt:lpstr>
      <vt:lpstr>Preparazione del gel di agarosio</vt:lpstr>
      <vt:lpstr>Preparazione del gel di agarosio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Tecniche in biologia molecolare</dc:title>
  <dc:creator>suzana.aulic@icgeb.org</dc:creator>
  <cp:lastModifiedBy>suzana.aulic@icgeb.org</cp:lastModifiedBy>
  <cp:revision>8</cp:revision>
  <dcterms:created xsi:type="dcterms:W3CDTF">2020-03-16T13:35:58Z</dcterms:created>
  <dcterms:modified xsi:type="dcterms:W3CDTF">2020-03-16T14:53:58Z</dcterms:modified>
</cp:coreProperties>
</file>