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3" r:id="rId2"/>
    <p:sldId id="323" r:id="rId3"/>
    <p:sldId id="304" r:id="rId4"/>
    <p:sldId id="324" r:id="rId5"/>
    <p:sldId id="315" r:id="rId6"/>
    <p:sldId id="314" r:id="rId7"/>
    <p:sldId id="316" r:id="rId8"/>
    <p:sldId id="318" r:id="rId9"/>
    <p:sldId id="319" r:id="rId10"/>
    <p:sldId id="320" r:id="rId11"/>
    <p:sldId id="321" r:id="rId12"/>
    <p:sldId id="322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/>
    <p:restoredTop sz="73400"/>
  </p:normalViewPr>
  <p:slideViewPr>
    <p:cSldViewPr snapToGrid="0" snapToObjects="1">
      <p:cViewPr varScale="1">
        <p:scale>
          <a:sx n="60" d="100"/>
          <a:sy n="60" d="100"/>
        </p:scale>
        <p:origin x="2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85EF-8AC8-B349-BCF2-3AB0E5F5790C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AE6D8-8266-1344-B2D7-205442038F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77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946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65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166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6D8-8266-1344-B2D7-205442038F8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939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20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943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662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678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3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A5E2-EF5E-F64D-8B48-7CAE0B172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D54419-74CA-CB4A-8753-E43F06AF3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ADC20-C818-3E42-8B4A-8FFA3D7D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CFF4C-72DE-8841-B808-A2EA335D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42F3B-F2A5-564F-A060-AA017F66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59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C9F1-330A-DB46-AB99-31ECD233F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303D2-EBFF-EF4F-9F8A-84DB59ACD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E3E67-3A07-3248-A9AA-9ACA274D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6D208-667A-2442-8E6F-B17E529FE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48B98-A353-F64F-BB33-5040CFD1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02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BE992B-8885-2944-9D20-5DDCD2636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96751-E48C-B848-86D4-44BADA4B1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8613A-B105-9A42-A84D-69F55535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7AB9F-1115-5B49-933B-A9B6B7FA5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CAC16-A17A-F546-9C3C-E01CB317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32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631E-5467-204A-9459-A91867BA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3DA0-CB90-AE46-AE23-3A929B4FE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BB6A5-3E70-0E4E-82A9-4FD197989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CACEC-91F2-AE48-B49A-7EC499F8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FCC48-DB99-2B41-AACD-A562262E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30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DCFD0-5EEC-1240-9891-C991B2B73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FB268-27C5-A147-9771-0A885532D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9BAF2-2ADC-064D-9A0B-7E14CFDA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F6B4F-50C6-B449-98F5-E972E6B0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5C5F4-1B59-1646-9B89-59FE88D8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1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49C4-2538-4649-B3E6-2ADAF754D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E0BF1-D4BA-1042-87EC-B71F02075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6CA67-8D02-C446-A892-665AF3592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25ABC-CDE0-0D4F-9873-B7D0EEAD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510C9-1225-6248-B630-5E6FD1E2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4B852-3868-3F4E-999F-BD80B7139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86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2623-2A32-E24C-866D-A9082A89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9D76-0BDA-1C4D-B94F-177CAAAB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DC8E8-59E3-FD45-BF48-D0199CB2B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3C292-22BE-EC45-B5E5-3E73D0645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F23CE-F8EB-FC4A-AA63-F36C75510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C67A6C-6F27-4442-9599-4074556B1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3EA8FF-ED71-2747-AB92-15AC3ED0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893F1-507A-5E4B-A84B-695EA0FB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19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A637B-D60A-2646-AA39-C68904CC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E2F7-9456-DF47-A71E-21DB3BB53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57AAB-1D30-8247-A34D-9925E3910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B7BFE-786A-4A46-BA2A-BF72A534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7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084C60-BEB2-5541-8DD8-CEEA7092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AF6F2-5FCB-5C4F-A37D-21A4901E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1A290-C2BA-804E-9DDC-F4E4AD49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49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9AC1-9E6D-D449-8941-CD8B5583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360CD-32B3-6F4F-BACB-9B7AB1044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D5B63-AB2D-D543-8601-6235C5D65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7DD3E-44DD-ED40-BD4B-000BE1D00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A1E3F-965F-5F4A-B691-12784B561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677BB-73AE-944B-B768-2143276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14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C0F5-03DD-1B47-9C09-B2ABA578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E39EE-5770-0440-B569-D59813D98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927DD-7331-3A4F-8D5C-1AA709DBE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14A98-19EA-6845-B810-C7110C53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B7E00-940F-7746-B04B-17D06613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61A5A-4BB0-2741-89F8-D867334B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24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5E2E1-42E1-8C4D-B421-0859752A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252C9-9CED-CE4D-B26D-267C9453F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340C6-D458-6241-9F66-5AA741022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6ABD2-146A-274E-9005-8CA9E1E4923E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94B7E-E536-6740-9A5E-CDC6A5C2C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50A29-5F52-E149-8BBC-EDD8B6410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2BA2E-CDE7-0E42-9AB6-A4F4BA934A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92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6.tiff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5.tif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audio" Target="../media/media12.m4a"/><Relationship Id="rId7" Type="http://schemas.openxmlformats.org/officeDocument/2006/relationships/image" Target="../media/image18.tiff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7.tif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265202-6BFB-7643-B17C-094E7759C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647" y="2393033"/>
            <a:ext cx="4720968" cy="2857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8CF029-847A-EB4D-8BA6-7950A2F6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Elettroforesi su gel d’</a:t>
            </a:r>
            <a:r>
              <a:rPr lang="it-IT" b="1" dirty="0" err="1">
                <a:solidFill>
                  <a:srgbClr val="FF0000"/>
                </a:solidFill>
              </a:rPr>
              <a:t>agarosio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E29B1-1EB9-5643-8B0E-F360EABBB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4687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Concentrazione </a:t>
            </a:r>
            <a:r>
              <a:rPr lang="it-IT" sz="2400" dirty="0" err="1"/>
              <a:t>agarosio</a:t>
            </a:r>
            <a:r>
              <a:rPr lang="it-IT" sz="2400" dirty="0"/>
              <a:t>: 0.7-2% in tampone di elettroforesi.</a:t>
            </a:r>
          </a:p>
          <a:p>
            <a:pPr algn="just"/>
            <a:r>
              <a:rPr lang="it-IT" sz="2400" dirty="0" err="1"/>
              <a:t>Agarosio</a:t>
            </a:r>
            <a:r>
              <a:rPr lang="it-IT" sz="2400" dirty="0"/>
              <a:t> all’1% forma pori di dimensioni da 100 nm a 200-500 nm.</a:t>
            </a:r>
          </a:p>
          <a:p>
            <a:pPr algn="just"/>
            <a:r>
              <a:rPr lang="it-IT" sz="2400" dirty="0"/>
              <a:t>Dimensioni di frammenti di DNA: 50-20.000 </a:t>
            </a:r>
            <a:r>
              <a:rPr lang="it-IT" sz="2400" dirty="0" err="1"/>
              <a:t>bp</a:t>
            </a:r>
            <a:r>
              <a:rPr lang="it-IT" sz="2400" dirty="0"/>
              <a:t>. </a:t>
            </a:r>
          </a:p>
          <a:p>
            <a:pPr algn="just"/>
            <a:r>
              <a:rPr lang="it-IT" sz="2400" dirty="0"/>
              <a:t>Caricamento campione: </a:t>
            </a:r>
            <a:r>
              <a:rPr lang="it-IT" sz="2400" dirty="0">
                <a:solidFill>
                  <a:srgbClr val="7A81FF"/>
                </a:solidFill>
              </a:rPr>
              <a:t>Blu di </a:t>
            </a:r>
            <a:r>
              <a:rPr lang="it-IT" sz="2400" dirty="0" err="1">
                <a:solidFill>
                  <a:srgbClr val="7A81FF"/>
                </a:solidFill>
              </a:rPr>
              <a:t>bromofenolo</a:t>
            </a:r>
            <a:r>
              <a:rPr lang="it-IT" sz="2400" dirty="0">
                <a:solidFill>
                  <a:srgbClr val="7A81FF"/>
                </a:solidFill>
              </a:rPr>
              <a:t> </a:t>
            </a:r>
          </a:p>
          <a:p>
            <a:pPr algn="just"/>
            <a:r>
              <a:rPr lang="it-IT" sz="2400" dirty="0"/>
              <a:t>La velocità di migrazione dipende:</a:t>
            </a:r>
          </a:p>
          <a:p>
            <a:pPr lvl="1" algn="just"/>
            <a:r>
              <a:rPr lang="it-IT" sz="2000" dirty="0"/>
              <a:t>dalle dimensioni del campione,</a:t>
            </a:r>
          </a:p>
          <a:p>
            <a:pPr lvl="1" algn="just"/>
            <a:r>
              <a:rPr lang="it-IT" sz="2000" dirty="0"/>
              <a:t>dal voltaggio applicato. 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0DBFF6-DC1C-8F4D-84BE-B81402E80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58"/>
    </mc:Choice>
    <mc:Fallback xmlns="">
      <p:transition spd="slow" advTm="11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EDC8-1C81-F747-9FD2-1291294A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Porosità del gel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B524-203B-5942-A7E1-49442B787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Gel a bassa % </a:t>
            </a:r>
            <a:r>
              <a:rPr lang="it-IT" sz="2400" dirty="0" err="1"/>
              <a:t>acrilammide</a:t>
            </a:r>
            <a:r>
              <a:rPr lang="it-IT" sz="2400" dirty="0"/>
              <a:t> </a:t>
            </a:r>
            <a:r>
              <a:rPr lang="it-IT" sz="2400" dirty="0">
                <a:sym typeface="Wingdings" pitchFamily="2" charset="2"/>
              </a:rPr>
              <a:t></a:t>
            </a:r>
            <a:r>
              <a:rPr lang="it-IT" sz="2400" dirty="0"/>
              <a:t> pori grandi</a:t>
            </a:r>
          </a:p>
          <a:p>
            <a:pPr algn="just"/>
            <a:r>
              <a:rPr lang="it-IT" sz="2400" dirty="0"/>
              <a:t>Gel ad alta % </a:t>
            </a:r>
            <a:r>
              <a:rPr lang="it-IT" sz="2400" dirty="0" err="1"/>
              <a:t>acrilammide</a:t>
            </a:r>
            <a:r>
              <a:rPr lang="it-IT" sz="2400" dirty="0"/>
              <a:t> </a:t>
            </a:r>
            <a:r>
              <a:rPr lang="it-IT" sz="2400" dirty="0">
                <a:sym typeface="Wingdings" pitchFamily="2" charset="2"/>
              </a:rPr>
              <a:t></a:t>
            </a:r>
            <a:r>
              <a:rPr lang="it-IT" sz="2400" dirty="0"/>
              <a:t> pori piccoli</a:t>
            </a:r>
          </a:p>
          <a:p>
            <a:pPr algn="just"/>
            <a:r>
              <a:rPr lang="it-IT" sz="2400" b="1" dirty="0"/>
              <a:t>Gel a gradiente di concentrazione (commerciali): </a:t>
            </a:r>
            <a:r>
              <a:rPr lang="it-IT" sz="2400" dirty="0"/>
              <a:t>concentrazione </a:t>
            </a:r>
            <a:r>
              <a:rPr lang="it-IT" sz="2400" dirty="0" err="1"/>
              <a:t>acrilammide</a:t>
            </a:r>
            <a:r>
              <a:rPr lang="it-IT" sz="2400" dirty="0"/>
              <a:t> da 5% a 25%  dimensione dei pori diminuiscono progressivamente.</a:t>
            </a:r>
          </a:p>
          <a:p>
            <a:pPr algn="just"/>
            <a:r>
              <a:rPr lang="it-IT" sz="2400" b="1" dirty="0"/>
              <a:t>Gel a fatti </a:t>
            </a:r>
            <a:r>
              <a:rPr lang="it-IT" sz="2400" b="1" i="1" dirty="0"/>
              <a:t>in </a:t>
            </a:r>
            <a:r>
              <a:rPr lang="it-IT" sz="2400" b="1" i="1" dirty="0" err="1"/>
              <a:t>house</a:t>
            </a:r>
            <a:r>
              <a:rPr lang="it-IT" sz="2400" b="1" dirty="0"/>
              <a:t>: </a:t>
            </a:r>
            <a:r>
              <a:rPr lang="it-IT" sz="2400" dirty="0" err="1"/>
              <a:t>Stacking</a:t>
            </a:r>
            <a:r>
              <a:rPr lang="it-IT" sz="2400" dirty="0"/>
              <a:t> (% più bassa) &amp; </a:t>
            </a:r>
            <a:r>
              <a:rPr lang="it-IT" sz="2400" dirty="0" err="1"/>
              <a:t>Running</a:t>
            </a:r>
            <a:r>
              <a:rPr lang="it-IT" sz="2400" dirty="0"/>
              <a:t> gel (% alta)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Condizioni denaturanti: in presenza di SDS </a:t>
            </a:r>
            <a:r>
              <a:rPr lang="it-IT" sz="2400" dirty="0">
                <a:sym typeface="Wingdings" pitchFamily="2" charset="2"/>
              </a:rPr>
              <a:t> SDS-PAGE </a:t>
            </a:r>
          </a:p>
          <a:p>
            <a:pPr algn="just"/>
            <a:r>
              <a:rPr lang="it-IT" sz="2400" dirty="0"/>
              <a:t>SDS: </a:t>
            </a:r>
            <a:r>
              <a:rPr lang="it-IT" sz="2400" b="1" dirty="0"/>
              <a:t>Sodio </a:t>
            </a:r>
            <a:r>
              <a:rPr lang="it-IT" sz="2400" b="1" dirty="0" err="1"/>
              <a:t>Dodecil</a:t>
            </a:r>
            <a:r>
              <a:rPr lang="it-IT" sz="2400" b="1" dirty="0"/>
              <a:t> Solfato</a:t>
            </a:r>
            <a:r>
              <a:rPr lang="it-IT" sz="2400" dirty="0"/>
              <a:t>, detergente anionico (denaturante)</a:t>
            </a:r>
            <a:endParaRPr lang="it-IT" sz="2400" dirty="0">
              <a:sym typeface="Wingdings" pitchFamily="2" charset="2"/>
            </a:endParaRPr>
          </a:p>
          <a:p>
            <a:pPr algn="just"/>
            <a:r>
              <a:rPr lang="it-IT" sz="2400" dirty="0"/>
              <a:t>Uno dei metodi più usati per separare le proteine in base al peso molecolare e determinare il loro PM apparente. </a:t>
            </a:r>
          </a:p>
          <a:p>
            <a:pPr algn="just"/>
            <a:r>
              <a:rPr lang="it-IT" sz="2400" dirty="0"/>
              <a:t>Fornisce alla proteine una carica negativa costante per unità di massa.</a:t>
            </a:r>
          </a:p>
          <a:p>
            <a:pPr algn="just"/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BF191-934F-DB44-AD18-9EFBFCA15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02"/>
          <a:stretch/>
        </p:blipFill>
        <p:spPr>
          <a:xfrm>
            <a:off x="8278090" y="3950277"/>
            <a:ext cx="3574473" cy="9842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5D4467-02F7-A74F-9424-6578F447F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95"/>
    </mc:Choice>
    <mc:Fallback xmlns="">
      <p:transition spd="slow" advTm="269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95AB-565D-4447-B935-FDF7D986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SDS-PAGE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727CF-29CA-DE4F-92DF-B218851F4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57079" cy="4351338"/>
          </a:xfrm>
        </p:spPr>
        <p:txBody>
          <a:bodyPr>
            <a:normAutofit/>
          </a:bodyPr>
          <a:lstStyle/>
          <a:p>
            <a:r>
              <a:rPr lang="it-IT" sz="2400" dirty="0"/>
              <a:t>Colorazione: </a:t>
            </a:r>
          </a:p>
          <a:p>
            <a:pPr lvl="1"/>
            <a:r>
              <a:rPr lang="it-IT" sz="2000" dirty="0"/>
              <a:t>Blue di </a:t>
            </a:r>
            <a:r>
              <a:rPr lang="it-IT" sz="2000" dirty="0" err="1"/>
              <a:t>Coomassie</a:t>
            </a:r>
            <a:r>
              <a:rPr lang="it-IT" sz="2000" dirty="0"/>
              <a:t> </a:t>
            </a:r>
          </a:p>
          <a:p>
            <a:pPr lvl="1"/>
            <a:r>
              <a:rPr lang="it-IT" sz="2000" dirty="0"/>
              <a:t>Nitrato d’Argento (sensibilità aumenta fino a 50x)</a:t>
            </a:r>
          </a:p>
          <a:p>
            <a:pPr lvl="1"/>
            <a:r>
              <a:rPr lang="it-IT" sz="2000" dirty="0"/>
              <a:t>Coloranti fluorescenti</a:t>
            </a:r>
          </a:p>
          <a:p>
            <a:pPr lvl="1"/>
            <a:r>
              <a:rPr lang="it-IT" sz="2000" dirty="0"/>
              <a:t>Western </a:t>
            </a:r>
            <a:r>
              <a:rPr lang="it-IT" sz="2000" dirty="0" err="1"/>
              <a:t>blot</a:t>
            </a:r>
            <a:endParaRPr lang="it-IT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36744-01BF-654E-A206-C709C7B7C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945096"/>
            <a:ext cx="6832600" cy="2912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272AB3-1940-EB46-8DD1-D83722247EDA}"/>
              </a:ext>
            </a:extLst>
          </p:cNvPr>
          <p:cNvSpPr/>
          <p:nvPr/>
        </p:nvSpPr>
        <p:spPr>
          <a:xfrm>
            <a:off x="7195279" y="1825625"/>
            <a:ext cx="4751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Il PM si determina utilizzando proteine standard (marker) a PM noto.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D2C94-6DC0-AA43-8C28-EB1956D98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697" y="3160891"/>
            <a:ext cx="3409013" cy="34090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23FE66-4D3F-D643-ADCB-53659A10FD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9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53"/>
    </mc:Choice>
    <mc:Fallback xmlns="">
      <p:transition spd="slow" advTm="10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E57C7E-4F9F-AD42-8DD1-1F2CEC658C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62" t="20080" r="13804" b="10046"/>
          <a:stretch/>
        </p:blipFill>
        <p:spPr>
          <a:xfrm>
            <a:off x="724837" y="1027906"/>
            <a:ext cx="3742232" cy="3238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A0043-20D9-B74D-8205-251AA1FA4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00" t="12459"/>
          <a:stretch/>
        </p:blipFill>
        <p:spPr>
          <a:xfrm>
            <a:off x="4052869" y="2559004"/>
            <a:ext cx="2735274" cy="3294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DE92ED-0715-1346-9C5A-1DB5FCD6E7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9" t="36509" r="50787"/>
          <a:stretch/>
        </p:blipFill>
        <p:spPr>
          <a:xfrm>
            <a:off x="6788143" y="3698760"/>
            <a:ext cx="3108488" cy="2801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3C524-F345-EF40-93E5-19DCD3524E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298" t="25886" r="26058" b="36677"/>
          <a:stretch/>
        </p:blipFill>
        <p:spPr>
          <a:xfrm>
            <a:off x="8966190" y="1339662"/>
            <a:ext cx="2323163" cy="1824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03727-B8C7-E441-A2C6-9AC34EBCDA7D}"/>
              </a:ext>
            </a:extLst>
          </p:cNvPr>
          <p:cNvSpPr txBox="1"/>
          <p:nvPr/>
        </p:nvSpPr>
        <p:spPr>
          <a:xfrm>
            <a:off x="1700501" y="4266797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Coomassie</a:t>
            </a:r>
            <a:r>
              <a:rPr lang="it-IT" b="1" dirty="0"/>
              <a:t> 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123FD-06E3-7843-B744-7916681F5493}"/>
              </a:ext>
            </a:extLst>
          </p:cNvPr>
          <p:cNvSpPr txBox="1"/>
          <p:nvPr/>
        </p:nvSpPr>
        <p:spPr>
          <a:xfrm>
            <a:off x="4527505" y="5986647"/>
            <a:ext cx="182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Nitrato d’argento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E1A73-8E18-324F-9653-C932D470E647}"/>
              </a:ext>
            </a:extLst>
          </p:cNvPr>
          <p:cNvSpPr txBox="1"/>
          <p:nvPr/>
        </p:nvSpPr>
        <p:spPr>
          <a:xfrm>
            <a:off x="9863114" y="5801981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Cianina (Cy3)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E3A7D-1623-C34F-B46D-2A1293289966}"/>
              </a:ext>
            </a:extLst>
          </p:cNvPr>
          <p:cNvSpPr txBox="1"/>
          <p:nvPr/>
        </p:nvSpPr>
        <p:spPr>
          <a:xfrm>
            <a:off x="9137531" y="3124977"/>
            <a:ext cx="201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Anticorpo specifico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DAF047-9ABE-E344-9698-D03ECA63B2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64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80"/>
    </mc:Choice>
    <mc:Fallback xmlns="">
      <p:transition spd="slow" advTm="6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5FD8-998E-824D-89F1-49C0DD77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Come migra il DNA durante una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elettroforesi?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B04B4-B340-7841-B8EC-7EFC56D2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8122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La velocità della migrazione di frammenti dipende dal proprio peso molecolare: </a:t>
            </a:r>
          </a:p>
          <a:p>
            <a:pPr lvl="1" algn="just"/>
            <a:r>
              <a:rPr lang="it-IT" sz="2000" dirty="0"/>
              <a:t>frammenti brevi migrano più velocemente di frammenti lunghi</a:t>
            </a:r>
          </a:p>
          <a:p>
            <a:pPr algn="just"/>
            <a:r>
              <a:rPr lang="it-IT" sz="2400" dirty="0"/>
              <a:t>La relazione tra velocità di migrazione e peso molecolare non è lineare: </a:t>
            </a:r>
          </a:p>
          <a:p>
            <a:pPr lvl="1" algn="just"/>
            <a:r>
              <a:rPr lang="it-IT" sz="2000" dirty="0"/>
              <a:t>la velocità è inversamente proporzionale al logaritmo del peso molecolare, cioè della lunghezza.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algn="just"/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70A9B-0019-7A44-BC71-A1C1EEA29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322" y="1405875"/>
            <a:ext cx="6280878" cy="52407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D8AA3F-9AFB-9D40-AC6F-A27FE8A32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17"/>
    </mc:Choice>
    <mc:Fallback xmlns="">
      <p:transition spd="slow" advTm="14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5B8D-EE00-B04B-8B5F-EB52B23B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Elettroforesi su gel d’</a:t>
            </a:r>
            <a:r>
              <a:rPr lang="it-IT" b="1" dirty="0" err="1">
                <a:solidFill>
                  <a:srgbClr val="FF0000"/>
                </a:solidFill>
              </a:rPr>
              <a:t>agarosio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5D5C7-3BC4-8F46-BAEF-CEDF378AD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64821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Un marcatore usato per misurare </a:t>
            </a:r>
          </a:p>
          <a:p>
            <a:pPr lvl="1" algn="just"/>
            <a:r>
              <a:rPr lang="it-IT" sz="2000" dirty="0"/>
              <a:t>la lunghezza (kb),</a:t>
            </a:r>
          </a:p>
          <a:p>
            <a:pPr lvl="1" algn="just"/>
            <a:r>
              <a:rPr lang="it-IT" sz="2000" dirty="0"/>
              <a:t>il peso (</a:t>
            </a:r>
            <a:r>
              <a:rPr lang="it-IT" sz="2000" dirty="0" err="1"/>
              <a:t>ng</a:t>
            </a:r>
            <a:r>
              <a:rPr lang="it-IT" sz="2000" dirty="0"/>
              <a:t>) dei frammenti di DNA.</a:t>
            </a:r>
          </a:p>
          <a:p>
            <a:pPr algn="just"/>
            <a:r>
              <a:rPr lang="it-IT" sz="2400" dirty="0"/>
              <a:t>Gel a bassa concentrazione di </a:t>
            </a:r>
            <a:r>
              <a:rPr lang="it-IT" sz="2400" dirty="0" err="1"/>
              <a:t>agarosio</a:t>
            </a:r>
            <a:r>
              <a:rPr lang="it-IT" sz="2400" dirty="0"/>
              <a:t>: </a:t>
            </a:r>
          </a:p>
          <a:p>
            <a:pPr lvl="1" algn="just"/>
            <a:r>
              <a:rPr lang="it-IT" sz="2000" dirty="0"/>
              <a:t>Per le molecole più grandi </a:t>
            </a:r>
          </a:p>
          <a:p>
            <a:pPr algn="just"/>
            <a:r>
              <a:rPr lang="it-IT" sz="2400" dirty="0"/>
              <a:t>Gel ad alta concentrazione di </a:t>
            </a:r>
            <a:r>
              <a:rPr lang="it-IT" sz="2400" dirty="0" err="1"/>
              <a:t>agarosio</a:t>
            </a:r>
            <a:r>
              <a:rPr lang="it-IT" sz="2400" dirty="0"/>
              <a:t>:</a:t>
            </a:r>
          </a:p>
          <a:p>
            <a:pPr lvl="1" algn="just"/>
            <a:r>
              <a:rPr lang="it-IT" sz="2000" dirty="0"/>
              <a:t> per le  molecole più piccole.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AA4F9-9696-744B-BD73-66CF1BD43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400" y="1784579"/>
            <a:ext cx="3008294" cy="41102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1B57B5-54C4-4E45-8B6A-C68426520730}"/>
              </a:ext>
            </a:extLst>
          </p:cNvPr>
          <p:cNvSpPr/>
          <p:nvPr/>
        </p:nvSpPr>
        <p:spPr>
          <a:xfrm>
            <a:off x="838200" y="4849480"/>
            <a:ext cx="7564821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  <a:latin typeface="Helvetica" pitchFamily="2" charset="0"/>
              </a:rPr>
              <a:t>Per visualizzare il DNA nel gel, si usa una colorazione con un colorante intercalante come il bromuro di </a:t>
            </a:r>
            <a:r>
              <a:rPr lang="it-IT" b="1" dirty="0" err="1">
                <a:solidFill>
                  <a:schemeClr val="bg1"/>
                </a:solidFill>
                <a:latin typeface="Helvetica" pitchFamily="2" charset="0"/>
              </a:rPr>
              <a:t>etidio</a:t>
            </a:r>
            <a:r>
              <a:rPr lang="it-IT" b="1" dirty="0">
                <a:solidFill>
                  <a:schemeClr val="bg1"/>
                </a:solidFill>
                <a:latin typeface="Helvetica" pitchFamily="2" charset="0"/>
              </a:rPr>
              <a:t> o SYBR® Verde.</a:t>
            </a:r>
            <a:endParaRPr lang="it-IT" b="1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B20279-FDAF-2B4D-85BC-4F03AA25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89"/>
    </mc:Choice>
    <mc:Fallback xmlns="">
      <p:transition spd="slow" advTm="15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0408E-6574-BB46-B3DE-0640350D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Quantificazione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607EF-2676-564E-A035-F51C4ED7F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Una banda relativa ad un frammento </a:t>
            </a:r>
            <a:r>
              <a:rPr lang="it-IT" sz="2400" b="1" dirty="0"/>
              <a:t>si colora in modo proporzionale alla quantità di DNA</a:t>
            </a:r>
            <a:r>
              <a:rPr lang="it-IT" sz="2400" dirty="0"/>
              <a:t>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Uso di uno standard a concentrazione nota (es. 50, 100, 200 </a:t>
            </a:r>
            <a:r>
              <a:rPr lang="it-IT" sz="2400" dirty="0" err="1"/>
              <a:t>ng</a:t>
            </a:r>
            <a:r>
              <a:rPr lang="it-IT" sz="2400" dirty="0"/>
              <a:t>) permette  di risalire alla concentrazione del campione comparando l’intensità della colorazione del campione con quella degli standard. 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Oltre alla quantificazione si può valutare:</a:t>
            </a:r>
          </a:p>
          <a:p>
            <a:pPr lvl="1" algn="just"/>
            <a:r>
              <a:rPr lang="it-IT" sz="2000" dirty="0"/>
              <a:t> l’integrità di un campione (es. DNA genomico),</a:t>
            </a:r>
          </a:p>
          <a:p>
            <a:pPr lvl="1" algn="just"/>
            <a:r>
              <a:rPr lang="it-IT" sz="2000" dirty="0"/>
              <a:t> il peso molecolare (frammenti da PCR). </a:t>
            </a:r>
          </a:p>
          <a:p>
            <a:pPr algn="just"/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631148-4701-E140-BB68-00CF1A0A8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21"/>
    </mc:Choice>
    <mc:Fallback xmlns="">
      <p:transition spd="slow" advTm="19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B16E-5801-3446-BE02-437C1E2E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Analisi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8BD49-1669-D044-A687-84E28E6B3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28793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Visualizzazione con un </a:t>
            </a:r>
            <a:r>
              <a:rPr lang="it-IT" sz="2400" dirty="0" err="1"/>
              <a:t>transilluminatore</a:t>
            </a:r>
            <a:r>
              <a:rPr lang="it-IT" sz="2400" dirty="0"/>
              <a:t> a luce ultravioletta (UV): quando viene usato </a:t>
            </a:r>
            <a:r>
              <a:rPr lang="it-IT" sz="2400" dirty="0" err="1"/>
              <a:t>EtBr</a:t>
            </a:r>
            <a:r>
              <a:rPr lang="it-IT" sz="2400" dirty="0"/>
              <a:t> </a:t>
            </a:r>
          </a:p>
          <a:p>
            <a:pPr algn="just"/>
            <a:r>
              <a:rPr lang="it-IT" sz="2400" dirty="0"/>
              <a:t>Luce UV </a:t>
            </a:r>
            <a:r>
              <a:rPr lang="it-IT" sz="2000" dirty="0"/>
              <a:t>(</a:t>
            </a:r>
            <a:r>
              <a:rPr lang="it-IT" sz="2400" dirty="0"/>
              <a:t>302/312-nm – UV-B</a:t>
            </a:r>
            <a:r>
              <a:rPr lang="it-IT" sz="2000" dirty="0"/>
              <a:t>) </a:t>
            </a:r>
            <a:r>
              <a:rPr lang="it-IT" sz="2400" dirty="0"/>
              <a:t>può produrre danni al DNA. </a:t>
            </a:r>
          </a:p>
          <a:p>
            <a:pPr algn="just"/>
            <a:r>
              <a:rPr lang="it-IT" sz="2400" dirty="0"/>
              <a:t>Luce UV (365 nm –UV-A) meno danni ma fluorescenza debole. </a:t>
            </a:r>
          </a:p>
          <a:p>
            <a:pPr algn="just"/>
            <a:r>
              <a:rPr lang="it-IT" sz="2400" dirty="0"/>
              <a:t>L'apparato </a:t>
            </a:r>
            <a:r>
              <a:rPr lang="it-IT" sz="2400" dirty="0" err="1"/>
              <a:t>transilluminatore</a:t>
            </a:r>
            <a:r>
              <a:rPr lang="it-IT" sz="2400" dirty="0"/>
              <a:t> associato ad una fotocamera digitale permettono di avere un’immagine del gel per analizzarla.</a:t>
            </a:r>
          </a:p>
          <a:p>
            <a:pPr algn="just"/>
            <a:endParaRPr lang="it-IT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F61DFE-3FFD-7946-AC8C-CEE4C6D66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179" y="1825625"/>
            <a:ext cx="3423745" cy="2811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1CBC13-5F72-B84B-B81E-408FD5FE5B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026" b="7853"/>
          <a:stretch/>
        </p:blipFill>
        <p:spPr>
          <a:xfrm>
            <a:off x="8044792" y="4771837"/>
            <a:ext cx="3435132" cy="18838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C48290-4B88-FD4B-A9DD-F865DF35F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80"/>
    </mc:Choice>
    <mc:Fallback xmlns="">
      <p:transition spd="slow" advTm="158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47EE-05BA-5A43-80F9-5B5DC4B6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Applicazioni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94D20-765C-9441-A549-455427A4D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975764" cy="4998974"/>
          </a:xfrm>
        </p:spPr>
        <p:txBody>
          <a:bodyPr>
            <a:normAutofit/>
          </a:bodyPr>
          <a:lstStyle/>
          <a:p>
            <a:r>
              <a:rPr lang="it-IT" sz="2400" dirty="0"/>
              <a:t>Estrazione e purificazione dei frammenti di DNA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2000" dirty="0"/>
          </a:p>
          <a:p>
            <a:r>
              <a:rPr lang="it-IT" sz="2400" dirty="0"/>
              <a:t>L'analisi dei prodotti di PCR</a:t>
            </a:r>
          </a:p>
          <a:p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Stima della dimensione delle molecole di DNA tagliati con enzimi di restrizione</a:t>
            </a:r>
          </a:p>
          <a:p>
            <a:endParaRPr lang="it-IT" sz="2400" dirty="0"/>
          </a:p>
          <a:p>
            <a:r>
              <a:rPr lang="it-IT" sz="2400" dirty="0"/>
              <a:t>Southern </a:t>
            </a:r>
            <a:r>
              <a:rPr lang="it-IT" sz="2400" dirty="0" err="1"/>
              <a:t>blotting</a:t>
            </a: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9C729-AF73-1D45-BF03-A6088FA8F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630" y="1379063"/>
            <a:ext cx="2207519" cy="1013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822C0-D512-544D-8C81-375C8967A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832" y="2672396"/>
            <a:ext cx="2337256" cy="1126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6F845-4941-D74C-B1EF-235C24B31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278" y="4047113"/>
            <a:ext cx="2222871" cy="1272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7EDA2-B64B-ED40-BE36-6E22DFB6E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1832" y="5439593"/>
            <a:ext cx="2316188" cy="1386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B247E-4C10-FE44-AD85-EC1CDB5201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859" y="1362007"/>
            <a:ext cx="1246212" cy="1246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D467C-2294-5147-8414-EA6BE9EF66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599" b="31183"/>
          <a:stretch/>
        </p:blipFill>
        <p:spPr>
          <a:xfrm>
            <a:off x="4743295" y="2971762"/>
            <a:ext cx="1246212" cy="488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E36A0-57A1-4146-8805-1ABFB0E443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599" b="31183"/>
          <a:stretch/>
        </p:blipFill>
        <p:spPr>
          <a:xfrm>
            <a:off x="7190859" y="4586569"/>
            <a:ext cx="1246212" cy="488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69717-5EFC-A34D-93F1-B0E0EF6BAD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599" b="31183"/>
          <a:stretch/>
        </p:blipFill>
        <p:spPr>
          <a:xfrm>
            <a:off x="4743295" y="5729651"/>
            <a:ext cx="1246212" cy="48873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CBA29E-44E0-E241-B787-70DF6A49A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08"/>
    </mc:Choice>
    <mc:Fallback xmlns="">
      <p:transition spd="slow" advTm="10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496C-D352-A847-98D7-F85918B5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Workflow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09EE7-296A-4640-9C8B-D3F1178E1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2158343"/>
            <a:ext cx="9525000" cy="364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831C82-7619-E147-BB19-E0ED7EC81CC8}"/>
              </a:ext>
            </a:extLst>
          </p:cNvPr>
          <p:cNvSpPr txBox="1"/>
          <p:nvPr/>
        </p:nvSpPr>
        <p:spPr>
          <a:xfrm>
            <a:off x="1340442" y="3657251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it-IT" sz="1400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A19593C8-7D79-E146-99E7-153BC1D029E9}"/>
              </a:ext>
            </a:extLst>
          </p:cNvPr>
          <p:cNvSpPr/>
          <p:nvPr/>
        </p:nvSpPr>
        <p:spPr>
          <a:xfrm>
            <a:off x="1562940" y="2370950"/>
            <a:ext cx="1916001" cy="47769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1. Preparazione del gel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F46C4168-B8AE-A646-B441-3F03A05190A2}"/>
              </a:ext>
            </a:extLst>
          </p:cNvPr>
          <p:cNvSpPr/>
          <p:nvPr/>
        </p:nvSpPr>
        <p:spPr>
          <a:xfrm>
            <a:off x="3316299" y="2370950"/>
            <a:ext cx="1997526" cy="484632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2. Preparazione: campione e marker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D14356EB-7A03-1441-AC4D-48E32EB5128F}"/>
              </a:ext>
            </a:extLst>
          </p:cNvPr>
          <p:cNvSpPr/>
          <p:nvPr/>
        </p:nvSpPr>
        <p:spPr>
          <a:xfrm>
            <a:off x="5162487" y="2370950"/>
            <a:ext cx="1997526" cy="484632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3. Separazione tramite elettroforesi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029EABBB-60D1-714A-987E-39F913DAC24A}"/>
              </a:ext>
            </a:extLst>
          </p:cNvPr>
          <p:cNvSpPr/>
          <p:nvPr/>
        </p:nvSpPr>
        <p:spPr>
          <a:xfrm>
            <a:off x="6999456" y="2370950"/>
            <a:ext cx="1997526" cy="484632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4. Visualizzazione del campione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E14F9B90-0269-3A40-A3A4-E035BFDF7196}"/>
              </a:ext>
            </a:extLst>
          </p:cNvPr>
          <p:cNvSpPr/>
          <p:nvPr/>
        </p:nvSpPr>
        <p:spPr>
          <a:xfrm>
            <a:off x="8843558" y="2370950"/>
            <a:ext cx="2014941" cy="484632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5. Analisi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6D8F07-973A-3346-A0DD-53182BD6B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48"/>
    </mc:Choice>
    <mc:Fallback xmlns="">
      <p:transition spd="slow" advTm="14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588B-4396-6840-BC23-527DF357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Polyacrylamide</a:t>
            </a:r>
            <a:r>
              <a:rPr lang="it-IT" b="1" dirty="0">
                <a:solidFill>
                  <a:srgbClr val="FF0000"/>
                </a:solidFill>
              </a:rPr>
              <a:t> gel </a:t>
            </a:r>
            <a:r>
              <a:rPr lang="it-IT" b="1" dirty="0" err="1">
                <a:solidFill>
                  <a:srgbClr val="FF0000"/>
                </a:solidFill>
              </a:rPr>
              <a:t>electrophoresis</a:t>
            </a:r>
            <a:r>
              <a:rPr lang="it-IT" b="1" dirty="0">
                <a:solidFill>
                  <a:srgbClr val="FF0000"/>
                </a:solidFill>
              </a:rPr>
              <a:t> – PAGE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A7A6B-DD7B-7A43-B968-E7C606D76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Vantaggi: </a:t>
            </a:r>
          </a:p>
          <a:p>
            <a:pPr lvl="1" algn="just"/>
            <a:r>
              <a:rPr lang="it-IT" sz="2000" dirty="0"/>
              <a:t>Molto efficace nella separazione di frammenti piccoli: 5-500bp, </a:t>
            </a:r>
          </a:p>
          <a:p>
            <a:pPr lvl="1" algn="just"/>
            <a:r>
              <a:rPr lang="it-IT" sz="2000" dirty="0"/>
              <a:t>Potere risolutivo: 1bp</a:t>
            </a:r>
          </a:p>
          <a:p>
            <a:pPr algn="just"/>
            <a:r>
              <a:rPr lang="it-IT" sz="2400" dirty="0"/>
              <a:t>Svantaggi: </a:t>
            </a:r>
          </a:p>
          <a:p>
            <a:pPr lvl="1" algn="just"/>
            <a:r>
              <a:rPr lang="it-IT" sz="2000" dirty="0"/>
              <a:t>Difficili da preparare e maneggiare (sostanze tossiche), </a:t>
            </a:r>
          </a:p>
          <a:p>
            <a:pPr lvl="1" algn="just"/>
            <a:r>
              <a:rPr lang="it-IT" sz="2000" dirty="0"/>
              <a:t>Costosi. </a:t>
            </a:r>
          </a:p>
          <a:p>
            <a:pPr algn="just"/>
            <a:r>
              <a:rPr lang="it-IT" sz="2400" dirty="0"/>
              <a:t>Configurazione verticale.</a:t>
            </a:r>
          </a:p>
          <a:p>
            <a:pPr algn="just"/>
            <a:r>
              <a:rPr lang="it-IT" sz="2400" dirty="0"/>
              <a:t>Utilizzato principalmente del sequenziamento del DNA.</a:t>
            </a:r>
          </a:p>
          <a:p>
            <a:pPr algn="just"/>
            <a:r>
              <a:rPr lang="it-IT" sz="2400" dirty="0"/>
              <a:t>Oltre che per acidi nucleici viene usato per lo  studio di </a:t>
            </a:r>
            <a:r>
              <a:rPr lang="it-IT" sz="2400" b="1" dirty="0"/>
              <a:t>proteine</a:t>
            </a:r>
            <a:r>
              <a:rPr lang="it-IT" sz="2400" dirty="0"/>
              <a:t> in conformazione nativa o denaturante.</a:t>
            </a:r>
          </a:p>
          <a:p>
            <a:pPr lvl="1" algn="just"/>
            <a:endParaRPr lang="it-IT" sz="2000" dirty="0"/>
          </a:p>
          <a:p>
            <a:pPr algn="just"/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C8246F-8922-9B4A-8FFE-59BC8451D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02"/>
    </mc:Choice>
    <mc:Fallback xmlns="">
      <p:transition spd="slow" advTm="192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04AB-8B34-394D-83FB-187E694A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Acrilammide</a:t>
            </a:r>
            <a:r>
              <a:rPr lang="it-IT" b="1" dirty="0">
                <a:solidFill>
                  <a:srgbClr val="FF0000"/>
                </a:solidFill>
              </a:rPr>
              <a:t> – polimerizzazione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70CE5-671A-EE42-8C97-F4682313F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6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Polimerizzazione di </a:t>
            </a:r>
            <a:r>
              <a:rPr lang="it-IT" sz="2400" dirty="0" err="1"/>
              <a:t>acrilammide</a:t>
            </a:r>
            <a:r>
              <a:rPr lang="it-IT" sz="2400" dirty="0"/>
              <a:t> (CH</a:t>
            </a:r>
            <a:r>
              <a:rPr lang="it-IT" sz="2400" baseline="-25000" dirty="0"/>
              <a:t>2</a:t>
            </a:r>
            <a:r>
              <a:rPr lang="it-IT" sz="2400" dirty="0"/>
              <a:t>=CH-CO-NH</a:t>
            </a:r>
            <a:r>
              <a:rPr lang="it-IT" sz="2400" baseline="-25000" dirty="0"/>
              <a:t>2</a:t>
            </a:r>
            <a:r>
              <a:rPr lang="it-IT" sz="2400" dirty="0"/>
              <a:t>) con N,N’-</a:t>
            </a:r>
            <a:r>
              <a:rPr lang="it-IT" sz="2400" dirty="0" err="1"/>
              <a:t>metilen</a:t>
            </a:r>
            <a:r>
              <a:rPr lang="it-IT" sz="2400" dirty="0"/>
              <a:t>-</a:t>
            </a:r>
            <a:r>
              <a:rPr lang="it-IT" sz="2400" dirty="0" err="1"/>
              <a:t>bisacrilammide</a:t>
            </a:r>
            <a:r>
              <a:rPr lang="it-IT" sz="2400" dirty="0"/>
              <a:t> (CH</a:t>
            </a:r>
            <a:r>
              <a:rPr lang="it-IT" sz="2400" baseline="-25000" dirty="0"/>
              <a:t>2</a:t>
            </a:r>
            <a:r>
              <a:rPr lang="it-IT" sz="2400" dirty="0"/>
              <a:t>=CH-CO-NH-CH</a:t>
            </a:r>
            <a:r>
              <a:rPr lang="it-IT" sz="2400" baseline="-25000" dirty="0"/>
              <a:t>2</a:t>
            </a:r>
            <a:r>
              <a:rPr lang="it-IT" sz="2400" dirty="0"/>
              <a:t> -NH-CO-CH=CH</a:t>
            </a:r>
            <a:r>
              <a:rPr lang="it-IT" sz="2400" baseline="-25000" dirty="0"/>
              <a:t>2</a:t>
            </a:r>
            <a:r>
              <a:rPr lang="it-IT" sz="2400" dirty="0"/>
              <a:t>), responsabile della formazione di legami crociati.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D2DE18-0B14-3843-B24C-2A2897A07007}"/>
              </a:ext>
            </a:extLst>
          </p:cNvPr>
          <p:cNvSpPr/>
          <p:nvPr/>
        </p:nvSpPr>
        <p:spPr>
          <a:xfrm>
            <a:off x="5746390" y="2600049"/>
            <a:ext cx="624401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Polimerizzazione di tipo </a:t>
            </a:r>
            <a:r>
              <a:rPr lang="it-IT" sz="2400" b="1" dirty="0"/>
              <a:t>testa-coda. </a:t>
            </a:r>
          </a:p>
          <a:p>
            <a:pPr algn="just"/>
            <a:r>
              <a:rPr lang="it-IT" sz="2400" b="1" dirty="0"/>
              <a:t>Iniziatore: </a:t>
            </a:r>
            <a:r>
              <a:rPr lang="it-IT" sz="2400" dirty="0"/>
              <a:t>ammonio persolfato</a:t>
            </a:r>
          </a:p>
          <a:p>
            <a:pPr algn="just"/>
            <a:r>
              <a:rPr lang="it-IT" sz="2400" b="1" dirty="0"/>
              <a:t>Catalizzatore: </a:t>
            </a:r>
            <a:r>
              <a:rPr lang="it-IT" sz="2400" dirty="0"/>
              <a:t>TEMED</a:t>
            </a:r>
          </a:p>
          <a:p>
            <a:pPr algn="just"/>
            <a:r>
              <a:rPr lang="it-IT" sz="2400" dirty="0"/>
              <a:t>Catalisi radicalica: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/>
              <a:t>Attivazione – </a:t>
            </a:r>
            <a:r>
              <a:rPr lang="it-IT" sz="2000" dirty="0"/>
              <a:t>Il TEMED decompone lo ione persolfato con formazione del radicale solforico (SO</a:t>
            </a:r>
            <a:r>
              <a:rPr lang="it-IT" sz="2000" baseline="-25000" dirty="0"/>
              <a:t>4</a:t>
            </a:r>
            <a:r>
              <a:rPr lang="it-IT" sz="2000" dirty="0"/>
              <a:t> </a:t>
            </a:r>
            <a:r>
              <a:rPr lang="it-IT" sz="2000" baseline="30000" dirty="0"/>
              <a:t>-•</a:t>
            </a:r>
            <a:r>
              <a:rPr lang="it-IT" sz="2000" dirty="0"/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/>
              <a:t>Propagazione</a:t>
            </a:r>
            <a:r>
              <a:rPr lang="it-IT" sz="2000" dirty="0"/>
              <a:t> – il radicale trasferisce l’elettrone spaiato sulla catena nascente di </a:t>
            </a:r>
            <a:r>
              <a:rPr lang="it-IT" sz="2000" dirty="0" err="1"/>
              <a:t>acrilammide</a:t>
            </a:r>
            <a:r>
              <a:rPr lang="it-IT" sz="2000" dirty="0"/>
              <a:t>, diventando radicale </a:t>
            </a:r>
            <a:r>
              <a:rPr lang="it-IT" sz="2000" dirty="0">
                <a:sym typeface="Wingdings" pitchFamily="2" charset="2"/>
              </a:rPr>
              <a:t></a:t>
            </a:r>
            <a:r>
              <a:rPr lang="it-IT" sz="2000" dirty="0"/>
              <a:t> innesca il processo di polimerizzazione.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/>
              <a:t>Terminazione</a:t>
            </a:r>
            <a:r>
              <a:rPr lang="it-IT" sz="2000" dirty="0"/>
              <a:t> – La reazione termina con l’accoppiamento di 2 catene polimeriche in crescita.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FB30B-D4A3-044D-BD5C-8292E8ABC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4" t="5459" r="2851" b="3313"/>
          <a:stretch/>
        </p:blipFill>
        <p:spPr>
          <a:xfrm>
            <a:off x="503583" y="2974820"/>
            <a:ext cx="5109783" cy="3748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AE865-A314-E249-9757-0B2A55139A13}"/>
              </a:ext>
            </a:extLst>
          </p:cNvPr>
          <p:cNvSpPr txBox="1"/>
          <p:nvPr/>
        </p:nvSpPr>
        <p:spPr>
          <a:xfrm>
            <a:off x="503582" y="3497025"/>
            <a:ext cx="13312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Acrilammide</a:t>
            </a:r>
            <a:endParaRPr lang="it-IT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D9971-4922-F14D-82D0-8E09FAB5AB4D}"/>
              </a:ext>
            </a:extLst>
          </p:cNvPr>
          <p:cNvSpPr txBox="1"/>
          <p:nvPr/>
        </p:nvSpPr>
        <p:spPr>
          <a:xfrm>
            <a:off x="2471448" y="3557797"/>
            <a:ext cx="22321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metilenbisacrilammide</a:t>
            </a:r>
            <a:endParaRPr lang="it-IT" sz="1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F6F3CC-DED2-8744-AA7C-3D150D9C0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46"/>
    </mc:Choice>
    <mc:Fallback xmlns="">
      <p:transition spd="slow" advTm="12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8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707</Words>
  <Application>Microsoft Macintosh PowerPoint</Application>
  <PresentationFormat>Widescreen</PresentationFormat>
  <Paragraphs>105</Paragraphs>
  <Slides>12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Wingdings</vt:lpstr>
      <vt:lpstr>Office Theme</vt:lpstr>
      <vt:lpstr>Elettroforesi su gel d’agarosio</vt:lpstr>
      <vt:lpstr>Come migra il DNA durante una elettroforesi?</vt:lpstr>
      <vt:lpstr>Elettroforesi su gel d’agarosio</vt:lpstr>
      <vt:lpstr>Quantificazione</vt:lpstr>
      <vt:lpstr>Analisi</vt:lpstr>
      <vt:lpstr>Applicazioni</vt:lpstr>
      <vt:lpstr>Workflow</vt:lpstr>
      <vt:lpstr>Polyacrylamide gel electrophoresis – PAGE </vt:lpstr>
      <vt:lpstr>Acrilammide – polimerizzazione  </vt:lpstr>
      <vt:lpstr>Porosità del gel</vt:lpstr>
      <vt:lpstr>SDS-PAGE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Elettroforesi su gel d’agarosio</dc:title>
  <dc:creator>suzana.aulic@icgeb.org</dc:creator>
  <cp:lastModifiedBy>suzana.aulic@icgeb.org</cp:lastModifiedBy>
  <cp:revision>14</cp:revision>
  <dcterms:created xsi:type="dcterms:W3CDTF">2020-03-16T15:30:31Z</dcterms:created>
  <dcterms:modified xsi:type="dcterms:W3CDTF">2020-03-16T16:25:03Z</dcterms:modified>
</cp:coreProperties>
</file>