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412" r:id="rId3"/>
    <p:sldId id="285" r:id="rId4"/>
    <p:sldId id="321" r:id="rId5"/>
    <p:sldId id="342" r:id="rId6"/>
    <p:sldId id="300" r:id="rId7"/>
    <p:sldId id="286" r:id="rId8"/>
    <p:sldId id="302" r:id="rId9"/>
    <p:sldId id="303" r:id="rId10"/>
    <p:sldId id="301" r:id="rId11"/>
    <p:sldId id="313" r:id="rId12"/>
    <p:sldId id="314" r:id="rId13"/>
    <p:sldId id="315" r:id="rId14"/>
    <p:sldId id="317" r:id="rId15"/>
    <p:sldId id="316" r:id="rId16"/>
    <p:sldId id="320" r:id="rId17"/>
    <p:sldId id="318" r:id="rId18"/>
    <p:sldId id="319" r:id="rId19"/>
    <p:sldId id="322" r:id="rId20"/>
    <p:sldId id="324" r:id="rId2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FF"/>
    <a:srgbClr val="FFD579"/>
    <a:srgbClr val="00FA00"/>
    <a:srgbClr val="00FDFF"/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44"/>
    <p:restoredTop sz="95934"/>
  </p:normalViewPr>
  <p:slideViewPr>
    <p:cSldViewPr snapToGrid="0" snapToObjects="1">
      <p:cViewPr varScale="1">
        <p:scale>
          <a:sx n="112" d="100"/>
          <a:sy n="112" d="100"/>
        </p:scale>
        <p:origin x="1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457200" y="274635"/>
            <a:ext cx="8229600" cy="114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2823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2352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hotobiomodulation Therapy:…"/>
          <p:cNvSpPr txBox="1">
            <a:spLocks noGrp="1"/>
          </p:cNvSpPr>
          <p:nvPr>
            <p:ph type="title" idx="4294967295"/>
          </p:nvPr>
        </p:nvSpPr>
        <p:spPr>
          <a:xfrm>
            <a:off x="685798" y="1695691"/>
            <a:ext cx="7772400" cy="24288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12700">
              <a:lnSpc>
                <a:spcPct val="150000"/>
              </a:lnSpc>
              <a:defRPr sz="3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" sz="3400" dirty="0">
                <a:sym typeface="Times New Roman"/>
              </a:rPr>
              <a:t>Laser </a:t>
            </a:r>
            <a:r>
              <a:rPr lang="en" sz="3400" dirty="0" err="1">
                <a:sym typeface="Times New Roman"/>
              </a:rPr>
              <a:t>Terapia</a:t>
            </a:r>
            <a:r>
              <a:rPr lang="en" sz="3400" dirty="0">
                <a:sym typeface="Times New Roman"/>
              </a:rPr>
              <a:t>: </a:t>
            </a:r>
            <a:r>
              <a:rPr lang="en" sz="3400" i="1" dirty="0">
                <a:sym typeface="Times New Roman"/>
              </a:rPr>
              <a:t>in vitro </a:t>
            </a:r>
            <a:r>
              <a:rPr lang="en" sz="3400" dirty="0" err="1">
                <a:sym typeface="Times New Roman"/>
              </a:rPr>
              <a:t>modelli</a:t>
            </a:r>
            <a:r>
              <a:rPr lang="en" sz="3400" dirty="0">
                <a:sym typeface="Times New Roman"/>
              </a:rPr>
              <a:t> per </a:t>
            </a:r>
            <a:r>
              <a:rPr lang="en" sz="3400" dirty="0" err="1">
                <a:sym typeface="Times New Roman"/>
              </a:rPr>
              <a:t>comprendere</a:t>
            </a:r>
            <a:r>
              <a:rPr lang="en" sz="3400" dirty="0">
                <a:sym typeface="Times New Roman"/>
              </a:rPr>
              <a:t> </a:t>
            </a:r>
            <a:r>
              <a:rPr lang="en" sz="3400" dirty="0" err="1">
                <a:sym typeface="Times New Roman"/>
              </a:rPr>
              <a:t>l’impatto</a:t>
            </a:r>
            <a:r>
              <a:rPr lang="en" sz="3400" dirty="0">
                <a:sym typeface="Times New Roman"/>
              </a:rPr>
              <a:t> </a:t>
            </a:r>
            <a:r>
              <a:rPr lang="en" sz="3400" dirty="0" err="1">
                <a:sym typeface="Times New Roman"/>
              </a:rPr>
              <a:t>della</a:t>
            </a:r>
            <a:r>
              <a:rPr lang="en" sz="3400" dirty="0">
                <a:sym typeface="Times New Roman"/>
              </a:rPr>
              <a:t> </a:t>
            </a:r>
            <a:r>
              <a:rPr lang="en" sz="3400" dirty="0" err="1">
                <a:sym typeface="Times New Roman"/>
              </a:rPr>
              <a:t>luce</a:t>
            </a:r>
            <a:r>
              <a:rPr lang="en" sz="3400" dirty="0">
                <a:sym typeface="Times New Roman"/>
              </a:rPr>
              <a:t> laser </a:t>
            </a:r>
            <a:r>
              <a:rPr lang="en" sz="3400" dirty="0" err="1">
                <a:sym typeface="Times New Roman"/>
              </a:rPr>
              <a:t>su</a:t>
            </a:r>
            <a:r>
              <a:rPr lang="en" sz="3400" dirty="0">
                <a:sym typeface="Times New Roman"/>
              </a:rPr>
              <a:t> wound healing e </a:t>
            </a:r>
            <a:r>
              <a:rPr lang="en" sz="3400" dirty="0" err="1">
                <a:sym typeface="Times New Roman"/>
              </a:rPr>
              <a:t>proliferazione</a:t>
            </a:r>
            <a:r>
              <a:rPr lang="en" sz="3400" dirty="0">
                <a:sym typeface="Times New Roman"/>
              </a:rPr>
              <a:t> </a:t>
            </a:r>
            <a:r>
              <a:rPr lang="en" sz="3400" dirty="0" err="1">
                <a:sym typeface="Times New Roman"/>
              </a:rPr>
              <a:t>cellulare</a:t>
            </a:r>
            <a:endParaRPr i="0" dirty="0"/>
          </a:p>
        </p:txBody>
      </p:sp>
      <p:sp>
        <p:nvSpPr>
          <p:cNvPr id="37" name="PhD student…"/>
          <p:cNvSpPr txBox="1"/>
          <p:nvPr/>
        </p:nvSpPr>
        <p:spPr>
          <a:xfrm>
            <a:off x="3835697" y="4879678"/>
            <a:ext cx="297021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i="1" dirty="0"/>
              <a:t>Luisa Zupin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7408D04-2487-684A-BD52-CF40BC5D51BB}"/>
              </a:ext>
            </a:extLst>
          </p:cNvPr>
          <p:cNvSpPr/>
          <p:nvPr/>
        </p:nvSpPr>
        <p:spPr>
          <a:xfrm>
            <a:off x="685798" y="5727913"/>
            <a:ext cx="83193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Laboratorio di Immunogenetica</a:t>
            </a:r>
          </a:p>
          <a:p>
            <a:pPr algn="ctr"/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 Diagnostica Avanzata Microbiologica Traslazionale </a:t>
            </a:r>
          </a:p>
          <a:p>
            <a:pPr algn="ctr"/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Sergio Crovella</a:t>
            </a:r>
          </a:p>
          <a:p>
            <a:pPr algn="ctr"/>
            <a:endParaRPr lang="it-I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lh4.googleusercontent.com/nNSqqpWCV2H4AtjbeYuZoPvT0DkXd_ihUoIYUEDqUMN2PlUZ0ZDjIlCdXLHHuzgAb-5fUKkF72PRTEfSXp3Q0hnwoVHzpvHPfWdutuUmMDLtCU9J_FBXCO1ZOiAyEKSVVYeErseEiO8">
            <a:extLst>
              <a:ext uri="{FF2B5EF4-FFF2-40B4-BE49-F238E27FC236}">
                <a16:creationId xmlns:a16="http://schemas.microsoft.com/office/drawing/2014/main" id="{69CD7E17-9D07-6148-9B3E-7FAC49A0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0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de effect of Chemo-Radiotherapy in oncologic pediatric patients">
            <a:extLst>
              <a:ext uri="{FF2B5EF4-FFF2-40B4-BE49-F238E27FC236}">
                <a16:creationId xmlns:a16="http://schemas.microsoft.com/office/drawing/2014/main" id="{D7D5AF86-407B-BC43-BE4B-C49C84FB27BD}"/>
              </a:ext>
            </a:extLst>
          </p:cNvPr>
          <p:cNvSpPr txBox="1"/>
          <p:nvPr/>
        </p:nvSpPr>
        <p:spPr>
          <a:xfrm>
            <a:off x="226883" y="0"/>
            <a:ext cx="8690233" cy="109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 err="1">
                <a:solidFill>
                  <a:schemeClr val="accent2">
                    <a:lumMod val="75000"/>
                  </a:schemeClr>
                </a:solidFill>
              </a:rPr>
              <a:t>Fotoreccetori</a:t>
            </a: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 della luce </a:t>
            </a:r>
            <a:r>
              <a:rPr lang="it-IT" sz="2000" b="1" u="sng" dirty="0" err="1">
                <a:solidFill>
                  <a:schemeClr val="accent2">
                    <a:lumMod val="75000"/>
                  </a:schemeClr>
                </a:solidFill>
              </a:rPr>
              <a:t>λ</a:t>
            </a: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 Rosso e Vicino Infrarosso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Diversi </a:t>
            </a:r>
            <a:r>
              <a:rPr lang="it-IT" sz="2000" b="1" dirty="0"/>
              <a:t>fotorecettori</a:t>
            </a:r>
            <a:r>
              <a:rPr lang="it-IT" sz="2000" dirty="0"/>
              <a:t> dei tessuti sembrano essere coinvolti nella ricezione della luce</a:t>
            </a:r>
          </a:p>
        </p:txBody>
      </p:sp>
      <p:sp>
        <p:nvSpPr>
          <p:cNvPr id="3" name="Side effect of Chemo-Radiotherapy in oncologic pediatric patients">
            <a:extLst>
              <a:ext uri="{FF2B5EF4-FFF2-40B4-BE49-F238E27FC236}">
                <a16:creationId xmlns:a16="http://schemas.microsoft.com/office/drawing/2014/main" id="{B3734CEA-FCB1-FF4D-9414-1BE1FD12ED5E}"/>
              </a:ext>
            </a:extLst>
          </p:cNvPr>
          <p:cNvSpPr txBox="1"/>
          <p:nvPr/>
        </p:nvSpPr>
        <p:spPr>
          <a:xfrm>
            <a:off x="226883" y="1322510"/>
            <a:ext cx="8690233" cy="1710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/>
              <a:t>CITOCROMO C OSSIDASI (</a:t>
            </a:r>
            <a:r>
              <a:rPr lang="it-IT" sz="2000" b="1" u="sng" dirty="0" err="1"/>
              <a:t>Cox</a:t>
            </a:r>
            <a:r>
              <a:rPr lang="it-IT" sz="2000" b="1" u="sng" dirty="0"/>
              <a:t>) complesso IV</a:t>
            </a:r>
          </a:p>
          <a:p>
            <a:pPr algn="just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Enzima chiave della catena respiratoria mitocondriale, trasferisce gli elettroni dal CITOCROMO C all’OSSIGENO molecolare</a:t>
            </a:r>
          </a:p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B53CF949-9D59-4842-A886-568664152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802" y="2717800"/>
            <a:ext cx="7823200" cy="4140200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D3061775-CAF4-5C43-9C87-212B7396EF2B}"/>
              </a:ext>
            </a:extLst>
          </p:cNvPr>
          <p:cNvSpPr/>
          <p:nvPr/>
        </p:nvSpPr>
        <p:spPr>
          <a:xfrm>
            <a:off x="4919241" y="3107106"/>
            <a:ext cx="2013994" cy="2488557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D53DB77-5568-DE4E-9D75-D6FC7FF554F7}"/>
              </a:ext>
            </a:extLst>
          </p:cNvPr>
          <p:cNvSpPr/>
          <p:nvPr/>
        </p:nvSpPr>
        <p:spPr>
          <a:xfrm>
            <a:off x="5428527" y="5984968"/>
            <a:ext cx="1504708" cy="693275"/>
          </a:xfrm>
          <a:prstGeom prst="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44219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DCB3EA1-7CC1-274D-998A-E4881C712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49" y="2275473"/>
            <a:ext cx="4762500" cy="39243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3B856FF-D467-9E42-B99E-3FE81A139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2451"/>
            <a:ext cx="5717894" cy="785549"/>
          </a:xfrm>
          <a:prstGeom prst="rect">
            <a:avLst/>
          </a:prstGeom>
        </p:spPr>
      </p:pic>
      <p:sp>
        <p:nvSpPr>
          <p:cNvPr id="5" name="Side effect of Chemo-Radiotherapy in oncologic pediatric patients">
            <a:extLst>
              <a:ext uri="{FF2B5EF4-FFF2-40B4-BE49-F238E27FC236}">
                <a16:creationId xmlns:a16="http://schemas.microsoft.com/office/drawing/2014/main" id="{C61A7713-ECB4-604E-8781-089EECD7E03C}"/>
              </a:ext>
            </a:extLst>
          </p:cNvPr>
          <p:cNvSpPr txBox="1"/>
          <p:nvPr/>
        </p:nvSpPr>
        <p:spPr>
          <a:xfrm>
            <a:off x="226883" y="257639"/>
            <a:ext cx="8690233" cy="2710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La </a:t>
            </a:r>
            <a:r>
              <a:rPr lang="it-IT" sz="2000" b="1" dirty="0"/>
              <a:t>CITOCROMO C OSSIDASI </a:t>
            </a:r>
            <a:r>
              <a:rPr lang="it-IT" sz="2000" dirty="0"/>
              <a:t>possiede 4 </a:t>
            </a:r>
            <a:r>
              <a:rPr lang="en" sz="2000" dirty="0">
                <a:sym typeface="Times New Roman"/>
              </a:rPr>
              <a:t>redox active metal centers </a:t>
            </a:r>
            <a:r>
              <a:rPr lang="en" sz="2000" dirty="0" err="1">
                <a:sym typeface="Times New Roman"/>
              </a:rPr>
              <a:t>che</a:t>
            </a:r>
            <a:r>
              <a:rPr lang="en" sz="2000" dirty="0">
                <a:sym typeface="Times New Roman"/>
              </a:rPr>
              <a:t> </a:t>
            </a:r>
            <a:r>
              <a:rPr lang="en" sz="2000" dirty="0" err="1">
                <a:sym typeface="Times New Roman"/>
              </a:rPr>
              <a:t>assorbono</a:t>
            </a:r>
            <a:r>
              <a:rPr lang="en" sz="2000" dirty="0">
                <a:sym typeface="Times New Roman"/>
              </a:rPr>
              <a:t> </a:t>
            </a:r>
            <a:r>
              <a:rPr lang="en" sz="2000" dirty="0" err="1">
                <a:sym typeface="Times New Roman"/>
              </a:rPr>
              <a:t>nel</a:t>
            </a:r>
            <a:r>
              <a:rPr lang="en" sz="2000" dirty="0">
                <a:sym typeface="Times New Roman"/>
              </a:rPr>
              <a:t> range del </a:t>
            </a:r>
            <a:r>
              <a:rPr lang="en" sz="2000" dirty="0" err="1">
                <a:sym typeface="Times New Roman"/>
              </a:rPr>
              <a:t>rosso</a:t>
            </a:r>
            <a:r>
              <a:rPr lang="en" sz="2000" dirty="0">
                <a:sym typeface="Times New Roman"/>
              </a:rPr>
              <a:t> e </a:t>
            </a:r>
            <a:r>
              <a:rPr lang="en" sz="2000" dirty="0" err="1">
                <a:sym typeface="Times New Roman"/>
              </a:rPr>
              <a:t>infrarosso</a:t>
            </a:r>
            <a:r>
              <a:rPr lang="en" sz="2000" dirty="0">
                <a:sym typeface="Times New Roman"/>
              </a:rPr>
              <a:t>: the </a:t>
            </a:r>
            <a:r>
              <a:rPr lang="en" sz="2000" dirty="0" err="1">
                <a:sym typeface="Times New Roman"/>
              </a:rPr>
              <a:t>Cu</a:t>
            </a:r>
            <a:r>
              <a:rPr lang="en" sz="2000" baseline="-25000" dirty="0" err="1">
                <a:sym typeface="Times New Roman"/>
              </a:rPr>
              <a:t>A</a:t>
            </a:r>
            <a:r>
              <a:rPr lang="en" sz="2000" dirty="0">
                <a:sym typeface="Times New Roman"/>
              </a:rPr>
              <a:t>, </a:t>
            </a:r>
            <a:r>
              <a:rPr lang="en" sz="2000" dirty="0" err="1">
                <a:sym typeface="Times New Roman"/>
              </a:rPr>
              <a:t>Cu</a:t>
            </a:r>
            <a:r>
              <a:rPr lang="en" sz="2000" baseline="-25000" dirty="0" err="1">
                <a:sym typeface="Times New Roman"/>
              </a:rPr>
              <a:t>B</a:t>
            </a:r>
            <a:r>
              <a:rPr lang="en" sz="2000" dirty="0">
                <a:sym typeface="Times New Roman"/>
              </a:rPr>
              <a:t> (</a:t>
            </a:r>
            <a:r>
              <a:rPr lang="en" sz="2000" dirty="0" err="1">
                <a:sym typeface="Times New Roman"/>
              </a:rPr>
              <a:t>binucleari</a:t>
            </a:r>
            <a:r>
              <a:rPr lang="en" sz="2000" dirty="0">
                <a:sym typeface="Times New Roman"/>
              </a:rPr>
              <a:t>), </a:t>
            </a:r>
            <a:r>
              <a:rPr lang="en" sz="2000" dirty="0" err="1">
                <a:sym typeface="Times New Roman"/>
              </a:rPr>
              <a:t>heme</a:t>
            </a:r>
            <a:r>
              <a:rPr lang="en" sz="2000" baseline="-25000" dirty="0" err="1">
                <a:sym typeface="Times New Roman"/>
              </a:rPr>
              <a:t>a</a:t>
            </a:r>
            <a:r>
              <a:rPr lang="en" sz="2000" dirty="0">
                <a:sym typeface="Times New Roman"/>
              </a:rPr>
              <a:t>, e heme</a:t>
            </a:r>
            <a:r>
              <a:rPr lang="en" sz="2000" baseline="-25000" dirty="0">
                <a:sym typeface="Times New Roman"/>
              </a:rPr>
              <a:t>a3</a:t>
            </a:r>
            <a:r>
              <a:rPr lang="en" sz="2000" dirty="0">
                <a:sym typeface="Times New Roman"/>
              </a:rPr>
              <a:t>.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dirty="0"/>
          </a:p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0089410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de effect of Chemo-Radiotherapy in oncologic pediatric patients">
            <a:extLst>
              <a:ext uri="{FF2B5EF4-FFF2-40B4-BE49-F238E27FC236}">
                <a16:creationId xmlns:a16="http://schemas.microsoft.com/office/drawing/2014/main" id="{1982D0DC-1D5A-A548-A573-231BDBA1E130}"/>
              </a:ext>
            </a:extLst>
          </p:cNvPr>
          <p:cNvSpPr txBox="1"/>
          <p:nvPr/>
        </p:nvSpPr>
        <p:spPr>
          <a:xfrm>
            <a:off x="226883" y="257639"/>
            <a:ext cx="8690233" cy="432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Sebbene la laser terapia sembri influenzare anche gli altri complessi della catena respiratoria, la </a:t>
            </a:r>
            <a:r>
              <a:rPr lang="it-IT" sz="2000" b="1" dirty="0"/>
              <a:t>CITOCROMO C OSSIDASI </a:t>
            </a:r>
            <a:r>
              <a:rPr lang="it-IT" sz="2000" dirty="0"/>
              <a:t>sembra essere il fotorecettore primario.</a:t>
            </a:r>
          </a:p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>
                <a:sym typeface="Times New Roman"/>
              </a:rPr>
              <a:t>L</a:t>
            </a:r>
            <a:r>
              <a:rPr lang="en" sz="2000" dirty="0">
                <a:sym typeface="Times New Roman"/>
              </a:rPr>
              <a:t>a laser </a:t>
            </a:r>
            <a:r>
              <a:rPr lang="en" sz="2000" dirty="0" err="1">
                <a:sym typeface="Times New Roman"/>
              </a:rPr>
              <a:t>terapia</a:t>
            </a:r>
            <a:r>
              <a:rPr lang="en" sz="2000" dirty="0">
                <a:sym typeface="Times New Roman"/>
              </a:rPr>
              <a:t> </a:t>
            </a:r>
            <a:r>
              <a:rPr lang="it-IT" sz="2000" dirty="0"/>
              <a:t>⇧ la consumazione di </a:t>
            </a:r>
            <a:r>
              <a:rPr lang="it-IT" sz="2000" b="1" i="1" dirty="0"/>
              <a:t>ossigeno </a:t>
            </a:r>
            <a:r>
              <a:rPr lang="it-IT" sz="2000" dirty="0"/>
              <a:t>(che avviene in maggior misura a livello del complesso IV)</a:t>
            </a:r>
            <a:endParaRPr lang="it-IT" sz="2000" b="1" i="1" dirty="0"/>
          </a:p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>
                <a:sym typeface="Times New Roman"/>
              </a:rPr>
              <a:t>La somministrazione di </a:t>
            </a:r>
            <a:r>
              <a:rPr lang="it-IT" sz="2000" b="1" i="1" dirty="0">
                <a:sym typeface="Times New Roman"/>
              </a:rPr>
              <a:t>sodio azide </a:t>
            </a:r>
            <a:r>
              <a:rPr lang="it-IT" sz="2000" b="1" i="1" dirty="0">
                <a:solidFill>
                  <a:schemeClr val="accent5">
                    <a:lumMod val="75000"/>
                  </a:schemeClr>
                </a:solidFill>
                <a:sym typeface="Times New Roman"/>
              </a:rPr>
              <a:t>NaN</a:t>
            </a:r>
            <a:r>
              <a:rPr lang="it-IT" sz="2000" b="1" i="1" baseline="-25000" dirty="0">
                <a:solidFill>
                  <a:schemeClr val="accent5">
                    <a:lumMod val="75000"/>
                  </a:schemeClr>
                </a:solidFill>
                <a:sym typeface="Times New Roman"/>
              </a:rPr>
              <a:t>3</a:t>
            </a:r>
            <a:r>
              <a:rPr lang="it-IT" sz="2000" b="1" i="1" dirty="0">
                <a:sym typeface="Times New Roman"/>
              </a:rPr>
              <a:t> </a:t>
            </a:r>
            <a:r>
              <a:rPr lang="it-IT" sz="2000" dirty="0">
                <a:sym typeface="Times New Roman"/>
              </a:rPr>
              <a:t>(un inibitore della </a:t>
            </a:r>
            <a:r>
              <a:rPr lang="it-IT" sz="2000" dirty="0" err="1">
                <a:sym typeface="Times New Roman"/>
              </a:rPr>
              <a:t>Cox</a:t>
            </a:r>
            <a:r>
              <a:rPr lang="it-IT" sz="2000" dirty="0">
                <a:sym typeface="Times New Roman"/>
              </a:rPr>
              <a:t>), previene gli effetti della laser terapia</a:t>
            </a:r>
            <a:endParaRPr lang="it-IT" sz="2000" dirty="0"/>
          </a:p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dirty="0"/>
          </a:p>
        </p:txBody>
      </p:sp>
      <p:pic>
        <p:nvPicPr>
          <p:cNvPr id="4" name="Google Shape;165;p26">
            <a:extLst>
              <a:ext uri="{FF2B5EF4-FFF2-40B4-BE49-F238E27FC236}">
                <a16:creationId xmlns:a16="http://schemas.microsoft.com/office/drawing/2014/main" id="{D66FB002-142F-AD4C-BE9A-89BDD6CA0A5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1014" y="4073236"/>
            <a:ext cx="2709720" cy="251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6;p29">
            <a:extLst>
              <a:ext uri="{FF2B5EF4-FFF2-40B4-BE49-F238E27FC236}">
                <a16:creationId xmlns:a16="http://schemas.microsoft.com/office/drawing/2014/main" id="{1BD3EFB4-DEC5-374C-9452-78F657C4C5E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388" y="3764872"/>
            <a:ext cx="2093061" cy="228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343DFF7-3333-4345-9033-F3D6AF4A8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368" y="6313014"/>
            <a:ext cx="4408632" cy="51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04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de effect of Chemo-Radiotherapy in oncologic pediatric patients">
            <a:extLst>
              <a:ext uri="{FF2B5EF4-FFF2-40B4-BE49-F238E27FC236}">
                <a16:creationId xmlns:a16="http://schemas.microsoft.com/office/drawing/2014/main" id="{47AD0BD6-CE13-D442-8264-50B27338A4FB}"/>
              </a:ext>
            </a:extLst>
          </p:cNvPr>
          <p:cNvSpPr txBox="1"/>
          <p:nvPr/>
        </p:nvSpPr>
        <p:spPr>
          <a:xfrm>
            <a:off x="226883" y="257639"/>
            <a:ext cx="8690233" cy="2710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Inoltre è stato riscontrato un aumento di </a:t>
            </a:r>
            <a:r>
              <a:rPr lang="it-IT" sz="2000" b="1" i="1" dirty="0"/>
              <a:t>Ossido Nitrico </a:t>
            </a:r>
            <a:r>
              <a:rPr lang="it-IT" sz="2000" b="1" i="1" dirty="0">
                <a:solidFill>
                  <a:schemeClr val="accent5">
                    <a:lumMod val="75000"/>
                  </a:schemeClr>
                </a:solidFill>
              </a:rPr>
              <a:t>NO</a:t>
            </a:r>
            <a:r>
              <a:rPr lang="it-IT" sz="2000" b="1" i="1" dirty="0"/>
              <a:t> </a:t>
            </a:r>
            <a:r>
              <a:rPr lang="it-IT" sz="2000" dirty="0"/>
              <a:t>durante la laser terapia.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Si suppone che la laser terapia lavori tramite la dissociazione del NO da </a:t>
            </a:r>
            <a:r>
              <a:rPr lang="it-IT" sz="2000" dirty="0" err="1"/>
              <a:t>Cox</a:t>
            </a:r>
            <a:r>
              <a:rPr lang="it-IT" sz="2000" dirty="0"/>
              <a:t>, </a:t>
            </a:r>
            <a:r>
              <a:rPr lang="it-IT" sz="2000" dirty="0" err="1"/>
              <a:t>revertendo</a:t>
            </a:r>
            <a:r>
              <a:rPr lang="it-IT" sz="2000" dirty="0"/>
              <a:t> così l’inibizione della respirazione cellulare dovuta dal </a:t>
            </a:r>
            <a:r>
              <a:rPr lang="it-IT" sz="2000" dirty="0" err="1"/>
              <a:t>binding</a:t>
            </a:r>
            <a:r>
              <a:rPr lang="it-IT" sz="2000" dirty="0"/>
              <a:t> eccessivo di NO che compete con l’ossigeno a livello dei centri ferrici e rameici</a:t>
            </a:r>
          </a:p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1EECC7B-FD2B-6E4B-807C-24B88AA0F146}"/>
              </a:ext>
            </a:extLst>
          </p:cNvPr>
          <p:cNvGrpSpPr/>
          <p:nvPr/>
        </p:nvGrpSpPr>
        <p:grpSpPr>
          <a:xfrm>
            <a:off x="1686296" y="3146960"/>
            <a:ext cx="7457704" cy="3711039"/>
            <a:chOff x="590309" y="2777924"/>
            <a:chExt cx="8553691" cy="4080076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5FF03FCD-44C5-FC42-9C12-92109DE3113E}"/>
                </a:ext>
              </a:extLst>
            </p:cNvPr>
            <p:cNvGrpSpPr/>
            <p:nvPr/>
          </p:nvGrpSpPr>
          <p:grpSpPr>
            <a:xfrm>
              <a:off x="3536994" y="3078540"/>
              <a:ext cx="4390218" cy="3506054"/>
              <a:chOff x="851667" y="2688467"/>
              <a:chExt cx="4390218" cy="3506054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79C9FDE3-5BEA-8D4E-9A9B-C647A1074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667" y="3686638"/>
                <a:ext cx="2507883" cy="2507883"/>
              </a:xfrm>
              <a:prstGeom prst="rect">
                <a:avLst/>
              </a:prstGeom>
            </p:spPr>
          </p:pic>
          <p:cxnSp>
            <p:nvCxnSpPr>
              <p:cNvPr id="6" name="Connettore 7 5">
                <a:extLst>
                  <a:ext uri="{FF2B5EF4-FFF2-40B4-BE49-F238E27FC236}">
                    <a16:creationId xmlns:a16="http://schemas.microsoft.com/office/drawing/2014/main" id="{997DA35D-C2F0-1C47-95CD-369C586E6F42}"/>
                  </a:ext>
                </a:extLst>
              </p:cNvPr>
              <p:cNvCxnSpPr/>
              <p:nvPr/>
            </p:nvCxnSpPr>
            <p:spPr>
              <a:xfrm rot="5400000" flipH="1" flipV="1">
                <a:off x="2612983" y="3434787"/>
                <a:ext cx="752355" cy="740780"/>
              </a:xfrm>
              <a:prstGeom prst="curvedConnector3">
                <a:avLst/>
              </a:prstGeom>
              <a:noFill/>
              <a:ln w="25400" cap="flat">
                <a:solidFill>
                  <a:schemeClr val="accent5">
                    <a:lumMod val="75000"/>
                  </a:schemeClr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" name="Connettore 7 6">
                <a:extLst>
                  <a:ext uri="{FF2B5EF4-FFF2-40B4-BE49-F238E27FC236}">
                    <a16:creationId xmlns:a16="http://schemas.microsoft.com/office/drawing/2014/main" id="{245069A7-2A64-2449-B45D-EF5A8AEECED5}"/>
                  </a:ext>
                </a:extLst>
              </p:cNvPr>
              <p:cNvCxnSpPr/>
              <p:nvPr/>
            </p:nvCxnSpPr>
            <p:spPr>
              <a:xfrm rot="5400000" flipH="1" flipV="1">
                <a:off x="2765383" y="3587187"/>
                <a:ext cx="752355" cy="740780"/>
              </a:xfrm>
              <a:prstGeom prst="curvedConnector3">
                <a:avLst/>
              </a:prstGeom>
              <a:noFill/>
              <a:ln w="25400" cap="flat">
                <a:solidFill>
                  <a:schemeClr val="accent5">
                    <a:lumMod val="75000"/>
                  </a:schemeClr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" name="Connettore 7 7">
                <a:extLst>
                  <a:ext uri="{FF2B5EF4-FFF2-40B4-BE49-F238E27FC236}">
                    <a16:creationId xmlns:a16="http://schemas.microsoft.com/office/drawing/2014/main" id="{E9DE80B8-1FF2-7D4F-BC86-81F745DC726D}"/>
                  </a:ext>
                </a:extLst>
              </p:cNvPr>
              <p:cNvCxnSpPr/>
              <p:nvPr/>
            </p:nvCxnSpPr>
            <p:spPr>
              <a:xfrm rot="5400000" flipH="1" flipV="1">
                <a:off x="2917783" y="3739587"/>
                <a:ext cx="752355" cy="740780"/>
              </a:xfrm>
              <a:prstGeom prst="curvedConnector3">
                <a:avLst/>
              </a:prstGeom>
              <a:noFill/>
              <a:ln w="25400" cap="flat">
                <a:solidFill>
                  <a:schemeClr val="accent5">
                    <a:lumMod val="75000"/>
                  </a:schemeClr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Connettore 7 8">
                <a:extLst>
                  <a:ext uri="{FF2B5EF4-FFF2-40B4-BE49-F238E27FC236}">
                    <a16:creationId xmlns:a16="http://schemas.microsoft.com/office/drawing/2014/main" id="{B334CA89-C165-3445-9A9C-72EFC6A3FC3B}"/>
                  </a:ext>
                </a:extLst>
              </p:cNvPr>
              <p:cNvCxnSpPr/>
              <p:nvPr/>
            </p:nvCxnSpPr>
            <p:spPr>
              <a:xfrm rot="5400000" flipH="1" flipV="1">
                <a:off x="3070183" y="3891987"/>
                <a:ext cx="752355" cy="740780"/>
              </a:xfrm>
              <a:prstGeom prst="curvedConnector3">
                <a:avLst/>
              </a:prstGeom>
              <a:noFill/>
              <a:ln w="25400" cap="flat">
                <a:solidFill>
                  <a:schemeClr val="accent5">
                    <a:lumMod val="75000"/>
                  </a:schemeClr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1883B064-E288-AD4D-8007-F3F0DD4E2E04}"/>
                  </a:ext>
                </a:extLst>
              </p:cNvPr>
              <p:cNvGrpSpPr/>
              <p:nvPr/>
            </p:nvGrpSpPr>
            <p:grpSpPr>
              <a:xfrm>
                <a:off x="3282867" y="2881084"/>
                <a:ext cx="598994" cy="519345"/>
                <a:chOff x="3282867" y="2881084"/>
                <a:chExt cx="598994" cy="519345"/>
              </a:xfrm>
            </p:grpSpPr>
            <p:sp>
              <p:nvSpPr>
                <p:cNvPr id="11" name="Ovale 10">
                  <a:extLst>
                    <a:ext uri="{FF2B5EF4-FFF2-40B4-BE49-F238E27FC236}">
                      <a16:creationId xmlns:a16="http://schemas.microsoft.com/office/drawing/2014/main" id="{C514B1F9-C727-D549-9D1A-8D565E2F4D98}"/>
                    </a:ext>
                  </a:extLst>
                </p:cNvPr>
                <p:cNvSpPr/>
                <p:nvPr/>
              </p:nvSpPr>
              <p:spPr>
                <a:xfrm>
                  <a:off x="3282867" y="2881084"/>
                  <a:ext cx="533884" cy="519345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0022F96C-18D4-7A45-8076-BE9F7C14060B}"/>
                    </a:ext>
                  </a:extLst>
                </p:cNvPr>
                <p:cNvSpPr txBox="1"/>
                <p:nvPr/>
              </p:nvSpPr>
              <p:spPr>
                <a:xfrm>
                  <a:off x="3347976" y="2956868"/>
                  <a:ext cx="533885" cy="4060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800" b="0" i="0" u="none" strike="noStrike" cap="none" spc="0" normalizeH="0" baseline="0" dirty="0">
                      <a:ln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Calibri"/>
                    </a:rPr>
                    <a:t>NO</a:t>
                  </a:r>
                </a:p>
              </p:txBody>
            </p:sp>
          </p:grpSp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25AA3BA5-1B54-394F-80DA-97E2E47E451D}"/>
                  </a:ext>
                </a:extLst>
              </p:cNvPr>
              <p:cNvGrpSpPr/>
              <p:nvPr/>
            </p:nvGrpSpPr>
            <p:grpSpPr>
              <a:xfrm>
                <a:off x="2421637" y="3038473"/>
                <a:ext cx="708830" cy="519345"/>
                <a:chOff x="3282867" y="2881084"/>
                <a:chExt cx="708830" cy="519345"/>
              </a:xfrm>
            </p:grpSpPr>
            <p:sp>
              <p:nvSpPr>
                <p:cNvPr id="14" name="Ovale 13">
                  <a:extLst>
                    <a:ext uri="{FF2B5EF4-FFF2-40B4-BE49-F238E27FC236}">
                      <a16:creationId xmlns:a16="http://schemas.microsoft.com/office/drawing/2014/main" id="{B0DED53C-28F7-0243-A625-ED4A7983DA73}"/>
                    </a:ext>
                  </a:extLst>
                </p:cNvPr>
                <p:cNvSpPr/>
                <p:nvPr/>
              </p:nvSpPr>
              <p:spPr>
                <a:xfrm>
                  <a:off x="3282867" y="2881084"/>
                  <a:ext cx="533884" cy="519345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837F9492-5F1A-0E4A-A899-86B54984C25A}"/>
                    </a:ext>
                  </a:extLst>
                </p:cNvPr>
                <p:cNvSpPr txBox="1"/>
                <p:nvPr/>
              </p:nvSpPr>
              <p:spPr>
                <a:xfrm>
                  <a:off x="3347977" y="2956868"/>
                  <a:ext cx="643720" cy="4060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800" b="0" i="0" u="none" strike="noStrike" cap="none" spc="0" normalizeH="0" baseline="0" dirty="0">
                      <a:ln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Calibri"/>
                    </a:rPr>
                    <a:t>NO</a:t>
                  </a:r>
                </a:p>
              </p:txBody>
            </p:sp>
          </p:grpSp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F7A7D011-C713-6D49-9EE5-7C328D96ECC6}"/>
                  </a:ext>
                </a:extLst>
              </p:cNvPr>
              <p:cNvGrpSpPr/>
              <p:nvPr/>
            </p:nvGrpSpPr>
            <p:grpSpPr>
              <a:xfrm>
                <a:off x="4067775" y="2688467"/>
                <a:ext cx="679531" cy="519345"/>
                <a:chOff x="3282867" y="2881084"/>
                <a:chExt cx="679531" cy="519345"/>
              </a:xfrm>
            </p:grpSpPr>
            <p:sp>
              <p:nvSpPr>
                <p:cNvPr id="17" name="Ovale 16">
                  <a:extLst>
                    <a:ext uri="{FF2B5EF4-FFF2-40B4-BE49-F238E27FC236}">
                      <a16:creationId xmlns:a16="http://schemas.microsoft.com/office/drawing/2014/main" id="{FE1A2AE7-DD82-794E-9D4A-F34E4E71472F}"/>
                    </a:ext>
                  </a:extLst>
                </p:cNvPr>
                <p:cNvSpPr/>
                <p:nvPr/>
              </p:nvSpPr>
              <p:spPr>
                <a:xfrm>
                  <a:off x="3282867" y="2881084"/>
                  <a:ext cx="533884" cy="519345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E5E5426D-A654-3442-BE43-B215969E50C7}"/>
                    </a:ext>
                  </a:extLst>
                </p:cNvPr>
                <p:cNvSpPr txBox="1"/>
                <p:nvPr/>
              </p:nvSpPr>
              <p:spPr>
                <a:xfrm>
                  <a:off x="3347977" y="2956868"/>
                  <a:ext cx="614421" cy="4060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800" b="0" i="0" u="none" strike="noStrike" cap="none" spc="0" normalizeH="0" baseline="0" dirty="0">
                      <a:ln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Calibri"/>
                    </a:rPr>
                    <a:t>NO</a:t>
                  </a:r>
                </a:p>
              </p:txBody>
            </p:sp>
          </p:grpSp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07F751A2-7ED1-9946-927F-501538276679}"/>
                  </a:ext>
                </a:extLst>
              </p:cNvPr>
              <p:cNvGrpSpPr/>
              <p:nvPr/>
            </p:nvGrpSpPr>
            <p:grpSpPr>
              <a:xfrm>
                <a:off x="4571999" y="3139066"/>
                <a:ext cx="594171" cy="519345"/>
                <a:chOff x="3282867" y="2881084"/>
                <a:chExt cx="594171" cy="519345"/>
              </a:xfrm>
            </p:grpSpPr>
            <p:sp>
              <p:nvSpPr>
                <p:cNvPr id="20" name="Ovale 19">
                  <a:extLst>
                    <a:ext uri="{FF2B5EF4-FFF2-40B4-BE49-F238E27FC236}">
                      <a16:creationId xmlns:a16="http://schemas.microsoft.com/office/drawing/2014/main" id="{739F44C3-BE91-6E41-B342-D1D4B7B61064}"/>
                    </a:ext>
                  </a:extLst>
                </p:cNvPr>
                <p:cNvSpPr/>
                <p:nvPr/>
              </p:nvSpPr>
              <p:spPr>
                <a:xfrm>
                  <a:off x="3282867" y="2881084"/>
                  <a:ext cx="533884" cy="519345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B9614C2F-14D1-2142-B3D8-AED411C19872}"/>
                    </a:ext>
                  </a:extLst>
                </p:cNvPr>
                <p:cNvSpPr txBox="1"/>
                <p:nvPr/>
              </p:nvSpPr>
              <p:spPr>
                <a:xfrm>
                  <a:off x="3347976" y="2956868"/>
                  <a:ext cx="529062" cy="4060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800" b="0" i="0" u="none" strike="noStrike" cap="none" spc="0" normalizeH="0" baseline="0" dirty="0">
                      <a:ln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Calibri"/>
                    </a:rPr>
                    <a:t>NO</a:t>
                  </a:r>
                </a:p>
              </p:txBody>
            </p:sp>
          </p:grpSp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8A3EC66E-2773-3A40-850F-8891F60ECDBB}"/>
                  </a:ext>
                </a:extLst>
              </p:cNvPr>
              <p:cNvGrpSpPr/>
              <p:nvPr/>
            </p:nvGrpSpPr>
            <p:grpSpPr>
              <a:xfrm>
                <a:off x="3892467" y="3490684"/>
                <a:ext cx="632093" cy="519345"/>
                <a:chOff x="3282867" y="2881084"/>
                <a:chExt cx="632093" cy="519345"/>
              </a:xfrm>
            </p:grpSpPr>
            <p:sp>
              <p:nvSpPr>
                <p:cNvPr id="23" name="Ovale 22">
                  <a:extLst>
                    <a:ext uri="{FF2B5EF4-FFF2-40B4-BE49-F238E27FC236}">
                      <a16:creationId xmlns:a16="http://schemas.microsoft.com/office/drawing/2014/main" id="{C7C060D4-D5FD-574B-8725-8BEF6E2C4B31}"/>
                    </a:ext>
                  </a:extLst>
                </p:cNvPr>
                <p:cNvSpPr/>
                <p:nvPr/>
              </p:nvSpPr>
              <p:spPr>
                <a:xfrm>
                  <a:off x="3282867" y="2881084"/>
                  <a:ext cx="533884" cy="519345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F8E25186-E1CC-5543-8FC7-2FD43DE6DA60}"/>
                    </a:ext>
                  </a:extLst>
                </p:cNvPr>
                <p:cNvSpPr txBox="1"/>
                <p:nvPr/>
              </p:nvSpPr>
              <p:spPr>
                <a:xfrm>
                  <a:off x="3347976" y="2956868"/>
                  <a:ext cx="566984" cy="4060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800" b="0" i="0" u="none" strike="noStrike" cap="none" spc="0" normalizeH="0" baseline="0" dirty="0">
                      <a:ln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Calibri"/>
                    </a:rPr>
                    <a:t>NO</a:t>
                  </a:r>
                </a:p>
              </p:txBody>
            </p:sp>
          </p:grpSp>
          <p:grpSp>
            <p:nvGrpSpPr>
              <p:cNvPr id="25" name="Gruppo 24">
                <a:extLst>
                  <a:ext uri="{FF2B5EF4-FFF2-40B4-BE49-F238E27FC236}">
                    <a16:creationId xmlns:a16="http://schemas.microsoft.com/office/drawing/2014/main" id="{69E9EF52-178A-1F41-BB11-441A86B97685}"/>
                  </a:ext>
                </a:extLst>
              </p:cNvPr>
              <p:cNvGrpSpPr/>
              <p:nvPr/>
            </p:nvGrpSpPr>
            <p:grpSpPr>
              <a:xfrm>
                <a:off x="4632285" y="3829036"/>
                <a:ext cx="609600" cy="519345"/>
                <a:chOff x="3282867" y="2881084"/>
                <a:chExt cx="609600" cy="519345"/>
              </a:xfrm>
            </p:grpSpPr>
            <p:sp>
              <p:nvSpPr>
                <p:cNvPr id="26" name="Ovale 25">
                  <a:extLst>
                    <a:ext uri="{FF2B5EF4-FFF2-40B4-BE49-F238E27FC236}">
                      <a16:creationId xmlns:a16="http://schemas.microsoft.com/office/drawing/2014/main" id="{1B0FEFD6-9971-8643-A73E-86489E337E4D}"/>
                    </a:ext>
                  </a:extLst>
                </p:cNvPr>
                <p:cNvSpPr/>
                <p:nvPr/>
              </p:nvSpPr>
              <p:spPr>
                <a:xfrm>
                  <a:off x="3282867" y="2881084"/>
                  <a:ext cx="533884" cy="519345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EBE90205-8933-8F40-9C2A-4DD7FC40151F}"/>
                    </a:ext>
                  </a:extLst>
                </p:cNvPr>
                <p:cNvSpPr txBox="1"/>
                <p:nvPr/>
              </p:nvSpPr>
              <p:spPr>
                <a:xfrm>
                  <a:off x="3347976" y="2956868"/>
                  <a:ext cx="544491" cy="4060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800" b="0" i="0" u="none" strike="noStrike" cap="none" spc="0" normalizeH="0" baseline="0" dirty="0">
                      <a:ln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Calibri"/>
                    </a:rPr>
                    <a:t>NO</a:t>
                  </a:r>
                </a:p>
              </p:txBody>
            </p:sp>
          </p:grpSp>
          <p:grpSp>
            <p:nvGrpSpPr>
              <p:cNvPr id="28" name="Gruppo 27">
                <a:extLst>
                  <a:ext uri="{FF2B5EF4-FFF2-40B4-BE49-F238E27FC236}">
                    <a16:creationId xmlns:a16="http://schemas.microsoft.com/office/drawing/2014/main" id="{4B15EEE8-E16D-5C44-879B-52890AB4D623}"/>
                  </a:ext>
                </a:extLst>
              </p:cNvPr>
              <p:cNvGrpSpPr/>
              <p:nvPr/>
            </p:nvGrpSpPr>
            <p:grpSpPr>
              <a:xfrm>
                <a:off x="3957576" y="4272598"/>
                <a:ext cx="632094" cy="519345"/>
                <a:chOff x="3282867" y="2881084"/>
                <a:chExt cx="632094" cy="519345"/>
              </a:xfrm>
            </p:grpSpPr>
            <p:sp>
              <p:nvSpPr>
                <p:cNvPr id="29" name="Ovale 28">
                  <a:extLst>
                    <a:ext uri="{FF2B5EF4-FFF2-40B4-BE49-F238E27FC236}">
                      <a16:creationId xmlns:a16="http://schemas.microsoft.com/office/drawing/2014/main" id="{D0EEE01D-95CD-354C-A981-B23CE944779A}"/>
                    </a:ext>
                  </a:extLst>
                </p:cNvPr>
                <p:cNvSpPr/>
                <p:nvPr/>
              </p:nvSpPr>
              <p:spPr>
                <a:xfrm>
                  <a:off x="3282867" y="2881084"/>
                  <a:ext cx="533884" cy="519345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262CFE68-5727-054B-98C6-CD578183A4D5}"/>
                    </a:ext>
                  </a:extLst>
                </p:cNvPr>
                <p:cNvSpPr txBox="1"/>
                <p:nvPr/>
              </p:nvSpPr>
              <p:spPr>
                <a:xfrm>
                  <a:off x="3347976" y="2956868"/>
                  <a:ext cx="566985" cy="4060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800" b="0" i="0" u="none" strike="noStrike" cap="none" spc="0" normalizeH="0" baseline="0" dirty="0">
                      <a:ln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Calibri"/>
                    </a:rPr>
                    <a:t>NO</a:t>
                  </a:r>
                </a:p>
              </p:txBody>
            </p:sp>
          </p:grpSp>
        </p:grp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BC491BDA-9605-D841-8250-052048D6D141}"/>
                </a:ext>
              </a:extLst>
            </p:cNvPr>
            <p:cNvSpPr/>
            <p:nvPr/>
          </p:nvSpPr>
          <p:spPr>
            <a:xfrm>
              <a:off x="2928395" y="2777924"/>
              <a:ext cx="6215605" cy="4080076"/>
            </a:xfrm>
            <a:prstGeom prst="ellipse">
              <a:avLst/>
            </a:prstGeom>
            <a:noFill/>
            <a:ln w="57150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2" name="Saetta 31">
              <a:extLst>
                <a:ext uri="{FF2B5EF4-FFF2-40B4-BE49-F238E27FC236}">
                  <a16:creationId xmlns:a16="http://schemas.microsoft.com/office/drawing/2014/main" id="{F77821A3-407A-384B-B80C-82400AB76758}"/>
                </a:ext>
              </a:extLst>
            </p:cNvPr>
            <p:cNvSpPr/>
            <p:nvPr/>
          </p:nvSpPr>
          <p:spPr>
            <a:xfrm>
              <a:off x="590309" y="2968442"/>
              <a:ext cx="3379807" cy="2217016"/>
            </a:xfrm>
            <a:prstGeom prst="lightningBolt">
              <a:avLst/>
            </a:prstGeom>
            <a:solidFill>
              <a:srgbClr val="FF0000"/>
            </a:solidFill>
            <a:ln w="25400" cap="flat">
              <a:solidFill>
                <a:srgbClr val="C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4" name="Ovale 33">
              <a:extLst>
                <a:ext uri="{FF2B5EF4-FFF2-40B4-BE49-F238E27FC236}">
                  <a16:creationId xmlns:a16="http://schemas.microsoft.com/office/drawing/2014/main" id="{96DB0B65-352C-4E48-B5A9-FAE61E907C62}"/>
                </a:ext>
              </a:extLst>
            </p:cNvPr>
            <p:cNvSpPr/>
            <p:nvPr/>
          </p:nvSpPr>
          <p:spPr>
            <a:xfrm>
              <a:off x="6877291" y="5182016"/>
              <a:ext cx="1861595" cy="767371"/>
            </a:xfrm>
            <a:prstGeom prst="ellipse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ement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25400" cap="flat">
              <a:solidFill>
                <a:srgbClr val="7030A0"/>
              </a:solidFill>
              <a:prstDash val="solid"/>
              <a:round/>
            </a:ln>
            <a:effectLst/>
            <a:scene3d>
              <a:camera prst="orthographicFront">
                <a:rot lat="0" lon="0" rev="150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35" name="Immagine 34">
            <a:extLst>
              <a:ext uri="{FF2B5EF4-FFF2-40B4-BE49-F238E27FC236}">
                <a16:creationId xmlns:a16="http://schemas.microsoft.com/office/drawing/2014/main" id="{93137353-D7B2-984B-A6F2-C07D75B47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78" y="6329634"/>
            <a:ext cx="4103190" cy="48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979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de effect of Chemo-Radiotherapy in oncologic pediatric patients">
            <a:extLst>
              <a:ext uri="{FF2B5EF4-FFF2-40B4-BE49-F238E27FC236}">
                <a16:creationId xmlns:a16="http://schemas.microsoft.com/office/drawing/2014/main" id="{006132BC-E023-684F-BD60-514FD53E9A5D}"/>
              </a:ext>
            </a:extLst>
          </p:cNvPr>
          <p:cNvSpPr txBox="1"/>
          <p:nvPr/>
        </p:nvSpPr>
        <p:spPr>
          <a:xfrm>
            <a:off x="226883" y="199765"/>
            <a:ext cx="8690233" cy="109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/>
              <a:t>CANALI IONICI SENSIBILI alla LUCE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 err="1"/>
              <a:t>Transient</a:t>
            </a:r>
            <a:r>
              <a:rPr lang="it-IT" sz="2000" dirty="0"/>
              <a:t> </a:t>
            </a:r>
            <a:r>
              <a:rPr lang="it-IT" sz="2000" dirty="0" err="1"/>
              <a:t>receptor</a:t>
            </a:r>
            <a:r>
              <a:rPr lang="it-IT" sz="2000" dirty="0"/>
              <a:t> </a:t>
            </a:r>
            <a:r>
              <a:rPr lang="it-IT" sz="2000" dirty="0" err="1"/>
              <a:t>potential</a:t>
            </a:r>
            <a:r>
              <a:rPr lang="it-IT" sz="2000" dirty="0"/>
              <a:t> </a:t>
            </a:r>
            <a:r>
              <a:rPr lang="it-IT" sz="2000" dirty="0" err="1"/>
              <a:t>Vanilloide</a:t>
            </a:r>
            <a:r>
              <a:rPr lang="it-IT" sz="2000" dirty="0"/>
              <a:t> (TRPV), canali al </a:t>
            </a:r>
            <a:r>
              <a:rPr lang="en" sz="2000" dirty="0">
                <a:sym typeface="Times New Roman"/>
              </a:rPr>
              <a:t>Ca</a:t>
            </a:r>
            <a:r>
              <a:rPr lang="en" sz="2000" baseline="30000" dirty="0">
                <a:sym typeface="Times New Roman"/>
              </a:rPr>
              <a:t>2+</a:t>
            </a:r>
          </a:p>
        </p:txBody>
      </p:sp>
      <p:sp>
        <p:nvSpPr>
          <p:cNvPr id="3" name="Side effect of Chemo-Radiotherapy in oncologic pediatric patients">
            <a:extLst>
              <a:ext uri="{FF2B5EF4-FFF2-40B4-BE49-F238E27FC236}">
                <a16:creationId xmlns:a16="http://schemas.microsoft.com/office/drawing/2014/main" id="{C545EC0C-74A5-4340-AF4F-5357A93303D2}"/>
              </a:ext>
            </a:extLst>
          </p:cNvPr>
          <p:cNvSpPr txBox="1"/>
          <p:nvPr/>
        </p:nvSpPr>
        <p:spPr>
          <a:xfrm>
            <a:off x="119305" y="2889847"/>
            <a:ext cx="8690233" cy="55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" sz="2000" dirty="0">
                <a:solidFill>
                  <a:schemeClr val="tx1"/>
                </a:solidFill>
                <a:sym typeface="Times New Roman"/>
              </a:rPr>
              <a:t>laser </a:t>
            </a:r>
            <a:r>
              <a:rPr lang="en" sz="2000" dirty="0" err="1">
                <a:solidFill>
                  <a:schemeClr val="tx1"/>
                </a:solidFill>
                <a:sym typeface="Times New Roman"/>
              </a:rPr>
              <a:t>terapia</a:t>
            </a:r>
            <a:r>
              <a:rPr lang="en" sz="2000" dirty="0">
                <a:solidFill>
                  <a:schemeClr val="tx1"/>
                </a:solidFill>
                <a:sym typeface="Times New Roman"/>
              </a:rPr>
              <a:t> a 532 nm </a:t>
            </a:r>
            <a:r>
              <a:rPr lang="en" sz="2000" dirty="0" err="1">
                <a:solidFill>
                  <a:schemeClr val="tx1"/>
                </a:solidFill>
                <a:sym typeface="Times New Roman"/>
              </a:rPr>
              <a:t>su</a:t>
            </a:r>
            <a:r>
              <a:rPr lang="en" sz="2000" dirty="0">
                <a:solidFill>
                  <a:schemeClr val="tx1"/>
                </a:solidFill>
                <a:sym typeface="Times New Roman"/>
              </a:rPr>
              <a:t> MAST CELLS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endParaRPr lang="en" sz="2000" baseline="30000" dirty="0">
              <a:solidFill>
                <a:schemeClr val="tx1"/>
              </a:solidFill>
              <a:sym typeface="Times New Roman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41F0477-DFD7-3C48-B0F2-6B490630B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97" y="3899090"/>
            <a:ext cx="3213100" cy="2209800"/>
          </a:xfrm>
          <a:prstGeom prst="rect">
            <a:avLst/>
          </a:prstGeom>
        </p:spPr>
      </p:pic>
      <p:sp>
        <p:nvSpPr>
          <p:cNvPr id="9" name="Side effect of Chemo-Radiotherapy in oncologic pediatric patients">
            <a:extLst>
              <a:ext uri="{FF2B5EF4-FFF2-40B4-BE49-F238E27FC236}">
                <a16:creationId xmlns:a16="http://schemas.microsoft.com/office/drawing/2014/main" id="{AD4D1B72-C24B-6340-B37C-EB88F67BADE1}"/>
              </a:ext>
            </a:extLst>
          </p:cNvPr>
          <p:cNvSpPr txBox="1"/>
          <p:nvPr/>
        </p:nvSpPr>
        <p:spPr>
          <a:xfrm>
            <a:off x="226883" y="6283856"/>
            <a:ext cx="8690233" cy="55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>
                <a:sym typeface="Times New Roman"/>
              </a:rPr>
              <a:t>U</a:t>
            </a:r>
            <a:r>
              <a:rPr lang="en" sz="2000" dirty="0">
                <a:sym typeface="Times New Roman"/>
              </a:rPr>
              <a:t>sando un </a:t>
            </a:r>
            <a:r>
              <a:rPr lang="en" sz="2000" dirty="0" err="1">
                <a:sym typeface="Times New Roman"/>
              </a:rPr>
              <a:t>inibitore</a:t>
            </a:r>
            <a:r>
              <a:rPr lang="en" sz="2000" dirty="0">
                <a:sym typeface="Times New Roman"/>
              </a:rPr>
              <a:t> di TRPV4 </a:t>
            </a:r>
            <a:r>
              <a:rPr lang="en" sz="2000" dirty="0" err="1">
                <a:sym typeface="Times New Roman"/>
              </a:rPr>
              <a:t>il</a:t>
            </a:r>
            <a:r>
              <a:rPr lang="en" sz="2000" dirty="0">
                <a:sym typeface="Times New Roman"/>
              </a:rPr>
              <a:t> </a:t>
            </a:r>
            <a:r>
              <a:rPr lang="en" sz="2000" dirty="0" err="1">
                <a:sym typeface="Times New Roman"/>
              </a:rPr>
              <a:t>rilascio</a:t>
            </a:r>
            <a:r>
              <a:rPr lang="en" sz="2000" dirty="0">
                <a:sym typeface="Times New Roman"/>
              </a:rPr>
              <a:t> di </a:t>
            </a:r>
            <a:r>
              <a:rPr lang="en" sz="2000" dirty="0" err="1">
                <a:sym typeface="Times New Roman"/>
              </a:rPr>
              <a:t>istamina</a:t>
            </a:r>
            <a:r>
              <a:rPr lang="en" sz="2000" dirty="0">
                <a:sym typeface="Times New Roman"/>
              </a:rPr>
              <a:t> </a:t>
            </a:r>
            <a:r>
              <a:rPr lang="en" sz="2000" dirty="0" err="1">
                <a:sym typeface="Times New Roman"/>
              </a:rPr>
              <a:t>è</a:t>
            </a:r>
            <a:r>
              <a:rPr lang="en" sz="2000" dirty="0">
                <a:sym typeface="Times New Roman"/>
              </a:rPr>
              <a:t> </a:t>
            </a:r>
            <a:r>
              <a:rPr lang="en" sz="2000" dirty="0" err="1">
                <a:sym typeface="Times New Roman"/>
              </a:rPr>
              <a:t>bloccato</a:t>
            </a:r>
            <a:r>
              <a:rPr lang="en" sz="2000" dirty="0">
                <a:sym typeface="Times New Roman"/>
              </a:rPr>
              <a:t>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E25DF3C-2084-FA4D-8229-A2DFD8A54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192" y="3691399"/>
            <a:ext cx="2654676" cy="259245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77F899-20B0-494E-A677-FD1FB5D1230D}"/>
              </a:ext>
            </a:extLst>
          </p:cNvPr>
          <p:cNvSpPr txBox="1"/>
          <p:nvPr/>
        </p:nvSpPr>
        <p:spPr>
          <a:xfrm>
            <a:off x="1704132" y="3549704"/>
            <a:ext cx="58382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Ca</a:t>
            </a:r>
            <a:r>
              <a:rPr lang="en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2+</a:t>
            </a: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8F0DDF8-B741-044A-A1EA-848029560941}"/>
              </a:ext>
            </a:extLst>
          </p:cNvPr>
          <p:cNvSpPr txBox="1"/>
          <p:nvPr/>
        </p:nvSpPr>
        <p:spPr>
          <a:xfrm>
            <a:off x="5613029" y="3464916"/>
            <a:ext cx="2003612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kumimoji="0" lang="en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Istamina</a:t>
            </a: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920BE16-762E-964A-AE6C-56CB8613F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636727"/>
            <a:ext cx="9144000" cy="10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5523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de effect of Chemo-Radiotherapy in oncologic pediatric patients">
            <a:extLst>
              <a:ext uri="{FF2B5EF4-FFF2-40B4-BE49-F238E27FC236}">
                <a16:creationId xmlns:a16="http://schemas.microsoft.com/office/drawing/2014/main" id="{70519D0E-8B3E-1145-8A5F-296C639FCA67}"/>
              </a:ext>
            </a:extLst>
          </p:cNvPr>
          <p:cNvSpPr txBox="1"/>
          <p:nvPr/>
        </p:nvSpPr>
        <p:spPr>
          <a:xfrm>
            <a:off x="226883" y="257639"/>
            <a:ext cx="8690233" cy="2710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 err="1">
                <a:solidFill>
                  <a:schemeClr val="accent2">
                    <a:lumMod val="75000"/>
                  </a:schemeClr>
                </a:solidFill>
              </a:rPr>
              <a:t>Signaling</a:t>
            </a: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 intracellulare </a:t>
            </a:r>
            <a:r>
              <a:rPr lang="it-IT" sz="2000" b="1" u="sng" dirty="0" err="1">
                <a:solidFill>
                  <a:schemeClr val="accent2">
                    <a:lumMod val="75000"/>
                  </a:schemeClr>
                </a:solidFill>
              </a:rPr>
              <a:t>λ</a:t>
            </a: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 Rosso e Vicino </a:t>
            </a:r>
            <a:r>
              <a:rPr lang="it-IT" sz="2000" b="1" u="sng" dirty="0" err="1">
                <a:solidFill>
                  <a:schemeClr val="accent2">
                    <a:lumMod val="75000"/>
                  </a:schemeClr>
                </a:solidFill>
              </a:rPr>
              <a:t>InfraRosso</a:t>
            </a:r>
            <a:endParaRPr lang="it-IT" sz="20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La laser terapia agisce così incrementando il 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potenziale di membrana mitocondriale </a:t>
            </a:r>
            <a:r>
              <a:rPr lang="el-GR" sz="2000" dirty="0">
                <a:solidFill>
                  <a:schemeClr val="accent5">
                    <a:lumMod val="75000"/>
                  </a:schemeClr>
                </a:solidFill>
                <a:sym typeface="Times New Roman"/>
              </a:rPr>
              <a:t>∆Ψ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sym typeface="Times New Roman"/>
              </a:rPr>
              <a:t>m 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dirty="0"/>
          </a:p>
        </p:txBody>
      </p:sp>
      <p:sp>
        <p:nvSpPr>
          <p:cNvPr id="3" name="Freccia giù 2">
            <a:extLst>
              <a:ext uri="{FF2B5EF4-FFF2-40B4-BE49-F238E27FC236}">
                <a16:creationId xmlns:a16="http://schemas.microsoft.com/office/drawing/2014/main" id="{2F6FF5E2-EFAB-F346-BCE8-DD0BA13016F6}"/>
              </a:ext>
            </a:extLst>
          </p:cNvPr>
          <p:cNvSpPr/>
          <p:nvPr/>
        </p:nvSpPr>
        <p:spPr>
          <a:xfrm>
            <a:off x="2523040" y="1794404"/>
            <a:ext cx="4262718" cy="995083"/>
          </a:xfrm>
          <a:prstGeom prst="downArrow">
            <a:avLst/>
          </a:prstGeom>
          <a:solidFill>
            <a:srgbClr val="FFFFFF"/>
          </a:solidFill>
          <a:ln w="5715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Side effect of Chemo-Radiotherapy in oncologic pediatric patients">
            <a:extLst>
              <a:ext uri="{FF2B5EF4-FFF2-40B4-BE49-F238E27FC236}">
                <a16:creationId xmlns:a16="http://schemas.microsoft.com/office/drawing/2014/main" id="{557579A5-3C0B-F249-829C-C4838683E363}"/>
              </a:ext>
            </a:extLst>
          </p:cNvPr>
          <p:cNvSpPr txBox="1"/>
          <p:nvPr/>
        </p:nvSpPr>
        <p:spPr>
          <a:xfrm>
            <a:off x="273118" y="3222345"/>
            <a:ext cx="8002717" cy="1726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⇧ adenosina </a:t>
            </a:r>
            <a:r>
              <a:rPr lang="it-IT" sz="2000" dirty="0" err="1"/>
              <a:t>trifosfato</a:t>
            </a:r>
            <a:r>
              <a:rPr lang="it-IT" sz="2000" dirty="0"/>
              <a:t> ATP, </a:t>
            </a:r>
            <a:r>
              <a:rPr lang="it-IT" sz="2000" dirty="0" err="1"/>
              <a:t>cAMP</a:t>
            </a:r>
            <a:endParaRPr lang="it-IT" sz="2000" dirty="0"/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⇧ specie reattive dell’ossigeno </a:t>
            </a:r>
            <a:r>
              <a:rPr lang="en" sz="2000" dirty="0">
                <a:sym typeface="Times New Roman"/>
              </a:rPr>
              <a:t>ROS / calcio Ca</a:t>
            </a:r>
            <a:r>
              <a:rPr lang="en" sz="2000" baseline="30000" dirty="0">
                <a:sym typeface="Times New Roman"/>
              </a:rPr>
              <a:t>2+ </a:t>
            </a:r>
            <a:r>
              <a:rPr lang="en" sz="2000" dirty="0">
                <a:sym typeface="Times New Roman"/>
              </a:rPr>
              <a:t>/ NO /</a:t>
            </a:r>
            <a:endParaRPr lang="en" sz="2000" baseline="30000" dirty="0">
              <a:sym typeface="Times New Roman"/>
            </a:endParaRP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>
                <a:sym typeface="Times New Roman"/>
              </a:rPr>
              <a:t>	</a:t>
            </a:r>
            <a:r>
              <a:rPr lang="it-IT" sz="2400" dirty="0">
                <a:sym typeface="Times New Roman"/>
              </a:rPr>
              <a:t>C</a:t>
            </a:r>
            <a:r>
              <a:rPr lang="en" sz="2400" dirty="0" err="1">
                <a:sym typeface="Times New Roman"/>
              </a:rPr>
              <a:t>ambiamenti</a:t>
            </a:r>
            <a:r>
              <a:rPr lang="en" sz="2400" dirty="0">
                <a:sym typeface="Times New Roman"/>
              </a:rPr>
              <a:t> </a:t>
            </a:r>
            <a:r>
              <a:rPr lang="en" sz="2400" dirty="0" err="1">
                <a:sym typeface="Times New Roman"/>
              </a:rPr>
              <a:t>ultrastrutturali</a:t>
            </a:r>
            <a:r>
              <a:rPr lang="en" sz="2400" dirty="0">
                <a:sym typeface="Times New Roman"/>
              </a:rPr>
              <a:t> del </a:t>
            </a:r>
            <a:r>
              <a:rPr lang="en" sz="2400" dirty="0" err="1">
                <a:sym typeface="Times New Roman"/>
              </a:rPr>
              <a:t>mitocondrio</a:t>
            </a:r>
            <a:r>
              <a:rPr lang="en" sz="2400" dirty="0">
                <a:sym typeface="Times New Roman"/>
              </a:rPr>
              <a:t> </a:t>
            </a:r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8AFAC5C7-759D-AB43-81A7-CF4B22C0F150}"/>
              </a:ext>
            </a:extLst>
          </p:cNvPr>
          <p:cNvSpPr/>
          <p:nvPr/>
        </p:nvSpPr>
        <p:spPr>
          <a:xfrm>
            <a:off x="273118" y="5234921"/>
            <a:ext cx="337893" cy="64545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CEDBBB56-E845-8F4E-868A-2D7D67328A2B}"/>
              </a:ext>
            </a:extLst>
          </p:cNvPr>
          <p:cNvSpPr/>
          <p:nvPr/>
        </p:nvSpPr>
        <p:spPr>
          <a:xfrm>
            <a:off x="367973" y="4584929"/>
            <a:ext cx="148181" cy="207984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Google Shape;210;p32">
            <a:extLst>
              <a:ext uri="{FF2B5EF4-FFF2-40B4-BE49-F238E27FC236}">
                <a16:creationId xmlns:a16="http://schemas.microsoft.com/office/drawing/2014/main" id="{5EA3A3F9-EBD3-DF43-8BCE-928B857BB06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63678" y="4792913"/>
            <a:ext cx="2280322" cy="20650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ide effect of Chemo-Radiotherapy in oncologic pediatric patients">
            <a:extLst>
              <a:ext uri="{FF2B5EF4-FFF2-40B4-BE49-F238E27FC236}">
                <a16:creationId xmlns:a16="http://schemas.microsoft.com/office/drawing/2014/main" id="{661E51F3-194A-DD46-8FE5-49B87A4F2E52}"/>
              </a:ext>
            </a:extLst>
          </p:cNvPr>
          <p:cNvSpPr txBox="1"/>
          <p:nvPr/>
        </p:nvSpPr>
        <p:spPr>
          <a:xfrm>
            <a:off x="831999" y="4953275"/>
            <a:ext cx="6792481" cy="118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i="1" dirty="0">
                <a:sym typeface="Times New Roman"/>
              </a:rPr>
              <a:t>Retrograde </a:t>
            </a:r>
            <a:r>
              <a:rPr lang="it-IT" sz="2000" b="1" i="1" dirty="0" err="1">
                <a:sym typeface="Times New Roman"/>
              </a:rPr>
              <a:t>Mitochondrial</a:t>
            </a:r>
            <a:r>
              <a:rPr lang="it-IT" sz="2000" b="1" i="1" dirty="0">
                <a:sym typeface="Times New Roman"/>
              </a:rPr>
              <a:t> </a:t>
            </a:r>
            <a:r>
              <a:rPr lang="it-IT" sz="2000" b="1" i="1" dirty="0" err="1">
                <a:sym typeface="Times New Roman"/>
              </a:rPr>
              <a:t>Signaling</a:t>
            </a:r>
            <a:r>
              <a:rPr lang="it-IT" sz="2000" b="1" i="1" dirty="0">
                <a:sym typeface="Times New Roman"/>
              </a:rPr>
              <a:t> </a:t>
            </a:r>
            <a:r>
              <a:rPr lang="it-IT" sz="2000" dirty="0">
                <a:sym typeface="Times New Roman"/>
              </a:rPr>
              <a:t>tra mitocondri e nucleo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>
                <a:sym typeface="Times New Roman"/>
              </a:rPr>
              <a:t>Impatto su </a:t>
            </a:r>
            <a:r>
              <a:rPr lang="it-IT" sz="2400" dirty="0">
                <a:sym typeface="Times New Roman"/>
              </a:rPr>
              <a:t>gene </a:t>
            </a:r>
            <a:r>
              <a:rPr lang="it-IT" sz="2400" dirty="0" err="1">
                <a:sym typeface="Times New Roman"/>
              </a:rPr>
              <a:t>expression</a:t>
            </a:r>
            <a:endParaRPr lang="it-IT" sz="2400" dirty="0">
              <a:sym typeface="Times New Roman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E8B0BD8-3AAD-6944-ADB0-EDA28CB12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41227"/>
            <a:ext cx="4408632" cy="51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764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e 33">
            <a:extLst>
              <a:ext uri="{FF2B5EF4-FFF2-40B4-BE49-F238E27FC236}">
                <a16:creationId xmlns:a16="http://schemas.microsoft.com/office/drawing/2014/main" id="{FC95EAE5-2510-1246-98D7-39FD89AFF277}"/>
              </a:ext>
            </a:extLst>
          </p:cNvPr>
          <p:cNvSpPr/>
          <p:nvPr/>
        </p:nvSpPr>
        <p:spPr>
          <a:xfrm>
            <a:off x="545879" y="3400205"/>
            <a:ext cx="2514599" cy="739588"/>
          </a:xfrm>
          <a:prstGeom prst="ellipse">
            <a:avLst/>
          </a:prstGeom>
          <a:solidFill>
            <a:srgbClr val="FFFFFF"/>
          </a:solidFill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Side effect of Chemo-Radiotherapy in oncologic pediatric patients">
            <a:extLst>
              <a:ext uri="{FF2B5EF4-FFF2-40B4-BE49-F238E27FC236}">
                <a16:creationId xmlns:a16="http://schemas.microsoft.com/office/drawing/2014/main" id="{AB5B8C47-EA91-1540-9907-6150DD8FF545}"/>
              </a:ext>
            </a:extLst>
          </p:cNvPr>
          <p:cNvSpPr txBox="1"/>
          <p:nvPr/>
        </p:nvSpPr>
        <p:spPr>
          <a:xfrm>
            <a:off x="226883" y="0"/>
            <a:ext cx="8690233" cy="109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ATP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>
                <a:solidFill>
                  <a:schemeClr val="tx1"/>
                </a:solidFill>
              </a:rPr>
              <a:t>L’aumento di ATP è stato riscontrato dopo laser terapia sia </a:t>
            </a:r>
            <a:r>
              <a:rPr lang="it-IT" sz="2000" i="1" dirty="0">
                <a:solidFill>
                  <a:schemeClr val="tx1"/>
                </a:solidFill>
              </a:rPr>
              <a:t>in vivo </a:t>
            </a:r>
            <a:r>
              <a:rPr lang="it-IT" sz="2000" dirty="0">
                <a:solidFill>
                  <a:schemeClr val="tx1"/>
                </a:solidFill>
              </a:rPr>
              <a:t>che </a:t>
            </a:r>
            <a:r>
              <a:rPr lang="it-IT" sz="2000" i="1" dirty="0">
                <a:solidFill>
                  <a:schemeClr val="tx1"/>
                </a:solidFill>
              </a:rPr>
              <a:t>in vitro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6FA67FF9-6ADF-C24B-8ECF-011648B5D3E7}"/>
              </a:ext>
            </a:extLst>
          </p:cNvPr>
          <p:cNvGrpSpPr/>
          <p:nvPr/>
        </p:nvGrpSpPr>
        <p:grpSpPr>
          <a:xfrm>
            <a:off x="226883" y="1350352"/>
            <a:ext cx="8061737" cy="3677957"/>
            <a:chOff x="226883" y="1350352"/>
            <a:chExt cx="8061737" cy="3677957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77F94B2D-E116-CB42-8A56-DAF3B8E66E70}"/>
                </a:ext>
              </a:extLst>
            </p:cNvPr>
            <p:cNvSpPr/>
            <p:nvPr/>
          </p:nvSpPr>
          <p:spPr>
            <a:xfrm>
              <a:off x="5358654" y="3092821"/>
              <a:ext cx="2514599" cy="73958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C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BDA89124-5140-EA4D-9F6C-CAFCFFE74EA8}"/>
                </a:ext>
              </a:extLst>
            </p:cNvPr>
            <p:cNvSpPr txBox="1"/>
            <p:nvPr/>
          </p:nvSpPr>
          <p:spPr>
            <a:xfrm>
              <a:off x="5939348" y="3161800"/>
              <a:ext cx="1889312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Fosforilazione proteine</a:t>
              </a:r>
              <a:endPara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8D0D413E-3B72-ED49-BE72-E05BB067A478}"/>
                </a:ext>
              </a:extLst>
            </p:cNvPr>
            <p:cNvGrpSpPr/>
            <p:nvPr/>
          </p:nvGrpSpPr>
          <p:grpSpPr>
            <a:xfrm>
              <a:off x="226883" y="1350352"/>
              <a:ext cx="8061737" cy="1972095"/>
              <a:chOff x="144558" y="2011363"/>
              <a:chExt cx="8061737" cy="1972095"/>
            </a:xfrm>
          </p:grpSpPr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193656D9-754A-3D4B-8ABC-1D7EFA3D07BD}"/>
                  </a:ext>
                </a:extLst>
              </p:cNvPr>
              <p:cNvSpPr/>
              <p:nvPr/>
            </p:nvSpPr>
            <p:spPr>
              <a:xfrm>
                <a:off x="3281082" y="3243870"/>
                <a:ext cx="1465729" cy="739588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FFC000"/>
                </a:solidFill>
                <a:prstDash val="sysDot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6AAEF2B6-4DA0-644B-9160-6E8616896D68}"/>
                  </a:ext>
                </a:extLst>
              </p:cNvPr>
              <p:cNvSpPr txBox="1"/>
              <p:nvPr/>
            </p:nvSpPr>
            <p:spPr>
              <a:xfrm>
                <a:off x="3753856" y="3429000"/>
                <a:ext cx="579412" cy="369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ATP</a:t>
                </a:r>
                <a:endParaRPr kumimoji="0" lang="it-IT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8" name="Ovale 27">
                <a:extLst>
                  <a:ext uri="{FF2B5EF4-FFF2-40B4-BE49-F238E27FC236}">
                    <a16:creationId xmlns:a16="http://schemas.microsoft.com/office/drawing/2014/main" id="{D6651673-B285-B642-BCE6-D90170CBBDD8}"/>
                  </a:ext>
                </a:extLst>
              </p:cNvPr>
              <p:cNvSpPr/>
              <p:nvPr/>
            </p:nvSpPr>
            <p:spPr>
              <a:xfrm>
                <a:off x="2918013" y="2011363"/>
                <a:ext cx="2514599" cy="739588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144D36CD-B9B9-5041-BC72-E664F5A734B7}"/>
                  </a:ext>
                </a:extLst>
              </p:cNvPr>
              <p:cNvSpPr txBox="1"/>
              <p:nvPr/>
            </p:nvSpPr>
            <p:spPr>
              <a:xfrm>
                <a:off x="3105674" y="2192083"/>
                <a:ext cx="2285850" cy="369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Calibri"/>
                  </a:rPr>
                  <a:t>Sintesi di DNA e RNA </a:t>
                </a:r>
              </a:p>
            </p:txBody>
          </p:sp>
          <p:sp>
            <p:nvSpPr>
              <p:cNvPr id="30" name="Ovale 29">
                <a:extLst>
                  <a:ext uri="{FF2B5EF4-FFF2-40B4-BE49-F238E27FC236}">
                    <a16:creationId xmlns:a16="http://schemas.microsoft.com/office/drawing/2014/main" id="{AD44E250-ECE1-2A49-B751-98281C4FF911}"/>
                  </a:ext>
                </a:extLst>
              </p:cNvPr>
              <p:cNvSpPr/>
              <p:nvPr/>
            </p:nvSpPr>
            <p:spPr>
              <a:xfrm>
                <a:off x="5571566" y="2687078"/>
                <a:ext cx="2514599" cy="739588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0D1F0849-36E1-514F-ADC3-DD2EC4FD07A8}"/>
                  </a:ext>
                </a:extLst>
              </p:cNvPr>
              <p:cNvSpPr txBox="1"/>
              <p:nvPr/>
            </p:nvSpPr>
            <p:spPr>
              <a:xfrm>
                <a:off x="5975126" y="2697415"/>
                <a:ext cx="2231169" cy="6463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Trasporto attivo attraverso membrana </a:t>
                </a:r>
                <a:endParaRPr kumimoji="0" lang="it-IT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951F00DC-ED9D-9941-AE04-0A80FB567F9E}"/>
                  </a:ext>
                </a:extLst>
              </p:cNvPr>
              <p:cNvSpPr/>
              <p:nvPr/>
            </p:nvSpPr>
            <p:spPr>
              <a:xfrm>
                <a:off x="144558" y="2682456"/>
                <a:ext cx="2514599" cy="739588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D2FB49FA-DB48-114D-BAD8-092105862260}"/>
                  </a:ext>
                </a:extLst>
              </p:cNvPr>
              <p:cNvSpPr txBox="1"/>
              <p:nvPr/>
            </p:nvSpPr>
            <p:spPr>
              <a:xfrm>
                <a:off x="629010" y="2867586"/>
                <a:ext cx="1554852" cy="369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Sintesi proteica</a:t>
                </a:r>
                <a:endParaRPr kumimoji="0" lang="it-IT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2685A3D-69A1-D940-B1B8-765341ED56B3}"/>
                </a:ext>
              </a:extLst>
            </p:cNvPr>
            <p:cNvSpPr txBox="1"/>
            <p:nvPr/>
          </p:nvSpPr>
          <p:spPr>
            <a:xfrm>
              <a:off x="1472836" y="3554018"/>
              <a:ext cx="2168336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cAMP</a:t>
              </a:r>
              <a:endParaRPr kumimoji="0" lang="it-IT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923D3DB2-35AD-8543-B60C-9239C1E651CE}"/>
                </a:ext>
              </a:extLst>
            </p:cNvPr>
            <p:cNvSpPr/>
            <p:nvPr/>
          </p:nvSpPr>
          <p:spPr>
            <a:xfrm>
              <a:off x="574083" y="4619691"/>
              <a:ext cx="2167399" cy="408618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Signaling</a:t>
              </a:r>
              <a:r>
                <a:rPr kumimoji="0" lang="it-IT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 del calcio </a:t>
              </a:r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C2D84831-7E22-C341-A687-18260521B838}"/>
                </a:ext>
              </a:extLst>
            </p:cNvPr>
            <p:cNvCxnSpPr>
              <a:cxnSpLocks/>
            </p:cNvCxnSpPr>
            <p:nvPr/>
          </p:nvCxnSpPr>
          <p:spPr>
            <a:xfrm>
              <a:off x="1657781" y="4298632"/>
              <a:ext cx="1" cy="255924"/>
            </a:xfrm>
            <a:prstGeom prst="straightConnector1">
              <a:avLst/>
            </a:prstGeom>
            <a:noFill/>
            <a:ln w="25400" cap="flat">
              <a:solidFill>
                <a:schemeClr val="accent6">
                  <a:lumMod val="75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A9D2BF6D-8DBC-5941-A0FE-D2D0EC7B054A}"/>
                </a:ext>
              </a:extLst>
            </p:cNvPr>
            <p:cNvCxnSpPr/>
            <p:nvPr/>
          </p:nvCxnSpPr>
          <p:spPr>
            <a:xfrm flipV="1">
              <a:off x="4049248" y="2168342"/>
              <a:ext cx="0" cy="184664"/>
            </a:xfrm>
            <a:prstGeom prst="straightConnector1">
              <a:avLst/>
            </a:prstGeom>
            <a:noFill/>
            <a:ln w="25400" cap="flat">
              <a:solidFill>
                <a:srgbClr val="FFD579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FF2BB5C1-9FBD-9F41-9648-A9002FFBD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4152" y="2662182"/>
              <a:ext cx="192966" cy="34952"/>
            </a:xfrm>
            <a:prstGeom prst="straightConnector1">
              <a:avLst/>
            </a:prstGeom>
            <a:noFill/>
            <a:ln w="25400" cap="flat">
              <a:solidFill>
                <a:srgbClr val="FFD579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A33B80B3-72FC-9041-82CE-695AFEDD29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65080" y="2582859"/>
              <a:ext cx="222919" cy="79324"/>
            </a:xfrm>
            <a:prstGeom prst="straightConnector1">
              <a:avLst/>
            </a:prstGeom>
            <a:noFill/>
            <a:ln w="25400" cap="flat">
              <a:solidFill>
                <a:srgbClr val="FFD579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ADA64620-3319-184E-AF26-BE82FF79F9D2}"/>
                </a:ext>
              </a:extLst>
            </p:cNvPr>
            <p:cNvCxnSpPr>
              <a:cxnSpLocks/>
            </p:cNvCxnSpPr>
            <p:nvPr/>
          </p:nvCxnSpPr>
          <p:spPr>
            <a:xfrm>
              <a:off x="5041957" y="3310928"/>
              <a:ext cx="146368" cy="85032"/>
            </a:xfrm>
            <a:prstGeom prst="straightConnector1">
              <a:avLst/>
            </a:prstGeom>
            <a:noFill/>
            <a:ln w="25400" cap="flat">
              <a:solidFill>
                <a:srgbClr val="FFD579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B9299F94-1B35-DD45-972D-6646513616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0825" y="3353444"/>
              <a:ext cx="164752" cy="161531"/>
            </a:xfrm>
            <a:prstGeom prst="straightConnector1">
              <a:avLst/>
            </a:prstGeom>
            <a:noFill/>
            <a:ln w="25400" cap="flat">
              <a:solidFill>
                <a:srgbClr val="FFD579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6" name="Ovale 35">
            <a:extLst>
              <a:ext uri="{FF2B5EF4-FFF2-40B4-BE49-F238E27FC236}">
                <a16:creationId xmlns:a16="http://schemas.microsoft.com/office/drawing/2014/main" id="{00835D87-206F-614D-B056-9B2AB73359E4}"/>
              </a:ext>
            </a:extLst>
          </p:cNvPr>
          <p:cNvSpPr/>
          <p:nvPr/>
        </p:nvSpPr>
        <p:spPr>
          <a:xfrm>
            <a:off x="3314699" y="4038891"/>
            <a:ext cx="2514599" cy="739588"/>
          </a:xfrm>
          <a:prstGeom prst="ellipse">
            <a:avLst/>
          </a:prstGeom>
          <a:solidFill>
            <a:srgbClr val="FFFFFF"/>
          </a:solidFill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E7BA747E-DA4C-C34A-9F98-9D6892CA9D3B}"/>
              </a:ext>
            </a:extLst>
          </p:cNvPr>
          <p:cNvCxnSpPr>
            <a:cxnSpLocks/>
          </p:cNvCxnSpPr>
          <p:nvPr/>
        </p:nvCxnSpPr>
        <p:spPr>
          <a:xfrm>
            <a:off x="4221432" y="3505844"/>
            <a:ext cx="43932" cy="232838"/>
          </a:xfrm>
          <a:prstGeom prst="straightConnector1">
            <a:avLst/>
          </a:prstGeom>
          <a:noFill/>
          <a:ln w="25400" cap="flat">
            <a:solidFill>
              <a:srgbClr val="FFD579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08AB0175-314D-0646-8CF5-2915446CAA76}"/>
              </a:ext>
            </a:extLst>
          </p:cNvPr>
          <p:cNvSpPr txBox="1"/>
          <p:nvPr/>
        </p:nvSpPr>
        <p:spPr>
          <a:xfrm>
            <a:off x="3939111" y="4107412"/>
            <a:ext cx="178005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Reazioni energetiche</a:t>
            </a:r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F9178F7E-0507-334C-AE4B-662CCE3D4DE0}"/>
              </a:ext>
            </a:extLst>
          </p:cNvPr>
          <p:cNvSpPr/>
          <p:nvPr/>
        </p:nvSpPr>
        <p:spPr>
          <a:xfrm>
            <a:off x="536203" y="5423146"/>
            <a:ext cx="2651796" cy="739588"/>
          </a:xfrm>
          <a:prstGeom prst="ellipse">
            <a:avLst/>
          </a:prstGeom>
          <a:solidFill>
            <a:srgbClr val="FFFFFF"/>
          </a:solidFill>
          <a:ln w="38100" cap="flat">
            <a:solidFill>
              <a:srgbClr val="FFC000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5CE4474-1243-0248-9B2B-208E9B24AFE7}"/>
              </a:ext>
            </a:extLst>
          </p:cNvPr>
          <p:cNvSpPr txBox="1"/>
          <p:nvPr/>
        </p:nvSpPr>
        <p:spPr>
          <a:xfrm>
            <a:off x="855717" y="5603497"/>
            <a:ext cx="203014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 extracellulare</a:t>
            </a:r>
            <a:endParaRPr kumimoji="0" lang="it-IT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4611DF35-5A65-C646-A694-C7B5DD8CD737}"/>
              </a:ext>
            </a:extLst>
          </p:cNvPr>
          <p:cNvCxnSpPr>
            <a:cxnSpLocks/>
          </p:cNvCxnSpPr>
          <p:nvPr/>
        </p:nvCxnSpPr>
        <p:spPr>
          <a:xfrm>
            <a:off x="3448206" y="5769578"/>
            <a:ext cx="192966" cy="0"/>
          </a:xfrm>
          <a:prstGeom prst="straightConnector1">
            <a:avLst/>
          </a:prstGeom>
          <a:noFill/>
          <a:ln w="25400" cap="flat">
            <a:solidFill>
              <a:srgbClr val="FFD579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Ovale 43">
            <a:extLst>
              <a:ext uri="{FF2B5EF4-FFF2-40B4-BE49-F238E27FC236}">
                <a16:creationId xmlns:a16="http://schemas.microsoft.com/office/drawing/2014/main" id="{3457CDEF-B504-BE44-9A3F-37545C8478B3}"/>
              </a:ext>
            </a:extLst>
          </p:cNvPr>
          <p:cNvSpPr/>
          <p:nvPr/>
        </p:nvSpPr>
        <p:spPr>
          <a:xfrm>
            <a:off x="4139454" y="5402624"/>
            <a:ext cx="2514599" cy="739588"/>
          </a:xfrm>
          <a:prstGeom prst="ellipse">
            <a:avLst/>
          </a:prstGeom>
          <a:solidFill>
            <a:srgbClr val="FFFFFF"/>
          </a:solidFill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3F5A0C8-BF60-9046-8447-F4C13E0EC0A7}"/>
              </a:ext>
            </a:extLst>
          </p:cNvPr>
          <p:cNvSpPr txBox="1"/>
          <p:nvPr/>
        </p:nvSpPr>
        <p:spPr>
          <a:xfrm>
            <a:off x="4763866" y="5471145"/>
            <a:ext cx="178005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Signaling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purinergico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D0CC12AB-0430-0047-824B-9C915C48B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68" y="6313014"/>
            <a:ext cx="4408632" cy="51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3819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o 32">
            <a:extLst>
              <a:ext uri="{FF2B5EF4-FFF2-40B4-BE49-F238E27FC236}">
                <a16:creationId xmlns:a16="http://schemas.microsoft.com/office/drawing/2014/main" id="{29A336A4-14B1-9D4E-8109-B6D6F88448AC}"/>
              </a:ext>
            </a:extLst>
          </p:cNvPr>
          <p:cNvGrpSpPr/>
          <p:nvPr/>
        </p:nvGrpSpPr>
        <p:grpSpPr>
          <a:xfrm>
            <a:off x="864555" y="1006896"/>
            <a:ext cx="7604721" cy="4739951"/>
            <a:chOff x="623924" y="1193970"/>
            <a:chExt cx="7604721" cy="4739951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C2D229A7-04BE-794A-951C-C3E0DD6479F1}"/>
                </a:ext>
              </a:extLst>
            </p:cNvPr>
            <p:cNvGrpSpPr/>
            <p:nvPr/>
          </p:nvGrpSpPr>
          <p:grpSpPr>
            <a:xfrm>
              <a:off x="623924" y="1559386"/>
              <a:ext cx="7604721" cy="4374535"/>
              <a:chOff x="226883" y="1691733"/>
              <a:chExt cx="7604721" cy="4374535"/>
            </a:xfrm>
          </p:grpSpPr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1119AE06-14E3-7A4F-9E3E-6F64D045A67F}"/>
                  </a:ext>
                </a:extLst>
              </p:cNvPr>
              <p:cNvSpPr/>
              <p:nvPr/>
            </p:nvSpPr>
            <p:spPr>
              <a:xfrm>
                <a:off x="4829136" y="3497204"/>
                <a:ext cx="2514599" cy="739588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B05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5154417-449E-504F-AE3C-A58C8B095F26}"/>
                  </a:ext>
                </a:extLst>
              </p:cNvPr>
              <p:cNvSpPr txBox="1"/>
              <p:nvPr/>
            </p:nvSpPr>
            <p:spPr>
              <a:xfrm>
                <a:off x="5279612" y="3682334"/>
                <a:ext cx="1889312" cy="369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Pro-proliferazione</a:t>
                </a:r>
                <a:endParaRPr kumimoji="0" lang="it-IT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endParaRPr>
              </a:p>
            </p:txBody>
          </p:sp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95B2E064-4D84-B84D-80D6-2F3A8F20C9BE}"/>
                  </a:ext>
                </a:extLst>
              </p:cNvPr>
              <p:cNvGrpSpPr/>
              <p:nvPr/>
            </p:nvGrpSpPr>
            <p:grpSpPr>
              <a:xfrm>
                <a:off x="226883" y="1691733"/>
                <a:ext cx="7604721" cy="1719009"/>
                <a:chOff x="144558" y="2352744"/>
                <a:chExt cx="7604721" cy="1719009"/>
              </a:xfrm>
            </p:grpSpPr>
            <p:sp>
              <p:nvSpPr>
                <p:cNvPr id="3" name="Ovale 2">
                  <a:extLst>
                    <a:ext uri="{FF2B5EF4-FFF2-40B4-BE49-F238E27FC236}">
                      <a16:creationId xmlns:a16="http://schemas.microsoft.com/office/drawing/2014/main" id="{39F51A75-CB79-DA4C-BB31-A5DB13C5BA46}"/>
                    </a:ext>
                  </a:extLst>
                </p:cNvPr>
                <p:cNvSpPr/>
                <p:nvPr/>
              </p:nvSpPr>
              <p:spPr>
                <a:xfrm>
                  <a:off x="3281082" y="3243870"/>
                  <a:ext cx="1465729" cy="739588"/>
                </a:xfrm>
                <a:prstGeom prst="ellipse">
                  <a:avLst/>
                </a:prstGeom>
                <a:solidFill>
                  <a:srgbClr val="FFFFFF"/>
                </a:solidFill>
                <a:ln w="38100" cap="flat">
                  <a:solidFill>
                    <a:srgbClr val="92D050"/>
                  </a:solidFill>
                  <a:prstDash val="sysDot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0CB00464-5BFB-4140-AF3F-01C8579EAC72}"/>
                    </a:ext>
                  </a:extLst>
                </p:cNvPr>
                <p:cNvSpPr txBox="1"/>
                <p:nvPr/>
              </p:nvSpPr>
              <p:spPr>
                <a:xfrm>
                  <a:off x="3657600" y="3429000"/>
                  <a:ext cx="1775012" cy="3693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800" b="1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Calibri"/>
                    </a:rPr>
                    <a:t>NF-</a:t>
                  </a:r>
                  <a:r>
                    <a:rPr kumimoji="0" lang="it-IT" sz="1800" b="1" i="0" u="none" strike="noStrike" cap="none" spc="0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Calibri"/>
                    </a:rPr>
                    <a:t>κB</a:t>
                  </a:r>
                  <a:endParaRPr kumimoji="0" lang="it-IT" sz="1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sp>
              <p:nvSpPr>
                <p:cNvPr id="6" name="Ovale 5">
                  <a:extLst>
                    <a:ext uri="{FF2B5EF4-FFF2-40B4-BE49-F238E27FC236}">
                      <a16:creationId xmlns:a16="http://schemas.microsoft.com/office/drawing/2014/main" id="{9FF1E41D-2F8A-B741-9F3C-0AFD59824C04}"/>
                    </a:ext>
                  </a:extLst>
                </p:cNvPr>
                <p:cNvSpPr/>
                <p:nvPr/>
              </p:nvSpPr>
              <p:spPr>
                <a:xfrm>
                  <a:off x="541287" y="2352744"/>
                  <a:ext cx="2514599" cy="739588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B05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0E06400C-025D-494A-B190-F98747EBD874}"/>
                    </a:ext>
                  </a:extLst>
                </p:cNvPr>
                <p:cNvSpPr txBox="1"/>
                <p:nvPr/>
              </p:nvSpPr>
              <p:spPr>
                <a:xfrm>
                  <a:off x="1071698" y="2520317"/>
                  <a:ext cx="1453776" cy="3693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8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Calibri"/>
                    </a:rPr>
                    <a:t>Anti-apoptosi</a:t>
                  </a:r>
                </a:p>
              </p:txBody>
            </p:sp>
            <p:sp>
              <p:nvSpPr>
                <p:cNvPr id="8" name="Ovale 7">
                  <a:extLst>
                    <a:ext uri="{FF2B5EF4-FFF2-40B4-BE49-F238E27FC236}">
                      <a16:creationId xmlns:a16="http://schemas.microsoft.com/office/drawing/2014/main" id="{615C719A-F684-D14D-BA4E-5C87013F6E71}"/>
                    </a:ext>
                  </a:extLst>
                </p:cNvPr>
                <p:cNvSpPr/>
                <p:nvPr/>
              </p:nvSpPr>
              <p:spPr>
                <a:xfrm>
                  <a:off x="5234680" y="3240529"/>
                  <a:ext cx="2514599" cy="739588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B05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6490F594-C208-7D42-84FC-D5A51BC31ECB}"/>
                    </a:ext>
                  </a:extLst>
                </p:cNvPr>
                <p:cNvSpPr txBox="1"/>
                <p:nvPr/>
              </p:nvSpPr>
              <p:spPr>
                <a:xfrm>
                  <a:off x="5752391" y="3425659"/>
                  <a:ext cx="1479176" cy="3693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it-IT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kumimoji="0" lang="it-IT" sz="18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Calibri"/>
                    </a:rPr>
                    <a:t>ntiossidanti</a:t>
                  </a:r>
                </a:p>
              </p:txBody>
            </p:sp>
            <p:sp>
              <p:nvSpPr>
                <p:cNvPr id="13" name="Ovale 12">
                  <a:extLst>
                    <a:ext uri="{FF2B5EF4-FFF2-40B4-BE49-F238E27FC236}">
                      <a16:creationId xmlns:a16="http://schemas.microsoft.com/office/drawing/2014/main" id="{179EE5A4-A91B-804B-8C78-1A6F63F51836}"/>
                    </a:ext>
                  </a:extLst>
                </p:cNvPr>
                <p:cNvSpPr/>
                <p:nvPr/>
              </p:nvSpPr>
              <p:spPr>
                <a:xfrm>
                  <a:off x="144558" y="3332165"/>
                  <a:ext cx="2514599" cy="739588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B05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862D9E6A-4741-6448-A4CB-4C16DF3F9674}"/>
                    </a:ext>
                  </a:extLst>
                </p:cNvPr>
                <p:cNvSpPr txBox="1"/>
                <p:nvPr/>
              </p:nvSpPr>
              <p:spPr>
                <a:xfrm>
                  <a:off x="460564" y="3517295"/>
                  <a:ext cx="2168336" cy="3693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8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Calibri"/>
                    </a:rPr>
                    <a:t>Molecole di adesione</a:t>
                  </a:r>
                </a:p>
              </p:txBody>
            </p:sp>
          </p:grpSp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CC1BBE9B-3A00-2647-B70D-3A3CB8552852}"/>
                  </a:ext>
                </a:extLst>
              </p:cNvPr>
              <p:cNvSpPr/>
              <p:nvPr/>
            </p:nvSpPr>
            <p:spPr>
              <a:xfrm>
                <a:off x="1270748" y="3581040"/>
                <a:ext cx="2514599" cy="739588"/>
              </a:xfrm>
              <a:prstGeom prst="ellipse">
                <a:avLst/>
              </a:prstGeom>
              <a:solidFill>
                <a:srgbClr val="FFFFFF"/>
              </a:solidFill>
              <a:ln w="57150" cap="flat">
                <a:solidFill>
                  <a:srgbClr val="00B05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7ABF104-ECB7-6C4F-AA3C-40C0FCBE5817}"/>
                  </a:ext>
                </a:extLst>
              </p:cNvPr>
              <p:cNvSpPr txBox="1"/>
              <p:nvPr/>
            </p:nvSpPr>
            <p:spPr>
              <a:xfrm>
                <a:off x="1885956" y="3763591"/>
                <a:ext cx="2168336" cy="369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Calibri"/>
                  </a:rPr>
                  <a:t>IMMUNITA’</a:t>
                </a:r>
              </a:p>
            </p:txBody>
          </p:sp>
          <p:sp>
            <p:nvSpPr>
              <p:cNvPr id="18" name="Rettangolo con angoli arrotondati 17">
                <a:extLst>
                  <a:ext uri="{FF2B5EF4-FFF2-40B4-BE49-F238E27FC236}">
                    <a16:creationId xmlns:a16="http://schemas.microsoft.com/office/drawing/2014/main" id="{F0A3B511-37C7-0445-9750-9E045E949A64}"/>
                  </a:ext>
                </a:extLst>
              </p:cNvPr>
              <p:cNvSpPr/>
              <p:nvPr/>
            </p:nvSpPr>
            <p:spPr>
              <a:xfrm>
                <a:off x="226883" y="4464424"/>
                <a:ext cx="1043865" cy="408618"/>
              </a:xfrm>
              <a:prstGeom prst="roundRect">
                <a:avLst/>
              </a:prstGeom>
              <a:solidFill>
                <a:srgbClr val="FFFFFF"/>
              </a:solidFill>
              <a:ln w="25400" cap="flat">
                <a:solidFill>
                  <a:schemeClr val="accent3">
                    <a:lumMod val="50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Calibri"/>
                  </a:rPr>
                  <a:t>Citochine </a:t>
                </a:r>
              </a:p>
            </p:txBody>
          </p:sp>
          <p:sp>
            <p:nvSpPr>
              <p:cNvPr id="19" name="Rettangolo con angoli arrotondati 18">
                <a:extLst>
                  <a:ext uri="{FF2B5EF4-FFF2-40B4-BE49-F238E27FC236}">
                    <a16:creationId xmlns:a16="http://schemas.microsoft.com/office/drawing/2014/main" id="{DF1507DE-1D8E-5D45-BC1D-BE22889EC3BF}"/>
                  </a:ext>
                </a:extLst>
              </p:cNvPr>
              <p:cNvSpPr/>
              <p:nvPr/>
            </p:nvSpPr>
            <p:spPr>
              <a:xfrm>
                <a:off x="748815" y="5080636"/>
                <a:ext cx="1348926" cy="408618"/>
              </a:xfrm>
              <a:prstGeom prst="roundRect">
                <a:avLst/>
              </a:prstGeom>
              <a:solidFill>
                <a:srgbClr val="FFFFFF"/>
              </a:solidFill>
              <a:ln w="25400" cap="flat">
                <a:solidFill>
                  <a:schemeClr val="accent3">
                    <a:lumMod val="50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800" b="0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Calibri"/>
                  </a:rPr>
                  <a:t>Chemochine</a:t>
                </a:r>
                <a:r>
                  <a:rPr kumimoji="0" lang="it-IT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Calibri"/>
                  </a:rPr>
                  <a:t> </a:t>
                </a:r>
              </a:p>
            </p:txBody>
          </p:sp>
          <p:sp>
            <p:nvSpPr>
              <p:cNvPr id="20" name="Rettangolo con angoli arrotondati 19">
                <a:extLst>
                  <a:ext uri="{FF2B5EF4-FFF2-40B4-BE49-F238E27FC236}">
                    <a16:creationId xmlns:a16="http://schemas.microsoft.com/office/drawing/2014/main" id="{B387E6DE-170E-EF44-90E9-448ECA6163A6}"/>
                  </a:ext>
                </a:extLst>
              </p:cNvPr>
              <p:cNvSpPr/>
              <p:nvPr/>
            </p:nvSpPr>
            <p:spPr>
              <a:xfrm>
                <a:off x="1358554" y="5657650"/>
                <a:ext cx="2769570" cy="408618"/>
              </a:xfrm>
              <a:prstGeom prst="roundRect">
                <a:avLst/>
              </a:prstGeom>
              <a:solidFill>
                <a:srgbClr val="FFFFFF"/>
              </a:solidFill>
              <a:ln w="25400" cap="flat">
                <a:solidFill>
                  <a:schemeClr val="accent3">
                    <a:lumMod val="50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Molecole p</a:t>
                </a:r>
                <a:r>
                  <a:rPr kumimoji="0" lang="it-IT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Calibri"/>
                  </a:rPr>
                  <a:t>ro-infiammatorie</a:t>
                </a:r>
              </a:p>
            </p:txBody>
          </p:sp>
          <p:sp>
            <p:nvSpPr>
              <p:cNvPr id="21" name="Rettangolo con angoli arrotondati 20">
                <a:extLst>
                  <a:ext uri="{FF2B5EF4-FFF2-40B4-BE49-F238E27FC236}">
                    <a16:creationId xmlns:a16="http://schemas.microsoft.com/office/drawing/2014/main" id="{D169F5BF-0A0D-EB4B-B80B-E541C330302B}"/>
                  </a:ext>
                </a:extLst>
              </p:cNvPr>
              <p:cNvSpPr/>
              <p:nvPr/>
            </p:nvSpPr>
            <p:spPr>
              <a:xfrm>
                <a:off x="4013946" y="4438432"/>
                <a:ext cx="2617169" cy="408618"/>
              </a:xfrm>
              <a:prstGeom prst="roundRect">
                <a:avLst/>
              </a:prstGeom>
              <a:solidFill>
                <a:srgbClr val="FFFFFF"/>
              </a:solidFill>
              <a:ln w="25400" cap="flat">
                <a:solidFill>
                  <a:schemeClr val="accent3">
                    <a:lumMod val="50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Calibri"/>
                  </a:rPr>
                  <a:t>Risposta della fase acuta </a:t>
                </a:r>
              </a:p>
            </p:txBody>
          </p:sp>
          <p:sp>
            <p:nvSpPr>
              <p:cNvPr id="22" name="Rettangolo con angoli arrotondati 21">
                <a:extLst>
                  <a:ext uri="{FF2B5EF4-FFF2-40B4-BE49-F238E27FC236}">
                    <a16:creationId xmlns:a16="http://schemas.microsoft.com/office/drawing/2014/main" id="{C898F247-A586-FD4D-98C9-5144E3888568}"/>
                  </a:ext>
                </a:extLst>
              </p:cNvPr>
              <p:cNvSpPr/>
              <p:nvPr/>
            </p:nvSpPr>
            <p:spPr>
              <a:xfrm>
                <a:off x="3111294" y="5098874"/>
                <a:ext cx="2617169" cy="408618"/>
              </a:xfrm>
              <a:prstGeom prst="roundRect">
                <a:avLst/>
              </a:prstGeom>
              <a:solidFill>
                <a:srgbClr val="FFFFFF"/>
              </a:solidFill>
              <a:ln w="25400" cap="flat">
                <a:solidFill>
                  <a:schemeClr val="accent3">
                    <a:lumMod val="50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Calibri"/>
                  </a:rPr>
                  <a:t>Immunità adattativa</a:t>
                </a:r>
              </a:p>
            </p:txBody>
          </p:sp>
          <p:cxnSp>
            <p:nvCxnSpPr>
              <p:cNvPr id="24" name="Connettore 2 23">
                <a:extLst>
                  <a:ext uri="{FF2B5EF4-FFF2-40B4-BE49-F238E27FC236}">
                    <a16:creationId xmlns:a16="http://schemas.microsoft.com/office/drawing/2014/main" id="{D979DFA9-6E0F-6B43-9E61-A0782AA5D50C}"/>
                  </a:ext>
                </a:extLst>
              </p:cNvPr>
              <p:cNvCxnSpPr/>
              <p:nvPr/>
            </p:nvCxnSpPr>
            <p:spPr>
              <a:xfrm>
                <a:off x="3785347" y="4090801"/>
                <a:ext cx="263901" cy="185364"/>
              </a:xfrm>
              <a:prstGeom prst="straightConnector1">
                <a:avLst/>
              </a:prstGeom>
              <a:noFill/>
              <a:ln w="25400" cap="flat">
                <a:solidFill>
                  <a:srgbClr val="00FA00"/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5" name="Connettore 2 24">
                <a:extLst>
                  <a:ext uri="{FF2B5EF4-FFF2-40B4-BE49-F238E27FC236}">
                    <a16:creationId xmlns:a16="http://schemas.microsoft.com/office/drawing/2014/main" id="{C94E7BF9-24CB-2944-A252-B67FFABA8A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6847" y="4063846"/>
                <a:ext cx="263901" cy="212319"/>
              </a:xfrm>
              <a:prstGeom prst="straightConnector1">
                <a:avLst/>
              </a:prstGeom>
              <a:noFill/>
              <a:ln w="25400" cap="flat">
                <a:solidFill>
                  <a:srgbClr val="00FA00"/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Connettore 2 26">
                <a:extLst>
                  <a:ext uri="{FF2B5EF4-FFF2-40B4-BE49-F238E27FC236}">
                    <a16:creationId xmlns:a16="http://schemas.microsoft.com/office/drawing/2014/main" id="{1B0E24AC-AFF5-F440-9B97-7570E746F7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40541" y="4375707"/>
                <a:ext cx="240371" cy="624927"/>
              </a:xfrm>
              <a:prstGeom prst="straightConnector1">
                <a:avLst/>
              </a:prstGeom>
              <a:noFill/>
              <a:ln w="25400" cap="flat">
                <a:solidFill>
                  <a:srgbClr val="00FA00"/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9" name="Connettore 2 28">
                <a:extLst>
                  <a:ext uri="{FF2B5EF4-FFF2-40B4-BE49-F238E27FC236}">
                    <a16:creationId xmlns:a16="http://schemas.microsoft.com/office/drawing/2014/main" id="{36094F2D-4388-FB47-8503-53A16A8DAE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1841" y="4464424"/>
                <a:ext cx="0" cy="965725"/>
              </a:xfrm>
              <a:prstGeom prst="straightConnector1">
                <a:avLst/>
              </a:prstGeom>
              <a:noFill/>
              <a:ln w="25400" cap="flat">
                <a:solidFill>
                  <a:srgbClr val="00FA00"/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4" name="Connettore 2 33">
                <a:extLst>
                  <a:ext uri="{FF2B5EF4-FFF2-40B4-BE49-F238E27FC236}">
                    <a16:creationId xmlns:a16="http://schemas.microsoft.com/office/drawing/2014/main" id="{9071A680-76E2-FD40-AB34-93705E309B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13016" y="4399162"/>
                <a:ext cx="240371" cy="624927"/>
              </a:xfrm>
              <a:prstGeom prst="straightConnector1">
                <a:avLst/>
              </a:prstGeom>
              <a:noFill/>
              <a:ln w="25400" cap="flat">
                <a:solidFill>
                  <a:srgbClr val="00FA00"/>
                </a:solidFill>
                <a:prstDash val="solid"/>
                <a:round/>
                <a:tailEnd type="triangle"/>
              </a:ln>
              <a:effectLst/>
              <a:scene3d>
                <a:camera prst="orthographicFront">
                  <a:rot lat="0" lon="0" rev="2400000"/>
                </a:camera>
                <a:lightRig rig="threePt" dir="t"/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6" name="Connettore 2 35">
                <a:extLst>
                  <a:ext uri="{FF2B5EF4-FFF2-40B4-BE49-F238E27FC236}">
                    <a16:creationId xmlns:a16="http://schemas.microsoft.com/office/drawing/2014/main" id="{F019EC02-0524-1D45-AF1A-252B0C77B4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5563" y="2382255"/>
                <a:ext cx="175732" cy="65977"/>
              </a:xfrm>
              <a:prstGeom prst="straightConnector1">
                <a:avLst/>
              </a:prstGeom>
              <a:noFill/>
              <a:ln w="25400" cap="flat">
                <a:solidFill>
                  <a:srgbClr val="8EFA00"/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8" name="Connettore 2 37">
                <a:extLst>
                  <a:ext uri="{FF2B5EF4-FFF2-40B4-BE49-F238E27FC236}">
                    <a16:creationId xmlns:a16="http://schemas.microsoft.com/office/drawing/2014/main" id="{D708457C-D3C0-0E4C-99DE-AAA73014B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4152" y="2925737"/>
                <a:ext cx="160878" cy="26916"/>
              </a:xfrm>
              <a:prstGeom prst="straightConnector1">
                <a:avLst/>
              </a:prstGeom>
              <a:noFill/>
              <a:ln w="25400" cap="flat">
                <a:solidFill>
                  <a:srgbClr val="8EFA00"/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0" name="Connettore 2 39">
                <a:extLst>
                  <a:ext uri="{FF2B5EF4-FFF2-40B4-BE49-F238E27FC236}">
                    <a16:creationId xmlns:a16="http://schemas.microsoft.com/office/drawing/2014/main" id="{A23A6A34-3E4A-FE4E-BEB2-280CDA0E7E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8133" y="2889352"/>
                <a:ext cx="247015" cy="13645"/>
              </a:xfrm>
              <a:prstGeom prst="straightConnector1">
                <a:avLst/>
              </a:prstGeom>
              <a:noFill/>
              <a:ln w="25400" cap="flat">
                <a:solidFill>
                  <a:srgbClr val="8EFA00"/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" name="Connettore 2 43">
                <a:extLst>
                  <a:ext uri="{FF2B5EF4-FFF2-40B4-BE49-F238E27FC236}">
                    <a16:creationId xmlns:a16="http://schemas.microsoft.com/office/drawing/2014/main" id="{23B3CD2E-9515-F946-99B0-890A3C40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9293" y="3359056"/>
                <a:ext cx="146368" cy="85032"/>
              </a:xfrm>
              <a:prstGeom prst="straightConnector1">
                <a:avLst/>
              </a:prstGeom>
              <a:noFill/>
              <a:ln w="25400" cap="flat">
                <a:solidFill>
                  <a:srgbClr val="8EFA00"/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8" name="Connettore 2 47">
                <a:extLst>
                  <a:ext uri="{FF2B5EF4-FFF2-40B4-BE49-F238E27FC236}">
                    <a16:creationId xmlns:a16="http://schemas.microsoft.com/office/drawing/2014/main" id="{C40D88A0-DF99-924A-98C2-8D50EEB82B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50825" y="3353444"/>
                <a:ext cx="164752" cy="161531"/>
              </a:xfrm>
              <a:prstGeom prst="straightConnector1">
                <a:avLst/>
              </a:prstGeom>
              <a:noFill/>
              <a:ln w="25400" cap="flat">
                <a:solidFill>
                  <a:srgbClr val="8EFA00"/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0712B260-FDDB-8346-9855-865EC94CFF93}"/>
                </a:ext>
              </a:extLst>
            </p:cNvPr>
            <p:cNvSpPr/>
            <p:nvPr/>
          </p:nvSpPr>
          <p:spPr>
            <a:xfrm>
              <a:off x="4659777" y="1193970"/>
              <a:ext cx="1465729" cy="739588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5"/>
              </a:solidFill>
              <a:prstDash val="sysDot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103FF135-0556-7840-92E2-9BEE9496A4CD}"/>
                </a:ext>
              </a:extLst>
            </p:cNvPr>
            <p:cNvSpPr txBox="1"/>
            <p:nvPr/>
          </p:nvSpPr>
          <p:spPr>
            <a:xfrm>
              <a:off x="5036295" y="1379100"/>
              <a:ext cx="1775012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ROS</a:t>
              </a:r>
            </a:p>
          </p:txBody>
        </p: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85AEB448-E988-D443-AB1E-2761320CD5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0101" y="1994129"/>
              <a:ext cx="318940" cy="444561"/>
            </a:xfrm>
            <a:prstGeom prst="straightConnector1">
              <a:avLst/>
            </a:prstGeom>
            <a:noFill/>
            <a:ln w="25400" cap="flat">
              <a:solidFill>
                <a:schemeClr val="accent5">
                  <a:lumMod val="75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3" name="Side effect of Chemo-Radiotherapy in oncologic pediatric patients">
            <a:extLst>
              <a:ext uri="{FF2B5EF4-FFF2-40B4-BE49-F238E27FC236}">
                <a16:creationId xmlns:a16="http://schemas.microsoft.com/office/drawing/2014/main" id="{1D99C3C1-EF12-4945-B30E-D279EC18C384}"/>
              </a:ext>
            </a:extLst>
          </p:cNvPr>
          <p:cNvSpPr txBox="1"/>
          <p:nvPr/>
        </p:nvSpPr>
        <p:spPr>
          <a:xfrm>
            <a:off x="77902" y="-79201"/>
            <a:ext cx="8690233" cy="2172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Specie reattive dell’ossigeno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La laser terapia agisce sui ROS che attivano a loro volta molecole redox sensitive</a:t>
            </a:r>
            <a:endParaRPr lang="it-IT" sz="2000" dirty="0">
              <a:solidFill>
                <a:schemeClr val="accent5">
                  <a:lumMod val="75000"/>
                </a:schemeClr>
              </a:solidFill>
              <a:sym typeface="Times New Roman"/>
            </a:endParaRP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2CD0310-2104-7546-A043-C0849F5F3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" y="6012794"/>
            <a:ext cx="6560564" cy="8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1608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de effect of Chemo-Radiotherapy in oncologic pediatric patients">
            <a:extLst>
              <a:ext uri="{FF2B5EF4-FFF2-40B4-BE49-F238E27FC236}">
                <a16:creationId xmlns:a16="http://schemas.microsoft.com/office/drawing/2014/main" id="{5A214602-A85E-B249-B877-7B6358C9FE01}"/>
              </a:ext>
            </a:extLst>
          </p:cNvPr>
          <p:cNvSpPr txBox="1"/>
          <p:nvPr/>
        </p:nvSpPr>
        <p:spPr>
          <a:xfrm>
            <a:off x="135775" y="840795"/>
            <a:ext cx="8690233" cy="3234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400" i="1" dirty="0">
                <a:solidFill>
                  <a:schemeClr val="tx1"/>
                </a:solidFill>
              </a:rPr>
              <a:t>Quali sono quindi i possibili effetti sulla cellula e quindi sui tessuti?</a:t>
            </a:r>
          </a:p>
          <a:p>
            <a:pPr algn="ctr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400" i="1" dirty="0">
                <a:solidFill>
                  <a:schemeClr val="tx1"/>
                </a:solidFill>
                <a:sym typeface="Times New Roman"/>
              </a:rPr>
              <a:t>Che applicazioni cliniche può avere la luce laser </a:t>
            </a:r>
          </a:p>
          <a:p>
            <a:pPr algn="ctr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400" i="1" dirty="0">
                <a:solidFill>
                  <a:schemeClr val="tx1"/>
                </a:solidFill>
                <a:sym typeface="Times New Roman"/>
              </a:rPr>
              <a:t>nel Rosso e Vicino </a:t>
            </a:r>
            <a:r>
              <a:rPr lang="it-IT" sz="2400" i="1" dirty="0" err="1">
                <a:solidFill>
                  <a:schemeClr val="tx1"/>
                </a:solidFill>
                <a:sym typeface="Times New Roman"/>
              </a:rPr>
              <a:t>InfraRosso</a:t>
            </a:r>
            <a:r>
              <a:rPr lang="it-IT" sz="2400" i="1" dirty="0">
                <a:solidFill>
                  <a:schemeClr val="tx1"/>
                </a:solidFill>
                <a:sym typeface="Times New Roman"/>
              </a:rPr>
              <a:t>?</a:t>
            </a:r>
          </a:p>
          <a:p>
            <a:pPr algn="ctr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400" i="1" dirty="0">
              <a:solidFill>
                <a:schemeClr val="tx1"/>
              </a:solidFill>
            </a:endParaRPr>
          </a:p>
          <a:p>
            <a:pPr marL="342900" indent="-342900" algn="ctr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400" i="1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31BA787-2969-B24D-BB0A-212BA3C0A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42" y="2916380"/>
            <a:ext cx="3607163" cy="36071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F4170F3-7C42-7C42-9822-72F631A0D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5" y="2959100"/>
            <a:ext cx="38989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7653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de effect of Chemo-Radiotherapy in oncologic pediatric patients">
            <a:extLst>
              <a:ext uri="{FF2B5EF4-FFF2-40B4-BE49-F238E27FC236}">
                <a16:creationId xmlns:a16="http://schemas.microsoft.com/office/drawing/2014/main" id="{88EA1749-83FE-0442-88C7-EBDC33A4C36D}"/>
              </a:ext>
            </a:extLst>
          </p:cNvPr>
          <p:cNvSpPr txBox="1"/>
          <p:nvPr/>
        </p:nvSpPr>
        <p:spPr>
          <a:xfrm>
            <a:off x="291929" y="-229271"/>
            <a:ext cx="8690233" cy="3249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 err="1">
                <a:solidFill>
                  <a:schemeClr val="accent2">
                    <a:lumMod val="75000"/>
                  </a:schemeClr>
                </a:solidFill>
              </a:rPr>
              <a:t>Wound</a:t>
            </a: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000" b="1" u="sng" dirty="0" err="1">
                <a:solidFill>
                  <a:schemeClr val="accent2">
                    <a:lumMod val="75000"/>
                  </a:schemeClr>
                </a:solidFill>
              </a:rPr>
              <a:t>Healing</a:t>
            </a:r>
            <a:endParaRPr lang="it-IT" sz="20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Considerando tutte le azioni prima citate,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>
                <a:solidFill>
                  <a:schemeClr val="tx1"/>
                </a:solidFill>
                <a:sym typeface="Times New Roman"/>
              </a:rPr>
              <a:t>La laser terapia può avere delle importanti applicazioni nel campo della guarigione delle ferite.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DC707FD-B8D1-184E-AA8B-5414F3603E40}"/>
              </a:ext>
            </a:extLst>
          </p:cNvPr>
          <p:cNvSpPr txBox="1"/>
          <p:nvPr/>
        </p:nvSpPr>
        <p:spPr>
          <a:xfrm>
            <a:off x="3136804" y="5608865"/>
            <a:ext cx="3576577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HaCaT</a:t>
            </a: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it-IT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cells</a:t>
            </a: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.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skin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keratinocytes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spontaneuosly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immortalized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7994719D-EA48-2B41-9185-EB824A891521}"/>
              </a:ext>
            </a:extLst>
          </p:cNvPr>
          <p:cNvGrpSpPr>
            <a:grpSpLocks noChangeAspect="1"/>
          </p:cNvGrpSpPr>
          <p:nvPr/>
        </p:nvGrpSpPr>
        <p:grpSpPr>
          <a:xfrm>
            <a:off x="3012110" y="2790941"/>
            <a:ext cx="3466216" cy="3490272"/>
            <a:chOff x="6674838" y="4019639"/>
            <a:chExt cx="1871233" cy="1884220"/>
          </a:xfrm>
        </p:grpSpPr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7DE61D72-CBB6-4C43-8F88-C6EC2250ADDF}"/>
                </a:ext>
              </a:extLst>
            </p:cNvPr>
            <p:cNvGrpSpPr/>
            <p:nvPr/>
          </p:nvGrpSpPr>
          <p:grpSpPr>
            <a:xfrm>
              <a:off x="6674838" y="4019639"/>
              <a:ext cx="1870300" cy="1884220"/>
              <a:chOff x="6674838" y="4019639"/>
              <a:chExt cx="1870300" cy="1884220"/>
            </a:xfrm>
          </p:grpSpPr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825C27A7-2198-AB43-8D26-7F155058E51F}"/>
                  </a:ext>
                </a:extLst>
              </p:cNvPr>
              <p:cNvSpPr/>
              <p:nvPr/>
            </p:nvSpPr>
            <p:spPr>
              <a:xfrm>
                <a:off x="6686873" y="4647946"/>
                <a:ext cx="1836000" cy="612000"/>
              </a:xfrm>
              <a:prstGeom prst="ellipse">
                <a:avLst/>
              </a:prstGeom>
              <a:noFill/>
              <a:ln w="38100" cap="flat">
                <a:solidFill>
                  <a:schemeClr val="accent5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grpSp>
            <p:nvGrpSpPr>
              <p:cNvPr id="37" name="Gruppo 36">
                <a:extLst>
                  <a:ext uri="{FF2B5EF4-FFF2-40B4-BE49-F238E27FC236}">
                    <a16:creationId xmlns:a16="http://schemas.microsoft.com/office/drawing/2014/main" id="{713E71AB-EC0F-664F-A010-36F105629DB5}"/>
                  </a:ext>
                </a:extLst>
              </p:cNvPr>
              <p:cNvGrpSpPr/>
              <p:nvPr/>
            </p:nvGrpSpPr>
            <p:grpSpPr>
              <a:xfrm>
                <a:off x="6674838" y="4019639"/>
                <a:ext cx="1870300" cy="1884220"/>
                <a:chOff x="6674838" y="4019639"/>
                <a:chExt cx="1870300" cy="1884220"/>
              </a:xfrm>
            </p:grpSpPr>
            <p:pic>
              <p:nvPicPr>
                <p:cNvPr id="23" name="Google Shape;155;p25">
                  <a:extLst>
                    <a:ext uri="{FF2B5EF4-FFF2-40B4-BE49-F238E27FC236}">
                      <a16:creationId xmlns:a16="http://schemas.microsoft.com/office/drawing/2014/main" id="{952F2A8D-D602-4946-837C-4DF3BD4A5B52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674838" y="4019639"/>
                  <a:ext cx="1860070" cy="1884220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>
                    <a:rot lat="2498471" lon="3765823" rev="4267092"/>
                  </a:camera>
                  <a:lightRig rig="threePt" dir="t"/>
                </a:scene3d>
              </p:spPr>
            </p:pic>
            <p:cxnSp>
              <p:nvCxnSpPr>
                <p:cNvPr id="27" name="Connettore 1 26">
                  <a:extLst>
                    <a:ext uri="{FF2B5EF4-FFF2-40B4-BE49-F238E27FC236}">
                      <a16:creationId xmlns:a16="http://schemas.microsoft.com/office/drawing/2014/main" id="{E588E6CD-88B1-364A-8523-C639DDD8C3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680429" y="4604203"/>
                  <a:ext cx="6444" cy="349822"/>
                </a:xfrm>
                <a:prstGeom prst="line">
                  <a:avLst/>
                </a:prstGeom>
                <a:noFill/>
                <a:ln w="38100" cap="flat">
                  <a:solidFill>
                    <a:schemeClr val="accent5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8" name="Connettore 1 27">
                  <a:extLst>
                    <a:ext uri="{FF2B5EF4-FFF2-40B4-BE49-F238E27FC236}">
                      <a16:creationId xmlns:a16="http://schemas.microsoft.com/office/drawing/2014/main" id="{53426B83-7653-5643-ADA4-F1500B01CE2F}"/>
                    </a:ext>
                  </a:extLst>
                </p:cNvPr>
                <p:cNvCxnSpPr/>
                <p:nvPr/>
              </p:nvCxnSpPr>
              <p:spPr>
                <a:xfrm>
                  <a:off x="8545138" y="4597954"/>
                  <a:ext cx="0" cy="381799"/>
                </a:xfrm>
                <a:prstGeom prst="line">
                  <a:avLst/>
                </a:prstGeom>
                <a:noFill/>
                <a:ln w="38100" cap="flat">
                  <a:solidFill>
                    <a:schemeClr val="accent5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</p:grp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97C1B717-2557-5A49-8AD6-2BF3E70E8075}"/>
                </a:ext>
              </a:extLst>
            </p:cNvPr>
            <p:cNvSpPr/>
            <p:nvPr/>
          </p:nvSpPr>
          <p:spPr>
            <a:xfrm>
              <a:off x="6680353" y="4640745"/>
              <a:ext cx="1865718" cy="641341"/>
            </a:xfrm>
            <a:prstGeom prst="ellips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42" name="Ovale 41">
            <a:extLst>
              <a:ext uri="{FF2B5EF4-FFF2-40B4-BE49-F238E27FC236}">
                <a16:creationId xmlns:a16="http://schemas.microsoft.com/office/drawing/2014/main" id="{592D0E03-03E3-CB4D-815B-E39E1164F214}"/>
              </a:ext>
            </a:extLst>
          </p:cNvPr>
          <p:cNvSpPr/>
          <p:nvPr/>
        </p:nvSpPr>
        <p:spPr>
          <a:xfrm>
            <a:off x="3022326" y="3286555"/>
            <a:ext cx="3456001" cy="1188001"/>
          </a:xfrm>
          <a:prstGeom prst="ellipse">
            <a:avLst/>
          </a:prstGeom>
          <a:noFill/>
          <a:ln w="38100" cap="flat">
            <a:solidFill>
              <a:schemeClr val="accent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Google Shape;157;p25">
            <a:extLst>
              <a:ext uri="{FF2B5EF4-FFF2-40B4-BE49-F238E27FC236}">
                <a16:creationId xmlns:a16="http://schemas.microsoft.com/office/drawing/2014/main" id="{37F2B4BE-0D04-B046-8D3A-098DE4A6D38B}"/>
              </a:ext>
            </a:extLst>
          </p:cNvPr>
          <p:cNvSpPr/>
          <p:nvPr/>
        </p:nvSpPr>
        <p:spPr>
          <a:xfrm>
            <a:off x="3136804" y="2127913"/>
            <a:ext cx="1608414" cy="1895422"/>
          </a:xfrm>
          <a:prstGeom prst="lightningBolt">
            <a:avLst/>
          </a:prstGeom>
          <a:solidFill>
            <a:srgbClr val="E06666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37235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EF5D05B-22E8-6342-8352-69A8BE4D7504}"/>
              </a:ext>
            </a:extLst>
          </p:cNvPr>
          <p:cNvSpPr txBox="1"/>
          <p:nvPr/>
        </p:nvSpPr>
        <p:spPr>
          <a:xfrm>
            <a:off x="1119852" y="1100738"/>
            <a:ext cx="7337104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Che cos’è la </a:t>
            </a:r>
            <a:r>
              <a:rPr kumimoji="0" lang="it-IT" sz="40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LASER TERAPIA </a:t>
            </a:r>
            <a:r>
              <a:rPr kumimoji="0" lang="it-IT" sz="4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?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0D4F4EB-4C09-C04C-9FC2-304C1C5A1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15" y="2469488"/>
            <a:ext cx="3405892" cy="340589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C0444AB-2502-0542-AC53-DAB06A6C1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8" y="2048719"/>
            <a:ext cx="4247430" cy="42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0878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DE7D000-BC7E-D140-955E-15711A03B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0"/>
            <a:ext cx="3251200" cy="65659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94CFBEE-078C-D442-AC1C-C5EAC549E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908" y="62203"/>
            <a:ext cx="3291092" cy="78077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684CAE-9EB8-D94A-9625-4FA413C1B7EC}"/>
              </a:ext>
            </a:extLst>
          </p:cNvPr>
          <p:cNvSpPr txBox="1"/>
          <p:nvPr/>
        </p:nvSpPr>
        <p:spPr>
          <a:xfrm>
            <a:off x="3727048" y="980007"/>
            <a:ext cx="5220182" cy="1107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Infiammazione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200" b="0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indent="0" algn="l" defTabSz="457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Stadio che dura all’incirca 48 ore dopo il danno, la ferita è caratterizzata da un ambiente ipossico (ischemico) nel quale si è formato un coagulo di fibrina ricco di batteri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neutrofili e piastrine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FA787F-3102-EA49-8ACD-45D020013652}"/>
              </a:ext>
            </a:extLst>
          </p:cNvPr>
          <p:cNvSpPr txBox="1"/>
          <p:nvPr/>
        </p:nvSpPr>
        <p:spPr>
          <a:xfrm>
            <a:off x="3727048" y="3256462"/>
            <a:ext cx="5220182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Formazione di nuovo tessuto</a:t>
            </a:r>
          </a:p>
          <a:p>
            <a:pPr marL="0" marR="0" indent="0" algn="l" defTabSz="457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Questo stadio avviene 2-10 giorni dopo il danno. Un’ escara si è formata sulla superficie della ferita. Le cellule dello stadio precedente sono migrate dalla ferita. si sono formati nuovi vasi sanguigni e si può osservare la migrazione delle cellule epiteliali sotto all’escara.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698D44-AEE8-7C43-9CC7-E03EC5729C45}"/>
              </a:ext>
            </a:extLst>
          </p:cNvPr>
          <p:cNvSpPr txBox="1"/>
          <p:nvPr/>
        </p:nvSpPr>
        <p:spPr>
          <a:xfrm>
            <a:off x="3727048" y="5419292"/>
            <a:ext cx="5220182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it-IT" b="0" i="0" u="sng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emodelling</a:t>
            </a:r>
            <a:endParaRPr kumimoji="0" lang="it-IT" b="0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indent="0" algn="l" defTabSz="457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Questo stadio dura un anno o più. I fibroblasti sono migrati a livello della ferita e hanno depositato collagene creando una contrazione a livello superficiale che si presenta rialzata.</a:t>
            </a:r>
          </a:p>
          <a:p>
            <a:pPr marL="0" marR="0" indent="0" algn="l" defTabSz="457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nuova pelle non contiene peli o ghiandole sudoripare</a:t>
            </a:r>
          </a:p>
        </p:txBody>
      </p:sp>
    </p:spTree>
    <p:extLst>
      <p:ext uri="{BB962C8B-B14F-4D97-AF65-F5344CB8AC3E}">
        <p14:creationId xmlns:p14="http://schemas.microsoft.com/office/powerpoint/2010/main" val="77866551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de effect of Chemo-Radiotherapy in oncologic pediatric patients">
            <a:extLst>
              <a:ext uri="{FF2B5EF4-FFF2-40B4-BE49-F238E27FC236}">
                <a16:creationId xmlns:a16="http://schemas.microsoft.com/office/drawing/2014/main" id="{C7BDB278-BE39-0647-B71B-60C4EF14B433}"/>
              </a:ext>
            </a:extLst>
          </p:cNvPr>
          <p:cNvSpPr txBox="1"/>
          <p:nvPr/>
        </p:nvSpPr>
        <p:spPr>
          <a:xfrm>
            <a:off x="268809" y="1365813"/>
            <a:ext cx="8713145" cy="486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La laser terapia impiega le caratteristiche 								      della luce laser</a:t>
            </a:r>
          </a:p>
          <a:p>
            <a:pPr marL="342900" indent="-342900" algn="just">
              <a:lnSpc>
                <a:spcPct val="175000"/>
              </a:lnSpc>
              <a:buFont typeface="Wingdings" pitchFamily="2" charset="2"/>
              <a:buChar char="ü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dirty="0"/>
              <a:t>Monocromatismo</a:t>
            </a:r>
          </a:p>
          <a:p>
            <a:pPr marL="342900" indent="-342900" algn="just">
              <a:lnSpc>
                <a:spcPct val="175000"/>
              </a:lnSpc>
              <a:buFont typeface="Wingdings" pitchFamily="2" charset="2"/>
              <a:buChar char="ü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dirty="0"/>
              <a:t>Unidirezionalità </a:t>
            </a:r>
          </a:p>
          <a:p>
            <a:pPr marL="342900" indent="-342900" algn="just">
              <a:lnSpc>
                <a:spcPct val="175000"/>
              </a:lnSpc>
              <a:buFont typeface="Wingdings" pitchFamily="2" charset="2"/>
              <a:buChar char="ü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dirty="0"/>
              <a:t>Coerenza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a differenti lunghezze d’onda per stimolare funzioni cellulari diverse nei tessuti che dipendono dalla specifica lunghezza d’onda usata.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Viene anche definita come </a:t>
            </a:r>
            <a:r>
              <a:rPr lang="it-IT" sz="2000" b="1" dirty="0"/>
              <a:t>LOW LEVEL LASER THERAPY o PHOTOBIOMODULATION THERAPY</a:t>
            </a:r>
          </a:p>
        </p:txBody>
      </p:sp>
      <p:sp>
        <p:nvSpPr>
          <p:cNvPr id="2" name="Photobiomodulation Therapy…">
            <a:extLst>
              <a:ext uri="{FF2B5EF4-FFF2-40B4-BE49-F238E27FC236}">
                <a16:creationId xmlns:a16="http://schemas.microsoft.com/office/drawing/2014/main" id="{0C5B2D35-2630-3C4D-A3AC-6357C4305F5D}"/>
              </a:ext>
            </a:extLst>
          </p:cNvPr>
          <p:cNvSpPr txBox="1">
            <a:spLocks/>
          </p:cNvSpPr>
          <p:nvPr/>
        </p:nvSpPr>
        <p:spPr>
          <a:xfrm>
            <a:off x="285922" y="159570"/>
            <a:ext cx="8185995" cy="1206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>
              <a:lnSpc>
                <a:spcPct val="130000"/>
              </a:lnSpc>
              <a:defRPr sz="4000" b="1" u="sng">
                <a:solidFill>
                  <a:srgbClr val="9411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" sz="4000" b="1" u="sng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LASER</a:t>
            </a:r>
            <a:r>
              <a:rPr lang="en" sz="4000" b="1" u="sng" dirty="0">
                <a:solidFill>
                  <a:srgbClr val="9411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TERAPIA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333781-061F-B74E-8489-F7E695420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018" y="6223532"/>
            <a:ext cx="3906982" cy="6344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D613505-48CB-8C42-8227-51C60EDED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764" y="1012791"/>
            <a:ext cx="4320303" cy="31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5373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039A0B-F618-FA4C-BEAC-70E404B4245E}"/>
              </a:ext>
            </a:extLst>
          </p:cNvPr>
          <p:cNvSpPr txBox="1"/>
          <p:nvPr/>
        </p:nvSpPr>
        <p:spPr>
          <a:xfrm>
            <a:off x="127240" y="21462"/>
            <a:ext cx="8969015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" sz="2000" b="1" u="sng" dirty="0">
                <a:solidFill>
                  <a:srgbClr val="9411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Historical </a:t>
            </a:r>
            <a:r>
              <a:rPr lang="en" sz="2000" b="1" u="sng" dirty="0" err="1">
                <a:solidFill>
                  <a:srgbClr val="9411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</a:t>
            </a:r>
            <a:r>
              <a:rPr lang="it-IT" sz="2000" b="1" u="sng" dirty="0" err="1">
                <a:solidFill>
                  <a:srgbClr val="9411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2000" b="1" u="sng" dirty="0" err="1">
                <a:solidFill>
                  <a:srgbClr val="9411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spective</a:t>
            </a:r>
            <a:endParaRPr lang="en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764CBF-970E-0A46-9F61-70B5AD23A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7" y="1133530"/>
            <a:ext cx="1086656" cy="15300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2B7256C-F996-CF48-97DA-0AE3053F3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85" y="3290204"/>
            <a:ext cx="4055426" cy="76142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BBF99AE-97E4-C04F-A452-47FBCDAF8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711" y="6064333"/>
            <a:ext cx="2623434" cy="68437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9AE0D71-F5C1-EC4F-9107-CE1939AC3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11" y="4621657"/>
            <a:ext cx="3069057" cy="68804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F6370E6-E076-4649-8024-BB8051383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85" y="6065343"/>
            <a:ext cx="3079683" cy="59475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498ECE4-CE24-274F-9027-4FDD7C690D22}"/>
              </a:ext>
            </a:extLst>
          </p:cNvPr>
          <p:cNvSpPr txBox="1"/>
          <p:nvPr/>
        </p:nvSpPr>
        <p:spPr>
          <a:xfrm>
            <a:off x="1584134" y="1133530"/>
            <a:ext cx="5738757" cy="1631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ENDRE MESTER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Center</a:t>
            </a:r>
          </a:p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Semmelweis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Budapest, </a:t>
            </a:r>
          </a:p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Hungary</a:t>
            </a:r>
            <a:endParaRPr lang="en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4ABAB17-21A3-C14F-89B1-B55BF653B87E}"/>
              </a:ext>
            </a:extLst>
          </p:cNvPr>
          <p:cNvSpPr txBox="1"/>
          <p:nvPr/>
        </p:nvSpPr>
        <p:spPr>
          <a:xfrm>
            <a:off x="185337" y="5535946"/>
            <a:ext cx="8969015" cy="5078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t-IT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Traslò poi le sue scoperte su ulcere della pelle in uomini (1972-76)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57C3DD3-BE00-5440-9AB5-3CFC1499801E}"/>
              </a:ext>
            </a:extLst>
          </p:cNvPr>
          <p:cNvSpPr txBox="1"/>
          <p:nvPr/>
        </p:nvSpPr>
        <p:spPr>
          <a:xfrm>
            <a:off x="174985" y="4126220"/>
            <a:ext cx="8969015" cy="5078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t-IT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Mostrando quindi la sua efficacia per la guarigione delle ferite in topi (1971)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D916ECD-96A4-804D-BC18-5E9933F8575B}"/>
              </a:ext>
            </a:extLst>
          </p:cNvPr>
          <p:cNvSpPr txBox="1"/>
          <p:nvPr/>
        </p:nvSpPr>
        <p:spPr>
          <a:xfrm>
            <a:off x="185337" y="2716494"/>
            <a:ext cx="8969015" cy="5078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t-IT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Osservò per primo che il laser accelera la crescita del pelo in topi rasati (1968)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8EA90E-3E80-9144-A175-454432F6DDA1}"/>
              </a:ext>
            </a:extLst>
          </p:cNvPr>
          <p:cNvSpPr txBox="1"/>
          <p:nvPr/>
        </p:nvSpPr>
        <p:spPr>
          <a:xfrm>
            <a:off x="174985" y="589408"/>
            <a:ext cx="391224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Primi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device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laser – primi anni ‘60</a:t>
            </a:r>
          </a:p>
        </p:txBody>
      </p:sp>
    </p:spTree>
    <p:extLst>
      <p:ext uri="{BB962C8B-B14F-4D97-AF65-F5344CB8AC3E}">
        <p14:creationId xmlns:p14="http://schemas.microsoft.com/office/powerpoint/2010/main" val="114999255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F9F079-932C-6E48-ADCA-00DF07CAAC61}"/>
              </a:ext>
            </a:extLst>
          </p:cNvPr>
          <p:cNvSpPr txBox="1"/>
          <p:nvPr/>
        </p:nvSpPr>
        <p:spPr>
          <a:xfrm>
            <a:off x="138896" y="243069"/>
            <a:ext cx="8675225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Dopo le prim</a:t>
            </a:r>
            <a:r>
              <a:rPr lang="it-IT" sz="2000" dirty="0"/>
              <a:t>e scoperte, si sviluppano diversi centri impegnati nello studio degli effetti della luce laser, inizialmente soprattutto in Russia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D700C7-A455-0E4D-A8F6-124749765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05" y="1394270"/>
            <a:ext cx="1215724" cy="14483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C5D715-BF7C-EE4B-9D0C-3DEC9DAC8DEC}"/>
              </a:ext>
            </a:extLst>
          </p:cNvPr>
          <p:cNvSpPr txBox="1"/>
          <p:nvPr/>
        </p:nvSpPr>
        <p:spPr>
          <a:xfrm>
            <a:off x="2241147" y="1394270"/>
            <a:ext cx="6713318" cy="1631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2000" b="1" dirty="0"/>
              <a:t>TIINA KARU</a:t>
            </a:r>
          </a:p>
          <a:p>
            <a:r>
              <a:rPr lang="en" sz="2000" dirty="0"/>
              <a:t>Laboratory of Laser Biomedicine</a:t>
            </a:r>
          </a:p>
          <a:p>
            <a:r>
              <a:rPr lang="en" sz="2000" dirty="0"/>
              <a:t>Laser Technology Research Center of Russian Academy of Science, Moscow, Russia</a:t>
            </a:r>
          </a:p>
          <a:p>
            <a:pPr marL="0" marR="0" indent="0" algn="l" defTabSz="457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036FF6A-B220-414F-8205-83689E4DADEA}"/>
              </a:ext>
            </a:extLst>
          </p:cNvPr>
          <p:cNvSpPr/>
          <p:nvPr/>
        </p:nvSpPr>
        <p:spPr>
          <a:xfrm>
            <a:off x="2190508" y="4117898"/>
            <a:ext cx="42681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MICHAEL R. HAMBLIN</a:t>
            </a:r>
          </a:p>
          <a:p>
            <a:r>
              <a:rPr lang="e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Wellman Center for Photomedicine</a:t>
            </a:r>
          </a:p>
          <a:p>
            <a:r>
              <a:rPr lang="e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Massachusetts General Hospital</a:t>
            </a:r>
          </a:p>
          <a:p>
            <a:r>
              <a:rPr lang="e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Medical School,</a:t>
            </a:r>
          </a:p>
          <a:p>
            <a:r>
              <a:rPr lang="e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Boston, USA</a:t>
            </a:r>
            <a:endPara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30F91FB-2AA7-084E-A4CC-67AB6E4EE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05" y="4090708"/>
            <a:ext cx="1257300" cy="15494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4BD5691-BE37-334E-9286-B973DB7B8952}"/>
              </a:ext>
            </a:extLst>
          </p:cNvPr>
          <p:cNvSpPr txBox="1"/>
          <p:nvPr/>
        </p:nvSpPr>
        <p:spPr>
          <a:xfrm>
            <a:off x="136002" y="3602096"/>
            <a:ext cx="731847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Un grosso centro si trova ora anche in America a Boston </a:t>
            </a:r>
          </a:p>
        </p:txBody>
      </p:sp>
    </p:spTree>
    <p:extLst>
      <p:ext uri="{BB962C8B-B14F-4D97-AF65-F5344CB8AC3E}">
        <p14:creationId xmlns:p14="http://schemas.microsoft.com/office/powerpoint/2010/main" val="33998837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>
            <a:extLst>
              <a:ext uri="{FF2B5EF4-FFF2-40B4-BE49-F238E27FC236}">
                <a16:creationId xmlns:a16="http://schemas.microsoft.com/office/drawing/2014/main" id="{D38987F6-0EF6-9043-B74F-40EE9D1CA7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985438" y="2292902"/>
            <a:ext cx="2432050" cy="4239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DEEBBA-6A23-3848-B49C-8B7138AA3A80}"/>
              </a:ext>
            </a:extLst>
          </p:cNvPr>
          <p:cNvSpPr txBox="1"/>
          <p:nvPr/>
        </p:nvSpPr>
        <p:spPr>
          <a:xfrm>
            <a:off x="174985" y="167219"/>
            <a:ext cx="8449519" cy="193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" sz="2000" b="1" u="sng" dirty="0" err="1">
                <a:solidFill>
                  <a:srgbClr val="9411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Lunghezze</a:t>
            </a:r>
            <a:r>
              <a:rPr lang="en" sz="2000" b="1" u="sng" dirty="0">
                <a:solidFill>
                  <a:srgbClr val="9411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000" b="1" u="sng" dirty="0" err="1">
                <a:solidFill>
                  <a:srgbClr val="9411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d’onda</a:t>
            </a:r>
            <a:endParaRPr lang="en" sz="2000" b="1" u="sng" dirty="0">
              <a:solidFill>
                <a:srgbClr val="9411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Nella laser terapia vengon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utilizzate le lunghezze d’onda che vanno dalla luce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vicino all’ultravioletto (circa 450 nm) fino al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vicino infrarosso</a:t>
            </a: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(1064 nm) passando per tutto lo </a:t>
            </a: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spettro del visibile </a:t>
            </a: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(da 400 a 700 nm).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A6DF1B-C9C7-FC4D-BB7F-0C8A76292E00}"/>
              </a:ext>
            </a:extLst>
          </p:cNvPr>
          <p:cNvSpPr txBox="1"/>
          <p:nvPr/>
        </p:nvSpPr>
        <p:spPr>
          <a:xfrm>
            <a:off x="174985" y="3807685"/>
            <a:ext cx="5681805" cy="1477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Particolarmente usate sono le lunghezze d’onda del verde a circa 550 nm, del rosso a circa 660 nm e del vicino infrarosso, soprattutto a 800 nm.</a:t>
            </a:r>
          </a:p>
        </p:txBody>
      </p:sp>
      <p:sp>
        <p:nvSpPr>
          <p:cNvPr id="7" name="Photobiomodulation Therapy…">
            <a:extLst>
              <a:ext uri="{FF2B5EF4-FFF2-40B4-BE49-F238E27FC236}">
                <a16:creationId xmlns:a16="http://schemas.microsoft.com/office/drawing/2014/main" id="{B63C7FD0-6B58-7E44-A792-AEE8C8D77584}"/>
              </a:ext>
            </a:extLst>
          </p:cNvPr>
          <p:cNvSpPr txBox="1">
            <a:spLocks/>
          </p:cNvSpPr>
          <p:nvPr/>
        </p:nvSpPr>
        <p:spPr>
          <a:xfrm>
            <a:off x="231493" y="143997"/>
            <a:ext cx="8185995" cy="536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>
              <a:lnSpc>
                <a:spcPct val="130000"/>
              </a:lnSpc>
              <a:defRPr sz="4000" b="1" u="sng">
                <a:solidFill>
                  <a:srgbClr val="9411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" sz="2000" b="1" u="sng" dirty="0">
              <a:solidFill>
                <a:srgbClr val="9411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3D688D5-9A88-B54A-BB7E-7A00AEDC9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93" y="6162407"/>
            <a:ext cx="4408632" cy="51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808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de effect of Chemo-Radiotherapy in oncologic pediatric patients">
            <a:extLst>
              <a:ext uri="{FF2B5EF4-FFF2-40B4-BE49-F238E27FC236}">
                <a16:creationId xmlns:a16="http://schemas.microsoft.com/office/drawing/2014/main" id="{639AFB70-4862-E846-ABBB-53C064733E15}"/>
              </a:ext>
            </a:extLst>
          </p:cNvPr>
          <p:cNvSpPr txBox="1"/>
          <p:nvPr/>
        </p:nvSpPr>
        <p:spPr>
          <a:xfrm>
            <a:off x="226883" y="264680"/>
            <a:ext cx="8690233" cy="2172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Penetrazione nella pelle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La laser terapia ha una diversa </a:t>
            </a:r>
            <a:r>
              <a:rPr lang="it-IT" sz="2000" b="1" dirty="0"/>
              <a:t>penetrazione</a:t>
            </a:r>
            <a:r>
              <a:rPr lang="it-IT" sz="2000" dirty="0"/>
              <a:t> nei tessuti che dipende dalla lunghezza d’onda usata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000" dirty="0"/>
          </a:p>
        </p:txBody>
      </p:sp>
      <p:pic>
        <p:nvPicPr>
          <p:cNvPr id="5" name="officeArt object">
            <a:extLst>
              <a:ext uri="{FF2B5EF4-FFF2-40B4-BE49-F238E27FC236}">
                <a16:creationId xmlns:a16="http://schemas.microsoft.com/office/drawing/2014/main" id="{79634148-8E81-4449-8BF4-5ED776AE41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9782" y="2248982"/>
            <a:ext cx="5497974" cy="42467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Side effect of Chemo-Radiotherapy in oncologic pediatric patients">
            <a:extLst>
              <a:ext uri="{FF2B5EF4-FFF2-40B4-BE49-F238E27FC236}">
                <a16:creationId xmlns:a16="http://schemas.microsoft.com/office/drawing/2014/main" id="{FD689A42-812A-BC49-9721-E5091F2B55D5}"/>
              </a:ext>
            </a:extLst>
          </p:cNvPr>
          <p:cNvSpPr txBox="1"/>
          <p:nvPr/>
        </p:nvSpPr>
        <p:spPr>
          <a:xfrm>
            <a:off x="5547756" y="1350777"/>
            <a:ext cx="3118200" cy="2710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All’aumentare della lunghezza d’onda e al diminuire della frequenza, aumenta la penetrazione a livello della pelle </a:t>
            </a:r>
            <a:endParaRPr sz="2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3C94FE1-19B4-6A4F-819C-E4E82AA93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18" y="6223532"/>
            <a:ext cx="3906982" cy="63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7849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76EA152-0094-D944-B058-7B248B38C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51" y="1678466"/>
            <a:ext cx="3680749" cy="3680749"/>
          </a:xfrm>
          <a:prstGeom prst="rect">
            <a:avLst/>
          </a:prstGeom>
        </p:spPr>
      </p:pic>
      <p:sp>
        <p:nvSpPr>
          <p:cNvPr id="2" name="Side effect of Chemo-Radiotherapy in oncologic pediatric patients">
            <a:extLst>
              <a:ext uri="{FF2B5EF4-FFF2-40B4-BE49-F238E27FC236}">
                <a16:creationId xmlns:a16="http://schemas.microsoft.com/office/drawing/2014/main" id="{61028B2C-AEBA-114A-8C1E-E947AD611F6C}"/>
              </a:ext>
            </a:extLst>
          </p:cNvPr>
          <p:cNvSpPr txBox="1"/>
          <p:nvPr/>
        </p:nvSpPr>
        <p:spPr>
          <a:xfrm>
            <a:off x="226883" y="264679"/>
            <a:ext cx="8690233" cy="540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Altri parametri da tenere in considerazione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La laser terapia viene definita di «basso livello» con dosi di luce laser che non creano danno ai tessuti, come accade con i laser chirurgici.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Si utilizza una </a:t>
            </a:r>
            <a:r>
              <a:rPr lang="it-IT" sz="2000" b="1" dirty="0"/>
              <a:t>potenza</a:t>
            </a:r>
            <a:r>
              <a:rPr lang="it-IT" sz="2000" dirty="0"/>
              <a:t> generalmente basse con </a:t>
            </a:r>
            <a:r>
              <a:rPr lang="it-IT" sz="2000" b="1" dirty="0" err="1"/>
              <a:t>irradianza</a:t>
            </a:r>
            <a:r>
              <a:rPr lang="it-IT" sz="2000" dirty="0"/>
              <a:t> tra 0.05 e 5 </a:t>
            </a:r>
            <a:r>
              <a:rPr lang="it-IT" sz="2000" dirty="0" err="1"/>
              <a:t>W</a:t>
            </a:r>
            <a:r>
              <a:rPr lang="it-IT" sz="2000" dirty="0"/>
              <a:t>/cm</a:t>
            </a:r>
            <a:r>
              <a:rPr lang="it-IT" sz="2000" baseline="30000" dirty="0"/>
              <a:t>2</a:t>
            </a:r>
            <a:r>
              <a:rPr lang="it-IT" sz="2000" dirty="0"/>
              <a:t>  ed </a:t>
            </a:r>
            <a:r>
              <a:rPr lang="it-IT" sz="2000" b="1" dirty="0"/>
              <a:t>energia</a:t>
            </a:r>
            <a:r>
              <a:rPr lang="it-IT" sz="2000" dirty="0"/>
              <a:t> con </a:t>
            </a:r>
            <a:r>
              <a:rPr lang="it-IT" sz="2000" b="1" dirty="0" err="1"/>
              <a:t>fluenza</a:t>
            </a:r>
            <a:r>
              <a:rPr lang="it-IT" sz="2000" dirty="0"/>
              <a:t> da 0.05 a 50 </a:t>
            </a:r>
            <a:r>
              <a:rPr lang="it-IT" sz="2000" dirty="0" err="1"/>
              <a:t>J</a:t>
            </a:r>
            <a:r>
              <a:rPr lang="it-IT" sz="2000" dirty="0"/>
              <a:t>/cm</a:t>
            </a:r>
            <a:r>
              <a:rPr lang="it-IT" sz="2000" baseline="30000" dirty="0"/>
              <a:t>2</a:t>
            </a:r>
            <a:r>
              <a:rPr lang="it-IT" sz="2000" dirty="0"/>
              <a:t> .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dirty="0"/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Il tutto segue la formula: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i="1" dirty="0">
                <a:solidFill>
                  <a:schemeClr val="accent5">
                    <a:lumMod val="75000"/>
                  </a:schemeClr>
                </a:solidFill>
              </a:rPr>
              <a:t>Energia (Joule) = Potenza (Watt) x tempo (secondi)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dirty="0"/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La terapia può inoltre essere effettuata in onda continua o pulsata.</a:t>
            </a:r>
            <a:endParaRPr sz="2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7BB7284-75BF-AB47-BE22-7A0054E4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18" y="6223532"/>
            <a:ext cx="3906982" cy="63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685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220695-10B4-054D-8AAA-F1EFF7C6A90B}"/>
              </a:ext>
            </a:extLst>
          </p:cNvPr>
          <p:cNvSpPr txBox="1"/>
          <p:nvPr/>
        </p:nvSpPr>
        <p:spPr>
          <a:xfrm>
            <a:off x="195698" y="166506"/>
            <a:ext cx="8752604" cy="193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it-IT" sz="2000" b="1" i="0" u="sng" strike="noStrike" cap="none" spc="0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Biphasic</a:t>
            </a:r>
            <a:r>
              <a:rPr kumimoji="0" lang="it-IT" sz="2000" b="1" i="0" u="sng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dose </a:t>
            </a:r>
            <a:r>
              <a:rPr kumimoji="0" lang="it-IT" sz="2000" b="1" i="0" u="sng" strike="noStrike" cap="none" spc="0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response</a:t>
            </a:r>
            <a:r>
              <a:rPr kumimoji="0" lang="it-IT" sz="2000" b="1" i="0" u="sng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Nel trattamento laser vige la </a:t>
            </a: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legge di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Arndt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-Schulz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(1923): </a:t>
            </a:r>
          </a:p>
          <a:p>
            <a:pPr>
              <a:lnSpc>
                <a:spcPct val="150000"/>
              </a:lnSpc>
            </a:pP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uno stimolo basso accelera lievemente l’attività, uno stimolo forte l’aumenta ancora, ma poi si raggiunge un picco e così uno stimolo più forte sopprime l’effetto</a:t>
            </a:r>
            <a:endParaRPr kumimoji="0" lang="it-IT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E73A566-8A44-C746-9862-2C942D96E0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0" y="2459274"/>
            <a:ext cx="3897087" cy="302201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7D9381C-1E8B-BE4C-A707-D6AF10EB5AE0}"/>
              </a:ext>
            </a:extLst>
          </p:cNvPr>
          <p:cNvSpPr/>
          <p:nvPr/>
        </p:nvSpPr>
        <p:spPr>
          <a:xfrm>
            <a:off x="0" y="6513476"/>
            <a:ext cx="83246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/>
              <a:t>Martius</a:t>
            </a:r>
            <a:r>
              <a:rPr lang="it-IT" sz="1200" dirty="0"/>
              <a:t> </a:t>
            </a:r>
            <a:r>
              <a:rPr lang="it-IT" sz="1200" dirty="0" err="1"/>
              <a:t>F</a:t>
            </a:r>
            <a:r>
              <a:rPr lang="it-IT" sz="1200" dirty="0"/>
              <a:t>: </a:t>
            </a:r>
            <a:r>
              <a:rPr lang="it-IT" sz="1200" dirty="0" err="1"/>
              <a:t>Das</a:t>
            </a:r>
            <a:r>
              <a:rPr lang="it-IT" sz="1200" dirty="0"/>
              <a:t> </a:t>
            </a:r>
            <a:r>
              <a:rPr lang="it-IT" sz="1200" dirty="0" err="1"/>
              <a:t>Amdt</a:t>
            </a:r>
            <a:r>
              <a:rPr lang="it-IT" sz="1200" dirty="0"/>
              <a:t>-Schulz </a:t>
            </a:r>
            <a:r>
              <a:rPr lang="it-IT" sz="1200" dirty="0" err="1"/>
              <a:t>Grandgesetz</a:t>
            </a:r>
            <a:r>
              <a:rPr lang="it-IT" sz="1200" dirty="0"/>
              <a:t>. </a:t>
            </a:r>
            <a:r>
              <a:rPr lang="it-IT" sz="1200" dirty="0" err="1"/>
              <a:t>Munch</a:t>
            </a:r>
            <a:r>
              <a:rPr lang="it-IT" sz="1200" dirty="0"/>
              <a:t> </a:t>
            </a:r>
            <a:r>
              <a:rPr lang="it-IT" sz="1200" dirty="0" err="1"/>
              <a:t>Med</a:t>
            </a:r>
            <a:r>
              <a:rPr lang="it-IT" sz="1200" dirty="0"/>
              <a:t> </a:t>
            </a:r>
            <a:r>
              <a:rPr lang="it-IT" sz="1200" dirty="0" err="1"/>
              <a:t>Wschr</a:t>
            </a:r>
            <a:r>
              <a:rPr lang="it-IT" sz="1200" dirty="0"/>
              <a:t> 1923;70:1005–1006.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0B52B94-2C52-1845-8B38-79D3B6BB2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51978"/>
            <a:ext cx="4702629" cy="5870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2B928FB-DBAF-5245-A7FB-65ABB039B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018" y="5843525"/>
            <a:ext cx="3906982" cy="63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9012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{1B00F7D3-DCF2-0543-BB76-5A8DDC4CDB36}tf10001073</Template>
  <TotalTime>4526</TotalTime>
  <Words>1045</Words>
  <Application>Microsoft Macintosh PowerPoint</Application>
  <PresentationFormat>Presentazione su schermo (4:3)</PresentationFormat>
  <Paragraphs>126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Office Theme</vt:lpstr>
      <vt:lpstr>Laser Terapia: in vitro modelli per comprendere l’impatto della luce laser su wound healing e proliferazione cellulare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Photobiomodulation Therapy: in vivo and in vitro models for applications in pediatric oncology</dc:title>
  <cp:lastModifiedBy>Luisa Zupin</cp:lastModifiedBy>
  <cp:revision>261</cp:revision>
  <dcterms:modified xsi:type="dcterms:W3CDTF">2020-03-16T09:49:42Z</dcterms:modified>
</cp:coreProperties>
</file>