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23" r:id="rId2"/>
    <p:sldId id="325" r:id="rId3"/>
    <p:sldId id="326" r:id="rId4"/>
    <p:sldId id="276" r:id="rId5"/>
    <p:sldId id="335" r:id="rId6"/>
    <p:sldId id="336" r:id="rId7"/>
    <p:sldId id="270" r:id="rId8"/>
    <p:sldId id="305" r:id="rId9"/>
    <p:sldId id="414" r:id="rId10"/>
    <p:sldId id="415" r:id="rId11"/>
    <p:sldId id="416" r:id="rId12"/>
    <p:sldId id="417" r:id="rId13"/>
    <p:sldId id="277" r:id="rId14"/>
    <p:sldId id="332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FF"/>
    <a:srgbClr val="FFD579"/>
    <a:srgbClr val="00FA00"/>
    <a:srgbClr val="00FD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44"/>
    <p:restoredTop sz="95934"/>
  </p:normalViewPr>
  <p:slideViewPr>
    <p:cSldViewPr snapToGrid="0" snapToObjects="1">
      <p:cViewPr varScale="1">
        <p:scale>
          <a:sx n="112" d="100"/>
          <a:sy n="112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5c1d43ff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5c1d43ff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9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5c1d43ff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5c1d43ff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02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6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274635"/>
            <a:ext cx="8229600" cy="114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2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6CF282-68AB-CC46-9EE0-30C849CC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722"/>
            <a:ext cx="9084471" cy="1766425"/>
          </a:xfrm>
          <a:prstGeom prst="rect">
            <a:avLst/>
          </a:prstGeom>
        </p:spPr>
      </p:pic>
      <p:sp>
        <p:nvSpPr>
          <p:cNvPr id="4" name="Side effect of Chemo-Radiotherapy in oncologic pediatric patients">
            <a:extLst>
              <a:ext uri="{FF2B5EF4-FFF2-40B4-BE49-F238E27FC236}">
                <a16:creationId xmlns:a16="http://schemas.microsoft.com/office/drawing/2014/main" id="{08DD380E-EBAD-5E49-9BFE-955F77336944}"/>
              </a:ext>
            </a:extLst>
          </p:cNvPr>
          <p:cNvSpPr txBox="1"/>
          <p:nvPr/>
        </p:nvSpPr>
        <p:spPr>
          <a:xfrm>
            <a:off x="0" y="105994"/>
            <a:ext cx="8690233" cy="55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Il normale processo del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Wound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Healing</a:t>
            </a:r>
            <a:endParaRPr lang="it-IT" sz="20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Side effect of Chemo-Radiotherapy in oncologic pediatric patients">
            <a:extLst>
              <a:ext uri="{FF2B5EF4-FFF2-40B4-BE49-F238E27FC236}">
                <a16:creationId xmlns:a16="http://schemas.microsoft.com/office/drawing/2014/main" id="{DB453386-5E08-3E4C-B711-9ED25A304E6F}"/>
              </a:ext>
            </a:extLst>
          </p:cNvPr>
          <p:cNvSpPr txBox="1"/>
          <p:nvPr/>
        </p:nvSpPr>
        <p:spPr>
          <a:xfrm>
            <a:off x="0" y="3314110"/>
            <a:ext cx="8690233" cy="109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olidFill>
                  <a:schemeClr val="tx1"/>
                </a:solidFill>
              </a:rPr>
              <a:t>È importante notare che la rigenerazione completa della ferita può impiegare molto tempo e spesso si formano CICATRICI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BE89A7-D52F-8442-84C9-776AABAF0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32" y="4333412"/>
            <a:ext cx="2278556" cy="22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73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1A5A80A-9ED7-FE43-8F25-07AA1EC5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3" y="1313329"/>
            <a:ext cx="6012874" cy="51610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9EF4C43-E26C-BF49-A196-FA3B174C168D}"/>
              </a:ext>
            </a:extLst>
          </p:cNvPr>
          <p:cNvSpPr/>
          <p:nvPr/>
        </p:nvSpPr>
        <p:spPr>
          <a:xfrm>
            <a:off x="222085" y="383621"/>
            <a:ext cx="5679952" cy="567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Produzione di  ATP a 2 e 24 ore dopo trattamento laser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09DD54-6EED-374B-AD76-C36A231D2239}"/>
              </a:ext>
            </a:extLst>
          </p:cNvPr>
          <p:cNvSpPr txBox="1"/>
          <p:nvPr/>
        </p:nvSpPr>
        <p:spPr>
          <a:xfrm>
            <a:off x="581891" y="2673927"/>
            <a:ext cx="80356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 ore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267162-9222-E24F-9EE6-6B7C951F2F73}"/>
              </a:ext>
            </a:extLst>
          </p:cNvPr>
          <p:cNvSpPr txBox="1"/>
          <p:nvPr/>
        </p:nvSpPr>
        <p:spPr>
          <a:xfrm>
            <a:off x="581891" y="4641273"/>
            <a:ext cx="67582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24 ore</a:t>
            </a:r>
          </a:p>
        </p:txBody>
      </p:sp>
    </p:spTree>
    <p:extLst>
      <p:ext uri="{BB962C8B-B14F-4D97-AF65-F5344CB8AC3E}">
        <p14:creationId xmlns:p14="http://schemas.microsoft.com/office/powerpoint/2010/main" val="283808128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AC1188E-FFB3-C749-9112-F6C203B1B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27" y="893618"/>
            <a:ext cx="5638800" cy="5791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B72236-D844-BC42-A7A1-044EC741B5D7}"/>
              </a:ext>
            </a:extLst>
          </p:cNvPr>
          <p:cNvSpPr txBox="1"/>
          <p:nvPr/>
        </p:nvSpPr>
        <p:spPr>
          <a:xfrm>
            <a:off x="66448" y="254126"/>
            <a:ext cx="336245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Proliferazione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Time </a:t>
            </a:r>
            <a:r>
              <a:rPr lang="it-IT" dirty="0" err="1"/>
              <a:t>course</a:t>
            </a:r>
            <a:r>
              <a:rPr lang="it-IT" dirty="0"/>
              <a:t> monitorato per 96 ore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0250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8BE758-08EA-314F-9327-8BD89FB632D0}"/>
              </a:ext>
            </a:extLst>
          </p:cNvPr>
          <p:cNvSpPr txBox="1"/>
          <p:nvPr/>
        </p:nvSpPr>
        <p:spPr>
          <a:xfrm>
            <a:off x="2676301" y="159327"/>
            <a:ext cx="134267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Scratch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assay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Immagine 9" descr="Immagine che contiene antenna, oggetto&#10;&#10;Descrizione generata automaticamente">
            <a:extLst>
              <a:ext uri="{FF2B5EF4-FFF2-40B4-BE49-F238E27FC236}">
                <a16:creationId xmlns:a16="http://schemas.microsoft.com/office/drawing/2014/main" id="{ED34BE7E-73A0-384A-8AD0-C0A43CA3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401573"/>
            <a:ext cx="8089900" cy="54356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5D2391-63EF-D646-A45C-4FA6577CAE9A}"/>
              </a:ext>
            </a:extLst>
          </p:cNvPr>
          <p:cNvSpPr txBox="1"/>
          <p:nvPr/>
        </p:nvSpPr>
        <p:spPr>
          <a:xfrm>
            <a:off x="7010399" y="205491"/>
            <a:ext cx="192578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Transwell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migration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assay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589BEA-EE5C-3042-9C4B-75EBE24EA058}"/>
              </a:ext>
            </a:extLst>
          </p:cNvPr>
          <p:cNvSpPr txBox="1"/>
          <p:nvPr/>
        </p:nvSpPr>
        <p:spPr>
          <a:xfrm>
            <a:off x="3880425" y="924524"/>
            <a:ext cx="180109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NCSTN -/-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885A82-1266-094A-8B49-408722BA2377}"/>
              </a:ext>
            </a:extLst>
          </p:cNvPr>
          <p:cNvSpPr txBox="1"/>
          <p:nvPr/>
        </p:nvSpPr>
        <p:spPr>
          <a:xfrm>
            <a:off x="3880426" y="3780823"/>
            <a:ext cx="180109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PSENEN -/-</a:t>
            </a:r>
          </a:p>
        </p:txBody>
      </p:sp>
    </p:spTree>
    <p:extLst>
      <p:ext uri="{BB962C8B-B14F-4D97-AF65-F5344CB8AC3E}">
        <p14:creationId xmlns:p14="http://schemas.microsoft.com/office/powerpoint/2010/main" val="16417115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7C5B4B-6D69-7B46-B73A-5B9FF5541A23}"/>
              </a:ext>
            </a:extLst>
          </p:cNvPr>
          <p:cNvSpPr txBox="1"/>
          <p:nvPr/>
        </p:nvSpPr>
        <p:spPr>
          <a:xfrm>
            <a:off x="245283" y="1988650"/>
            <a:ext cx="253132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TR146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cell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line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64E3EF-D4D4-5240-A76D-E9D73FC6D7C9}"/>
              </a:ext>
            </a:extLst>
          </p:cNvPr>
          <p:cNvSpPr txBox="1"/>
          <p:nvPr/>
        </p:nvSpPr>
        <p:spPr>
          <a:xfrm>
            <a:off x="245283" y="1510672"/>
            <a:ext cx="338052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β-</a:t>
            </a:r>
            <a:r>
              <a:rPr kumimoji="0" lang="it-IT" sz="1800" b="0" i="0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defensine</a:t>
            </a:r>
            <a:r>
              <a:rPr kumimoji="0" lang="it-IT" sz="1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peptidi antimicrobici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EDD19D1-0C76-4A46-94FE-1CA88A137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5" y="2572997"/>
            <a:ext cx="2441929" cy="3259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EA10C7E-0328-A943-86F5-D042222E0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20" y="2582281"/>
            <a:ext cx="2423359" cy="324043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644E2A5-C766-A64A-B5A8-1624DCB71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780" y="2572995"/>
            <a:ext cx="2451215" cy="325900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9F7C37A-45D5-6647-8252-C2E5116EF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1352"/>
            <a:ext cx="9144000" cy="9770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984584-19EB-B14F-9816-830174FD9748}"/>
              </a:ext>
            </a:extLst>
          </p:cNvPr>
          <p:cNvSpPr txBox="1"/>
          <p:nvPr/>
        </p:nvSpPr>
        <p:spPr>
          <a:xfrm>
            <a:off x="245283" y="6123008"/>
            <a:ext cx="875621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Alti livelli di </a:t>
            </a: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hBD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possono </a:t>
            </a:r>
            <a:r>
              <a:rPr lang="it-IT" sz="1400" dirty="0"/>
              <a:t>essere deleteri in condizioni patologiche: carcinoma polmonare, renale, orale squamoso 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7110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1A8F4E-CEDA-5241-B198-03693FA00285}"/>
              </a:ext>
            </a:extLst>
          </p:cNvPr>
          <p:cNvSpPr txBox="1"/>
          <p:nvPr/>
        </p:nvSpPr>
        <p:spPr>
          <a:xfrm>
            <a:off x="0" y="3549617"/>
            <a:ext cx="207186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Irradiati  (1064 nm)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C434D3-1EB0-784A-8554-4B00A3391350}"/>
              </a:ext>
            </a:extLst>
          </p:cNvPr>
          <p:cNvSpPr txBox="1"/>
          <p:nvPr/>
        </p:nvSpPr>
        <p:spPr>
          <a:xfrm>
            <a:off x="55219" y="5204082"/>
            <a:ext cx="122635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Non trattati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D550DC-2EEB-7D44-A89D-CA32664A7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165" y="2847372"/>
            <a:ext cx="4810346" cy="39107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F47C5A-1D5C-2540-A805-C4AA1F08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09" y="3856908"/>
            <a:ext cx="1788932" cy="12807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7C508A-948D-5942-8D1B-D0B6A286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6" y="5520819"/>
            <a:ext cx="1788932" cy="12807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10EC9A4-BE75-1548-B4FD-FB372C45B5CE}"/>
              </a:ext>
            </a:extLst>
          </p:cNvPr>
          <p:cNvSpPr txBox="1"/>
          <p:nvPr/>
        </p:nvSpPr>
        <p:spPr>
          <a:xfrm>
            <a:off x="6060271" y="2567348"/>
            <a:ext cx="182823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Numero di cellule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C54393E-7D6F-C94C-9296-EAE334D9B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05" y="920366"/>
            <a:ext cx="8242300" cy="101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B05CF4-2D07-C84D-935C-53CD5138E7EB}"/>
              </a:ext>
            </a:extLst>
          </p:cNvPr>
          <p:cNvSpPr txBox="1"/>
          <p:nvPr/>
        </p:nvSpPr>
        <p:spPr>
          <a:xfrm>
            <a:off x="55219" y="2187160"/>
            <a:ext cx="330521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Coltura di fibroblasti primari da biopsia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45CA7C-5682-E040-A868-517CC85E220D}"/>
              </a:ext>
            </a:extLst>
          </p:cNvPr>
          <p:cNvSpPr txBox="1"/>
          <p:nvPr/>
        </p:nvSpPr>
        <p:spPr>
          <a:xfrm>
            <a:off x="55219" y="2962395"/>
            <a:ext cx="312572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 48 ore dal trattamento laser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3CD1461-E497-EA4D-AF83-25487A69F58A}"/>
              </a:ext>
            </a:extLst>
          </p:cNvPr>
          <p:cNvSpPr/>
          <p:nvPr/>
        </p:nvSpPr>
        <p:spPr>
          <a:xfrm>
            <a:off x="179405" y="94858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fibroblasti</a:t>
            </a:r>
          </a:p>
        </p:txBody>
      </p:sp>
    </p:spTree>
    <p:extLst>
      <p:ext uri="{BB962C8B-B14F-4D97-AF65-F5344CB8AC3E}">
        <p14:creationId xmlns:p14="http://schemas.microsoft.com/office/powerpoint/2010/main" val="13966804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9861F64-C49B-AC41-9AD0-45D133C832E9}"/>
              </a:ext>
            </a:extLst>
          </p:cNvPr>
          <p:cNvSpPr/>
          <p:nvPr/>
        </p:nvSpPr>
        <p:spPr>
          <a:xfrm>
            <a:off x="248855" y="282707"/>
            <a:ext cx="8895145" cy="48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Ferite croniche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olidFill>
                  <a:schemeClr val="tx1"/>
                </a:solidFill>
              </a:rPr>
              <a:t>Inoltre esistono condizioni dove le ferite diventano croniche (non guariscono nell’arco di 3 mesi).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i="1" dirty="0">
                <a:solidFill>
                  <a:schemeClr val="tx1"/>
                </a:solidFill>
              </a:rPr>
              <a:t>Es. le ulcere venose / arteriose / diabetiche / da pressione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it-IT" sz="2000" dirty="0">
              <a:solidFill>
                <a:schemeClr val="tx1"/>
              </a:solidFill>
            </a:endParaRP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u="sng" dirty="0">
                <a:solidFill>
                  <a:schemeClr val="tx1"/>
                </a:solidFill>
              </a:rPr>
              <a:t>In questi casi:</a:t>
            </a: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olidFill>
                  <a:schemeClr val="tx1"/>
                </a:solidFill>
              </a:rPr>
              <a:t>Persistenza nella fase infiammatoria con alti livelli di citochine pro-infiammatorie</a:t>
            </a: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Presenza di proteasi, ROS e cellule senescenti con deficienza di cellule staminali</a:t>
            </a:r>
          </a:p>
          <a:p>
            <a:pPr marL="342900" indent="-342900" algn="just">
              <a:lnSpc>
                <a:spcPct val="175000"/>
              </a:lnSpc>
              <a:buFont typeface="Arial" panose="020B0604020202020204" pitchFamily="34" charset="0"/>
              <a:buChar char="•"/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ym typeface="Times New Roman"/>
              </a:rPr>
              <a:t>Infezioni</a:t>
            </a:r>
            <a:endParaRPr lang="it-IT" sz="20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40682C-DECF-194F-BB9A-60B133A4C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95" y="4625843"/>
            <a:ext cx="1949450" cy="1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532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95C128B-B344-D04C-AFE1-D88EF8245FAC}"/>
              </a:ext>
            </a:extLst>
          </p:cNvPr>
          <p:cNvSpPr/>
          <p:nvPr/>
        </p:nvSpPr>
        <p:spPr>
          <a:xfrm>
            <a:off x="445624" y="421912"/>
            <a:ext cx="8397433" cy="16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per la guarigione delle ferite</a:t>
            </a:r>
          </a:p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dirty="0">
                <a:solidFill>
                  <a:schemeClr val="tx1"/>
                </a:solidFill>
              </a:rPr>
              <a:t>La laser terapia è stato testata </a:t>
            </a:r>
            <a:r>
              <a:rPr lang="it-IT" sz="2000" i="1" dirty="0">
                <a:solidFill>
                  <a:schemeClr val="tx1"/>
                </a:solidFill>
              </a:rPr>
              <a:t>in vitro </a:t>
            </a:r>
            <a:r>
              <a:rPr lang="it-IT" sz="2000" dirty="0">
                <a:solidFill>
                  <a:schemeClr val="tx1"/>
                </a:solidFill>
              </a:rPr>
              <a:t>su tutti gli attori cellulari coinvolti nella guarigione delle ferite, con aumento dell’attività cellulare e della mitosi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758C4C9-CC6F-B142-B3BA-2FAA067D4A3C}"/>
              </a:ext>
            </a:extLst>
          </p:cNvPr>
          <p:cNvGrpSpPr/>
          <p:nvPr/>
        </p:nvGrpSpPr>
        <p:grpSpPr>
          <a:xfrm>
            <a:off x="1534879" y="2584527"/>
            <a:ext cx="5756258" cy="3557592"/>
            <a:chOff x="1534879" y="2584527"/>
            <a:chExt cx="5756258" cy="355759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02DB22B-2FBE-1C4E-A937-13F36698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61" y="3970423"/>
              <a:ext cx="3718373" cy="1780459"/>
            </a:xfrm>
            <a:prstGeom prst="rect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B50BFA2-8B6B-E143-99D8-83FE4EACF74A}"/>
                </a:ext>
              </a:extLst>
            </p:cNvPr>
            <p:cNvSpPr/>
            <p:nvPr/>
          </p:nvSpPr>
          <p:spPr>
            <a:xfrm>
              <a:off x="4683881" y="3044000"/>
              <a:ext cx="2607256" cy="168442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cene3d>
              <a:camera prst="orthographicFront">
                <a:rot lat="0" lon="0" rev="900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A5BFD8B-EADA-B546-9EF8-7CE32A3D58C0}"/>
                </a:ext>
              </a:extLst>
            </p:cNvPr>
            <p:cNvSpPr/>
            <p:nvPr/>
          </p:nvSpPr>
          <p:spPr>
            <a:xfrm>
              <a:off x="1534879" y="2991869"/>
              <a:ext cx="2607256" cy="168442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cene3d>
              <a:camera prst="orthographicFront">
                <a:rot lat="0" lon="0" rev="1260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3" name="Google Shape;158;p25">
              <a:extLst>
                <a:ext uri="{FF2B5EF4-FFF2-40B4-BE49-F238E27FC236}">
                  <a16:creationId xmlns:a16="http://schemas.microsoft.com/office/drawing/2014/main" id="{F99CE2C0-E509-8B42-AB58-9ED36622102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91557" y="2584527"/>
              <a:ext cx="1242903" cy="13225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ttangolo con due angoli in diagonale arrotondati 7">
              <a:extLst>
                <a:ext uri="{FF2B5EF4-FFF2-40B4-BE49-F238E27FC236}">
                  <a16:creationId xmlns:a16="http://schemas.microsoft.com/office/drawing/2014/main" id="{D6D2C212-55F0-8443-A561-32BBD83D933A}"/>
                </a:ext>
              </a:extLst>
            </p:cNvPr>
            <p:cNvSpPr/>
            <p:nvPr/>
          </p:nvSpPr>
          <p:spPr>
            <a:xfrm>
              <a:off x="1710495" y="5007432"/>
              <a:ext cx="1022684" cy="374566"/>
            </a:xfrm>
            <a:prstGeom prst="round2DiagRect">
              <a:avLst/>
            </a:prstGeom>
            <a:solidFill>
              <a:srgbClr val="FFFFFF"/>
            </a:solidFill>
            <a:ln w="25400" cap="flat">
              <a:solidFill>
                <a:srgbClr val="7030A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600" b="0" i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Mast</a:t>
              </a:r>
              <a:r>
                <a:rPr kumimoji="0" lang="it-IT" sz="16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 </a:t>
              </a:r>
              <a:r>
                <a:rPr kumimoji="0" lang="it-IT" sz="1600" b="0" i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cells</a:t>
              </a:r>
              <a:endParaRPr kumimoji="0" lang="it-IT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" name="Rettangolo con due angoli in diagonale arrotondati 9">
              <a:extLst>
                <a:ext uri="{FF2B5EF4-FFF2-40B4-BE49-F238E27FC236}">
                  <a16:creationId xmlns:a16="http://schemas.microsoft.com/office/drawing/2014/main" id="{BB53C4D9-2454-7C47-A7BC-FF89C59EB9C7}"/>
                </a:ext>
              </a:extLst>
            </p:cNvPr>
            <p:cNvSpPr/>
            <p:nvPr/>
          </p:nvSpPr>
          <p:spPr>
            <a:xfrm>
              <a:off x="2312982" y="5374455"/>
              <a:ext cx="1022684" cy="374566"/>
            </a:xfrm>
            <a:prstGeom prst="round2DiagRect">
              <a:avLst/>
            </a:prstGeom>
            <a:solidFill>
              <a:srgbClr val="FFFFFF"/>
            </a:solidFill>
            <a:ln w="25400" cap="flat">
              <a:solidFill>
                <a:srgbClr val="7030A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Neutrofili</a:t>
              </a:r>
              <a:endParaRPr kumimoji="0" lang="it-IT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" name="Rettangolo con due angoli in diagonale arrotondati 10">
              <a:extLst>
                <a:ext uri="{FF2B5EF4-FFF2-40B4-BE49-F238E27FC236}">
                  <a16:creationId xmlns:a16="http://schemas.microsoft.com/office/drawing/2014/main" id="{BC0B3436-8E7D-1F47-A519-77ED9266DAC3}"/>
                </a:ext>
              </a:extLst>
            </p:cNvPr>
            <p:cNvSpPr/>
            <p:nvPr/>
          </p:nvSpPr>
          <p:spPr>
            <a:xfrm>
              <a:off x="3169789" y="5745754"/>
              <a:ext cx="1022684" cy="374566"/>
            </a:xfrm>
            <a:prstGeom prst="round2DiagRect">
              <a:avLst/>
            </a:prstGeom>
            <a:solidFill>
              <a:srgbClr val="FFFFFF"/>
            </a:solidFill>
            <a:ln w="25400" cap="flat">
              <a:solidFill>
                <a:srgbClr val="7030A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Macrofagi</a:t>
              </a:r>
              <a:endParaRPr kumimoji="0" lang="it-IT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2" name="Rettangolo con due angoli in diagonale arrotondati 11">
              <a:extLst>
                <a:ext uri="{FF2B5EF4-FFF2-40B4-BE49-F238E27FC236}">
                  <a16:creationId xmlns:a16="http://schemas.microsoft.com/office/drawing/2014/main" id="{FD2ACC14-24DE-624F-878C-38B656B60062}"/>
                </a:ext>
              </a:extLst>
            </p:cNvPr>
            <p:cNvSpPr/>
            <p:nvPr/>
          </p:nvSpPr>
          <p:spPr>
            <a:xfrm>
              <a:off x="5808335" y="5004993"/>
              <a:ext cx="1121854" cy="374566"/>
            </a:xfrm>
            <a:prstGeom prst="round2DiagRect">
              <a:avLst/>
            </a:prstGeom>
            <a:solidFill>
              <a:srgbClr val="FFFFFF"/>
            </a:solidFill>
            <a:ln w="25400" cap="flat">
              <a:solidFill>
                <a:srgbClr val="7030A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Fibroblasti</a:t>
              </a:r>
              <a:endParaRPr kumimoji="0" lang="it-IT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" name="Rettangolo con due angoli in diagonale arrotondati 12">
              <a:extLst>
                <a:ext uri="{FF2B5EF4-FFF2-40B4-BE49-F238E27FC236}">
                  <a16:creationId xmlns:a16="http://schemas.microsoft.com/office/drawing/2014/main" id="{75EA7DB8-4897-D349-882F-5073C716E42C}"/>
                </a:ext>
              </a:extLst>
            </p:cNvPr>
            <p:cNvSpPr/>
            <p:nvPr/>
          </p:nvSpPr>
          <p:spPr>
            <a:xfrm>
              <a:off x="5172566" y="5379559"/>
              <a:ext cx="1271539" cy="374566"/>
            </a:xfrm>
            <a:prstGeom prst="round2DiagRect">
              <a:avLst/>
            </a:prstGeom>
            <a:solidFill>
              <a:srgbClr val="FFFFFF"/>
            </a:solidFill>
            <a:ln w="25400" cap="flat">
              <a:solidFill>
                <a:srgbClr val="7030A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Cheratinociti</a:t>
              </a:r>
              <a:endParaRPr kumimoji="0" lang="it-IT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4" name="Rettangolo con due angoli in diagonale arrotondati 13">
              <a:extLst>
                <a:ext uri="{FF2B5EF4-FFF2-40B4-BE49-F238E27FC236}">
                  <a16:creationId xmlns:a16="http://schemas.microsoft.com/office/drawing/2014/main" id="{E622FAA2-55CA-7B40-94DA-BF18ECA043FE}"/>
                </a:ext>
              </a:extLst>
            </p:cNvPr>
            <p:cNvSpPr/>
            <p:nvPr/>
          </p:nvSpPr>
          <p:spPr>
            <a:xfrm>
              <a:off x="4192473" y="5767553"/>
              <a:ext cx="1716713" cy="374566"/>
            </a:xfrm>
            <a:prstGeom prst="round2DiagRect">
              <a:avLst/>
            </a:prstGeom>
            <a:solidFill>
              <a:srgbClr val="FFFFFF"/>
            </a:solidFill>
            <a:ln w="25400" cap="flat">
              <a:solidFill>
                <a:srgbClr val="7030A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Cellule endoteliali</a:t>
              </a:r>
              <a:endParaRPr kumimoji="0" lang="it-IT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0410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F9EB48-452A-F643-A602-7C3453017B0D}"/>
              </a:ext>
            </a:extLst>
          </p:cNvPr>
          <p:cNvSpPr txBox="1"/>
          <p:nvPr/>
        </p:nvSpPr>
        <p:spPr>
          <a:xfrm>
            <a:off x="299454" y="3267955"/>
            <a:ext cx="3578065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HaCaT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trattate con 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5-Fluorouracile, farmaco chemioterapico che può causare la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mucosite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orale </a:t>
            </a:r>
            <a:endParaRPr kumimoji="0" lang="it-IT" sz="180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C9C989-C721-5B4C-823D-680362901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74" y="1851174"/>
            <a:ext cx="4872672" cy="491196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0A0882E-0071-EB46-8D11-7B36EA45E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" y="627006"/>
            <a:ext cx="9144000" cy="122416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F9C28D7-971C-324B-AD42-96D29E2BC6FF}"/>
              </a:ext>
            </a:extLst>
          </p:cNvPr>
          <p:cNvSpPr/>
          <p:nvPr/>
        </p:nvSpPr>
        <p:spPr>
          <a:xfrm>
            <a:off x="156255" y="0"/>
            <a:ext cx="8397433" cy="55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</a:rPr>
              <a:t>Laser Terapia su </a:t>
            </a:r>
            <a:r>
              <a:rPr lang="it-IT" sz="2000" b="1" u="sng" dirty="0" err="1">
                <a:solidFill>
                  <a:schemeClr val="accent2">
                    <a:lumMod val="75000"/>
                  </a:schemeClr>
                </a:solidFill>
              </a:rPr>
              <a:t>cheratinociti</a:t>
            </a:r>
            <a:endParaRPr lang="it-IT" sz="20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1E796E-5001-F64F-A632-F62E1BB59653}"/>
              </a:ext>
            </a:extLst>
          </p:cNvPr>
          <p:cNvSpPr txBox="1"/>
          <p:nvPr/>
        </p:nvSpPr>
        <p:spPr>
          <a:xfrm>
            <a:off x="23419" y="4822163"/>
            <a:ext cx="38541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combinato 660, 800, 905 e 970 nm</a:t>
            </a:r>
            <a:endParaRPr kumimoji="0" lang="it-IT" sz="180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5806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9F58DF-E2E8-8C46-ADFB-6A9244A3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0" y="1075690"/>
            <a:ext cx="4184852" cy="37353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B9D7B9F-9D98-4446-B96C-0552F0C6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428" y="1182705"/>
            <a:ext cx="4077822" cy="175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EA0938-69A1-6C4C-B458-4A3D44D74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726" y="2797478"/>
            <a:ext cx="4099227" cy="19051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43CA332-D6E2-6147-A97A-0814E2D2A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72" y="4734560"/>
            <a:ext cx="3314700" cy="2095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FB94E4-3EFF-6B48-B187-279F362070E0}"/>
              </a:ext>
            </a:extLst>
          </p:cNvPr>
          <p:cNvSpPr txBox="1"/>
          <p:nvPr/>
        </p:nvSpPr>
        <p:spPr>
          <a:xfrm>
            <a:off x="409898" y="0"/>
            <a:ext cx="854565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Valutazione in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real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time dello stato redox delle cellule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HaCaT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con sensori fluorescenti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B37D57-F496-1346-9826-74E786853636}"/>
              </a:ext>
            </a:extLst>
          </p:cNvPr>
          <p:cNvSpPr txBox="1"/>
          <p:nvPr/>
        </p:nvSpPr>
        <p:spPr>
          <a:xfrm>
            <a:off x="1225409" y="487658"/>
            <a:ext cx="355342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Cellule prima trattate con laser terapia e poi esposte a H</a:t>
            </a:r>
            <a:r>
              <a:rPr kumimoji="0" lang="it-IT" sz="16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O</a:t>
            </a:r>
            <a:r>
              <a:rPr kumimoji="0" lang="it-IT" sz="16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0.5 </a:t>
            </a:r>
            <a:r>
              <a:rPr kumimoji="0" lang="it-IT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mM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B0ED81-6E7E-8F45-8ED2-91A4155A08FE}"/>
              </a:ext>
            </a:extLst>
          </p:cNvPr>
          <p:cNvSpPr txBox="1"/>
          <p:nvPr/>
        </p:nvSpPr>
        <p:spPr>
          <a:xfrm>
            <a:off x="5295078" y="489518"/>
            <a:ext cx="3553428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Cellule prima trattate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a H</a:t>
            </a:r>
            <a:r>
              <a:rPr lang="it-IT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0.5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 poi con laser </a:t>
            </a: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terapia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D7581E4-27AD-E04C-ACB5-F7D1684CBF30}"/>
              </a:ext>
            </a:extLst>
          </p:cNvPr>
          <p:cNvSpPr/>
          <p:nvPr/>
        </p:nvSpPr>
        <p:spPr>
          <a:xfrm>
            <a:off x="3900669" y="50557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rapport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fluorescenza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408 e 488 nm -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indicatore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redox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cellula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408/488 nm ratio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aumenta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stress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ossidativo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5876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893E45-4CE2-DF4F-B872-647AF171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26"/>
            <a:ext cx="9144000" cy="9342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2E4B7B-7563-0942-BE2E-CF121D548980}"/>
              </a:ext>
            </a:extLst>
          </p:cNvPr>
          <p:cNvSpPr txBox="1"/>
          <p:nvPr/>
        </p:nvSpPr>
        <p:spPr>
          <a:xfrm>
            <a:off x="219919" y="1770927"/>
            <a:ext cx="784763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Idrosadenite suppurativa: malattia infiammatoria della pelle con ferite difficile da guarire: modello in vitro – cellule </a:t>
            </a:r>
            <a:r>
              <a:rPr kumimoji="0" lang="it-IT" sz="18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HaCaT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mutate per il gene NCSTN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E64F29-A8F0-C244-9374-87F12D4D97B9}"/>
              </a:ext>
            </a:extLst>
          </p:cNvPr>
          <p:cNvSpPr txBox="1"/>
          <p:nvPr/>
        </p:nvSpPr>
        <p:spPr>
          <a:xfrm>
            <a:off x="3755984" y="2781674"/>
            <a:ext cx="163203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MTT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assay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3D4A480-5F4D-8D42-8BAB-0CEAFDE53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19" y="3612288"/>
            <a:ext cx="8878512" cy="314268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2FDC37-1A85-2345-8310-5893B362C8C5}"/>
              </a:ext>
            </a:extLst>
          </p:cNvPr>
          <p:cNvSpPr txBox="1"/>
          <p:nvPr/>
        </p:nvSpPr>
        <p:spPr>
          <a:xfrm>
            <a:off x="6280230" y="3013086"/>
            <a:ext cx="21577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HaCaT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KO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NCSTN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7CC4CF-EEEB-3D43-9515-FE4CCF664378}"/>
              </a:ext>
            </a:extLst>
          </p:cNvPr>
          <p:cNvSpPr txBox="1"/>
          <p:nvPr/>
        </p:nvSpPr>
        <p:spPr>
          <a:xfrm>
            <a:off x="1548112" y="3017887"/>
            <a:ext cx="163203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HaCaT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9165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6489921" y="1586501"/>
            <a:ext cx="2214242" cy="7978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Produzione di ATP </a:t>
            </a:r>
            <a:b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dopo 2 e 24 ore</a:t>
            </a:r>
            <a:b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cellule </a:t>
            </a:r>
            <a:r>
              <a:rPr lang="it" sz="1800" i="1" dirty="0">
                <a:latin typeface="Times New Roman"/>
                <a:ea typeface="Times New Roman"/>
                <a:cs typeface="Times New Roman"/>
                <a:sym typeface="Times New Roman"/>
              </a:rPr>
              <a:t>NCSTN</a:t>
            </a:r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 KO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171;p27">
            <a:extLst>
              <a:ext uri="{FF2B5EF4-FFF2-40B4-BE49-F238E27FC236}">
                <a16:creationId xmlns:a16="http://schemas.microsoft.com/office/drawing/2014/main" id="{EEB47652-4075-1D44-A51E-0954705FB4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88" y="363331"/>
            <a:ext cx="5865027" cy="305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5;p29">
            <a:extLst>
              <a:ext uri="{FF2B5EF4-FFF2-40B4-BE49-F238E27FC236}">
                <a16:creationId xmlns:a16="http://schemas.microsoft.com/office/drawing/2014/main" id="{9AFFA5CA-1004-E449-8C82-F0CF3A7975F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506" y="3992287"/>
            <a:ext cx="3997614" cy="2865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0;p27">
            <a:extLst>
              <a:ext uri="{FF2B5EF4-FFF2-40B4-BE49-F238E27FC236}">
                <a16:creationId xmlns:a16="http://schemas.microsoft.com/office/drawing/2014/main" id="{B3FE7C38-7707-DC42-A4A2-23C17B667E85}"/>
              </a:ext>
            </a:extLst>
          </p:cNvPr>
          <p:cNvSpPr txBox="1">
            <a:spLocks/>
          </p:cNvSpPr>
          <p:nvPr/>
        </p:nvSpPr>
        <p:spPr>
          <a:xfrm>
            <a:off x="669784" y="4627259"/>
            <a:ext cx="3028179" cy="79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 hangingPunct="1"/>
            <a:r>
              <a:rPr lang="it-IT" sz="1800" dirty="0">
                <a:latin typeface="Times New Roman"/>
                <a:ea typeface="Times New Roman"/>
                <a:cs typeface="Times New Roman"/>
                <a:sym typeface="Times New Roman"/>
              </a:rPr>
              <a:t>Proliferazione</a:t>
            </a:r>
          </a:p>
          <a:p>
            <a:pPr algn="l" hangingPunct="1"/>
            <a:r>
              <a:rPr lang="it-IT" sz="1800" dirty="0">
                <a:latin typeface="Times New Roman"/>
                <a:ea typeface="Times New Roman"/>
                <a:cs typeface="Times New Roman"/>
                <a:sym typeface="Times New Roman"/>
              </a:rPr>
              <a:t>cellule </a:t>
            </a:r>
            <a:r>
              <a:rPr lang="it-IT" sz="1800" i="1" dirty="0">
                <a:latin typeface="Times New Roman"/>
                <a:ea typeface="Times New Roman"/>
                <a:cs typeface="Times New Roman"/>
                <a:sym typeface="Times New Roman"/>
              </a:rPr>
              <a:t>NCSTN</a:t>
            </a:r>
            <a:r>
              <a:rPr lang="it-IT" sz="1800" dirty="0">
                <a:latin typeface="Times New Roman"/>
                <a:ea typeface="Times New Roman"/>
                <a:cs typeface="Times New Roman"/>
                <a:sym typeface="Times New Roman"/>
              </a:rPr>
              <a:t> KO</a:t>
            </a:r>
            <a:endParaRPr lang="it-IT"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59063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5;p25">
            <a:extLst>
              <a:ext uri="{FF2B5EF4-FFF2-40B4-BE49-F238E27FC236}">
                <a16:creationId xmlns:a16="http://schemas.microsoft.com/office/drawing/2014/main" id="{EBE1D496-81F7-FB46-A159-39D9E9251A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610" y="4973780"/>
            <a:ext cx="1860070" cy="18842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498471" lon="3765823" rev="4267092"/>
            </a:camera>
            <a:lightRig rig="threePt" dir="t"/>
          </a:scene3d>
        </p:spPr>
      </p:pic>
      <p:pic>
        <p:nvPicPr>
          <p:cNvPr id="6" name="Google Shape;178;p28">
            <a:extLst>
              <a:ext uri="{FF2B5EF4-FFF2-40B4-BE49-F238E27FC236}">
                <a16:creationId xmlns:a16="http://schemas.microsoft.com/office/drawing/2014/main" id="{AE8E5D1D-A941-074E-81DC-C3A72A43DA4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52" y="287744"/>
            <a:ext cx="8632448" cy="657025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139529" y="4608405"/>
            <a:ext cx="3204555" cy="39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Scratch assay</a:t>
            </a:r>
            <a:b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cellule HaCaT </a:t>
            </a:r>
            <a:r>
              <a:rPr lang="it" sz="1800" i="1" dirty="0">
                <a:latin typeface="Times New Roman"/>
                <a:ea typeface="Times New Roman"/>
                <a:cs typeface="Times New Roman"/>
                <a:sym typeface="Times New Roman"/>
              </a:rPr>
              <a:t>NSCTN</a:t>
            </a:r>
            <a:r>
              <a:rPr lang="it" sz="1800" dirty="0">
                <a:latin typeface="Times New Roman"/>
                <a:ea typeface="Times New Roman"/>
                <a:cs typeface="Times New Roman"/>
                <a:sym typeface="Times New Roman"/>
              </a:rPr>
              <a:t> KO</a:t>
            </a:r>
            <a:endParaRPr sz="1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2D5622E3-A15F-214F-A1E3-3D5A905C76A0}"/>
              </a:ext>
            </a:extLst>
          </p:cNvPr>
          <p:cNvSpPr/>
          <p:nvPr/>
        </p:nvSpPr>
        <p:spPr>
          <a:xfrm>
            <a:off x="7032185" y="5606187"/>
            <a:ext cx="1836000" cy="612000"/>
          </a:xfrm>
          <a:prstGeom prst="ellipse">
            <a:avLst/>
          </a:prstGeom>
          <a:noFill/>
          <a:ln w="28575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5782779-A101-AE4C-BF25-0B9EB8A55DE7}"/>
              </a:ext>
            </a:extLst>
          </p:cNvPr>
          <p:cNvSpPr/>
          <p:nvPr/>
        </p:nvSpPr>
        <p:spPr>
          <a:xfrm>
            <a:off x="7032185" y="5204837"/>
            <a:ext cx="1836000" cy="612000"/>
          </a:xfrm>
          <a:prstGeom prst="ellipse">
            <a:avLst/>
          </a:prstGeom>
          <a:noFill/>
          <a:ln w="28575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7E1420F8-A8AB-6E44-B778-F5295D39BBF3}"/>
              </a:ext>
            </a:extLst>
          </p:cNvPr>
          <p:cNvCxnSpPr>
            <a:cxnSpLocks/>
            <a:stCxn id="2" idx="2"/>
            <a:endCxn id="7" idx="2"/>
          </p:cNvCxnSpPr>
          <p:nvPr/>
        </p:nvCxnSpPr>
        <p:spPr>
          <a:xfrm flipV="1">
            <a:off x="7032185" y="5510837"/>
            <a:ext cx="0" cy="401350"/>
          </a:xfrm>
          <a:prstGeom prst="line">
            <a:avLst/>
          </a:prstGeom>
          <a:noFill/>
          <a:ln w="28575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5760A3CC-1E76-894C-9A20-5DE5429033E8}"/>
              </a:ext>
            </a:extLst>
          </p:cNvPr>
          <p:cNvCxnSpPr/>
          <p:nvPr/>
        </p:nvCxnSpPr>
        <p:spPr>
          <a:xfrm>
            <a:off x="8850167" y="5542620"/>
            <a:ext cx="0" cy="381799"/>
          </a:xfrm>
          <a:prstGeom prst="line">
            <a:avLst/>
          </a:prstGeom>
          <a:noFill/>
          <a:ln w="28575" cap="flat">
            <a:solidFill>
              <a:schemeClr val="accent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39177B5-7A1F-D64E-A111-62F1AA00236B}"/>
              </a:ext>
            </a:extLst>
          </p:cNvPr>
          <p:cNvGrpSpPr>
            <a:grpSpLocks noChangeAspect="1"/>
          </p:cNvGrpSpPr>
          <p:nvPr/>
        </p:nvGrpSpPr>
        <p:grpSpPr>
          <a:xfrm>
            <a:off x="7777503" y="5278158"/>
            <a:ext cx="322214" cy="792000"/>
            <a:chOff x="7373815" y="3270738"/>
            <a:chExt cx="576830" cy="1337667"/>
          </a:xfrm>
          <a:solidFill>
            <a:srgbClr val="FFFF00"/>
          </a:solidFill>
        </p:grpSpPr>
        <p:sp>
          <p:nvSpPr>
            <p:cNvPr id="8" name="Trapezio 7">
              <a:extLst>
                <a:ext uri="{FF2B5EF4-FFF2-40B4-BE49-F238E27FC236}">
                  <a16:creationId xmlns:a16="http://schemas.microsoft.com/office/drawing/2014/main" id="{847F5A31-5E85-254D-9A95-BE001FB15BBF}"/>
                </a:ext>
              </a:extLst>
            </p:cNvPr>
            <p:cNvSpPr/>
            <p:nvPr/>
          </p:nvSpPr>
          <p:spPr>
            <a:xfrm>
              <a:off x="7373815" y="3270738"/>
              <a:ext cx="576830" cy="1337667"/>
            </a:xfrm>
            <a:prstGeom prst="trapezoid">
              <a:avLst/>
            </a:prstGeom>
            <a:grpFill/>
            <a:ln w="25400" cap="flat">
              <a:solidFill>
                <a:srgbClr val="FFD579"/>
              </a:solidFill>
              <a:prstDash val="solid"/>
              <a:round/>
            </a:ln>
            <a:effectLst/>
            <a:scene3d>
              <a:camera prst="orthographicFront">
                <a:rot lat="0" lon="0" rev="10799999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D06B0FF1-2762-FE43-B18E-EF1E110A7E11}"/>
                </a:ext>
              </a:extLst>
            </p:cNvPr>
            <p:cNvCxnSpPr>
              <a:cxnSpLocks/>
            </p:cNvCxnSpPr>
            <p:nvPr/>
          </p:nvCxnSpPr>
          <p:spPr>
            <a:xfrm>
              <a:off x="7420707" y="3640014"/>
              <a:ext cx="480647" cy="0"/>
            </a:xfrm>
            <a:prstGeom prst="line">
              <a:avLst/>
            </a:prstGeom>
            <a:grpFill/>
            <a:ln w="25400" cap="flat">
              <a:solidFill>
                <a:srgbClr val="FFD579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7A23E2C-F6AE-1844-964D-F3928DCCA349}"/>
              </a:ext>
            </a:extLst>
          </p:cNvPr>
          <p:cNvCxnSpPr>
            <a:cxnSpLocks/>
          </p:cNvCxnSpPr>
          <p:nvPr/>
        </p:nvCxnSpPr>
        <p:spPr>
          <a:xfrm flipV="1">
            <a:off x="8110413" y="5571125"/>
            <a:ext cx="153739" cy="48264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/>
          <a:scene3d>
            <a:camera prst="orthographicFront">
              <a:rot lat="3900003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207657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5E1EACD-E901-0E43-99CA-B04D1C993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2" y="3771900"/>
            <a:ext cx="6223000" cy="30861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E65C8ED-1CED-BB41-87C2-AAB6ECC8987E}"/>
              </a:ext>
            </a:extLst>
          </p:cNvPr>
          <p:cNvSpPr/>
          <p:nvPr/>
        </p:nvSpPr>
        <p:spPr>
          <a:xfrm>
            <a:off x="263236" y="0"/>
            <a:ext cx="8880764" cy="138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 of 970 nm photobiomodulation therapy on wound healing in cellular models of hidradenitis suppurativa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Zupin L, Ferri G, Tricarico PM,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Gratton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Nait-Meddour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Ottaviani</a:t>
            </a:r>
            <a:r>
              <a:rPr lang="it-IT" sz="1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G, Crovella </a:t>
            </a:r>
            <a:r>
              <a:rPr lang="it-IT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EB24F99-D22A-7349-BDA5-88E4971D3788}"/>
              </a:ext>
            </a:extLst>
          </p:cNvPr>
          <p:cNvSpPr/>
          <p:nvPr/>
        </p:nvSpPr>
        <p:spPr>
          <a:xfrm>
            <a:off x="1272020" y="2861729"/>
            <a:ext cx="6863196" cy="567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MTT </a:t>
            </a:r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assay</a:t>
            </a:r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screening protocolli che impattano su metabolismo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7CD52A-4592-0A49-B620-B1261EDA2FEA}"/>
              </a:ext>
            </a:extLst>
          </p:cNvPr>
          <p:cNvSpPr txBox="1"/>
          <p:nvPr/>
        </p:nvSpPr>
        <p:spPr>
          <a:xfrm>
            <a:off x="290946" y="1727121"/>
            <a:ext cx="4322618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  Modelli cellulari di HS: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dirty="0"/>
              <a:t>Cellule KO per il gene </a:t>
            </a:r>
            <a:r>
              <a:rPr lang="it-IT" i="1" dirty="0"/>
              <a:t>NCTSN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Cellule KO per il gene </a:t>
            </a:r>
            <a:r>
              <a:rPr kumimoji="0" lang="it-IT" sz="1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PSENEN</a:t>
            </a:r>
          </a:p>
        </p:txBody>
      </p:sp>
    </p:spTree>
    <p:extLst>
      <p:ext uri="{BB962C8B-B14F-4D97-AF65-F5344CB8AC3E}">
        <p14:creationId xmlns:p14="http://schemas.microsoft.com/office/powerpoint/2010/main" val="6435547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{1B00F7D3-DCF2-0543-BB76-5A8DDC4CDB36}tf10001073</Template>
  <TotalTime>4525</TotalTime>
  <Words>413</Words>
  <Application>Microsoft Macintosh PowerPoint</Application>
  <PresentationFormat>Presentazione su schermo (4:3)</PresentationFormat>
  <Paragraphs>60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Produzione di ATP  dopo 2 e 24 ore cellule NCSTN KO</vt:lpstr>
      <vt:lpstr>Scratch assay cellule HaCaT NSCTN KO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Photobiomodulation Therapy: in vivo and in vitro models for applications in pediatric oncology</dc:title>
  <cp:lastModifiedBy>Luisa Zupin</cp:lastModifiedBy>
  <cp:revision>260</cp:revision>
  <dcterms:modified xsi:type="dcterms:W3CDTF">2020-03-16T09:50:43Z</dcterms:modified>
</cp:coreProperties>
</file>