
<file path=[Content_Types].xml><?xml version="1.0" encoding="utf-8"?>
<Types xmlns="http://schemas.openxmlformats.org/package/2006/content-types">
  <Default Extension="emf" ContentType="image/x-emf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332" r:id="rId2"/>
    <p:sldId id="329" r:id="rId3"/>
    <p:sldId id="327" r:id="rId4"/>
    <p:sldId id="341" r:id="rId5"/>
    <p:sldId id="345" r:id="rId6"/>
    <p:sldId id="346" r:id="rId7"/>
    <p:sldId id="372" r:id="rId8"/>
    <p:sldId id="354" r:id="rId9"/>
    <p:sldId id="355" r:id="rId10"/>
    <p:sldId id="356" r:id="rId11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CFF"/>
    <a:srgbClr val="FFD579"/>
    <a:srgbClr val="00FA00"/>
    <a:srgbClr val="00FDFF"/>
    <a:srgbClr val="8E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544"/>
    <p:restoredTop sz="95934"/>
  </p:normalViewPr>
  <p:slideViewPr>
    <p:cSldViewPr snapToGrid="0" snapToObjects="1">
      <p:cViewPr varScale="1">
        <p:scale>
          <a:sx n="112" d="100"/>
          <a:sy n="112" d="100"/>
        </p:scale>
        <p:origin x="12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" name="Shape 3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1pPr>
    <a:lvl2pPr indent="2286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2pPr>
    <a:lvl3pPr indent="4572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3pPr>
    <a:lvl4pPr indent="6858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4pPr>
    <a:lvl5pPr indent="9144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5pPr>
    <a:lvl6pPr indent="11430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6pPr>
    <a:lvl7pPr indent="13716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7pPr>
    <a:lvl8pPr indent="16002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8pPr>
    <a:lvl9pPr indent="18288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Testo"/>
          <p:cNvSpPr txBox="1">
            <a:spLocks noGrp="1"/>
          </p:cNvSpPr>
          <p:nvPr>
            <p:ph type="title"/>
          </p:nvPr>
        </p:nvSpPr>
        <p:spPr>
          <a:xfrm>
            <a:off x="457200" y="274635"/>
            <a:ext cx="8229600" cy="11430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Titolo Testo</a:t>
            </a:r>
          </a:p>
        </p:txBody>
      </p:sp>
      <p:sp>
        <p:nvSpPr>
          <p:cNvPr id="3" name="Corpo livello uno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8422823" y="6404294"/>
            <a:ext cx="263978" cy="26923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med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771" marR="0" indent="-326571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200" marR="0" indent="-3048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373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235200" marR="0" indent="-4064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 typeface="Arial"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 typeface="Arial"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 typeface="Arial"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 typeface="Arial"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E21A8F4E-CEDA-5241-B198-03693FA00285}"/>
              </a:ext>
            </a:extLst>
          </p:cNvPr>
          <p:cNvSpPr txBox="1"/>
          <p:nvPr/>
        </p:nvSpPr>
        <p:spPr>
          <a:xfrm>
            <a:off x="0" y="3549617"/>
            <a:ext cx="2071867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Irradiati  (1064 nm)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0C434D3-1EB0-784A-8554-4B00A3391350}"/>
              </a:ext>
            </a:extLst>
          </p:cNvPr>
          <p:cNvSpPr txBox="1"/>
          <p:nvPr/>
        </p:nvSpPr>
        <p:spPr>
          <a:xfrm>
            <a:off x="55219" y="5204082"/>
            <a:ext cx="1226356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Non trattati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2D550DC-2EEB-7D44-A89D-CA32664A7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0165" y="2847372"/>
            <a:ext cx="4810346" cy="391070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5F47C5A-1D5C-2540-A805-C4AA1F08C2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109" y="3856908"/>
            <a:ext cx="1788932" cy="128071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27C508A-948D-5942-8D1B-D0B6A286A7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816" y="5520819"/>
            <a:ext cx="1788932" cy="128071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510EC9A4-BE75-1548-B4FD-FB372C45B5CE}"/>
              </a:ext>
            </a:extLst>
          </p:cNvPr>
          <p:cNvSpPr txBox="1"/>
          <p:nvPr/>
        </p:nvSpPr>
        <p:spPr>
          <a:xfrm>
            <a:off x="6060271" y="2567348"/>
            <a:ext cx="1828238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Numero di cellule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6C54393E-7D6F-C94C-9296-EAE334D9BE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405" y="920366"/>
            <a:ext cx="8242300" cy="10160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BB05CF4-2D07-C84D-935C-53CD5138E7EB}"/>
              </a:ext>
            </a:extLst>
          </p:cNvPr>
          <p:cNvSpPr txBox="1"/>
          <p:nvPr/>
        </p:nvSpPr>
        <p:spPr>
          <a:xfrm>
            <a:off x="55219" y="2187160"/>
            <a:ext cx="3305215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Coltura di fibroblasti primari da biopsia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145CA7C-5682-E040-A868-517CC85E220D}"/>
              </a:ext>
            </a:extLst>
          </p:cNvPr>
          <p:cNvSpPr txBox="1"/>
          <p:nvPr/>
        </p:nvSpPr>
        <p:spPr>
          <a:xfrm>
            <a:off x="55219" y="2962395"/>
            <a:ext cx="3125729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A 48 ore dal trattamento laser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C3CD1461-E497-EA4D-AF83-25487A69F58A}"/>
              </a:ext>
            </a:extLst>
          </p:cNvPr>
          <p:cNvSpPr/>
          <p:nvPr/>
        </p:nvSpPr>
        <p:spPr>
          <a:xfrm>
            <a:off x="179405" y="94858"/>
            <a:ext cx="8397433" cy="556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75000"/>
              </a:lnSpc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2000" b="1" u="sng" dirty="0">
                <a:solidFill>
                  <a:schemeClr val="accent2">
                    <a:lumMod val="75000"/>
                  </a:schemeClr>
                </a:solidFill>
              </a:rPr>
              <a:t>Laser Terapia su fibroblasti</a:t>
            </a:r>
          </a:p>
        </p:txBody>
      </p:sp>
    </p:spTree>
    <p:extLst>
      <p:ext uri="{BB962C8B-B14F-4D97-AF65-F5344CB8AC3E}">
        <p14:creationId xmlns:p14="http://schemas.microsoft.com/office/powerpoint/2010/main" val="1396680436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37C8C12-AECE-0F4B-873E-7E76E27B4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21" y="971550"/>
            <a:ext cx="3372799" cy="266573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DF988EE4-5A5F-3D40-837E-F89CB5547C11}"/>
              </a:ext>
            </a:extLst>
          </p:cNvPr>
          <p:cNvSpPr txBox="1"/>
          <p:nvPr/>
        </p:nvSpPr>
        <p:spPr>
          <a:xfrm>
            <a:off x="457200" y="105513"/>
            <a:ext cx="3017520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sng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Ki-67</a:t>
            </a: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positive </a:t>
            </a:r>
            <a:r>
              <a:rPr kumimoji="0" lang="it-IT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cells</a:t>
            </a: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dirty="0"/>
              <a:t>Marker di proliferazione</a:t>
            </a: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145B212-BDB3-6646-AB96-711A094D4E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5792" y="1028700"/>
            <a:ext cx="4501007" cy="284607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04EEDF56-A029-7B43-ABA1-10669FD4AE3C}"/>
              </a:ext>
            </a:extLst>
          </p:cNvPr>
          <p:cNvSpPr txBox="1"/>
          <p:nvPr/>
        </p:nvSpPr>
        <p:spPr>
          <a:xfrm>
            <a:off x="5120641" y="195048"/>
            <a:ext cx="3188970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Numero di cellule </a:t>
            </a:r>
            <a:r>
              <a:rPr kumimoji="0" lang="it-IT" sz="1800" b="0" i="0" u="sng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Ki-67</a:t>
            </a: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positive al giorno 14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27C7791-566E-514A-A3F4-C68AB9248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329" y="4521097"/>
            <a:ext cx="3711893" cy="198882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A4F3AEAA-4402-F94B-B328-A44A2A6AA83B}"/>
              </a:ext>
            </a:extLst>
          </p:cNvPr>
          <p:cNvSpPr txBox="1"/>
          <p:nvPr/>
        </p:nvSpPr>
        <p:spPr>
          <a:xfrm>
            <a:off x="4766020" y="4521097"/>
            <a:ext cx="4239083" cy="1292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just"/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Produzione di </a:t>
            </a:r>
            <a:r>
              <a:rPr kumimoji="0" lang="it-IT" sz="1800" b="0" i="0" u="sng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collagene</a:t>
            </a: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al giorno 35.</a:t>
            </a:r>
          </a:p>
          <a:p>
            <a:pPr algn="just"/>
            <a:endParaRPr lang="it-IT" dirty="0"/>
          </a:p>
          <a:p>
            <a:pPr algn="just"/>
            <a:r>
              <a:rPr lang="it-IT" sz="1400" dirty="0"/>
              <a:t>Il collagene è uno dei componenti della matrice extracellulare e svolge un ruolo cruciale nel dare integrità strutturale e forza di tensione alla pelle </a:t>
            </a:r>
            <a:endParaRPr kumimoji="0" lang="it-IT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469766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B611039A-3EB6-894C-A47E-0B644D128D02}"/>
              </a:ext>
            </a:extLst>
          </p:cNvPr>
          <p:cNvSpPr txBox="1"/>
          <p:nvPr/>
        </p:nvSpPr>
        <p:spPr>
          <a:xfrm>
            <a:off x="422309" y="2442572"/>
            <a:ext cx="4300162" cy="9233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Migrazione - scratch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assay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Risultati a 24 ore dall’irradiazione</a:t>
            </a: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EC5A3899-E461-384C-B554-CE239D643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309" y="3795273"/>
            <a:ext cx="8299382" cy="248027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84F49EC6-B05E-8E4E-A0EA-B97B033F5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88"/>
            <a:ext cx="9144000" cy="1113476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62C68CB-7189-D946-81E1-A534D013F7C3}"/>
              </a:ext>
            </a:extLst>
          </p:cNvPr>
          <p:cNvSpPr txBox="1"/>
          <p:nvPr/>
        </p:nvSpPr>
        <p:spPr>
          <a:xfrm>
            <a:off x="5428216" y="1858554"/>
            <a:ext cx="3623186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Lunghezza d’onda a 780 nm</a:t>
            </a: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599215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E853B45A-C324-9246-9497-8E5935318A6E}"/>
              </a:ext>
            </a:extLst>
          </p:cNvPr>
          <p:cNvSpPr/>
          <p:nvPr/>
        </p:nvSpPr>
        <p:spPr>
          <a:xfrm>
            <a:off x="144683" y="86246"/>
            <a:ext cx="8397433" cy="556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75000"/>
              </a:lnSpc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2000" b="1" u="sng" dirty="0">
                <a:solidFill>
                  <a:schemeClr val="accent2">
                    <a:lumMod val="75000"/>
                  </a:schemeClr>
                </a:solidFill>
              </a:rPr>
              <a:t>Laser Terapia sui polimorfonucleati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4BE6B70-30EE-1A47-B053-F661F6CCA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959" y="3599726"/>
            <a:ext cx="5884082" cy="284287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40ECAB31-F8C1-9B48-B86C-9E737E51B214}"/>
              </a:ext>
            </a:extLst>
          </p:cNvPr>
          <p:cNvSpPr txBox="1"/>
          <p:nvPr/>
        </p:nvSpPr>
        <p:spPr>
          <a:xfrm>
            <a:off x="4343400" y="3294059"/>
            <a:ext cx="680014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dirty="0"/>
              <a:t>ROS</a:t>
            </a: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A6C7D93-C855-AB4A-B63E-0479923F3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46029"/>
            <a:ext cx="9144000" cy="122416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179AA90-6E22-CE40-AEC4-007A3B7AE785}"/>
              </a:ext>
            </a:extLst>
          </p:cNvPr>
          <p:cNvSpPr txBox="1"/>
          <p:nvPr/>
        </p:nvSpPr>
        <p:spPr>
          <a:xfrm>
            <a:off x="144683" y="2935110"/>
            <a:ext cx="3188064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Neutrofili isolati da sangue intero</a:t>
            </a:r>
          </a:p>
        </p:txBody>
      </p:sp>
    </p:spTree>
    <p:extLst>
      <p:ext uri="{BB962C8B-B14F-4D97-AF65-F5344CB8AC3E}">
        <p14:creationId xmlns:p14="http://schemas.microsoft.com/office/powerpoint/2010/main" val="227365721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E94588D-7B2B-6D49-9742-154249103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103" y="1742953"/>
            <a:ext cx="5700853" cy="4994136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7B06EF9E-7583-F249-8120-D7998076C592}"/>
              </a:ext>
            </a:extLst>
          </p:cNvPr>
          <p:cNvSpPr txBox="1"/>
          <p:nvPr/>
        </p:nvSpPr>
        <p:spPr>
          <a:xfrm>
            <a:off x="5324354" y="2114327"/>
            <a:ext cx="2106593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lang="it-IT" dirty="0">
                <a:solidFill>
                  <a:srgbClr val="211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Radicale Ossidrile</a:t>
            </a:r>
          </a:p>
          <a:p>
            <a:r>
              <a:rPr lang="it-IT" dirty="0">
                <a:solidFill>
                  <a:srgbClr val="211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Anione Ipoclorito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0952E96-BB00-CC42-97DE-EA93A80AE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1729"/>
            <a:ext cx="9144000" cy="1274885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3EB640A4-1A61-994E-82AB-4DFCE5417DCB}"/>
              </a:ext>
            </a:extLst>
          </p:cNvPr>
          <p:cNvSpPr/>
          <p:nvPr/>
        </p:nvSpPr>
        <p:spPr>
          <a:xfrm>
            <a:off x="6780030" y="3778356"/>
            <a:ext cx="21787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srgbClr val="211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HPF radicale ossidrile (HO</a:t>
            </a:r>
            <a:r>
              <a:rPr lang="it-IT" sz="1200" baseline="30000" dirty="0">
                <a:solidFill>
                  <a:srgbClr val="211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it-IT" sz="1200" dirty="0">
                <a:solidFill>
                  <a:srgbClr val="211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r>
              <a:rPr lang="it-IT" sz="1200" dirty="0">
                <a:solidFill>
                  <a:srgbClr val="211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APF anione ipoclorito (</a:t>
            </a:r>
            <a:r>
              <a:rPr lang="it-IT" sz="1200" dirty="0" err="1">
                <a:solidFill>
                  <a:srgbClr val="211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</a:t>
            </a:r>
            <a:r>
              <a:rPr lang="it-IT" sz="1200" dirty="0">
                <a:solidFill>
                  <a:srgbClr val="211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−)</a:t>
            </a:r>
            <a:endParaRPr lang="it-IT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EA108A0-8CE2-3E45-B9D0-2C8EC40D6854}"/>
              </a:ext>
            </a:extLst>
          </p:cNvPr>
          <p:cNvSpPr txBox="1"/>
          <p:nvPr/>
        </p:nvSpPr>
        <p:spPr>
          <a:xfrm>
            <a:off x="44450" y="2636446"/>
            <a:ext cx="798653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660 nm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002B15E-0F13-9946-978F-D09FDDFCA3BF}"/>
              </a:ext>
            </a:extLst>
          </p:cNvPr>
          <p:cNvSpPr txBox="1"/>
          <p:nvPr/>
        </p:nvSpPr>
        <p:spPr>
          <a:xfrm>
            <a:off x="9726" y="5265828"/>
            <a:ext cx="798653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dirty="0"/>
              <a:t>78</a:t>
            </a: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0 nm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23BB5C1-D357-284D-A954-7480C83C871D}"/>
              </a:ext>
            </a:extLst>
          </p:cNvPr>
          <p:cNvSpPr txBox="1"/>
          <p:nvPr/>
        </p:nvSpPr>
        <p:spPr>
          <a:xfrm>
            <a:off x="5654842" y="1455821"/>
            <a:ext cx="2141621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polimorfonucleati</a:t>
            </a:r>
          </a:p>
        </p:txBody>
      </p:sp>
    </p:spTree>
    <p:extLst>
      <p:ext uri="{BB962C8B-B14F-4D97-AF65-F5344CB8AC3E}">
        <p14:creationId xmlns:p14="http://schemas.microsoft.com/office/powerpoint/2010/main" val="308058136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E958555-325A-0549-81A6-11AA5D01D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123" y="520138"/>
            <a:ext cx="4235284" cy="242272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070B5D38-D164-3241-AF91-FA83DA9157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986" y="4094298"/>
            <a:ext cx="4325014" cy="2763702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97BC9EFE-B7D9-E14C-B0BC-A5D63FCD38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8888" y="2942864"/>
            <a:ext cx="4289123" cy="224326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0BB0C4D-1312-1240-AB76-95B0F469C9E7}"/>
              </a:ext>
            </a:extLst>
          </p:cNvPr>
          <p:cNvSpPr txBox="1"/>
          <p:nvPr/>
        </p:nvSpPr>
        <p:spPr>
          <a:xfrm>
            <a:off x="1296365" y="243068"/>
            <a:ext cx="2145276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lang="it-IT" dirty="0"/>
              <a:t>Anione </a:t>
            </a:r>
            <a:r>
              <a:rPr lang="it-IT" dirty="0" err="1"/>
              <a:t>superossido</a:t>
            </a:r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CFDEA37-3390-7E45-A0CD-6836162B5291}"/>
              </a:ext>
            </a:extLst>
          </p:cNvPr>
          <p:cNvSpPr txBox="1"/>
          <p:nvPr/>
        </p:nvSpPr>
        <p:spPr>
          <a:xfrm>
            <a:off x="8138321" y="4750042"/>
            <a:ext cx="913286" cy="338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DPI </a:t>
            </a:r>
            <a:r>
              <a:rPr kumimoji="0" lang="it-IT" sz="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inibtore</a:t>
            </a:r>
            <a:r>
              <a:rPr kumimoji="0" lang="it-IT" sz="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di NADPH </a:t>
            </a:r>
            <a:r>
              <a:rPr kumimoji="0" lang="it-IT" sz="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ossidsi</a:t>
            </a:r>
            <a:endParaRPr kumimoji="0" lang="it-IT" sz="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426C0C9-5237-7B43-8A61-60C9CE817984}"/>
              </a:ext>
            </a:extLst>
          </p:cNvPr>
          <p:cNvSpPr txBox="1"/>
          <p:nvPr/>
        </p:nvSpPr>
        <p:spPr>
          <a:xfrm>
            <a:off x="3755281" y="2373483"/>
            <a:ext cx="1241174" cy="338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800" dirty="0" err="1"/>
              <a:t>fMLP</a:t>
            </a:r>
            <a:r>
              <a:rPr lang="it-IT" sz="800" dirty="0"/>
              <a:t> attivatore neutrofili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SOD </a:t>
            </a:r>
            <a:r>
              <a:rPr kumimoji="0" lang="it-IT" sz="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super</a:t>
            </a:r>
            <a:r>
              <a:rPr lang="it-IT" sz="800" dirty="0" err="1"/>
              <a:t>ossido</a:t>
            </a:r>
            <a:r>
              <a:rPr lang="it-IT" sz="800" dirty="0"/>
              <a:t> </a:t>
            </a:r>
            <a:r>
              <a:rPr lang="it-IT" sz="800" dirty="0" err="1"/>
              <a:t>dismutasi</a:t>
            </a:r>
            <a:endParaRPr kumimoji="0" lang="it-IT" sz="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3B6E505-2AD7-E848-A341-2B25C383B792}"/>
              </a:ext>
            </a:extLst>
          </p:cNvPr>
          <p:cNvSpPr txBox="1"/>
          <p:nvPr/>
        </p:nvSpPr>
        <p:spPr>
          <a:xfrm>
            <a:off x="7267022" y="2942864"/>
            <a:ext cx="1216764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lang="it-IT" dirty="0"/>
              <a:t>ROS totali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C9F575E-2AB1-FC42-B61C-E9208353678B}"/>
              </a:ext>
            </a:extLst>
          </p:cNvPr>
          <p:cNvSpPr txBox="1"/>
          <p:nvPr/>
        </p:nvSpPr>
        <p:spPr>
          <a:xfrm>
            <a:off x="2851179" y="4380714"/>
            <a:ext cx="2145276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lang="it-IT" dirty="0"/>
              <a:t>ROS extracellulari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24146E3-E9B6-AC45-818B-03CA817CA7F9}"/>
              </a:ext>
            </a:extLst>
          </p:cNvPr>
          <p:cNvSpPr txBox="1"/>
          <p:nvPr/>
        </p:nvSpPr>
        <p:spPr>
          <a:xfrm>
            <a:off x="3711960" y="6187892"/>
            <a:ext cx="1913215" cy="338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DPI </a:t>
            </a:r>
            <a:r>
              <a:rPr kumimoji="0" lang="it-IT" sz="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inibtore</a:t>
            </a:r>
            <a:r>
              <a:rPr kumimoji="0" lang="it-IT" sz="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di NADPH </a:t>
            </a:r>
            <a:r>
              <a:rPr kumimoji="0" lang="it-IT" sz="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ossidsi</a:t>
            </a:r>
            <a:endParaRPr kumimoji="0" lang="it-IT" sz="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r>
              <a:rPr lang="it-IT" sz="800" dirty="0" err="1"/>
              <a:t>fMLP</a:t>
            </a:r>
            <a:r>
              <a:rPr lang="it-IT" sz="800" dirty="0"/>
              <a:t> attivatore neutrofili</a:t>
            </a:r>
          </a:p>
        </p:txBody>
      </p:sp>
    </p:spTree>
    <p:extLst>
      <p:ext uri="{BB962C8B-B14F-4D97-AF65-F5344CB8AC3E}">
        <p14:creationId xmlns:p14="http://schemas.microsoft.com/office/powerpoint/2010/main" val="422858799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26B7090-DBC0-EC49-89A4-F667F2E42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642" y="2619405"/>
            <a:ext cx="6121300" cy="3717739"/>
          </a:xfrm>
          <a:prstGeom prst="rect">
            <a:avLst/>
          </a:prstGeom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D1702D8C-EA62-A44D-A97A-ECEFC3D5201E}"/>
              </a:ext>
            </a:extLst>
          </p:cNvPr>
          <p:cNvSpPr txBox="1"/>
          <p:nvPr/>
        </p:nvSpPr>
        <p:spPr>
          <a:xfrm>
            <a:off x="445546" y="254643"/>
            <a:ext cx="4369522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Capacità fungicida contro </a:t>
            </a:r>
            <a:r>
              <a:rPr kumimoji="0" lang="it-IT" sz="18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Candida </a:t>
            </a:r>
            <a:r>
              <a:rPr kumimoji="0" lang="it-IT" sz="1800" b="0" i="1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albicans</a:t>
            </a:r>
            <a:endParaRPr kumimoji="0" lang="it-IT" sz="18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A439BAA3-E43A-174C-874F-39158D9899AC}"/>
              </a:ext>
            </a:extLst>
          </p:cNvPr>
          <p:cNvSpPr txBox="1"/>
          <p:nvPr/>
        </p:nvSpPr>
        <p:spPr>
          <a:xfrm>
            <a:off x="6549113" y="5253085"/>
            <a:ext cx="1584233" cy="215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DPI </a:t>
            </a:r>
            <a:r>
              <a:rPr kumimoji="0" lang="it-IT" sz="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inibtore</a:t>
            </a:r>
            <a:r>
              <a:rPr kumimoji="0" lang="it-IT" sz="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di NADPH </a:t>
            </a:r>
            <a:r>
              <a:rPr kumimoji="0" lang="it-IT" sz="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ossidsi</a:t>
            </a:r>
            <a:endParaRPr kumimoji="0" lang="it-IT" sz="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9EF5932-04C6-854F-A8E8-984D6304A432}"/>
              </a:ext>
            </a:extLst>
          </p:cNvPr>
          <p:cNvSpPr txBox="1"/>
          <p:nvPr/>
        </p:nvSpPr>
        <p:spPr>
          <a:xfrm>
            <a:off x="619627" y="1604915"/>
            <a:ext cx="7904746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40 minuti o 80 minuti di co-cultura di </a:t>
            </a:r>
            <a:r>
              <a:rPr kumimoji="0" lang="it-IT" sz="18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C. </a:t>
            </a:r>
            <a:r>
              <a:rPr kumimoji="0" lang="it-IT" sz="1800" b="0" i="1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albicans</a:t>
            </a:r>
            <a:r>
              <a:rPr kumimoji="0" lang="it-IT" sz="18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con PMN</a:t>
            </a:r>
          </a:p>
        </p:txBody>
      </p:sp>
    </p:spTree>
    <p:extLst>
      <p:ext uri="{BB962C8B-B14F-4D97-AF65-F5344CB8AC3E}">
        <p14:creationId xmlns:p14="http://schemas.microsoft.com/office/powerpoint/2010/main" val="396084176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7B8C525C-44FF-6447-8986-DDDB7DA0B2FA}"/>
              </a:ext>
            </a:extLst>
          </p:cNvPr>
          <p:cNvSpPr txBox="1"/>
          <p:nvPr/>
        </p:nvSpPr>
        <p:spPr>
          <a:xfrm>
            <a:off x="2922607" y="706054"/>
            <a:ext cx="6221393" cy="10156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La Laser Terapia agisce positivamente sui singoli attori del process</a:t>
            </a:r>
            <a:r>
              <a:rPr lang="it-IT" sz="2000" dirty="0"/>
              <a:t>o di guarigione delle ferite</a:t>
            </a:r>
            <a:endParaRPr kumimoji="0" lang="it-IT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18DB786-B361-CB4C-9066-0613599264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11" y="437982"/>
            <a:ext cx="1968742" cy="196874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6D6BFB1-F6D1-1D43-B88C-CA757E8ED761}"/>
              </a:ext>
            </a:extLst>
          </p:cNvPr>
          <p:cNvSpPr txBox="1"/>
          <p:nvPr/>
        </p:nvSpPr>
        <p:spPr>
          <a:xfrm>
            <a:off x="1643082" y="2501106"/>
            <a:ext cx="6481823" cy="1200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4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Ma cosa accade in vivo su una ferita irradiata?</a:t>
            </a:r>
            <a:endParaRPr lang="it-IT" sz="2400" i="1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it-IT" sz="2400" i="1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2400" i="1" dirty="0"/>
              <a:t>Partiamo dai modelli animali………………</a:t>
            </a:r>
            <a:endParaRPr kumimoji="0" lang="it-IT" sz="24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941F42C6-0A90-D142-9531-23596BADE9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39" y="3756731"/>
            <a:ext cx="2799224" cy="2799224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A5D258CC-7D48-2944-B3C3-8FC8EFCDAC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238" y="4032854"/>
            <a:ext cx="2836842" cy="283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86686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85BCF4A-FDDB-314F-995B-D16096C0F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8836"/>
            <a:ext cx="4965539" cy="74577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790DB1E8-0B2B-B74D-9016-F9362E9AFAC0}"/>
              </a:ext>
            </a:extLst>
          </p:cNvPr>
          <p:cNvSpPr txBox="1"/>
          <p:nvPr/>
        </p:nvSpPr>
        <p:spPr>
          <a:xfrm>
            <a:off x="89262" y="2324455"/>
            <a:ext cx="1748903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BALB/</a:t>
            </a:r>
            <a:r>
              <a:rPr lang="it-IT" dirty="0"/>
              <a:t>c</a:t>
            </a: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mouse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EAAC256-985C-1947-8D59-6F2D1928F7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1330"/>
          <a:stretch/>
        </p:blipFill>
        <p:spPr>
          <a:xfrm>
            <a:off x="4929259" y="2914994"/>
            <a:ext cx="3289300" cy="3170923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3CAF3FFF-A37A-B94E-A0A6-E395DA3EAE6E}"/>
              </a:ext>
            </a:extLst>
          </p:cNvPr>
          <p:cNvSpPr/>
          <p:nvPr/>
        </p:nvSpPr>
        <p:spPr>
          <a:xfrm>
            <a:off x="190980" y="-20108"/>
            <a:ext cx="8397433" cy="556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75000"/>
              </a:lnSpc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2000" b="1" u="sng" dirty="0">
                <a:solidFill>
                  <a:schemeClr val="accent2">
                    <a:lumMod val="75000"/>
                  </a:schemeClr>
                </a:solidFill>
              </a:rPr>
              <a:t>Laser Terapia su ferita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2BA7122-BB9C-374D-A00A-7548DCE03D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434" y="3008206"/>
            <a:ext cx="2895600" cy="29845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842AA7C9-BF06-FA45-BA56-1B0BF151E6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914" y="3717467"/>
            <a:ext cx="1778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16344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103260C-5391-FF44-99EC-9B3E7933A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74" y="3994750"/>
            <a:ext cx="4316162" cy="2754997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E265B0FF-03A3-7845-96C1-54F23C75EA79}"/>
              </a:ext>
            </a:extLst>
          </p:cNvPr>
          <p:cNvSpPr/>
          <p:nvPr/>
        </p:nvSpPr>
        <p:spPr>
          <a:xfrm>
            <a:off x="3920864" y="2377132"/>
            <a:ext cx="20988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dirty="0">
                <a:latin typeface="TimesNewRomanPSMT"/>
              </a:rPr>
              <a:t>laser treatment:</a:t>
            </a:r>
          </a:p>
          <a:p>
            <a:r>
              <a:rPr lang="en" dirty="0">
                <a:latin typeface="TimesNewRomanPSMT"/>
              </a:rPr>
              <a:t>group 1: 0.8 J/cm</a:t>
            </a:r>
            <a:r>
              <a:rPr lang="en" baseline="30000" dirty="0">
                <a:latin typeface="TimesNewRomanPSMT"/>
              </a:rPr>
              <a:t>2</a:t>
            </a:r>
            <a:endParaRPr lang="en" dirty="0">
              <a:latin typeface="TimesNewRomanPSMT"/>
            </a:endParaRPr>
          </a:p>
          <a:p>
            <a:r>
              <a:rPr lang="en" dirty="0">
                <a:latin typeface="TimesNewRomanPSMT"/>
              </a:rPr>
              <a:t>group 2: 1.6 J/cm</a:t>
            </a:r>
            <a:r>
              <a:rPr lang="en" baseline="30000" dirty="0">
                <a:latin typeface="TimesNewRomanPSMT"/>
              </a:rPr>
              <a:t>2</a:t>
            </a:r>
            <a:endParaRPr lang="en" dirty="0">
              <a:latin typeface="TimesNewRomanPSMT"/>
            </a:endParaRPr>
          </a:p>
          <a:p>
            <a:r>
              <a:rPr lang="en" dirty="0">
                <a:latin typeface="TimesNewRomanPSMT"/>
              </a:rPr>
              <a:t>group 3: 2.0 J/cm</a:t>
            </a:r>
            <a:r>
              <a:rPr lang="en" baseline="30000" dirty="0">
                <a:latin typeface="TimesNewRomanPSMT"/>
              </a:rPr>
              <a:t>2</a:t>
            </a:r>
            <a:r>
              <a:rPr lang="en" dirty="0">
                <a:latin typeface="TimesNewRomanPSMT"/>
              </a:rPr>
              <a:t>. </a:t>
            </a:r>
            <a:endParaRPr lang="en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26D0DBA3-3217-F244-B66D-3A3971BA697B}"/>
              </a:ext>
            </a:extLst>
          </p:cNvPr>
          <p:cNvSpPr/>
          <p:nvPr/>
        </p:nvSpPr>
        <p:spPr>
          <a:xfrm>
            <a:off x="1400536" y="3382750"/>
            <a:ext cx="20988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u="sng" dirty="0">
                <a:latin typeface="TimesNewRomanPSMT"/>
              </a:rPr>
              <a:t>Wound Thickness</a:t>
            </a:r>
            <a:endParaRPr lang="en" u="sng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A7D7507-5E45-ED41-BBB2-CFC267F7DDAC}"/>
              </a:ext>
            </a:extLst>
          </p:cNvPr>
          <p:cNvSpPr txBox="1"/>
          <p:nvPr/>
        </p:nvSpPr>
        <p:spPr>
          <a:xfrm>
            <a:off x="-1" y="1618214"/>
            <a:ext cx="3499413" cy="9233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Lunghezza d’onda 1064 nm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dirty="0"/>
              <a:t>6 sessioni a settimana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Valutazione al giorno 14, 21, 35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31EC6CF-859D-7047-B379-36242E222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550"/>
            <a:ext cx="9144000" cy="114437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5CEE335-C14A-BF49-9AE7-03CB6B9801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4126" y="3994750"/>
            <a:ext cx="4559300" cy="2806700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384126F3-0E27-164A-8516-A103A47612D2}"/>
              </a:ext>
            </a:extLst>
          </p:cNvPr>
          <p:cNvSpPr/>
          <p:nvPr/>
        </p:nvSpPr>
        <p:spPr>
          <a:xfrm>
            <a:off x="5595732" y="3698795"/>
            <a:ext cx="31005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u="sng" dirty="0">
                <a:latin typeface="TimesNewRomanPSMT"/>
              </a:rPr>
              <a:t>Wound Thickness </a:t>
            </a:r>
            <a:r>
              <a:rPr lang="en" dirty="0">
                <a:latin typeface="TimesNewRomanPSMT"/>
              </a:rPr>
              <a:t>al </a:t>
            </a:r>
            <a:r>
              <a:rPr lang="en" dirty="0" err="1">
                <a:latin typeface="TimesNewRomanPSMT"/>
              </a:rPr>
              <a:t>giorno</a:t>
            </a:r>
            <a:r>
              <a:rPr lang="en" dirty="0">
                <a:latin typeface="TimesNewRomanPSMT"/>
              </a:rPr>
              <a:t> 14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702516643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{1B00F7D3-DCF2-0543-BB76-5A8DDC4CDB36}tf10001073</Template>
  <TotalTime>4528</TotalTime>
  <Words>250</Words>
  <Application>Microsoft Macintosh PowerPoint</Application>
  <PresentationFormat>Presentazione su schermo (4:3)</PresentationFormat>
  <Paragraphs>52</Paragraphs>
  <Slides>10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5" baseType="lpstr">
      <vt:lpstr>Arial</vt:lpstr>
      <vt:lpstr>Calibri</vt:lpstr>
      <vt:lpstr>Times New Roman</vt:lpstr>
      <vt:lpstr>TimesNewRomanPSMT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Photobiomodulation Therapy: in vivo and in vitro models for applications in pediatric oncology</dc:title>
  <cp:lastModifiedBy>Luisa Zupin</cp:lastModifiedBy>
  <cp:revision>263</cp:revision>
  <dcterms:modified xsi:type="dcterms:W3CDTF">2020-03-16T10:06:30Z</dcterms:modified>
</cp:coreProperties>
</file>