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60" r:id="rId2"/>
    <p:sldId id="361" r:id="rId3"/>
    <p:sldId id="353" r:id="rId4"/>
    <p:sldId id="373" r:id="rId5"/>
    <p:sldId id="375" r:id="rId6"/>
    <p:sldId id="381" r:id="rId7"/>
    <p:sldId id="275" r:id="rId8"/>
    <p:sldId id="383" r:id="rId9"/>
    <p:sldId id="385" r:id="rId10"/>
    <p:sldId id="386" r:id="rId11"/>
    <p:sldId id="378" r:id="rId12"/>
    <p:sldId id="387" r:id="rId13"/>
    <p:sldId id="379" r:id="rId14"/>
    <p:sldId id="389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4"/>
    <p:restoredTop sz="95934"/>
  </p:normalViewPr>
  <p:slideViewPr>
    <p:cSldViewPr snapToGrid="0" snapToObjects="1">
      <p:cViewPr varScale="1">
        <p:scale>
          <a:sx n="112" d="100"/>
          <a:sy n="112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2F4811C-CE94-684F-B7F3-1A447E574853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ustione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AC3CE1-0FBE-9844-B6EF-55B566FD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13" y="2128838"/>
            <a:ext cx="7416965" cy="44386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CB47ED-3A44-DD4B-83C8-9223C5CDB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138"/>
            <a:ext cx="9144000" cy="9028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DE64F1-D0DD-9443-A2B8-917850F76970}"/>
              </a:ext>
            </a:extLst>
          </p:cNvPr>
          <p:cNvSpPr txBox="1"/>
          <p:nvPr/>
        </p:nvSpPr>
        <p:spPr>
          <a:xfrm rot="16200000">
            <a:off x="-177148" y="3813455"/>
            <a:ext cx="208605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disinfettante</a:t>
            </a:r>
          </a:p>
        </p:txBody>
      </p:sp>
    </p:spTree>
    <p:extLst>
      <p:ext uri="{BB962C8B-B14F-4D97-AF65-F5344CB8AC3E}">
        <p14:creationId xmlns:p14="http://schemas.microsoft.com/office/powerpoint/2010/main" val="24754978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D5B38B-B88A-7C43-A151-6FDC55C0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15895"/>
            <a:ext cx="5948762" cy="34414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6803F88-5649-3940-BFB8-05785AE09BD5}"/>
              </a:ext>
            </a:extLst>
          </p:cNvPr>
          <p:cNvSpPr/>
          <p:nvPr/>
        </p:nvSpPr>
        <p:spPr>
          <a:xfrm>
            <a:off x="163136" y="5149497"/>
            <a:ext cx="8697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 soggettiva (0-12): il paziente riporta la sensazione dolorifica, prurito, sensazione di bruciore e l’impatto della radio-dermatite sulle attività quotidiane</a:t>
            </a:r>
          </a:p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 oggettiva (0.24): la valutazione del clinico della radio-dermatite</a:t>
            </a:r>
          </a:p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score: somma delle due scale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6CE3E1-6109-354B-8EC2-D3D67CAE265D}"/>
              </a:ext>
            </a:extLst>
          </p:cNvPr>
          <p:cNvSpPr txBox="1"/>
          <p:nvPr/>
        </p:nvSpPr>
        <p:spPr>
          <a:xfrm>
            <a:off x="163135" y="200401"/>
            <a:ext cx="8697085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/>
              <a:t>Gravità di radio dermatite nel gruppo controllo e in quello irradiato RISRAS score: oggettivo, soggettivo e totale (Radiotherapy- Induced Skin Reaction Assessment Scale) (higher scores indicate greater skin toxicity) </a:t>
            </a: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3473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61D6D1-9181-8949-A349-067B7FC7402A}"/>
              </a:ext>
            </a:extLst>
          </p:cNvPr>
          <p:cNvSpPr txBox="1"/>
          <p:nvPr/>
        </p:nvSpPr>
        <p:spPr>
          <a:xfrm>
            <a:off x="2538249" y="543910"/>
            <a:ext cx="565982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Il laser riesce ad essere efficace anche su diversi tipi di ferita nell’uomo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4D244F-DF5F-E14A-90CB-1FAA3182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" y="201577"/>
            <a:ext cx="2115954" cy="2115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586FE-B96A-DF43-9770-6F7AF36486C7}"/>
              </a:ext>
            </a:extLst>
          </p:cNvPr>
          <p:cNvSpPr txBox="1"/>
          <p:nvPr/>
        </p:nvSpPr>
        <p:spPr>
          <a:xfrm>
            <a:off x="225973" y="2878478"/>
            <a:ext cx="8692054" cy="3323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È importante però considerare che esistono studi che riportano nessuna efficacia della laser terapia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1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u="sng" dirty="0"/>
              <a:t>Possibili cause?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Considerare l’effetto bifasico → importanza dei </a:t>
            </a: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parametri di irradiazione</a:t>
            </a: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Scelta dei </a:t>
            </a:r>
            <a:r>
              <a:rPr lang="it-IT" sz="2000" dirty="0" err="1"/>
              <a:t>setting</a:t>
            </a:r>
            <a:r>
              <a:rPr lang="it-IT" sz="2000" dirty="0"/>
              <a:t> di irradiazione → quante sessioni condurre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Attenta val</a:t>
            </a:r>
            <a:r>
              <a:rPr lang="it-IT" sz="2000" dirty="0"/>
              <a:t>utazione della situazione clinica dei pazienti / condizione da trattare</a:t>
            </a:r>
            <a:endParaRPr kumimoji="0" lang="it-IT" sz="2000" b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750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AFAB7F-B8C3-4B41-97D8-34DD5E2172E3}"/>
              </a:ext>
            </a:extLst>
          </p:cNvPr>
          <p:cNvSpPr txBox="1"/>
          <p:nvPr/>
        </p:nvSpPr>
        <p:spPr>
          <a:xfrm>
            <a:off x="386255" y="395656"/>
            <a:ext cx="837149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Ci </a:t>
            </a:r>
            <a:r>
              <a:rPr lang="it-IT" sz="2400" i="1" dirty="0"/>
              <a:t>possono essere altre applicazione cliniche per la laser terapia?</a:t>
            </a: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3D5505-E608-164A-BA05-B37233B2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79" y="1256206"/>
            <a:ext cx="5396842" cy="53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0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305615-1856-3C48-A974-393AA0BCB6DF}"/>
              </a:ext>
            </a:extLst>
          </p:cNvPr>
          <p:cNvSpPr txBox="1"/>
          <p:nvPr/>
        </p:nvSpPr>
        <p:spPr>
          <a:xfrm>
            <a:off x="189186" y="583325"/>
            <a:ext cx="8765628" cy="6186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Divers</a:t>
            </a:r>
            <a:r>
              <a:rPr lang="it-IT" sz="2000" dirty="0"/>
              <a:t>i studi hanno evidenziato come la laser terapia possa avere effetti benefici per tutte quelle condizioni che richiedono un attivazione di meccanismi endogeni di </a:t>
            </a:r>
            <a:r>
              <a:rPr lang="it-IT" sz="2000" dirty="0">
                <a:solidFill>
                  <a:srgbClr val="7030A0"/>
                </a:solidFill>
              </a:rPr>
              <a:t>rigenerazione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Acne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Psioriasi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Dermatite atopica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A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lopecia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Ringiovanimento della pelle………………………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/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/>
          </a:p>
          <a:p>
            <a:pPr marR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 non solo!!										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5381212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AAB9CC-DC61-4940-BA03-988703BA332F}"/>
              </a:ext>
            </a:extLst>
          </p:cNvPr>
          <p:cNvSpPr txBox="1"/>
          <p:nvPr/>
        </p:nvSpPr>
        <p:spPr>
          <a:xfrm>
            <a:off x="248855" y="878644"/>
            <a:ext cx="8694683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/>
              <a:t>Un importante effetto della Laser Terapia è quello </a:t>
            </a:r>
            <a:r>
              <a:rPr lang="it-IT" sz="2000" dirty="0">
                <a:solidFill>
                  <a:srgbClr val="00B050"/>
                </a:solidFill>
              </a:rPr>
              <a:t>ANALGESICO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solidFill>
                  <a:schemeClr val="tx1"/>
                </a:solidFill>
              </a:rPr>
              <a:t>Il laser agirebbe diminuendo la sensazione dolorifica anche nei casi di ferita aggiungendo all’effetto biostimolante quello di riduzione del dolore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CA6F34-A851-294D-B11D-8C8F05BE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2" y="3750025"/>
            <a:ext cx="2825268" cy="28252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B94942-AFD3-A84E-AA8A-109E9762B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94687"/>
            <a:ext cx="3280606" cy="32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27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A60507-7D41-6440-B51A-297A8B79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1" y="1028700"/>
            <a:ext cx="3862617" cy="29043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1928F2-0130-394C-B99A-457D979B6398}"/>
              </a:ext>
            </a:extLst>
          </p:cNvPr>
          <p:cNvSpPr txBox="1"/>
          <p:nvPr/>
        </p:nvSpPr>
        <p:spPr>
          <a:xfrm>
            <a:off x="985836" y="385763"/>
            <a:ext cx="40290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% di chiusura della ferita al giorno 27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1DDF65-BCC1-4644-9452-8CDBBBC5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68612"/>
            <a:ext cx="4876800" cy="3975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64D90-8BC1-6A4F-BA4F-1EDB045C696D}"/>
              </a:ext>
            </a:extLst>
          </p:cNvPr>
          <p:cNvSpPr txBox="1"/>
          <p:nvPr/>
        </p:nvSpPr>
        <p:spPr>
          <a:xfrm>
            <a:off x="5341144" y="2461421"/>
            <a:ext cx="272891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Tempo medio di guarigione</a:t>
            </a:r>
          </a:p>
        </p:txBody>
      </p:sp>
    </p:spTree>
    <p:extLst>
      <p:ext uri="{BB962C8B-B14F-4D97-AF65-F5344CB8AC3E}">
        <p14:creationId xmlns:p14="http://schemas.microsoft.com/office/powerpoint/2010/main" val="3384328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8C525C-44FF-6447-8986-DDDB7DA0B2FA}"/>
              </a:ext>
            </a:extLst>
          </p:cNvPr>
          <p:cNvSpPr txBox="1"/>
          <p:nvPr/>
        </p:nvSpPr>
        <p:spPr>
          <a:xfrm>
            <a:off x="2922607" y="706054"/>
            <a:ext cx="6221393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 Laser Terapia migliora il processo di </a:t>
            </a: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wound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healing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nel modello murino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D6BFB1-F6D1-1D43-B88C-CA757E8ED761}"/>
              </a:ext>
            </a:extLst>
          </p:cNvPr>
          <p:cNvSpPr txBox="1"/>
          <p:nvPr/>
        </p:nvSpPr>
        <p:spPr>
          <a:xfrm>
            <a:off x="446516" y="2501106"/>
            <a:ext cx="842947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i="1" dirty="0"/>
              <a:t>La laser terapia può essere efficace anche su ferita nell’uomo????</a:t>
            </a: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B17B33-7D30-E144-9E34-9FA19B9EE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8" y="115793"/>
            <a:ext cx="1949450" cy="19494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8984A2-82BB-8F48-A130-3EFCACE8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3371032"/>
            <a:ext cx="3168650" cy="31686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4C4A89-6460-CA4F-A5F5-9AA90A395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6" y="3291013"/>
            <a:ext cx="3168650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534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29D8FB-DDDB-5447-BCA5-4EDFCEF8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91" y="3507278"/>
            <a:ext cx="3302000" cy="31623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7472BF-4EAD-AA46-84C1-A8230B11B661}"/>
              </a:ext>
            </a:extLst>
          </p:cNvPr>
          <p:cNvSpPr txBox="1"/>
          <p:nvPr/>
        </p:nvSpPr>
        <p:spPr>
          <a:xfrm>
            <a:off x="5566509" y="2902074"/>
            <a:ext cx="315350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% area di chiusura della ferita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1093934-16FB-D24D-AB9E-AF71D1D91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8" y="3663047"/>
            <a:ext cx="3302000" cy="26162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D5003F-C059-4646-9C73-5A5158193CED}"/>
              </a:ext>
            </a:extLst>
          </p:cNvPr>
          <p:cNvSpPr txBox="1"/>
          <p:nvPr/>
        </p:nvSpPr>
        <p:spPr>
          <a:xfrm>
            <a:off x="638908" y="2913797"/>
            <a:ext cx="383768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Creazione di abrasione in volontari sani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B125D95-F3F6-384C-9049-02FD241F6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890"/>
            <a:ext cx="9144000" cy="105340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75B430-FD97-8741-9392-24731A74946E}"/>
              </a:ext>
            </a:extLst>
          </p:cNvPr>
          <p:cNvSpPr txBox="1"/>
          <p:nvPr/>
        </p:nvSpPr>
        <p:spPr>
          <a:xfrm>
            <a:off x="103224" y="1457110"/>
            <a:ext cx="383768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Effetto della laser terapia (820 nm)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10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sessioni per 10 giorni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Valutazione finale al giorno 20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2361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04413FA-DE70-A04E-9389-9F2530947D65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ulcere in pazienti diabatici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C393F5-4EAE-AC4B-99CB-BBF962E4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0" y="3642556"/>
            <a:ext cx="3908054" cy="3020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C849B8-F830-4E4E-A5DC-AAB5458F9415}"/>
              </a:ext>
            </a:extLst>
          </p:cNvPr>
          <p:cNvSpPr txBox="1"/>
          <p:nvPr/>
        </p:nvSpPr>
        <p:spPr>
          <a:xfrm>
            <a:off x="756745" y="3011217"/>
            <a:ext cx="28062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Numero di pazienti con guarigione completa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69AD4C-A3F7-1E4B-B2D8-B3EFB2EA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09909"/>
            <a:ext cx="4228266" cy="30766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FD0582-D0D9-3B46-8B8B-BC626B52FACD}"/>
              </a:ext>
            </a:extLst>
          </p:cNvPr>
          <p:cNvSpPr txBox="1"/>
          <p:nvPr/>
        </p:nvSpPr>
        <p:spPr>
          <a:xfrm>
            <a:off x="5079604" y="2965052"/>
            <a:ext cx="372066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Riduzione della grandezza dell’ulcera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A76F09F-D758-9848-89F0-388E9162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1347"/>
            <a:ext cx="9144000" cy="106606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838C8D-AED9-5C48-B285-16B1B36C3122}"/>
              </a:ext>
            </a:extLst>
          </p:cNvPr>
          <p:cNvSpPr txBox="1"/>
          <p:nvPr/>
        </p:nvSpPr>
        <p:spPr>
          <a:xfrm>
            <a:off x="174317" y="2179974"/>
            <a:ext cx="879536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Effetto della laser terapia (685 nm) 6 sessioni a settimana per almeno 2 settimane poi ogni giorno fino alla guarigione dell’ulcera</a:t>
            </a:r>
          </a:p>
        </p:txBody>
      </p:sp>
    </p:spTree>
    <p:extLst>
      <p:ext uri="{BB962C8B-B14F-4D97-AF65-F5344CB8AC3E}">
        <p14:creationId xmlns:p14="http://schemas.microsoft.com/office/powerpoint/2010/main" val="30859795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DB5361-A719-3E49-B42D-0D4C184A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233"/>
            <a:ext cx="7632700" cy="9525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E123E40-D984-624A-92DD-98961B6C575F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cicatrice da ustione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B64442-CA00-2C41-8193-F50FE22F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74" y="3714974"/>
            <a:ext cx="4410952" cy="314302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D0AFDC7-05A4-D34A-9F33-14814393A1A0}"/>
              </a:ext>
            </a:extLst>
          </p:cNvPr>
          <p:cNvSpPr/>
          <p:nvPr/>
        </p:nvSpPr>
        <p:spPr>
          <a:xfrm>
            <a:off x="190980" y="219031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u="sng" dirty="0">
                <a:latin typeface="Times" pitchFamily="2" charset="0"/>
              </a:rPr>
              <a:t>Vancouver Scar Scale (VSS)</a:t>
            </a:r>
          </a:p>
          <a:p>
            <a:r>
              <a:rPr lang="it-IT" dirty="0">
                <a:latin typeface="Times" pitchFamily="2" charset="0"/>
              </a:rPr>
              <a:t>A</a:t>
            </a:r>
            <a:r>
              <a:rPr lang="en" dirty="0" err="1">
                <a:latin typeface="Times" pitchFamily="2" charset="0"/>
              </a:rPr>
              <a:t>ltezza</a:t>
            </a:r>
            <a:endParaRPr lang="en" dirty="0">
              <a:latin typeface="Times" pitchFamily="2" charset="0"/>
            </a:endParaRPr>
          </a:p>
          <a:p>
            <a:r>
              <a:rPr lang="it-IT" dirty="0" err="1">
                <a:latin typeface="Times" pitchFamily="2" charset="0"/>
              </a:rPr>
              <a:t>F</a:t>
            </a:r>
            <a:r>
              <a:rPr lang="en" dirty="0" err="1">
                <a:latin typeface="Times" pitchFamily="2" charset="0"/>
              </a:rPr>
              <a:t>lessibilità</a:t>
            </a:r>
            <a:endParaRPr lang="en" dirty="0">
              <a:latin typeface="Times" pitchFamily="2" charset="0"/>
            </a:endParaRPr>
          </a:p>
          <a:p>
            <a:r>
              <a:rPr lang="it-IT" dirty="0" err="1">
                <a:latin typeface="Times" pitchFamily="2" charset="0"/>
              </a:rPr>
              <a:t>P</a:t>
            </a:r>
            <a:r>
              <a:rPr lang="en" dirty="0" err="1">
                <a:latin typeface="Times" pitchFamily="2" charset="0"/>
              </a:rPr>
              <a:t>igmentazione</a:t>
            </a:r>
            <a:endParaRPr lang="en" dirty="0">
              <a:latin typeface="Times" pitchFamily="2" charset="0"/>
            </a:endParaRPr>
          </a:p>
          <a:p>
            <a:r>
              <a:rPr lang="en" dirty="0" err="1">
                <a:latin typeface="Times" pitchFamily="2" charset="0"/>
              </a:rPr>
              <a:t>Vascolarizzazione</a:t>
            </a:r>
            <a:endParaRPr lang="en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F9ABEE-D696-8B4E-8FCB-D23B65A276A6}"/>
              </a:ext>
            </a:extLst>
          </p:cNvPr>
          <p:cNvSpPr txBox="1"/>
          <p:nvPr/>
        </p:nvSpPr>
        <p:spPr>
          <a:xfrm>
            <a:off x="4750729" y="1877480"/>
            <a:ext cx="383768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Effetto della laser terapia (670 nm)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sessioni a settimana per 8 settimane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Valutazione al termine delle 8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settimane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D90A970-1440-034D-A5C6-98A0CC1B1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076" y="3821906"/>
            <a:ext cx="4572000" cy="30360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BA5812-CC16-E046-BA19-3B653DE5D39A}"/>
              </a:ext>
            </a:extLst>
          </p:cNvPr>
          <p:cNvSpPr txBox="1"/>
          <p:nvPr/>
        </p:nvSpPr>
        <p:spPr>
          <a:xfrm>
            <a:off x="5526736" y="3244336"/>
            <a:ext cx="340535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Visual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Analogue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Scale</a:t>
            </a:r>
          </a:p>
        </p:txBody>
      </p:sp>
    </p:spTree>
    <p:extLst>
      <p:ext uri="{BB962C8B-B14F-4D97-AF65-F5344CB8AC3E}">
        <p14:creationId xmlns:p14="http://schemas.microsoft.com/office/powerpoint/2010/main" val="41305609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073741844">
            <a:extLst>
              <a:ext uri="{FF2B5EF4-FFF2-40B4-BE49-F238E27FC236}">
                <a16:creationId xmlns:a16="http://schemas.microsoft.com/office/drawing/2014/main" id="{5EFC6B21-CA73-9248-AB84-8B06C12A1F0A}"/>
              </a:ext>
            </a:extLst>
          </p:cNvPr>
          <p:cNvSpPr txBox="1"/>
          <p:nvPr/>
        </p:nvSpPr>
        <p:spPr>
          <a:xfrm>
            <a:off x="6254920" y="4170345"/>
            <a:ext cx="306178" cy="345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1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officeArt object">
            <a:extLst>
              <a:ext uri="{FF2B5EF4-FFF2-40B4-BE49-F238E27FC236}">
                <a16:creationId xmlns:a16="http://schemas.microsoft.com/office/drawing/2014/main" id="{02BF5A7D-F07E-DC43-BDF3-C5704B6B4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4" y="4516215"/>
            <a:ext cx="7878185" cy="21196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DEFAB0-2C6A-0E43-9B28-A68B2DFA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103"/>
            <a:ext cx="9144000" cy="122416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6138D55-F13D-364B-9384-0E3A4419A36A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Mucosite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Orale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26BADB-97D4-354C-8E18-9347239C0A8D}"/>
              </a:ext>
            </a:extLst>
          </p:cNvPr>
          <p:cNvSpPr txBox="1"/>
          <p:nvPr/>
        </p:nvSpPr>
        <p:spPr>
          <a:xfrm>
            <a:off x="315310" y="2687655"/>
            <a:ext cx="863493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Mucosite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Orale è una condizione associata al trattamento radio-chemioterapico in pazienti oncologici caratterizzata da lesioni a livello atrofiche/ulcerative della mucosa orale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AB07DE-5290-F14D-A057-B4847D2015CB}"/>
              </a:ext>
            </a:extLst>
          </p:cNvPr>
          <p:cNvSpPr txBox="1"/>
          <p:nvPr/>
        </p:nvSpPr>
        <p:spPr>
          <a:xfrm>
            <a:off x="3310758" y="3861366"/>
            <a:ext cx="252248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Schedule dei trattamenti</a:t>
            </a:r>
          </a:p>
        </p:txBody>
      </p:sp>
    </p:spTree>
    <p:extLst>
      <p:ext uri="{BB962C8B-B14F-4D97-AF65-F5344CB8AC3E}">
        <p14:creationId xmlns:p14="http://schemas.microsoft.com/office/powerpoint/2010/main" val="42945960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64F257C8-EF9F-9249-ADA7-937DF3E99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0" y="3550639"/>
            <a:ext cx="5356689" cy="294511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47ACC7-23AE-354C-982B-51A116B02FCB}"/>
              </a:ext>
            </a:extLst>
          </p:cNvPr>
          <p:cNvSpPr txBox="1"/>
          <p:nvPr/>
        </p:nvSpPr>
        <p:spPr>
          <a:xfrm>
            <a:off x="815162" y="2793560"/>
            <a:ext cx="28366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Total </a:t>
            </a:r>
            <a:r>
              <a:rPr kumimoji="0" lang="it-IT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Oxidant</a:t>
            </a: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Status in saliva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oxidative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stress</a:t>
            </a:r>
            <a:endParaRPr kumimoji="0" lang="it-IT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98BE694D-D2D2-2940-9D7B-F3601892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2" y="209712"/>
            <a:ext cx="7513676" cy="20175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ROS CTC.jpg">
            <a:extLst>
              <a:ext uri="{FF2B5EF4-FFF2-40B4-BE49-F238E27FC236}">
                <a16:creationId xmlns:a16="http://schemas.microsoft.com/office/drawing/2014/main" id="{2BCBCDB2-216A-604E-8C8A-233BAF423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299" y="3811188"/>
            <a:ext cx="2903372" cy="24149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3768A1-97FD-B241-8DC4-4862A538BC65}"/>
              </a:ext>
            </a:extLst>
          </p:cNvPr>
          <p:cNvSpPr txBox="1"/>
          <p:nvPr/>
        </p:nvSpPr>
        <p:spPr>
          <a:xfrm>
            <a:off x="6581445" y="3181311"/>
            <a:ext cx="306805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Common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toxicity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criteria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0940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A4C57B-CB0C-4E48-97D1-2BA2AAF3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0" y="3716848"/>
            <a:ext cx="5534791" cy="30315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EBC436-04B2-8041-8567-0ABD8F4548FA}"/>
              </a:ext>
            </a:extLst>
          </p:cNvPr>
          <p:cNvSpPr txBox="1"/>
          <p:nvPr/>
        </p:nvSpPr>
        <p:spPr>
          <a:xfrm>
            <a:off x="190980" y="2620433"/>
            <a:ext cx="485687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/>
              <a:t>Gravità di radio dermatite nel gruppo controllo e in quello irradiato RTOG score (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 </a:t>
            </a:r>
            <a:r>
              <a:rPr lang="it-IT" dirty="0" err="1"/>
              <a:t>Oncologic</a:t>
            </a:r>
            <a:r>
              <a:rPr lang="it-IT" dirty="0"/>
              <a:t> Group)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7A8416-DD7D-724C-AF46-BA19178AAEF6}"/>
              </a:ext>
            </a:extLst>
          </p:cNvPr>
          <p:cNvSpPr txBox="1"/>
          <p:nvPr/>
        </p:nvSpPr>
        <p:spPr>
          <a:xfrm>
            <a:off x="4894899" y="1599399"/>
            <a:ext cx="4249101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 sessioni  laser terapia (a 800 e 905 nm)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Il gruppo controllo riceve il normale management per la dermatite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38637D-3156-7148-86BE-AAF750A0F6B1}"/>
              </a:ext>
            </a:extLst>
          </p:cNvPr>
          <p:cNvSpPr/>
          <p:nvPr/>
        </p:nvSpPr>
        <p:spPr>
          <a:xfrm>
            <a:off x="5701528" y="4233550"/>
            <a:ext cx="32514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0: nessun cambiamento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1: eritema follicolare, opaco o lieve, desquamazione secca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2a: eritema dolente o chiaro 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2b: desquamazione umida a chiazze 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3: desquamazione umida confluente, piaghe della pelle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BF96C6-61E6-464B-A5AC-A6D897C34C75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dermatite da radioterapia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A96A86-1246-424B-8C38-D3BE10D1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436"/>
            <a:ext cx="9144000" cy="10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9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{1B00F7D3-DCF2-0543-BB76-5A8DDC4CDB36}tf10001073</Template>
  <TotalTime>4526</TotalTime>
  <Words>510</Words>
  <Application>Microsoft Macintosh PowerPoint</Application>
  <PresentationFormat>Presentazione su schermo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Helvetica Neue</vt:lpstr>
      <vt:lpstr>Times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Photobiomodulation Therapy: in vivo and in vitro models for applications in pediatric oncology</dc:title>
  <cp:lastModifiedBy>Luisa Zupin</cp:lastModifiedBy>
  <cp:revision>260</cp:revision>
  <dcterms:modified xsi:type="dcterms:W3CDTF">2020-03-16T10:08:02Z</dcterms:modified>
</cp:coreProperties>
</file>