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75" r:id="rId2"/>
    <p:sldId id="381" r:id="rId3"/>
    <p:sldId id="275" r:id="rId4"/>
    <p:sldId id="383" r:id="rId5"/>
    <p:sldId id="385" r:id="rId6"/>
    <p:sldId id="386" r:id="rId7"/>
    <p:sldId id="378" r:id="rId8"/>
    <p:sldId id="387" r:id="rId9"/>
    <p:sldId id="379" r:id="rId10"/>
    <p:sldId id="389" r:id="rId11"/>
    <p:sldId id="413" r:id="rId12"/>
    <p:sldId id="291" r:id="rId13"/>
    <p:sldId id="390" r:id="rId14"/>
    <p:sldId id="279" r:id="rId15"/>
    <p:sldId id="391" r:id="rId16"/>
    <p:sldId id="395" r:id="rId17"/>
    <p:sldId id="397" r:id="rId18"/>
    <p:sldId id="261" r:id="rId19"/>
    <p:sldId id="292" r:id="rId20"/>
    <p:sldId id="281" r:id="rId21"/>
    <p:sldId id="399" r:id="rId22"/>
    <p:sldId id="404" r:id="rId23"/>
    <p:sldId id="402" r:id="rId2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FF"/>
    <a:srgbClr val="FFD579"/>
    <a:srgbClr val="00FA00"/>
    <a:srgbClr val="00FD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4"/>
    <p:restoredTop sz="95934"/>
  </p:normalViewPr>
  <p:slideViewPr>
    <p:cSldViewPr snapToGrid="0" snapToObjects="1">
      <p:cViewPr varScale="1">
        <p:scale>
          <a:sx n="112" d="100"/>
          <a:sy n="112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04413FA-DE70-A04E-9389-9F2530947D65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ulcere in pazienti diabatici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C393F5-4EAE-AC4B-99CB-BBF962E4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0" y="3642556"/>
            <a:ext cx="3908054" cy="30205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C849B8-F830-4E4E-A5DC-AAB5458F9415}"/>
              </a:ext>
            </a:extLst>
          </p:cNvPr>
          <p:cNvSpPr txBox="1"/>
          <p:nvPr/>
        </p:nvSpPr>
        <p:spPr>
          <a:xfrm>
            <a:off x="756745" y="3011217"/>
            <a:ext cx="280626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Numero di pazienti con guarigione completa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69AD4C-A3F7-1E4B-B2D8-B3EFB2EA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09909"/>
            <a:ext cx="4228266" cy="30766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FD0582-D0D9-3B46-8B8B-BC626B52FACD}"/>
              </a:ext>
            </a:extLst>
          </p:cNvPr>
          <p:cNvSpPr txBox="1"/>
          <p:nvPr/>
        </p:nvSpPr>
        <p:spPr>
          <a:xfrm>
            <a:off x="5079604" y="2965052"/>
            <a:ext cx="372066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Riduzione della grandezza dell’ulcera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A76F09F-D758-9848-89F0-388E91622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1347"/>
            <a:ext cx="9144000" cy="106606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838C8D-AED9-5C48-B285-16B1B36C3122}"/>
              </a:ext>
            </a:extLst>
          </p:cNvPr>
          <p:cNvSpPr txBox="1"/>
          <p:nvPr/>
        </p:nvSpPr>
        <p:spPr>
          <a:xfrm>
            <a:off x="174317" y="2179974"/>
            <a:ext cx="879536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Effetto della laser terapia (685 nm) 6 sessioni a settimana per almeno 2 settimane poi ogni giorno fino alla guarigione dell’ulcera</a:t>
            </a:r>
          </a:p>
        </p:txBody>
      </p:sp>
    </p:spTree>
    <p:extLst>
      <p:ext uri="{BB962C8B-B14F-4D97-AF65-F5344CB8AC3E}">
        <p14:creationId xmlns:p14="http://schemas.microsoft.com/office/powerpoint/2010/main" val="308597951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AAB9CC-DC61-4940-BA03-988703BA332F}"/>
              </a:ext>
            </a:extLst>
          </p:cNvPr>
          <p:cNvSpPr txBox="1"/>
          <p:nvPr/>
        </p:nvSpPr>
        <p:spPr>
          <a:xfrm>
            <a:off x="248855" y="878644"/>
            <a:ext cx="8694683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dirty="0"/>
              <a:t>Un importante effetto della Laser Terapia è quello </a:t>
            </a:r>
            <a:r>
              <a:rPr lang="it-IT" sz="2000" dirty="0">
                <a:solidFill>
                  <a:srgbClr val="00B050"/>
                </a:solidFill>
              </a:rPr>
              <a:t>ANALGESICO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dirty="0">
                <a:solidFill>
                  <a:schemeClr val="tx1"/>
                </a:solidFill>
              </a:rPr>
              <a:t>Il laser agirebbe diminuendo la sensazione dolorifica anche nei casi di ferita aggiungendo all’effetto biostimolante quello di riduzione del dolore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CA6F34-A851-294D-B11D-8C8F05BEC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2" y="3750025"/>
            <a:ext cx="2825268" cy="28252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8B94942-AFD3-A84E-AA8A-109E9762B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94687"/>
            <a:ext cx="3280606" cy="32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427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3A1E15-675A-0A45-812C-5C0A1C3DF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48"/>
            <a:ext cx="9144000" cy="1224168"/>
          </a:xfrm>
          <a:prstGeom prst="rect">
            <a:avLst/>
          </a:prstGeom>
        </p:spPr>
      </p:pic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161845B6-2D62-724E-86C2-D15FC1FF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41" y="1933764"/>
            <a:ext cx="2903372" cy="246451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ROS patients.jpg">
            <a:extLst>
              <a:ext uri="{FF2B5EF4-FFF2-40B4-BE49-F238E27FC236}">
                <a16:creationId xmlns:a16="http://schemas.microsoft.com/office/drawing/2014/main" id="{A34FC0E9-1EAF-E448-AD40-E031E5697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946"/>
          <a:stretch/>
        </p:blipFill>
        <p:spPr>
          <a:xfrm>
            <a:off x="4919443" y="4450072"/>
            <a:ext cx="3283148" cy="20814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ROS patients.jpg">
            <a:extLst>
              <a:ext uri="{FF2B5EF4-FFF2-40B4-BE49-F238E27FC236}">
                <a16:creationId xmlns:a16="http://schemas.microsoft.com/office/drawing/2014/main" id="{500DDC1A-A35B-7049-B6D6-1C91D5038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77" b="32548"/>
          <a:stretch/>
        </p:blipFill>
        <p:spPr>
          <a:xfrm>
            <a:off x="4907411" y="2192104"/>
            <a:ext cx="3283148" cy="22061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ROS patients.jpg">
            <a:extLst>
              <a:ext uri="{FF2B5EF4-FFF2-40B4-BE49-F238E27FC236}">
                <a16:creationId xmlns:a16="http://schemas.microsoft.com/office/drawing/2014/main" id="{1972CCC9-FEB9-7648-B255-A35665E87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394"/>
          <a:stretch/>
        </p:blipFill>
        <p:spPr>
          <a:xfrm>
            <a:off x="1064396" y="4398282"/>
            <a:ext cx="3283148" cy="21822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6102815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9D0903-6C67-AD4F-B334-7C7AB22FA08F}"/>
              </a:ext>
            </a:extLst>
          </p:cNvPr>
          <p:cNvSpPr txBox="1"/>
          <p:nvPr/>
        </p:nvSpPr>
        <p:spPr>
          <a:xfrm>
            <a:off x="156887" y="1826292"/>
            <a:ext cx="890905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Modello cellulare di neuroni sensoriali isolati dai gangli delle radici dorsali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un modello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in vitro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per studiare la nocicezione</a:t>
            </a:r>
          </a:p>
        </p:txBody>
      </p:sp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39933CC7-30CE-934B-B3B6-BAC7C5814E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0" y="3328371"/>
            <a:ext cx="7646188" cy="23143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2A55267A-7B19-8249-9D45-B1EB62860DD9}"/>
              </a:ext>
            </a:extLst>
          </p:cNvPr>
          <p:cNvSpPr/>
          <p:nvPr/>
        </p:nvSpPr>
        <p:spPr>
          <a:xfrm>
            <a:off x="2396163" y="5934229"/>
            <a:ext cx="5632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Verde: </a:t>
            </a:r>
            <a:r>
              <a:rPr lang="en-US" sz="12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β-Tubulin III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Rosso: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Phalloidin 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(F-</a:t>
            </a:r>
            <a:r>
              <a:rPr 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actina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), Blu: </a:t>
            </a:r>
            <a:r>
              <a:rPr lang="en-US" sz="1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Dapi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66D7605-A377-7D41-A105-DD69C6CE3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7" y="135755"/>
            <a:ext cx="8636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20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fficeArt object">
            <a:extLst>
              <a:ext uri="{FF2B5EF4-FFF2-40B4-BE49-F238E27FC236}">
                <a16:creationId xmlns:a16="http://schemas.microsoft.com/office/drawing/2014/main" id="{2C0DD21F-326B-A345-B4EA-E748B114B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23" y="1273215"/>
            <a:ext cx="7067421" cy="334148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28B90567-DFA4-7843-BE9A-14BF0BA7F249}"/>
              </a:ext>
            </a:extLst>
          </p:cNvPr>
          <p:cNvSpPr/>
          <p:nvPr/>
        </p:nvSpPr>
        <p:spPr>
          <a:xfrm>
            <a:off x="2326715" y="4790191"/>
            <a:ext cx="5632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Verde: </a:t>
            </a:r>
            <a:r>
              <a:rPr lang="en-US" sz="1200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cytochrome C oxidase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Rosso: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Mito-red 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(</a:t>
            </a:r>
            <a:r>
              <a:rPr 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mitocondri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), Blu: </a:t>
            </a:r>
            <a:r>
              <a:rPr lang="en-US" sz="1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Dapi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B4E842-79E2-004C-9178-0FDD1B4603B5}"/>
              </a:ext>
            </a:extLst>
          </p:cNvPr>
          <p:cNvSpPr txBox="1"/>
          <p:nvPr/>
        </p:nvSpPr>
        <p:spPr>
          <a:xfrm>
            <a:off x="520861" y="451398"/>
            <a:ext cx="490766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err="1"/>
              <a:t>Staining</a:t>
            </a:r>
            <a:r>
              <a:rPr lang="it-IT" dirty="0"/>
              <a:t> per la citocromo C ossidasi e mitocondri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30 minuti dopo </a:t>
            </a:r>
            <a:r>
              <a:rPr lang="it-IT" dirty="0"/>
              <a:t>irradiazione a 800 e 970 nm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A0F078-2760-D44B-A81C-DC59C547C811}"/>
              </a:ext>
            </a:extLst>
          </p:cNvPr>
          <p:cNvSpPr txBox="1"/>
          <p:nvPr/>
        </p:nvSpPr>
        <p:spPr>
          <a:xfrm>
            <a:off x="92597" y="5777637"/>
            <a:ext cx="8900932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Citocromo C ossidasi e mitocondri </a:t>
            </a: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colocalizzano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l’enzima non è rilasciato dai mitocondri segno di una </a:t>
            </a: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healthy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condition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3012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3B56B4B0-5C97-2B4C-81F1-9EAFC6CDB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8" y="0"/>
            <a:ext cx="8603623" cy="68564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C07ADC-DFAC-EB47-8C79-0AA6A6BA15F3}"/>
              </a:ext>
            </a:extLst>
          </p:cNvPr>
          <p:cNvSpPr txBox="1"/>
          <p:nvPr/>
        </p:nvSpPr>
        <p:spPr>
          <a:xfrm>
            <a:off x="7410761" y="138896"/>
            <a:ext cx="972273" cy="215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Superoxide</a:t>
            </a: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anion</a:t>
            </a:r>
            <a:endParaRPr kumimoji="0" lang="it-IT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7217AF-AC4A-F247-A177-E82EBE074CDA}"/>
              </a:ext>
            </a:extLst>
          </p:cNvPr>
          <p:cNvSpPr txBox="1"/>
          <p:nvPr/>
        </p:nvSpPr>
        <p:spPr>
          <a:xfrm>
            <a:off x="8171727" y="3579481"/>
            <a:ext cx="972273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After</a:t>
            </a: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administraton</a:t>
            </a: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of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capsaicin</a:t>
            </a:r>
            <a:endParaRPr kumimoji="0" lang="it-IT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62077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A322EEC-A74B-9E42-A013-9944FA196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76" y="3873296"/>
            <a:ext cx="2879124" cy="287912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C436ED3-A44C-3A43-8D38-786FD5F312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" y="1758311"/>
            <a:ext cx="6480010" cy="42185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9532EB-1901-EA4C-AC94-DB04BDCBCDFE}"/>
              </a:ext>
            </a:extLst>
          </p:cNvPr>
          <p:cNvSpPr txBox="1"/>
          <p:nvPr/>
        </p:nvSpPr>
        <p:spPr>
          <a:xfrm>
            <a:off x="393540" y="266218"/>
            <a:ext cx="8530541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Modello </a:t>
            </a:r>
            <a:r>
              <a:rPr kumimoji="0" lang="it-IT" sz="1800" b="0" i="1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 vivo </a:t>
            </a: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 nocicezione: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Topi CD1 trattati con laser terapia sul palmo della zampa posteriore 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iniezione di </a:t>
            </a:r>
            <a:r>
              <a:rPr lang="it-IT" dirty="0" err="1"/>
              <a:t>capsaicina</a:t>
            </a:r>
            <a:r>
              <a:rPr lang="it-IT" dirty="0"/>
              <a:t> 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monitoraggio del comportamento nocicettivo (muovere, leccare la zampa trattata) per 5’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48018D-488B-B547-BA87-B65B67B5BD73}"/>
              </a:ext>
            </a:extLst>
          </p:cNvPr>
          <p:cNvSpPr txBox="1"/>
          <p:nvPr/>
        </p:nvSpPr>
        <p:spPr>
          <a:xfrm>
            <a:off x="74331" y="6268618"/>
            <a:ext cx="906966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Capsaicina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crea sensazione dolorifica intensa ma transiente senza provocare danni ai tessuti</a:t>
            </a:r>
          </a:p>
        </p:txBody>
      </p:sp>
    </p:spTree>
    <p:extLst>
      <p:ext uri="{BB962C8B-B14F-4D97-AF65-F5344CB8AC3E}">
        <p14:creationId xmlns:p14="http://schemas.microsoft.com/office/powerpoint/2010/main" val="36057358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731B755-D59A-9D40-A134-6E037375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07"/>
            <a:ext cx="9144000" cy="108543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5C3E57-86B7-3D44-B228-AF91A54BCF98}"/>
              </a:ext>
            </a:extLst>
          </p:cNvPr>
          <p:cNvSpPr txBox="1"/>
          <p:nvPr/>
        </p:nvSpPr>
        <p:spPr>
          <a:xfrm>
            <a:off x="0" y="1516284"/>
            <a:ext cx="8634714" cy="147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È stato dimostrato da diversi studi condotti sull’uomo che il trattamento laser (lunghezza d’onda del visibile - Rosso e Vicino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InfraRosso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inibisce i </a:t>
            </a:r>
            <a:r>
              <a:rPr lang="it-IT" dirty="0"/>
              <a:t>nervi periferici quando applicato a livello </a:t>
            </a:r>
            <a:r>
              <a:rPr lang="it-IT" dirty="0" err="1"/>
              <a:t>transcutaneao</a:t>
            </a:r>
            <a:r>
              <a:rPr lang="it-IT" dirty="0"/>
              <a:t>: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rallentando la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velocità di conduzione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CV su nervi mediano, surale e radiale</a:t>
            </a:r>
          </a:p>
          <a:p>
            <a:pPr marL="285750" marR="0" indent="-28575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dirty="0"/>
              <a:t>diminuendo il </a:t>
            </a:r>
            <a:r>
              <a:rPr lang="it-IT" dirty="0">
                <a:solidFill>
                  <a:srgbClr val="7030A0"/>
                </a:solidFill>
              </a:rPr>
              <a:t>potenziale di azione motoria composta </a:t>
            </a:r>
            <a:r>
              <a:rPr lang="it-IT" dirty="0"/>
              <a:t>CAP su nervo surale e radiale</a:t>
            </a: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54D1E37A-DB6B-734B-9A45-DFF5FE807DD7}"/>
              </a:ext>
            </a:extLst>
          </p:cNvPr>
          <p:cNvSpPr/>
          <p:nvPr/>
        </p:nvSpPr>
        <p:spPr>
          <a:xfrm>
            <a:off x="3277590" y="3276900"/>
            <a:ext cx="1840675" cy="898015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0F869F-79B6-914D-BC1E-334C835256F3}"/>
              </a:ext>
            </a:extLst>
          </p:cNvPr>
          <p:cNvSpPr txBox="1"/>
          <p:nvPr/>
        </p:nvSpPr>
        <p:spPr>
          <a:xfrm>
            <a:off x="2980706" y="4187556"/>
            <a:ext cx="3562598" cy="2585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Applicazione clinica per: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Tendinopatie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Tiroiditi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Traumi muscolari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Dolori da artriti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Dolore muscoloscheletrico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Dolore ortodontico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Dolore post-operatorio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6906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6A620B-E977-FA44-A4C1-DBFEC1892790}"/>
              </a:ext>
            </a:extLst>
          </p:cNvPr>
          <p:cNvSpPr txBox="1"/>
          <p:nvPr/>
        </p:nvSpPr>
        <p:spPr>
          <a:xfrm>
            <a:off x="296883" y="213756"/>
            <a:ext cx="5890161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Camb</a:t>
            </a:r>
            <a:r>
              <a:rPr lang="it-IT" sz="2000" dirty="0"/>
              <a:t>i lunghezza d’onda…. e cambi l’effetto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Side effect of Chemo-Radiotherapy in oncologic pediatric patients">
            <a:extLst>
              <a:ext uri="{FF2B5EF4-FFF2-40B4-BE49-F238E27FC236}">
                <a16:creationId xmlns:a16="http://schemas.microsoft.com/office/drawing/2014/main" id="{1FFD92ED-F619-824F-A4EA-84AEA34E7B9B}"/>
              </a:ext>
            </a:extLst>
          </p:cNvPr>
          <p:cNvSpPr txBox="1"/>
          <p:nvPr/>
        </p:nvSpPr>
        <p:spPr>
          <a:xfrm>
            <a:off x="226883" y="1140030"/>
            <a:ext cx="8690233" cy="1633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rgbClr val="005CFF"/>
                </a:solidFill>
              </a:rPr>
              <a:t>Lunghezza d’onda del Blu 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/>
              <a:t>La lunghezza del blu ha un potente effetto antimicrobico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F6093F-C08E-4043-9920-C8E7310BF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886"/>
            <a:ext cx="9144000" cy="9042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F17FB5-BE88-B440-97E2-4B6C6A90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0214"/>
            <a:ext cx="7801757" cy="9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211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A026A7-21CA-C34D-87EF-F9F32524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10" y="1058307"/>
            <a:ext cx="3016125" cy="5725667"/>
          </a:xfrm>
          <a:prstGeom prst="rect">
            <a:avLst/>
          </a:prstGeom>
        </p:spPr>
      </p:pic>
      <p:pic>
        <p:nvPicPr>
          <p:cNvPr id="10" name="officeArt object">
            <a:extLst>
              <a:ext uri="{FF2B5EF4-FFF2-40B4-BE49-F238E27FC236}">
                <a16:creationId xmlns:a16="http://schemas.microsoft.com/office/drawing/2014/main" id="{C080A12E-2A9D-0C46-91E8-2116494944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5" y="3581958"/>
            <a:ext cx="3292260" cy="32760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D08C1E-F02F-3A4F-A7A6-B54C89920498}"/>
              </a:ext>
            </a:extLst>
          </p:cNvPr>
          <p:cNvSpPr txBox="1"/>
          <p:nvPr/>
        </p:nvSpPr>
        <p:spPr>
          <a:xfrm>
            <a:off x="1278098" y="2967791"/>
            <a:ext cx="156614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Agar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petri</a:t>
            </a:r>
            <a:endParaRPr kumimoji="0" lang="it-IT" sz="18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FFAD0D-CDAC-BB4B-AC95-5DD22D78289C}"/>
              </a:ext>
            </a:extLst>
          </p:cNvPr>
          <p:cNvSpPr txBox="1"/>
          <p:nvPr/>
        </p:nvSpPr>
        <p:spPr>
          <a:xfrm>
            <a:off x="4572000" y="2082448"/>
            <a:ext cx="156614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Brodo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EEE795-B296-1844-9F33-7E17B9FCA5C2}"/>
              </a:ext>
            </a:extLst>
          </p:cNvPr>
          <p:cNvSpPr txBox="1"/>
          <p:nvPr/>
        </p:nvSpPr>
        <p:spPr>
          <a:xfrm>
            <a:off x="327346" y="2267112"/>
            <a:ext cx="28854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Lunghezza d’onda 445 nm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i="1" dirty="0" err="1"/>
              <a:t>Pseudomonas</a:t>
            </a:r>
            <a:r>
              <a:rPr lang="it-IT" i="1" dirty="0"/>
              <a:t> </a:t>
            </a:r>
            <a:r>
              <a:rPr lang="it-IT" i="1" dirty="0" err="1"/>
              <a:t>aeruginosa</a:t>
            </a:r>
            <a:endParaRPr kumimoji="0" lang="it-IT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72DDD3-1D3D-144D-8BCA-BDCA1C678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026"/>
            <a:ext cx="9144000" cy="10827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8EE2BBF-0AA3-4C46-AAE3-FE7A1850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28" y="413732"/>
            <a:ext cx="6455734" cy="489110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6117F4C-A278-834F-8FD4-C3D591B436EC}"/>
              </a:ext>
            </a:extLst>
          </p:cNvPr>
          <p:cNvSpPr txBox="1"/>
          <p:nvPr/>
        </p:nvSpPr>
        <p:spPr>
          <a:xfrm>
            <a:off x="513852" y="413732"/>
            <a:ext cx="156614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SEM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imaging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1" name="PAO SEM density.jpg">
            <a:extLst>
              <a:ext uri="{FF2B5EF4-FFF2-40B4-BE49-F238E27FC236}">
                <a16:creationId xmlns:a16="http://schemas.microsoft.com/office/drawing/2014/main" id="{6FA5AC6D-C364-D240-8692-A62821FE6C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8" y="3985300"/>
            <a:ext cx="2746445" cy="26390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2210752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8DB5361-A719-3E49-B42D-0D4C184A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233"/>
            <a:ext cx="7632700" cy="9525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E123E40-D984-624A-92DD-98961B6C575F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cicatrice da ustione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B64442-CA00-2C41-8193-F50FE22FD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74" y="3714974"/>
            <a:ext cx="4410952" cy="314302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D0AFDC7-05A4-D34A-9F33-14814393A1A0}"/>
              </a:ext>
            </a:extLst>
          </p:cNvPr>
          <p:cNvSpPr/>
          <p:nvPr/>
        </p:nvSpPr>
        <p:spPr>
          <a:xfrm>
            <a:off x="190980" y="219031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u="sng" dirty="0">
                <a:latin typeface="Times" pitchFamily="2" charset="0"/>
              </a:rPr>
              <a:t>Vancouver Scar Scale (VSS)</a:t>
            </a:r>
          </a:p>
          <a:p>
            <a:r>
              <a:rPr lang="it-IT" dirty="0">
                <a:latin typeface="Times" pitchFamily="2" charset="0"/>
              </a:rPr>
              <a:t>A</a:t>
            </a:r>
            <a:r>
              <a:rPr lang="en" dirty="0" err="1">
                <a:latin typeface="Times" pitchFamily="2" charset="0"/>
              </a:rPr>
              <a:t>ltezza</a:t>
            </a:r>
            <a:endParaRPr lang="en" dirty="0">
              <a:latin typeface="Times" pitchFamily="2" charset="0"/>
            </a:endParaRPr>
          </a:p>
          <a:p>
            <a:r>
              <a:rPr lang="it-IT" dirty="0" err="1">
                <a:latin typeface="Times" pitchFamily="2" charset="0"/>
              </a:rPr>
              <a:t>F</a:t>
            </a:r>
            <a:r>
              <a:rPr lang="en" dirty="0" err="1">
                <a:latin typeface="Times" pitchFamily="2" charset="0"/>
              </a:rPr>
              <a:t>lessibilità</a:t>
            </a:r>
            <a:endParaRPr lang="en" dirty="0">
              <a:latin typeface="Times" pitchFamily="2" charset="0"/>
            </a:endParaRPr>
          </a:p>
          <a:p>
            <a:r>
              <a:rPr lang="it-IT" dirty="0" err="1">
                <a:latin typeface="Times" pitchFamily="2" charset="0"/>
              </a:rPr>
              <a:t>P</a:t>
            </a:r>
            <a:r>
              <a:rPr lang="en" dirty="0" err="1">
                <a:latin typeface="Times" pitchFamily="2" charset="0"/>
              </a:rPr>
              <a:t>igmentazione</a:t>
            </a:r>
            <a:endParaRPr lang="en" dirty="0">
              <a:latin typeface="Times" pitchFamily="2" charset="0"/>
            </a:endParaRPr>
          </a:p>
          <a:p>
            <a:r>
              <a:rPr lang="en" dirty="0" err="1">
                <a:latin typeface="Times" pitchFamily="2" charset="0"/>
              </a:rPr>
              <a:t>Vascolarizzazione</a:t>
            </a:r>
            <a:endParaRPr lang="en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F9ABEE-D696-8B4E-8FCB-D23B65A276A6}"/>
              </a:ext>
            </a:extLst>
          </p:cNvPr>
          <p:cNvSpPr txBox="1"/>
          <p:nvPr/>
        </p:nvSpPr>
        <p:spPr>
          <a:xfrm>
            <a:off x="4750729" y="1877480"/>
            <a:ext cx="383768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Effetto della laser terapia (670 nm)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 sessioni a settimana per 8 settimane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Valutazione al termine delle 8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settimane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D90A970-1440-034D-A5C6-98A0CC1B1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076" y="3821906"/>
            <a:ext cx="4572000" cy="30360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BA5812-CC16-E046-BA19-3B653DE5D39A}"/>
              </a:ext>
            </a:extLst>
          </p:cNvPr>
          <p:cNvSpPr txBox="1"/>
          <p:nvPr/>
        </p:nvSpPr>
        <p:spPr>
          <a:xfrm>
            <a:off x="5526736" y="3244336"/>
            <a:ext cx="340535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Visual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Analogue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Scale</a:t>
            </a:r>
          </a:p>
        </p:txBody>
      </p:sp>
    </p:spTree>
    <p:extLst>
      <p:ext uri="{BB962C8B-B14F-4D97-AF65-F5344CB8AC3E}">
        <p14:creationId xmlns:p14="http://schemas.microsoft.com/office/powerpoint/2010/main" val="41305609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ADEB1D3-7075-B64E-A1DE-51872F98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4" y="3994113"/>
            <a:ext cx="4808768" cy="281488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D95485-F4DB-5847-B718-F235307FC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0" y="1000897"/>
            <a:ext cx="1653037" cy="2885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3FB15A4-F393-1D42-ADC1-7629C6676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14" y="829469"/>
            <a:ext cx="1916206" cy="31646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D52718-020D-B24D-BC6D-CA4FCF221039}"/>
              </a:ext>
            </a:extLst>
          </p:cNvPr>
          <p:cNvSpPr txBox="1"/>
          <p:nvPr/>
        </p:nvSpPr>
        <p:spPr>
          <a:xfrm>
            <a:off x="88884" y="235194"/>
            <a:ext cx="421688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Meccanismo di azione</a:t>
            </a:r>
          </a:p>
        </p:txBody>
      </p:sp>
      <p:pic>
        <p:nvPicPr>
          <p:cNvPr id="13" name="officeArt object">
            <a:extLst>
              <a:ext uri="{FF2B5EF4-FFF2-40B4-BE49-F238E27FC236}">
                <a16:creationId xmlns:a16="http://schemas.microsoft.com/office/drawing/2014/main" id="{5E3367EF-9B91-7749-ADCE-921356C4723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09243" y="1623391"/>
            <a:ext cx="2689385" cy="316464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59735D-E6FB-1B49-A4D3-DAF0FD66F44D}"/>
              </a:ext>
            </a:extLst>
          </p:cNvPr>
          <p:cNvSpPr txBox="1"/>
          <p:nvPr/>
        </p:nvSpPr>
        <p:spPr>
          <a:xfrm>
            <a:off x="6771503" y="1000897"/>
            <a:ext cx="204683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1400" dirty="0"/>
              <a:t>Irradiazione LED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8509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ACC827-74DF-8B42-8EE0-978E52EC4288}"/>
              </a:ext>
            </a:extLst>
          </p:cNvPr>
          <p:cNvSpPr txBox="1"/>
          <p:nvPr/>
        </p:nvSpPr>
        <p:spPr>
          <a:xfrm>
            <a:off x="-36564" y="52253"/>
            <a:ext cx="27679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Biofilm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FF7640-1A9D-2E42-BF41-8545F879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94" y="0"/>
            <a:ext cx="5655972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9E71BD-5A72-8847-87E2-CD0CF01D706A}"/>
              </a:ext>
            </a:extLst>
          </p:cNvPr>
          <p:cNvSpPr txBox="1"/>
          <p:nvPr/>
        </p:nvSpPr>
        <p:spPr>
          <a:xfrm>
            <a:off x="1347393" y="1549110"/>
            <a:ext cx="199738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Biofilm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maturo già formato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/>
              <a:t>Flow </a:t>
            </a:r>
            <a:r>
              <a:rPr lang="it-IT" sz="1200" dirty="0" err="1"/>
              <a:t>cells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325C1A-F5EA-B944-923E-85781B4AA976}"/>
              </a:ext>
            </a:extLst>
          </p:cNvPr>
          <p:cNvSpPr txBox="1"/>
          <p:nvPr/>
        </p:nvSpPr>
        <p:spPr>
          <a:xfrm>
            <a:off x="1580325" y="52253"/>
            <a:ext cx="2647599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Calgary </a:t>
            </a: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device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9CFA36-88CD-6446-9889-FD90720ADB1D}"/>
              </a:ext>
            </a:extLst>
          </p:cNvPr>
          <p:cNvSpPr txBox="1"/>
          <p:nvPr/>
        </p:nvSpPr>
        <p:spPr>
          <a:xfrm>
            <a:off x="1347393" y="4088140"/>
            <a:ext cx="2647599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Biofilm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maturo già formato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/>
              <a:t>Flow </a:t>
            </a:r>
            <a:r>
              <a:rPr lang="it-IT" sz="1200" dirty="0" err="1"/>
              <a:t>cells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7D18ED-7140-704C-B3B7-28087EE26492}"/>
              </a:ext>
            </a:extLst>
          </p:cNvPr>
          <p:cNvSpPr txBox="1"/>
          <p:nvPr/>
        </p:nvSpPr>
        <p:spPr>
          <a:xfrm>
            <a:off x="4227924" y="1370783"/>
            <a:ext cx="2647599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Biofilm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maturo già formato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/>
              <a:t>Flow </a:t>
            </a:r>
            <a:r>
              <a:rPr lang="it-IT" sz="1200" dirty="0" err="1"/>
              <a:t>cells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672CAE-F865-E643-9D0E-92978B22E15C}"/>
              </a:ext>
            </a:extLst>
          </p:cNvPr>
          <p:cNvSpPr txBox="1"/>
          <p:nvPr/>
        </p:nvSpPr>
        <p:spPr>
          <a:xfrm>
            <a:off x="6875523" y="236917"/>
            <a:ext cx="2070083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" sz="1200" dirty="0" err="1"/>
              <a:t>Immagine</a:t>
            </a:r>
            <a:r>
              <a:rPr lang="en" sz="1200" dirty="0"/>
              <a:t> </a:t>
            </a:r>
            <a:r>
              <a:rPr lang="en" sz="1200" dirty="0" err="1"/>
              <a:t>rapprensentativa</a:t>
            </a:r>
            <a:r>
              <a:rPr lang="en" sz="1200" dirty="0"/>
              <a:t> di biofilm </a:t>
            </a:r>
            <a:r>
              <a:rPr lang="en" sz="1200" dirty="0" err="1"/>
              <a:t>formato</a:t>
            </a:r>
            <a:r>
              <a:rPr lang="en" sz="1200" dirty="0"/>
              <a:t> </a:t>
            </a:r>
            <a:r>
              <a:rPr lang="en" sz="1200" dirty="0" err="1"/>
              <a:t>nelle</a:t>
            </a:r>
            <a:r>
              <a:rPr lang="en" sz="1200" dirty="0"/>
              <a:t> flow cells </a:t>
            </a:r>
          </a:p>
          <a:p>
            <a:r>
              <a:rPr lang="it-IT" sz="1200" dirty="0" err="1"/>
              <a:t>S</a:t>
            </a:r>
            <a:r>
              <a:rPr lang="en" sz="1200" dirty="0" err="1"/>
              <a:t>tain</a:t>
            </a:r>
            <a:r>
              <a:rPr lang="en" sz="1200" dirty="0"/>
              <a:t>  Syto9 (cellule </a:t>
            </a:r>
            <a:r>
              <a:rPr lang="en" sz="1200" dirty="0" err="1"/>
              <a:t>vive</a:t>
            </a:r>
            <a:r>
              <a:rPr lang="en" sz="1200" dirty="0"/>
              <a:t>) e </a:t>
            </a:r>
            <a:r>
              <a:rPr lang="en" sz="1200" dirty="0" err="1"/>
              <a:t>Propidio</a:t>
            </a:r>
            <a:r>
              <a:rPr lang="en" sz="1200" dirty="0"/>
              <a:t> </a:t>
            </a:r>
            <a:r>
              <a:rPr lang="en" sz="1200" dirty="0" err="1"/>
              <a:t>ioduro</a:t>
            </a:r>
            <a:r>
              <a:rPr lang="en" sz="1200" dirty="0"/>
              <a:t> (cellule </a:t>
            </a:r>
            <a:r>
              <a:rPr lang="en" sz="1200" dirty="0" err="1"/>
              <a:t>morte</a:t>
            </a:r>
            <a:r>
              <a:rPr lang="en" sz="1200" dirty="0"/>
              <a:t>) PI  </a:t>
            </a:r>
            <a:r>
              <a:rPr lang="en" sz="1200" dirty="0" err="1"/>
              <a:t>visualizzato</a:t>
            </a:r>
            <a:r>
              <a:rPr lang="en" sz="1200" dirty="0"/>
              <a:t> con Laser Scanning Confocal Microscopy.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F679F3F-CFAC-2F4A-8AFE-4F3EA64CD59E}"/>
              </a:ext>
            </a:extLst>
          </p:cNvPr>
          <p:cNvSpPr txBox="1"/>
          <p:nvPr/>
        </p:nvSpPr>
        <p:spPr>
          <a:xfrm>
            <a:off x="5824114" y="4794726"/>
            <a:ext cx="2946907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Irradiazione subito dopo inoculazione batteri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/>
              <a:t>Flow </a:t>
            </a:r>
            <a:r>
              <a:rPr lang="it-IT" sz="1200" dirty="0" err="1"/>
              <a:t>cells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96406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fficeArt object">
            <a:extLst>
              <a:ext uri="{FF2B5EF4-FFF2-40B4-BE49-F238E27FC236}">
                <a16:creationId xmlns:a16="http://schemas.microsoft.com/office/drawing/2014/main" id="{B22376F3-FADA-834C-9565-DC2D6C6A6D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10394" y="923326"/>
            <a:ext cx="6060382" cy="561596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38DD67-673E-C34C-BEC6-C1B682504745}"/>
              </a:ext>
            </a:extLst>
          </p:cNvPr>
          <p:cNvSpPr txBox="1"/>
          <p:nvPr/>
        </p:nvSpPr>
        <p:spPr>
          <a:xfrm>
            <a:off x="105007" y="241994"/>
            <a:ext cx="606038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Metabolismo delle cellule TR146 </a:t>
            </a:r>
            <a:r>
              <a:rPr kumimoji="0" lang="it-IT" sz="1800" b="0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cells</a:t>
            </a: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laser terapia blu</a:t>
            </a:r>
          </a:p>
        </p:txBody>
      </p:sp>
    </p:spTree>
    <p:extLst>
      <p:ext uri="{BB962C8B-B14F-4D97-AF65-F5344CB8AC3E}">
        <p14:creationId xmlns:p14="http://schemas.microsoft.com/office/powerpoint/2010/main" val="134769586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D7BD13D7-1DB8-7E46-9173-3D67D4EF6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03" y="2829697"/>
            <a:ext cx="4116608" cy="38676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officeArt object">
            <a:extLst>
              <a:ext uri="{FF2B5EF4-FFF2-40B4-BE49-F238E27FC236}">
                <a16:creationId xmlns:a16="http://schemas.microsoft.com/office/drawing/2014/main" id="{CE51F0B5-C7EE-B04B-9517-D36096E963B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8803" y="1548533"/>
            <a:ext cx="4419600" cy="21545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29FCD9-63E2-C94F-AC60-85C6F4527C5C}"/>
              </a:ext>
            </a:extLst>
          </p:cNvPr>
          <p:cNvSpPr txBox="1"/>
          <p:nvPr/>
        </p:nvSpPr>
        <p:spPr>
          <a:xfrm>
            <a:off x="617838" y="395416"/>
            <a:ext cx="7587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Modello in vivo di infezione infettata con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P. </a:t>
            </a:r>
            <a:r>
              <a:rPr kumimoji="0" lang="it-IT" sz="18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aeruginosa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poi trattata con laser blu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Valutazione dopo 24 ore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8DE02C-584D-7846-9F3E-C91AF7AA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3" y="3829360"/>
            <a:ext cx="2867968" cy="28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096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073741844">
            <a:extLst>
              <a:ext uri="{FF2B5EF4-FFF2-40B4-BE49-F238E27FC236}">
                <a16:creationId xmlns:a16="http://schemas.microsoft.com/office/drawing/2014/main" id="{5EFC6B21-CA73-9248-AB84-8B06C12A1F0A}"/>
              </a:ext>
            </a:extLst>
          </p:cNvPr>
          <p:cNvSpPr txBox="1"/>
          <p:nvPr/>
        </p:nvSpPr>
        <p:spPr>
          <a:xfrm>
            <a:off x="6254920" y="4170345"/>
            <a:ext cx="306178" cy="3458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100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officeArt object">
            <a:extLst>
              <a:ext uri="{FF2B5EF4-FFF2-40B4-BE49-F238E27FC236}">
                <a16:creationId xmlns:a16="http://schemas.microsoft.com/office/drawing/2014/main" id="{02BF5A7D-F07E-DC43-BDF3-C5704B6B4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4" y="4516215"/>
            <a:ext cx="7878185" cy="21196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DEFAB0-2C6A-0E43-9B28-A68B2DFA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103"/>
            <a:ext cx="9144000" cy="122416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6138D55-F13D-364B-9384-0E3A4419A36A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Mucosite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Orale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26BADB-97D4-354C-8E18-9347239C0A8D}"/>
              </a:ext>
            </a:extLst>
          </p:cNvPr>
          <p:cNvSpPr txBox="1"/>
          <p:nvPr/>
        </p:nvSpPr>
        <p:spPr>
          <a:xfrm>
            <a:off x="315310" y="2687655"/>
            <a:ext cx="863493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Mucosite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Orale è una condizione associata al trattamento radio-chemioterapico in pazienti oncologici caratterizzata da lesioni a livello atrofiche/ulcerative della mucosa orale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AB07DE-5290-F14D-A057-B4847D2015CB}"/>
              </a:ext>
            </a:extLst>
          </p:cNvPr>
          <p:cNvSpPr txBox="1"/>
          <p:nvPr/>
        </p:nvSpPr>
        <p:spPr>
          <a:xfrm>
            <a:off x="3310758" y="3861366"/>
            <a:ext cx="252248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Schedule dei trattamenti</a:t>
            </a:r>
          </a:p>
        </p:txBody>
      </p:sp>
    </p:spTree>
    <p:extLst>
      <p:ext uri="{BB962C8B-B14F-4D97-AF65-F5344CB8AC3E}">
        <p14:creationId xmlns:p14="http://schemas.microsoft.com/office/powerpoint/2010/main" val="42945960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64F257C8-EF9F-9249-ADA7-937DF3E99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0" y="3550639"/>
            <a:ext cx="5356689" cy="294511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47ACC7-23AE-354C-982B-51A116B02FCB}"/>
              </a:ext>
            </a:extLst>
          </p:cNvPr>
          <p:cNvSpPr txBox="1"/>
          <p:nvPr/>
        </p:nvSpPr>
        <p:spPr>
          <a:xfrm>
            <a:off x="815162" y="2793560"/>
            <a:ext cx="283667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Total </a:t>
            </a:r>
            <a:r>
              <a:rPr kumimoji="0" lang="it-IT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Oxidant</a:t>
            </a:r>
            <a:r>
              <a:rPr kumimoji="0" lang="it-I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Status in saliva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Marker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oxidative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stress</a:t>
            </a:r>
            <a:endParaRPr kumimoji="0" lang="it-IT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98BE694D-D2D2-2940-9D7B-F3601892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2" y="209712"/>
            <a:ext cx="7513676" cy="20175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ROS CTC.jpg">
            <a:extLst>
              <a:ext uri="{FF2B5EF4-FFF2-40B4-BE49-F238E27FC236}">
                <a16:creationId xmlns:a16="http://schemas.microsoft.com/office/drawing/2014/main" id="{2BCBCDB2-216A-604E-8C8A-233BAF423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299" y="3811188"/>
            <a:ext cx="2903372" cy="241495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3768A1-97FD-B241-8DC4-4862A538BC65}"/>
              </a:ext>
            </a:extLst>
          </p:cNvPr>
          <p:cNvSpPr txBox="1"/>
          <p:nvPr/>
        </p:nvSpPr>
        <p:spPr>
          <a:xfrm>
            <a:off x="6581445" y="3181311"/>
            <a:ext cx="306805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Common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toxicity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criteria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0940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A4C57B-CB0C-4E48-97D1-2BA2AAF3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0" y="3716848"/>
            <a:ext cx="5534791" cy="30315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EBC436-04B2-8041-8567-0ABD8F4548FA}"/>
              </a:ext>
            </a:extLst>
          </p:cNvPr>
          <p:cNvSpPr txBox="1"/>
          <p:nvPr/>
        </p:nvSpPr>
        <p:spPr>
          <a:xfrm>
            <a:off x="190980" y="2620433"/>
            <a:ext cx="485687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/>
              <a:t>Gravità di radio dermatite nel gruppo controllo e in quello irradiato RTOG score (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 </a:t>
            </a:r>
            <a:r>
              <a:rPr lang="it-IT" dirty="0" err="1"/>
              <a:t>Oncologic</a:t>
            </a:r>
            <a:r>
              <a:rPr lang="it-IT" dirty="0"/>
              <a:t> Group)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7A8416-DD7D-724C-AF46-BA19178AAEF6}"/>
              </a:ext>
            </a:extLst>
          </p:cNvPr>
          <p:cNvSpPr txBox="1"/>
          <p:nvPr/>
        </p:nvSpPr>
        <p:spPr>
          <a:xfrm>
            <a:off x="4894899" y="1599399"/>
            <a:ext cx="4249101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 sessioni  laser terapia (a 800 e 905 nm)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Il gruppo controllo riceve il normale management per la dermatite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38637D-3156-7148-86BE-AAF750A0F6B1}"/>
              </a:ext>
            </a:extLst>
          </p:cNvPr>
          <p:cNvSpPr/>
          <p:nvPr/>
        </p:nvSpPr>
        <p:spPr>
          <a:xfrm>
            <a:off x="5701528" y="4233550"/>
            <a:ext cx="32514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0: nessun cambiamento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1: eritema follicolare, opaco o lieve, desquamazione secca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2a: eritema dolente o chiaro 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2b: desquamazione umida a chiazze </a:t>
            </a:r>
          </a:p>
          <a:p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grado 3: desquamazione umida confluente, piaghe della pelle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1BF96C6-61E6-464B-A5AC-A6D897C34C75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dermatite da radioterapia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0A96A86-1246-424B-8C38-D3BE10D1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436"/>
            <a:ext cx="9144000" cy="10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79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D5B38B-B88A-7C43-A151-6FDC55C0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15895"/>
            <a:ext cx="5948762" cy="344143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6803F88-5649-3940-BFB8-05785AE09BD5}"/>
              </a:ext>
            </a:extLst>
          </p:cNvPr>
          <p:cNvSpPr/>
          <p:nvPr/>
        </p:nvSpPr>
        <p:spPr>
          <a:xfrm>
            <a:off x="163136" y="5149497"/>
            <a:ext cx="8697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Scala soggettiva (0-12): il paziente riporta la sensazione dolorifica, prurito, sensazione di bruciore e l’impatto della radio-dermatite sulle attività quotidiane</a:t>
            </a:r>
          </a:p>
          <a:p>
            <a:pPr algn="just"/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Scala oggettiva (0.24): la valutazione del clinico della radio-dermatite</a:t>
            </a:r>
          </a:p>
          <a:p>
            <a:pPr algn="just"/>
            <a:r>
              <a:rPr lang="it-IT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score: somma delle due scale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6CE3E1-6109-354B-8EC2-D3D67CAE265D}"/>
              </a:ext>
            </a:extLst>
          </p:cNvPr>
          <p:cNvSpPr txBox="1"/>
          <p:nvPr/>
        </p:nvSpPr>
        <p:spPr>
          <a:xfrm>
            <a:off x="163135" y="200401"/>
            <a:ext cx="8697085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/>
              <a:t>Gravità di radio dermatite nel gruppo controllo e in quello irradiato RISRAS score: oggettivo, soggettivo e totale (Radiotherapy- Induced Skin Reaction Assessment Scale) (higher scores indicate greater skin toxicity) </a:t>
            </a: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3473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61D6D1-9181-8949-A349-067B7FC7402A}"/>
              </a:ext>
            </a:extLst>
          </p:cNvPr>
          <p:cNvSpPr txBox="1"/>
          <p:nvPr/>
        </p:nvSpPr>
        <p:spPr>
          <a:xfrm>
            <a:off x="2538249" y="543910"/>
            <a:ext cx="5659820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Il laser riesce ad essere efficace anche su diversi tipi di ferita nell’uomo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4D244F-DF5F-E14A-90CB-1FAA3182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" y="201577"/>
            <a:ext cx="2115954" cy="21159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586FE-B96A-DF43-9770-6F7AF36486C7}"/>
              </a:ext>
            </a:extLst>
          </p:cNvPr>
          <p:cNvSpPr txBox="1"/>
          <p:nvPr/>
        </p:nvSpPr>
        <p:spPr>
          <a:xfrm>
            <a:off x="225973" y="2878478"/>
            <a:ext cx="8692054" cy="33239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È importante però considerare che esistono studi che riportano nessuna efficacia della laser terapia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1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u="sng" dirty="0"/>
              <a:t>Possibili cause?</a:t>
            </a: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Considerare l’effetto bifasico → importanza dei </a:t>
            </a: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parametri di irradiazione</a:t>
            </a: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/>
              <a:t>Scelta dei </a:t>
            </a:r>
            <a:r>
              <a:rPr lang="it-IT" sz="2000" dirty="0" err="1"/>
              <a:t>setting</a:t>
            </a:r>
            <a:r>
              <a:rPr lang="it-IT" sz="2000" dirty="0"/>
              <a:t> di irradiazione → quante sessioni condurre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0" lang="it-IT" sz="20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Attenta val</a:t>
            </a:r>
            <a:r>
              <a:rPr lang="it-IT" sz="2000" dirty="0"/>
              <a:t>utazione della situazione clinica dei pazienti / condizione da trattare</a:t>
            </a:r>
            <a:endParaRPr kumimoji="0" lang="it-IT" sz="2000" b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750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AFAB7F-B8C3-4B41-97D8-34DD5E2172E3}"/>
              </a:ext>
            </a:extLst>
          </p:cNvPr>
          <p:cNvSpPr txBox="1"/>
          <p:nvPr/>
        </p:nvSpPr>
        <p:spPr>
          <a:xfrm>
            <a:off x="386255" y="395656"/>
            <a:ext cx="837149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Ci </a:t>
            </a:r>
            <a:r>
              <a:rPr lang="it-IT" sz="2400" i="1" dirty="0"/>
              <a:t>possono essere altre applicazione cliniche per la laser terapia?</a:t>
            </a:r>
            <a:endParaRPr kumimoji="0" lang="it-IT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3D5505-E608-164A-BA05-B37233B2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79" y="1256206"/>
            <a:ext cx="5396842" cy="539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0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305615-1856-3C48-A974-393AA0BCB6DF}"/>
              </a:ext>
            </a:extLst>
          </p:cNvPr>
          <p:cNvSpPr txBox="1"/>
          <p:nvPr/>
        </p:nvSpPr>
        <p:spPr>
          <a:xfrm>
            <a:off x="189186" y="583325"/>
            <a:ext cx="8765628" cy="61863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Divers</a:t>
            </a:r>
            <a:r>
              <a:rPr lang="it-IT" sz="2000" dirty="0"/>
              <a:t>i studi hanno evidenziato come la laser terapia possa avere effetti benefici per tutte quelle condizioni che richiedono un attivazione di meccanismi endogeni di </a:t>
            </a:r>
            <a:r>
              <a:rPr lang="it-IT" sz="2000" dirty="0">
                <a:solidFill>
                  <a:srgbClr val="7030A0"/>
                </a:solidFill>
              </a:rPr>
              <a:t>rigenerazione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Acne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Psioriasi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Dermatite atopica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A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lopecia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/>
              <a:t>Ringiovanimento della pelle………………………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sz="2000" dirty="0"/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sz="2000" dirty="0"/>
          </a:p>
          <a:p>
            <a:pPr marR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 non solo!!										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5381212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{1B00F7D3-DCF2-0543-BB76-5A8DDC4CDB36}tf10001073</Template>
  <TotalTime>4583</TotalTime>
  <Words>774</Words>
  <Application>Microsoft Macintosh PowerPoint</Application>
  <PresentationFormat>Presentazione su schermo (4:3)</PresentationFormat>
  <Paragraphs>106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Helvetica Neue</vt:lpstr>
      <vt:lpstr>Times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Photobiomodulation Therapy: in vivo and in vitro models for applications in pediatric oncology</dc:title>
  <cp:lastModifiedBy>Luisa Zupin</cp:lastModifiedBy>
  <cp:revision>263</cp:revision>
  <dcterms:modified xsi:type="dcterms:W3CDTF">2020-03-16T11:07:00Z</dcterms:modified>
</cp:coreProperties>
</file>