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409" r:id="rId2"/>
    <p:sldId id="410" r:id="rId3"/>
    <p:sldId id="411" r:id="rId4"/>
    <p:sldId id="282" r:id="rId5"/>
    <p:sldId id="264" r:id="rId6"/>
    <p:sldId id="272" r:id="rId7"/>
    <p:sldId id="388" r:id="rId8"/>
    <p:sldId id="273" r:id="rId9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FF"/>
    <a:srgbClr val="FFD579"/>
    <a:srgbClr val="00FA00"/>
    <a:srgbClr val="00FDFF"/>
    <a:srgbClr val="8E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59"/>
    <p:restoredTop sz="95934"/>
  </p:normalViewPr>
  <p:slideViewPr>
    <p:cSldViewPr snapToGrid="0" snapToObjects="1">
      <p:cViewPr varScale="1">
        <p:scale>
          <a:sx n="106" d="100"/>
          <a:sy n="106" d="100"/>
        </p:scale>
        <p:origin x="200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>
            <a:spLocks noGrp="1"/>
          </p:cNvSpPr>
          <p:nvPr>
            <p:ph type="title"/>
          </p:nvPr>
        </p:nvSpPr>
        <p:spPr>
          <a:xfrm>
            <a:off x="457200" y="274635"/>
            <a:ext cx="8229600" cy="11430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422823" y="6404294"/>
            <a:ext cx="263978" cy="2692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2352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 typeface="Arial"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 typeface="Arial"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 typeface="Arial"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 typeface="Arial"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EF5E4E5-4EB8-6E46-B84D-955CCA3F7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38900" cy="9525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88C8173-5BDF-C04B-BF5D-C3478D311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1209" y="1540039"/>
            <a:ext cx="2464487" cy="228561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7F852CF1-6E1E-F34B-8DDF-781B5202E550}"/>
              </a:ext>
            </a:extLst>
          </p:cNvPr>
          <p:cNvSpPr txBox="1"/>
          <p:nvPr/>
        </p:nvSpPr>
        <p:spPr>
          <a:xfrm>
            <a:off x="6946556" y="1205432"/>
            <a:ext cx="1682703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In vitro </a:t>
            </a:r>
            <a:r>
              <a:rPr kumimoji="0" lang="it-IT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killing</a:t>
            </a:r>
            <a:endParaRPr kumimoji="0" lang="it-IT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73ED8D3-AB90-2140-AE73-0D6C335D6D32}"/>
              </a:ext>
            </a:extLst>
          </p:cNvPr>
          <p:cNvSpPr txBox="1"/>
          <p:nvPr/>
        </p:nvSpPr>
        <p:spPr>
          <a:xfrm>
            <a:off x="389237" y="2668675"/>
            <a:ext cx="4300152" cy="923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Terapia laser 1 trattamento 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Lunghezza d’onda 405 nm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dirty="0"/>
              <a:t>Valutazione subito dopo il trattamento</a:t>
            </a:r>
            <a:endParaRPr kumimoji="0" lang="it-IT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13300A9-AF16-E64C-9127-ECB6E998DA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216" y="4161310"/>
            <a:ext cx="4170657" cy="269669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5DAA5CD-EE30-A845-8E66-3C7F9880FE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9255" y="4643141"/>
            <a:ext cx="3111500" cy="17653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6E5BA516-214E-4D40-BEE6-74F67F04C1E6}"/>
              </a:ext>
            </a:extLst>
          </p:cNvPr>
          <p:cNvSpPr txBox="1"/>
          <p:nvPr/>
        </p:nvSpPr>
        <p:spPr>
          <a:xfrm>
            <a:off x="617837" y="3791982"/>
            <a:ext cx="3842952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i="1" dirty="0"/>
              <a:t>H. </a:t>
            </a:r>
            <a:r>
              <a:rPr lang="it-IT" i="1" dirty="0" err="1"/>
              <a:t>Pylori</a:t>
            </a:r>
            <a:r>
              <a:rPr lang="it-IT" i="1" dirty="0"/>
              <a:t> </a:t>
            </a:r>
            <a:r>
              <a:rPr lang="it-IT" dirty="0"/>
              <a:t>CFU/gr per ciascun paziente</a:t>
            </a:r>
            <a:endParaRPr kumimoji="0" lang="it-IT" sz="18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33573C5-84EC-2748-95E7-3B62D622520F}"/>
              </a:ext>
            </a:extLst>
          </p:cNvPr>
          <p:cNvSpPr txBox="1"/>
          <p:nvPr/>
        </p:nvSpPr>
        <p:spPr>
          <a:xfrm>
            <a:off x="6071286" y="4217036"/>
            <a:ext cx="1750541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i="1" dirty="0"/>
              <a:t>H. </a:t>
            </a:r>
            <a:r>
              <a:rPr lang="it-IT" i="1" dirty="0" err="1"/>
              <a:t>Pylori</a:t>
            </a:r>
            <a:r>
              <a:rPr lang="it-IT" i="1" dirty="0"/>
              <a:t> </a:t>
            </a:r>
            <a:r>
              <a:rPr lang="it-IT" dirty="0"/>
              <a:t>CFU/gr</a:t>
            </a:r>
            <a:endParaRPr kumimoji="0" lang="it-IT" sz="18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2BC3E6A-1832-3742-9AD7-F9AC7AF099CA}"/>
              </a:ext>
            </a:extLst>
          </p:cNvPr>
          <p:cNvSpPr txBox="1"/>
          <p:nvPr/>
        </p:nvSpPr>
        <p:spPr>
          <a:xfrm>
            <a:off x="192215" y="1390096"/>
            <a:ext cx="5260545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Pazienti con infezione cronica sintomatica da </a:t>
            </a:r>
            <a:r>
              <a:rPr kumimoji="0" lang="it-IT" sz="18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H. </a:t>
            </a:r>
            <a:r>
              <a:rPr kumimoji="0" lang="it-IT" sz="1800" b="0" i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pylori</a:t>
            </a:r>
            <a:endParaRPr kumimoji="0" lang="it-IT" sz="18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dirty="0"/>
              <a:t>Sospetta ulcera peptica o dispepsia </a:t>
            </a:r>
            <a:endParaRPr kumimoji="0" lang="it-IT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095722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3EAECBE-2FEC-1A4F-A327-53BA11A3C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25" y="2912664"/>
            <a:ext cx="4806293" cy="300053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9570DEA-F701-6544-9266-AF50FED47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98820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7F3A7C6-5124-E845-911D-B714FAED4289}"/>
              </a:ext>
            </a:extLst>
          </p:cNvPr>
          <p:cNvSpPr txBox="1"/>
          <p:nvPr/>
        </p:nvSpPr>
        <p:spPr>
          <a:xfrm>
            <a:off x="0" y="1504728"/>
            <a:ext cx="6683976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Imaging</a:t>
            </a: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al TEM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dirty="0" err="1"/>
              <a:t>N</a:t>
            </a:r>
            <a:r>
              <a:rPr lang="it-IT" dirty="0"/>
              <a:t> nucleo, </a:t>
            </a: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V vacuolo, </a:t>
            </a:r>
            <a:r>
              <a:rPr lang="it-IT" dirty="0"/>
              <a:t>M </a:t>
            </a:r>
            <a:r>
              <a:rPr lang="it-IT" dirty="0" err="1"/>
              <a:t>mitocodnri</a:t>
            </a:r>
            <a:r>
              <a:rPr lang="it-IT" dirty="0"/>
              <a:t>, </a:t>
            </a: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CW parete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DA1AE85-ADEB-1242-93D3-B102285EB9FA}"/>
              </a:ext>
            </a:extLst>
          </p:cNvPr>
          <p:cNvSpPr txBox="1"/>
          <p:nvPr/>
        </p:nvSpPr>
        <p:spPr>
          <a:xfrm>
            <a:off x="732235" y="2563041"/>
            <a:ext cx="1407641" cy="307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Non irradiato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B3F5C06-C9FD-7748-82A0-11F2A3FD0D3E}"/>
              </a:ext>
            </a:extLst>
          </p:cNvPr>
          <p:cNvSpPr txBox="1"/>
          <p:nvPr/>
        </p:nvSpPr>
        <p:spPr>
          <a:xfrm>
            <a:off x="2690686" y="2298251"/>
            <a:ext cx="2167238" cy="738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Blu laser. </a:t>
            </a:r>
            <a:r>
              <a:rPr lang="it-IT" sz="1400" dirty="0"/>
              <a:t>D</a:t>
            </a:r>
            <a:r>
              <a:rPr kumimoji="0" lang="it-IT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ecomposizione organelli con parete deformata (35 </a:t>
            </a:r>
            <a:r>
              <a:rPr kumimoji="0" lang="it-IT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J</a:t>
            </a:r>
            <a:r>
              <a:rPr kumimoji="0" lang="it-IT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EEA695B-4064-3A41-953D-FB3D478917A9}"/>
              </a:ext>
            </a:extLst>
          </p:cNvPr>
          <p:cNvSpPr txBox="1"/>
          <p:nvPr/>
        </p:nvSpPr>
        <p:spPr>
          <a:xfrm>
            <a:off x="509371" y="6273601"/>
            <a:ext cx="1671249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Blu laser. Aumento vacuolo (35 </a:t>
            </a:r>
            <a:r>
              <a:rPr kumimoji="0" lang="it-IT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J</a:t>
            </a:r>
            <a:r>
              <a:rPr kumimoji="0" lang="it-IT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4D4D11E-727C-4A46-8AC2-7CF9C52FDACE}"/>
              </a:ext>
            </a:extLst>
          </p:cNvPr>
          <p:cNvSpPr txBox="1"/>
          <p:nvPr/>
        </p:nvSpPr>
        <p:spPr>
          <a:xfrm>
            <a:off x="2690686" y="5944693"/>
            <a:ext cx="2585649" cy="738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Blu laser. Perdita componenti citoplasmatici e distruzione parete vacuolo (70 </a:t>
            </a:r>
            <a:r>
              <a:rPr kumimoji="0" lang="it-IT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J</a:t>
            </a:r>
            <a:r>
              <a:rPr kumimoji="0" lang="it-IT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)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8375B6E-3FB4-174A-9302-8D04691ED297}"/>
              </a:ext>
            </a:extLst>
          </p:cNvPr>
          <p:cNvSpPr txBox="1"/>
          <p:nvPr/>
        </p:nvSpPr>
        <p:spPr>
          <a:xfrm>
            <a:off x="5065244" y="2116994"/>
            <a:ext cx="4003589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Spettro emissione lisati di </a:t>
            </a:r>
            <a:r>
              <a:rPr kumimoji="0" lang="it-IT" sz="18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C. </a:t>
            </a:r>
            <a:r>
              <a:rPr kumimoji="0" lang="it-IT" sz="1800" b="0" i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albicans</a:t>
            </a:r>
            <a:endParaRPr kumimoji="0" lang="it-IT" sz="18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B55374D1-CB1C-794C-9036-3B127ADCD41B}"/>
              </a:ext>
            </a:extLst>
          </p:cNvPr>
          <p:cNvGrpSpPr/>
          <p:nvPr/>
        </p:nvGrpSpPr>
        <p:grpSpPr>
          <a:xfrm>
            <a:off x="5535829" y="2640712"/>
            <a:ext cx="3137589" cy="4014669"/>
            <a:chOff x="5535829" y="2640712"/>
            <a:chExt cx="3137589" cy="4014669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0E116136-5248-AC4A-973E-556676D95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35829" y="2667581"/>
              <a:ext cx="3098800" cy="3987800"/>
            </a:xfrm>
            <a:prstGeom prst="rect">
              <a:avLst/>
            </a:prstGeom>
          </p:spPr>
        </p:pic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62721BA6-071D-4243-9052-2C49AF53A004}"/>
                </a:ext>
              </a:extLst>
            </p:cNvPr>
            <p:cNvSpPr txBox="1"/>
            <p:nvPr/>
          </p:nvSpPr>
          <p:spPr>
            <a:xfrm>
              <a:off x="6968183" y="2640712"/>
              <a:ext cx="988541" cy="307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porfirine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37735E0D-1923-2C49-B815-4A49DAD0F959}"/>
                </a:ext>
              </a:extLst>
            </p:cNvPr>
            <p:cNvSpPr txBox="1"/>
            <p:nvPr/>
          </p:nvSpPr>
          <p:spPr>
            <a:xfrm>
              <a:off x="7067039" y="4589395"/>
              <a:ext cx="1606379" cy="307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flavine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591530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73BAC75D-8350-FE44-A5A1-F261B2301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4238" y="1680926"/>
            <a:ext cx="3039762" cy="406132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09CC787-E3F8-B44F-8CD7-7B331760A699}"/>
              </a:ext>
            </a:extLst>
          </p:cNvPr>
          <p:cNvSpPr txBox="1"/>
          <p:nvPr/>
        </p:nvSpPr>
        <p:spPr>
          <a:xfrm>
            <a:off x="6638325" y="1017924"/>
            <a:ext cx="2391718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Time </a:t>
            </a:r>
            <a:r>
              <a:rPr kumimoji="0" lang="it-IT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course</a:t>
            </a: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: bioluminescenza fungo 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930E7B1-2F93-EB4F-98DA-8684ACB0D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88" y="1680926"/>
            <a:ext cx="5951151" cy="3792767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5B244A9-98A6-004B-9BA2-D3C06F23FBAC}"/>
              </a:ext>
            </a:extLst>
          </p:cNvPr>
          <p:cNvSpPr txBox="1"/>
          <p:nvPr/>
        </p:nvSpPr>
        <p:spPr>
          <a:xfrm>
            <a:off x="477109" y="674716"/>
            <a:ext cx="5125308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Monitoraggio </a:t>
            </a:r>
            <a:r>
              <a:rPr kumimoji="0" lang="it-IT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real</a:t>
            </a: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time della bioluminescenza dei funghi dopo irradiazione dal giorno 1 al giorno 8</a:t>
            </a:r>
          </a:p>
        </p:txBody>
      </p:sp>
    </p:spTree>
    <p:extLst>
      <p:ext uri="{BB962C8B-B14F-4D97-AF65-F5344CB8AC3E}">
        <p14:creationId xmlns:p14="http://schemas.microsoft.com/office/powerpoint/2010/main" val="287135941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A99DCAF-833C-024A-9674-CCD8342BD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595" y="1107304"/>
            <a:ext cx="5313405" cy="556908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87161D9-4221-F44F-B9F4-3C41C380C42D}"/>
              </a:ext>
            </a:extLst>
          </p:cNvPr>
          <p:cNvSpPr txBox="1"/>
          <p:nvPr/>
        </p:nvSpPr>
        <p:spPr>
          <a:xfrm>
            <a:off x="317705" y="4456064"/>
            <a:ext cx="1416205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lang="it-IT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Settings</a:t>
            </a:r>
            <a:endParaRPr kumimoji="0" lang="it-IT" sz="1800" b="0" i="0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998FDA7-104E-D14A-8A3E-98B095AEE72A}"/>
              </a:ext>
            </a:extLst>
          </p:cNvPr>
          <p:cNvSpPr txBox="1"/>
          <p:nvPr/>
        </p:nvSpPr>
        <p:spPr>
          <a:xfrm>
            <a:off x="347429" y="2763035"/>
            <a:ext cx="2052871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HaCaT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infettate con HSV-1</a:t>
            </a:r>
            <a:endParaRPr kumimoji="0" lang="it-IT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77189F2-BA03-834B-88FB-556367A17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920"/>
            <a:ext cx="78232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40979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>
            <a:extLst>
              <a:ext uri="{FF2B5EF4-FFF2-40B4-BE49-F238E27FC236}">
                <a16:creationId xmlns:a16="http://schemas.microsoft.com/office/drawing/2014/main" id="{68A67C32-DF54-8E4D-8AF1-66C05EA3A869}"/>
              </a:ext>
            </a:extLst>
          </p:cNvPr>
          <p:cNvGrpSpPr/>
          <p:nvPr/>
        </p:nvGrpSpPr>
        <p:grpSpPr>
          <a:xfrm>
            <a:off x="284905" y="506627"/>
            <a:ext cx="5810415" cy="6254357"/>
            <a:chOff x="328807" y="446490"/>
            <a:chExt cx="5252042" cy="5534734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47BB90B8-36A2-7F49-ABBD-E7CC41DF7B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714" y="446490"/>
              <a:ext cx="4555135" cy="5534734"/>
            </a:xfrm>
            <a:prstGeom prst="rect">
              <a:avLst/>
            </a:prstGeom>
          </p:spPr>
        </p:pic>
        <p:grpSp>
          <p:nvGrpSpPr>
            <p:cNvPr id="4" name="Gruppo 3">
              <a:extLst>
                <a:ext uri="{FF2B5EF4-FFF2-40B4-BE49-F238E27FC236}">
                  <a16:creationId xmlns:a16="http://schemas.microsoft.com/office/drawing/2014/main" id="{633F14E3-921E-8746-94BA-9A2D4EE1716F}"/>
                </a:ext>
              </a:extLst>
            </p:cNvPr>
            <p:cNvGrpSpPr/>
            <p:nvPr/>
          </p:nvGrpSpPr>
          <p:grpSpPr>
            <a:xfrm>
              <a:off x="328807" y="1171624"/>
              <a:ext cx="752554" cy="3139141"/>
              <a:chOff x="328807" y="1171624"/>
              <a:chExt cx="752554" cy="3139141"/>
            </a:xfrm>
          </p:grpSpPr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506AFA7D-215B-0B4C-9A26-AC9D43AE2E21}"/>
                  </a:ext>
                </a:extLst>
              </p:cNvPr>
              <p:cNvSpPr txBox="1"/>
              <p:nvPr/>
            </p:nvSpPr>
            <p:spPr>
              <a:xfrm>
                <a:off x="328807" y="1171624"/>
                <a:ext cx="747132" cy="2769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1200" b="0" i="0" u="none" strike="noStrike" cap="none" spc="0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Calibri"/>
                  </a:rPr>
                  <a:t>Setting</a:t>
                </a:r>
                <a:r>
                  <a:rPr kumimoji="0" lang="it-IT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Calibri"/>
                  </a:rPr>
                  <a:t> 1</a:t>
                </a:r>
              </a:p>
            </p:txBody>
          </p:sp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290A8531-475A-0542-B812-FD9DD5102A48}"/>
                  </a:ext>
                </a:extLst>
              </p:cNvPr>
              <p:cNvSpPr txBox="1"/>
              <p:nvPr/>
            </p:nvSpPr>
            <p:spPr>
              <a:xfrm>
                <a:off x="334229" y="4033770"/>
                <a:ext cx="747132" cy="2769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1200" b="0" i="0" u="none" strike="noStrike" cap="none" spc="0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Calibri"/>
                  </a:rPr>
                  <a:t>Setting</a:t>
                </a:r>
                <a:r>
                  <a:rPr kumimoji="0" lang="it-IT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Calibri"/>
                  </a:rPr>
                  <a:t> 2</a:t>
                </a:r>
              </a:p>
            </p:txBody>
          </p:sp>
        </p:grp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2B604498-2746-724B-914B-3846CF686F5D}"/>
              </a:ext>
            </a:extLst>
          </p:cNvPr>
          <p:cNvGrpSpPr/>
          <p:nvPr/>
        </p:nvGrpSpPr>
        <p:grpSpPr>
          <a:xfrm>
            <a:off x="6233074" y="1654599"/>
            <a:ext cx="2910926" cy="4758342"/>
            <a:chOff x="6233074" y="756642"/>
            <a:chExt cx="2910926" cy="4758342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41A1D959-F968-F04A-A9B0-744A217BE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9465" y="1768698"/>
              <a:ext cx="1622479" cy="3746286"/>
            </a:xfrm>
            <a:prstGeom prst="rect">
              <a:avLst/>
            </a:prstGeom>
          </p:spPr>
        </p:pic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576341E1-4376-3A45-8C51-A62D5C3D5172}"/>
                </a:ext>
              </a:extLst>
            </p:cNvPr>
            <p:cNvSpPr txBox="1"/>
            <p:nvPr/>
          </p:nvSpPr>
          <p:spPr>
            <a:xfrm>
              <a:off x="7094724" y="1259906"/>
              <a:ext cx="735980" cy="307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Calibri"/>
                </a:rPr>
                <a:t>HSV1</a:t>
              </a: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29C34043-EF1B-7941-B632-C130CA056FA5}"/>
                </a:ext>
              </a:extLst>
            </p:cNvPr>
            <p:cNvSpPr txBox="1"/>
            <p:nvPr/>
          </p:nvSpPr>
          <p:spPr>
            <a:xfrm>
              <a:off x="7802581" y="1250513"/>
              <a:ext cx="952267" cy="307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Calibri"/>
                </a:rPr>
                <a:t>HSV1 PBM</a:t>
              </a:r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94921281-5575-F543-8876-DF93D10CE7B6}"/>
                </a:ext>
              </a:extLst>
            </p:cNvPr>
            <p:cNvSpPr txBox="1"/>
            <p:nvPr/>
          </p:nvSpPr>
          <p:spPr>
            <a:xfrm>
              <a:off x="6263263" y="2087205"/>
              <a:ext cx="747132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12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Calibri"/>
                </a:rPr>
                <a:t>Setting</a:t>
              </a:r>
              <a:r>
                <a:rPr kumimoji="0" lang="it-IT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Calibri"/>
                </a:rPr>
                <a:t> 1</a:t>
              </a: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F7593E19-3377-A347-8A62-8FE39A37272F}"/>
                </a:ext>
              </a:extLst>
            </p:cNvPr>
            <p:cNvSpPr txBox="1"/>
            <p:nvPr/>
          </p:nvSpPr>
          <p:spPr>
            <a:xfrm>
              <a:off x="6233074" y="2818665"/>
              <a:ext cx="747132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12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Calibri"/>
                </a:rPr>
                <a:t>Setting</a:t>
              </a:r>
              <a:r>
                <a:rPr kumimoji="0" lang="it-IT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Calibri"/>
                </a:rPr>
                <a:t> 2</a:t>
              </a: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6FE1850A-5D1E-954F-9A3E-79D7CFF43936}"/>
                </a:ext>
              </a:extLst>
            </p:cNvPr>
            <p:cNvSpPr txBox="1"/>
            <p:nvPr/>
          </p:nvSpPr>
          <p:spPr>
            <a:xfrm>
              <a:off x="6263983" y="3536319"/>
              <a:ext cx="747132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r>
                <a:rPr lang="it-IT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Setting</a:t>
              </a:r>
              <a:r>
                <a:rPr lang="it-IT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it-IT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Calibri"/>
                </a:rPr>
                <a:t>3</a:t>
              </a: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EB1EECE2-9E10-5947-A6B4-7F635FDE1069}"/>
                </a:ext>
              </a:extLst>
            </p:cNvPr>
            <p:cNvSpPr txBox="1"/>
            <p:nvPr/>
          </p:nvSpPr>
          <p:spPr>
            <a:xfrm>
              <a:off x="6272333" y="4267779"/>
              <a:ext cx="747132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r>
                <a:rPr lang="it-IT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Setting</a:t>
              </a:r>
              <a:r>
                <a:rPr lang="it-IT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458E3D09-A74D-BD47-9FE2-480D69C9FA43}"/>
                </a:ext>
              </a:extLst>
            </p:cNvPr>
            <p:cNvSpPr txBox="1"/>
            <p:nvPr/>
          </p:nvSpPr>
          <p:spPr>
            <a:xfrm>
              <a:off x="6263263" y="4999239"/>
              <a:ext cx="747132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r>
                <a:rPr lang="it-IT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Setting</a:t>
              </a:r>
              <a:r>
                <a:rPr lang="it-IT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FA65FA4D-65A7-3A46-85E0-E57E27A2AE8A}"/>
                </a:ext>
              </a:extLst>
            </p:cNvPr>
            <p:cNvSpPr txBox="1"/>
            <p:nvPr/>
          </p:nvSpPr>
          <p:spPr>
            <a:xfrm>
              <a:off x="6533702" y="756642"/>
              <a:ext cx="2610298" cy="369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b="0" i="0" u="sng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Calibri"/>
                </a:rPr>
                <a:t>Plaque</a:t>
              </a:r>
              <a:r>
                <a:rPr kumimoji="0" lang="it-IT" b="0" i="0" u="sng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Calibri"/>
                </a:rPr>
                <a:t> </a:t>
              </a:r>
              <a:r>
                <a:rPr kumimoji="0" lang="it-IT" b="0" i="0" u="sng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Calibri"/>
                </a:rPr>
                <a:t>forming</a:t>
              </a:r>
              <a:r>
                <a:rPr kumimoji="0" lang="it-IT" b="0" i="0" u="sng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Calibri"/>
                </a:rPr>
                <a:t> </a:t>
              </a:r>
              <a:r>
                <a:rPr kumimoji="0" lang="it-IT" b="0" i="0" u="sng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Calibri"/>
                </a:rPr>
                <a:t>unit</a:t>
              </a:r>
              <a:r>
                <a:rPr kumimoji="0" lang="it-IT" b="0" i="0" u="sng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Calibri"/>
                </a:rPr>
                <a:t> </a:t>
              </a:r>
              <a:r>
                <a:rPr kumimoji="0" lang="it-IT" b="0" i="0" u="sng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Calibri"/>
                </a:rPr>
                <a:t>assay</a:t>
              </a:r>
              <a:endParaRPr kumimoji="0" lang="it-IT" b="0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endParaRPr>
            </a:p>
          </p:txBody>
        </p: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onclusion"/>
          <p:cNvSpPr txBox="1">
            <a:spLocks noGrp="1"/>
          </p:cNvSpPr>
          <p:nvPr>
            <p:ph type="title" idx="4294967295"/>
          </p:nvPr>
        </p:nvSpPr>
        <p:spPr>
          <a:xfrm>
            <a:off x="1336883" y="53407"/>
            <a:ext cx="6165855" cy="59532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3200" b="1" i="1" u="sng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600" dirty="0"/>
              <a:t>Conclusion</a:t>
            </a:r>
            <a:r>
              <a:rPr lang="it-IT" sz="3600" dirty="0"/>
              <a:t>i</a:t>
            </a:r>
            <a:endParaRPr sz="36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61BDA6C-6008-2945-A62E-225B666CDA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935" y="1812463"/>
            <a:ext cx="4992130" cy="499213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98904A8-BCB8-8A45-975F-21993268B109}"/>
              </a:ext>
            </a:extLst>
          </p:cNvPr>
          <p:cNvSpPr txBox="1"/>
          <p:nvPr/>
        </p:nvSpPr>
        <p:spPr>
          <a:xfrm>
            <a:off x="259492" y="840259"/>
            <a:ext cx="8723870" cy="25545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La laser terapia possiede molteplici applicazioni cliniche che variano notevolmente a seconda della lunghezza d’onda usata</a:t>
            </a:r>
          </a:p>
          <a:p>
            <a:pPr marL="0" marR="0" indent="0" algn="just" defTabSz="457200" rtl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000" dirty="0"/>
              <a:t>Combinando diverse lunghezze d’onda insieme si potrebbero ottenere effetti benefici: w</a:t>
            </a:r>
            <a:r>
              <a:rPr lang="it-IT" sz="2000"/>
              <a:t>ound</a:t>
            </a:r>
            <a:r>
              <a:rPr lang="it-IT" sz="2000" dirty="0"/>
              <a:t> </a:t>
            </a:r>
            <a:r>
              <a:rPr lang="it-IT" sz="2000" dirty="0" err="1"/>
              <a:t>healing</a:t>
            </a:r>
            <a:r>
              <a:rPr lang="it-IT" sz="2000" dirty="0"/>
              <a:t> </a:t>
            </a:r>
            <a:endParaRPr kumimoji="0" lang="it-IT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A0BA2C8-7335-AA42-ACA0-79E9FABAD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092" y="3002694"/>
            <a:ext cx="3855307" cy="3855307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4728924-3A5D-8949-A6DB-BE239EE3B9F0}"/>
              </a:ext>
            </a:extLst>
          </p:cNvPr>
          <p:cNvSpPr txBox="1"/>
          <p:nvPr/>
        </p:nvSpPr>
        <p:spPr>
          <a:xfrm>
            <a:off x="189186" y="0"/>
            <a:ext cx="8765627" cy="54168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Alcune considerazioni d’obbligo</a:t>
            </a:r>
          </a:p>
          <a:p>
            <a:pPr marL="0" marR="0" indent="0" algn="l" defTabSz="457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2000" dirty="0"/>
          </a:p>
          <a:p>
            <a:pPr marL="0" marR="0" indent="0" algn="l" defTabSz="457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La laser terapia può però essere considerata un benefico adiuvante nel management delle condizioni cliniche prima citate</a:t>
            </a:r>
          </a:p>
          <a:p>
            <a:pPr marL="0" marR="0" indent="0" algn="l" defTabSz="457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2000" dirty="0"/>
          </a:p>
          <a:p>
            <a:pPr marL="342900" marR="0" indent="-342900" algn="l" defTabSz="4572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it-IT" sz="2000" b="0" i="0" u="none" strike="noStrike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Nessun effetto collaterale</a:t>
            </a:r>
          </a:p>
          <a:p>
            <a:pPr marL="342900" marR="0" indent="-342900" algn="l" defTabSz="4572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it-IT" sz="2000" dirty="0">
                <a:solidFill>
                  <a:srgbClr val="7030A0"/>
                </a:solidFill>
              </a:rPr>
              <a:t>Terapia veloce da condurre</a:t>
            </a:r>
            <a:r>
              <a:rPr lang="it-IT" sz="2000" dirty="0"/>
              <a:t> (</a:t>
            </a:r>
            <a:r>
              <a:rPr lang="it-IT" sz="2000" dirty="0" err="1"/>
              <a:t>max</a:t>
            </a:r>
            <a:r>
              <a:rPr lang="it-IT" sz="2000" dirty="0"/>
              <a:t> qualche minuto di irradiazione)</a:t>
            </a:r>
          </a:p>
          <a:p>
            <a:pPr marL="342900" marR="0" indent="-342900" algn="l" defTabSz="4572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it-IT" sz="2000" b="0" i="0" u="none" strike="noStrike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Non dolorosa</a:t>
            </a:r>
          </a:p>
          <a:p>
            <a:pPr marL="342900" marR="0" indent="-342900" algn="l" defTabSz="4572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it-IT" sz="2000" dirty="0">
                <a:solidFill>
                  <a:srgbClr val="7030A0"/>
                </a:solidFill>
              </a:rPr>
              <a:t>Economica </a:t>
            </a:r>
            <a:r>
              <a:rPr lang="it-IT" sz="2000" dirty="0">
                <a:solidFill>
                  <a:schemeClr val="tx1"/>
                </a:solidFill>
              </a:rPr>
              <a:t>(dopo la prima spesa di acquisizione laser e training del personale)</a:t>
            </a:r>
          </a:p>
          <a:p>
            <a:pPr marL="342900" marR="0" indent="-342900" algn="l" defTabSz="4572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it-IT" sz="2000" b="0" i="0" u="none" strike="noStrike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Versatile </a:t>
            </a:r>
          </a:p>
          <a:p>
            <a:pPr marL="342900" marR="0" indent="-342900" algn="l" defTabSz="457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it-IT" sz="2000" b="0" i="0" u="none" strike="noStrike" cap="none" spc="0" normalizeH="0" baseline="0" dirty="0">
              <a:ln>
                <a:noFill/>
              </a:ln>
              <a:solidFill>
                <a:srgbClr val="7030A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R="0" algn="l" defTabSz="457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it-IT" sz="2000" dirty="0">
                <a:solidFill>
                  <a:schemeClr val="tx1"/>
                </a:solidFill>
              </a:rPr>
              <a:t>Si può parlare di </a:t>
            </a:r>
            <a:r>
              <a:rPr lang="it-IT" sz="2000" dirty="0">
                <a:solidFill>
                  <a:srgbClr val="7030A0"/>
                </a:solidFill>
              </a:rPr>
              <a:t>MEDICINA PERSONALIZZATA</a:t>
            </a:r>
            <a:r>
              <a:rPr lang="it-IT" sz="2000" dirty="0">
                <a:solidFill>
                  <a:schemeClr val="tx1"/>
                </a:solidFill>
              </a:rPr>
              <a:t>, in quanto ogni paziente potrebbe avere la sua irradiazione </a:t>
            </a:r>
            <a:r>
              <a:rPr lang="it-IT" sz="2000" i="1" dirty="0">
                <a:solidFill>
                  <a:schemeClr val="tx1"/>
                </a:solidFill>
              </a:rPr>
              <a:t>ad hoc</a:t>
            </a:r>
            <a:endParaRPr kumimoji="0" lang="it-IT" sz="2000" b="0" i="1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038413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hanks.."/>
          <p:cNvSpPr txBox="1">
            <a:spLocks noGrp="1"/>
          </p:cNvSpPr>
          <p:nvPr>
            <p:ph type="body" sz="quarter" idx="4294967295"/>
          </p:nvPr>
        </p:nvSpPr>
        <p:spPr>
          <a:xfrm>
            <a:off x="54075" y="85118"/>
            <a:ext cx="4429125" cy="747717"/>
          </a:xfrm>
          <a:prstGeom prst="rect">
            <a:avLst/>
          </a:prstGeom>
        </p:spPr>
        <p:txBody>
          <a:bodyPr/>
          <a:lstStyle>
            <a:lvl1pPr marL="0" indent="0" defTabSz="379474">
              <a:buSzTx/>
              <a:buNone/>
              <a:defRPr sz="3300">
                <a:latin typeface="Apple Chancery"/>
                <a:ea typeface="Apple Chancery"/>
                <a:cs typeface="Apple Chancery"/>
                <a:sym typeface="Apple Chancery"/>
              </a:defRPr>
            </a:lvl1pPr>
          </a:lstStyle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Thanks.. </a:t>
            </a:r>
          </a:p>
        </p:txBody>
      </p:sp>
      <p:sp>
        <p:nvSpPr>
          <p:cNvPr id="160" name="Prof. Sergio Crovella…"/>
          <p:cNvSpPr txBox="1"/>
          <p:nvPr/>
        </p:nvSpPr>
        <p:spPr>
          <a:xfrm>
            <a:off x="5164136" y="1448643"/>
            <a:ext cx="3392489" cy="1446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200">
                <a:latin typeface="Apple Chancery"/>
                <a:ea typeface="Apple Chancery"/>
                <a:cs typeface="Apple Chancery"/>
                <a:sym typeface="Apple Chancery"/>
              </a:defRPr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Sergio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Crovella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2200">
                <a:latin typeface="Apple Chancery"/>
                <a:ea typeface="Apple Chancery"/>
                <a:cs typeface="Apple Chancery"/>
                <a:sym typeface="Apple Chancery"/>
              </a:defRPr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Fulvio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Celsi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2200">
                <a:latin typeface="Apple Chancery"/>
                <a:ea typeface="Apple Chancery"/>
                <a:cs typeface="Apple Chancery"/>
                <a:sym typeface="Apple Chancery"/>
              </a:defRPr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Paola Maura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Tricarico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2200">
                <a:latin typeface="Apple Chancery"/>
                <a:ea typeface="Apple Chancery"/>
                <a:cs typeface="Apple Chancery"/>
                <a:sym typeface="Apple Chancery"/>
              </a:defRPr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Rossella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Gratton</a:t>
            </a:r>
          </a:p>
        </p:txBody>
      </p:sp>
      <p:pic>
        <p:nvPicPr>
          <p:cNvPr id="161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721" y="720832"/>
            <a:ext cx="854176" cy="860973"/>
          </a:xfrm>
          <a:prstGeom prst="rect">
            <a:avLst/>
          </a:prstGeom>
          <a:ln w="12700">
            <a:solidFill>
              <a:srgbClr val="376092"/>
            </a:solidFill>
          </a:ln>
        </p:spPr>
      </p:pic>
      <p:sp>
        <p:nvSpPr>
          <p:cNvPr id="162" name="Dr. Serena Zacchigna"/>
          <p:cNvSpPr txBox="1"/>
          <p:nvPr/>
        </p:nvSpPr>
        <p:spPr>
          <a:xfrm>
            <a:off x="1733650" y="1731069"/>
            <a:ext cx="2749550" cy="769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200">
                <a:latin typeface="Apple Chancery"/>
                <a:ea typeface="Apple Chancery"/>
                <a:cs typeface="Apple Chancery"/>
                <a:sym typeface="Apple Chancery"/>
              </a:defRPr>
            </a:lvl1pPr>
          </a:lstStyle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Serena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Zacchigna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Simone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Vodret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" name="image.png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6908" y="3214142"/>
            <a:ext cx="1193802" cy="34454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64" name="image.png" descr="image.png"/>
          <p:cNvPicPr>
            <a:picLocks noChangeAspect="1"/>
          </p:cNvPicPr>
          <p:nvPr/>
        </p:nvPicPr>
        <p:blipFill>
          <a:blip r:embed="rId5"/>
          <a:srcRect l="1916" r="59314"/>
          <a:stretch>
            <a:fillRect/>
          </a:stretch>
        </p:blipFill>
        <p:spPr>
          <a:xfrm>
            <a:off x="995937" y="2605334"/>
            <a:ext cx="1028703" cy="1217615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Prof. Roberto Di Lenarda…"/>
          <p:cNvSpPr txBox="1"/>
          <p:nvPr/>
        </p:nvSpPr>
        <p:spPr>
          <a:xfrm>
            <a:off x="892175" y="3926027"/>
            <a:ext cx="3392488" cy="1446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200">
                <a:latin typeface="Apple Chancery"/>
                <a:ea typeface="Apple Chancery"/>
                <a:cs typeface="Apple Chancery"/>
                <a:sym typeface="Apple Chancery"/>
              </a:defRPr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Roberto Di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Lenarda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2200">
                <a:latin typeface="Apple Chancery"/>
                <a:ea typeface="Apple Chancery"/>
                <a:cs typeface="Apple Chancery"/>
                <a:sym typeface="Apple Chancery"/>
              </a:defRPr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Matteo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Biasotto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2200">
                <a:latin typeface="Apple Chancery"/>
                <a:ea typeface="Apple Chancery"/>
                <a:cs typeface="Apple Chancery"/>
                <a:sym typeface="Apple Chancery"/>
              </a:defRPr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Giulia Ottaviani</a:t>
            </a:r>
          </a:p>
          <a:p>
            <a:pPr>
              <a:defRPr sz="2200">
                <a:latin typeface="Apple Chancery"/>
                <a:ea typeface="Apple Chancery"/>
                <a:cs typeface="Apple Chancery"/>
                <a:sym typeface="Apple Chancery"/>
              </a:defRPr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Katia Rupel</a:t>
            </a:r>
          </a:p>
        </p:txBody>
      </p:sp>
      <p:pic>
        <p:nvPicPr>
          <p:cNvPr id="166" name="image.png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2527" y="3551308"/>
            <a:ext cx="1299298" cy="37499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67" name="image.png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7612" y="3259738"/>
            <a:ext cx="725160" cy="721155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Dr. Ilaria Caracciolo…"/>
          <p:cNvSpPr txBox="1"/>
          <p:nvPr/>
        </p:nvSpPr>
        <p:spPr>
          <a:xfrm>
            <a:off x="5586040" y="4188281"/>
            <a:ext cx="3315968" cy="769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200">
                <a:latin typeface="Apple Chancery"/>
                <a:ea typeface="Apple Chancery"/>
                <a:cs typeface="Apple Chancery"/>
                <a:sym typeface="Apple Chancery"/>
              </a:defRPr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Ilaria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Caracciolo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2200">
                <a:latin typeface="Apple Chancery"/>
                <a:ea typeface="Apple Chancery"/>
                <a:cs typeface="Apple Chancery"/>
                <a:sym typeface="Apple Chancery"/>
              </a:defRPr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Pierlanfranco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D’Agaro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9" name="Immagine 12" descr="Immagin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0192" y="490188"/>
            <a:ext cx="747717" cy="747717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C47E1CF5-B73B-244B-A7F0-4BD5BADB39DA}"/>
              </a:ext>
            </a:extLst>
          </p:cNvPr>
          <p:cNvSpPr/>
          <p:nvPr/>
        </p:nvSpPr>
        <p:spPr>
          <a:xfrm>
            <a:off x="196769" y="5871662"/>
            <a:ext cx="87504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Funding</a:t>
            </a:r>
            <a:endParaRPr lang="it-IT" sz="1400" b="1" dirty="0">
              <a:solidFill>
                <a:schemeClr val="tx1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University of Trieste – “University funding for scientific research project” (U22SCFRA15, Effects of laser therapy on innate immune response in oncologic </a:t>
            </a:r>
            <a:r>
              <a:rPr lang="en-US" sz="1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paediatric</a:t>
            </a:r>
            <a:r>
              <a:rPr lang="en-US" sz="1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patients with oral mucositis)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IRCCS </a:t>
            </a:r>
            <a:r>
              <a:rPr lang="en-US" sz="1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Burlo</a:t>
            </a:r>
            <a:r>
              <a:rPr lang="en-US" sz="1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Garofolo</a:t>
            </a:r>
            <a:r>
              <a:rPr lang="en-US" sz="1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/Italian Ministry of Health (RC 15/2017 “</a:t>
            </a:r>
            <a:r>
              <a:rPr lang="en-US" sz="1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Terapia</a:t>
            </a:r>
            <a:r>
              <a:rPr lang="en-US" sz="1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Laser in </a:t>
            </a:r>
            <a:r>
              <a:rPr lang="en-US" sz="1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pazienti</a:t>
            </a:r>
            <a:r>
              <a:rPr lang="en-US" sz="1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oncologici</a:t>
            </a:r>
            <a:r>
              <a:rPr lang="en-US" sz="1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pediatrici</a:t>
            </a:r>
            <a:r>
              <a:rPr lang="en-US" sz="1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analisi</a:t>
            </a:r>
            <a:r>
              <a:rPr lang="en-US" sz="1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dei</a:t>
            </a:r>
            <a:r>
              <a:rPr lang="en-US" sz="1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meccanismi</a:t>
            </a:r>
            <a:r>
              <a:rPr lang="en-US" sz="1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molecolari</a:t>
            </a:r>
            <a:r>
              <a:rPr lang="en-US" sz="1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responsabili</a:t>
            </a:r>
            <a:r>
              <a:rPr lang="en-US" sz="1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lang="en-US" sz="1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riduzione</a:t>
            </a:r>
            <a:r>
              <a:rPr lang="en-US" sz="1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del dolore e del </a:t>
            </a:r>
            <a:r>
              <a:rPr lang="en-US" sz="1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miglioramento</a:t>
            </a:r>
            <a:r>
              <a:rPr lang="en-US" sz="1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lang="en-US" sz="1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mucosite</a:t>
            </a:r>
            <a:r>
              <a:rPr lang="en-US" sz="1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orale</a:t>
            </a:r>
            <a:r>
              <a:rPr lang="en-US" sz="1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”)</a:t>
            </a:r>
            <a:endParaRPr lang="it-IT" sz="10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{1B00F7D3-DCF2-0543-BB76-5A8DDC4CDB36}tf10001073</Template>
  <TotalTime>4526</TotalTime>
  <Words>372</Words>
  <Application>Microsoft Macintosh PowerPoint</Application>
  <PresentationFormat>Presentazione su schermo (4:3)</PresentationFormat>
  <Paragraphs>61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Conclusioni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Photobiomodulation Therapy: in vivo and in vitro models for applications in pediatric oncology</dc:title>
  <cp:lastModifiedBy>Luisa Zupin</cp:lastModifiedBy>
  <cp:revision>258</cp:revision>
  <dcterms:modified xsi:type="dcterms:W3CDTF">2020-03-16T11:08:12Z</dcterms:modified>
</cp:coreProperties>
</file>