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19" r:id="rId3"/>
    <p:sldId id="434" r:id="rId4"/>
    <p:sldId id="412" r:id="rId5"/>
    <p:sldId id="435" r:id="rId6"/>
    <p:sldId id="437" r:id="rId7"/>
    <p:sldId id="438" r:id="rId8"/>
    <p:sldId id="426" r:id="rId9"/>
    <p:sldId id="422" r:id="rId10"/>
    <p:sldId id="431" r:id="rId11"/>
    <p:sldId id="430" r:id="rId12"/>
    <p:sldId id="429" r:id="rId13"/>
    <p:sldId id="436" r:id="rId14"/>
    <p:sldId id="413" r:id="rId15"/>
    <p:sldId id="439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FF"/>
    <a:srgbClr val="FFD579"/>
    <a:srgbClr val="00FA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4"/>
    <p:restoredTop sz="95934"/>
  </p:normalViewPr>
  <p:slideViewPr>
    <p:cSldViewPr snapToGrid="0" snapToObjects="1">
      <p:cViewPr varScale="1">
        <p:scale>
          <a:sx n="149" d="100"/>
          <a:sy n="149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85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34172" y="4788771"/>
            <a:ext cx="252629" cy="2308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57175" marR="0" indent="-257175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87828" marR="0" indent="-244928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14400" marR="0" indent="-2286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3020" marR="0" indent="-27432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76400" marR="0" indent="-3048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hD student…"/>
          <p:cNvSpPr txBox="1"/>
          <p:nvPr/>
        </p:nvSpPr>
        <p:spPr>
          <a:xfrm>
            <a:off x="3776705" y="3651078"/>
            <a:ext cx="2227663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b="1" i="1" dirty="0"/>
              <a:t>Luisa Zupin </a:t>
            </a:r>
            <a:r>
              <a:rPr lang="it-IT" b="1" i="1" dirty="0" err="1"/>
              <a:t>Ph.D</a:t>
            </a:r>
            <a:r>
              <a:rPr lang="it-IT" b="1" i="1" dirty="0"/>
              <a:t>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7408D04-2487-684A-BD52-CF40BC5D51BB}"/>
              </a:ext>
            </a:extLst>
          </p:cNvPr>
          <p:cNvSpPr/>
          <p:nvPr/>
        </p:nvSpPr>
        <p:spPr>
          <a:xfrm>
            <a:off x="1657348" y="4295935"/>
            <a:ext cx="6239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di Genetica Immunologica</a:t>
            </a:r>
          </a:p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SSD Diagnostica Avanzata Microbiologica Traslazionale </a:t>
            </a:r>
          </a:p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 Prof. Sergio Crovella</a:t>
            </a:r>
          </a:p>
          <a:p>
            <a:pPr algn="ctr"/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h4.googleusercontent.com/nNSqqpWCV2H4AtjbeYuZoPvT0DkXd_ihUoIYUEDqUMN2PlUZ0ZDjIlCdXLHHuzgAb-5fUKkF72PRTEfSXp3Q0hnwoVHzpvHPfWdutuUmMDLtCU9J_FBXCO1ZOiAyEKSVVYeErseEiO8">
            <a:extLst>
              <a:ext uri="{FF2B5EF4-FFF2-40B4-BE49-F238E27FC236}">
                <a16:creationId xmlns:a16="http://schemas.microsoft.com/office/drawing/2014/main" id="{69CD7E17-9D07-6148-9B3E-7FAC49A0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3517" cy="13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02AFA13-15D8-4547-8CD8-316F512D2DEE}"/>
              </a:ext>
            </a:extLst>
          </p:cNvPr>
          <p:cNvSpPr txBox="1">
            <a:spLocks/>
          </p:cNvSpPr>
          <p:nvPr/>
        </p:nvSpPr>
        <p:spPr>
          <a:xfrm>
            <a:off x="1222270" y="1711073"/>
            <a:ext cx="6858000" cy="1790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it-IT" sz="4000" b="1" dirty="0"/>
              <a:t>Utilità del laser nelle tecniche di riproduzione assistita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de effect of Chemo-Radiotherapy in oncologic pediatric patients">
            <a:extLst>
              <a:ext uri="{FF2B5EF4-FFF2-40B4-BE49-F238E27FC236}">
                <a16:creationId xmlns:a16="http://schemas.microsoft.com/office/drawing/2014/main" id="{50EECB5E-C7C4-6445-BF54-D046CF27A676}"/>
              </a:ext>
            </a:extLst>
          </p:cNvPr>
          <p:cNvSpPr txBox="1"/>
          <p:nvPr/>
        </p:nvSpPr>
        <p:spPr>
          <a:xfrm>
            <a:off x="23473" y="1063487"/>
            <a:ext cx="5727588" cy="25826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8580" tIns="34290" rIns="68580" bIns="34290" rtlCol="0" anchor="ctr">
            <a:no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i="1" kern="1200" dirty="0">
                <a:solidFill>
                  <a:schemeClr val="accent5">
                    <a:lumMod val="75000"/>
                  </a:schemeClr>
                </a:solidFill>
              </a:rPr>
              <a:t>ATP</a:t>
            </a: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La laser terapia promuove ↑ ATP: ↑ energia disponibile per la cellula</a:t>
            </a: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L’ATP è fondamentale per la motilità degli spermatozoi, soprattutto per la motilità progressiva, e per mantenere la contrattilità della coda</a:t>
            </a:r>
          </a:p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200" kern="1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5077" y="0"/>
            <a:ext cx="146592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175" y="1776849"/>
            <a:ext cx="1589802" cy="158980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541A97E-AE0E-4CBE-B142-21C64008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1724" y="2148856"/>
            <a:ext cx="857591" cy="85759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1B5A047-2747-684B-BB90-69C1EC21DDD1}"/>
              </a:ext>
            </a:extLst>
          </p:cNvPr>
          <p:cNvSpPr/>
          <p:nvPr/>
        </p:nvSpPr>
        <p:spPr>
          <a:xfrm>
            <a:off x="23472" y="0"/>
            <a:ext cx="3429000" cy="102444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kern="1200" dirty="0">
                <a:solidFill>
                  <a:schemeClr val="accent5">
                    <a:lumMod val="75000"/>
                  </a:schemeClr>
                </a:solidFill>
              </a:rPr>
              <a:t>Meccanismo di azione</a:t>
            </a:r>
          </a:p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i="1" kern="1200" dirty="0">
                <a:solidFill>
                  <a:schemeClr val="accent5">
                    <a:lumMod val="75000"/>
                  </a:schemeClr>
                </a:solidFill>
              </a:rPr>
              <a:t>modelli animali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13D3C9-5FAF-0142-ABB5-882F36DEF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2" y="4725045"/>
            <a:ext cx="2929185" cy="4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33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de effect of Chemo-Radiotherapy in oncologic pediatric patients">
            <a:extLst>
              <a:ext uri="{FF2B5EF4-FFF2-40B4-BE49-F238E27FC236}">
                <a16:creationId xmlns:a16="http://schemas.microsoft.com/office/drawing/2014/main" id="{50EECB5E-C7C4-6445-BF54-D046CF27A676}"/>
              </a:ext>
            </a:extLst>
          </p:cNvPr>
          <p:cNvSpPr txBox="1"/>
          <p:nvPr/>
        </p:nvSpPr>
        <p:spPr>
          <a:xfrm>
            <a:off x="0" y="1079708"/>
            <a:ext cx="5740175" cy="38365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8580" tIns="34290" rIns="68580" bIns="34290" rtlCol="0" anchor="ctr">
            <a:no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i="1" kern="1200" dirty="0">
                <a:solidFill>
                  <a:schemeClr val="accent5">
                    <a:lumMod val="75000"/>
                  </a:schemeClr>
                </a:solidFill>
              </a:rPr>
              <a:t>Ca</a:t>
            </a:r>
            <a:r>
              <a:rPr lang="it-IT" i="1" kern="1200" baseline="30000" dirty="0">
                <a:solidFill>
                  <a:schemeClr val="accent5">
                    <a:lumMod val="75000"/>
                  </a:schemeClr>
                </a:solidFill>
              </a:rPr>
              <a:t>2+</a:t>
            </a:r>
            <a:endParaRPr lang="it-IT" i="1" kern="1200" dirty="0">
              <a:solidFill>
                <a:schemeClr val="accent5">
                  <a:lumMod val="75000"/>
                </a:schemeClr>
              </a:solidFill>
            </a:endParaRP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L’attivazione mitocondriale da parte del laser agisce su messaggeri intracellulari come il Ca</a:t>
            </a:r>
            <a:r>
              <a:rPr lang="it-IT" sz="1400" kern="1200" baseline="30000" dirty="0">
                <a:solidFill>
                  <a:schemeClr val="tx1"/>
                </a:solidFill>
              </a:rPr>
              <a:t>2+</a:t>
            </a:r>
            <a:endParaRPr lang="it-IT" sz="1400" kern="1200" dirty="0">
              <a:solidFill>
                <a:schemeClr val="tx1"/>
              </a:solidFill>
            </a:endParaRP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↑ dell’influsso di Ca</a:t>
            </a:r>
            <a:r>
              <a:rPr lang="it-IT" sz="1400" kern="1200" baseline="30000" dirty="0">
                <a:solidFill>
                  <a:schemeClr val="tx1"/>
                </a:solidFill>
              </a:rPr>
              <a:t>2+ </a:t>
            </a:r>
            <a:r>
              <a:rPr lang="it-IT" sz="1400" kern="1200" dirty="0">
                <a:solidFill>
                  <a:schemeClr val="tx1"/>
                </a:solidFill>
              </a:rPr>
              <a:t>dall’ambiente extracellulare che</a:t>
            </a:r>
            <a:r>
              <a:rPr lang="it-IT" sz="1400" kern="1200" baseline="30000" dirty="0">
                <a:solidFill>
                  <a:schemeClr val="tx1"/>
                </a:solidFill>
              </a:rPr>
              <a:t> </a:t>
            </a:r>
            <a:r>
              <a:rPr lang="it-IT" sz="1400" kern="1200" dirty="0">
                <a:solidFill>
                  <a:schemeClr val="tx1"/>
                </a:solidFill>
              </a:rPr>
              <a:t>media l’attivazione degli spermatozoi attraverso un’azione su assonema e componenti del citoscheletro</a:t>
            </a:r>
          </a:p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→ azione sul movimento del flagello, sulla reazione </a:t>
            </a:r>
            <a:r>
              <a:rPr lang="it-IT" sz="1400" kern="1200" dirty="0" err="1">
                <a:solidFill>
                  <a:schemeClr val="tx1"/>
                </a:solidFill>
              </a:rPr>
              <a:t>acrosomale</a:t>
            </a:r>
            <a:r>
              <a:rPr lang="it-IT" sz="1400" kern="1200" dirty="0">
                <a:solidFill>
                  <a:schemeClr val="tx1"/>
                </a:solidFill>
              </a:rPr>
              <a:t>, sulla </a:t>
            </a:r>
            <a:r>
              <a:rPr lang="it-IT" sz="1400" kern="1200" dirty="0" err="1">
                <a:solidFill>
                  <a:schemeClr val="tx1"/>
                </a:solidFill>
              </a:rPr>
              <a:t>capacitazione</a:t>
            </a:r>
            <a:r>
              <a:rPr lang="it-IT" sz="1400" kern="1200" dirty="0">
                <a:solidFill>
                  <a:schemeClr val="tx1"/>
                </a:solidFill>
              </a:rPr>
              <a:t> </a:t>
            </a: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  <a:latin typeface="Times New Roman"/>
                <a:cs typeface="Times New Roman"/>
              </a:rPr>
              <a:t>In presenza di </a:t>
            </a:r>
            <a:r>
              <a:rPr lang="it-IT" sz="1400" kern="1200" dirty="0">
                <a:solidFill>
                  <a:schemeClr val="tx1"/>
                </a:solidFill>
              </a:rPr>
              <a:t>Ca</a:t>
            </a:r>
            <a:r>
              <a:rPr lang="it-IT" sz="1400" kern="1200" baseline="30000" dirty="0">
                <a:solidFill>
                  <a:schemeClr val="tx1"/>
                </a:solidFill>
              </a:rPr>
              <a:t>2+</a:t>
            </a:r>
            <a:r>
              <a:rPr lang="it-IT" sz="1400" kern="1200" dirty="0">
                <a:solidFill>
                  <a:schemeClr val="tx1"/>
                </a:solidFill>
                <a:latin typeface="Times New Roman"/>
                <a:cs typeface="Times New Roman"/>
              </a:rPr>
              <a:t> l’irradiazione ha portato ad un aumento della capacità di fertilizzazione degli spermatozoi</a:t>
            </a:r>
          </a:p>
          <a:p>
            <a:pPr marL="257175"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500" kern="1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5077" y="0"/>
            <a:ext cx="146592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175" y="1776849"/>
            <a:ext cx="1589802" cy="158980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541A97E-AE0E-4CBE-B142-21C64008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1724" y="2148856"/>
            <a:ext cx="857591" cy="85759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53C93D8-E471-6A49-9E83-A7677025E5CD}"/>
              </a:ext>
            </a:extLst>
          </p:cNvPr>
          <p:cNvSpPr/>
          <p:nvPr/>
        </p:nvSpPr>
        <p:spPr>
          <a:xfrm>
            <a:off x="0" y="9939"/>
            <a:ext cx="3429000" cy="102444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kern="1200" dirty="0">
                <a:solidFill>
                  <a:schemeClr val="accent5">
                    <a:lumMod val="75000"/>
                  </a:schemeClr>
                </a:solidFill>
              </a:rPr>
              <a:t>Meccanismo di azione</a:t>
            </a:r>
          </a:p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i="1" kern="1200" dirty="0">
                <a:solidFill>
                  <a:schemeClr val="accent5">
                    <a:lumMod val="75000"/>
                  </a:schemeClr>
                </a:solidFill>
              </a:rPr>
              <a:t>modelli animali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A1D106-6278-B44B-A780-A5BEE115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692162"/>
            <a:ext cx="2929185" cy="4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242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de effect of Chemo-Radiotherapy in oncologic pediatric patients">
            <a:extLst>
              <a:ext uri="{FF2B5EF4-FFF2-40B4-BE49-F238E27FC236}">
                <a16:creationId xmlns:a16="http://schemas.microsoft.com/office/drawing/2014/main" id="{50EECB5E-C7C4-6445-BF54-D046CF27A676}"/>
              </a:ext>
            </a:extLst>
          </p:cNvPr>
          <p:cNvSpPr txBox="1"/>
          <p:nvPr/>
        </p:nvSpPr>
        <p:spPr>
          <a:xfrm>
            <a:off x="27613" y="983103"/>
            <a:ext cx="5351899" cy="34000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8580" tIns="34290" rIns="68580" bIns="34290" rtlCol="0" anchor="ctr">
            <a:norm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i="1" kern="1200" dirty="0">
                <a:solidFill>
                  <a:schemeClr val="accent5">
                    <a:lumMod val="75000"/>
                  </a:schemeClr>
                </a:solidFill>
              </a:rPr>
              <a:t>ROS (specie reattive dell’ossigeno)</a:t>
            </a: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La laser terapia agisce ↑ i ROS intracellulari a livelli non tossici</a:t>
            </a:r>
          </a:p>
          <a:p>
            <a:pPr indent="-171450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Anione </a:t>
            </a:r>
            <a:r>
              <a:rPr lang="it-IT" sz="1400" kern="1200" dirty="0" err="1">
                <a:solidFill>
                  <a:schemeClr val="tx1"/>
                </a:solidFill>
              </a:rPr>
              <a:t>superossido</a:t>
            </a:r>
            <a:r>
              <a:rPr lang="it-IT" sz="1400" kern="1200" dirty="0">
                <a:solidFill>
                  <a:schemeClr val="tx1"/>
                </a:solidFill>
              </a:rPr>
              <a:t>, perossido di idrogeno e ossido nitrico regolano la </a:t>
            </a:r>
            <a:r>
              <a:rPr lang="it-IT" sz="1400" kern="1200" dirty="0" err="1">
                <a:solidFill>
                  <a:schemeClr val="tx1"/>
                </a:solidFill>
              </a:rPr>
              <a:t>capacitazione</a:t>
            </a:r>
            <a:r>
              <a:rPr lang="it-IT" sz="1400" kern="1200" dirty="0">
                <a:solidFill>
                  <a:schemeClr val="tx1"/>
                </a:solidFill>
              </a:rPr>
              <a:t>, la reazione </a:t>
            </a:r>
            <a:r>
              <a:rPr lang="it-IT" sz="1400" kern="1200" dirty="0" err="1">
                <a:solidFill>
                  <a:schemeClr val="tx1"/>
                </a:solidFill>
              </a:rPr>
              <a:t>acrosomale</a:t>
            </a:r>
            <a:r>
              <a:rPr lang="it-IT" sz="1400" kern="1200" dirty="0">
                <a:solidFill>
                  <a:schemeClr val="tx1"/>
                </a:solidFill>
              </a:rPr>
              <a:t> e la fertilizzazione dell’oocita.</a:t>
            </a:r>
            <a:endParaRPr lang="it-IT" sz="1400" kern="1200" dirty="0">
              <a:solidFill>
                <a:schemeClr val="tx1"/>
              </a:solidFill>
              <a:sym typeface="Times New Roman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5077" y="0"/>
            <a:ext cx="146592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175" y="1776849"/>
            <a:ext cx="1589802" cy="158980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541A97E-AE0E-4CBE-B142-21C64008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1724" y="2148856"/>
            <a:ext cx="857591" cy="85759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255AF0D-5A65-EF42-A253-0FE410320A70}"/>
              </a:ext>
            </a:extLst>
          </p:cNvPr>
          <p:cNvSpPr/>
          <p:nvPr/>
        </p:nvSpPr>
        <p:spPr>
          <a:xfrm>
            <a:off x="0" y="0"/>
            <a:ext cx="3429000" cy="102444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kern="1200" dirty="0">
                <a:solidFill>
                  <a:schemeClr val="accent5">
                    <a:lumMod val="75000"/>
                  </a:schemeClr>
                </a:solidFill>
              </a:rPr>
              <a:t>Meccanismo di azione</a:t>
            </a:r>
          </a:p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i="1" kern="1200" dirty="0">
                <a:solidFill>
                  <a:schemeClr val="accent5">
                    <a:lumMod val="75000"/>
                  </a:schemeClr>
                </a:solidFill>
              </a:rPr>
              <a:t>modelli animali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9F74FE7-8351-A949-A7C9-89C9074A2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3" y="4725045"/>
            <a:ext cx="2929185" cy="4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684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ide effect of Chemo-Radiotherapy in oncologic pediatric patients">
            <a:extLst>
              <a:ext uri="{FF2B5EF4-FFF2-40B4-BE49-F238E27FC236}">
                <a16:creationId xmlns:a16="http://schemas.microsoft.com/office/drawing/2014/main" id="{7529F807-D074-E349-97F6-41E4DDCC90A8}"/>
              </a:ext>
            </a:extLst>
          </p:cNvPr>
          <p:cNvSpPr txBox="1"/>
          <p:nvPr/>
        </p:nvSpPr>
        <p:spPr>
          <a:xfrm>
            <a:off x="4860908" y="127672"/>
            <a:ext cx="4045122" cy="2166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 hangingPunct="1">
              <a:lnSpc>
                <a:spcPct val="160000"/>
              </a:lnSpc>
              <a:spcBef>
                <a:spcPct val="0"/>
              </a:spcBef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900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 nostra </a:t>
            </a:r>
            <a:r>
              <a:rPr lang="en-US" sz="2900" i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esperienza</a:t>
            </a:r>
            <a:r>
              <a:rPr lang="en-US" sz="2900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900" i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sull’utilizzo</a:t>
            </a:r>
            <a:r>
              <a:rPr lang="en-US" sz="2900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del LASER </a:t>
            </a:r>
            <a:r>
              <a:rPr lang="en-US" sz="2900" i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sugli</a:t>
            </a:r>
            <a:r>
              <a:rPr lang="en-US" sz="2900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900" i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spermatozoi</a:t>
            </a:r>
            <a:endParaRPr lang="en-US" sz="2900" i="1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51435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lemento grafico 3" descr="Microscopio">
            <a:extLst>
              <a:ext uri="{FF2B5EF4-FFF2-40B4-BE49-F238E27FC236}">
                <a16:creationId xmlns:a16="http://schemas.microsoft.com/office/drawing/2014/main" id="{C3BC8A2F-AC88-494E-AA50-2D1B211B9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384" y="2848994"/>
            <a:ext cx="2036367" cy="203636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55DA388-D93A-4E47-844B-3254787E0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" y="197704"/>
            <a:ext cx="3392227" cy="33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702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7A93881-6C34-CA46-9523-CDCCB912F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5" y="1383209"/>
            <a:ext cx="5505628" cy="356846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8DD8538-BF2C-3E46-B13B-70F2DA16A8FB}"/>
              </a:ext>
            </a:extLst>
          </p:cNvPr>
          <p:cNvSpPr/>
          <p:nvPr/>
        </p:nvSpPr>
        <p:spPr>
          <a:xfrm>
            <a:off x="256373" y="212386"/>
            <a:ext cx="7567915" cy="458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Aumento della motilità totale negli spermatozoi dopo irradiazione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791F5C-5DC6-F64E-9CDF-00DFFCAA2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86" y="3746648"/>
            <a:ext cx="1396851" cy="139685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9F56F6D-0C7D-334E-9015-C1C3C06E7979}"/>
              </a:ext>
            </a:extLst>
          </p:cNvPr>
          <p:cNvCxnSpPr>
            <a:cxnSpLocks/>
          </p:cNvCxnSpPr>
          <p:nvPr/>
        </p:nvCxnSpPr>
        <p:spPr>
          <a:xfrm flipV="1">
            <a:off x="4747895" y="2087217"/>
            <a:ext cx="758383" cy="22701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Elemento grafico 10" descr="Schermo del proiettore">
            <a:extLst>
              <a:ext uri="{FF2B5EF4-FFF2-40B4-BE49-F238E27FC236}">
                <a16:creationId xmlns:a16="http://schemas.microsoft.com/office/drawing/2014/main" id="{E491CB23-2C4C-6C40-B2D6-C1B91C75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535" y="629808"/>
            <a:ext cx="2751465" cy="27514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2969D1-9D4E-8A44-B0D6-F0E33D2DF620}"/>
              </a:ext>
            </a:extLst>
          </p:cNvPr>
          <p:cNvSpPr txBox="1"/>
          <p:nvPr/>
        </p:nvSpPr>
        <p:spPr>
          <a:xfrm>
            <a:off x="7052583" y="1383209"/>
            <a:ext cx="1431367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/>
            <a:r>
              <a:rPr lang="it-IT" sz="1400" b="1" dirty="0">
                <a:solidFill>
                  <a:srgbClr val="FF0000"/>
                </a:solidFill>
              </a:rPr>
              <a:t>800 nm</a:t>
            </a:r>
          </a:p>
          <a:p>
            <a:pPr algn="ctr" defTabSz="342900"/>
            <a:r>
              <a:rPr lang="it-IT" sz="1400" b="1" dirty="0">
                <a:solidFill>
                  <a:srgbClr val="FF0000"/>
                </a:solidFill>
              </a:rPr>
              <a:t>0.15 </a:t>
            </a:r>
            <a:r>
              <a:rPr lang="it-IT" sz="1400" b="1" dirty="0" err="1">
                <a:solidFill>
                  <a:srgbClr val="FF0000"/>
                </a:solidFill>
              </a:rPr>
              <a:t>W</a:t>
            </a:r>
            <a:r>
              <a:rPr lang="it-IT" sz="1400" b="1" dirty="0">
                <a:solidFill>
                  <a:srgbClr val="FF0000"/>
                </a:solidFill>
              </a:rPr>
              <a:t>/cm</a:t>
            </a:r>
            <a:r>
              <a:rPr lang="it-IT" sz="1400" b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it-IT" sz="1400" b="1" dirty="0">
                <a:solidFill>
                  <a:srgbClr val="FF0000"/>
                </a:solidFill>
              </a:rPr>
              <a:t>5-15 </a:t>
            </a:r>
            <a:r>
              <a:rPr lang="it-IT" sz="1400" b="1" dirty="0" err="1">
                <a:solidFill>
                  <a:srgbClr val="FF0000"/>
                </a:solidFill>
              </a:rPr>
              <a:t>J</a:t>
            </a:r>
            <a:r>
              <a:rPr lang="it-IT" sz="1400" b="1" dirty="0">
                <a:solidFill>
                  <a:srgbClr val="FF0000"/>
                </a:solidFill>
              </a:rPr>
              <a:t>/cm</a:t>
            </a:r>
            <a:r>
              <a:rPr lang="it-IT" sz="1400" b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it-IT" sz="1400" b="1" dirty="0">
                <a:solidFill>
                  <a:srgbClr val="FF0000"/>
                </a:solidFill>
              </a:rPr>
              <a:t>CW</a:t>
            </a:r>
          </a:p>
        </p:txBody>
      </p:sp>
    </p:spTree>
    <p:extLst>
      <p:ext uri="{BB962C8B-B14F-4D97-AF65-F5344CB8AC3E}">
        <p14:creationId xmlns:p14="http://schemas.microsoft.com/office/powerpoint/2010/main" val="17215670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ADAFFC-B0BA-7446-944D-1352BA1C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7" y="1383209"/>
            <a:ext cx="5375210" cy="348393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8DD8538-BF2C-3E46-B13B-70F2DA16A8FB}"/>
              </a:ext>
            </a:extLst>
          </p:cNvPr>
          <p:cNvSpPr/>
          <p:nvPr/>
        </p:nvSpPr>
        <p:spPr>
          <a:xfrm>
            <a:off x="256373" y="212386"/>
            <a:ext cx="7567915" cy="458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Aumento della motilità progressiva negli spermatozoi dopo irradiazione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791F5C-5DC6-F64E-9CDF-00DFFCAA2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86" y="3746648"/>
            <a:ext cx="1396851" cy="139685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9F56F6D-0C7D-334E-9015-C1C3C06E7979}"/>
              </a:ext>
            </a:extLst>
          </p:cNvPr>
          <p:cNvCxnSpPr>
            <a:cxnSpLocks/>
          </p:cNvCxnSpPr>
          <p:nvPr/>
        </p:nvCxnSpPr>
        <p:spPr>
          <a:xfrm flipV="1">
            <a:off x="3088061" y="2087217"/>
            <a:ext cx="758383" cy="22701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Elemento grafico 10" descr="Schermo del proiettore">
            <a:extLst>
              <a:ext uri="{FF2B5EF4-FFF2-40B4-BE49-F238E27FC236}">
                <a16:creationId xmlns:a16="http://schemas.microsoft.com/office/drawing/2014/main" id="{E491CB23-2C4C-6C40-B2D6-C1B91C75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535" y="629808"/>
            <a:ext cx="2751465" cy="27514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2969D1-9D4E-8A44-B0D6-F0E33D2DF620}"/>
              </a:ext>
            </a:extLst>
          </p:cNvPr>
          <p:cNvSpPr txBox="1"/>
          <p:nvPr/>
        </p:nvSpPr>
        <p:spPr>
          <a:xfrm>
            <a:off x="7052583" y="1383209"/>
            <a:ext cx="1431367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/>
            <a:r>
              <a:rPr lang="it-IT" sz="1400" b="1" dirty="0">
                <a:solidFill>
                  <a:srgbClr val="FF0000"/>
                </a:solidFill>
              </a:rPr>
              <a:t>800 nm</a:t>
            </a:r>
          </a:p>
          <a:p>
            <a:pPr algn="ctr" defTabSz="342900"/>
            <a:r>
              <a:rPr lang="it-IT" sz="1400" b="1" dirty="0">
                <a:solidFill>
                  <a:srgbClr val="FF0000"/>
                </a:solidFill>
              </a:rPr>
              <a:t>0.15 </a:t>
            </a:r>
            <a:r>
              <a:rPr lang="it-IT" sz="1400" b="1" dirty="0" err="1">
                <a:solidFill>
                  <a:srgbClr val="FF0000"/>
                </a:solidFill>
              </a:rPr>
              <a:t>W</a:t>
            </a:r>
            <a:r>
              <a:rPr lang="it-IT" sz="1400" b="1" dirty="0">
                <a:solidFill>
                  <a:srgbClr val="FF0000"/>
                </a:solidFill>
              </a:rPr>
              <a:t>/cm</a:t>
            </a:r>
            <a:r>
              <a:rPr lang="it-IT" sz="1400" b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it-IT" sz="1400" b="1" dirty="0">
                <a:solidFill>
                  <a:srgbClr val="FF0000"/>
                </a:solidFill>
              </a:rPr>
              <a:t>5-15 </a:t>
            </a:r>
            <a:r>
              <a:rPr lang="it-IT" sz="1400" b="1" dirty="0" err="1">
                <a:solidFill>
                  <a:srgbClr val="FF0000"/>
                </a:solidFill>
              </a:rPr>
              <a:t>J</a:t>
            </a:r>
            <a:r>
              <a:rPr lang="it-IT" sz="1400" b="1" dirty="0">
                <a:solidFill>
                  <a:srgbClr val="FF0000"/>
                </a:solidFill>
              </a:rPr>
              <a:t>/cm</a:t>
            </a:r>
            <a:r>
              <a:rPr lang="it-IT" sz="1400" b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it-IT" sz="1400" b="1" dirty="0">
                <a:solidFill>
                  <a:srgbClr val="FF0000"/>
                </a:solidFill>
              </a:rPr>
              <a:t>CW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FF4F9EA-E45C-3143-B853-FA415FAE095C}"/>
              </a:ext>
            </a:extLst>
          </p:cNvPr>
          <p:cNvCxnSpPr>
            <a:cxnSpLocks/>
          </p:cNvCxnSpPr>
          <p:nvPr/>
        </p:nvCxnSpPr>
        <p:spPr>
          <a:xfrm flipV="1">
            <a:off x="4671696" y="2200724"/>
            <a:ext cx="758383" cy="22701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447995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3688882"/>
            <a:ext cx="6858000" cy="145461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ide effect of Chemo-Radiotherapy in oncologic pediatric patients">
            <a:extLst>
              <a:ext uri="{FF2B5EF4-FFF2-40B4-BE49-F238E27FC236}">
                <a16:creationId xmlns:a16="http://schemas.microsoft.com/office/drawing/2014/main" id="{5A214602-A85E-B249-B877-7B6358C9FE01}"/>
              </a:ext>
            </a:extLst>
          </p:cNvPr>
          <p:cNvSpPr txBox="1"/>
          <p:nvPr/>
        </p:nvSpPr>
        <p:spPr>
          <a:xfrm>
            <a:off x="2043113" y="3201961"/>
            <a:ext cx="5057775" cy="948572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Quali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possibili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usi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della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luce laser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nelle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tecniche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di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riproduzione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25" i="1" kern="1200" dirty="0" err="1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assistita</a:t>
            </a:r>
            <a:r>
              <a:rPr lang="en-US" sz="2025" i="1" kern="1200" dirty="0">
                <a:solidFill>
                  <a:srgbClr val="40404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1BA787-2969-B24D-BB0A-212BA3C0A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81" y="351733"/>
            <a:ext cx="2654300" cy="2654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4170F3-7C42-7C42-9822-72F631A0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72" y="351733"/>
            <a:ext cx="26543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765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83D434B-5715-344E-9967-07A946D34EB1}"/>
              </a:ext>
            </a:extLst>
          </p:cNvPr>
          <p:cNvSpPr/>
          <p:nvPr/>
        </p:nvSpPr>
        <p:spPr>
          <a:xfrm>
            <a:off x="29819" y="198783"/>
            <a:ext cx="4782636" cy="48602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2800" b="1" u="sng" kern="1200" dirty="0">
                <a:solidFill>
                  <a:srgbClr val="C00000"/>
                </a:solidFill>
              </a:rPr>
              <a:t>INFERTILITA’</a:t>
            </a: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2000" b="1" u="sng" kern="1200" dirty="0">
              <a:solidFill>
                <a:schemeClr val="tx1"/>
              </a:solidFill>
            </a:endParaRP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2000" kern="1200" dirty="0">
              <a:solidFill>
                <a:schemeClr val="tx1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1600" kern="1200" dirty="0">
                <a:solidFill>
                  <a:schemeClr val="tx1"/>
                </a:solidFill>
              </a:rPr>
              <a:t>Affligge il 15% delle coppie in età fertile</a:t>
            </a: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1600" kern="1200" dirty="0">
              <a:solidFill>
                <a:schemeClr val="tx1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1600" kern="1200" dirty="0">
                <a:solidFill>
                  <a:schemeClr val="tx1"/>
                </a:solidFill>
              </a:rPr>
              <a:t>Nel 35% dei casi è dovuto alla componente </a:t>
            </a:r>
            <a:r>
              <a:rPr lang="it-IT" sz="1600" b="1" kern="1200" dirty="0">
                <a:solidFill>
                  <a:srgbClr val="C00000"/>
                </a:solidFill>
              </a:rPr>
              <a:t>maschile</a:t>
            </a: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endParaRPr lang="it-IT" sz="2000" b="1" u="sng" kern="1200" dirty="0">
              <a:solidFill>
                <a:srgbClr val="C00000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endParaRPr lang="it-IT" sz="2000" b="1" u="sng" kern="1200" dirty="0">
              <a:solidFill>
                <a:srgbClr val="C00000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endParaRPr lang="it-IT" sz="2000" b="1" u="sng" kern="1200" dirty="0">
              <a:solidFill>
                <a:srgbClr val="C00000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2000" b="1" u="sng" kern="1200" dirty="0">
                <a:solidFill>
                  <a:srgbClr val="C00000"/>
                </a:solidFill>
              </a:rPr>
              <a:t>FERTILIZZAZIONE </a:t>
            </a:r>
            <a:r>
              <a:rPr lang="it-IT" sz="2000" b="1" i="1" u="sng" kern="1200" dirty="0">
                <a:solidFill>
                  <a:srgbClr val="C00000"/>
                </a:solidFill>
              </a:rPr>
              <a:t>IN VITRO</a:t>
            </a: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1600" b="1" u="sng" kern="1200" dirty="0">
              <a:solidFill>
                <a:schemeClr val="tx1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1600" kern="1200" dirty="0">
                <a:solidFill>
                  <a:schemeClr val="tx1"/>
                </a:solidFill>
              </a:rPr>
              <a:t>IRCCS Materno Infantile BURLO GAROFOLO TRIESTE</a:t>
            </a:r>
          </a:p>
          <a:p>
            <a:pPr algn="ctr"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1600" b="1" u="sng" kern="1200" dirty="0">
                <a:solidFill>
                  <a:schemeClr val="tx1"/>
                </a:solidFill>
              </a:rPr>
              <a:t>2017: 249 coppie</a:t>
            </a:r>
          </a:p>
          <a:p>
            <a:pPr algn="ctr"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1600" b="1" u="sng" kern="1200" dirty="0">
                <a:solidFill>
                  <a:schemeClr val="tx1"/>
                </a:solidFill>
              </a:rPr>
              <a:t> 692 cicli di FIV</a:t>
            </a: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1600" kern="1200" dirty="0">
              <a:solidFill>
                <a:schemeClr val="tx1"/>
              </a:solidFill>
            </a:endParaRP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1600" kern="1200" dirty="0">
              <a:solidFill>
                <a:schemeClr val="tx1"/>
              </a:solidFill>
            </a:endParaRPr>
          </a:p>
          <a:p>
            <a:pPr indent="-171450" defTabSz="685800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it-IT" sz="1600" kern="1200" dirty="0">
              <a:solidFill>
                <a:schemeClr val="tx1"/>
              </a:solidFill>
            </a:endParaRPr>
          </a:p>
          <a:p>
            <a:pPr defTabSz="685800" hangingPunct="1">
              <a:lnSpc>
                <a:spcPct val="90000"/>
              </a:lnSpc>
              <a:spcAft>
                <a:spcPts val="450"/>
              </a:spcAft>
            </a:pPr>
            <a:r>
              <a:rPr lang="it-IT" sz="1600" b="1" kern="1200" dirty="0">
                <a:solidFill>
                  <a:srgbClr val="C00000"/>
                </a:solidFill>
              </a:rPr>
              <a:t>⇨</a:t>
            </a:r>
            <a:endParaRPr lang="it-IT" sz="1200" kern="12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EBA8DF-91A5-9F4A-8D27-C9A9086EC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3" r="6205"/>
          <a:stretch/>
        </p:blipFill>
        <p:spPr>
          <a:xfrm>
            <a:off x="4281443" y="0"/>
            <a:ext cx="4862557" cy="5142309"/>
          </a:xfrm>
          <a:custGeom>
            <a:avLst/>
            <a:gdLst>
              <a:gd name="connsiteX0" fmla="*/ 0 w 6470464"/>
              <a:gd name="connsiteY0" fmla="*/ 0 h 6856412"/>
              <a:gd name="connsiteX1" fmla="*/ 6470464 w 6470464"/>
              <a:gd name="connsiteY1" fmla="*/ 0 h 6856412"/>
              <a:gd name="connsiteX2" fmla="*/ 6470464 w 6470464"/>
              <a:gd name="connsiteY2" fmla="*/ 6856412 h 6856412"/>
              <a:gd name="connsiteX3" fmla="*/ 753 w 6470464"/>
              <a:gd name="connsiteY3" fmla="*/ 6856412 h 6856412"/>
              <a:gd name="connsiteX4" fmla="*/ 83736 w 6470464"/>
              <a:gd name="connsiteY4" fmla="*/ 6682434 h 6856412"/>
              <a:gd name="connsiteX5" fmla="*/ 777103 w 6470464"/>
              <a:gd name="connsiteY5" fmla="*/ 3428997 h 6856412"/>
              <a:gd name="connsiteX6" fmla="*/ 83736 w 6470464"/>
              <a:gd name="connsiteY6" fmla="*/ 175558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15328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rde, stella, giocando, gioco&#10;&#10;Descrizione generata automaticamente">
            <a:extLst>
              <a:ext uri="{FF2B5EF4-FFF2-40B4-BE49-F238E27FC236}">
                <a16:creationId xmlns:a16="http://schemas.microsoft.com/office/drawing/2014/main" id="{79DCF38A-A55F-4A4A-A4BC-E6FE65985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4" y="731861"/>
            <a:ext cx="2223836" cy="166231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343972" y="338283"/>
            <a:ext cx="1731437" cy="2055897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A50FBB-E7C4-6748-A1EF-D52E590D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851" y="338281"/>
            <a:ext cx="2577927" cy="20558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7D1E36-7F14-1840-AB11-7DF866304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043" y="638145"/>
            <a:ext cx="3199336" cy="112325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7100232" y="325500"/>
            <a:ext cx="1731438" cy="835803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D38306-3301-0240-8E43-3403BEF8A8EA}"/>
              </a:ext>
            </a:extLst>
          </p:cNvPr>
          <p:cNvSpPr/>
          <p:nvPr/>
        </p:nvSpPr>
        <p:spPr>
          <a:xfrm>
            <a:off x="0" y="3258294"/>
            <a:ext cx="5458611" cy="205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lnSpc>
                <a:spcPct val="200000"/>
              </a:lnSpc>
              <a:spcAft>
                <a:spcPts val="450"/>
              </a:spcAft>
            </a:pPr>
            <a:r>
              <a:rPr lang="it-IT" sz="1600" kern="1200" dirty="0">
                <a:solidFill>
                  <a:schemeClr val="tx1"/>
                </a:solidFill>
              </a:rPr>
              <a:t>Valutazione morfologica e funzionale degli </a:t>
            </a:r>
            <a:r>
              <a:rPr lang="it-IT" sz="1600" b="1" kern="1200" dirty="0">
                <a:solidFill>
                  <a:schemeClr val="tx1"/>
                </a:solidFill>
              </a:rPr>
              <a:t>spermatozoi</a:t>
            </a:r>
          </a:p>
          <a:p>
            <a:pPr defTabSz="914400" hangingPunct="1">
              <a:lnSpc>
                <a:spcPct val="200000"/>
              </a:lnSpc>
              <a:spcAft>
                <a:spcPts val="450"/>
              </a:spcAft>
            </a:pPr>
            <a:r>
              <a:rPr lang="it-IT" sz="1600" kern="1200" dirty="0" err="1">
                <a:solidFill>
                  <a:schemeClr val="tx1"/>
                </a:solidFill>
              </a:rPr>
              <a:t>Processamento</a:t>
            </a:r>
            <a:r>
              <a:rPr lang="it-IT" sz="1600" b="1" kern="1200" dirty="0">
                <a:solidFill>
                  <a:schemeClr val="tx1"/>
                </a:solidFill>
              </a:rPr>
              <a:t> </a:t>
            </a:r>
            <a:r>
              <a:rPr lang="it-IT" sz="1600" kern="1200" dirty="0">
                <a:solidFill>
                  <a:schemeClr val="tx1"/>
                </a:solidFill>
              </a:rPr>
              <a:t> del campione tramite centrifugazione secondo gradiente o </a:t>
            </a:r>
            <a:r>
              <a:rPr lang="it-IT" sz="1600" kern="1200" dirty="0" err="1">
                <a:solidFill>
                  <a:schemeClr val="tx1"/>
                </a:solidFill>
              </a:rPr>
              <a:t>swim</a:t>
            </a:r>
            <a:r>
              <a:rPr lang="it-IT" sz="1600" kern="1200" dirty="0">
                <a:solidFill>
                  <a:schemeClr val="tx1"/>
                </a:solidFill>
              </a:rPr>
              <a:t>-up per ottenere la </a:t>
            </a:r>
            <a:r>
              <a:rPr lang="it-IT" sz="1600" b="1" kern="1200" dirty="0">
                <a:solidFill>
                  <a:schemeClr val="tx1"/>
                </a:solidFill>
              </a:rPr>
              <a:t>CAPACITAZIONE</a:t>
            </a:r>
            <a:r>
              <a:rPr lang="it-IT" sz="1600" kern="1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8B35918-6BB4-3A4E-A03D-C33F65E64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75" y="2454819"/>
            <a:ext cx="1432162" cy="14321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2BFBCD7-3D93-FE43-BBFC-0AF346A3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70" y="2223124"/>
            <a:ext cx="2057400" cy="2057400"/>
          </a:xfrm>
          <a:prstGeom prst="rect">
            <a:avLst/>
          </a:prstGeom>
        </p:spPr>
      </p:pic>
      <p:sp>
        <p:nvSpPr>
          <p:cNvPr id="28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357624" y="2189251"/>
            <a:ext cx="1893804" cy="2549246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126337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678" y="2794"/>
            <a:ext cx="4862322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9824" y="0"/>
            <a:ext cx="2970144" cy="1688658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98190C-63FB-0B45-A986-7E65214F4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3" r="-2" b="7893"/>
          <a:stretch/>
        </p:blipFill>
        <p:spPr>
          <a:xfrm>
            <a:off x="4974535" y="10"/>
            <a:ext cx="2756066" cy="1580189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0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6472" y="2191632"/>
            <a:ext cx="3717528" cy="2958975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oogle Shape;158;p25">
            <a:extLst>
              <a:ext uri="{FF2B5EF4-FFF2-40B4-BE49-F238E27FC236}">
                <a16:creationId xmlns:a16="http://schemas.microsoft.com/office/drawing/2014/main" id="{CB756BA1-44FA-9349-97C0-81D98BE704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65" r="2" b="25173"/>
          <a:stretch/>
        </p:blipFill>
        <p:spPr>
          <a:xfrm>
            <a:off x="5549494" y="2314655"/>
            <a:ext cx="3594506" cy="2835951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13" name="Side effect of Chemo-Radiotherapy in oncologic pediatric patients">
            <a:extLst>
              <a:ext uri="{FF2B5EF4-FFF2-40B4-BE49-F238E27FC236}">
                <a16:creationId xmlns:a16="http://schemas.microsoft.com/office/drawing/2014/main" id="{5531044C-608A-134B-8C02-5B244DF9009C}"/>
              </a:ext>
            </a:extLst>
          </p:cNvPr>
          <p:cNvSpPr txBox="1"/>
          <p:nvPr/>
        </p:nvSpPr>
        <p:spPr>
          <a:xfrm>
            <a:off x="109330" y="296562"/>
            <a:ext cx="5317142" cy="45503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8580" tIns="34290" rIns="68580" bIns="34290" rtlCol="0" anchor="ctr">
            <a:noAutofit/>
          </a:bodyPr>
          <a:lstStyle/>
          <a:p>
            <a:pPr defTabSz="51435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b="1" u="sng" kern="1200" dirty="0">
                <a:solidFill>
                  <a:schemeClr val="accent5">
                    <a:lumMod val="75000"/>
                  </a:schemeClr>
                </a:solidFill>
              </a:rPr>
              <a:t>Spermatozoi</a:t>
            </a:r>
          </a:p>
          <a:p>
            <a:pPr defTabSz="51435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700" kern="1200" dirty="0"/>
          </a:p>
          <a:p>
            <a:pPr defTabSz="51435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700" kern="1200" dirty="0"/>
              <a:t>Considerando tutte le azioni prima citate</a:t>
            </a:r>
          </a:p>
          <a:p>
            <a:pPr indent="-128588" defTabSz="51435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700" kern="1200" dirty="0"/>
          </a:p>
          <a:p>
            <a:pPr indent="-128588" defTabSz="51435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700" kern="1200" dirty="0">
                <a:sym typeface="Times New Roman"/>
              </a:rPr>
              <a:t>La laser terapia può avere delle importanti applicazioni nel campo della </a:t>
            </a:r>
            <a:r>
              <a:rPr lang="it-IT" sz="1700" b="1" kern="1200" dirty="0">
                <a:solidFill>
                  <a:schemeClr val="accent5">
                    <a:lumMod val="75000"/>
                  </a:schemeClr>
                </a:solidFill>
                <a:sym typeface="Times New Roman"/>
              </a:rPr>
              <a:t>riproduzione assistita</a:t>
            </a:r>
            <a:r>
              <a:rPr lang="it-IT" sz="1700" kern="1200" dirty="0">
                <a:solidFill>
                  <a:schemeClr val="accent5">
                    <a:lumMod val="75000"/>
                  </a:schemeClr>
                </a:solidFill>
                <a:sym typeface="Times New Roman"/>
              </a:rPr>
              <a:t> </a:t>
            </a:r>
            <a:r>
              <a:rPr lang="it-IT" sz="1700" kern="1200" dirty="0">
                <a:sym typeface="Times New Roman"/>
              </a:rPr>
              <a:t>promuovendo la motilità degli spermatozoi</a:t>
            </a:r>
          </a:p>
          <a:p>
            <a:pPr indent="-128588" defTabSz="51435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700" kern="1200" dirty="0">
              <a:sym typeface="Times New Roman"/>
            </a:endParaRPr>
          </a:p>
          <a:p>
            <a:pPr indent="-128588" defTabSz="51435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700" kern="1200" dirty="0">
              <a:sym typeface="Times New Roman"/>
            </a:endParaRPr>
          </a:p>
          <a:p>
            <a:pPr marL="257175" indent="-128588" defTabSz="51435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1700" kern="1200" dirty="0"/>
          </a:p>
        </p:txBody>
      </p:sp>
    </p:spTree>
    <p:extLst>
      <p:ext uri="{BB962C8B-B14F-4D97-AF65-F5344CB8AC3E}">
        <p14:creationId xmlns:p14="http://schemas.microsoft.com/office/powerpoint/2010/main" val="14189921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9D746D1-67B0-C744-9B26-7C82352D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7" y="132476"/>
            <a:ext cx="6418255" cy="6478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3AD025-66C9-AF42-85FD-A7F2286A9C7C}"/>
              </a:ext>
            </a:extLst>
          </p:cNvPr>
          <p:cNvSpPr txBox="1"/>
          <p:nvPr/>
        </p:nvSpPr>
        <p:spPr>
          <a:xfrm>
            <a:off x="198782" y="832762"/>
            <a:ext cx="569512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Lunghezza d’onda 633 nm 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 Aumento della motilità:  </a:t>
            </a: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Curvilinear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velocity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 ↑ 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17-47%</a:t>
            </a:r>
          </a:p>
          <a:p>
            <a:pPr marL="257175" indent="-257175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No danno al DNA o danno ossidativo al DNA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C3EBB5-2A81-4F45-9EF6-C3280E23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7" y="2351656"/>
            <a:ext cx="6676818" cy="597313"/>
          </a:xfrm>
          <a:prstGeom prst="rect">
            <a:avLst/>
          </a:prstGeom>
        </p:spPr>
      </p:pic>
      <p:pic>
        <p:nvPicPr>
          <p:cNvPr id="1028" name="Picture 4" descr="page3image14284736">
            <a:extLst>
              <a:ext uri="{FF2B5EF4-FFF2-40B4-BE49-F238E27FC236}">
                <a16:creationId xmlns:a16="http://schemas.microsoft.com/office/drawing/2014/main" id="{EC215C55-2FAE-F648-AD6C-026AD006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-11906"/>
            <a:ext cx="47339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469195CA-B307-DD4C-AD33-4F71C158C173}"/>
              </a:ext>
            </a:extLst>
          </p:cNvPr>
          <p:cNvGraphicFramePr>
            <a:graphicFrameLocks noGrp="1"/>
          </p:cNvGraphicFramePr>
          <p:nvPr/>
        </p:nvGraphicFramePr>
        <p:xfrm>
          <a:off x="2778950" y="3155828"/>
          <a:ext cx="6071568" cy="712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7892">
                  <a:extLst>
                    <a:ext uri="{9D8B030D-6E8A-4147-A177-3AD203B41FA5}">
                      <a16:colId xmlns:a16="http://schemas.microsoft.com/office/drawing/2014/main" val="2011740741"/>
                    </a:ext>
                  </a:extLst>
                </a:gridCol>
                <a:gridCol w="1517892">
                  <a:extLst>
                    <a:ext uri="{9D8B030D-6E8A-4147-A177-3AD203B41FA5}">
                      <a16:colId xmlns:a16="http://schemas.microsoft.com/office/drawing/2014/main" val="2076419216"/>
                    </a:ext>
                  </a:extLst>
                </a:gridCol>
                <a:gridCol w="1517892">
                  <a:extLst>
                    <a:ext uri="{9D8B030D-6E8A-4147-A177-3AD203B41FA5}">
                      <a16:colId xmlns:a16="http://schemas.microsoft.com/office/drawing/2014/main" val="2008846281"/>
                    </a:ext>
                  </a:extLst>
                </a:gridCol>
                <a:gridCol w="1517892">
                  <a:extLst>
                    <a:ext uri="{9D8B030D-6E8A-4147-A177-3AD203B41FA5}">
                      <a16:colId xmlns:a16="http://schemas.microsoft.com/office/drawing/2014/main" val="149556018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normozoospermici</a:t>
                      </a:r>
                      <a:endParaRPr lang="it-IT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astenozoospermici</a:t>
                      </a:r>
                      <a:endParaRPr lang="it-IT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Astenozoospermici</a:t>
                      </a:r>
                      <a:r>
                        <a:rPr lang="it-IT" sz="1200" dirty="0"/>
                        <a:t>+ </a:t>
                      </a:r>
                      <a:r>
                        <a:rPr lang="it-IT" sz="1200" dirty="0" err="1"/>
                        <a:t>oligospermici</a:t>
                      </a:r>
                      <a:endParaRPr lang="it-IT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68140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200" b="0" dirty="0"/>
                        <a:t>Aumento motilità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↑ 5.5%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↑ 11.8%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↑ 83.5%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488298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B0D968-5273-2940-A224-F6FA4FEE9978}"/>
              </a:ext>
            </a:extLst>
          </p:cNvPr>
          <p:cNvSpPr txBox="1"/>
          <p:nvPr/>
        </p:nvSpPr>
        <p:spPr>
          <a:xfrm>
            <a:off x="86287" y="4035506"/>
            <a:ext cx="4562061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Lunghezza d’onda 905 nm 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Aumenta la velocità lineare (da 27 a 33 µm/</a:t>
            </a: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No danno al DNA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18442F7E-E118-A345-A774-C6F1AC29F298}"/>
              </a:ext>
            </a:extLst>
          </p:cNvPr>
          <p:cNvCxnSpPr/>
          <p:nvPr/>
        </p:nvCxnSpPr>
        <p:spPr>
          <a:xfrm>
            <a:off x="1331843" y="2178598"/>
            <a:ext cx="6361730" cy="0"/>
          </a:xfrm>
          <a:prstGeom prst="line">
            <a:avLst/>
          </a:prstGeom>
          <a:noFill/>
          <a:ln w="47625" cap="rnd">
            <a:solidFill>
              <a:srgbClr val="00B0F0"/>
            </a:solidFill>
            <a:prstDash val="sysDot"/>
            <a:round/>
            <a:head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515442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89E443F-BB87-FE43-AA63-53EE59A01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01"/>
            <a:ext cx="5981700" cy="7524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3249D7-4249-FD47-A7A6-934C7BB24973}"/>
              </a:ext>
            </a:extLst>
          </p:cNvPr>
          <p:cNvSpPr txBox="1"/>
          <p:nvPr/>
        </p:nvSpPr>
        <p:spPr>
          <a:xfrm>
            <a:off x="188843" y="1152936"/>
            <a:ext cx="6669157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Lunghezza d’onda 830 nm 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Spermatozoi non trattati: diminuzione progressiva della motilità ( - 5% dopo 1 ora)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Spermatozoi irradiati mantengono la motilità iniziale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84038D-05D2-8B44-A4F6-DAD909E67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7727"/>
            <a:ext cx="6858000" cy="903620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F84D5C0-352F-F440-8640-6E4538E5C480}"/>
              </a:ext>
            </a:extLst>
          </p:cNvPr>
          <p:cNvCxnSpPr/>
          <p:nvPr/>
        </p:nvCxnSpPr>
        <p:spPr>
          <a:xfrm>
            <a:off x="1331843" y="2435773"/>
            <a:ext cx="6361730" cy="0"/>
          </a:xfrm>
          <a:prstGeom prst="line">
            <a:avLst/>
          </a:prstGeom>
          <a:noFill/>
          <a:ln w="47625" cap="rnd">
            <a:solidFill>
              <a:srgbClr val="00B0F0"/>
            </a:solidFill>
            <a:prstDash val="sysDot"/>
            <a:round/>
            <a:head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D92611-AADD-0540-9CAF-371D5EBB2B16}"/>
              </a:ext>
            </a:extLst>
          </p:cNvPr>
          <p:cNvSpPr txBox="1"/>
          <p:nvPr/>
        </p:nvSpPr>
        <p:spPr>
          <a:xfrm>
            <a:off x="153713" y="3921905"/>
            <a:ext cx="6361730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Lunghezza d’onda 470, 625, 660, 850 nm 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Aumento degli spermatozoi con movimento rapido progressivo</a:t>
            </a:r>
          </a:p>
          <a:p>
            <a:pPr marL="214313" indent="-214313" defTabSz="3429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>
                <a:solidFill>
                  <a:schemeClr val="accent1">
                    <a:lumMod val="75000"/>
                  </a:schemeClr>
                </a:solidFill>
              </a:rPr>
              <a:t>Diminuzione degli 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spermatozoi immobili</a:t>
            </a:r>
          </a:p>
        </p:txBody>
      </p:sp>
    </p:spTree>
    <p:extLst>
      <p:ext uri="{BB962C8B-B14F-4D97-AF65-F5344CB8AC3E}">
        <p14:creationId xmlns:p14="http://schemas.microsoft.com/office/powerpoint/2010/main" val="29640546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04C638-2D92-E540-A99C-D78BF47F8336}"/>
              </a:ext>
            </a:extLst>
          </p:cNvPr>
          <p:cNvSpPr txBox="1"/>
          <p:nvPr/>
        </p:nvSpPr>
        <p:spPr>
          <a:xfrm>
            <a:off x="189015" y="894043"/>
            <a:ext cx="8117497" cy="761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Lunghezza d’onda 810 nm - 90 </a:t>
            </a: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mW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/cm</a:t>
            </a:r>
            <a:r>
              <a:rPr lang="it-IT" sz="15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it-IT" sz="1500" dirty="0">
              <a:solidFill>
                <a:schemeClr val="accent1">
                  <a:lumMod val="75000"/>
                </a:schemeClr>
              </a:solidFill>
            </a:endParaRP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sperm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motility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500" dirty="0" err="1">
                <a:solidFill>
                  <a:schemeClr val="accent1">
                    <a:lumMod val="75000"/>
                  </a:schemeClr>
                </a:solidFill>
              </a:rPr>
              <a:t>index</a:t>
            </a:r>
            <a:r>
              <a:rPr lang="it-IT" sz="1500" dirty="0">
                <a:solidFill>
                  <a:schemeClr val="accent1">
                    <a:lumMod val="75000"/>
                  </a:schemeClr>
                </a:solidFill>
              </a:rPr>
              <a:t> (SMI correlato alla concentrazione degli spermatozoi e alla motilità)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655C9A-7364-784E-9A71-0FEB134EB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8091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AAF6EE8-B64A-9C4E-B4E2-2B7F869CC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468" y="2583568"/>
            <a:ext cx="5378979" cy="245993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223832-7746-B743-A2EF-9DB403A0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70" y="2583568"/>
            <a:ext cx="2862470" cy="22873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FC4036-B3DD-1544-A6BD-49793B3A895B}"/>
              </a:ext>
            </a:extLst>
          </p:cNvPr>
          <p:cNvSpPr txBox="1"/>
          <p:nvPr/>
        </p:nvSpPr>
        <p:spPr>
          <a:xfrm>
            <a:off x="5973975" y="2294755"/>
            <a:ext cx="244502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Fresh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sample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C4657E-DA8A-2241-A669-B5A1D6413B20}"/>
              </a:ext>
            </a:extLst>
          </p:cNvPr>
          <p:cNvSpPr txBox="1"/>
          <p:nvPr/>
        </p:nvSpPr>
        <p:spPr>
          <a:xfrm>
            <a:off x="1340664" y="2421434"/>
            <a:ext cx="205099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Frozen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sample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82D77E-6AA4-5E4C-8FD1-D485857507D9}"/>
              </a:ext>
            </a:extLst>
          </p:cNvPr>
          <p:cNvSpPr txBox="1"/>
          <p:nvPr/>
        </p:nvSpPr>
        <p:spPr>
          <a:xfrm>
            <a:off x="1461052" y="4870869"/>
            <a:ext cx="765313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30min</a:t>
            </a:r>
          </a:p>
        </p:txBody>
      </p:sp>
    </p:spTree>
    <p:extLst>
      <p:ext uri="{BB962C8B-B14F-4D97-AF65-F5344CB8AC3E}">
        <p14:creationId xmlns:p14="http://schemas.microsoft.com/office/powerpoint/2010/main" val="8737933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de effect of Chemo-Radiotherapy in oncologic pediatric patients">
            <a:extLst>
              <a:ext uri="{FF2B5EF4-FFF2-40B4-BE49-F238E27FC236}">
                <a16:creationId xmlns:a16="http://schemas.microsoft.com/office/drawing/2014/main" id="{50EECB5E-C7C4-6445-BF54-D046CF27A676}"/>
              </a:ext>
            </a:extLst>
          </p:cNvPr>
          <p:cNvSpPr txBox="1"/>
          <p:nvPr/>
        </p:nvSpPr>
        <p:spPr>
          <a:xfrm>
            <a:off x="133124" y="1243579"/>
            <a:ext cx="5617938" cy="33383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8580" tIns="34290" rIns="68580" bIns="34290" rtlCol="0" anchor="ctr">
            <a:no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i="1" kern="1200" dirty="0">
                <a:solidFill>
                  <a:schemeClr val="accent5">
                    <a:lumMod val="75000"/>
                  </a:schemeClr>
                </a:solidFill>
              </a:rPr>
              <a:t>MITOCONDRI</a:t>
            </a:r>
          </a:p>
          <a:p>
            <a:pPr marL="214313" indent="-214313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La luce laser agisce principalmente sui mitocondri attivando la COX, la catena respiratoria e la fosforilazione ossidativa</a:t>
            </a:r>
          </a:p>
          <a:p>
            <a:pPr marL="214313" indent="-214313" defTabSz="685800" hangingPunct="1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400" kern="1200" dirty="0">
                <a:solidFill>
                  <a:schemeClr val="tx1"/>
                </a:solidFill>
              </a:rPr>
              <a:t>Ossidazione del pool di NAD → cambiamento dello stato redox della cellula e della permeabilità agli ioni (sodio, potassio e calcio) a livello di membrana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5077" y="0"/>
            <a:ext cx="146592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175" y="1776849"/>
            <a:ext cx="1589802" cy="158980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541A97E-AE0E-4CBE-B142-21C64008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1724" y="2148856"/>
            <a:ext cx="857591" cy="85759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E9947B1-1776-C843-9E89-3E2A73C1B401}"/>
              </a:ext>
            </a:extLst>
          </p:cNvPr>
          <p:cNvSpPr/>
          <p:nvPr/>
        </p:nvSpPr>
        <p:spPr>
          <a:xfrm>
            <a:off x="0" y="-38044"/>
            <a:ext cx="3429000" cy="102444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kern="1200" dirty="0">
                <a:solidFill>
                  <a:schemeClr val="accent5">
                    <a:lumMod val="75000"/>
                  </a:schemeClr>
                </a:solidFill>
              </a:rPr>
              <a:t>Meccanismo di azione</a:t>
            </a:r>
          </a:p>
          <a:p>
            <a:pPr defTabSz="685800" hangingPunct="1">
              <a:lnSpc>
                <a:spcPct val="150000"/>
              </a:lnSpc>
              <a:spcAft>
                <a:spcPts val="450"/>
              </a:spcAft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i="1" kern="1200" dirty="0">
                <a:solidFill>
                  <a:schemeClr val="accent5">
                    <a:lumMod val="75000"/>
                  </a:schemeClr>
                </a:solidFill>
              </a:rPr>
              <a:t>modelli animali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D1E56D-61F5-434B-90A8-1E39B6FC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8" y="4680145"/>
            <a:ext cx="2929185" cy="4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18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514</Words>
  <Application>Microsoft Macintosh PowerPoint</Application>
  <PresentationFormat>Presentazione su schermo (16:9)</PresentationFormat>
  <Paragraphs>89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Luisa Zupin</dc:creator>
  <cp:lastModifiedBy>Luisa Zupin</cp:lastModifiedBy>
  <cp:revision>25</cp:revision>
  <dcterms:created xsi:type="dcterms:W3CDTF">2019-11-20T11:10:22Z</dcterms:created>
  <dcterms:modified xsi:type="dcterms:W3CDTF">2020-03-16T11:27:17Z</dcterms:modified>
</cp:coreProperties>
</file>