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40" r:id="rId2"/>
    <p:sldId id="415" r:id="rId3"/>
    <p:sldId id="416" r:id="rId4"/>
    <p:sldId id="417" r:id="rId5"/>
    <p:sldId id="419" r:id="rId6"/>
    <p:sldId id="420" r:id="rId7"/>
    <p:sldId id="273" r:id="rId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FF"/>
    <a:srgbClr val="FFD579"/>
    <a:srgbClr val="00FA00"/>
    <a:srgbClr val="00FDFF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8"/>
    <p:restoredTop sz="95934"/>
  </p:normalViewPr>
  <p:slideViewPr>
    <p:cSldViewPr snapToGrid="0" snapToObjects="1">
      <p:cViewPr varScale="1">
        <p:scale>
          <a:sx n="128" d="100"/>
          <a:sy n="128" d="100"/>
        </p:scale>
        <p:origin x="1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857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34172" y="4788771"/>
            <a:ext cx="252629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57175" marR="0" indent="-257175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87828" marR="0" indent="-244928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14400" marR="0" indent="-22860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3020" marR="0" indent="-27432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76400" marR="0" indent="-30480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342900" rtl="0" latinLnBrk="0">
        <a:lnSpc>
          <a:spcPct val="100000"/>
        </a:lnSpc>
        <a:spcBef>
          <a:spcPts val="525"/>
        </a:spcBef>
        <a:spcAft>
          <a:spcPts val="0"/>
        </a:spcAft>
        <a:buClrTx/>
        <a:buSzTx/>
        <a:buFont typeface="Arial"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DBF1F04-92AD-6C4F-8DEA-04144F43399B}"/>
              </a:ext>
            </a:extLst>
          </p:cNvPr>
          <p:cNvSpPr/>
          <p:nvPr/>
        </p:nvSpPr>
        <p:spPr>
          <a:xfrm>
            <a:off x="202836" y="192269"/>
            <a:ext cx="8626478" cy="224624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 defTabSz="685800" hangingPunct="1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it-IT" sz="2000" i="1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Analisi degli elementi leggeri attraverso la X-</a:t>
            </a:r>
            <a:r>
              <a:rPr lang="it-IT" sz="2000" i="1" kern="1200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Ray</a:t>
            </a:r>
            <a:r>
              <a:rPr lang="it-IT" sz="2000" i="1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it-IT" sz="2000" i="1" kern="1200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Fluorescence</a:t>
            </a:r>
            <a:r>
              <a:rPr lang="it-IT" sz="2000" i="1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it-IT" sz="2000" i="1" kern="1200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spectroscopy</a:t>
            </a:r>
            <a:r>
              <a:rPr lang="it-IT" sz="2000" i="1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presso la </a:t>
            </a:r>
            <a:r>
              <a:rPr lang="it-IT" sz="2000" i="1" kern="1200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beamline</a:t>
            </a:r>
            <a:r>
              <a:rPr lang="it-IT" sz="2000" i="1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it-IT" sz="2000" b="1" i="1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TWINMIC</a:t>
            </a:r>
            <a:r>
              <a:rPr lang="it-IT" sz="2000" i="1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del sincrotrone </a:t>
            </a:r>
            <a:r>
              <a:rPr lang="it-IT" sz="2000" b="1" i="1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ELETTRA</a:t>
            </a:r>
            <a:r>
              <a:rPr lang="it-IT" sz="2000" i="1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(Trieste)</a:t>
            </a:r>
          </a:p>
          <a:p>
            <a:pPr algn="ctr" defTabSz="685800" hangingPunct="1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endParaRPr lang="it-IT" sz="2000" i="1" kern="120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685800" hangingPunct="1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endParaRPr lang="it-IT" sz="2000" i="1" kern="120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DE7004A-822F-9D40-9A2D-38BF9221E4F3}"/>
              </a:ext>
            </a:extLst>
          </p:cNvPr>
          <p:cNvSpPr/>
          <p:nvPr/>
        </p:nvSpPr>
        <p:spPr>
          <a:xfrm>
            <a:off x="202836" y="2438512"/>
            <a:ext cx="6169337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immagini di assorbimento e a contrasto di fase consentono di visualizzare gli spermatozoi, mentre la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XRF a bassa energia permette la correlazione della distribuzione degli elementi con la morfologia.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307CC80-4530-A24D-A192-DBD28816A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14" y="1562921"/>
            <a:ext cx="2387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724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DB265A-2E0B-994D-B1DE-7BE99F2F12E5}"/>
              </a:ext>
            </a:extLst>
          </p:cNvPr>
          <p:cNvSpPr txBox="1"/>
          <p:nvPr/>
        </p:nvSpPr>
        <p:spPr>
          <a:xfrm>
            <a:off x="2993826" y="271591"/>
            <a:ext cx="315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Campione BK2 non trattato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F94DA94-7DC4-0144-BB24-AB114205A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19" y="640923"/>
            <a:ext cx="47371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22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E947EA-8452-954F-A0FE-1C0418C49F40}"/>
              </a:ext>
            </a:extLst>
          </p:cNvPr>
          <p:cNvSpPr txBox="1"/>
          <p:nvPr/>
        </p:nvSpPr>
        <p:spPr>
          <a:xfrm>
            <a:off x="2125362" y="130496"/>
            <a:ext cx="535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Campione BK2 PBM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nm, 0.15 W/cm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J/cm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CW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4860D50-47E6-7C4C-AABB-4B17245C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466404"/>
            <a:ext cx="51562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202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17F194D-29E6-9C48-9785-01B0EAF2B33A}"/>
              </a:ext>
            </a:extLst>
          </p:cNvPr>
          <p:cNvSpPr/>
          <p:nvPr/>
        </p:nvSpPr>
        <p:spPr>
          <a:xfrm>
            <a:off x="1925250" y="159451"/>
            <a:ext cx="5608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Campione BK2 PBM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nm, 0.15 W/cm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 J/cm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CW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0D74C57-CF7C-A248-B37F-5D9608CFF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00949"/>
            <a:ext cx="50292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649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C405C6A-7974-1646-81A1-0EECF62DD254}"/>
              </a:ext>
            </a:extLst>
          </p:cNvPr>
          <p:cNvSpPr/>
          <p:nvPr/>
        </p:nvSpPr>
        <p:spPr>
          <a:xfrm>
            <a:off x="931459" y="328683"/>
            <a:ext cx="5847835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Decremento di Magnesio e Rame dopo irradiazione 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B5F19327-BACC-0D45-9894-8A58FCBA2816}"/>
              </a:ext>
            </a:extLst>
          </p:cNvPr>
          <p:cNvSpPr/>
          <p:nvPr/>
        </p:nvSpPr>
        <p:spPr>
          <a:xfrm>
            <a:off x="217855" y="340886"/>
            <a:ext cx="546787" cy="550243"/>
          </a:xfrm>
          <a:prstGeom prst="rightArrow">
            <a:avLst/>
          </a:prstGeom>
          <a:solidFill>
            <a:schemeClr val="accent4"/>
          </a:solidFill>
          <a:ln w="25400" cap="flat">
            <a:solidFill>
              <a:schemeClr val="accent4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342900"/>
            <a:endParaRPr lang="it-IT" sz="135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9F6A616-DB35-4D46-B403-0ED59C7918DF}"/>
              </a:ext>
            </a:extLst>
          </p:cNvPr>
          <p:cNvSpPr/>
          <p:nvPr/>
        </p:nvSpPr>
        <p:spPr>
          <a:xfrm>
            <a:off x="139080" y="974316"/>
            <a:ext cx="9004919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Questo dato potrebbe correlare con un miglioramento della qualità delle cellule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confermato dalla nostra recente pubblicazione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8C1AFA-4D19-574A-9F55-57F3110E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1" y="2474150"/>
            <a:ext cx="4306629" cy="16122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3588814-9F2F-7842-841B-7D19F863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71" y="2358613"/>
            <a:ext cx="4306629" cy="27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74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E4CB30A-5EFB-854B-B980-281179A47B5C}"/>
              </a:ext>
            </a:extLst>
          </p:cNvPr>
          <p:cNvSpPr/>
          <p:nvPr/>
        </p:nvSpPr>
        <p:spPr>
          <a:xfrm>
            <a:off x="159026" y="269639"/>
            <a:ext cx="8786191" cy="3678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hangingPunct="1">
              <a:lnSpc>
                <a:spcPct val="150000"/>
              </a:lnSpc>
              <a:spcAft>
                <a:spcPts val="450"/>
              </a:spcAft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725" b="1" kern="1200" dirty="0">
                <a:solidFill>
                  <a:srgbClr val="FF0000"/>
                </a:solidFill>
                <a:sym typeface="Times New Roman"/>
              </a:rPr>
              <a:t>PUNTI DI FORZA DELLA FOTOBIOMODULAZIONE </a:t>
            </a:r>
          </a:p>
          <a:p>
            <a:pPr defTabSz="514350" hangingPunct="1">
              <a:lnSpc>
                <a:spcPct val="150000"/>
              </a:lnSpc>
              <a:spcAft>
                <a:spcPts val="450"/>
              </a:spcAft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it-IT" sz="1725" kern="1200" dirty="0">
              <a:sym typeface="Times New Roman"/>
            </a:endParaRPr>
          </a:p>
          <a:p>
            <a:pPr marL="128588" indent="-257175" defTabSz="514350" hangingPunct="1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ü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725" i="1" kern="1200" dirty="0">
                <a:sym typeface="Times New Roman"/>
              </a:rPr>
              <a:t>Basandosi solo sull’utilizzo della luce laser non c’è necessità di ulteriori trattamenti </a:t>
            </a:r>
          </a:p>
          <a:p>
            <a:pPr marL="128588" indent="-257175" defTabSz="514350" hangingPunct="1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ü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725" i="1" kern="1200" dirty="0">
                <a:sym typeface="Times New Roman"/>
              </a:rPr>
              <a:t>Non si usano sostanze chimiche</a:t>
            </a:r>
          </a:p>
          <a:p>
            <a:pPr marL="128588" indent="-257175" defTabSz="514350" hangingPunct="1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ü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725" i="1" kern="1200" dirty="0">
                <a:sym typeface="Times New Roman"/>
              </a:rPr>
              <a:t>Trattamento veloce</a:t>
            </a:r>
          </a:p>
          <a:p>
            <a:pPr marL="128588" indent="-257175" defTabSz="514350" hangingPunct="1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ü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725" i="1" kern="1200" dirty="0">
                <a:sym typeface="Times New Roman"/>
              </a:rPr>
              <a:t>Facile applicazione</a:t>
            </a:r>
          </a:p>
          <a:p>
            <a:pPr marL="128588" indent="-257175" defTabSz="514350" hangingPunct="1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ü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725" i="1" kern="1200" dirty="0">
                <a:sym typeface="Times New Roman"/>
              </a:rPr>
              <a:t>Economica </a:t>
            </a:r>
          </a:p>
          <a:p>
            <a:pPr marL="128588" indent="-257175" defTabSz="514350" hangingPunct="1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ü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725" i="1" kern="1200" dirty="0">
                <a:sym typeface="Times New Roman"/>
              </a:rPr>
              <a:t>No effetti collaterali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86CA7A1-80F5-5E43-96FC-7DC77A97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8"/>
          <a:stretch/>
        </p:blipFill>
        <p:spPr>
          <a:xfrm>
            <a:off x="4080819" y="3230218"/>
            <a:ext cx="4933419" cy="19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18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hanks.."/>
          <p:cNvSpPr txBox="1">
            <a:spLocks noGrp="1"/>
          </p:cNvSpPr>
          <p:nvPr>
            <p:ph type="body" sz="quarter" idx="4294967295"/>
          </p:nvPr>
        </p:nvSpPr>
        <p:spPr>
          <a:xfrm>
            <a:off x="56915" y="338655"/>
            <a:ext cx="3321844" cy="5607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defTabSz="379474">
              <a:buSzTx/>
              <a:buNone/>
              <a:defRPr sz="33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Thanks.. </a:t>
            </a:r>
          </a:p>
        </p:txBody>
      </p:sp>
      <p:sp>
        <p:nvSpPr>
          <p:cNvPr id="160" name="Prof. Sergio Crovella…"/>
          <p:cNvSpPr txBox="1"/>
          <p:nvPr/>
        </p:nvSpPr>
        <p:spPr>
          <a:xfrm>
            <a:off x="2535231" y="1456503"/>
            <a:ext cx="2742447" cy="114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Laboratorio genetica immunologica</a:t>
            </a: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Sergio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Crovella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Paola Maura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Tricarico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Rossella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Gratton</a:t>
            </a:r>
          </a:p>
        </p:txBody>
      </p:sp>
      <p:pic>
        <p:nvPicPr>
          <p:cNvPr id="163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280" y="3297664"/>
            <a:ext cx="1352964" cy="3904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4" name="image.png" descr="image.png"/>
          <p:cNvPicPr>
            <a:picLocks noChangeAspect="1"/>
          </p:cNvPicPr>
          <p:nvPr/>
        </p:nvPicPr>
        <p:blipFill>
          <a:blip r:embed="rId4"/>
          <a:srcRect l="1916" r="59314"/>
          <a:stretch>
            <a:fillRect/>
          </a:stretch>
        </p:blipFill>
        <p:spPr>
          <a:xfrm>
            <a:off x="56915" y="2793520"/>
            <a:ext cx="955107" cy="113050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Prof. Roberto Di Lenarda…"/>
          <p:cNvSpPr txBox="1"/>
          <p:nvPr/>
        </p:nvSpPr>
        <p:spPr>
          <a:xfrm>
            <a:off x="974813" y="3923813"/>
            <a:ext cx="2544366" cy="28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Giulia Ottaviani</a:t>
            </a:r>
          </a:p>
        </p:txBody>
      </p:sp>
      <p:pic>
        <p:nvPicPr>
          <p:cNvPr id="167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229" y="2944675"/>
            <a:ext cx="821840" cy="81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magine 12" descr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784" y="236657"/>
            <a:ext cx="1046484" cy="104648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C47E1CF5-B73B-244B-A7F0-4BD5BADB39DA}"/>
              </a:ext>
            </a:extLst>
          </p:cNvPr>
          <p:cNvSpPr/>
          <p:nvPr/>
        </p:nvSpPr>
        <p:spPr>
          <a:xfrm>
            <a:off x="0" y="461338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it-IT" sz="1000" b="1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IRCCS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Burlo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Garofolo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/Italian Ministry 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Health </a:t>
            </a:r>
            <a:r>
              <a:rPr lang="it-IT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it-IT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</a:t>
            </a:r>
            <a:r>
              <a:rPr lang="it-IT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Babies</a:t>
            </a:r>
            <a:r>
              <a:rPr lang="it-IT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identificazione di </a:t>
            </a:r>
            <a:r>
              <a:rPr lang="it-IT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it-IT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-marcatori predittivi del successo di tecniche di fertilizzazione in vitro. Analisi del fluido follicolare e del plasma seminale di coppie infertili</a:t>
            </a:r>
          </a:p>
        </p:txBody>
      </p:sp>
      <p:sp>
        <p:nvSpPr>
          <p:cNvPr id="16" name="Prof. Sergio Crovella…">
            <a:extLst>
              <a:ext uri="{FF2B5EF4-FFF2-40B4-BE49-F238E27FC236}">
                <a16:creationId xmlns:a16="http://schemas.microsoft.com/office/drawing/2014/main" id="{61C8BF57-E07F-6B41-889F-367C0B760523}"/>
              </a:ext>
            </a:extLst>
          </p:cNvPr>
          <p:cNvSpPr txBox="1"/>
          <p:nvPr/>
        </p:nvSpPr>
        <p:spPr>
          <a:xfrm>
            <a:off x="5624823" y="1082837"/>
            <a:ext cx="3439008" cy="200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  <a:sym typeface="Apple Chancery"/>
              </a:rPr>
              <a:t>Fisiopatologia della Riproduzione Umana e Procreazione Medicalmente Assistita</a:t>
            </a: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  <a:sym typeface="Apple Chancery"/>
            </a:endParaRP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Giuseppe Ricci</a:t>
            </a: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Stefania Luppi</a:t>
            </a: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Monica Martinelli</a:t>
            </a: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Daniela De Rocco</a:t>
            </a: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Elena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Giolo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Lorella Pascolo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87D938-8197-1B4A-8B28-D34038772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4506" y="3272981"/>
            <a:ext cx="1028700" cy="5715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24EB99-4A3C-CE4C-B953-1B85A3123B60}"/>
              </a:ext>
            </a:extLst>
          </p:cNvPr>
          <p:cNvSpPr txBox="1"/>
          <p:nvPr/>
        </p:nvSpPr>
        <p:spPr>
          <a:xfrm>
            <a:off x="5478158" y="3880035"/>
            <a:ext cx="3250096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TwinMic</a:t>
            </a:r>
            <a:r>
              <a:rPr kumimoji="0" lang="it-IT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it-IT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beamline</a:t>
            </a:r>
            <a:endParaRPr kumimoji="0" lang="it-IT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Dott.ssa Alessandra </a:t>
            </a:r>
            <a:r>
              <a:rPr kumimoji="0" lang="it-IT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Gianoncelli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243</Words>
  <Application>Microsoft Macintosh PowerPoint</Application>
  <PresentationFormat>Presentazione su schermo (16:9)</PresentationFormat>
  <Paragraphs>36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Luisa Zupin</dc:creator>
  <cp:lastModifiedBy>Luisa Zupin</cp:lastModifiedBy>
  <cp:revision>23</cp:revision>
  <dcterms:created xsi:type="dcterms:W3CDTF">2019-11-20T11:10:22Z</dcterms:created>
  <dcterms:modified xsi:type="dcterms:W3CDTF">2020-03-16T11:27:35Z</dcterms:modified>
</cp:coreProperties>
</file>