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3D4D235-7524-404B-A852-7956B6B45B7E}" type="datetimeFigureOut">
              <a:rPr lang="it-IT" smtClean="0"/>
              <a:t>17/03/2020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BFD6CC3-8061-41BD-917C-4D04E1A14C82}" type="slidenum">
              <a:rPr lang="it-IT" smtClean="0"/>
              <a:t>‹N›</a:t>
            </a:fld>
            <a:endParaRPr lang="it-IT"/>
          </a:p>
        </p:txBody>
      </p:sp>
    </p:spTree>
    <p:extLst>
      <p:ext uri="{BB962C8B-B14F-4D97-AF65-F5344CB8AC3E}">
        <p14:creationId xmlns:p14="http://schemas.microsoft.com/office/powerpoint/2010/main" val="211497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3D4D235-7524-404B-A852-7956B6B45B7E}" type="datetimeFigureOut">
              <a:rPr lang="it-IT" smtClean="0"/>
              <a:t>17/03/2020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BFD6CC3-8061-41BD-917C-4D04E1A14C82}" type="slidenum">
              <a:rPr lang="it-IT" smtClean="0"/>
              <a:t>‹N›</a:t>
            </a:fld>
            <a:endParaRPr lang="it-IT"/>
          </a:p>
        </p:txBody>
      </p:sp>
    </p:spTree>
    <p:extLst>
      <p:ext uri="{BB962C8B-B14F-4D97-AF65-F5344CB8AC3E}">
        <p14:creationId xmlns:p14="http://schemas.microsoft.com/office/powerpoint/2010/main" val="3258028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3D4D235-7524-404B-A852-7956B6B45B7E}" type="datetimeFigureOut">
              <a:rPr lang="it-IT" smtClean="0"/>
              <a:t>17/03/2020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BFD6CC3-8061-41BD-917C-4D04E1A14C82}" type="slidenum">
              <a:rPr lang="it-IT" smtClean="0"/>
              <a:t>‹N›</a:t>
            </a:fld>
            <a:endParaRPr lang="it-IT"/>
          </a:p>
        </p:txBody>
      </p:sp>
    </p:spTree>
    <p:extLst>
      <p:ext uri="{BB962C8B-B14F-4D97-AF65-F5344CB8AC3E}">
        <p14:creationId xmlns:p14="http://schemas.microsoft.com/office/powerpoint/2010/main" val="2855404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3D4D235-7524-404B-A852-7956B6B45B7E}" type="datetimeFigureOut">
              <a:rPr lang="it-IT" smtClean="0"/>
              <a:t>17/03/2020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BFD6CC3-8061-41BD-917C-4D04E1A14C82}" type="slidenum">
              <a:rPr lang="it-IT" smtClean="0"/>
              <a:t>‹N›</a:t>
            </a:fld>
            <a:endParaRPr lang="it-IT"/>
          </a:p>
        </p:txBody>
      </p:sp>
    </p:spTree>
    <p:extLst>
      <p:ext uri="{BB962C8B-B14F-4D97-AF65-F5344CB8AC3E}">
        <p14:creationId xmlns:p14="http://schemas.microsoft.com/office/powerpoint/2010/main" val="3326153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3D4D235-7524-404B-A852-7956B6B45B7E}" type="datetimeFigureOut">
              <a:rPr lang="it-IT" smtClean="0"/>
              <a:t>17/03/2020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BFD6CC3-8061-41BD-917C-4D04E1A14C82}" type="slidenum">
              <a:rPr lang="it-IT" smtClean="0"/>
              <a:t>‹N›</a:t>
            </a:fld>
            <a:endParaRPr lang="it-IT"/>
          </a:p>
        </p:txBody>
      </p:sp>
    </p:spTree>
    <p:extLst>
      <p:ext uri="{BB962C8B-B14F-4D97-AF65-F5344CB8AC3E}">
        <p14:creationId xmlns:p14="http://schemas.microsoft.com/office/powerpoint/2010/main" val="1600597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3D4D235-7524-404B-A852-7956B6B45B7E}" type="datetimeFigureOut">
              <a:rPr lang="it-IT" smtClean="0"/>
              <a:t>17/03/2020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BFD6CC3-8061-41BD-917C-4D04E1A14C82}" type="slidenum">
              <a:rPr lang="it-IT" smtClean="0"/>
              <a:t>‹N›</a:t>
            </a:fld>
            <a:endParaRPr lang="it-IT"/>
          </a:p>
        </p:txBody>
      </p:sp>
    </p:spTree>
    <p:extLst>
      <p:ext uri="{BB962C8B-B14F-4D97-AF65-F5344CB8AC3E}">
        <p14:creationId xmlns:p14="http://schemas.microsoft.com/office/powerpoint/2010/main" val="2680560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3D4D235-7524-404B-A852-7956B6B45B7E}" type="datetimeFigureOut">
              <a:rPr lang="it-IT" smtClean="0"/>
              <a:t>17/03/2020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BFD6CC3-8061-41BD-917C-4D04E1A14C82}" type="slidenum">
              <a:rPr lang="it-IT" smtClean="0"/>
              <a:t>‹N›</a:t>
            </a:fld>
            <a:endParaRPr lang="it-IT"/>
          </a:p>
        </p:txBody>
      </p:sp>
    </p:spTree>
    <p:extLst>
      <p:ext uri="{BB962C8B-B14F-4D97-AF65-F5344CB8AC3E}">
        <p14:creationId xmlns:p14="http://schemas.microsoft.com/office/powerpoint/2010/main" val="4269431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3D4D235-7524-404B-A852-7956B6B45B7E}" type="datetimeFigureOut">
              <a:rPr lang="it-IT" smtClean="0"/>
              <a:t>17/03/2020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BFD6CC3-8061-41BD-917C-4D04E1A14C82}" type="slidenum">
              <a:rPr lang="it-IT" smtClean="0"/>
              <a:t>‹N›</a:t>
            </a:fld>
            <a:endParaRPr lang="it-IT"/>
          </a:p>
        </p:txBody>
      </p:sp>
    </p:spTree>
    <p:extLst>
      <p:ext uri="{BB962C8B-B14F-4D97-AF65-F5344CB8AC3E}">
        <p14:creationId xmlns:p14="http://schemas.microsoft.com/office/powerpoint/2010/main" val="637747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3D4D235-7524-404B-A852-7956B6B45B7E}" type="datetimeFigureOut">
              <a:rPr lang="it-IT" smtClean="0"/>
              <a:t>17/03/2020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BFD6CC3-8061-41BD-917C-4D04E1A14C82}" type="slidenum">
              <a:rPr lang="it-IT" smtClean="0"/>
              <a:t>‹N›</a:t>
            </a:fld>
            <a:endParaRPr lang="it-IT"/>
          </a:p>
        </p:txBody>
      </p:sp>
    </p:spTree>
    <p:extLst>
      <p:ext uri="{BB962C8B-B14F-4D97-AF65-F5344CB8AC3E}">
        <p14:creationId xmlns:p14="http://schemas.microsoft.com/office/powerpoint/2010/main" val="63585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3D4D235-7524-404B-A852-7956B6B45B7E}" type="datetimeFigureOut">
              <a:rPr lang="it-IT" smtClean="0"/>
              <a:t>17/03/2020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BFD6CC3-8061-41BD-917C-4D04E1A14C82}" type="slidenum">
              <a:rPr lang="it-IT" smtClean="0"/>
              <a:t>‹N›</a:t>
            </a:fld>
            <a:endParaRPr lang="it-IT"/>
          </a:p>
        </p:txBody>
      </p:sp>
    </p:spTree>
    <p:extLst>
      <p:ext uri="{BB962C8B-B14F-4D97-AF65-F5344CB8AC3E}">
        <p14:creationId xmlns:p14="http://schemas.microsoft.com/office/powerpoint/2010/main" val="3921226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3D4D235-7524-404B-A852-7956B6B45B7E}" type="datetimeFigureOut">
              <a:rPr lang="it-IT" smtClean="0"/>
              <a:t>17/03/2020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BFD6CC3-8061-41BD-917C-4D04E1A14C82}" type="slidenum">
              <a:rPr lang="it-IT" smtClean="0"/>
              <a:t>‹N›</a:t>
            </a:fld>
            <a:endParaRPr lang="it-IT"/>
          </a:p>
        </p:txBody>
      </p:sp>
    </p:spTree>
    <p:extLst>
      <p:ext uri="{BB962C8B-B14F-4D97-AF65-F5344CB8AC3E}">
        <p14:creationId xmlns:p14="http://schemas.microsoft.com/office/powerpoint/2010/main" val="2047822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D4D235-7524-404B-A852-7956B6B45B7E}" type="datetimeFigureOut">
              <a:rPr lang="it-IT" smtClean="0"/>
              <a:t>17/03/2020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FD6CC3-8061-41BD-917C-4D04E1A14C82}" type="slidenum">
              <a:rPr lang="it-IT" smtClean="0"/>
              <a:t>‹N›</a:t>
            </a:fld>
            <a:endParaRPr lang="it-IT"/>
          </a:p>
        </p:txBody>
      </p:sp>
    </p:spTree>
    <p:extLst>
      <p:ext uri="{BB962C8B-B14F-4D97-AF65-F5344CB8AC3E}">
        <p14:creationId xmlns:p14="http://schemas.microsoft.com/office/powerpoint/2010/main" val="2669036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mtClean="0"/>
              <a:t>Lezione 16-17</a:t>
            </a:r>
            <a:endParaRPr lang="it-IT"/>
          </a:p>
        </p:txBody>
      </p:sp>
      <p:sp>
        <p:nvSpPr>
          <p:cNvPr id="3" name="Sottotitolo 2"/>
          <p:cNvSpPr>
            <a:spLocks noGrp="1"/>
          </p:cNvSpPr>
          <p:nvPr>
            <p:ph type="subTitle" idx="1"/>
          </p:nvPr>
        </p:nvSpPr>
        <p:spPr/>
        <p:txBody>
          <a:bodyPr/>
          <a:lstStyle/>
          <a:p>
            <a:r>
              <a:rPr lang="it-IT" dirty="0" smtClean="0"/>
              <a:t>Proprietà</a:t>
            </a:r>
            <a:endParaRPr lang="it-IT" dirty="0"/>
          </a:p>
        </p:txBody>
      </p:sp>
    </p:spTree>
    <p:extLst>
      <p:ext uri="{BB962C8B-B14F-4D97-AF65-F5344CB8AC3E}">
        <p14:creationId xmlns:p14="http://schemas.microsoft.com/office/powerpoint/2010/main" val="4105842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Accessione</a:t>
            </a:r>
            <a:endParaRPr lang="it-IT" dirty="0"/>
          </a:p>
        </p:txBody>
      </p:sp>
      <p:sp>
        <p:nvSpPr>
          <p:cNvPr id="3" name="Segnaposto contenuto 2"/>
          <p:cNvSpPr>
            <a:spLocks noGrp="1"/>
          </p:cNvSpPr>
          <p:nvPr>
            <p:ph idx="1"/>
          </p:nvPr>
        </p:nvSpPr>
        <p:spPr/>
        <p:txBody>
          <a:bodyPr>
            <a:normAutofit fontScale="85000" lnSpcReduction="10000"/>
          </a:bodyPr>
          <a:lstStyle/>
          <a:p>
            <a:pPr marL="0" indent="0" algn="just">
              <a:buNone/>
            </a:pPr>
            <a:r>
              <a:rPr lang="it-IT" sz="2000" dirty="0" smtClean="0"/>
              <a:t>Si parla di accessione in senso lato quando una cosa accessoria si incorpora o unisce alla cosa principale, e il proprietario di quest’ultima ne acquista la proprietà.</a:t>
            </a:r>
          </a:p>
          <a:p>
            <a:pPr marL="0" indent="0" algn="just">
              <a:buNone/>
            </a:pPr>
            <a:r>
              <a:rPr lang="it-IT" sz="2000" i="1" dirty="0" smtClean="0"/>
              <a:t>Accessione di mobile a immobile:</a:t>
            </a:r>
          </a:p>
          <a:p>
            <a:pPr marL="0" indent="0" algn="just">
              <a:buNone/>
            </a:pPr>
            <a:r>
              <a:rPr lang="it-IT" sz="2000" dirty="0" smtClean="0"/>
              <a:t>Qualora sul fondo vengano eseguite piantagioni, costruzioni o altre opere, anche da parte di un soggetto diverso dal proprietario del suolo, quest’ultimo ne diviene proprietario. </a:t>
            </a:r>
          </a:p>
          <a:p>
            <a:pPr marL="0" indent="0" algn="just">
              <a:buNone/>
            </a:pPr>
            <a:r>
              <a:rPr lang="it-IT" sz="2000" dirty="0" smtClean="0"/>
              <a:t>NB. Si parla di accessione invertita quando il proprietario, in fase di costruzione sul proprio fondo, sconfini in buona fede sul fondo altrui: in tal caso potrà acquisire la proprietà della porzione di terreno occupata, pagando il doppio del valore e risarcendo gli eventuali danni</a:t>
            </a:r>
          </a:p>
          <a:p>
            <a:pPr marL="0" indent="0" algn="just">
              <a:buNone/>
            </a:pPr>
            <a:r>
              <a:rPr lang="it-IT" sz="2000" i="1" dirty="0" smtClean="0"/>
              <a:t>Accessione di immobile a immobile:</a:t>
            </a:r>
          </a:p>
          <a:p>
            <a:pPr marL="0" indent="0" algn="just">
              <a:buNone/>
            </a:pPr>
            <a:r>
              <a:rPr lang="it-IT" sz="2000" dirty="0" smtClean="0"/>
              <a:t>Vengono acquisite porzioni di suolo a seguito di fatti idrogeologici:</a:t>
            </a:r>
          </a:p>
          <a:p>
            <a:pPr marL="457200" indent="-457200" algn="just">
              <a:buAutoNum type="alphaLcParenR"/>
            </a:pPr>
            <a:r>
              <a:rPr lang="it-IT" sz="2000" dirty="0" smtClean="0"/>
              <a:t>alluvione: acquisto degli incrementi di terreno apportati dall’azione impercettibile delle acque</a:t>
            </a:r>
          </a:p>
          <a:p>
            <a:pPr marL="457200" indent="-457200" algn="just">
              <a:buAutoNum type="alphaLcParenR"/>
            </a:pPr>
            <a:r>
              <a:rPr lang="it-IT" sz="2000" dirty="0"/>
              <a:t>a</a:t>
            </a:r>
            <a:r>
              <a:rPr lang="it-IT" sz="2000" dirty="0" smtClean="0"/>
              <a:t>vulsione: acquisto di una porzione notevole e riconoscibile di altro fondo, per azione delle acque, con pagamento di un’indennità al proprietario del fondo da cui proviene il terreno</a:t>
            </a:r>
          </a:p>
          <a:p>
            <a:pPr marL="0" indent="0" algn="just">
              <a:buNone/>
            </a:pPr>
            <a:endParaRPr lang="it-IT" sz="2000" i="1" dirty="0"/>
          </a:p>
        </p:txBody>
      </p:sp>
    </p:spTree>
    <p:extLst>
      <p:ext uri="{BB962C8B-B14F-4D97-AF65-F5344CB8AC3E}">
        <p14:creationId xmlns:p14="http://schemas.microsoft.com/office/powerpoint/2010/main" val="3877673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Unione e commistione</a:t>
            </a:r>
            <a:endParaRPr lang="it-IT" dirty="0"/>
          </a:p>
        </p:txBody>
      </p:sp>
      <p:sp>
        <p:nvSpPr>
          <p:cNvPr id="3" name="Segnaposto contenuto 2"/>
          <p:cNvSpPr>
            <a:spLocks noGrp="1"/>
          </p:cNvSpPr>
          <p:nvPr>
            <p:ph idx="1"/>
          </p:nvPr>
        </p:nvSpPr>
        <p:spPr/>
        <p:txBody>
          <a:bodyPr>
            <a:normAutofit/>
          </a:bodyPr>
          <a:lstStyle/>
          <a:p>
            <a:pPr marL="0" indent="0" algn="just">
              <a:buNone/>
            </a:pPr>
            <a:r>
              <a:rPr lang="it-IT" sz="2400" dirty="0" smtClean="0"/>
              <a:t>Il principio di accessione latamente inteso si applica anche in materia di beni mobili, a fronte della mescolanza di cose che non possono successivamente essere separate. </a:t>
            </a:r>
          </a:p>
          <a:p>
            <a:pPr marL="0" indent="0" algn="just">
              <a:buNone/>
            </a:pPr>
            <a:r>
              <a:rPr lang="it-IT" sz="2400" dirty="0" smtClean="0"/>
              <a:t>Nel caso si possa individuare una cosa principale, il proprietario della stessa acquista la proprietà di tutto, pagando il valore della cosa che viene unita o mescolata.</a:t>
            </a:r>
          </a:p>
          <a:p>
            <a:pPr marL="0" indent="0" algn="just">
              <a:buNone/>
            </a:pPr>
            <a:r>
              <a:rPr lang="it-IT" sz="2400" dirty="0" smtClean="0"/>
              <a:t>Nel caso il valore delle cose unite o mescolate si equivalga, la proprietà diviene comune.</a:t>
            </a:r>
            <a:endParaRPr lang="it-IT" sz="2400" dirty="0"/>
          </a:p>
        </p:txBody>
      </p:sp>
    </p:spTree>
    <p:extLst>
      <p:ext uri="{BB962C8B-B14F-4D97-AF65-F5344CB8AC3E}">
        <p14:creationId xmlns:p14="http://schemas.microsoft.com/office/powerpoint/2010/main" val="1239021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Specificazione</a:t>
            </a:r>
            <a:endParaRPr lang="it-IT" dirty="0"/>
          </a:p>
        </p:txBody>
      </p:sp>
      <p:sp>
        <p:nvSpPr>
          <p:cNvPr id="3" name="Segnaposto contenuto 2"/>
          <p:cNvSpPr>
            <a:spLocks noGrp="1"/>
          </p:cNvSpPr>
          <p:nvPr>
            <p:ph idx="1"/>
          </p:nvPr>
        </p:nvSpPr>
        <p:spPr/>
        <p:txBody>
          <a:bodyPr>
            <a:normAutofit lnSpcReduction="10000"/>
          </a:bodyPr>
          <a:lstStyle/>
          <a:p>
            <a:pPr marL="0" indent="0" algn="just">
              <a:buNone/>
            </a:pPr>
            <a:r>
              <a:rPr lang="it-IT" sz="2400" dirty="0" smtClean="0"/>
              <a:t>Colui che crea una cosa con il proprio lavoro utilizzando materiale altrui diventa proprietario della cosa, ed è tenuto a pagare il prezzo del materiale impiegato (es. artista che scolpisce una statua in </a:t>
            </a:r>
            <a:r>
              <a:rPr lang="it-IT" sz="2400" smtClean="0"/>
              <a:t>un blocco </a:t>
            </a:r>
            <a:r>
              <a:rPr lang="it-IT" sz="2400" dirty="0" smtClean="0"/>
              <a:t>di marmo).</a:t>
            </a:r>
          </a:p>
          <a:p>
            <a:pPr marL="0" indent="0" algn="just">
              <a:buNone/>
            </a:pPr>
            <a:r>
              <a:rPr lang="it-IT" sz="2400" dirty="0" smtClean="0"/>
              <a:t>Se il valore del materiale supera di molto quella della manodopera, la cosa spetta al proprietario della materia, che sarà tenuto a pagare il prezzo della manodopera.</a:t>
            </a:r>
          </a:p>
          <a:p>
            <a:pPr marL="0" indent="0" algn="just">
              <a:buNone/>
            </a:pPr>
            <a:endParaRPr lang="it-IT" sz="2400" dirty="0"/>
          </a:p>
          <a:p>
            <a:pPr marL="0" indent="0" algn="just">
              <a:buNone/>
            </a:pPr>
            <a:r>
              <a:rPr lang="it-IT" sz="2400" dirty="0" smtClean="0"/>
              <a:t>Altri modi d’acquisto a titolo originario (rinvio): nel terzo libro sono disciplinati due ulteriori modi d’acquisto a titolo originario i quali, in quanto imperniati sul possesso, verranno affrontati in quella sede (acquisto </a:t>
            </a:r>
            <a:r>
              <a:rPr lang="it-IT" sz="2400" i="1" dirty="0" smtClean="0"/>
              <a:t>ex </a:t>
            </a:r>
            <a:r>
              <a:rPr lang="it-IT" sz="2400" dirty="0" smtClean="0"/>
              <a:t>art. 1153 c.c. – usucapione).</a:t>
            </a:r>
            <a:endParaRPr lang="it-IT" sz="2400" dirty="0"/>
          </a:p>
        </p:txBody>
      </p:sp>
    </p:spTree>
    <p:extLst>
      <p:ext uri="{BB962C8B-B14F-4D97-AF65-F5344CB8AC3E}">
        <p14:creationId xmlns:p14="http://schemas.microsoft.com/office/powerpoint/2010/main" val="3736160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Nozione</a:t>
            </a:r>
            <a:endParaRPr lang="it-IT" dirty="0"/>
          </a:p>
        </p:txBody>
      </p:sp>
      <p:sp>
        <p:nvSpPr>
          <p:cNvPr id="3" name="Segnaposto contenuto 2"/>
          <p:cNvSpPr>
            <a:spLocks noGrp="1"/>
          </p:cNvSpPr>
          <p:nvPr>
            <p:ph idx="1"/>
          </p:nvPr>
        </p:nvSpPr>
        <p:spPr/>
        <p:txBody>
          <a:bodyPr>
            <a:normAutofit/>
          </a:bodyPr>
          <a:lstStyle/>
          <a:p>
            <a:pPr marL="0" indent="0" algn="just">
              <a:buNone/>
            </a:pPr>
            <a:r>
              <a:rPr lang="it-IT" sz="2000" dirty="0" smtClean="0"/>
              <a:t>Il diritto di proprietà rappresenta il modello per le ricostruzioni teoriche in materia di diritto soggettivo.  L’importanza di tale diritto viene sottolineata dall’intitolazione allo stesso del Terzo libro del c.c. (nel codice previgente rivestiva un ruolo ancora più centrale).</a:t>
            </a:r>
          </a:p>
          <a:p>
            <a:pPr marL="0" indent="0" algn="just">
              <a:buNone/>
            </a:pPr>
            <a:r>
              <a:rPr lang="it-IT" sz="2000" i="1" dirty="0" smtClean="0"/>
              <a:t>Definizione: </a:t>
            </a:r>
            <a:r>
              <a:rPr lang="it-IT" sz="2000" dirty="0" smtClean="0"/>
              <a:t>secondo quanto previsto dall’art. 832 c.c. la proprietà è il diritto di godere e disporre delle cose in modo pieno ed esclusivo, entro i limiti e con l’osservanza degli obblighi previsti dall’ordinamento giuridico.</a:t>
            </a:r>
          </a:p>
          <a:p>
            <a:pPr marL="0" indent="0" algn="just">
              <a:buNone/>
            </a:pPr>
            <a:r>
              <a:rPr lang="it-IT" sz="2000" dirty="0" smtClean="0"/>
              <a:t>Tale definizione si compone di due aspetti contrapposti: a) attribuzione di poteri al proprietario in modo pieno ed esclusivo; b) limiti previsti dall’ordinamento giuridico.</a:t>
            </a:r>
          </a:p>
          <a:p>
            <a:pPr marL="0" indent="0" algn="just">
              <a:buNone/>
            </a:pPr>
            <a:r>
              <a:rPr lang="it-IT" sz="2000" dirty="0" smtClean="0"/>
              <a:t>La formula è neutra: il contenuto concreto del diritto di proprietà dipende dall’accento che viene dato all’uno o all’altro dei due aspetti.</a:t>
            </a:r>
          </a:p>
          <a:p>
            <a:pPr marL="0" indent="0">
              <a:buNone/>
            </a:pPr>
            <a:endParaRPr lang="it-IT" sz="1800" dirty="0" smtClean="0"/>
          </a:p>
          <a:p>
            <a:pPr marL="0" indent="0">
              <a:buNone/>
            </a:pPr>
            <a:endParaRPr lang="it-IT" sz="1800" dirty="0"/>
          </a:p>
        </p:txBody>
      </p:sp>
    </p:spTree>
    <p:extLst>
      <p:ext uri="{BB962C8B-B14F-4D97-AF65-F5344CB8AC3E}">
        <p14:creationId xmlns:p14="http://schemas.microsoft.com/office/powerpoint/2010/main" val="361202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Evoluzione storica</a:t>
            </a:r>
            <a:endParaRPr lang="it-IT" dirty="0"/>
          </a:p>
        </p:txBody>
      </p:sp>
      <p:sp>
        <p:nvSpPr>
          <p:cNvPr id="3" name="Segnaposto contenuto 2"/>
          <p:cNvSpPr>
            <a:spLocks noGrp="1"/>
          </p:cNvSpPr>
          <p:nvPr>
            <p:ph idx="1"/>
          </p:nvPr>
        </p:nvSpPr>
        <p:spPr/>
        <p:txBody>
          <a:bodyPr>
            <a:normAutofit/>
          </a:bodyPr>
          <a:lstStyle/>
          <a:p>
            <a:pPr marL="0" indent="0" algn="just">
              <a:buNone/>
            </a:pPr>
            <a:r>
              <a:rPr lang="it-IT" sz="2000" dirty="0" smtClean="0"/>
              <a:t>Nelle società liberali dell’800 la proprietà era concepita senza limitazioni, quale diritto inviolabile: (a) garanzia dei cittadini contro l’intervento dei sovrani (b) mezzo di miglior sfruttamento economico dei beni, in assenza dei vincoli e oneri dell’organizzazione feudale.</a:t>
            </a:r>
          </a:p>
          <a:p>
            <a:pPr marL="0" indent="0" algn="just">
              <a:buNone/>
            </a:pPr>
            <a:r>
              <a:rPr lang="it-IT" sz="2000" dirty="0" smtClean="0"/>
              <a:t>Le successive trasformazioni economiche e sociali portano alla modifica di tale idea.</a:t>
            </a:r>
            <a:r>
              <a:rPr lang="it-IT" sz="2000" dirty="0"/>
              <a:t> </a:t>
            </a:r>
            <a:r>
              <a:rPr lang="it-IT" sz="2000" dirty="0" smtClean="0"/>
              <a:t>Il distacco dalla concezione liberale della proprietà viene sancito, nel nostro sistema, affermandone la funzione sociale (art. 42 </a:t>
            </a:r>
            <a:r>
              <a:rPr lang="it-IT" sz="2000" dirty="0" err="1" smtClean="0"/>
              <a:t>Cost</a:t>
            </a:r>
            <a:r>
              <a:rPr lang="it-IT" sz="2000" dirty="0" smtClean="0"/>
              <a:t>.).</a:t>
            </a:r>
          </a:p>
          <a:p>
            <a:pPr marL="0" indent="0" algn="just">
              <a:buNone/>
            </a:pPr>
            <a:r>
              <a:rPr lang="it-IT" sz="2000" dirty="0" smtClean="0"/>
              <a:t>La proprietà viene regolata in modo che il suo esercizio da parte del proprietario non contrasti con l’interesse della collettività.</a:t>
            </a:r>
          </a:p>
          <a:p>
            <a:pPr marL="0" indent="0" algn="just">
              <a:buNone/>
            </a:pPr>
            <a:r>
              <a:rPr lang="it-IT" sz="2000" dirty="0" smtClean="0"/>
              <a:t>Il contenuto del diritto di proprietà viene conformato diversamente a seconda del tipo di bene, in ragione dell’importanza economico-sociale dello stesso.</a:t>
            </a:r>
          </a:p>
          <a:p>
            <a:pPr marL="0" indent="0" algn="just">
              <a:buNone/>
            </a:pPr>
            <a:r>
              <a:rPr lang="it-IT" sz="2000" dirty="0" smtClean="0"/>
              <a:t>Il diritto di proprietà non ha carattere unitario: differenza di statuto dipendente dai differenti vincoli dettati dalla legge. </a:t>
            </a:r>
          </a:p>
        </p:txBody>
      </p:sp>
    </p:spTree>
    <p:extLst>
      <p:ext uri="{BB962C8B-B14F-4D97-AF65-F5344CB8AC3E}">
        <p14:creationId xmlns:p14="http://schemas.microsoft.com/office/powerpoint/2010/main" val="3407289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Fonti</a:t>
            </a:r>
            <a:endParaRPr lang="it-IT" dirty="0"/>
          </a:p>
        </p:txBody>
      </p:sp>
      <p:sp>
        <p:nvSpPr>
          <p:cNvPr id="3" name="Segnaposto contenuto 2"/>
          <p:cNvSpPr>
            <a:spLocks noGrp="1"/>
          </p:cNvSpPr>
          <p:nvPr>
            <p:ph idx="1"/>
          </p:nvPr>
        </p:nvSpPr>
        <p:spPr/>
        <p:txBody>
          <a:bodyPr>
            <a:normAutofit fontScale="92500" lnSpcReduction="10000"/>
          </a:bodyPr>
          <a:lstStyle/>
          <a:p>
            <a:pPr marL="0" indent="0" algn="just">
              <a:buNone/>
            </a:pPr>
            <a:r>
              <a:rPr lang="it-IT" sz="1800" i="1" dirty="0" smtClean="0"/>
              <a:t>Costituzione</a:t>
            </a:r>
          </a:p>
          <a:p>
            <a:pPr marL="0" indent="0" algn="just">
              <a:buNone/>
            </a:pPr>
            <a:r>
              <a:rPr lang="it-IT" sz="1800" dirty="0" smtClean="0"/>
              <a:t>L’art. 42 è collocato nel titolo dei rapporti economici: la proprietà non costituisce pertanto un attributo necessario della libertà e personalità umana.</a:t>
            </a:r>
          </a:p>
          <a:p>
            <a:pPr algn="just">
              <a:buAutoNum type="alphaUcParenR"/>
            </a:pPr>
            <a:r>
              <a:rPr lang="it-IT" sz="1800" dirty="0" smtClean="0"/>
              <a:t>La proprietà è pubblica o privata: è previsto un sistema di economia mista</a:t>
            </a:r>
          </a:p>
          <a:p>
            <a:pPr algn="just">
              <a:buAutoNum type="alphaUcParenR"/>
            </a:pPr>
            <a:r>
              <a:rPr lang="it-IT" sz="1800" dirty="0" smtClean="0"/>
              <a:t>La proprietà privata è: 1) riconosciuta e garantita dalla legge (riserva di legge nella definizione dei limiti); 2) i limiti sono previsti per assicurare la funzione sociale della proprietà e renderla accessibile a tutti (funzionalizzazione quale applicazione del dovere di solidarietà).</a:t>
            </a:r>
          </a:p>
          <a:p>
            <a:pPr marL="0" indent="0" algn="just">
              <a:buNone/>
            </a:pPr>
            <a:r>
              <a:rPr lang="it-IT" sz="1800" i="1" dirty="0" smtClean="0"/>
              <a:t>Codice civile</a:t>
            </a:r>
          </a:p>
          <a:p>
            <a:pPr marL="0" indent="0" algn="just">
              <a:buNone/>
            </a:pPr>
            <a:r>
              <a:rPr lang="it-IT" sz="1800" dirty="0" smtClean="0"/>
              <a:t>Contenuto del diritto: 1) godimento: utilizzo della cosa diretto o indiretto che non comporta rinuncia al diritto 2) disposizione: utilità ricavata tramite la rinuncia totale o parziale al diritto 3) pienezza: il proprietario può fare tutto ciò che vuole, salvo i limiti previsti dalla legge 4) esclusività:  il proprietario può escludere ogni altro soggetto dal godimento del bene e impedire interferenze di fatto e di diritto dei terzi</a:t>
            </a:r>
          </a:p>
          <a:p>
            <a:pPr marL="0" indent="0" algn="just">
              <a:buNone/>
            </a:pPr>
            <a:r>
              <a:rPr lang="it-IT" sz="1800" dirty="0" smtClean="0"/>
              <a:t>Divieto di atti emulativi: l’art. 833 afferma che il proprietario non può compiere atti che abbiano lo scopo esclusivo di nuocere o recare danno ad altri (applicazione concreta del principio generale di divieto di abuso del diritto) </a:t>
            </a:r>
            <a:endParaRPr lang="it-IT" sz="1800" dirty="0"/>
          </a:p>
        </p:txBody>
      </p:sp>
    </p:spTree>
    <p:extLst>
      <p:ext uri="{BB962C8B-B14F-4D97-AF65-F5344CB8AC3E}">
        <p14:creationId xmlns:p14="http://schemas.microsoft.com/office/powerpoint/2010/main" val="1948350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Proprietà fondiaria</a:t>
            </a:r>
            <a:endParaRPr lang="it-IT" dirty="0"/>
          </a:p>
        </p:txBody>
      </p:sp>
      <p:sp>
        <p:nvSpPr>
          <p:cNvPr id="3" name="Segnaposto contenuto 2"/>
          <p:cNvSpPr>
            <a:spLocks noGrp="1"/>
          </p:cNvSpPr>
          <p:nvPr>
            <p:ph idx="1"/>
          </p:nvPr>
        </p:nvSpPr>
        <p:spPr/>
        <p:txBody>
          <a:bodyPr>
            <a:normAutofit fontScale="92500" lnSpcReduction="10000"/>
          </a:bodyPr>
          <a:lstStyle/>
          <a:p>
            <a:pPr marL="0" indent="0" algn="just">
              <a:buNone/>
            </a:pPr>
            <a:r>
              <a:rPr lang="it-IT" sz="2400" dirty="0" smtClean="0"/>
              <a:t>Il Codice civile non dedica molte norme alla proprietà in generale: la disciplina più consistente è dedicata alla proprietà fondiaria (in corrispondenza alla concezione ottocentesca che la considera la proprietà per eccellenza).</a:t>
            </a:r>
          </a:p>
          <a:p>
            <a:pPr marL="0" indent="0" algn="just">
              <a:buNone/>
            </a:pPr>
            <a:r>
              <a:rPr lang="it-IT" sz="2400" i="1" dirty="0" smtClean="0"/>
              <a:t>Estensione: </a:t>
            </a:r>
            <a:r>
              <a:rPr lang="it-IT" sz="2400" dirty="0" smtClean="0"/>
              <a:t>la proprietà di estende al sottosuolo e allo spazio sovrastante fino al punto in cui sussista un interesse del proprietario all’esclusione dell’attività altrui.</a:t>
            </a:r>
          </a:p>
          <a:p>
            <a:pPr marL="0" indent="0" algn="just">
              <a:buNone/>
            </a:pPr>
            <a:r>
              <a:rPr lang="it-IT" sz="2400" i="1" dirty="0" smtClean="0"/>
              <a:t>Divieto di ingresso al fondo: </a:t>
            </a:r>
            <a:r>
              <a:rPr lang="it-IT" sz="2400" dirty="0" smtClean="0"/>
              <a:t>costituisce un’applicazione del generale potere di esclusione del proprietario. L’accesso deve essere consentito soltanto: a) al cacciatore (salvo il fondo sia chiuso nei modi stabiliti dalla legge sulla caccia o vi siano colture in atto suscettibili di danno); b) a chi debba costruire o riparare un muro o altra opera propria o di proprietà comune; c) a chi debba recuperare un oggetto o animale (salvo il proprietario provveda personalmente a consegnarli).</a:t>
            </a:r>
          </a:p>
          <a:p>
            <a:pPr marL="0" indent="0" algn="just">
              <a:buNone/>
            </a:pPr>
            <a:endParaRPr lang="it-IT" sz="2400" dirty="0" smtClean="0"/>
          </a:p>
          <a:p>
            <a:pPr marL="0" indent="0" algn="just">
              <a:buNone/>
            </a:pPr>
            <a:endParaRPr lang="it-IT" sz="1800" dirty="0"/>
          </a:p>
        </p:txBody>
      </p:sp>
    </p:spTree>
    <p:extLst>
      <p:ext uri="{BB962C8B-B14F-4D97-AF65-F5344CB8AC3E}">
        <p14:creationId xmlns:p14="http://schemas.microsoft.com/office/powerpoint/2010/main" val="531307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Limiti alla proprietà fondiaria</a:t>
            </a:r>
            <a:endParaRPr lang="it-IT" dirty="0"/>
          </a:p>
        </p:txBody>
      </p:sp>
      <p:sp>
        <p:nvSpPr>
          <p:cNvPr id="3" name="Segnaposto contenuto 2"/>
          <p:cNvSpPr>
            <a:spLocks noGrp="1"/>
          </p:cNvSpPr>
          <p:nvPr>
            <p:ph idx="1"/>
          </p:nvPr>
        </p:nvSpPr>
        <p:spPr/>
        <p:txBody>
          <a:bodyPr>
            <a:normAutofit fontScale="77500" lnSpcReduction="20000"/>
          </a:bodyPr>
          <a:lstStyle/>
          <a:p>
            <a:pPr marL="0" indent="0" algn="just">
              <a:buNone/>
            </a:pPr>
            <a:r>
              <a:rPr lang="it-IT" sz="2000" dirty="0" smtClean="0"/>
              <a:t>Nell’utilizzazione dei beni immobili sono previsti limiti di differente natura:</a:t>
            </a:r>
          </a:p>
          <a:p>
            <a:pPr marL="457200" indent="-457200" algn="just">
              <a:buAutoNum type="alphaLcParenR"/>
            </a:pPr>
            <a:r>
              <a:rPr lang="it-IT" sz="2000" i="1" dirty="0" smtClean="0"/>
              <a:t>Limiti previsti nell’interesse pubblico</a:t>
            </a:r>
            <a:r>
              <a:rPr lang="it-IT" sz="2000" dirty="0" smtClean="0"/>
              <a:t>: imposti dalla legge per soddisfare interessi della collettività</a:t>
            </a:r>
          </a:p>
          <a:p>
            <a:pPr marL="457200" indent="-457200" algn="just">
              <a:buAutoNum type="alphaLcParenR"/>
            </a:pPr>
            <a:r>
              <a:rPr lang="it-IT" sz="2000" i="1" dirty="0" smtClean="0"/>
              <a:t>Limiti previsti nell’interesse privato: </a:t>
            </a:r>
            <a:r>
              <a:rPr lang="it-IT" sz="2000" dirty="0" smtClean="0"/>
              <a:t>sono imposti al proprietario per soddisfare interessi di altri soggetti privati (rapporti di vicinato)</a:t>
            </a:r>
            <a:endParaRPr lang="it-IT" sz="2000" i="1" dirty="0" smtClean="0"/>
          </a:p>
          <a:p>
            <a:pPr marL="0" indent="0" algn="just">
              <a:buNone/>
            </a:pPr>
            <a:r>
              <a:rPr lang="it-IT" sz="2000" dirty="0" smtClean="0"/>
              <a:t>I rapporti di vicinato pongono limiti alla proprietà privata che rivestono le seguenti caratteristiche: a) automaticità (nascono in quanto previsti dalla legge) b) reciprocità (comportano sacrifici a fronte di analoghi vantaggi) c) gratuità (le limitazioni alla proprietà non implicano alcun compenso).</a:t>
            </a:r>
          </a:p>
          <a:p>
            <a:pPr marL="0" indent="0" algn="just">
              <a:buNone/>
            </a:pPr>
            <a:r>
              <a:rPr lang="it-IT" sz="2000" dirty="0" smtClean="0"/>
              <a:t>Le regole sui rapporti di vicinato riguardano:</a:t>
            </a:r>
          </a:p>
          <a:p>
            <a:pPr marL="457200" indent="-457200" algn="just">
              <a:buAutoNum type="arabicParenR"/>
            </a:pPr>
            <a:r>
              <a:rPr lang="it-IT" sz="2000" i="1" dirty="0" smtClean="0"/>
              <a:t>Immissioni: </a:t>
            </a:r>
            <a:r>
              <a:rPr lang="it-IT" sz="2000" dirty="0" smtClean="0"/>
              <a:t>il proprietario non può impedire le immissioni che non superano la normale tollerabilità Fumo, calore, esalazioni, rumori, scuotimenti entro tale limite devono essere sopportati. La normale tollerabilità viene stabilita dal giudice avuto riguardo: a) alle condizioni dei luoghi; b) al contemperamento delle ragioni della proprietà con quelle della produzione; c) alla priorità d’uso.  A fronte del superamento di tale soglia si può agire in via inibitoria per far cessare il fenomeno immissivo e può essere richiesto il risarcimento del danno. </a:t>
            </a:r>
          </a:p>
          <a:p>
            <a:pPr marL="457200" indent="-457200" algn="just">
              <a:buAutoNum type="arabicParenR"/>
            </a:pPr>
            <a:r>
              <a:rPr lang="it-IT" sz="2000" i="1" dirty="0" smtClean="0"/>
              <a:t>Distanze: </a:t>
            </a:r>
            <a:r>
              <a:rPr lang="it-IT" sz="2000" dirty="0" smtClean="0"/>
              <a:t>il proprietario deve rispettare distanze minime nelle costruzioni, piantagioni, muri ecc. . La violazione delle norme sulle distanze comporta il diritto alla riduzione in pristino e al risarcimento del danno. </a:t>
            </a:r>
            <a:endParaRPr lang="it-IT" sz="2000" i="1" dirty="0" smtClean="0"/>
          </a:p>
        </p:txBody>
      </p:sp>
    </p:spTree>
    <p:extLst>
      <p:ext uri="{BB962C8B-B14F-4D97-AF65-F5344CB8AC3E}">
        <p14:creationId xmlns:p14="http://schemas.microsoft.com/office/powerpoint/2010/main" val="337005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Modi d’acquisto della proprietà</a:t>
            </a:r>
            <a:endParaRPr lang="it-IT" dirty="0"/>
          </a:p>
        </p:txBody>
      </p:sp>
      <p:sp>
        <p:nvSpPr>
          <p:cNvPr id="3" name="Segnaposto contenuto 2"/>
          <p:cNvSpPr>
            <a:spLocks noGrp="1"/>
          </p:cNvSpPr>
          <p:nvPr>
            <p:ph idx="1"/>
          </p:nvPr>
        </p:nvSpPr>
        <p:spPr/>
        <p:txBody>
          <a:bodyPr>
            <a:normAutofit lnSpcReduction="10000"/>
          </a:bodyPr>
          <a:lstStyle/>
          <a:p>
            <a:pPr marL="0" indent="0" algn="just">
              <a:buNone/>
            </a:pPr>
            <a:r>
              <a:rPr lang="it-IT" sz="2400" dirty="0" smtClean="0"/>
              <a:t>Il diritto di proprietà può essere acquistato secondo due differenti modi di acquisto:</a:t>
            </a:r>
          </a:p>
          <a:p>
            <a:pPr marL="457200" indent="-457200" algn="just">
              <a:buAutoNum type="alphaUcParenR"/>
            </a:pPr>
            <a:r>
              <a:rPr lang="it-IT" sz="2400" i="1" dirty="0" smtClean="0"/>
              <a:t>a titolo derivativo: </a:t>
            </a:r>
            <a:r>
              <a:rPr lang="it-IT" sz="2400" dirty="0" smtClean="0"/>
              <a:t>il diritto viene trasmesso dal precedente titolare (per atto tra vivi o a causa di morte), tale e quale sussisteva in capo a quest’ultimo</a:t>
            </a:r>
          </a:p>
          <a:p>
            <a:pPr marL="457200" indent="-457200" algn="just">
              <a:buAutoNum type="alphaUcParenR"/>
            </a:pPr>
            <a:r>
              <a:rPr lang="it-IT" sz="2400" i="1" dirty="0" smtClean="0"/>
              <a:t>a titolo originario: </a:t>
            </a:r>
            <a:r>
              <a:rPr lang="it-IT" sz="2400" dirty="0" smtClean="0"/>
              <a:t>si tratta di fattispecie che determinano l’acquisto del diritto in presenza di determinati presupposti, senza che sussista alcun rapporto con l’eventuale precedente proprietario, per cui il diritto viene acquistato libero da qualunque vincolo</a:t>
            </a:r>
          </a:p>
          <a:p>
            <a:pPr marL="0" indent="0" algn="just">
              <a:buNone/>
            </a:pPr>
            <a:r>
              <a:rPr lang="it-IT" sz="2400" dirty="0" smtClean="0"/>
              <a:t>Nel terzo libro vengono disciplinati i modi d’acquisto della proprietà a titolo originario.</a:t>
            </a:r>
            <a:endParaRPr lang="it-IT" sz="2400" dirty="0"/>
          </a:p>
        </p:txBody>
      </p:sp>
    </p:spTree>
    <p:extLst>
      <p:ext uri="{BB962C8B-B14F-4D97-AF65-F5344CB8AC3E}">
        <p14:creationId xmlns:p14="http://schemas.microsoft.com/office/powerpoint/2010/main" val="1942797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Occupazione</a:t>
            </a:r>
            <a:endParaRPr lang="it-IT" dirty="0"/>
          </a:p>
        </p:txBody>
      </p:sp>
      <p:sp>
        <p:nvSpPr>
          <p:cNvPr id="3" name="Segnaposto contenuto 2"/>
          <p:cNvSpPr>
            <a:spLocks noGrp="1"/>
          </p:cNvSpPr>
          <p:nvPr>
            <p:ph idx="1"/>
          </p:nvPr>
        </p:nvSpPr>
        <p:spPr/>
        <p:txBody>
          <a:bodyPr>
            <a:normAutofit fontScale="85000" lnSpcReduction="20000"/>
          </a:bodyPr>
          <a:lstStyle/>
          <a:p>
            <a:pPr marL="0" indent="0" algn="just">
              <a:buNone/>
            </a:pPr>
            <a:r>
              <a:rPr lang="it-IT" sz="2400" dirty="0" smtClean="0"/>
              <a:t>Tale modo d’acquisto della proprietà a titolo originario si applica alle cose prive di proprietario (res </a:t>
            </a:r>
            <a:r>
              <a:rPr lang="it-IT" sz="2400" dirty="0" err="1" smtClean="0"/>
              <a:t>nullius</a:t>
            </a:r>
            <a:r>
              <a:rPr lang="it-IT" sz="2400" dirty="0" smtClean="0"/>
              <a:t>): si acquista la proprietà delle stesse tramite l’impossessamento.</a:t>
            </a:r>
          </a:p>
          <a:p>
            <a:pPr marL="0" indent="0" algn="just">
              <a:buNone/>
            </a:pPr>
            <a:r>
              <a:rPr lang="it-IT" sz="2400" dirty="0" smtClean="0"/>
              <a:t>Può trattarsi di cose mai appartenute a nessuno (es. pesci nelle acque pubbliche) o cose abbandonate dal precedente proprietario (es. mozzicone di sigaretta). </a:t>
            </a:r>
          </a:p>
          <a:p>
            <a:pPr marL="0" indent="0" algn="just">
              <a:buNone/>
            </a:pPr>
            <a:r>
              <a:rPr lang="it-IT" sz="2400" dirty="0" smtClean="0"/>
              <a:t>L’occupazione opera esclusivamente nei confronti dei beni mobili: ciò in quanto non esistono beni immobili non appartenenti a nessuno, posto che i beni immobili vacanti spettano in proprietà allo Stato.</a:t>
            </a:r>
          </a:p>
          <a:p>
            <a:pPr marL="0" indent="0" algn="just">
              <a:buNone/>
            </a:pPr>
            <a:r>
              <a:rPr lang="it-IT" sz="2400" dirty="0" smtClean="0"/>
              <a:t>Questo modo di acquisto si ritiene applicabile anche ad alcune categorie di beni mobili dotati di proprietario:</a:t>
            </a:r>
          </a:p>
          <a:p>
            <a:pPr marL="457200" indent="-457200" algn="just">
              <a:buAutoNum type="alphaLcParenR"/>
            </a:pPr>
            <a:r>
              <a:rPr lang="it-IT" sz="2400" dirty="0" smtClean="0"/>
              <a:t>Animali selvatici (mammiferi e uccelli): appartengono allo Stato e possono essere acquistati per occupazione dal cacciatore dotato di licenza di caccia</a:t>
            </a:r>
          </a:p>
          <a:p>
            <a:pPr marL="457200" indent="-457200" algn="just">
              <a:buAutoNum type="alphaLcParenR"/>
            </a:pPr>
            <a:r>
              <a:rPr lang="it-IT" sz="2400" dirty="0" smtClean="0"/>
              <a:t>Fiori e piante selvatiche: appartengono al proprietario del fondo e possono essere raccolti se il terreno non è recintato</a:t>
            </a:r>
          </a:p>
          <a:p>
            <a:pPr marL="0" indent="0" algn="just">
              <a:buNone/>
            </a:pPr>
            <a:endParaRPr lang="it-IT" sz="2400" dirty="0"/>
          </a:p>
        </p:txBody>
      </p:sp>
    </p:spTree>
    <p:extLst>
      <p:ext uri="{BB962C8B-B14F-4D97-AF65-F5344CB8AC3E}">
        <p14:creationId xmlns:p14="http://schemas.microsoft.com/office/powerpoint/2010/main" val="2637306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Invenzione</a:t>
            </a:r>
            <a:endParaRPr lang="it-IT" dirty="0"/>
          </a:p>
        </p:txBody>
      </p:sp>
      <p:sp>
        <p:nvSpPr>
          <p:cNvPr id="3" name="Segnaposto contenuto 2"/>
          <p:cNvSpPr>
            <a:spLocks noGrp="1"/>
          </p:cNvSpPr>
          <p:nvPr>
            <p:ph idx="1"/>
          </p:nvPr>
        </p:nvSpPr>
        <p:spPr/>
        <p:txBody>
          <a:bodyPr>
            <a:normAutofit lnSpcReduction="10000"/>
          </a:bodyPr>
          <a:lstStyle/>
          <a:p>
            <a:pPr marL="0" indent="0" algn="just">
              <a:buNone/>
            </a:pPr>
            <a:r>
              <a:rPr lang="it-IT" sz="2000" dirty="0" smtClean="0"/>
              <a:t>Tale modo d’acquisto a titolo originario opera per le cose mobili smarrite dal proprietario.</a:t>
            </a:r>
          </a:p>
          <a:p>
            <a:pPr marL="0" indent="0" algn="just">
              <a:buNone/>
            </a:pPr>
            <a:r>
              <a:rPr lang="it-IT" sz="2000" dirty="0" smtClean="0"/>
              <a:t>Chi trova una cosa smarrita ha l’obbligo di restituirla al proprietario o al Comune ove sono state ritrovate (ufficio comunale a ciò delegato).</a:t>
            </a:r>
          </a:p>
          <a:p>
            <a:pPr marL="0" indent="0" algn="just">
              <a:buNone/>
            </a:pPr>
            <a:r>
              <a:rPr lang="it-IT" sz="2000" dirty="0" smtClean="0"/>
              <a:t>Se trascorre un anno senza che il proprietario reclami la cosa, il ritrovatore acquista la proprietà per invenzione.</a:t>
            </a:r>
          </a:p>
          <a:p>
            <a:pPr marL="0" indent="0" algn="just">
              <a:buNone/>
            </a:pPr>
            <a:r>
              <a:rPr lang="it-IT" sz="2000" dirty="0" smtClean="0"/>
              <a:t>Se il proprietario recupera la cosa, egli ha l’obbligo di pagare un premio al ritrovatore, ove questi lo richieda.</a:t>
            </a:r>
          </a:p>
          <a:p>
            <a:pPr marL="0" indent="0" algn="just">
              <a:buNone/>
            </a:pPr>
            <a:r>
              <a:rPr lang="it-IT" sz="2000" dirty="0" smtClean="0"/>
              <a:t>Regole particolari si applicano in caso di </a:t>
            </a:r>
            <a:r>
              <a:rPr lang="it-IT" sz="2000" i="1" dirty="0" smtClean="0"/>
              <a:t>ritrovamento del tesoro</a:t>
            </a:r>
            <a:r>
              <a:rPr lang="it-IT" sz="2000" dirty="0" smtClean="0"/>
              <a:t>: cosa mobile di pregio, nascosta o sotterrata, di cui nessuno possa provare la proprietà, la quale spetta al proprietario del fondo (ovvero per metà al ritrovatore se questo è persona diversa dal proprietario). NB. La regola non vale per beni di interesse artistico, storico, culturale ecc. che, in base a leggi speciali, spettano al patrimonio indisponibile dello Stato.</a:t>
            </a:r>
            <a:endParaRPr lang="it-IT" sz="2000" dirty="0"/>
          </a:p>
        </p:txBody>
      </p:sp>
    </p:spTree>
    <p:extLst>
      <p:ext uri="{BB962C8B-B14F-4D97-AF65-F5344CB8AC3E}">
        <p14:creationId xmlns:p14="http://schemas.microsoft.com/office/powerpoint/2010/main" val="393335531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1674</Words>
  <Application>Microsoft Office PowerPoint</Application>
  <PresentationFormat>Presentazione su schermo (4:3)</PresentationFormat>
  <Paragraphs>69</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Tema di Office</vt:lpstr>
      <vt:lpstr>Lezione 16-17</vt:lpstr>
      <vt:lpstr>Nozione</vt:lpstr>
      <vt:lpstr>Evoluzione storica</vt:lpstr>
      <vt:lpstr>Fonti</vt:lpstr>
      <vt:lpstr>Proprietà fondiaria</vt:lpstr>
      <vt:lpstr>Limiti alla proprietà fondiaria</vt:lpstr>
      <vt:lpstr>Modi d’acquisto della proprietà</vt:lpstr>
      <vt:lpstr>Occupazione</vt:lpstr>
      <vt:lpstr>Invenzione</vt:lpstr>
      <vt:lpstr>Accessione</vt:lpstr>
      <vt:lpstr>Unione e commistione</vt:lpstr>
      <vt:lpstr>Specificazione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casa</dc:creator>
  <cp:lastModifiedBy>casa</cp:lastModifiedBy>
  <cp:revision>35</cp:revision>
  <dcterms:created xsi:type="dcterms:W3CDTF">2020-03-17T08:12:31Z</dcterms:created>
  <dcterms:modified xsi:type="dcterms:W3CDTF">2020-03-17T10:44:19Z</dcterms:modified>
</cp:coreProperties>
</file>