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333" r:id="rId3"/>
    <p:sldId id="266" r:id="rId4"/>
    <p:sldId id="325" r:id="rId5"/>
    <p:sldId id="258" r:id="rId6"/>
    <p:sldId id="297" r:id="rId7"/>
    <p:sldId id="326" r:id="rId8"/>
    <p:sldId id="298" r:id="rId9"/>
    <p:sldId id="430" r:id="rId10"/>
    <p:sldId id="275" r:id="rId11"/>
    <p:sldId id="327" r:id="rId12"/>
    <p:sldId id="299" r:id="rId13"/>
    <p:sldId id="329" r:id="rId14"/>
    <p:sldId id="301" r:id="rId15"/>
    <p:sldId id="259" r:id="rId16"/>
    <p:sldId id="300" r:id="rId17"/>
    <p:sldId id="331" r:id="rId18"/>
    <p:sldId id="280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2"/>
    <p:restoredTop sz="73200"/>
  </p:normalViewPr>
  <p:slideViewPr>
    <p:cSldViewPr snapToGrid="0" snapToObjects="1">
      <p:cViewPr varScale="1">
        <p:scale>
          <a:sx n="60" d="100"/>
          <a:sy n="60" d="100"/>
        </p:scale>
        <p:origin x="2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7D059-923D-1449-9208-76E7DFAEE4A2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7A30B-A852-F14A-850F-03EC9FBD15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06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38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77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87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97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08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30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853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1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14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4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354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12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1" dirty="0">
              <a:solidFill>
                <a:schemeClr val="bg1"/>
              </a:solidFill>
            </a:endParaRPr>
          </a:p>
          <a:p>
            <a:endParaRPr lang="it-IT" altLang="it-IT" sz="1200" dirty="0">
              <a:solidFill>
                <a:srgbClr val="464648"/>
              </a:solidFill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259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91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723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38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E113-7075-024D-85A5-F107EB418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B3302-2A7D-4743-9637-BFE33CFCC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0AF44-E80F-9C40-B2A5-2FF2389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351A-2A2E-A547-B44E-7954ECA87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332B6-9E68-8743-8DDB-EEA6ED2E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73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7A6F-B897-B74F-8FE2-41F35EF9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C4B6B-8B7B-844E-B9C2-8C022F6CE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6BB51-F98F-3C46-9819-214FCA43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8E8FB-F04F-F54C-A87F-51D88F20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2B7CA-70CE-3B47-8442-761AC3DC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08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206EC-F0EE-9849-A187-A7E538A44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3EDDE-189D-634A-A76F-765C7CF40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FF66-A2D7-6948-B6DF-C4B882F8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08F60-D07D-6842-8AA9-383D4EBE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7F112-8D8E-D040-AB78-4068C88D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46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1901-C130-3241-9426-F7DB9335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BDBD1-362D-984A-92C4-04945E777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D5194-4C19-5A4E-8924-AF18751C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4510C-F7A5-E74E-BC5B-0896746C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6E1D9-E43C-5E4D-99C4-8066C65F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62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58B48-9A15-AB4C-84B5-C7030032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1BB73-63FB-C54D-936C-4CFD96B8C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2571-7956-3E43-A0AC-D88E6B5C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FAAD0-2DEC-FC4D-80EF-E5C5A385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16FFA-DEA9-724A-9CDC-22E72DC7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5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CCAB-CA91-3C46-9411-B9673458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1FB39-327F-FA41-8E87-1E66C3F2F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F3DA5-15EA-2C42-8B60-3B7E44B7F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C06F6-AC30-104A-8205-6E8F3712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C8BC6-7864-7B4C-B643-00C33CBC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27D4E-84B6-2A4D-9245-91547FA4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24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CBB3-CC47-F141-B254-0BC71657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AB893-45EC-D34E-BDC1-9BEE2B4AC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A7E76-5771-7440-A40B-8559DF4E0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93CCC-F46E-0044-BAB1-B9C7F031B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359AA-C8F8-B94A-B607-A8CCF15C0D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5DAA0-F514-4A44-8901-31EBA4E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997A78-82FA-C64A-8A58-D120DD34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8284B-88C8-0242-B87F-7477D5B2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43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C140-A9D4-464C-BFCA-E2829D74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528F4-99BE-C24E-95A3-C2D115B7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02F41-5D58-5244-B802-F3FB6436E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95C38-22C2-9D41-B2C5-CBB9F67E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24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D679B-B0DC-AA4E-BFAB-3D3F0D252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AD36E-61F5-124E-8067-3714FBEB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52FA-50F8-7F48-AF6D-B54A55D0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2849-DFC8-4749-92ED-F95C697A3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0970D-BC8D-2842-B87C-704E942D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F82F1-4116-5844-8FD9-D3497894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5AC43-0B52-D84F-94D6-F8C3A108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1C01E-7734-9E47-8736-EB692BE5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DF348-70C3-A549-88F7-F89433B9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95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A3C2-2FD0-6246-882A-DB83D70B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DDC28-7E93-B34F-88B1-824733A22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910DD-5236-ED4F-A6B6-E4B7C2974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C0065-34C5-484E-A9AA-AEC636F7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D19CD-F521-F74D-82CA-B92E2A07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E091D-B078-824C-8D6C-BBA76A91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58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732F1-04F6-DA49-A564-DA379CBB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7E195-C448-D04D-B0D3-CABEE42A7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2C30E-1FD9-C543-8C44-526546392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6B73-472C-8E43-9584-5CB5BBA4F64F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86C8-DF2F-4642-A840-96500290B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4C1B4-F0E2-5F4A-8E8A-C546BCB9D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D5162-A943-C94D-8700-E27090C95A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19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tif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11.tif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987C1-CF4C-9542-981D-44EFFBA44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intensity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34" y="4240962"/>
            <a:ext cx="5142524" cy="268605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71B81B-591A-DC4C-841B-64154F82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DNA ricombinante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EC93-CFDF-AC45-B2D4-B43BB0A01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Unione di frammenti di DNA proveniente da organismi diversi.</a:t>
            </a:r>
          </a:p>
          <a:p>
            <a:pPr algn="just"/>
            <a:r>
              <a:rPr lang="en-US" sz="2400" dirty="0" err="1"/>
              <a:t>Inserimento</a:t>
            </a:r>
            <a:r>
              <a:rPr lang="en-US" sz="2400" dirty="0"/>
              <a:t> di un </a:t>
            </a:r>
            <a:r>
              <a:rPr lang="en-US" sz="2400" dirty="0" err="1"/>
              <a:t>segmento</a:t>
            </a:r>
            <a:r>
              <a:rPr lang="en-US" sz="2400" dirty="0"/>
              <a:t> di DNA </a:t>
            </a:r>
            <a:r>
              <a:rPr lang="en-US" sz="2400" dirty="0" err="1"/>
              <a:t>all’interno</a:t>
            </a:r>
            <a:r>
              <a:rPr lang="en-US" sz="2400" dirty="0"/>
              <a:t> di un </a:t>
            </a:r>
            <a:r>
              <a:rPr lang="en-US" sz="2400" dirty="0" err="1"/>
              <a:t>orgnaismo</a:t>
            </a:r>
            <a:r>
              <a:rPr lang="en-US" sz="2400" dirty="0"/>
              <a:t> </a:t>
            </a:r>
            <a:r>
              <a:rPr lang="en-US" sz="2400" dirty="0" err="1"/>
              <a:t>ospite</a:t>
            </a:r>
            <a:r>
              <a:rPr lang="en-US" sz="2400" dirty="0"/>
              <a:t>. </a:t>
            </a:r>
            <a:endParaRPr lang="it-IT" sz="2400" dirty="0"/>
          </a:p>
          <a:p>
            <a:pPr algn="just"/>
            <a:r>
              <a:rPr lang="it-IT" sz="2400" dirty="0"/>
              <a:t>Manipolazione il DNA di un organismo allo scopo di produrre nuovi geni con nuove caratteristiche.</a:t>
            </a:r>
          </a:p>
          <a:p>
            <a:pPr algn="just"/>
            <a:r>
              <a:rPr lang="it-IT" sz="2400" dirty="0"/>
              <a:t>Numerose applicazioni pratiche.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D84B95-4200-F241-B96C-200EDD319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37"/>
    </mc:Choice>
    <mc:Fallback xmlns="">
      <p:transition spd="slow" advTm="24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DA8185-9250-3244-896E-BF27B4F14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 contrast="37000"/>
                    </a14:imgEffect>
                  </a14:imgLayer>
                </a14:imgProps>
              </a:ext>
            </a:extLst>
          </a:blip>
          <a:srcRect t="5324" b="15926"/>
          <a:stretch/>
        </p:blipFill>
        <p:spPr>
          <a:xfrm flipH="1">
            <a:off x="9471791" y="3480176"/>
            <a:ext cx="2720208" cy="1878513"/>
          </a:xfrm>
          <a:prstGeom prst="rect">
            <a:avLst/>
          </a:prstGeom>
          <a:effectLst>
            <a:outerShdw blurRad="50800" dist="50800" dir="5400000" sx="73000" sy="73000" algn="ctr" rotWithShape="0">
              <a:srgbClr val="000000">
                <a:alpha val="31000"/>
              </a:srgbClr>
            </a:outerShdw>
            <a:reflection endPos="65000" dist="50800" dir="5400000" sy="-100000" algn="bl" rotWithShape="0"/>
            <a:softEdge rad="1143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969F0-8CBD-5D46-B246-10E23A44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Enzimi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restrizione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3A642-1B90-5B43-9A97-06D9D95303D0}"/>
              </a:ext>
            </a:extLst>
          </p:cNvPr>
          <p:cNvSpPr txBox="1"/>
          <p:nvPr/>
        </p:nvSpPr>
        <p:spPr>
          <a:xfrm>
            <a:off x="838200" y="1850340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Identificati otre 200 differenti siti di restrizione specifici.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La composizione in basi è un fattore che influisce sulla frequenza con cui il DNA viene tagliato.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BFB8D-AE41-0443-9E02-CF42A1B37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529" y="3050669"/>
            <a:ext cx="7071110" cy="2779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B6E6D4-07CD-0B43-A9B8-FE0EC82814D6}"/>
              </a:ext>
            </a:extLst>
          </p:cNvPr>
          <p:cNvSpPr txBox="1"/>
          <p:nvPr/>
        </p:nvSpPr>
        <p:spPr>
          <a:xfrm>
            <a:off x="838200" y="3050669"/>
            <a:ext cx="42273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Le mappe di restrizione sono altamente specifiche.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Isolati oltre 3500 enzimi di restrizione.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b="1" dirty="0" err="1"/>
              <a:t>Isoschizomeri</a:t>
            </a:r>
            <a:r>
              <a:rPr lang="it-IT" sz="2400" dirty="0"/>
              <a:t> – enzimi isolati da batteri diversi hanno la stessa specificità di sequenza.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CE25E7-3B77-DA4A-9437-811145B89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27"/>
    </mc:Choice>
    <mc:Fallback xmlns="">
      <p:transition spd="slow" advTm="17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3F2564-7510-CE48-ABCD-3C2ABA9CA9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 contrast="37000"/>
                    </a14:imgEffect>
                  </a14:imgLayer>
                </a14:imgProps>
              </a:ext>
            </a:extLst>
          </a:blip>
          <a:srcRect t="5324" b="15926"/>
          <a:stretch/>
        </p:blipFill>
        <p:spPr>
          <a:xfrm flipH="1">
            <a:off x="9471791" y="3480176"/>
            <a:ext cx="2720208" cy="1878513"/>
          </a:xfrm>
          <a:prstGeom prst="rect">
            <a:avLst/>
          </a:prstGeom>
          <a:effectLst>
            <a:outerShdw blurRad="50800" dist="50800" dir="5400000" sx="73000" sy="73000" algn="ctr" rotWithShape="0">
              <a:srgbClr val="000000">
                <a:alpha val="31000"/>
              </a:srgbClr>
            </a:outerShdw>
            <a:reflection endPos="65000" dist="50800" dir="5400000" sy="-100000" algn="bl" rotWithShape="0"/>
            <a:softEdge rad="1143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7A3E7-C266-FC4E-A354-969221B1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Enzimi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restrizione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scissione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C353-529D-4B47-A010-C22C3CDAB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65153"/>
            <a:ext cx="6074664" cy="4351338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Allarga la scanalatura principale del DNA, con il conseguente ingresso di </a:t>
            </a:r>
            <a:r>
              <a:rPr lang="el-GR" sz="2400" dirty="0"/>
              <a:t>α</a:t>
            </a:r>
            <a:r>
              <a:rPr lang="it-IT" sz="2400" dirty="0"/>
              <a:t>-eliche che verificano l’identità delle basi; </a:t>
            </a:r>
          </a:p>
          <a:p>
            <a:pPr algn="just"/>
            <a:r>
              <a:rPr lang="el-GR" sz="2400" dirty="0"/>
              <a:t>α</a:t>
            </a:r>
            <a:r>
              <a:rPr lang="it-IT" sz="2400" dirty="0"/>
              <a:t>-eliche entrano nella scanalatura principale allargata cercando il sito bersaglio palindromo.</a:t>
            </a:r>
          </a:p>
          <a:p>
            <a:pPr algn="just"/>
            <a:r>
              <a:rPr lang="it-IT" sz="2400" dirty="0"/>
              <a:t>Non svolge la doppia elica del DNA. 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FD3B5-3B6E-8B47-9846-6541601B8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221" y="2953344"/>
            <a:ext cx="5012265" cy="2932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F3206D-CC1D-9F49-A0FE-CF6D9B977F00}"/>
              </a:ext>
            </a:extLst>
          </p:cNvPr>
          <p:cNvSpPr/>
          <p:nvPr/>
        </p:nvSpPr>
        <p:spPr>
          <a:xfrm>
            <a:off x="816864" y="1690688"/>
            <a:ext cx="10536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EcoRI – </a:t>
            </a:r>
            <a:r>
              <a:rPr lang="it-IT" sz="2400" dirty="0" err="1"/>
              <a:t>omodimero</a:t>
            </a:r>
            <a:r>
              <a:rPr lang="it-IT" sz="24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Lega il DNA e scorre lungo la scanalatura principale cercando coppie di </a:t>
            </a:r>
            <a:r>
              <a:rPr lang="it-IT" sz="2400" b="1" dirty="0"/>
              <a:t>GAA </a:t>
            </a:r>
            <a:r>
              <a:rPr lang="it-IT" sz="2400" dirty="0"/>
              <a:t>con una simmetria simile a quella dell’enzima;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9BA03E-31AA-514A-B199-5FB1D9DFA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48"/>
    </mc:Choice>
    <mc:Fallback xmlns="">
      <p:transition spd="slow" advTm="9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3076C1-ACED-B743-A667-8FE6AB8A59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 contrast="37000"/>
                    </a14:imgEffect>
                  </a14:imgLayer>
                </a14:imgProps>
              </a:ext>
            </a:extLst>
          </a:blip>
          <a:srcRect t="5324" b="15926"/>
          <a:stretch/>
        </p:blipFill>
        <p:spPr>
          <a:xfrm flipH="1">
            <a:off x="9471791" y="3480176"/>
            <a:ext cx="2720208" cy="1878513"/>
          </a:xfrm>
          <a:prstGeom prst="rect">
            <a:avLst/>
          </a:prstGeom>
          <a:effectLst>
            <a:outerShdw blurRad="50800" dist="50800" dir="5400000" sx="73000" sy="73000" algn="ctr" rotWithShape="0">
              <a:srgbClr val="000000">
                <a:alpha val="31000"/>
              </a:srgbClr>
            </a:outerShdw>
            <a:reflection endPos="65000" dist="50800" dir="5400000" sy="-100000" algn="bl" rotWithShape="0"/>
            <a:softEdge rad="1143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B9A57-B685-0148-846B-4CDBCEC1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 di restrizione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6F91-2CB8-8D40-B619-B1CC16A6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I frammenti generati vanno analizzati mediante </a:t>
            </a:r>
            <a:r>
              <a:rPr lang="it-IT" sz="2400" i="1" dirty="0"/>
              <a:t>elettroforesi su gel d’</a:t>
            </a:r>
            <a:r>
              <a:rPr lang="it-IT" sz="2400" i="1" dirty="0" err="1"/>
              <a:t>agarosio</a:t>
            </a:r>
            <a:r>
              <a:rPr lang="it-IT" sz="2400" i="1" dirty="0"/>
              <a:t>.</a:t>
            </a:r>
          </a:p>
        </p:txBody>
      </p:sp>
      <p:pic>
        <p:nvPicPr>
          <p:cNvPr id="4" name="Picture 2" descr="The image “http://media.pearsoncmg.com/bc/bc_palladino_biotech_1/medialib/ir/Ch03/Fig_3_11.jpg” cannot be displayed, because it contains errors.">
            <a:extLst>
              <a:ext uri="{FF2B5EF4-FFF2-40B4-BE49-F238E27FC236}">
                <a16:creationId xmlns:a16="http://schemas.microsoft.com/office/drawing/2014/main" id="{DA178D0B-FF9E-E84E-8746-1BF307AD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7" y="2534242"/>
            <a:ext cx="86106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F9D10E-1470-6F4D-AEDA-309B888EBB64}"/>
              </a:ext>
            </a:extLst>
          </p:cNvPr>
          <p:cNvSpPr/>
          <p:nvPr/>
        </p:nvSpPr>
        <p:spPr>
          <a:xfrm>
            <a:off x="838200" y="6105359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Enzimi di restrizione diversi produrranno frammenti di restrizione diversi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299952-EF64-0842-888F-6143C4D79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D30610-7D47-B64F-AD55-A01F065E926B}"/>
              </a:ext>
            </a:extLst>
          </p:cNvPr>
          <p:cNvSpPr/>
          <p:nvPr/>
        </p:nvSpPr>
        <p:spPr>
          <a:xfrm>
            <a:off x="9225160" y="4712678"/>
            <a:ext cx="246630" cy="97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1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81"/>
    </mc:Choice>
    <mc:Fallback xmlns="">
      <p:transition spd="slow" advTm="24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2173-C31D-EC40-BED4-BFC61F3A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Trascrittasi inversa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A645-C86A-1E45-ABA9-AFB610ACC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DNA-polimerasi RNA-dipendente </a:t>
            </a:r>
            <a:r>
              <a:rPr lang="it-IT" sz="2400" dirty="0"/>
              <a:t>– è una DNA polimerasi, diretta dall’RNA, presenti in alcuni virus.</a:t>
            </a:r>
          </a:p>
          <a:p>
            <a:r>
              <a:rPr lang="it-IT" sz="2400" dirty="0"/>
              <a:t>Genera </a:t>
            </a:r>
            <a:r>
              <a:rPr lang="it-IT" sz="2400" dirty="0" err="1"/>
              <a:t>cDNA</a:t>
            </a:r>
            <a:endParaRPr lang="it-IT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45B49-DD36-874B-AAAA-3C051F7BA51D}"/>
              </a:ext>
            </a:extLst>
          </p:cNvPr>
          <p:cNvSpPr/>
          <p:nvPr/>
        </p:nvSpPr>
        <p:spPr>
          <a:xfrm>
            <a:off x="1480355" y="3185001"/>
            <a:ext cx="2984500" cy="33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/>
              <a:t>AUAAC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4BB32-FFC2-5C4E-BEE2-534481D53E30}"/>
              </a:ext>
            </a:extLst>
          </p:cNvPr>
          <p:cNvSpPr txBox="1"/>
          <p:nvPr/>
        </p:nvSpPr>
        <p:spPr>
          <a:xfrm>
            <a:off x="1120961" y="3235801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BD73C-FA21-E34A-AB0A-948040F54449}"/>
              </a:ext>
            </a:extLst>
          </p:cNvPr>
          <p:cNvSpPr txBox="1"/>
          <p:nvPr/>
        </p:nvSpPr>
        <p:spPr>
          <a:xfrm>
            <a:off x="3267261" y="3589178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3’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0B6D22-62A8-E143-BF30-48D7D4E35600}"/>
              </a:ext>
            </a:extLst>
          </p:cNvPr>
          <p:cNvSpPr/>
          <p:nvPr/>
        </p:nvSpPr>
        <p:spPr>
          <a:xfrm>
            <a:off x="3588183" y="3589178"/>
            <a:ext cx="876672" cy="330200"/>
          </a:xfrm>
          <a:prstGeom prst="rect">
            <a:avLst/>
          </a:prstGeom>
          <a:solidFill>
            <a:srgbClr val="7A81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TATTG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D38B6-7F6D-2E47-85D6-8E4BF9114F87}"/>
              </a:ext>
            </a:extLst>
          </p:cNvPr>
          <p:cNvSpPr/>
          <p:nvPr/>
        </p:nvSpPr>
        <p:spPr>
          <a:xfrm>
            <a:off x="1480355" y="4206359"/>
            <a:ext cx="2984500" cy="33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/>
              <a:t>…………AUAAC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64168-F9BF-7F4A-8638-61924844EAB6}"/>
              </a:ext>
            </a:extLst>
          </p:cNvPr>
          <p:cNvSpPr/>
          <p:nvPr/>
        </p:nvSpPr>
        <p:spPr>
          <a:xfrm>
            <a:off x="1480355" y="4625776"/>
            <a:ext cx="2984500" cy="330200"/>
          </a:xfrm>
          <a:prstGeom prst="rect">
            <a:avLst/>
          </a:prstGeom>
          <a:solidFill>
            <a:srgbClr val="7A81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/>
              <a:t>…….……TATTG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00017-E372-EE49-A09D-129279943B58}"/>
              </a:ext>
            </a:extLst>
          </p:cNvPr>
          <p:cNvSpPr txBox="1"/>
          <p:nvPr/>
        </p:nvSpPr>
        <p:spPr>
          <a:xfrm>
            <a:off x="1159433" y="4279582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6FBF3-7726-6447-821F-57351E456D2C}"/>
              </a:ext>
            </a:extLst>
          </p:cNvPr>
          <p:cNvSpPr txBox="1"/>
          <p:nvPr/>
        </p:nvSpPr>
        <p:spPr>
          <a:xfrm>
            <a:off x="1159433" y="4676576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3’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F0718-F94C-504D-B287-FEB4134FEE1F}"/>
              </a:ext>
            </a:extLst>
          </p:cNvPr>
          <p:cNvSpPr txBox="1"/>
          <p:nvPr/>
        </p:nvSpPr>
        <p:spPr>
          <a:xfrm>
            <a:off x="4866173" y="4395629"/>
            <a:ext cx="111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Ibrido DNA/RNA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084C3-016A-4F46-96BC-6F6A0BB2546A}"/>
              </a:ext>
            </a:extLst>
          </p:cNvPr>
          <p:cNvSpPr txBox="1"/>
          <p:nvPr/>
        </p:nvSpPr>
        <p:spPr>
          <a:xfrm>
            <a:off x="6182591" y="3164840"/>
            <a:ext cx="5171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/>
              <a:t>Fase iniziale</a:t>
            </a:r>
            <a:r>
              <a:rPr lang="it-IT" sz="2000" dirty="0"/>
              <a:t>: Enzima copia il singolo filamento di </a:t>
            </a:r>
            <a:r>
              <a:rPr lang="it-IT" sz="2000" dirty="0" err="1"/>
              <a:t>mRNA</a:t>
            </a:r>
            <a:r>
              <a:rPr lang="it-IT" sz="20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/>
              <a:t>Fase intermedia: </a:t>
            </a:r>
            <a:r>
              <a:rPr lang="it-IT" sz="2000" dirty="0"/>
              <a:t>produzione di un ibrido DNA/RNA.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/>
              <a:t>Fase di degradazione: </a:t>
            </a:r>
            <a:r>
              <a:rPr lang="it-IT" sz="2000" dirty="0"/>
              <a:t>Enzimi specifici degradano il filamento di RNA, lasciando un singolo filamento di DNA.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/>
              <a:t>Fase finale: </a:t>
            </a:r>
            <a:r>
              <a:rPr lang="it-IT" sz="2000" dirty="0"/>
              <a:t>L’enzima sintetizza il DNA complementare, generando un </a:t>
            </a:r>
            <a:r>
              <a:rPr lang="it-IT" sz="2000" dirty="0" err="1"/>
              <a:t>cDNA</a:t>
            </a:r>
            <a:r>
              <a:rPr lang="it-IT" sz="2000" dirty="0"/>
              <a:t> a doppio filamento.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4D986-6308-7B49-8A06-456F2297CE48}"/>
              </a:ext>
            </a:extLst>
          </p:cNvPr>
          <p:cNvSpPr/>
          <p:nvPr/>
        </p:nvSpPr>
        <p:spPr>
          <a:xfrm>
            <a:off x="1480355" y="5330369"/>
            <a:ext cx="2984500" cy="330200"/>
          </a:xfrm>
          <a:prstGeom prst="rect">
            <a:avLst/>
          </a:prstGeom>
          <a:solidFill>
            <a:srgbClr val="7A81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/>
              <a:t>…….……TATTG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1E94A6-134A-8348-9390-9771F316F110}"/>
              </a:ext>
            </a:extLst>
          </p:cNvPr>
          <p:cNvSpPr/>
          <p:nvPr/>
        </p:nvSpPr>
        <p:spPr>
          <a:xfrm>
            <a:off x="1480355" y="6425432"/>
            <a:ext cx="2984500" cy="330200"/>
          </a:xfrm>
          <a:prstGeom prst="rect">
            <a:avLst/>
          </a:prstGeom>
          <a:solidFill>
            <a:srgbClr val="7A81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/>
              <a:t>…….……TATTG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514ED2-1A95-0D41-AAA4-D62AC8761474}"/>
              </a:ext>
            </a:extLst>
          </p:cNvPr>
          <p:cNvSpPr/>
          <p:nvPr/>
        </p:nvSpPr>
        <p:spPr>
          <a:xfrm>
            <a:off x="1480355" y="6028352"/>
            <a:ext cx="2984500" cy="330200"/>
          </a:xfrm>
          <a:prstGeom prst="rect">
            <a:avLst/>
          </a:prstGeom>
          <a:solidFill>
            <a:srgbClr val="7A81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/>
              <a:t>…….……ATAAC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446B6D-D4B2-7E4C-878C-6E82A9F51F81}"/>
              </a:ext>
            </a:extLst>
          </p:cNvPr>
          <p:cNvSpPr/>
          <p:nvPr/>
        </p:nvSpPr>
        <p:spPr>
          <a:xfrm>
            <a:off x="1159433" y="3086894"/>
            <a:ext cx="3506081" cy="914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0E31C6-D9AB-4247-9353-F1DD35B50337}"/>
              </a:ext>
            </a:extLst>
          </p:cNvPr>
          <p:cNvSpPr/>
          <p:nvPr/>
        </p:nvSpPr>
        <p:spPr>
          <a:xfrm>
            <a:off x="1159433" y="4099401"/>
            <a:ext cx="3506081" cy="914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BAE19-5BBF-7346-8DBB-02D36B83115E}"/>
              </a:ext>
            </a:extLst>
          </p:cNvPr>
          <p:cNvSpPr/>
          <p:nvPr/>
        </p:nvSpPr>
        <p:spPr>
          <a:xfrm>
            <a:off x="1159433" y="5909380"/>
            <a:ext cx="3506081" cy="914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08629-FEB7-1248-9AAA-CB07DE718057}"/>
              </a:ext>
            </a:extLst>
          </p:cNvPr>
          <p:cNvSpPr/>
          <p:nvPr/>
        </p:nvSpPr>
        <p:spPr>
          <a:xfrm>
            <a:off x="1159433" y="5112921"/>
            <a:ext cx="3506081" cy="68667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CF66C6-966E-A54E-BE5E-6ED40716161F}"/>
              </a:ext>
            </a:extLst>
          </p:cNvPr>
          <p:cNvSpPr txBox="1"/>
          <p:nvPr/>
        </p:nvSpPr>
        <p:spPr>
          <a:xfrm>
            <a:off x="1159433" y="6047105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77D086-7639-DF48-93DC-0F37CAF8D000}"/>
              </a:ext>
            </a:extLst>
          </p:cNvPr>
          <p:cNvSpPr txBox="1"/>
          <p:nvPr/>
        </p:nvSpPr>
        <p:spPr>
          <a:xfrm>
            <a:off x="1159433" y="6444099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3’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B5939E-0CF0-F543-9747-5632D42B4E17}"/>
              </a:ext>
            </a:extLst>
          </p:cNvPr>
          <p:cNvSpPr txBox="1"/>
          <p:nvPr/>
        </p:nvSpPr>
        <p:spPr>
          <a:xfrm>
            <a:off x="1159433" y="5325472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3’</a:t>
            </a: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A76626E5-CD4F-4A4B-A8C2-5166F56BF555}"/>
              </a:ext>
            </a:extLst>
          </p:cNvPr>
          <p:cNvSpPr/>
          <p:nvPr/>
        </p:nvSpPr>
        <p:spPr>
          <a:xfrm>
            <a:off x="809580" y="3631265"/>
            <a:ext cx="336974" cy="922689"/>
          </a:xfrm>
          <a:prstGeom prst="curved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Curved Right Arrow 26">
            <a:extLst>
              <a:ext uri="{FF2B5EF4-FFF2-40B4-BE49-F238E27FC236}">
                <a16:creationId xmlns:a16="http://schemas.microsoft.com/office/drawing/2014/main" id="{7F7E41A1-EFA3-3341-AA16-FDB733D94268}"/>
              </a:ext>
            </a:extLst>
          </p:cNvPr>
          <p:cNvSpPr/>
          <p:nvPr/>
        </p:nvSpPr>
        <p:spPr>
          <a:xfrm>
            <a:off x="790287" y="4572780"/>
            <a:ext cx="336974" cy="922689"/>
          </a:xfrm>
          <a:prstGeom prst="curved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Curved Right Arrow 27">
            <a:extLst>
              <a:ext uri="{FF2B5EF4-FFF2-40B4-BE49-F238E27FC236}">
                <a16:creationId xmlns:a16="http://schemas.microsoft.com/office/drawing/2014/main" id="{F13D41E0-49A6-6E49-811B-34AC22C57C0B}"/>
              </a:ext>
            </a:extLst>
          </p:cNvPr>
          <p:cNvSpPr/>
          <p:nvPr/>
        </p:nvSpPr>
        <p:spPr>
          <a:xfrm>
            <a:off x="798347" y="5633249"/>
            <a:ext cx="336974" cy="922689"/>
          </a:xfrm>
          <a:prstGeom prst="curved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232F4A-3FB6-FC45-8EC4-FA4D69388EF9}"/>
              </a:ext>
            </a:extLst>
          </p:cNvPr>
          <p:cNvSpPr txBox="1"/>
          <p:nvPr/>
        </p:nvSpPr>
        <p:spPr>
          <a:xfrm>
            <a:off x="4866173" y="61357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cDNA</a:t>
            </a:r>
            <a:endParaRPr lang="it-IT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B9E7301-4A71-9540-A4C9-FBA8F3C76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90"/>
    </mc:Choice>
    <mc:Fallback xmlns="">
      <p:transition spd="slow" advTm="25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C762-609A-6048-A636-95DCF4C6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Trascrittasi inversa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C9EE8-A558-6A47-86FC-71FA51BDC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I virus contenenti la trascrittasi inversa sono chiamati </a:t>
            </a:r>
            <a:r>
              <a:rPr lang="it-IT" sz="2400" b="1" dirty="0"/>
              <a:t>retrovirus.</a:t>
            </a:r>
          </a:p>
          <a:p>
            <a:r>
              <a:rPr lang="it-IT" sz="2400" b="1" dirty="0"/>
              <a:t>Retrovirus – </a:t>
            </a:r>
            <a:r>
              <a:rPr lang="it-IT" sz="2400" dirty="0"/>
              <a:t>virus che costituiscono un’eccezione al dogma centrale.</a:t>
            </a:r>
          </a:p>
          <a:p>
            <a:r>
              <a:rPr lang="it-IT" sz="2400" dirty="0"/>
              <a:t>Contiene uno ione Zn</a:t>
            </a:r>
            <a:r>
              <a:rPr lang="it-IT" sz="2400" baseline="30000" dirty="0"/>
              <a:t>2+ </a:t>
            </a:r>
            <a:r>
              <a:rPr lang="it-IT" sz="2400" dirty="0"/>
              <a:t>e richiede un </a:t>
            </a:r>
            <a:r>
              <a:rPr lang="it-IT" sz="2400" dirty="0" err="1"/>
              <a:t>primer</a:t>
            </a:r>
            <a:r>
              <a:rPr lang="it-IT" sz="2400" dirty="0"/>
              <a:t> per iniziare la sintesi del DNA.</a:t>
            </a:r>
          </a:p>
          <a:p>
            <a:r>
              <a:rPr lang="it-IT" sz="2400" dirty="0"/>
              <a:t>La sintesi avviene in direzione 5’</a:t>
            </a:r>
            <a:r>
              <a:rPr lang="it-IT" sz="2400" dirty="0">
                <a:sym typeface="Wingdings" pitchFamily="2" charset="2"/>
              </a:rPr>
              <a:t>3’.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9355BE-2DA5-8A4B-8BDE-0141C532F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58CEA-6024-794E-890D-3141AE4F9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528" y="3550024"/>
            <a:ext cx="3621433" cy="29583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211985-5EC3-FC45-AC97-E399607D743F}"/>
              </a:ext>
            </a:extLst>
          </p:cNvPr>
          <p:cNvSpPr/>
          <p:nvPr/>
        </p:nvSpPr>
        <p:spPr>
          <a:xfrm>
            <a:off x="838200" y="46137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Le copie a DNA di un </a:t>
            </a:r>
            <a:r>
              <a:rPr lang="it-IT" sz="2400" dirty="0" err="1"/>
              <a:t>mRNA</a:t>
            </a:r>
            <a:r>
              <a:rPr lang="it-IT" sz="2400" dirty="0"/>
              <a:t> possono essere raccolte in librerie di </a:t>
            </a:r>
            <a:r>
              <a:rPr lang="it-IT" sz="2400" dirty="0" err="1"/>
              <a:t>cDNA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76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34"/>
    </mc:Choice>
    <mc:Fallback xmlns="">
      <p:transition spd="slow" advTm="12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F63C-A51C-9A44-B4D9-8BF37424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Formazione del </a:t>
            </a:r>
            <a:r>
              <a:rPr lang="it-IT" b="1" dirty="0" err="1">
                <a:solidFill>
                  <a:srgbClr val="FF0000"/>
                </a:solidFill>
              </a:rPr>
              <a:t>cDNA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411E8A-C442-8F49-9E0C-05A650EA2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464" t="4136" r="4652" b="48910"/>
          <a:stretch/>
        </p:blipFill>
        <p:spPr>
          <a:xfrm>
            <a:off x="1850079" y="1543050"/>
            <a:ext cx="4245921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F5A54-745E-C44D-B953-99DE53B35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6" t="51388" r="7802" b="6970"/>
          <a:stretch/>
        </p:blipFill>
        <p:spPr>
          <a:xfrm>
            <a:off x="6734783" y="1839760"/>
            <a:ext cx="3980234" cy="43595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D07C4A-2F0B-8D43-953A-0A529F829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21"/>
    </mc:Choice>
    <mc:Fallback xmlns="">
      <p:transition spd="slow" advTm="13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C04E-881D-BE4F-B5BF-2920B8CB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DNA </a:t>
            </a:r>
            <a:r>
              <a:rPr lang="it-IT" b="1" dirty="0" err="1">
                <a:solidFill>
                  <a:srgbClr val="FF0000"/>
                </a:solidFill>
              </a:rPr>
              <a:t>ligasi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371D1-5131-6140-A204-DB8F26DD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I vari frammenti possono riaccoppiarsi spontaneamente, grazie alle code coesive complementari.</a:t>
            </a:r>
          </a:p>
          <a:p>
            <a:pPr algn="just"/>
            <a:r>
              <a:rPr lang="it-IT" sz="2400" dirty="0"/>
              <a:t>La DNA </a:t>
            </a:r>
            <a:r>
              <a:rPr lang="it-IT" sz="2400" dirty="0" err="1"/>
              <a:t>ligasi</a:t>
            </a:r>
            <a:r>
              <a:rPr lang="it-IT" sz="2400" dirty="0"/>
              <a:t> è capace di legare tra loro estremità coesive e anche le estremità piatte (con minor efficienza).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F1C30-ED4B-9049-8596-CAB1AE772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32" y="3860716"/>
            <a:ext cx="5849257" cy="3143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34FFF-2FDA-684A-8234-84D60220358E}"/>
              </a:ext>
            </a:extLst>
          </p:cNvPr>
          <p:cNvSpPr txBox="1"/>
          <p:nvPr/>
        </p:nvSpPr>
        <p:spPr>
          <a:xfrm>
            <a:off x="6859689" y="3161210"/>
            <a:ext cx="48552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it-IT" sz="2000" b="1" dirty="0"/>
              <a:t>Estremità coesive </a:t>
            </a:r>
            <a:r>
              <a:rPr lang="it-IT" altLang="it-IT" sz="2000" dirty="0"/>
              <a:t>– Molto più efficiente perché si </a:t>
            </a:r>
            <a:r>
              <a:rPr lang="it-IT" altLang="it-IT" sz="2000"/>
              <a:t>forma uno </a:t>
            </a:r>
            <a:r>
              <a:rPr lang="it-IT" altLang="it-IT" sz="2000" dirty="0"/>
              <a:t>stabile intermedio sul quale la </a:t>
            </a:r>
            <a:r>
              <a:rPr lang="it-IT" altLang="it-IT" sz="2000" dirty="0" err="1"/>
              <a:t>ligasi</a:t>
            </a:r>
            <a:r>
              <a:rPr lang="it-IT" altLang="it-IT" sz="2000" dirty="0"/>
              <a:t> può reagire. Più lunghe sono le </a:t>
            </a:r>
            <a:r>
              <a:rPr lang="it-IT" altLang="it-IT" sz="2000" dirty="0" err="1"/>
              <a:t>sticky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ends</a:t>
            </a:r>
            <a:r>
              <a:rPr lang="it-IT" altLang="it-IT" sz="2000" dirty="0"/>
              <a:t> e maggiore è l’efficienza della reazione.</a:t>
            </a:r>
          </a:p>
          <a:p>
            <a:pPr algn="just"/>
            <a:endParaRPr lang="it-IT" altLang="it-IT" sz="2000" dirty="0"/>
          </a:p>
          <a:p>
            <a:pPr algn="just"/>
            <a:r>
              <a:rPr lang="it-IT" sz="2000" b="1" dirty="0"/>
              <a:t>Estremità piatte </a:t>
            </a:r>
            <a:r>
              <a:rPr lang="it-IT" sz="2000" dirty="0"/>
              <a:t>– </a:t>
            </a:r>
            <a:r>
              <a:rPr lang="it-IT" altLang="it-IT" sz="2000" dirty="0"/>
              <a:t>Scarsa efficienza perché la </a:t>
            </a:r>
            <a:r>
              <a:rPr lang="it-IT" altLang="it-IT" sz="2000" dirty="0" err="1"/>
              <a:t>ligasi</a:t>
            </a:r>
            <a:r>
              <a:rPr lang="it-IT" altLang="it-IT" sz="2000" dirty="0"/>
              <a:t> è incapace di tenere unite le sue molecole di DNA (necessità di alte concentrazioni di DNA per avere la resa alta).</a:t>
            </a:r>
          </a:p>
          <a:p>
            <a:pPr algn="just"/>
            <a:endParaRPr lang="it-IT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625A45-2D37-5E41-BF67-06D92C8BC5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6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02"/>
    </mc:Choice>
    <mc:Fallback xmlns="">
      <p:transition spd="slow" advTm="18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4F6F-8270-6241-98AB-B40170B3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DNA </a:t>
            </a:r>
            <a:r>
              <a:rPr lang="it-IT" b="1" dirty="0" err="1">
                <a:solidFill>
                  <a:srgbClr val="FF0000"/>
                </a:solidFill>
              </a:rPr>
              <a:t>ligasi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23666-FBA9-9C40-8B69-6AC7154A4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200" dirty="0"/>
              <a:t>Forma </a:t>
            </a:r>
            <a:r>
              <a:rPr lang="en-US" sz="2200" dirty="0" err="1"/>
              <a:t>legami</a:t>
            </a:r>
            <a:r>
              <a:rPr lang="en-US" sz="2200" dirty="0"/>
              <a:t> </a:t>
            </a:r>
            <a:r>
              <a:rPr lang="en-US" sz="2200" dirty="0" err="1"/>
              <a:t>covalenti</a:t>
            </a:r>
            <a:r>
              <a:rPr lang="en-US" sz="2200" dirty="0"/>
              <a:t> </a:t>
            </a:r>
            <a:r>
              <a:rPr lang="en-US" sz="2200" dirty="0" err="1"/>
              <a:t>fra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gruppo</a:t>
            </a:r>
            <a:r>
              <a:rPr lang="en-US" sz="2200" dirty="0"/>
              <a:t> </a:t>
            </a:r>
            <a:r>
              <a:rPr lang="en-US" sz="2200" dirty="0" err="1"/>
              <a:t>fosfato</a:t>
            </a:r>
            <a:r>
              <a:rPr lang="en-US" sz="2200" dirty="0"/>
              <a:t> 5’ di </a:t>
            </a:r>
            <a:r>
              <a:rPr lang="en-US" sz="2200" dirty="0" err="1"/>
              <a:t>un’estremità</a:t>
            </a:r>
            <a:r>
              <a:rPr lang="en-US" sz="2200" dirty="0"/>
              <a:t> </a:t>
            </a:r>
            <a:r>
              <a:rPr lang="en-US" sz="2200" dirty="0" err="1"/>
              <a:t>ed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gruppo</a:t>
            </a:r>
            <a:r>
              <a:rPr lang="en-US" sz="2200" dirty="0"/>
              <a:t> </a:t>
            </a:r>
            <a:r>
              <a:rPr lang="en-US" sz="2200" dirty="0" err="1"/>
              <a:t>ossidrilico</a:t>
            </a:r>
            <a:r>
              <a:rPr lang="en-US" sz="2200" dirty="0"/>
              <a:t> 3’ </a:t>
            </a:r>
            <a:r>
              <a:rPr lang="en-US" sz="2200" dirty="0" err="1"/>
              <a:t>della</a:t>
            </a:r>
            <a:r>
              <a:rPr lang="en-US" sz="2200" dirty="0"/>
              <a:t> catena </a:t>
            </a:r>
            <a:r>
              <a:rPr lang="en-US" sz="2200" dirty="0" err="1"/>
              <a:t>adiacente</a:t>
            </a:r>
            <a:r>
              <a:rPr lang="en-US" sz="2200" dirty="0"/>
              <a:t>. 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</a:rPr>
              <a:t>DNA </a:t>
            </a:r>
            <a:r>
              <a:rPr lang="en-US" sz="2200" b="1" dirty="0" err="1">
                <a:solidFill>
                  <a:srgbClr val="FF0000"/>
                </a:solidFill>
              </a:rPr>
              <a:t>ligasi</a:t>
            </a:r>
            <a:r>
              <a:rPr lang="en-US" sz="2200" b="1" dirty="0">
                <a:solidFill>
                  <a:srgbClr val="FF0000"/>
                </a:solidFill>
              </a:rPr>
              <a:t> T4 </a:t>
            </a:r>
            <a:r>
              <a:rPr lang="en-US" sz="2200" dirty="0" err="1"/>
              <a:t>comunemente</a:t>
            </a:r>
            <a:r>
              <a:rPr lang="en-US" sz="2200" dirty="0"/>
              <a:t> </a:t>
            </a:r>
            <a:r>
              <a:rPr lang="en-US" sz="2200" dirty="0" err="1"/>
              <a:t>usata</a:t>
            </a:r>
            <a:r>
              <a:rPr lang="en-US" sz="2200" dirty="0"/>
              <a:t> </a:t>
            </a:r>
            <a:r>
              <a:rPr lang="en-US" sz="2200" dirty="0" err="1"/>
              <a:t>poichè</a:t>
            </a:r>
            <a:r>
              <a:rPr lang="en-US" sz="2200" dirty="0"/>
              <a:t> stabile e </a:t>
            </a:r>
            <a:r>
              <a:rPr lang="en-US" sz="2200" dirty="0" err="1"/>
              <a:t>poco</a:t>
            </a:r>
            <a:r>
              <a:rPr lang="en-US" sz="2200" dirty="0"/>
              <a:t> </a:t>
            </a:r>
            <a:r>
              <a:rPr lang="en-US" sz="2200" dirty="0" err="1"/>
              <a:t>costosa</a:t>
            </a:r>
            <a:r>
              <a:rPr lang="en-US" sz="2200" dirty="0"/>
              <a:t>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 err="1"/>
              <a:t>Reazione</a:t>
            </a:r>
            <a:r>
              <a:rPr lang="en-US" sz="2200" dirty="0"/>
              <a:t> </a:t>
            </a:r>
            <a:r>
              <a:rPr lang="en-US" sz="2200" dirty="0" err="1"/>
              <a:t>deve</a:t>
            </a:r>
            <a:r>
              <a:rPr lang="en-US" sz="2200" dirty="0"/>
              <a:t> </a:t>
            </a:r>
            <a:r>
              <a:rPr lang="en-US" sz="2200" dirty="0" err="1"/>
              <a:t>essere</a:t>
            </a:r>
            <a:r>
              <a:rPr lang="en-US" sz="2200" dirty="0"/>
              <a:t> </a:t>
            </a:r>
            <a:r>
              <a:rPr lang="en-US" sz="2200" dirty="0" err="1"/>
              <a:t>effettuata</a:t>
            </a:r>
            <a:r>
              <a:rPr lang="en-US" sz="2200" dirty="0"/>
              <a:t> </a:t>
            </a:r>
          </a:p>
          <a:p>
            <a:pPr lvl="1" algn="just">
              <a:buFontTx/>
              <a:buChar char="-"/>
            </a:pPr>
            <a:r>
              <a:rPr lang="en-US" sz="2000" dirty="0"/>
              <a:t>In </a:t>
            </a:r>
            <a:r>
              <a:rPr lang="en-US" sz="2000" dirty="0" err="1"/>
              <a:t>presenza</a:t>
            </a:r>
            <a:r>
              <a:rPr lang="en-US" sz="2000" dirty="0"/>
              <a:t> di ATP</a:t>
            </a:r>
          </a:p>
          <a:p>
            <a:pPr lvl="1" algn="just">
              <a:buFontTx/>
              <a:buChar char="-"/>
            </a:pPr>
            <a:r>
              <a:rPr lang="en-US" sz="2000" dirty="0"/>
              <a:t>10 °C (16-18 h),  </a:t>
            </a:r>
            <a:r>
              <a:rPr lang="en-US" sz="2000" dirty="0" err="1"/>
              <a:t>oppure</a:t>
            </a:r>
            <a:r>
              <a:rPr lang="en-US" sz="2000" dirty="0"/>
              <a:t> T.A. (</a:t>
            </a:r>
            <a:r>
              <a:rPr lang="en-US" sz="2000" dirty="0" err="1"/>
              <a:t>poche</a:t>
            </a:r>
            <a:r>
              <a:rPr lang="en-US" sz="2000" dirty="0"/>
              <a:t> ore)</a:t>
            </a:r>
          </a:p>
          <a:p>
            <a:pPr marL="457200" lvl="1" indent="0" algn="just">
              <a:buNone/>
            </a:pPr>
            <a:endParaRPr lang="en-US" sz="2200" dirty="0"/>
          </a:p>
          <a:p>
            <a:pPr algn="just"/>
            <a:r>
              <a:rPr lang="en-US" sz="2200" dirty="0"/>
              <a:t>La </a:t>
            </a:r>
            <a:r>
              <a:rPr lang="en-US" sz="2200" dirty="0" err="1"/>
              <a:t>bassa</a:t>
            </a:r>
            <a:r>
              <a:rPr lang="en-US" sz="2200" dirty="0"/>
              <a:t> temperature </a:t>
            </a:r>
            <a:r>
              <a:rPr lang="en-US" sz="2200" dirty="0" err="1"/>
              <a:t>è</a:t>
            </a:r>
            <a:r>
              <a:rPr lang="en-US" sz="2200" dirty="0"/>
              <a:t> </a:t>
            </a:r>
            <a:r>
              <a:rPr lang="en-US" sz="2200" dirty="0" err="1"/>
              <a:t>consigliata</a:t>
            </a:r>
            <a:r>
              <a:rPr lang="en-US" sz="2200" dirty="0"/>
              <a:t> in </a:t>
            </a:r>
            <a:r>
              <a:rPr lang="en-US" sz="2200" dirty="0" err="1"/>
              <a:t>quanto</a:t>
            </a:r>
            <a:r>
              <a:rPr lang="en-US" sz="2200" dirty="0"/>
              <a:t>, diminuendo </a:t>
            </a:r>
            <a:r>
              <a:rPr lang="en-US" sz="2200" dirty="0" err="1"/>
              <a:t>l’energia</a:t>
            </a:r>
            <a:r>
              <a:rPr lang="en-US" sz="2200" dirty="0"/>
              <a:t> </a:t>
            </a:r>
            <a:r>
              <a:rPr lang="en-US" sz="2200" dirty="0" err="1"/>
              <a:t>cinetica</a:t>
            </a:r>
            <a:r>
              <a:rPr lang="en-US" sz="2200" dirty="0"/>
              <a:t> </a:t>
            </a:r>
            <a:r>
              <a:rPr lang="en-US" sz="2200" dirty="0" err="1"/>
              <a:t>delle</a:t>
            </a:r>
            <a:r>
              <a:rPr lang="en-US" sz="2200" dirty="0"/>
              <a:t> molecule, reduce la </a:t>
            </a:r>
            <a:r>
              <a:rPr lang="en-US" sz="2200" dirty="0" err="1"/>
              <a:t>possibilità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le </a:t>
            </a:r>
            <a:r>
              <a:rPr lang="en-US" sz="2200" dirty="0" err="1"/>
              <a:t>estremità</a:t>
            </a:r>
            <a:r>
              <a:rPr lang="en-US" sz="2200" dirty="0"/>
              <a:t> </a:t>
            </a:r>
            <a:r>
              <a:rPr lang="en-US" sz="2200" dirty="0" err="1"/>
              <a:t>appaiate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separino</a:t>
            </a:r>
            <a:r>
              <a:rPr lang="en-US" sz="2200" dirty="0"/>
              <a:t> prima di </a:t>
            </a:r>
            <a:r>
              <a:rPr lang="en-US" sz="2200" dirty="0" err="1"/>
              <a:t>venir</a:t>
            </a:r>
            <a:r>
              <a:rPr lang="en-US" sz="2200" dirty="0"/>
              <a:t> </a:t>
            </a:r>
            <a:r>
              <a:rPr lang="en-US" sz="2200" dirty="0" err="1"/>
              <a:t>stabilizzate</a:t>
            </a:r>
            <a:r>
              <a:rPr lang="en-US" sz="2200" dirty="0"/>
              <a:t> </a:t>
            </a:r>
            <a:r>
              <a:rPr lang="en-US" sz="2200" dirty="0" err="1"/>
              <a:t>dalla</a:t>
            </a:r>
            <a:r>
              <a:rPr lang="en-US" sz="2200" dirty="0"/>
              <a:t> </a:t>
            </a:r>
            <a:r>
              <a:rPr lang="en-US" sz="2200" dirty="0" err="1"/>
              <a:t>ligazione</a:t>
            </a:r>
            <a:r>
              <a:rPr lang="en-US" sz="2200" dirty="0"/>
              <a:t>. </a:t>
            </a:r>
          </a:p>
          <a:p>
            <a:pPr algn="just"/>
            <a:r>
              <a:rPr lang="en-US" sz="2200" dirty="0" err="1"/>
              <a:t>Risultato</a:t>
            </a:r>
            <a:r>
              <a:rPr lang="en-US" sz="2200" dirty="0"/>
              <a:t> finale: </a:t>
            </a:r>
            <a:r>
              <a:rPr lang="en-US" sz="2200" b="1" dirty="0" err="1">
                <a:solidFill>
                  <a:srgbClr val="FF0000"/>
                </a:solidFill>
              </a:rPr>
              <a:t>molecola</a:t>
            </a:r>
            <a:r>
              <a:rPr lang="en-US" sz="2200" b="1" dirty="0">
                <a:solidFill>
                  <a:srgbClr val="FF0000"/>
                </a:solidFill>
              </a:rPr>
              <a:t> di DNA </a:t>
            </a:r>
            <a:r>
              <a:rPr lang="en-US" sz="2200" b="1" dirty="0" err="1">
                <a:solidFill>
                  <a:srgbClr val="FF0000"/>
                </a:solidFill>
              </a:rPr>
              <a:t>ricombinante</a:t>
            </a:r>
            <a:r>
              <a:rPr lang="en-US" sz="2200" b="1" dirty="0">
                <a:solidFill>
                  <a:srgbClr val="FF0000"/>
                </a:solidFill>
              </a:rPr>
              <a:t>  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FB2B1-C5E2-AB45-983B-F992EF68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769" y="3175806"/>
            <a:ext cx="3536066" cy="12415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C1699A-BF3E-2A43-B006-8F39182BD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3"/>
    </mc:Choice>
    <mc:Fallback xmlns="">
      <p:transition spd="slow" advTm="6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3FD8-B9C3-2841-985A-12842684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Ligasi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legame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fosfodiestere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8DAEE-537C-514B-8A08-4B9F126A9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750" y="1690688"/>
            <a:ext cx="8318500" cy="4596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21F8D-8894-DC45-92A6-FFBFB324A9F9}"/>
              </a:ext>
            </a:extLst>
          </p:cNvPr>
          <p:cNvSpPr txBox="1"/>
          <p:nvPr/>
        </p:nvSpPr>
        <p:spPr>
          <a:xfrm>
            <a:off x="8901112" y="3386138"/>
            <a:ext cx="222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Legame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fosfodiestere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BD7936-89B1-8C46-B9B7-8BBA2A00897C}"/>
              </a:ext>
            </a:extLst>
          </p:cNvPr>
          <p:cNvCxnSpPr>
            <a:cxnSpLocks/>
          </p:cNvCxnSpPr>
          <p:nvPr/>
        </p:nvCxnSpPr>
        <p:spPr>
          <a:xfrm flipH="1">
            <a:off x="8351837" y="3570804"/>
            <a:ext cx="549276" cy="2584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A02D69CD-6EA8-3242-A421-4175DB4F15BA}"/>
              </a:ext>
            </a:extLst>
          </p:cNvPr>
          <p:cNvSpPr/>
          <p:nvPr/>
        </p:nvSpPr>
        <p:spPr>
          <a:xfrm>
            <a:off x="7221268" y="3567135"/>
            <a:ext cx="1130569" cy="113056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A3C184-27E7-0343-9EB4-07BEF3792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938">
        <p:fade/>
      </p:transition>
    </mc:Choice>
    <mc:Fallback xmlns="">
      <p:transition spd="med" advTm="71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D155-168B-F047-9D80-EA473A80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Storia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0A7F89-1850-E448-8258-3B1BBA17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57496" y="1027906"/>
            <a:ext cx="5373414" cy="5558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93475-6087-0F42-B8EB-D6866D6F1CCE}"/>
              </a:ext>
            </a:extLst>
          </p:cNvPr>
          <p:cNvSpPr txBox="1"/>
          <p:nvPr/>
        </p:nvSpPr>
        <p:spPr>
          <a:xfrm>
            <a:off x="664779" y="1891804"/>
            <a:ext cx="4209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 momenti principali nello sviluppo della tecnologia del DNA ricombinante 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0DA325-FEE0-2647-B107-ABAB8D407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51"/>
    </mc:Choice>
    <mc:Fallback xmlns="">
      <p:transition spd="slow" advTm="23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814F-0022-FA47-9DE8-283D884C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Tecniche del DNA ricombinante </a:t>
            </a:r>
          </a:p>
        </p:txBody>
      </p:sp>
      <p:sp>
        <p:nvSpPr>
          <p:cNvPr id="4" name="Rettangolo arrotondato 14">
            <a:extLst>
              <a:ext uri="{FF2B5EF4-FFF2-40B4-BE49-F238E27FC236}">
                <a16:creationId xmlns:a16="http://schemas.microsoft.com/office/drawing/2014/main" id="{D3137DC6-F208-9A49-AB59-B26A1F0402DB}"/>
              </a:ext>
            </a:extLst>
          </p:cNvPr>
          <p:cNvSpPr/>
          <p:nvPr/>
        </p:nvSpPr>
        <p:spPr bwMode="auto">
          <a:xfrm>
            <a:off x="2876550" y="1943100"/>
            <a:ext cx="2743200" cy="685800"/>
          </a:xfrm>
          <a:prstGeom prst="roundRect">
            <a:avLst>
              <a:gd name="adj" fmla="val 24038"/>
            </a:avLst>
          </a:prstGeom>
          <a:solidFill>
            <a:srgbClr val="FF7076"/>
          </a:solidFill>
          <a:ln w="635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ttangolo arrotondato 8">
            <a:extLst>
              <a:ext uri="{FF2B5EF4-FFF2-40B4-BE49-F238E27FC236}">
                <a16:creationId xmlns:a16="http://schemas.microsoft.com/office/drawing/2014/main" id="{506563F6-CAE0-3044-AC83-90F8E6ED9D0F}"/>
              </a:ext>
            </a:extLst>
          </p:cNvPr>
          <p:cNvSpPr/>
          <p:nvPr/>
        </p:nvSpPr>
        <p:spPr bwMode="auto">
          <a:xfrm>
            <a:off x="3333750" y="3314700"/>
            <a:ext cx="5791200" cy="1143000"/>
          </a:xfrm>
          <a:prstGeom prst="roundRect">
            <a:avLst>
              <a:gd name="adj" fmla="val 24038"/>
            </a:avLst>
          </a:prstGeom>
          <a:solidFill>
            <a:schemeClr val="accent5">
              <a:lumMod val="40000"/>
              <a:lumOff val="60000"/>
            </a:schemeClr>
          </a:solidFill>
          <a:ln w="635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latin typeface="+mn-lt"/>
            </a:endParaRPr>
          </a:p>
        </p:txBody>
      </p:sp>
      <p:sp>
        <p:nvSpPr>
          <p:cNvPr id="6" name="Sottotitolo 28">
            <a:extLst>
              <a:ext uri="{FF2B5EF4-FFF2-40B4-BE49-F238E27FC236}">
                <a16:creationId xmlns:a16="http://schemas.microsoft.com/office/drawing/2014/main" id="{05A3771C-6045-8F46-8049-5F5D36D13AD3}"/>
              </a:ext>
            </a:extLst>
          </p:cNvPr>
          <p:cNvSpPr txBox="1">
            <a:spLocks/>
          </p:cNvSpPr>
          <p:nvPr/>
        </p:nvSpPr>
        <p:spPr bwMode="auto">
          <a:xfrm>
            <a:off x="8210550" y="4605338"/>
            <a:ext cx="7620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800"/>
              </a:lnSpc>
              <a:buClr>
                <a:srgbClr val="BE0026"/>
              </a:buClr>
            </a:pPr>
            <a:r>
              <a:rPr lang="it-IT" altLang="it-IT" sz="4500">
                <a:latin typeface="+mn-lt"/>
              </a:rPr>
              <a:t>↓</a:t>
            </a:r>
          </a:p>
        </p:txBody>
      </p:sp>
      <p:sp>
        <p:nvSpPr>
          <p:cNvPr id="7" name="Sottotitolo 28">
            <a:extLst>
              <a:ext uri="{FF2B5EF4-FFF2-40B4-BE49-F238E27FC236}">
                <a16:creationId xmlns:a16="http://schemas.microsoft.com/office/drawing/2014/main" id="{BF95E9DF-FD59-F149-880A-F5BECA7BAEE1}"/>
              </a:ext>
            </a:extLst>
          </p:cNvPr>
          <p:cNvSpPr txBox="1">
            <a:spLocks/>
          </p:cNvSpPr>
          <p:nvPr/>
        </p:nvSpPr>
        <p:spPr bwMode="auto">
          <a:xfrm>
            <a:off x="3409950" y="3695700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200"/>
              </a:lnSpc>
              <a:spcAft>
                <a:spcPts val="1000"/>
              </a:spcAft>
              <a:buClr>
                <a:srgbClr val="BE0026"/>
              </a:buClr>
              <a:buSzPct val="120000"/>
            </a:pPr>
            <a:r>
              <a:rPr lang="it-IT" altLang="it-IT" sz="2600" b="1" dirty="0">
                <a:latin typeface="+mn-lt"/>
              </a:rPr>
              <a:t>Tecniche del DNA ricombinante</a:t>
            </a:r>
          </a:p>
        </p:txBody>
      </p:sp>
      <p:sp>
        <p:nvSpPr>
          <p:cNvPr id="8" name="Sottotitolo 28">
            <a:extLst>
              <a:ext uri="{FF2B5EF4-FFF2-40B4-BE49-F238E27FC236}">
                <a16:creationId xmlns:a16="http://schemas.microsoft.com/office/drawing/2014/main" id="{23E2E0F1-FDEC-CC4D-B343-1ED4D0918B8E}"/>
              </a:ext>
            </a:extLst>
          </p:cNvPr>
          <p:cNvSpPr txBox="1">
            <a:spLocks/>
          </p:cNvSpPr>
          <p:nvPr/>
        </p:nvSpPr>
        <p:spPr bwMode="auto">
          <a:xfrm>
            <a:off x="2876550" y="20955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200"/>
              </a:lnSpc>
              <a:spcAft>
                <a:spcPts val="1000"/>
              </a:spcAft>
              <a:buClr>
                <a:srgbClr val="BE0026"/>
              </a:buClr>
              <a:buSzPct val="120000"/>
            </a:pPr>
            <a:r>
              <a:rPr lang="it-IT" altLang="it-IT" sz="2200" dirty="0">
                <a:latin typeface="+mn-lt"/>
              </a:rPr>
              <a:t>ibridazione</a:t>
            </a:r>
          </a:p>
        </p:txBody>
      </p:sp>
      <p:sp>
        <p:nvSpPr>
          <p:cNvPr id="9" name="Rettangolo arrotondato 15">
            <a:extLst>
              <a:ext uri="{FF2B5EF4-FFF2-40B4-BE49-F238E27FC236}">
                <a16:creationId xmlns:a16="http://schemas.microsoft.com/office/drawing/2014/main" id="{4D60E38B-7223-1A4F-966F-F672FDF8F749}"/>
              </a:ext>
            </a:extLst>
          </p:cNvPr>
          <p:cNvSpPr/>
          <p:nvPr/>
        </p:nvSpPr>
        <p:spPr bwMode="auto">
          <a:xfrm>
            <a:off x="4857750" y="5143500"/>
            <a:ext cx="2743200" cy="685800"/>
          </a:xfrm>
          <a:prstGeom prst="roundRect">
            <a:avLst>
              <a:gd name="adj" fmla="val 24038"/>
            </a:avLst>
          </a:prstGeom>
          <a:solidFill>
            <a:srgbClr val="FF7076"/>
          </a:solidFill>
          <a:ln w="635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Sottotitolo 28">
            <a:extLst>
              <a:ext uri="{FF2B5EF4-FFF2-40B4-BE49-F238E27FC236}">
                <a16:creationId xmlns:a16="http://schemas.microsoft.com/office/drawing/2014/main" id="{0DDC1D69-92E0-3B46-BB76-A13B28D345F8}"/>
              </a:ext>
            </a:extLst>
          </p:cNvPr>
          <p:cNvSpPr txBox="1">
            <a:spLocks/>
          </p:cNvSpPr>
          <p:nvPr/>
        </p:nvSpPr>
        <p:spPr bwMode="auto">
          <a:xfrm>
            <a:off x="4857750" y="52959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200"/>
              </a:lnSpc>
              <a:spcAft>
                <a:spcPts val="1000"/>
              </a:spcAft>
              <a:buClr>
                <a:srgbClr val="BE0026"/>
              </a:buClr>
              <a:buSzPct val="120000"/>
            </a:pPr>
            <a:r>
              <a:rPr lang="it-IT" altLang="it-IT" sz="2200" dirty="0">
                <a:latin typeface="+mn-lt"/>
              </a:rPr>
              <a:t>libreria genomica</a:t>
            </a:r>
          </a:p>
        </p:txBody>
      </p:sp>
      <p:sp>
        <p:nvSpPr>
          <p:cNvPr id="11" name="Rettangolo arrotondato 17">
            <a:extLst>
              <a:ext uri="{FF2B5EF4-FFF2-40B4-BE49-F238E27FC236}">
                <a16:creationId xmlns:a16="http://schemas.microsoft.com/office/drawing/2014/main" id="{0A2D62AF-0DE2-3545-BA79-0028C17E8BF0}"/>
              </a:ext>
            </a:extLst>
          </p:cNvPr>
          <p:cNvSpPr/>
          <p:nvPr/>
        </p:nvSpPr>
        <p:spPr bwMode="auto">
          <a:xfrm>
            <a:off x="6838950" y="1943100"/>
            <a:ext cx="2743200" cy="685800"/>
          </a:xfrm>
          <a:prstGeom prst="roundRect">
            <a:avLst>
              <a:gd name="adj" fmla="val 24038"/>
            </a:avLst>
          </a:prstGeom>
          <a:solidFill>
            <a:srgbClr val="FF7076"/>
          </a:solidFill>
          <a:ln w="635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Sottotitolo 28">
            <a:extLst>
              <a:ext uri="{FF2B5EF4-FFF2-40B4-BE49-F238E27FC236}">
                <a16:creationId xmlns:a16="http://schemas.microsoft.com/office/drawing/2014/main" id="{3B0488AA-6B2E-D842-A2D9-B4EF17D59D7F}"/>
              </a:ext>
            </a:extLst>
          </p:cNvPr>
          <p:cNvSpPr txBox="1">
            <a:spLocks/>
          </p:cNvSpPr>
          <p:nvPr/>
        </p:nvSpPr>
        <p:spPr bwMode="auto">
          <a:xfrm>
            <a:off x="6838950" y="20955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200"/>
              </a:lnSpc>
              <a:spcAft>
                <a:spcPts val="1000"/>
              </a:spcAft>
              <a:buClr>
                <a:srgbClr val="BE0026"/>
              </a:buClr>
              <a:buSzPct val="120000"/>
            </a:pPr>
            <a:r>
              <a:rPr lang="it-IT" altLang="it-IT" sz="2200" dirty="0">
                <a:latin typeface="+mn-lt"/>
              </a:rPr>
              <a:t>sequenziamento</a:t>
            </a:r>
          </a:p>
        </p:txBody>
      </p:sp>
      <p:sp>
        <p:nvSpPr>
          <p:cNvPr id="13" name="Rettangolo arrotondato 19">
            <a:extLst>
              <a:ext uri="{FF2B5EF4-FFF2-40B4-BE49-F238E27FC236}">
                <a16:creationId xmlns:a16="http://schemas.microsoft.com/office/drawing/2014/main" id="{BBD31F3D-EE2F-574B-9BA9-24EC8063DDFB}"/>
              </a:ext>
            </a:extLst>
          </p:cNvPr>
          <p:cNvSpPr/>
          <p:nvPr/>
        </p:nvSpPr>
        <p:spPr bwMode="auto">
          <a:xfrm>
            <a:off x="2266950" y="5143500"/>
            <a:ext cx="2286000" cy="685800"/>
          </a:xfrm>
          <a:prstGeom prst="roundRect">
            <a:avLst>
              <a:gd name="adj" fmla="val 24038"/>
            </a:avLst>
          </a:prstGeom>
          <a:solidFill>
            <a:srgbClr val="FF7076"/>
          </a:solidFill>
          <a:ln w="635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Sottotitolo 28">
            <a:extLst>
              <a:ext uri="{FF2B5EF4-FFF2-40B4-BE49-F238E27FC236}">
                <a16:creationId xmlns:a16="http://schemas.microsoft.com/office/drawing/2014/main" id="{43EB0E0B-B3C9-8A49-A7C7-4BF82B2F515C}"/>
              </a:ext>
            </a:extLst>
          </p:cNvPr>
          <p:cNvSpPr txBox="1">
            <a:spLocks/>
          </p:cNvSpPr>
          <p:nvPr/>
        </p:nvSpPr>
        <p:spPr bwMode="auto">
          <a:xfrm>
            <a:off x="2266950" y="52959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200"/>
              </a:lnSpc>
              <a:spcAft>
                <a:spcPts val="1000"/>
              </a:spcAft>
              <a:buClr>
                <a:srgbClr val="BE0026"/>
              </a:buClr>
              <a:buSzPct val="120000"/>
            </a:pPr>
            <a:r>
              <a:rPr lang="it-IT" altLang="it-IT" sz="2200" dirty="0">
                <a:latin typeface="+mn-lt"/>
              </a:rPr>
              <a:t>clonaggio</a:t>
            </a:r>
          </a:p>
        </p:txBody>
      </p:sp>
      <p:sp>
        <p:nvSpPr>
          <p:cNvPr id="15" name="Rettangolo arrotondato 21">
            <a:extLst>
              <a:ext uri="{FF2B5EF4-FFF2-40B4-BE49-F238E27FC236}">
                <a16:creationId xmlns:a16="http://schemas.microsoft.com/office/drawing/2014/main" id="{967DBE48-0D3D-CD47-BC93-B24B0B3DD904}"/>
              </a:ext>
            </a:extLst>
          </p:cNvPr>
          <p:cNvSpPr/>
          <p:nvPr/>
        </p:nvSpPr>
        <p:spPr bwMode="auto">
          <a:xfrm>
            <a:off x="7905750" y="5143500"/>
            <a:ext cx="2286000" cy="685800"/>
          </a:xfrm>
          <a:prstGeom prst="roundRect">
            <a:avLst>
              <a:gd name="adj" fmla="val 24038"/>
            </a:avLst>
          </a:prstGeom>
          <a:solidFill>
            <a:srgbClr val="FF7076"/>
          </a:solidFill>
          <a:ln w="635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ottotitolo 28">
            <a:extLst>
              <a:ext uri="{FF2B5EF4-FFF2-40B4-BE49-F238E27FC236}">
                <a16:creationId xmlns:a16="http://schemas.microsoft.com/office/drawing/2014/main" id="{C34C8D72-6EB9-8B4C-8F96-145C2A1B3D3A}"/>
              </a:ext>
            </a:extLst>
          </p:cNvPr>
          <p:cNvSpPr txBox="1">
            <a:spLocks/>
          </p:cNvSpPr>
          <p:nvPr/>
        </p:nvSpPr>
        <p:spPr bwMode="auto">
          <a:xfrm>
            <a:off x="7905750" y="52959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200"/>
              </a:lnSpc>
              <a:spcAft>
                <a:spcPts val="1000"/>
              </a:spcAft>
              <a:buClr>
                <a:srgbClr val="BE0026"/>
              </a:buClr>
              <a:buSzPct val="120000"/>
            </a:pPr>
            <a:r>
              <a:rPr lang="it-IT" altLang="it-IT" sz="2200" dirty="0">
                <a:latin typeface="+mn-lt"/>
              </a:rPr>
              <a:t>PCR</a:t>
            </a:r>
          </a:p>
        </p:txBody>
      </p:sp>
      <p:sp>
        <p:nvSpPr>
          <p:cNvPr id="17" name="Sottotitolo 28">
            <a:extLst>
              <a:ext uri="{FF2B5EF4-FFF2-40B4-BE49-F238E27FC236}">
                <a16:creationId xmlns:a16="http://schemas.microsoft.com/office/drawing/2014/main" id="{C422EB7E-0C4D-FF4B-8639-C627902CEED6}"/>
              </a:ext>
            </a:extLst>
          </p:cNvPr>
          <p:cNvSpPr txBox="1">
            <a:spLocks/>
          </p:cNvSpPr>
          <p:nvPr/>
        </p:nvSpPr>
        <p:spPr bwMode="auto">
          <a:xfrm rot="10800000">
            <a:off x="3867150" y="2628900"/>
            <a:ext cx="762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800"/>
              </a:lnSpc>
              <a:buClr>
                <a:srgbClr val="BE0026"/>
              </a:buClr>
            </a:pPr>
            <a:r>
              <a:rPr lang="it-IT" altLang="it-IT" sz="4500" dirty="0">
                <a:latin typeface="+mn-lt"/>
              </a:rPr>
              <a:t>↓</a:t>
            </a:r>
          </a:p>
        </p:txBody>
      </p:sp>
      <p:sp>
        <p:nvSpPr>
          <p:cNvPr id="18" name="Sottotitolo 28">
            <a:extLst>
              <a:ext uri="{FF2B5EF4-FFF2-40B4-BE49-F238E27FC236}">
                <a16:creationId xmlns:a16="http://schemas.microsoft.com/office/drawing/2014/main" id="{81183178-A2F7-9D45-955D-76C94425A471}"/>
              </a:ext>
            </a:extLst>
          </p:cNvPr>
          <p:cNvSpPr txBox="1">
            <a:spLocks/>
          </p:cNvSpPr>
          <p:nvPr/>
        </p:nvSpPr>
        <p:spPr bwMode="auto">
          <a:xfrm rot="10800000">
            <a:off x="7829550" y="2628900"/>
            <a:ext cx="762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800"/>
              </a:lnSpc>
              <a:buClr>
                <a:srgbClr val="BE0026"/>
              </a:buClr>
            </a:pPr>
            <a:r>
              <a:rPr lang="it-IT" altLang="it-IT" sz="4500" dirty="0">
                <a:latin typeface="+mn-lt"/>
              </a:rPr>
              <a:t>↓</a:t>
            </a:r>
          </a:p>
        </p:txBody>
      </p:sp>
      <p:sp>
        <p:nvSpPr>
          <p:cNvPr id="19" name="Sottotitolo 28">
            <a:extLst>
              <a:ext uri="{FF2B5EF4-FFF2-40B4-BE49-F238E27FC236}">
                <a16:creationId xmlns:a16="http://schemas.microsoft.com/office/drawing/2014/main" id="{C4EDA00B-F629-1B45-B7E4-3F93D1E6F0CC}"/>
              </a:ext>
            </a:extLst>
          </p:cNvPr>
          <p:cNvSpPr txBox="1">
            <a:spLocks/>
          </p:cNvSpPr>
          <p:nvPr/>
        </p:nvSpPr>
        <p:spPr bwMode="auto">
          <a:xfrm>
            <a:off x="3486150" y="4610100"/>
            <a:ext cx="762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800"/>
              </a:lnSpc>
              <a:buClr>
                <a:srgbClr val="BE0026"/>
              </a:buClr>
            </a:pPr>
            <a:r>
              <a:rPr lang="it-IT" altLang="it-IT" sz="4500">
                <a:latin typeface="+mn-lt"/>
              </a:rPr>
              <a:t>↓</a:t>
            </a:r>
          </a:p>
        </p:txBody>
      </p:sp>
      <p:sp>
        <p:nvSpPr>
          <p:cNvPr id="20" name="Sottotitolo 28">
            <a:extLst>
              <a:ext uri="{FF2B5EF4-FFF2-40B4-BE49-F238E27FC236}">
                <a16:creationId xmlns:a16="http://schemas.microsoft.com/office/drawing/2014/main" id="{BB0FF11C-FB8D-A940-98F0-4019A492F170}"/>
              </a:ext>
            </a:extLst>
          </p:cNvPr>
          <p:cNvSpPr txBox="1">
            <a:spLocks/>
          </p:cNvSpPr>
          <p:nvPr/>
        </p:nvSpPr>
        <p:spPr bwMode="auto">
          <a:xfrm>
            <a:off x="5848350" y="4610100"/>
            <a:ext cx="762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800"/>
              </a:lnSpc>
              <a:buClr>
                <a:srgbClr val="BE0026"/>
              </a:buClr>
            </a:pPr>
            <a:r>
              <a:rPr lang="it-IT" altLang="it-IT" sz="4500">
                <a:latin typeface="+mn-lt"/>
              </a:rPr>
              <a:t>↓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E0903A-763E-B744-9E71-AD6C4B49E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0"/>
    </mc:Choice>
    <mc:Fallback xmlns="">
      <p:transition spd="slow" advTm="3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2E6E8-FC7F-8446-9F7E-C944D34EE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intensity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34" y="4240962"/>
            <a:ext cx="5142524" cy="268605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DEE4E-830C-FE41-9573-70AA2AD2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DNA ricombinante – applicazioni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C3DF-6A85-284F-8AA8-0A090CE9E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dirty="0"/>
              <a:t>ottenere frammenti specifici di DNA in grandi quantità</a:t>
            </a:r>
          </a:p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dirty="0"/>
              <a:t>studiare la sequenza di determinati frammenti genici</a:t>
            </a:r>
          </a:p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dirty="0"/>
              <a:t>identificare particolari sequenze in un cromosoma</a:t>
            </a:r>
          </a:p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dirty="0"/>
              <a:t>studiare le modalità di espressione e regolazione genica</a:t>
            </a:r>
          </a:p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dirty="0"/>
              <a:t>creare piante o animali transgenici</a:t>
            </a:r>
          </a:p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dirty="0"/>
              <a:t>diagnosticare e curare malattie genetiche</a:t>
            </a:r>
          </a:p>
          <a:p>
            <a:pPr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400" b="1" dirty="0"/>
              <a:t>produrre farmaci biotecnologici</a:t>
            </a:r>
          </a:p>
          <a:p>
            <a:pPr>
              <a:buSzPct val="100000"/>
            </a:pPr>
            <a:endParaRPr lang="it-IT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579A8-25BC-E34E-866B-47E37A495FB3}"/>
              </a:ext>
            </a:extLst>
          </p:cNvPr>
          <p:cNvSpPr txBox="1"/>
          <p:nvPr/>
        </p:nvSpPr>
        <p:spPr>
          <a:xfrm>
            <a:off x="802898" y="5653743"/>
            <a:ext cx="1055090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Il DNA ricombinante viene ottenuto attraverso la tecnica del clonaggio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1467E9-569F-0F42-8623-9846AAEFA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30"/>
    </mc:Choice>
    <mc:Fallback xmlns="">
      <p:transition spd="slow" advTm="9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8D4F-68CF-1944-912D-9610D4A8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DNA ricombinante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F7D5-88AD-5140-8143-AAAE1F361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Il DNA ricombinante indica una molecola di DNA in cui sia presente l’informazione genetica proveniente da due o più organismi differenti:</a:t>
            </a:r>
          </a:p>
          <a:p>
            <a:endParaRPr lang="it-IT" sz="2400" dirty="0"/>
          </a:p>
          <a:p>
            <a:pPr lvl="1"/>
            <a:r>
              <a:rPr lang="it-IT" sz="2000" dirty="0"/>
              <a:t>Taglio del DNA con enzimi di restrizione </a:t>
            </a:r>
          </a:p>
          <a:p>
            <a:pPr lvl="1"/>
            <a:r>
              <a:rPr lang="it-IT" sz="2000" dirty="0"/>
              <a:t>Formazione del </a:t>
            </a:r>
            <a:r>
              <a:rPr lang="it-IT" sz="2000" dirty="0" err="1"/>
              <a:t>cDNA</a:t>
            </a:r>
            <a:r>
              <a:rPr lang="it-IT" sz="2000" dirty="0"/>
              <a:t> </a:t>
            </a:r>
          </a:p>
          <a:p>
            <a:pPr lvl="1"/>
            <a:r>
              <a:rPr lang="it-IT" sz="2000" dirty="0"/>
              <a:t>Generazione del vettore ricombinante</a:t>
            </a:r>
          </a:p>
          <a:p>
            <a:pPr lvl="1"/>
            <a:r>
              <a:rPr lang="it-IT" sz="2000" dirty="0"/>
              <a:t>Costruzione libreria genomica </a:t>
            </a:r>
          </a:p>
          <a:p>
            <a:pPr lvl="1"/>
            <a:r>
              <a:rPr lang="it-IT" sz="2000" dirty="0"/>
              <a:t>Impiego di sonde di acido nucleico </a:t>
            </a:r>
          </a:p>
          <a:p>
            <a:pPr lvl="1"/>
            <a:r>
              <a:rPr lang="it-IT" sz="2000" dirty="0"/>
              <a:t>Sequenziamento del DNA </a:t>
            </a:r>
          </a:p>
          <a:p>
            <a:pPr lvl="1"/>
            <a:r>
              <a:rPr lang="it-IT" sz="2000" dirty="0"/>
              <a:t>PCR 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DC7D5-9548-B344-B46F-C11C173F6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intensity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34" y="4240962"/>
            <a:ext cx="5142524" cy="26860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D0A2FD-2CF7-9947-9E15-8CE1BFD8F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63"/>
    </mc:Choice>
    <mc:Fallback xmlns="">
      <p:transition spd="slow" advTm="17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6D920-2758-5048-B781-9908454FD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intensity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34" y="4240962"/>
            <a:ext cx="5142524" cy="268605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56DBC-2791-8D4E-9D33-25548E54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Clonaggio</a:t>
            </a:r>
            <a:r>
              <a:rPr lang="it-IT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CF839-5D70-0648-8894-D4454F89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2561"/>
            <a:ext cx="10515600" cy="4351338"/>
          </a:xfrm>
        </p:spPr>
        <p:txBody>
          <a:bodyPr/>
          <a:lstStyle/>
          <a:p>
            <a:pPr algn="just"/>
            <a:r>
              <a:rPr lang="it-IT" altLang="it-IT" sz="2400" dirty="0"/>
              <a:t>1973 – Stanley Cohen e Herbert </a:t>
            </a:r>
            <a:r>
              <a:rPr lang="it-IT" altLang="it-IT" sz="2400" dirty="0" err="1"/>
              <a:t>Boye</a:t>
            </a:r>
            <a:r>
              <a:rPr lang="it-IT" altLang="it-IT" sz="2400" dirty="0"/>
              <a:t> fanno il primo esperimento di clonazione  (</a:t>
            </a:r>
            <a:r>
              <a:rPr lang="it-IT" altLang="it-IT" sz="2400" i="1" dirty="0"/>
              <a:t>Escherichia coli)</a:t>
            </a:r>
          </a:p>
          <a:p>
            <a:pPr algn="just"/>
            <a:r>
              <a:rPr lang="it-IT" altLang="it-IT" sz="2400" dirty="0"/>
              <a:t>Dimostrazione che è possibile produrre copie multiple di un determinato gene.</a:t>
            </a:r>
          </a:p>
          <a:p>
            <a:pPr algn="just"/>
            <a:r>
              <a:rPr lang="it-IT" altLang="it-IT" sz="2400" dirty="0"/>
              <a:t>Il clonaggio molecolare serve a produrre grandi quantità (</a:t>
            </a:r>
            <a:r>
              <a:rPr lang="it-IT" altLang="it-IT" sz="2400" b="1" dirty="0"/>
              <a:t>copie multiple</a:t>
            </a:r>
            <a:r>
              <a:rPr lang="it-IT" altLang="it-IT" sz="2400" dirty="0"/>
              <a:t>) di una specifica sequenza di DNA.</a:t>
            </a:r>
          </a:p>
          <a:p>
            <a:pPr algn="just"/>
            <a:r>
              <a:rPr lang="it-IT" sz="2400" dirty="0"/>
              <a:t>Necessario isolamento di una sequenza di DNA. </a:t>
            </a:r>
          </a:p>
          <a:p>
            <a:pPr algn="just"/>
            <a:r>
              <a:rPr lang="it-IT" sz="2400" dirty="0"/>
              <a:t>Clonaggio a partire da un filamento di DNA o la copia a DNA di un </a:t>
            </a:r>
            <a:r>
              <a:rPr lang="it-IT" sz="2400" dirty="0" err="1"/>
              <a:t>mRNA</a:t>
            </a:r>
            <a:r>
              <a:rPr lang="it-IT" sz="2400" dirty="0"/>
              <a:t> (</a:t>
            </a:r>
            <a:r>
              <a:rPr lang="it-IT" sz="2400" dirty="0" err="1"/>
              <a:t>cDNA</a:t>
            </a:r>
            <a:r>
              <a:rPr lang="it-IT" sz="2400" dirty="0"/>
              <a:t>).</a:t>
            </a:r>
            <a:endParaRPr lang="it-IT" altLang="it-IT" sz="2400" dirty="0"/>
          </a:p>
          <a:p>
            <a:pPr algn="just"/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58327D-3C99-7A4B-98F5-CBD567808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50"/>
    </mc:Choice>
    <mc:Fallback xmlns="">
      <p:transition spd="slow" advTm="8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B6FBE-A3AB-AF44-99F1-0EB6832BE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intensity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34" y="4240962"/>
            <a:ext cx="5142524" cy="268605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372DC2-979F-894F-9704-432A72B4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Le basi per il clonaggio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51A4F-E3AA-7541-A96A-DDF11DEB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altLang="it-IT" sz="2400" dirty="0"/>
              <a:t>I materiali necessari sono: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000" dirty="0"/>
              <a:t>un frammento di DNA, che può essere ricavato anche da un </a:t>
            </a:r>
            <a:r>
              <a:rPr lang="it-IT" altLang="it-IT" sz="2000" dirty="0" err="1"/>
              <a:t>mRNA</a:t>
            </a:r>
            <a:r>
              <a:rPr lang="it-IT" altLang="it-IT" sz="2000" dirty="0"/>
              <a:t> (detto </a:t>
            </a:r>
            <a:r>
              <a:rPr lang="it-IT" altLang="it-IT" sz="2000" dirty="0" err="1"/>
              <a:t>cDNA</a:t>
            </a:r>
            <a:r>
              <a:rPr lang="it-IT" altLang="it-IT" sz="2000" dirty="0"/>
              <a:t>) 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000" dirty="0"/>
              <a:t>enzimi di restrizione – enzimi specifici che servono a “tagliare” il DNA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000" dirty="0"/>
              <a:t>DNA-</a:t>
            </a:r>
            <a:r>
              <a:rPr lang="it-IT" altLang="it-IT" sz="2000" dirty="0" err="1"/>
              <a:t>ligasi</a:t>
            </a:r>
            <a:r>
              <a:rPr lang="it-IT" altLang="it-IT" sz="2000" dirty="0"/>
              <a:t> – particolari enzimi in grado di unire le estremità di nucleotidi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000" dirty="0"/>
              <a:t>plasmidi – vettori in grado di inserirsi nelle cellule ospiti 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it-IT" altLang="it-IT" sz="2000" dirty="0"/>
              <a:t>cellule batteriche modificate in modo da rendere la loro membrana permeabile al plasmide</a:t>
            </a:r>
          </a:p>
          <a:p>
            <a:pPr algn="just"/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B3C917-B3F0-1741-BA19-CD7A5DE96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831"/>
    </mc:Choice>
    <mc:Fallback xmlns="">
      <p:transition spd="slow" advTm="22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61671-97E7-004D-AB1C-1B0EBD176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 contrast="37000"/>
                    </a14:imgEffect>
                  </a14:imgLayer>
                </a14:imgProps>
              </a:ext>
            </a:extLst>
          </a:blip>
          <a:srcRect t="5324" b="15926"/>
          <a:stretch/>
        </p:blipFill>
        <p:spPr>
          <a:xfrm flipH="1">
            <a:off x="9471791" y="3480176"/>
            <a:ext cx="2720208" cy="1878513"/>
          </a:xfrm>
          <a:prstGeom prst="rect">
            <a:avLst/>
          </a:prstGeom>
          <a:effectLst>
            <a:outerShdw blurRad="50800" dist="50800" dir="5400000" sx="73000" sy="73000" algn="ctr" rotWithShape="0">
              <a:srgbClr val="000000">
                <a:alpha val="31000"/>
              </a:srgbClr>
            </a:outerShdw>
            <a:reflection endPos="65000" dist="50800" dir="5400000" sy="-100000" algn="bl" rotWithShape="0"/>
            <a:softEdge rad="1143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6B6621-8358-D042-AB91-15E461EF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Enzimi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restrizione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forbici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molecolari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8D9590-C4C5-B846-92D6-61F52A805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9649" cy="4351338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Le desossiribonucleasi II (sito-specifiche) appartenenti alla classe delle </a:t>
            </a:r>
            <a:r>
              <a:rPr lang="it-IT" sz="2400" b="1" dirty="0">
                <a:solidFill>
                  <a:srgbClr val="FF0000"/>
                </a:solidFill>
              </a:rPr>
              <a:t>idrolasi</a:t>
            </a:r>
            <a:r>
              <a:rPr lang="it-IT" sz="24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it-IT" sz="2400" dirty="0"/>
              <a:t>Catalizzano il taglio </a:t>
            </a:r>
            <a:r>
              <a:rPr lang="it-IT" sz="2400" dirty="0" err="1"/>
              <a:t>endonucleolitico</a:t>
            </a:r>
            <a:r>
              <a:rPr lang="it-IT" sz="2400" dirty="0"/>
              <a:t> del DNA per dare frammenti specifici a doppia elica con fosfati terminali al 5’.</a:t>
            </a:r>
          </a:p>
          <a:p>
            <a:pPr algn="just"/>
            <a:r>
              <a:rPr lang="it-IT" sz="2400" dirty="0"/>
              <a:t>Idrolizzano un legame </a:t>
            </a:r>
            <a:r>
              <a:rPr lang="it-IT" sz="2400" dirty="0" err="1"/>
              <a:t>fosfodiestere</a:t>
            </a:r>
            <a:r>
              <a:rPr lang="it-IT" sz="2400" dirty="0"/>
              <a:t> su ciascun filamento, in corrispondenza di sequenze di nucleotidi molto specifiche.</a:t>
            </a:r>
          </a:p>
          <a:p>
            <a:pPr marL="0" indent="0" algn="just">
              <a:buNone/>
            </a:pPr>
            <a:endParaRPr lang="it-IT" sz="2400" dirty="0"/>
          </a:p>
          <a:p>
            <a:pPr algn="just"/>
            <a:r>
              <a:rPr lang="it-IT" sz="2400" b="1" dirty="0">
                <a:solidFill>
                  <a:srgbClr val="FF0000"/>
                </a:solidFill>
              </a:rPr>
              <a:t>Sequenze consenso o sito di restrizione </a:t>
            </a:r>
            <a:r>
              <a:rPr lang="it-IT" sz="2400" dirty="0"/>
              <a:t>(la sequenza riconosciuta è </a:t>
            </a:r>
            <a:r>
              <a:rPr lang="it-IT" sz="2400" b="1" dirty="0"/>
              <a:t>palindromica</a:t>
            </a:r>
            <a:r>
              <a:rPr lang="it-IT" sz="2400" dirty="0"/>
              <a:t>)</a:t>
            </a:r>
            <a:r>
              <a:rPr lang="it-IT" sz="2400" b="1" dirty="0"/>
              <a:t>. </a:t>
            </a:r>
            <a:endParaRPr lang="it-IT" sz="2400" dirty="0"/>
          </a:p>
          <a:p>
            <a:pPr algn="just"/>
            <a:r>
              <a:rPr lang="it-IT" sz="2400" dirty="0"/>
              <a:t>Riconoscono sequenze specifiche composte da quattro fino a otto basi.</a:t>
            </a:r>
          </a:p>
          <a:p>
            <a:pPr algn="just"/>
            <a:r>
              <a:rPr lang="it-IT" sz="2400" dirty="0"/>
              <a:t>Consistono in una sola </a:t>
            </a:r>
            <a:r>
              <a:rPr lang="it-IT" sz="2400" dirty="0" err="1"/>
              <a:t>subunità</a:t>
            </a:r>
            <a:r>
              <a:rPr lang="it-IT" sz="2400" dirty="0"/>
              <a:t> e richiedono solo  Mg</a:t>
            </a:r>
            <a:r>
              <a:rPr lang="it-IT" sz="2400" baseline="30000" dirty="0"/>
              <a:t>2+</a:t>
            </a:r>
            <a:r>
              <a:rPr lang="it-IT" sz="2400" dirty="0"/>
              <a:t> come cofattore.</a:t>
            </a:r>
          </a:p>
          <a:p>
            <a:pPr algn="just"/>
            <a:endParaRPr lang="en-US" sz="2400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C30212D-067A-2947-875A-B1B2311D7DD5}"/>
              </a:ext>
            </a:extLst>
          </p:cNvPr>
          <p:cNvSpPr/>
          <p:nvPr/>
        </p:nvSpPr>
        <p:spPr>
          <a:xfrm>
            <a:off x="5625708" y="4111130"/>
            <a:ext cx="484632" cy="4763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313DFD-B569-4D4E-8B05-3A893CA32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10"/>
    </mc:Choice>
    <mc:Fallback xmlns="">
      <p:transition spd="slow" advTm="12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D6ED-2096-BB45-891E-23FD5955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Enzimi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restrizione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forbici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molecolari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E9C95-443E-534C-82A9-176BED7B8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0" y="1690688"/>
            <a:ext cx="6985000" cy="417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69435-F85D-CE42-BDB5-19443D99A5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 contrast="37000"/>
                    </a14:imgEffect>
                  </a14:imgLayer>
                </a14:imgProps>
              </a:ext>
            </a:extLst>
          </a:blip>
          <a:srcRect t="5324" b="15926"/>
          <a:stretch/>
        </p:blipFill>
        <p:spPr>
          <a:xfrm flipH="1">
            <a:off x="9471791" y="3480176"/>
            <a:ext cx="2720208" cy="1878513"/>
          </a:xfrm>
          <a:prstGeom prst="rect">
            <a:avLst/>
          </a:prstGeom>
          <a:effectLst>
            <a:outerShdw blurRad="50800" dist="50800" dir="5400000" sx="73000" sy="73000" algn="ctr" rotWithShape="0">
              <a:srgbClr val="000000">
                <a:alpha val="31000"/>
              </a:srgbClr>
            </a:outerShdw>
            <a:reflection endPos="65000" dist="50800" dir="5400000" sy="-100000" algn="bl" rotWithShape="0"/>
            <a:softEdge rad="1143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DE6A08-2C96-EB4D-85AD-D871C289B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2"/>
    </mc:Choice>
    <mc:Fallback xmlns="">
      <p:transition spd="slow" advTm="4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3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985</Words>
  <Application>Microsoft Macintosh PowerPoint</Application>
  <PresentationFormat>Widescreen</PresentationFormat>
  <Paragraphs>143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Wingdings</vt:lpstr>
      <vt:lpstr>Office Theme</vt:lpstr>
      <vt:lpstr>DNA ricombinante</vt:lpstr>
      <vt:lpstr>Storia</vt:lpstr>
      <vt:lpstr>Tecniche del DNA ricombinante </vt:lpstr>
      <vt:lpstr>DNA ricombinante – applicazioni </vt:lpstr>
      <vt:lpstr>DNA ricombinante</vt:lpstr>
      <vt:lpstr>Clonaggio </vt:lpstr>
      <vt:lpstr>Le basi per il clonaggio</vt:lpstr>
      <vt:lpstr>Enzimi di restrizione – forbici molecolari</vt:lpstr>
      <vt:lpstr>Enzimi di restrizione – forbici molecolari</vt:lpstr>
      <vt:lpstr>Enzimi di restrizione </vt:lpstr>
      <vt:lpstr>Enzimi di restrizione – scissione  </vt:lpstr>
      <vt:lpstr>Enzimi di restrizione </vt:lpstr>
      <vt:lpstr>Trascrittasi inversa</vt:lpstr>
      <vt:lpstr>Trascrittasi inversa</vt:lpstr>
      <vt:lpstr>Formazione del cDNA</vt:lpstr>
      <vt:lpstr>DNA ligasi</vt:lpstr>
      <vt:lpstr>DNA ligasi</vt:lpstr>
      <vt:lpstr>Ligasi – legame fosfodiestere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ricombinante</dc:title>
  <dc:creator>suzana.aulic@icgeb.org</dc:creator>
  <cp:lastModifiedBy>suzana.aulic@icgeb.org</cp:lastModifiedBy>
  <cp:revision>11</cp:revision>
  <dcterms:created xsi:type="dcterms:W3CDTF">2020-03-17T13:51:42Z</dcterms:created>
  <dcterms:modified xsi:type="dcterms:W3CDTF">2020-03-17T14:58:10Z</dcterms:modified>
</cp:coreProperties>
</file>