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8.xml" ContentType="application/vnd.openxmlformats-officedocument.presentationml.notesSlide+xml"/>
  <Override PartName="/ppt/notesSlides/notesSlide9.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62"/>
  </p:notesMasterIdLst>
  <p:sldIdLst>
    <p:sldId id="257" r:id="rId2"/>
    <p:sldId id="324" r:id="rId3"/>
    <p:sldId id="258" r:id="rId4"/>
    <p:sldId id="292" r:id="rId5"/>
    <p:sldId id="301" r:id="rId6"/>
    <p:sldId id="322" r:id="rId7"/>
    <p:sldId id="318" r:id="rId8"/>
    <p:sldId id="323" r:id="rId9"/>
    <p:sldId id="299" r:id="rId10"/>
    <p:sldId id="293" r:id="rId11"/>
    <p:sldId id="294" r:id="rId12"/>
    <p:sldId id="291" r:id="rId13"/>
    <p:sldId id="295" r:id="rId14"/>
    <p:sldId id="306" r:id="rId15"/>
    <p:sldId id="303" r:id="rId16"/>
    <p:sldId id="304" r:id="rId17"/>
    <p:sldId id="259" r:id="rId18"/>
    <p:sldId id="261" r:id="rId19"/>
    <p:sldId id="263" r:id="rId20"/>
    <p:sldId id="262" r:id="rId21"/>
    <p:sldId id="264" r:id="rId22"/>
    <p:sldId id="265" r:id="rId23"/>
    <p:sldId id="266" r:id="rId24"/>
    <p:sldId id="267" r:id="rId25"/>
    <p:sldId id="268" r:id="rId26"/>
    <p:sldId id="283" r:id="rId27"/>
    <p:sldId id="269" r:id="rId28"/>
    <p:sldId id="298" r:id="rId29"/>
    <p:sldId id="296" r:id="rId30"/>
    <p:sldId id="297" r:id="rId31"/>
    <p:sldId id="305" r:id="rId32"/>
    <p:sldId id="286" r:id="rId33"/>
    <p:sldId id="287" r:id="rId34"/>
    <p:sldId id="288" r:id="rId35"/>
    <p:sldId id="289" r:id="rId36"/>
    <p:sldId id="270" r:id="rId37"/>
    <p:sldId id="271" r:id="rId38"/>
    <p:sldId id="272" r:id="rId39"/>
    <p:sldId id="274" r:id="rId40"/>
    <p:sldId id="275" r:id="rId41"/>
    <p:sldId id="276" r:id="rId42"/>
    <p:sldId id="277" r:id="rId43"/>
    <p:sldId id="278" r:id="rId44"/>
    <p:sldId id="279" r:id="rId45"/>
    <p:sldId id="281" r:id="rId46"/>
    <p:sldId id="285" r:id="rId47"/>
    <p:sldId id="307" r:id="rId48"/>
    <p:sldId id="320" r:id="rId49"/>
    <p:sldId id="319" r:id="rId50"/>
    <p:sldId id="308" r:id="rId51"/>
    <p:sldId id="321" r:id="rId52"/>
    <p:sldId id="309" r:id="rId53"/>
    <p:sldId id="310" r:id="rId54"/>
    <p:sldId id="311" r:id="rId55"/>
    <p:sldId id="312" r:id="rId56"/>
    <p:sldId id="317" r:id="rId57"/>
    <p:sldId id="313" r:id="rId58"/>
    <p:sldId id="314" r:id="rId59"/>
    <p:sldId id="315" r:id="rId60"/>
    <p:sldId id="316" r:id="rId61"/>
  </p:sldIdLst>
  <p:sldSz cx="9144000" cy="6858000" type="screen4x3"/>
  <p:notesSz cx="6858000" cy="9144000"/>
  <p:defaultText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9" d="100"/>
          <a:sy n="69" d="100"/>
        </p:scale>
        <p:origin x="-1416" y="-96"/>
      </p:cViewPr>
      <p:guideLst>
        <p:guide orient="horz" pos="2160"/>
        <p:guide pos="2880"/>
      </p:guideLst>
    </p:cSldViewPr>
  </p:slideViewPr>
  <p:notesTextViewPr>
    <p:cViewPr>
      <p:scale>
        <a:sx n="100" d="100"/>
        <a:sy n="100" d="100"/>
      </p:scale>
      <p:origin x="0" y="0"/>
    </p:cViewPr>
  </p:notesTextViewPr>
  <p:sorterViewPr>
    <p:cViewPr>
      <p:scale>
        <a:sx n="110" d="100"/>
        <a:sy n="110" d="100"/>
      </p:scale>
      <p:origin x="0" y="0"/>
    </p:cViewPr>
  </p:sorter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presProps" Target="pres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tableStyles" Target="tableStyles.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viewProps" Target="view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s>
</file>

<file path=ppt/diagrams/colors1.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2_3">
  <dgm:title val=""/>
  <dgm:desc val=""/>
  <dgm:catLst>
    <dgm:cat type="accent2" pri="11300"/>
  </dgm:catLst>
  <dgm:styleLbl name="node0">
    <dgm:fillClrLst meth="repeat">
      <a:schemeClr val="accent2">
        <a:shade val="80000"/>
      </a:schemeClr>
    </dgm:fillClrLst>
    <dgm:linClrLst meth="repeat">
      <a:schemeClr val="lt1"/>
    </dgm:linClrLst>
    <dgm:effectClrLst/>
    <dgm:txLinClrLst/>
    <dgm:txFillClrLst/>
    <dgm:txEffectClrLst/>
  </dgm:styleLbl>
  <dgm:styleLbl name="node1">
    <dgm:fillClrLst>
      <a:schemeClr val="accent2">
        <a:shade val="80000"/>
      </a:schemeClr>
      <a:schemeClr val="accent2">
        <a:tint val="70000"/>
      </a:schemeClr>
    </dgm:fillClrLst>
    <dgm:linClrLst meth="repeat">
      <a:schemeClr val="lt1"/>
    </dgm:linClrLst>
    <dgm:effectClrLst/>
    <dgm:txLinClrLst/>
    <dgm:txFillClrLst/>
    <dgm:txEffectClrLst/>
  </dgm:styleLbl>
  <dgm:styleLbl name="alignNode1">
    <dgm:fillClrLst>
      <a:schemeClr val="accent2">
        <a:shade val="80000"/>
      </a:schemeClr>
      <a:schemeClr val="accent2">
        <a:tint val="70000"/>
      </a:schemeClr>
    </dgm:fillClrLst>
    <dgm:linClrLst>
      <a:schemeClr val="accent2">
        <a:shade val="80000"/>
      </a:schemeClr>
      <a:schemeClr val="accent2">
        <a:tint val="70000"/>
      </a:schemeClr>
    </dgm:linClrLst>
    <dgm:effectClrLst/>
    <dgm:txLinClrLst/>
    <dgm:txFillClrLst/>
    <dgm:txEffectClrLst/>
  </dgm:styleLbl>
  <dgm:styleLbl name="lnNode1">
    <dgm:fillClrLst>
      <a:schemeClr val="accent2">
        <a:shade val="80000"/>
      </a:schemeClr>
      <a:schemeClr val="accent2">
        <a:tint val="70000"/>
      </a:schemeClr>
    </dgm:fillClrLst>
    <dgm:linClrLst meth="repeat">
      <a:schemeClr val="lt1"/>
    </dgm:linClrLst>
    <dgm:effectClrLst/>
    <dgm:txLinClrLst/>
    <dgm:txFillClrLst/>
    <dgm:txEffectClrLst/>
  </dgm:styleLbl>
  <dgm:styleLbl name="vennNode1">
    <dgm:fillClrLst>
      <a:schemeClr val="accent2">
        <a:shade val="80000"/>
        <a:alpha val="50000"/>
      </a:schemeClr>
      <a:schemeClr val="accent2">
        <a:tint val="70000"/>
        <a:alpha val="50000"/>
      </a:schemeClr>
    </dgm:fillClrLst>
    <dgm:linClrLst meth="repeat">
      <a:schemeClr val="lt1"/>
    </dgm:linClrLst>
    <dgm:effectClrLst/>
    <dgm:txLinClrLst/>
    <dgm:txFillClrLst/>
    <dgm:txEffectClrLst/>
  </dgm:styleLbl>
  <dgm:styleLbl name="node2">
    <dgm:fillClrLst>
      <a:schemeClr val="accent2">
        <a:tint val="99000"/>
      </a:schemeClr>
    </dgm:fillClrLst>
    <dgm:linClrLst meth="repeat">
      <a:schemeClr val="lt1"/>
    </dgm:linClrLst>
    <dgm:effectClrLst/>
    <dgm:txLinClrLst/>
    <dgm:txFillClrLst/>
    <dgm:txEffectClrLst/>
  </dgm:styleLbl>
  <dgm:styleLbl name="node3">
    <dgm:fillClrLst>
      <a:schemeClr val="accent2">
        <a:tint val="80000"/>
      </a:schemeClr>
    </dgm:fillClrLst>
    <dgm:linClrLst meth="repeat">
      <a:schemeClr val="lt1"/>
    </dgm:linClrLst>
    <dgm:effectClrLst/>
    <dgm:txLinClrLst/>
    <dgm:txFillClrLst/>
    <dgm:txEffectClrLst/>
  </dgm:styleLbl>
  <dgm:styleLbl name="node4">
    <dgm:fillClrLst>
      <a:schemeClr val="accent2">
        <a:tint val="70000"/>
      </a:schemeClr>
    </dgm:fillClrLst>
    <dgm:linClrLst meth="repeat">
      <a:schemeClr val="lt1"/>
    </dgm:linClrLst>
    <dgm:effectClrLst/>
    <dgm:txLinClrLst/>
    <dgm:txFillClrLst/>
    <dgm:txEffectClrLst/>
  </dgm:styleLbl>
  <dgm:styleLbl name="fgImgPlace1">
    <dgm:fillClrLst>
      <a:schemeClr val="accent2">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hade val="90000"/>
      </a:schemeClr>
      <a:schemeClr val="accent2">
        <a:tint val="70000"/>
      </a:schemeClr>
    </dgm:fillClrLst>
    <dgm:linClrLst>
      <a:schemeClr val="accent2">
        <a:shade val="90000"/>
      </a:schemeClr>
      <a:schemeClr val="accent2">
        <a:tint val="70000"/>
      </a:schemeClr>
    </dgm:linClrLst>
    <dgm:effectClrLst/>
    <dgm:txLinClrLst/>
    <dgm:txFillClrLst/>
    <dgm:txEffectClrLst/>
  </dgm:styleLbl>
  <dgm:styleLbl name="fgSibTrans2D1">
    <dgm:fillClrLst>
      <a:schemeClr val="accent2">
        <a:shade val="90000"/>
      </a:schemeClr>
      <a:schemeClr val="accent2">
        <a:tint val="70000"/>
      </a:schemeClr>
    </dgm:fillClrLst>
    <dgm:linClrLst>
      <a:schemeClr val="accent2">
        <a:shade val="90000"/>
      </a:schemeClr>
      <a:schemeClr val="accent2">
        <a:tint val="70000"/>
      </a:schemeClr>
    </dgm:linClrLst>
    <dgm:effectClrLst/>
    <dgm:txLinClrLst/>
    <dgm:txFillClrLst meth="repeat">
      <a:schemeClr val="lt1"/>
    </dgm:txFillClrLst>
    <dgm:txEffectClrLst/>
  </dgm:styleLbl>
  <dgm:styleLbl name="bgSibTrans2D1">
    <dgm:fillClrLst>
      <a:schemeClr val="accent2">
        <a:shade val="90000"/>
      </a:schemeClr>
      <a:schemeClr val="accent2">
        <a:tint val="70000"/>
      </a:schemeClr>
    </dgm:fillClrLst>
    <dgm:linClrLst>
      <a:schemeClr val="accent2">
        <a:shade val="90000"/>
      </a:schemeClr>
      <a:schemeClr val="accent2">
        <a:tint val="70000"/>
      </a:schemeClr>
    </dgm:linClrLst>
    <dgm:effectClrLst/>
    <dgm:txLinClrLst/>
    <dgm:txFillClrLst meth="repeat">
      <a:schemeClr val="lt1"/>
    </dgm:txFillClrLst>
    <dgm:txEffectClrLst/>
  </dgm:styleLbl>
  <dgm:styleLbl name="sibTrans1D1">
    <dgm:fillClrLst>
      <a:schemeClr val="accent2">
        <a:shade val="90000"/>
      </a:schemeClr>
      <a:schemeClr val="accent2">
        <a:tint val="70000"/>
      </a:schemeClr>
    </dgm:fillClrLst>
    <dgm:linClrLst>
      <a:schemeClr val="accent2">
        <a:shade val="90000"/>
      </a:schemeClr>
      <a:schemeClr val="accent2">
        <a:tint val="70000"/>
      </a:schemeClr>
    </dgm:linClrLst>
    <dgm:effectClrLst/>
    <dgm:txLinClrLst/>
    <dgm:txFillClrLst meth="repeat">
      <a:schemeClr val="tx1"/>
    </dgm:txFillClrLst>
    <dgm:txEffectClrLst/>
  </dgm:styleLbl>
  <dgm:styleLbl name="callout">
    <dgm:fillClrLst meth="repeat">
      <a:schemeClr val="accent2"/>
    </dgm:fillClrLst>
    <dgm:linClrLst meth="repeat">
      <a:schemeClr val="accent2"/>
    </dgm:linClrLst>
    <dgm:effectClrLst/>
    <dgm:txLinClrLst/>
    <dgm:txFillClrLst meth="repeat">
      <a:schemeClr val="tx1"/>
    </dgm:txFillClrLst>
    <dgm:txEffectClrLst/>
  </dgm:styleLbl>
  <dgm:styleLbl name="asst0">
    <dgm:fillClrLst meth="repeat">
      <a:schemeClr val="accent2">
        <a:shade val="80000"/>
      </a:schemeClr>
    </dgm:fillClrLst>
    <dgm:linClrLst meth="repeat">
      <a:schemeClr val="lt1"/>
    </dgm:linClrLst>
    <dgm:effectClrLst/>
    <dgm:txLinClrLst/>
    <dgm:txFillClrLst/>
    <dgm:txEffectClrLst/>
  </dgm:styleLbl>
  <dgm:styleLbl name="asst1">
    <dgm:fillClrLst meth="repeat">
      <a:schemeClr val="accent2">
        <a:shade val="80000"/>
      </a:schemeClr>
    </dgm:fillClrLst>
    <dgm:linClrLst meth="repeat">
      <a:schemeClr val="lt1"/>
    </dgm:linClrLst>
    <dgm:effectClrLst/>
    <dgm:txLinClrLst/>
    <dgm:txFillClrLst/>
    <dgm:txEffectClrLst/>
  </dgm:styleLbl>
  <dgm:styleLbl name="asst2">
    <dgm:fillClrLst>
      <a:schemeClr val="accent2">
        <a:tint val="99000"/>
      </a:schemeClr>
    </dgm:fillClrLst>
    <dgm:linClrLst meth="repeat">
      <a:schemeClr val="lt1"/>
    </dgm:linClrLst>
    <dgm:effectClrLst/>
    <dgm:txLinClrLst/>
    <dgm:txFillClrLst/>
    <dgm:txEffectClrLst/>
  </dgm:styleLbl>
  <dgm:styleLbl name="asst3">
    <dgm:fillClrLst>
      <a:schemeClr val="accent2">
        <a:tint val="80000"/>
      </a:schemeClr>
    </dgm:fillClrLst>
    <dgm:linClrLst meth="repeat">
      <a:schemeClr val="lt1"/>
    </dgm:linClrLst>
    <dgm:effectClrLst/>
    <dgm:txLinClrLst/>
    <dgm:txFillClrLst/>
    <dgm:txEffectClrLst/>
  </dgm:styleLbl>
  <dgm:styleLbl name="asst4">
    <dgm:fillClrLst>
      <a:schemeClr val="accent2">
        <a:tint val="70000"/>
      </a:schemeClr>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a:tint val="90000"/>
      </a:schemeClr>
    </dgm:fillClrLst>
    <dgm:linClrLst meth="repeat">
      <a:schemeClr val="accent2">
        <a:tint val="90000"/>
      </a:schemeClr>
    </dgm:linClrLst>
    <dgm:effectClrLst/>
    <dgm:txLinClrLst/>
    <dgm:txFillClrLst/>
    <dgm:txEffectClrLst/>
  </dgm:styleLbl>
  <dgm:styleLbl name="parChTrans2D3">
    <dgm:fillClrLst meth="repeat">
      <a:schemeClr val="accent2">
        <a:tint val="70000"/>
      </a:schemeClr>
    </dgm:fillClrLst>
    <dgm:linClrLst meth="repeat">
      <a:schemeClr val="accent2">
        <a:tint val="70000"/>
      </a:schemeClr>
    </dgm:linClrLst>
    <dgm:effectClrLst/>
    <dgm:txLinClrLst/>
    <dgm:txFillClrLst/>
    <dgm:txEffectClrLst/>
  </dgm:styleLbl>
  <dgm:styleLbl name="parChTrans2D4">
    <dgm:fillClrLst meth="repeat">
      <a:schemeClr val="accent2">
        <a:tint val="50000"/>
      </a:schemeClr>
    </dgm:fillClrLst>
    <dgm:linClrLst meth="repeat">
      <a:schemeClr val="accent2">
        <a:tint val="50000"/>
      </a:schemeClr>
    </dgm:linClrLst>
    <dgm:effectClrLst/>
    <dgm:txLinClrLst/>
    <dgm:txFillClrLst meth="repeat">
      <a:schemeClr val="lt1"/>
    </dgm:txFillClrLst>
    <dgm:txEffectClrLst/>
  </dgm:styleLbl>
  <dgm:styleLbl name="parChTrans1D1">
    <dgm:fillClrLst meth="repeat">
      <a:schemeClr val="accent2">
        <a:shade val="80000"/>
      </a:schemeClr>
    </dgm:fillClrLst>
    <dgm:linClrLst meth="repeat">
      <a:schemeClr val="accent2">
        <a:shade val="80000"/>
      </a:schemeClr>
    </dgm:linClrLst>
    <dgm:effectClrLst/>
    <dgm:txLinClrLst/>
    <dgm:txFillClrLst meth="repeat">
      <a:schemeClr val="tx1"/>
    </dgm:txFillClrLst>
    <dgm:txEffectClrLst/>
  </dgm:styleLbl>
  <dgm:styleLbl name="parChTrans1D2">
    <dgm:fillClrLst meth="repeat">
      <a:schemeClr val="accent2">
        <a:tint val="99000"/>
      </a:schemeClr>
    </dgm:fillClrLst>
    <dgm:linClrLst meth="repeat">
      <a:schemeClr val="accent2">
        <a:tint val="99000"/>
      </a:schemeClr>
    </dgm:linClrLst>
    <dgm:effectClrLst/>
    <dgm:txLinClrLst/>
    <dgm:txFillClrLst meth="repeat">
      <a:schemeClr val="tx1"/>
    </dgm:txFillClrLst>
    <dgm:txEffectClrLst/>
  </dgm:styleLbl>
  <dgm:styleLbl name="parChTrans1D3">
    <dgm:fillClrLst meth="repeat">
      <a:schemeClr val="accent2">
        <a:tint val="80000"/>
      </a:schemeClr>
    </dgm:fillClrLst>
    <dgm:linClrLst meth="repeat">
      <a:schemeClr val="accent2">
        <a:tint val="80000"/>
      </a:schemeClr>
    </dgm:linClrLst>
    <dgm:effectClrLst/>
    <dgm:txLinClrLst/>
    <dgm:txFillClrLst meth="repeat">
      <a:schemeClr val="tx1"/>
    </dgm:txFillClrLst>
    <dgm:txEffectClrLst/>
  </dgm:styleLbl>
  <dgm:styleLbl name="parChTrans1D4">
    <dgm:fillClrLst meth="repeat">
      <a:schemeClr val="accent2">
        <a:tint val="70000"/>
      </a:schemeClr>
    </dgm:fillClrLst>
    <dgm:linClrLst meth="repeat">
      <a:schemeClr val="accent2">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hade val="80000"/>
      </a:schemeClr>
      <a:schemeClr val="accent2">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hade val="80000"/>
      </a:schemeClr>
      <a:schemeClr val="accent2">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hade val="80000"/>
      </a:schemeClr>
      <a:schemeClr val="accent2">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hade val="80000"/>
      </a:schemeClr>
      <a:schemeClr val="accent2">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2">
        <a:shade val="80000"/>
      </a:schemeClr>
      <a:schemeClr val="accent2">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a:tint val="70000"/>
      </a:schemeClr>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09F611B3-2B19-4E86-ABE5-0C7A92FF583B}" type="doc">
      <dgm:prSet loTypeId="urn:microsoft.com/office/officeart/2005/8/layout/venn1" loCatId="relationship" qsTypeId="urn:microsoft.com/office/officeart/2005/8/quickstyle/simple1" qsCatId="simple" csTypeId="urn:microsoft.com/office/officeart/2005/8/colors/colorful1" csCatId="colorful" phldr="1"/>
      <dgm:spPr/>
    </dgm:pt>
    <dgm:pt modelId="{D5246CAD-4703-4160-961D-7E4BBE202F42}">
      <dgm:prSet phldrT="[Testo]" custT="1"/>
      <dgm:spPr/>
      <dgm:t>
        <a:bodyPr/>
        <a:lstStyle/>
        <a:p>
          <a:r>
            <a:rPr lang="it-IT" altLang="it-IT" sz="3200" dirty="0"/>
            <a:t>dolore</a:t>
          </a:r>
          <a:endParaRPr lang="it-IT" sz="3200" dirty="0"/>
        </a:p>
      </dgm:t>
    </dgm:pt>
    <dgm:pt modelId="{019E53E4-06D8-4CD3-BE1E-F13EF30AAAF9}" type="parTrans" cxnId="{46B97BC5-2C63-4CC3-B9EE-12D2A4CEAC31}">
      <dgm:prSet/>
      <dgm:spPr/>
      <dgm:t>
        <a:bodyPr/>
        <a:lstStyle/>
        <a:p>
          <a:endParaRPr lang="it-IT" sz="2400"/>
        </a:p>
      </dgm:t>
    </dgm:pt>
    <dgm:pt modelId="{C8C019FC-D9E6-4561-AF5D-98E6D3668502}" type="sibTrans" cxnId="{46B97BC5-2C63-4CC3-B9EE-12D2A4CEAC31}">
      <dgm:prSet/>
      <dgm:spPr/>
      <dgm:t>
        <a:bodyPr/>
        <a:lstStyle/>
        <a:p>
          <a:endParaRPr lang="it-IT" sz="2400"/>
        </a:p>
      </dgm:t>
    </dgm:pt>
    <dgm:pt modelId="{AAA6400F-7AE4-4A8B-80DC-A738E89EBCFF}">
      <dgm:prSet custT="1"/>
      <dgm:spPr/>
      <dgm:t>
        <a:bodyPr/>
        <a:lstStyle/>
        <a:p>
          <a:r>
            <a:rPr lang="it-IT" altLang="it-IT" sz="3200"/>
            <a:t>cronicità</a:t>
          </a:r>
          <a:endParaRPr lang="it-IT" altLang="it-IT" sz="3200" dirty="0"/>
        </a:p>
      </dgm:t>
    </dgm:pt>
    <dgm:pt modelId="{F02EB86B-8AAA-4D59-A8E0-5DBDE037B094}" type="parTrans" cxnId="{F4A451BF-578D-43B7-A91F-ABAB2E28C696}">
      <dgm:prSet/>
      <dgm:spPr/>
      <dgm:t>
        <a:bodyPr/>
        <a:lstStyle/>
        <a:p>
          <a:endParaRPr lang="it-IT" sz="2400"/>
        </a:p>
      </dgm:t>
    </dgm:pt>
    <dgm:pt modelId="{709DE5DB-5468-489A-967B-2E024D2925A1}" type="sibTrans" cxnId="{F4A451BF-578D-43B7-A91F-ABAB2E28C696}">
      <dgm:prSet/>
      <dgm:spPr/>
      <dgm:t>
        <a:bodyPr/>
        <a:lstStyle/>
        <a:p>
          <a:endParaRPr lang="it-IT" sz="2400"/>
        </a:p>
      </dgm:t>
    </dgm:pt>
    <dgm:pt modelId="{E8EC8F5C-6FC2-454A-97DC-6DC882605201}">
      <dgm:prSet custT="1"/>
      <dgm:spPr/>
      <dgm:t>
        <a:bodyPr/>
        <a:lstStyle/>
        <a:p>
          <a:r>
            <a:rPr lang="it-IT" altLang="it-IT" sz="3200" dirty="0"/>
            <a:t>progressione</a:t>
          </a:r>
        </a:p>
      </dgm:t>
    </dgm:pt>
    <dgm:pt modelId="{5BF82A40-2B88-46EC-AB0C-27A4D487CCAD}" type="parTrans" cxnId="{C4718293-EA62-49A4-99E9-96E026914439}">
      <dgm:prSet/>
      <dgm:spPr/>
      <dgm:t>
        <a:bodyPr/>
        <a:lstStyle/>
        <a:p>
          <a:endParaRPr lang="it-IT" sz="2400"/>
        </a:p>
      </dgm:t>
    </dgm:pt>
    <dgm:pt modelId="{78A421E8-B611-4688-A722-FEA1058A9659}" type="sibTrans" cxnId="{C4718293-EA62-49A4-99E9-96E026914439}">
      <dgm:prSet/>
      <dgm:spPr/>
      <dgm:t>
        <a:bodyPr/>
        <a:lstStyle/>
        <a:p>
          <a:endParaRPr lang="it-IT" sz="2400"/>
        </a:p>
      </dgm:t>
    </dgm:pt>
    <dgm:pt modelId="{ABB28CDF-9186-4D2B-BA9C-9F2DA23C281A}">
      <dgm:prSet custT="1"/>
      <dgm:spPr/>
      <dgm:t>
        <a:bodyPr/>
        <a:lstStyle/>
        <a:p>
          <a:r>
            <a:rPr lang="it-IT" altLang="it-IT" sz="3200"/>
            <a:t>disabilità</a:t>
          </a:r>
          <a:endParaRPr lang="it-IT" altLang="it-IT" sz="3200" dirty="0"/>
        </a:p>
      </dgm:t>
    </dgm:pt>
    <dgm:pt modelId="{B699EEFB-B9BE-4FDE-96DB-27230027336C}" type="parTrans" cxnId="{DCD1A91A-E0E5-4656-9179-FF9D4E83A512}">
      <dgm:prSet/>
      <dgm:spPr/>
      <dgm:t>
        <a:bodyPr/>
        <a:lstStyle/>
        <a:p>
          <a:endParaRPr lang="it-IT" sz="2400"/>
        </a:p>
      </dgm:t>
    </dgm:pt>
    <dgm:pt modelId="{3D0EB436-1E8E-41C2-9B54-1240ADD6167B}" type="sibTrans" cxnId="{DCD1A91A-E0E5-4656-9179-FF9D4E83A512}">
      <dgm:prSet/>
      <dgm:spPr/>
      <dgm:t>
        <a:bodyPr/>
        <a:lstStyle/>
        <a:p>
          <a:endParaRPr lang="it-IT" sz="2400"/>
        </a:p>
      </dgm:t>
    </dgm:pt>
    <dgm:pt modelId="{E7C5F788-BD10-4227-8495-7209BFF44BFB}">
      <dgm:prSet custT="1"/>
      <dgm:spPr/>
      <dgm:t>
        <a:bodyPr/>
        <a:lstStyle/>
        <a:p>
          <a:r>
            <a:rPr lang="it-IT" altLang="it-IT" sz="3200"/>
            <a:t>perdita della funzione</a:t>
          </a:r>
          <a:endParaRPr lang="it-IT" altLang="it-IT" sz="3200" dirty="0"/>
        </a:p>
      </dgm:t>
    </dgm:pt>
    <dgm:pt modelId="{E9A86120-3253-436E-B766-2101A5CF7BF0}" type="parTrans" cxnId="{F459650E-1212-4145-8157-06EF9C2E7319}">
      <dgm:prSet/>
      <dgm:spPr/>
      <dgm:t>
        <a:bodyPr/>
        <a:lstStyle/>
        <a:p>
          <a:endParaRPr lang="it-IT" sz="2400"/>
        </a:p>
      </dgm:t>
    </dgm:pt>
    <dgm:pt modelId="{9D874D06-9A5E-46FC-84F5-B7B2443106F4}" type="sibTrans" cxnId="{F459650E-1212-4145-8157-06EF9C2E7319}">
      <dgm:prSet/>
      <dgm:spPr/>
      <dgm:t>
        <a:bodyPr/>
        <a:lstStyle/>
        <a:p>
          <a:endParaRPr lang="it-IT" sz="2400"/>
        </a:p>
      </dgm:t>
    </dgm:pt>
    <dgm:pt modelId="{0A9A9723-6E20-449E-A30F-ABAB38549EEB}" type="pres">
      <dgm:prSet presAssocID="{09F611B3-2B19-4E86-ABE5-0C7A92FF583B}" presName="compositeShape" presStyleCnt="0">
        <dgm:presLayoutVars>
          <dgm:chMax val="7"/>
          <dgm:dir/>
          <dgm:resizeHandles val="exact"/>
        </dgm:presLayoutVars>
      </dgm:prSet>
      <dgm:spPr/>
    </dgm:pt>
    <dgm:pt modelId="{2570613B-7F39-468B-A9F2-D14DA4085EB9}" type="pres">
      <dgm:prSet presAssocID="{D5246CAD-4703-4160-961D-7E4BBE202F42}" presName="circ1" presStyleLbl="vennNode1" presStyleIdx="0" presStyleCnt="5"/>
      <dgm:spPr/>
    </dgm:pt>
    <dgm:pt modelId="{CCE12462-C1F0-439F-8B12-23D2C761A0D2}" type="pres">
      <dgm:prSet presAssocID="{D5246CAD-4703-4160-961D-7E4BBE202F42}" presName="circ1Tx" presStyleLbl="revTx" presStyleIdx="0" presStyleCnt="0">
        <dgm:presLayoutVars>
          <dgm:chMax val="0"/>
          <dgm:chPref val="0"/>
          <dgm:bulletEnabled val="1"/>
        </dgm:presLayoutVars>
      </dgm:prSet>
      <dgm:spPr/>
      <dgm:t>
        <a:bodyPr/>
        <a:lstStyle/>
        <a:p>
          <a:endParaRPr lang="it-IT"/>
        </a:p>
      </dgm:t>
    </dgm:pt>
    <dgm:pt modelId="{2C8C4EA5-A470-4DDF-A7E1-1042B6AD05A9}" type="pres">
      <dgm:prSet presAssocID="{AAA6400F-7AE4-4A8B-80DC-A738E89EBCFF}" presName="circ2" presStyleLbl="vennNode1" presStyleIdx="1" presStyleCnt="5"/>
      <dgm:spPr/>
    </dgm:pt>
    <dgm:pt modelId="{C9BC8705-D9E9-43EA-82B5-8D807DC35124}" type="pres">
      <dgm:prSet presAssocID="{AAA6400F-7AE4-4A8B-80DC-A738E89EBCFF}" presName="circ2Tx" presStyleLbl="revTx" presStyleIdx="0" presStyleCnt="0">
        <dgm:presLayoutVars>
          <dgm:chMax val="0"/>
          <dgm:chPref val="0"/>
          <dgm:bulletEnabled val="1"/>
        </dgm:presLayoutVars>
      </dgm:prSet>
      <dgm:spPr/>
      <dgm:t>
        <a:bodyPr/>
        <a:lstStyle/>
        <a:p>
          <a:endParaRPr lang="it-IT"/>
        </a:p>
      </dgm:t>
    </dgm:pt>
    <dgm:pt modelId="{A8D156AD-6232-45CC-80BB-DB2AC520B33D}" type="pres">
      <dgm:prSet presAssocID="{E8EC8F5C-6FC2-454A-97DC-6DC882605201}" presName="circ3" presStyleLbl="vennNode1" presStyleIdx="2" presStyleCnt="5"/>
      <dgm:spPr/>
    </dgm:pt>
    <dgm:pt modelId="{1504FB61-8FA5-41ED-83E8-9A4CBE239E2E}" type="pres">
      <dgm:prSet presAssocID="{E8EC8F5C-6FC2-454A-97DC-6DC882605201}" presName="circ3Tx" presStyleLbl="revTx" presStyleIdx="0" presStyleCnt="0" custScaleX="142168">
        <dgm:presLayoutVars>
          <dgm:chMax val="0"/>
          <dgm:chPref val="0"/>
          <dgm:bulletEnabled val="1"/>
        </dgm:presLayoutVars>
      </dgm:prSet>
      <dgm:spPr/>
      <dgm:t>
        <a:bodyPr/>
        <a:lstStyle/>
        <a:p>
          <a:endParaRPr lang="it-IT"/>
        </a:p>
      </dgm:t>
    </dgm:pt>
    <dgm:pt modelId="{0BEA6208-E539-46C6-8D8C-BC243F215F16}" type="pres">
      <dgm:prSet presAssocID="{ABB28CDF-9186-4D2B-BA9C-9F2DA23C281A}" presName="circ4" presStyleLbl="vennNode1" presStyleIdx="3" presStyleCnt="5"/>
      <dgm:spPr/>
    </dgm:pt>
    <dgm:pt modelId="{25367C2C-ABD5-4B18-BFD0-6066DFE9A6EF}" type="pres">
      <dgm:prSet presAssocID="{ABB28CDF-9186-4D2B-BA9C-9F2DA23C281A}" presName="circ4Tx" presStyleLbl="revTx" presStyleIdx="0" presStyleCnt="0">
        <dgm:presLayoutVars>
          <dgm:chMax val="0"/>
          <dgm:chPref val="0"/>
          <dgm:bulletEnabled val="1"/>
        </dgm:presLayoutVars>
      </dgm:prSet>
      <dgm:spPr/>
      <dgm:t>
        <a:bodyPr/>
        <a:lstStyle/>
        <a:p>
          <a:endParaRPr lang="it-IT"/>
        </a:p>
      </dgm:t>
    </dgm:pt>
    <dgm:pt modelId="{8C15FFBC-3C41-4465-8364-C4620056BCEA}" type="pres">
      <dgm:prSet presAssocID="{E7C5F788-BD10-4227-8495-7209BFF44BFB}" presName="circ5" presStyleLbl="vennNode1" presStyleIdx="4" presStyleCnt="5"/>
      <dgm:spPr/>
    </dgm:pt>
    <dgm:pt modelId="{A55E97EB-2E10-497E-8624-35CEB15F640D}" type="pres">
      <dgm:prSet presAssocID="{E7C5F788-BD10-4227-8495-7209BFF44BFB}" presName="circ5Tx" presStyleLbl="revTx" presStyleIdx="0" presStyleCnt="0">
        <dgm:presLayoutVars>
          <dgm:chMax val="0"/>
          <dgm:chPref val="0"/>
          <dgm:bulletEnabled val="1"/>
        </dgm:presLayoutVars>
      </dgm:prSet>
      <dgm:spPr/>
      <dgm:t>
        <a:bodyPr/>
        <a:lstStyle/>
        <a:p>
          <a:endParaRPr lang="it-IT"/>
        </a:p>
      </dgm:t>
    </dgm:pt>
  </dgm:ptLst>
  <dgm:cxnLst>
    <dgm:cxn modelId="{29523E51-2FBA-422E-A824-A02DDA18AD45}" type="presOf" srcId="{E7C5F788-BD10-4227-8495-7209BFF44BFB}" destId="{A55E97EB-2E10-497E-8624-35CEB15F640D}" srcOrd="0" destOrd="0" presId="urn:microsoft.com/office/officeart/2005/8/layout/venn1"/>
    <dgm:cxn modelId="{36850E64-9664-435B-98C8-C6859877714C}" type="presOf" srcId="{ABB28CDF-9186-4D2B-BA9C-9F2DA23C281A}" destId="{25367C2C-ABD5-4B18-BFD0-6066DFE9A6EF}" srcOrd="0" destOrd="0" presId="urn:microsoft.com/office/officeart/2005/8/layout/venn1"/>
    <dgm:cxn modelId="{D28C198C-87A1-4ED4-8AFF-80BC58D450E5}" type="presOf" srcId="{E8EC8F5C-6FC2-454A-97DC-6DC882605201}" destId="{1504FB61-8FA5-41ED-83E8-9A4CBE239E2E}" srcOrd="0" destOrd="0" presId="urn:microsoft.com/office/officeart/2005/8/layout/venn1"/>
    <dgm:cxn modelId="{46B97BC5-2C63-4CC3-B9EE-12D2A4CEAC31}" srcId="{09F611B3-2B19-4E86-ABE5-0C7A92FF583B}" destId="{D5246CAD-4703-4160-961D-7E4BBE202F42}" srcOrd="0" destOrd="0" parTransId="{019E53E4-06D8-4CD3-BE1E-F13EF30AAAF9}" sibTransId="{C8C019FC-D9E6-4561-AF5D-98E6D3668502}"/>
    <dgm:cxn modelId="{DCD1A91A-E0E5-4656-9179-FF9D4E83A512}" srcId="{09F611B3-2B19-4E86-ABE5-0C7A92FF583B}" destId="{ABB28CDF-9186-4D2B-BA9C-9F2DA23C281A}" srcOrd="3" destOrd="0" parTransId="{B699EEFB-B9BE-4FDE-96DB-27230027336C}" sibTransId="{3D0EB436-1E8E-41C2-9B54-1240ADD6167B}"/>
    <dgm:cxn modelId="{C4718293-EA62-49A4-99E9-96E026914439}" srcId="{09F611B3-2B19-4E86-ABE5-0C7A92FF583B}" destId="{E8EC8F5C-6FC2-454A-97DC-6DC882605201}" srcOrd="2" destOrd="0" parTransId="{5BF82A40-2B88-46EC-AB0C-27A4D487CCAD}" sibTransId="{78A421E8-B611-4688-A722-FEA1058A9659}"/>
    <dgm:cxn modelId="{C85B5202-8F84-4998-88A1-DFD337131E2C}" type="presOf" srcId="{AAA6400F-7AE4-4A8B-80DC-A738E89EBCFF}" destId="{C9BC8705-D9E9-43EA-82B5-8D807DC35124}" srcOrd="0" destOrd="0" presId="urn:microsoft.com/office/officeart/2005/8/layout/venn1"/>
    <dgm:cxn modelId="{F459650E-1212-4145-8157-06EF9C2E7319}" srcId="{09F611B3-2B19-4E86-ABE5-0C7A92FF583B}" destId="{E7C5F788-BD10-4227-8495-7209BFF44BFB}" srcOrd="4" destOrd="0" parTransId="{E9A86120-3253-436E-B766-2101A5CF7BF0}" sibTransId="{9D874D06-9A5E-46FC-84F5-B7B2443106F4}"/>
    <dgm:cxn modelId="{F4A451BF-578D-43B7-A91F-ABAB2E28C696}" srcId="{09F611B3-2B19-4E86-ABE5-0C7A92FF583B}" destId="{AAA6400F-7AE4-4A8B-80DC-A738E89EBCFF}" srcOrd="1" destOrd="0" parTransId="{F02EB86B-8AAA-4D59-A8E0-5DBDE037B094}" sibTransId="{709DE5DB-5468-489A-967B-2E024D2925A1}"/>
    <dgm:cxn modelId="{6587B0AA-58B4-4C6A-9D41-B158AA66678B}" type="presOf" srcId="{09F611B3-2B19-4E86-ABE5-0C7A92FF583B}" destId="{0A9A9723-6E20-449E-A30F-ABAB38549EEB}" srcOrd="0" destOrd="0" presId="urn:microsoft.com/office/officeart/2005/8/layout/venn1"/>
    <dgm:cxn modelId="{BA0E1303-464D-498C-BD95-40D50265CE93}" type="presOf" srcId="{D5246CAD-4703-4160-961D-7E4BBE202F42}" destId="{CCE12462-C1F0-439F-8B12-23D2C761A0D2}" srcOrd="0" destOrd="0" presId="urn:microsoft.com/office/officeart/2005/8/layout/venn1"/>
    <dgm:cxn modelId="{283A2ECF-5CCA-4551-89CE-634D57115FA5}" type="presParOf" srcId="{0A9A9723-6E20-449E-A30F-ABAB38549EEB}" destId="{2570613B-7F39-468B-A9F2-D14DA4085EB9}" srcOrd="0" destOrd="0" presId="urn:microsoft.com/office/officeart/2005/8/layout/venn1"/>
    <dgm:cxn modelId="{6F8B3573-9061-4FFD-9D26-40FCF703F9F5}" type="presParOf" srcId="{0A9A9723-6E20-449E-A30F-ABAB38549EEB}" destId="{CCE12462-C1F0-439F-8B12-23D2C761A0D2}" srcOrd="1" destOrd="0" presId="urn:microsoft.com/office/officeart/2005/8/layout/venn1"/>
    <dgm:cxn modelId="{F48EAA38-F807-450C-ABC6-0D457141B7B7}" type="presParOf" srcId="{0A9A9723-6E20-449E-A30F-ABAB38549EEB}" destId="{2C8C4EA5-A470-4DDF-A7E1-1042B6AD05A9}" srcOrd="2" destOrd="0" presId="urn:microsoft.com/office/officeart/2005/8/layout/venn1"/>
    <dgm:cxn modelId="{F42EBFA3-DA1F-4E6F-95BA-0D5B365D1C97}" type="presParOf" srcId="{0A9A9723-6E20-449E-A30F-ABAB38549EEB}" destId="{C9BC8705-D9E9-43EA-82B5-8D807DC35124}" srcOrd="3" destOrd="0" presId="urn:microsoft.com/office/officeart/2005/8/layout/venn1"/>
    <dgm:cxn modelId="{7BECE418-3BBE-44F6-B40F-80DEED618450}" type="presParOf" srcId="{0A9A9723-6E20-449E-A30F-ABAB38549EEB}" destId="{A8D156AD-6232-45CC-80BB-DB2AC520B33D}" srcOrd="4" destOrd="0" presId="urn:microsoft.com/office/officeart/2005/8/layout/venn1"/>
    <dgm:cxn modelId="{600819DD-FC35-464B-93AF-807D0A957EEF}" type="presParOf" srcId="{0A9A9723-6E20-449E-A30F-ABAB38549EEB}" destId="{1504FB61-8FA5-41ED-83E8-9A4CBE239E2E}" srcOrd="5" destOrd="0" presId="urn:microsoft.com/office/officeart/2005/8/layout/venn1"/>
    <dgm:cxn modelId="{6E16ED43-1569-4FCC-9318-E9C0770C2D49}" type="presParOf" srcId="{0A9A9723-6E20-449E-A30F-ABAB38549EEB}" destId="{0BEA6208-E539-46C6-8D8C-BC243F215F16}" srcOrd="6" destOrd="0" presId="urn:microsoft.com/office/officeart/2005/8/layout/venn1"/>
    <dgm:cxn modelId="{E3AED2E1-D521-40E6-B3B3-5FB230AA1167}" type="presParOf" srcId="{0A9A9723-6E20-449E-A30F-ABAB38549EEB}" destId="{25367C2C-ABD5-4B18-BFD0-6066DFE9A6EF}" srcOrd="7" destOrd="0" presId="urn:microsoft.com/office/officeart/2005/8/layout/venn1"/>
    <dgm:cxn modelId="{92C9ABED-B3B3-48BD-9538-4403306900C7}" type="presParOf" srcId="{0A9A9723-6E20-449E-A30F-ABAB38549EEB}" destId="{8C15FFBC-3C41-4465-8364-C4620056BCEA}" srcOrd="8" destOrd="0" presId="urn:microsoft.com/office/officeart/2005/8/layout/venn1"/>
    <dgm:cxn modelId="{D6F83A62-BD89-4723-AAA7-7C77E047702C}" type="presParOf" srcId="{0A9A9723-6E20-449E-A30F-ABAB38549EEB}" destId="{A55E97EB-2E10-497E-8624-35CEB15F640D}" srcOrd="9" destOrd="0" presId="urn:microsoft.com/office/officeart/2005/8/layout/venn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E206713B-8626-4E67-8030-FD3284D71B76}" type="doc">
      <dgm:prSet loTypeId="urn:microsoft.com/office/officeart/2005/8/layout/arrow4" loCatId="process" qsTypeId="urn:microsoft.com/office/officeart/2005/8/quickstyle/simple1" qsCatId="simple" csTypeId="urn:microsoft.com/office/officeart/2005/8/colors/accent2_3" csCatId="accent2" phldr="1"/>
      <dgm:spPr/>
      <dgm:t>
        <a:bodyPr/>
        <a:lstStyle/>
        <a:p>
          <a:endParaRPr lang="it-IT"/>
        </a:p>
      </dgm:t>
    </dgm:pt>
    <dgm:pt modelId="{A26B59FA-B88C-4844-B394-28872B923081}">
      <dgm:prSet phldrT="[Testo]"/>
      <dgm:spPr/>
      <dgm:t>
        <a:bodyPr/>
        <a:lstStyle/>
        <a:p>
          <a:pPr>
            <a:buFontTx/>
            <a:buNone/>
          </a:pPr>
          <a:r>
            <a:rPr lang="it-IT" altLang="it-IT" b="1" smtClean="0"/>
            <a:t>Malattie reumatiche a carattere prevalentemente infiammatorio:</a:t>
          </a:r>
          <a:endParaRPr lang="it-IT" dirty="0"/>
        </a:p>
      </dgm:t>
    </dgm:pt>
    <dgm:pt modelId="{0422E045-1D04-4BDD-81E8-867D208D6F2F}" type="parTrans" cxnId="{4AA30FE5-E0C0-4C5A-BBC5-D61D6B505D0A}">
      <dgm:prSet/>
      <dgm:spPr/>
      <dgm:t>
        <a:bodyPr/>
        <a:lstStyle/>
        <a:p>
          <a:endParaRPr lang="it-IT"/>
        </a:p>
      </dgm:t>
    </dgm:pt>
    <dgm:pt modelId="{7CFF36E0-4B7C-4C9C-B451-A594781BFD38}" type="sibTrans" cxnId="{4AA30FE5-E0C0-4C5A-BBC5-D61D6B505D0A}">
      <dgm:prSet/>
      <dgm:spPr/>
      <dgm:t>
        <a:bodyPr/>
        <a:lstStyle/>
        <a:p>
          <a:endParaRPr lang="it-IT"/>
        </a:p>
      </dgm:t>
    </dgm:pt>
    <dgm:pt modelId="{2072B98D-520A-4C71-9024-CC29240787E8}">
      <dgm:prSet/>
      <dgm:spPr/>
      <dgm:t>
        <a:bodyPr/>
        <a:lstStyle/>
        <a:p>
          <a:r>
            <a:rPr lang="it-IT" altLang="it-IT" b="1" dirty="0"/>
            <a:t>da meccanismi autoimmuni o </a:t>
          </a:r>
          <a:r>
            <a:rPr lang="it-IT" altLang="it-IT" b="1" dirty="0" err="1"/>
            <a:t>autoinfiammatori</a:t>
          </a:r>
          <a:endParaRPr lang="it-IT" altLang="it-IT" b="1" dirty="0"/>
        </a:p>
      </dgm:t>
    </dgm:pt>
    <dgm:pt modelId="{45E8D96C-2125-4AC1-B342-1A9CAE896102}" type="parTrans" cxnId="{2B405BB1-213F-413B-9671-71259BFFA826}">
      <dgm:prSet/>
      <dgm:spPr/>
      <dgm:t>
        <a:bodyPr/>
        <a:lstStyle/>
        <a:p>
          <a:endParaRPr lang="it-IT"/>
        </a:p>
      </dgm:t>
    </dgm:pt>
    <dgm:pt modelId="{CDD00DD1-21B0-4E50-A18D-141C5C95358E}" type="sibTrans" cxnId="{2B405BB1-213F-413B-9671-71259BFFA826}">
      <dgm:prSet/>
      <dgm:spPr/>
      <dgm:t>
        <a:bodyPr/>
        <a:lstStyle/>
        <a:p>
          <a:endParaRPr lang="it-IT"/>
        </a:p>
      </dgm:t>
    </dgm:pt>
    <dgm:pt modelId="{7294362F-0A2D-414F-B491-AA345CD1515A}">
      <dgm:prSet/>
      <dgm:spPr/>
      <dgm:t>
        <a:bodyPr/>
        <a:lstStyle/>
        <a:p>
          <a:r>
            <a:rPr lang="it-IT" altLang="it-IT" b="1" dirty="0"/>
            <a:t>da agenti infettivi</a:t>
          </a:r>
        </a:p>
      </dgm:t>
    </dgm:pt>
    <dgm:pt modelId="{64B1B686-2AD3-4D74-AD29-AD2A3C4C8D4D}" type="parTrans" cxnId="{C2932965-9D4B-4BBF-86A0-01EB28E48017}">
      <dgm:prSet/>
      <dgm:spPr/>
      <dgm:t>
        <a:bodyPr/>
        <a:lstStyle/>
        <a:p>
          <a:endParaRPr lang="it-IT"/>
        </a:p>
      </dgm:t>
    </dgm:pt>
    <dgm:pt modelId="{73924F14-4A16-4285-AD9E-270F63B7D086}" type="sibTrans" cxnId="{C2932965-9D4B-4BBF-86A0-01EB28E48017}">
      <dgm:prSet/>
      <dgm:spPr/>
      <dgm:t>
        <a:bodyPr/>
        <a:lstStyle/>
        <a:p>
          <a:endParaRPr lang="it-IT"/>
        </a:p>
      </dgm:t>
    </dgm:pt>
    <dgm:pt modelId="{B690A896-4A06-41B9-8393-222F94E4BC71}">
      <dgm:prSet/>
      <dgm:spPr/>
      <dgm:t>
        <a:bodyPr/>
        <a:lstStyle/>
        <a:p>
          <a:r>
            <a:rPr lang="it-IT" altLang="it-IT" b="1" dirty="0"/>
            <a:t>da </a:t>
          </a:r>
          <a:r>
            <a:rPr lang="it-IT" altLang="it-IT" b="1" dirty="0" err="1"/>
            <a:t>microcristalli</a:t>
          </a:r>
          <a:endParaRPr lang="it-IT" altLang="it-IT" b="1" dirty="0"/>
        </a:p>
      </dgm:t>
    </dgm:pt>
    <dgm:pt modelId="{3713E72A-FC30-40A6-9751-FC61C5198C16}" type="parTrans" cxnId="{CA248A54-6B88-4D71-A0AD-20DFD8972571}">
      <dgm:prSet/>
      <dgm:spPr/>
      <dgm:t>
        <a:bodyPr/>
        <a:lstStyle/>
        <a:p>
          <a:endParaRPr lang="it-IT"/>
        </a:p>
      </dgm:t>
    </dgm:pt>
    <dgm:pt modelId="{E5F796D2-E14C-43BE-A19B-4C4E1D8EEEF1}" type="sibTrans" cxnId="{CA248A54-6B88-4D71-A0AD-20DFD8972571}">
      <dgm:prSet/>
      <dgm:spPr/>
      <dgm:t>
        <a:bodyPr/>
        <a:lstStyle/>
        <a:p>
          <a:endParaRPr lang="it-IT"/>
        </a:p>
      </dgm:t>
    </dgm:pt>
    <dgm:pt modelId="{F66489E7-B606-41BE-B428-F1F990BD9249}">
      <dgm:prSet/>
      <dgm:spPr/>
      <dgm:t>
        <a:bodyPr/>
        <a:lstStyle/>
        <a:p>
          <a:r>
            <a:rPr lang="it-IT" altLang="it-IT" b="1" smtClean="0"/>
            <a:t>Malattie reumatiche a carattere prevalentemente degenerativo:</a:t>
          </a:r>
          <a:endParaRPr lang="it-IT" altLang="it-IT" b="1" dirty="0"/>
        </a:p>
      </dgm:t>
    </dgm:pt>
    <dgm:pt modelId="{C0C6441D-F9E3-4C98-A82E-93D20FB74F88}" type="parTrans" cxnId="{1E2D1686-E958-4B5C-A4DF-076912A18620}">
      <dgm:prSet/>
      <dgm:spPr/>
      <dgm:t>
        <a:bodyPr/>
        <a:lstStyle/>
        <a:p>
          <a:endParaRPr lang="it-IT"/>
        </a:p>
      </dgm:t>
    </dgm:pt>
    <dgm:pt modelId="{54543F89-2137-4136-B2DC-607B87EB413A}" type="sibTrans" cxnId="{1E2D1686-E958-4B5C-A4DF-076912A18620}">
      <dgm:prSet/>
      <dgm:spPr/>
      <dgm:t>
        <a:bodyPr/>
        <a:lstStyle/>
        <a:p>
          <a:endParaRPr lang="it-IT"/>
        </a:p>
      </dgm:t>
    </dgm:pt>
    <dgm:pt modelId="{3C59E0EA-73B9-406D-A2AB-C3335027B48E}">
      <dgm:prSet/>
      <dgm:spPr/>
      <dgm:t>
        <a:bodyPr/>
        <a:lstStyle/>
        <a:p>
          <a:r>
            <a:rPr lang="it-IT" altLang="it-IT" b="1" dirty="0"/>
            <a:t>della cartilagine</a:t>
          </a:r>
        </a:p>
      </dgm:t>
    </dgm:pt>
    <dgm:pt modelId="{DA0BF379-B7F4-42BE-9AA2-BEEDF561B475}" type="parTrans" cxnId="{66891C60-417A-4F57-9275-23024D710FA4}">
      <dgm:prSet/>
      <dgm:spPr/>
      <dgm:t>
        <a:bodyPr/>
        <a:lstStyle/>
        <a:p>
          <a:endParaRPr lang="it-IT"/>
        </a:p>
      </dgm:t>
    </dgm:pt>
    <dgm:pt modelId="{CBF1030D-ABE7-46DB-B13D-66ED235D6DD6}" type="sibTrans" cxnId="{66891C60-417A-4F57-9275-23024D710FA4}">
      <dgm:prSet/>
      <dgm:spPr/>
      <dgm:t>
        <a:bodyPr/>
        <a:lstStyle/>
        <a:p>
          <a:endParaRPr lang="it-IT"/>
        </a:p>
      </dgm:t>
    </dgm:pt>
    <dgm:pt modelId="{6457E559-9E7A-47B5-B8FA-F0AFE0B19F4F}">
      <dgm:prSet/>
      <dgm:spPr/>
      <dgm:t>
        <a:bodyPr/>
        <a:lstStyle/>
        <a:p>
          <a:r>
            <a:rPr lang="it-IT" altLang="it-IT" b="1" dirty="0"/>
            <a:t>dell’osso</a:t>
          </a:r>
        </a:p>
      </dgm:t>
    </dgm:pt>
    <dgm:pt modelId="{EB665038-C68D-45DE-9DDC-BCD2A7BC769C}" type="parTrans" cxnId="{C60480B8-9BE6-433C-A9A1-3CF0F5EAF8F8}">
      <dgm:prSet/>
      <dgm:spPr/>
      <dgm:t>
        <a:bodyPr/>
        <a:lstStyle/>
        <a:p>
          <a:endParaRPr lang="it-IT"/>
        </a:p>
      </dgm:t>
    </dgm:pt>
    <dgm:pt modelId="{C092642F-641B-4355-A8D3-EBDBBA1FAB78}" type="sibTrans" cxnId="{C60480B8-9BE6-433C-A9A1-3CF0F5EAF8F8}">
      <dgm:prSet/>
      <dgm:spPr/>
      <dgm:t>
        <a:bodyPr/>
        <a:lstStyle/>
        <a:p>
          <a:endParaRPr lang="it-IT"/>
        </a:p>
      </dgm:t>
    </dgm:pt>
    <dgm:pt modelId="{C4BFB6B4-98C9-4B2D-AE9E-DAE05E409FD1}">
      <dgm:prSet/>
      <dgm:spPr/>
      <dgm:t>
        <a:bodyPr/>
        <a:lstStyle/>
        <a:p>
          <a:r>
            <a:rPr lang="it-IT" altLang="it-IT" b="1" dirty="0"/>
            <a:t>dei tendini</a:t>
          </a:r>
        </a:p>
      </dgm:t>
    </dgm:pt>
    <dgm:pt modelId="{4708A841-A5BF-4882-A89A-ED31637A1502}" type="parTrans" cxnId="{733035CD-1DB4-4370-8C95-6113DE510311}">
      <dgm:prSet/>
      <dgm:spPr/>
      <dgm:t>
        <a:bodyPr/>
        <a:lstStyle/>
        <a:p>
          <a:endParaRPr lang="it-IT"/>
        </a:p>
      </dgm:t>
    </dgm:pt>
    <dgm:pt modelId="{03D3AA2A-9811-43FB-A338-223D9D63F096}" type="sibTrans" cxnId="{733035CD-1DB4-4370-8C95-6113DE510311}">
      <dgm:prSet/>
      <dgm:spPr/>
      <dgm:t>
        <a:bodyPr/>
        <a:lstStyle/>
        <a:p>
          <a:endParaRPr lang="it-IT"/>
        </a:p>
      </dgm:t>
    </dgm:pt>
    <dgm:pt modelId="{1F69D3F1-8DD5-45AF-925D-0F6645CCFE44}" type="pres">
      <dgm:prSet presAssocID="{E206713B-8626-4E67-8030-FD3284D71B76}" presName="compositeShape" presStyleCnt="0">
        <dgm:presLayoutVars>
          <dgm:chMax val="2"/>
          <dgm:dir/>
          <dgm:resizeHandles val="exact"/>
        </dgm:presLayoutVars>
      </dgm:prSet>
      <dgm:spPr/>
      <dgm:t>
        <a:bodyPr/>
        <a:lstStyle/>
        <a:p>
          <a:endParaRPr lang="it-IT"/>
        </a:p>
      </dgm:t>
    </dgm:pt>
    <dgm:pt modelId="{67CB5D27-5005-4949-B91D-C84E24920098}" type="pres">
      <dgm:prSet presAssocID="{A26B59FA-B88C-4844-B394-28872B923081}" presName="upArrow" presStyleLbl="node1" presStyleIdx="0" presStyleCnt="2"/>
      <dgm:spPr/>
      <dgm:t>
        <a:bodyPr/>
        <a:lstStyle/>
        <a:p>
          <a:endParaRPr lang="it-IT"/>
        </a:p>
      </dgm:t>
    </dgm:pt>
    <dgm:pt modelId="{5289A6EC-CFB5-41DB-B87B-B1500B007721}" type="pres">
      <dgm:prSet presAssocID="{A26B59FA-B88C-4844-B394-28872B923081}" presName="upArrowText" presStyleLbl="revTx" presStyleIdx="0" presStyleCnt="2">
        <dgm:presLayoutVars>
          <dgm:chMax val="0"/>
          <dgm:bulletEnabled val="1"/>
        </dgm:presLayoutVars>
      </dgm:prSet>
      <dgm:spPr/>
      <dgm:t>
        <a:bodyPr/>
        <a:lstStyle/>
        <a:p>
          <a:endParaRPr lang="it-IT"/>
        </a:p>
      </dgm:t>
    </dgm:pt>
    <dgm:pt modelId="{068B188A-AE75-4FB4-A1E1-FDC6D4A8AB75}" type="pres">
      <dgm:prSet presAssocID="{F66489E7-B606-41BE-B428-F1F990BD9249}" presName="downArrow" presStyleLbl="node1" presStyleIdx="1" presStyleCnt="2"/>
      <dgm:spPr/>
      <dgm:t>
        <a:bodyPr/>
        <a:lstStyle/>
        <a:p>
          <a:endParaRPr lang="it-IT"/>
        </a:p>
      </dgm:t>
    </dgm:pt>
    <dgm:pt modelId="{DD55053D-F1C4-47BE-917A-7C13DE4820B1}" type="pres">
      <dgm:prSet presAssocID="{F66489E7-B606-41BE-B428-F1F990BD9249}" presName="downArrowText" presStyleLbl="revTx" presStyleIdx="1" presStyleCnt="2">
        <dgm:presLayoutVars>
          <dgm:chMax val="0"/>
          <dgm:bulletEnabled val="1"/>
        </dgm:presLayoutVars>
      </dgm:prSet>
      <dgm:spPr/>
      <dgm:t>
        <a:bodyPr/>
        <a:lstStyle/>
        <a:p>
          <a:endParaRPr lang="it-IT"/>
        </a:p>
      </dgm:t>
    </dgm:pt>
  </dgm:ptLst>
  <dgm:cxnLst>
    <dgm:cxn modelId="{D6D3BB7D-A0FF-4EDE-92FB-0F79C20D02D3}" type="presOf" srcId="{2072B98D-520A-4C71-9024-CC29240787E8}" destId="{5289A6EC-CFB5-41DB-B87B-B1500B007721}" srcOrd="0" destOrd="1" presId="urn:microsoft.com/office/officeart/2005/8/layout/arrow4"/>
    <dgm:cxn modelId="{C2932965-9D4B-4BBF-86A0-01EB28E48017}" srcId="{A26B59FA-B88C-4844-B394-28872B923081}" destId="{7294362F-0A2D-414F-B491-AA345CD1515A}" srcOrd="1" destOrd="0" parTransId="{64B1B686-2AD3-4D74-AD29-AD2A3C4C8D4D}" sibTransId="{73924F14-4A16-4285-AD9E-270F63B7D086}"/>
    <dgm:cxn modelId="{4AA30FE5-E0C0-4C5A-BBC5-D61D6B505D0A}" srcId="{E206713B-8626-4E67-8030-FD3284D71B76}" destId="{A26B59FA-B88C-4844-B394-28872B923081}" srcOrd="0" destOrd="0" parTransId="{0422E045-1D04-4BDD-81E8-867D208D6F2F}" sibTransId="{7CFF36E0-4B7C-4C9C-B451-A594781BFD38}"/>
    <dgm:cxn modelId="{CA248A54-6B88-4D71-A0AD-20DFD8972571}" srcId="{A26B59FA-B88C-4844-B394-28872B923081}" destId="{B690A896-4A06-41B9-8393-222F94E4BC71}" srcOrd="2" destOrd="0" parTransId="{3713E72A-FC30-40A6-9751-FC61C5198C16}" sibTransId="{E5F796D2-E14C-43BE-A19B-4C4E1D8EEEF1}"/>
    <dgm:cxn modelId="{731CAF8C-B6C5-4327-9172-1589E5BF57B6}" type="presOf" srcId="{C4BFB6B4-98C9-4B2D-AE9E-DAE05E409FD1}" destId="{DD55053D-F1C4-47BE-917A-7C13DE4820B1}" srcOrd="0" destOrd="3" presId="urn:microsoft.com/office/officeart/2005/8/layout/arrow4"/>
    <dgm:cxn modelId="{733035CD-1DB4-4370-8C95-6113DE510311}" srcId="{F66489E7-B606-41BE-B428-F1F990BD9249}" destId="{C4BFB6B4-98C9-4B2D-AE9E-DAE05E409FD1}" srcOrd="2" destOrd="0" parTransId="{4708A841-A5BF-4882-A89A-ED31637A1502}" sibTransId="{03D3AA2A-9811-43FB-A338-223D9D63F096}"/>
    <dgm:cxn modelId="{D7723207-6602-417D-81C4-7347D9A4D8BD}" type="presOf" srcId="{7294362F-0A2D-414F-B491-AA345CD1515A}" destId="{5289A6EC-CFB5-41DB-B87B-B1500B007721}" srcOrd="0" destOrd="2" presId="urn:microsoft.com/office/officeart/2005/8/layout/arrow4"/>
    <dgm:cxn modelId="{64E5EE7C-33C6-458C-A42E-8A8EAC7A4869}" type="presOf" srcId="{B690A896-4A06-41B9-8393-222F94E4BC71}" destId="{5289A6EC-CFB5-41DB-B87B-B1500B007721}" srcOrd="0" destOrd="3" presId="urn:microsoft.com/office/officeart/2005/8/layout/arrow4"/>
    <dgm:cxn modelId="{1E2D1686-E958-4B5C-A4DF-076912A18620}" srcId="{E206713B-8626-4E67-8030-FD3284D71B76}" destId="{F66489E7-B606-41BE-B428-F1F990BD9249}" srcOrd="1" destOrd="0" parTransId="{C0C6441D-F9E3-4C98-A82E-93D20FB74F88}" sibTransId="{54543F89-2137-4136-B2DC-607B87EB413A}"/>
    <dgm:cxn modelId="{66891C60-417A-4F57-9275-23024D710FA4}" srcId="{F66489E7-B606-41BE-B428-F1F990BD9249}" destId="{3C59E0EA-73B9-406D-A2AB-C3335027B48E}" srcOrd="0" destOrd="0" parTransId="{DA0BF379-B7F4-42BE-9AA2-BEEDF561B475}" sibTransId="{CBF1030D-ABE7-46DB-B13D-66ED235D6DD6}"/>
    <dgm:cxn modelId="{0006DD13-C943-482D-AED8-E734F2FE827D}" type="presOf" srcId="{3C59E0EA-73B9-406D-A2AB-C3335027B48E}" destId="{DD55053D-F1C4-47BE-917A-7C13DE4820B1}" srcOrd="0" destOrd="1" presId="urn:microsoft.com/office/officeart/2005/8/layout/arrow4"/>
    <dgm:cxn modelId="{322F89AE-4A73-464D-B911-F870D189985B}" type="presOf" srcId="{A26B59FA-B88C-4844-B394-28872B923081}" destId="{5289A6EC-CFB5-41DB-B87B-B1500B007721}" srcOrd="0" destOrd="0" presId="urn:microsoft.com/office/officeart/2005/8/layout/arrow4"/>
    <dgm:cxn modelId="{48EF5322-E491-4EA5-BCFB-6D7FA38D5B23}" type="presOf" srcId="{F66489E7-B606-41BE-B428-F1F990BD9249}" destId="{DD55053D-F1C4-47BE-917A-7C13DE4820B1}" srcOrd="0" destOrd="0" presId="urn:microsoft.com/office/officeart/2005/8/layout/arrow4"/>
    <dgm:cxn modelId="{2B405BB1-213F-413B-9671-71259BFFA826}" srcId="{A26B59FA-B88C-4844-B394-28872B923081}" destId="{2072B98D-520A-4C71-9024-CC29240787E8}" srcOrd="0" destOrd="0" parTransId="{45E8D96C-2125-4AC1-B342-1A9CAE896102}" sibTransId="{CDD00DD1-21B0-4E50-A18D-141C5C95358E}"/>
    <dgm:cxn modelId="{C60480B8-9BE6-433C-A9A1-3CF0F5EAF8F8}" srcId="{F66489E7-B606-41BE-B428-F1F990BD9249}" destId="{6457E559-9E7A-47B5-B8FA-F0AFE0B19F4F}" srcOrd="1" destOrd="0" parTransId="{EB665038-C68D-45DE-9DDC-BCD2A7BC769C}" sibTransId="{C092642F-641B-4355-A8D3-EBDBBA1FAB78}"/>
    <dgm:cxn modelId="{1B9D8ED6-4A5E-4602-86E5-AB78BF9933DD}" type="presOf" srcId="{6457E559-9E7A-47B5-B8FA-F0AFE0B19F4F}" destId="{DD55053D-F1C4-47BE-917A-7C13DE4820B1}" srcOrd="0" destOrd="2" presId="urn:microsoft.com/office/officeart/2005/8/layout/arrow4"/>
    <dgm:cxn modelId="{01E71923-EE78-44C5-89D7-6BCB2DC2294D}" type="presOf" srcId="{E206713B-8626-4E67-8030-FD3284D71B76}" destId="{1F69D3F1-8DD5-45AF-925D-0F6645CCFE44}" srcOrd="0" destOrd="0" presId="urn:microsoft.com/office/officeart/2005/8/layout/arrow4"/>
    <dgm:cxn modelId="{E3B1FF1D-2CAE-413D-AEB3-513876737E9B}" type="presParOf" srcId="{1F69D3F1-8DD5-45AF-925D-0F6645CCFE44}" destId="{67CB5D27-5005-4949-B91D-C84E24920098}" srcOrd="0" destOrd="0" presId="urn:microsoft.com/office/officeart/2005/8/layout/arrow4"/>
    <dgm:cxn modelId="{88AD367F-0A15-4072-A04A-137B3DD17857}" type="presParOf" srcId="{1F69D3F1-8DD5-45AF-925D-0F6645CCFE44}" destId="{5289A6EC-CFB5-41DB-B87B-B1500B007721}" srcOrd="1" destOrd="0" presId="urn:microsoft.com/office/officeart/2005/8/layout/arrow4"/>
    <dgm:cxn modelId="{94D84A2D-9139-42D0-BAEC-E2ED60CDEB3B}" type="presParOf" srcId="{1F69D3F1-8DD5-45AF-925D-0F6645CCFE44}" destId="{068B188A-AE75-4FB4-A1E1-FDC6D4A8AB75}" srcOrd="2" destOrd="0" presId="urn:microsoft.com/office/officeart/2005/8/layout/arrow4"/>
    <dgm:cxn modelId="{49AFC9F0-4AB4-4735-B045-C221B4B84719}" type="presParOf" srcId="{1F69D3F1-8DD5-45AF-925D-0F6645CCFE44}" destId="{DD55053D-F1C4-47BE-917A-7C13DE4820B1}" srcOrd="3" destOrd="0" presId="urn:microsoft.com/office/officeart/2005/8/layout/arrow4"/>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F917F8BA-CBC7-4DDD-9584-28DF5D46F915}" type="doc">
      <dgm:prSet loTypeId="urn:microsoft.com/office/officeart/2005/8/layout/list1" loCatId="list" qsTypeId="urn:microsoft.com/office/officeart/2005/8/quickstyle/simple1" qsCatId="simple" csTypeId="urn:microsoft.com/office/officeart/2005/8/colors/accent1_2" csCatId="accent1" phldr="1"/>
      <dgm:spPr/>
    </dgm:pt>
    <dgm:pt modelId="{D305F86C-4EAB-43D3-93B5-6847E0F1EB95}">
      <dgm:prSet phldrT="[Testo]"/>
      <dgm:spPr/>
      <dgm:t>
        <a:bodyPr/>
        <a:lstStyle/>
        <a:p>
          <a:r>
            <a:rPr lang="it-IT" altLang="it-IT" b="1" dirty="0"/>
            <a:t>Reumatologia di primo contatto </a:t>
          </a:r>
          <a:endParaRPr lang="it-IT" dirty="0"/>
        </a:p>
      </dgm:t>
    </dgm:pt>
    <dgm:pt modelId="{1CF95A04-A54F-477F-A7D3-D9DB5D8B4F4A}" type="parTrans" cxnId="{44B1516A-ABE1-452A-A4F7-6B21811C3E1B}">
      <dgm:prSet/>
      <dgm:spPr/>
      <dgm:t>
        <a:bodyPr/>
        <a:lstStyle/>
        <a:p>
          <a:endParaRPr lang="it-IT"/>
        </a:p>
      </dgm:t>
    </dgm:pt>
    <dgm:pt modelId="{4EDCE2AE-78A5-4D32-AA84-2E958417F023}" type="sibTrans" cxnId="{44B1516A-ABE1-452A-A4F7-6B21811C3E1B}">
      <dgm:prSet/>
      <dgm:spPr/>
      <dgm:t>
        <a:bodyPr/>
        <a:lstStyle/>
        <a:p>
          <a:endParaRPr lang="it-IT"/>
        </a:p>
      </dgm:t>
    </dgm:pt>
    <dgm:pt modelId="{B80192A4-D5D7-43E6-9EB2-5C440631D6D4}">
      <dgm:prSet/>
      <dgm:spPr/>
      <dgm:t>
        <a:bodyPr/>
        <a:lstStyle/>
        <a:p>
          <a:r>
            <a:rPr lang="it-IT" altLang="it-IT"/>
            <a:t>Artrosi</a:t>
          </a:r>
          <a:endParaRPr lang="it-IT" altLang="it-IT" dirty="0"/>
        </a:p>
      </dgm:t>
    </dgm:pt>
    <dgm:pt modelId="{D1D98C0A-D970-4640-8706-9F97EFB33FB8}" type="parTrans" cxnId="{01BFF944-6222-4E1C-8492-993C54AE50A0}">
      <dgm:prSet/>
      <dgm:spPr/>
      <dgm:t>
        <a:bodyPr/>
        <a:lstStyle/>
        <a:p>
          <a:endParaRPr lang="it-IT"/>
        </a:p>
      </dgm:t>
    </dgm:pt>
    <dgm:pt modelId="{DDC107C9-AB95-4634-9C11-5D69E82DE7A5}" type="sibTrans" cxnId="{01BFF944-6222-4E1C-8492-993C54AE50A0}">
      <dgm:prSet/>
      <dgm:spPr/>
      <dgm:t>
        <a:bodyPr/>
        <a:lstStyle/>
        <a:p>
          <a:endParaRPr lang="it-IT"/>
        </a:p>
      </dgm:t>
    </dgm:pt>
    <dgm:pt modelId="{FF367DE5-9149-4CE4-9EE1-4C2FF4FC6358}">
      <dgm:prSet/>
      <dgm:spPr/>
      <dgm:t>
        <a:bodyPr/>
        <a:lstStyle/>
        <a:p>
          <a:r>
            <a:rPr lang="it-IT" altLang="it-IT"/>
            <a:t>Lombalgie e altri reumatismi extra-articolari</a:t>
          </a:r>
          <a:endParaRPr lang="it-IT" altLang="it-IT" dirty="0"/>
        </a:p>
      </dgm:t>
    </dgm:pt>
    <dgm:pt modelId="{E9DA24B5-4C1C-4CD2-A2E2-56DD969D9565}" type="parTrans" cxnId="{4783623F-FA3A-4911-917D-5D2D161456E9}">
      <dgm:prSet/>
      <dgm:spPr/>
      <dgm:t>
        <a:bodyPr/>
        <a:lstStyle/>
        <a:p>
          <a:endParaRPr lang="it-IT"/>
        </a:p>
      </dgm:t>
    </dgm:pt>
    <dgm:pt modelId="{F25875B9-F97C-45C1-8679-17D6067D426F}" type="sibTrans" cxnId="{4783623F-FA3A-4911-917D-5D2D161456E9}">
      <dgm:prSet/>
      <dgm:spPr/>
      <dgm:t>
        <a:bodyPr/>
        <a:lstStyle/>
        <a:p>
          <a:endParaRPr lang="it-IT"/>
        </a:p>
      </dgm:t>
    </dgm:pt>
    <dgm:pt modelId="{A5F81129-5C1F-479D-AA42-1FA9766B4477}">
      <dgm:prSet/>
      <dgm:spPr/>
      <dgm:t>
        <a:bodyPr/>
        <a:lstStyle/>
        <a:p>
          <a:r>
            <a:rPr lang="it-IT" altLang="it-IT"/>
            <a:t>Reumatismi extra-articolari localizzati e generalizzati</a:t>
          </a:r>
          <a:endParaRPr lang="it-IT" altLang="it-IT" dirty="0"/>
        </a:p>
      </dgm:t>
    </dgm:pt>
    <dgm:pt modelId="{0E6B108F-895B-4D6C-B943-01535F406D60}" type="parTrans" cxnId="{57A067F8-DEA2-4781-A638-02AD1D6F1E4D}">
      <dgm:prSet/>
      <dgm:spPr/>
      <dgm:t>
        <a:bodyPr/>
        <a:lstStyle/>
        <a:p>
          <a:endParaRPr lang="it-IT"/>
        </a:p>
      </dgm:t>
    </dgm:pt>
    <dgm:pt modelId="{D8CE2B76-FAFE-4CD8-BAD3-A4BDE347867D}" type="sibTrans" cxnId="{57A067F8-DEA2-4781-A638-02AD1D6F1E4D}">
      <dgm:prSet/>
      <dgm:spPr/>
      <dgm:t>
        <a:bodyPr/>
        <a:lstStyle/>
        <a:p>
          <a:endParaRPr lang="it-IT"/>
        </a:p>
      </dgm:t>
    </dgm:pt>
    <dgm:pt modelId="{0979001B-839B-43C4-B767-4B2210DCD0B9}">
      <dgm:prSet/>
      <dgm:spPr/>
      <dgm:t>
        <a:bodyPr/>
        <a:lstStyle/>
        <a:p>
          <a:r>
            <a:rPr lang="it-IT" altLang="it-IT" b="1"/>
            <a:t>Reumatologia di 2° livello</a:t>
          </a:r>
          <a:endParaRPr lang="it-IT" altLang="it-IT" b="1" dirty="0"/>
        </a:p>
      </dgm:t>
    </dgm:pt>
    <dgm:pt modelId="{D661F8CF-B4E9-482A-8773-4C58F5C5E753}" type="parTrans" cxnId="{F4207331-B9DB-4295-B902-4DC9CF1EE7F1}">
      <dgm:prSet/>
      <dgm:spPr/>
      <dgm:t>
        <a:bodyPr/>
        <a:lstStyle/>
        <a:p>
          <a:endParaRPr lang="it-IT"/>
        </a:p>
      </dgm:t>
    </dgm:pt>
    <dgm:pt modelId="{100AA481-5427-49DF-8082-740B30512370}" type="sibTrans" cxnId="{F4207331-B9DB-4295-B902-4DC9CF1EE7F1}">
      <dgm:prSet/>
      <dgm:spPr/>
      <dgm:t>
        <a:bodyPr/>
        <a:lstStyle/>
        <a:p>
          <a:endParaRPr lang="it-IT"/>
        </a:p>
      </dgm:t>
    </dgm:pt>
    <dgm:pt modelId="{4DEAA04F-3514-4DB6-98EB-F320DD73EFDF}">
      <dgm:prSet/>
      <dgm:spPr/>
      <dgm:t>
        <a:bodyPr/>
        <a:lstStyle/>
        <a:p>
          <a:r>
            <a:rPr lang="it-IT" altLang="it-IT"/>
            <a:t>Artriti (Reumatismi infiammatori)</a:t>
          </a:r>
          <a:endParaRPr lang="it-IT" altLang="it-IT" dirty="0"/>
        </a:p>
      </dgm:t>
    </dgm:pt>
    <dgm:pt modelId="{64578B18-AED0-45E4-8040-739AD57513E3}" type="parTrans" cxnId="{12FC8074-080E-42C2-8EAA-A2CF9C41A582}">
      <dgm:prSet/>
      <dgm:spPr/>
      <dgm:t>
        <a:bodyPr/>
        <a:lstStyle/>
        <a:p>
          <a:endParaRPr lang="it-IT"/>
        </a:p>
      </dgm:t>
    </dgm:pt>
    <dgm:pt modelId="{5A71F65B-2F6B-4F7F-8A2A-CA741DF6C225}" type="sibTrans" cxnId="{12FC8074-080E-42C2-8EAA-A2CF9C41A582}">
      <dgm:prSet/>
      <dgm:spPr/>
      <dgm:t>
        <a:bodyPr/>
        <a:lstStyle/>
        <a:p>
          <a:endParaRPr lang="it-IT"/>
        </a:p>
      </dgm:t>
    </dgm:pt>
    <dgm:pt modelId="{935A9095-1F22-428E-8B00-5707C66CF919}">
      <dgm:prSet/>
      <dgm:spPr/>
      <dgm:t>
        <a:bodyPr/>
        <a:lstStyle/>
        <a:p>
          <a:r>
            <a:rPr lang="it-IT" altLang="it-IT"/>
            <a:t>Connettiviti non complicate</a:t>
          </a:r>
          <a:endParaRPr lang="it-IT" altLang="it-IT" dirty="0"/>
        </a:p>
      </dgm:t>
    </dgm:pt>
    <dgm:pt modelId="{C1B0898F-2AFA-41AD-9C90-0522E189BBF2}" type="parTrans" cxnId="{FB4D4603-B508-45FF-8C6A-0E281457FF34}">
      <dgm:prSet/>
      <dgm:spPr/>
      <dgm:t>
        <a:bodyPr/>
        <a:lstStyle/>
        <a:p>
          <a:endParaRPr lang="it-IT"/>
        </a:p>
      </dgm:t>
    </dgm:pt>
    <dgm:pt modelId="{441E9329-EA88-4BE2-ABA9-7A0AE7DCF5D8}" type="sibTrans" cxnId="{FB4D4603-B508-45FF-8C6A-0E281457FF34}">
      <dgm:prSet/>
      <dgm:spPr/>
      <dgm:t>
        <a:bodyPr/>
        <a:lstStyle/>
        <a:p>
          <a:endParaRPr lang="it-IT"/>
        </a:p>
      </dgm:t>
    </dgm:pt>
    <dgm:pt modelId="{246157C8-24D4-4059-A8B7-21222F0477EA}">
      <dgm:prSet/>
      <dgm:spPr/>
      <dgm:t>
        <a:bodyPr/>
        <a:lstStyle/>
        <a:p>
          <a:r>
            <a:rPr lang="it-IT" altLang="it-IT"/>
            <a:t>Osteoporosi</a:t>
          </a:r>
          <a:endParaRPr lang="it-IT" altLang="it-IT" dirty="0"/>
        </a:p>
      </dgm:t>
    </dgm:pt>
    <dgm:pt modelId="{618EDF46-4D86-437C-84E0-9532B48B2E89}" type="parTrans" cxnId="{9121A254-6443-4DFF-ACA8-89395F4B49F7}">
      <dgm:prSet/>
      <dgm:spPr/>
      <dgm:t>
        <a:bodyPr/>
        <a:lstStyle/>
        <a:p>
          <a:endParaRPr lang="it-IT"/>
        </a:p>
      </dgm:t>
    </dgm:pt>
    <dgm:pt modelId="{4041FB64-EF85-4752-978D-B06486E3DCC8}" type="sibTrans" cxnId="{9121A254-6443-4DFF-ACA8-89395F4B49F7}">
      <dgm:prSet/>
      <dgm:spPr/>
      <dgm:t>
        <a:bodyPr/>
        <a:lstStyle/>
        <a:p>
          <a:endParaRPr lang="it-IT"/>
        </a:p>
      </dgm:t>
    </dgm:pt>
    <dgm:pt modelId="{A8BA42A5-F591-435B-AEDD-5217549C1DBF}">
      <dgm:prSet/>
      <dgm:spPr/>
      <dgm:t>
        <a:bodyPr/>
        <a:lstStyle/>
        <a:p>
          <a:r>
            <a:rPr lang="it-IT" altLang="it-IT" b="1"/>
            <a:t>Reumatologia di 3° livello</a:t>
          </a:r>
          <a:endParaRPr lang="it-IT" altLang="it-IT" b="1" dirty="0"/>
        </a:p>
      </dgm:t>
    </dgm:pt>
    <dgm:pt modelId="{161258F4-73BD-49B1-B8AF-9E798F05DD40}" type="parTrans" cxnId="{89878EFD-9FB6-4B07-8D4B-B40A02F7AB15}">
      <dgm:prSet/>
      <dgm:spPr/>
      <dgm:t>
        <a:bodyPr/>
        <a:lstStyle/>
        <a:p>
          <a:endParaRPr lang="it-IT"/>
        </a:p>
      </dgm:t>
    </dgm:pt>
    <dgm:pt modelId="{EE9C1A2F-151A-414F-9167-AF7561DA843E}" type="sibTrans" cxnId="{89878EFD-9FB6-4B07-8D4B-B40A02F7AB15}">
      <dgm:prSet/>
      <dgm:spPr/>
      <dgm:t>
        <a:bodyPr/>
        <a:lstStyle/>
        <a:p>
          <a:endParaRPr lang="it-IT"/>
        </a:p>
      </dgm:t>
    </dgm:pt>
    <dgm:pt modelId="{5C94E5BE-8C7C-4556-9BA0-A794948FBE1A}">
      <dgm:prSet/>
      <dgm:spPr/>
      <dgm:t>
        <a:bodyPr/>
        <a:lstStyle/>
        <a:p>
          <a:r>
            <a:rPr lang="it-IT" altLang="it-IT"/>
            <a:t>Malattie sistemiche AI complicate</a:t>
          </a:r>
          <a:endParaRPr lang="it-IT" altLang="it-IT" dirty="0"/>
        </a:p>
      </dgm:t>
    </dgm:pt>
    <dgm:pt modelId="{5B2E7932-9FBB-48E4-A4F3-F2A405651AE2}" type="parTrans" cxnId="{B77D49A3-40BE-4458-AF16-921439D23650}">
      <dgm:prSet/>
      <dgm:spPr/>
      <dgm:t>
        <a:bodyPr/>
        <a:lstStyle/>
        <a:p>
          <a:endParaRPr lang="it-IT"/>
        </a:p>
      </dgm:t>
    </dgm:pt>
    <dgm:pt modelId="{3F922E0A-914E-43E2-B80F-312D6AA911EF}" type="sibTrans" cxnId="{B77D49A3-40BE-4458-AF16-921439D23650}">
      <dgm:prSet/>
      <dgm:spPr/>
      <dgm:t>
        <a:bodyPr/>
        <a:lstStyle/>
        <a:p>
          <a:endParaRPr lang="it-IT"/>
        </a:p>
      </dgm:t>
    </dgm:pt>
    <dgm:pt modelId="{AF7EE05B-B5E0-49C7-BCFE-59B6C4186903}">
      <dgm:prSet/>
      <dgm:spPr/>
      <dgm:t>
        <a:bodyPr/>
        <a:lstStyle/>
        <a:p>
          <a:r>
            <a:rPr lang="it-IT" altLang="it-IT"/>
            <a:t>Artriti settiche</a:t>
          </a:r>
          <a:endParaRPr lang="it-IT" altLang="it-IT" dirty="0"/>
        </a:p>
      </dgm:t>
    </dgm:pt>
    <dgm:pt modelId="{1E6001ED-809B-4EBF-A635-EED0D2F9C603}" type="parTrans" cxnId="{808568D9-4E01-491D-8A6B-846522278809}">
      <dgm:prSet/>
      <dgm:spPr/>
      <dgm:t>
        <a:bodyPr/>
        <a:lstStyle/>
        <a:p>
          <a:endParaRPr lang="it-IT"/>
        </a:p>
      </dgm:t>
    </dgm:pt>
    <dgm:pt modelId="{6CE5854D-833B-4F06-8745-2B4D8B93F548}" type="sibTrans" cxnId="{808568D9-4E01-491D-8A6B-846522278809}">
      <dgm:prSet/>
      <dgm:spPr/>
      <dgm:t>
        <a:bodyPr/>
        <a:lstStyle/>
        <a:p>
          <a:endParaRPr lang="it-IT"/>
        </a:p>
      </dgm:t>
    </dgm:pt>
    <dgm:pt modelId="{E83B9404-6996-45A9-995F-6CF044620C7B}">
      <dgm:prSet/>
      <dgm:spPr/>
      <dgm:t>
        <a:bodyPr/>
        <a:lstStyle/>
        <a:p>
          <a:r>
            <a:rPr lang="it-IT" altLang="it-IT"/>
            <a:t>Artriti refrattarie al trattamento</a:t>
          </a:r>
          <a:endParaRPr lang="it-IT" altLang="it-IT" dirty="0"/>
        </a:p>
      </dgm:t>
    </dgm:pt>
    <dgm:pt modelId="{81E40184-17F2-432F-98A4-1A068D4D1EF3}" type="parTrans" cxnId="{8B03B7E4-C238-452E-8990-38B185158B41}">
      <dgm:prSet/>
      <dgm:spPr/>
      <dgm:t>
        <a:bodyPr/>
        <a:lstStyle/>
        <a:p>
          <a:endParaRPr lang="it-IT"/>
        </a:p>
      </dgm:t>
    </dgm:pt>
    <dgm:pt modelId="{415C6D05-C6B0-4A4B-B34F-7863810A6748}" type="sibTrans" cxnId="{8B03B7E4-C238-452E-8990-38B185158B41}">
      <dgm:prSet/>
      <dgm:spPr/>
      <dgm:t>
        <a:bodyPr/>
        <a:lstStyle/>
        <a:p>
          <a:endParaRPr lang="it-IT"/>
        </a:p>
      </dgm:t>
    </dgm:pt>
    <dgm:pt modelId="{DCB10715-8946-468D-9046-6A2A9F1BF1EA}">
      <dgm:prSet/>
      <dgm:spPr/>
      <dgm:t>
        <a:bodyPr/>
        <a:lstStyle/>
        <a:p>
          <a:r>
            <a:rPr lang="it-IT" altLang="it-IT"/>
            <a:t>Definizione diagnostico/terapeutica di casi complessi che necessitano di interazioni multidisciplinari</a:t>
          </a:r>
          <a:endParaRPr lang="it-IT" altLang="it-IT" dirty="0"/>
        </a:p>
      </dgm:t>
    </dgm:pt>
    <dgm:pt modelId="{D6B97368-F710-4A6B-8C50-101C82A7786F}" type="parTrans" cxnId="{33F74AB9-5880-4227-A2A7-2909E29A93D5}">
      <dgm:prSet/>
      <dgm:spPr/>
      <dgm:t>
        <a:bodyPr/>
        <a:lstStyle/>
        <a:p>
          <a:endParaRPr lang="it-IT"/>
        </a:p>
      </dgm:t>
    </dgm:pt>
    <dgm:pt modelId="{F157B4FA-CA5A-4CE0-825F-3622241CCA6D}" type="sibTrans" cxnId="{33F74AB9-5880-4227-A2A7-2909E29A93D5}">
      <dgm:prSet/>
      <dgm:spPr/>
      <dgm:t>
        <a:bodyPr/>
        <a:lstStyle/>
        <a:p>
          <a:endParaRPr lang="it-IT"/>
        </a:p>
      </dgm:t>
    </dgm:pt>
    <dgm:pt modelId="{C55FB997-370A-40F6-8656-ED52BB67D7E8}">
      <dgm:prSet/>
      <dgm:spPr/>
      <dgm:t>
        <a:bodyPr/>
        <a:lstStyle/>
        <a:p>
          <a:r>
            <a:rPr lang="it-IT" altLang="it-IT" dirty="0"/>
            <a:t>Malattie rare</a:t>
          </a:r>
        </a:p>
      </dgm:t>
    </dgm:pt>
    <dgm:pt modelId="{EAF3D511-DA17-4DC5-819F-C4DE17D97605}" type="parTrans" cxnId="{9821DED1-928E-469B-BC97-51138C6D1CCA}">
      <dgm:prSet/>
      <dgm:spPr/>
      <dgm:t>
        <a:bodyPr/>
        <a:lstStyle/>
        <a:p>
          <a:endParaRPr lang="it-IT"/>
        </a:p>
      </dgm:t>
    </dgm:pt>
    <dgm:pt modelId="{0FA68F36-4048-4681-87E5-D53B9FB9BAE9}" type="sibTrans" cxnId="{9821DED1-928E-469B-BC97-51138C6D1CCA}">
      <dgm:prSet/>
      <dgm:spPr/>
      <dgm:t>
        <a:bodyPr/>
        <a:lstStyle/>
        <a:p>
          <a:endParaRPr lang="it-IT"/>
        </a:p>
      </dgm:t>
    </dgm:pt>
    <dgm:pt modelId="{EF307C67-1418-4C16-817A-4FA152523D8A}" type="pres">
      <dgm:prSet presAssocID="{F917F8BA-CBC7-4DDD-9584-28DF5D46F915}" presName="linear" presStyleCnt="0">
        <dgm:presLayoutVars>
          <dgm:dir/>
          <dgm:animLvl val="lvl"/>
          <dgm:resizeHandles val="exact"/>
        </dgm:presLayoutVars>
      </dgm:prSet>
      <dgm:spPr/>
    </dgm:pt>
    <dgm:pt modelId="{E50E9164-E64C-4AEB-BE13-0D05A4027DE7}" type="pres">
      <dgm:prSet presAssocID="{D305F86C-4EAB-43D3-93B5-6847E0F1EB95}" presName="parentLin" presStyleCnt="0"/>
      <dgm:spPr/>
    </dgm:pt>
    <dgm:pt modelId="{043682CE-4F50-416E-BA31-E4D30D9CBD57}" type="pres">
      <dgm:prSet presAssocID="{D305F86C-4EAB-43D3-93B5-6847E0F1EB95}" presName="parentLeftMargin" presStyleLbl="node1" presStyleIdx="0" presStyleCnt="3"/>
      <dgm:spPr/>
      <dgm:t>
        <a:bodyPr/>
        <a:lstStyle/>
        <a:p>
          <a:endParaRPr lang="it-IT"/>
        </a:p>
      </dgm:t>
    </dgm:pt>
    <dgm:pt modelId="{6958BC30-B651-4812-A727-B1360CC0B0E4}" type="pres">
      <dgm:prSet presAssocID="{D305F86C-4EAB-43D3-93B5-6847E0F1EB95}" presName="parentText" presStyleLbl="node1" presStyleIdx="0" presStyleCnt="3" custLinFactNeighborX="6204" custLinFactNeighborY="15951">
        <dgm:presLayoutVars>
          <dgm:chMax val="0"/>
          <dgm:bulletEnabled val="1"/>
        </dgm:presLayoutVars>
      </dgm:prSet>
      <dgm:spPr/>
      <dgm:t>
        <a:bodyPr/>
        <a:lstStyle/>
        <a:p>
          <a:endParaRPr lang="it-IT"/>
        </a:p>
      </dgm:t>
    </dgm:pt>
    <dgm:pt modelId="{5991B496-B9EA-434A-8408-399C47C2CDE8}" type="pres">
      <dgm:prSet presAssocID="{D305F86C-4EAB-43D3-93B5-6847E0F1EB95}" presName="negativeSpace" presStyleCnt="0"/>
      <dgm:spPr/>
    </dgm:pt>
    <dgm:pt modelId="{7626EC5E-F86E-4679-B8A0-649C7D36CC13}" type="pres">
      <dgm:prSet presAssocID="{D305F86C-4EAB-43D3-93B5-6847E0F1EB95}" presName="childText" presStyleLbl="conFgAcc1" presStyleIdx="0" presStyleCnt="3">
        <dgm:presLayoutVars>
          <dgm:bulletEnabled val="1"/>
        </dgm:presLayoutVars>
      </dgm:prSet>
      <dgm:spPr/>
      <dgm:t>
        <a:bodyPr/>
        <a:lstStyle/>
        <a:p>
          <a:endParaRPr lang="it-IT"/>
        </a:p>
      </dgm:t>
    </dgm:pt>
    <dgm:pt modelId="{F54611AD-E0BA-425C-B6FA-4E90BC9F5C0E}" type="pres">
      <dgm:prSet presAssocID="{4EDCE2AE-78A5-4D32-AA84-2E958417F023}" presName="spaceBetweenRectangles" presStyleCnt="0"/>
      <dgm:spPr/>
    </dgm:pt>
    <dgm:pt modelId="{BDF80DCD-04BD-4AEB-9B5C-504FA0B12FD9}" type="pres">
      <dgm:prSet presAssocID="{0979001B-839B-43C4-B767-4B2210DCD0B9}" presName="parentLin" presStyleCnt="0"/>
      <dgm:spPr/>
    </dgm:pt>
    <dgm:pt modelId="{ECF4D771-FBA9-40B1-9BDC-6EC1CCB9DA21}" type="pres">
      <dgm:prSet presAssocID="{0979001B-839B-43C4-B767-4B2210DCD0B9}" presName="parentLeftMargin" presStyleLbl="node1" presStyleIdx="0" presStyleCnt="3"/>
      <dgm:spPr/>
      <dgm:t>
        <a:bodyPr/>
        <a:lstStyle/>
        <a:p>
          <a:endParaRPr lang="it-IT"/>
        </a:p>
      </dgm:t>
    </dgm:pt>
    <dgm:pt modelId="{CC3B34CE-4A73-4F32-91CF-25CD98532F6C}" type="pres">
      <dgm:prSet presAssocID="{0979001B-839B-43C4-B767-4B2210DCD0B9}" presName="parentText" presStyleLbl="node1" presStyleIdx="1" presStyleCnt="3">
        <dgm:presLayoutVars>
          <dgm:chMax val="0"/>
          <dgm:bulletEnabled val="1"/>
        </dgm:presLayoutVars>
      </dgm:prSet>
      <dgm:spPr/>
      <dgm:t>
        <a:bodyPr/>
        <a:lstStyle/>
        <a:p>
          <a:endParaRPr lang="it-IT"/>
        </a:p>
      </dgm:t>
    </dgm:pt>
    <dgm:pt modelId="{5EA2CBF8-08F4-4384-A91F-781354939032}" type="pres">
      <dgm:prSet presAssocID="{0979001B-839B-43C4-B767-4B2210DCD0B9}" presName="negativeSpace" presStyleCnt="0"/>
      <dgm:spPr/>
    </dgm:pt>
    <dgm:pt modelId="{440DAAC3-3DA5-4B82-A6FA-CA76BB3AAE3B}" type="pres">
      <dgm:prSet presAssocID="{0979001B-839B-43C4-B767-4B2210DCD0B9}" presName="childText" presStyleLbl="conFgAcc1" presStyleIdx="1" presStyleCnt="3">
        <dgm:presLayoutVars>
          <dgm:bulletEnabled val="1"/>
        </dgm:presLayoutVars>
      </dgm:prSet>
      <dgm:spPr/>
      <dgm:t>
        <a:bodyPr/>
        <a:lstStyle/>
        <a:p>
          <a:endParaRPr lang="it-IT"/>
        </a:p>
      </dgm:t>
    </dgm:pt>
    <dgm:pt modelId="{40EA7CAA-3228-4292-B6B9-E4CDC74E8785}" type="pres">
      <dgm:prSet presAssocID="{100AA481-5427-49DF-8082-740B30512370}" presName="spaceBetweenRectangles" presStyleCnt="0"/>
      <dgm:spPr/>
    </dgm:pt>
    <dgm:pt modelId="{BEAEF6FE-6686-4A42-927C-CB1CF98F0E57}" type="pres">
      <dgm:prSet presAssocID="{A8BA42A5-F591-435B-AEDD-5217549C1DBF}" presName="parentLin" presStyleCnt="0"/>
      <dgm:spPr/>
    </dgm:pt>
    <dgm:pt modelId="{AE9956C8-E8B7-401A-8A49-A220987BD1F9}" type="pres">
      <dgm:prSet presAssocID="{A8BA42A5-F591-435B-AEDD-5217549C1DBF}" presName="parentLeftMargin" presStyleLbl="node1" presStyleIdx="1" presStyleCnt="3"/>
      <dgm:spPr/>
      <dgm:t>
        <a:bodyPr/>
        <a:lstStyle/>
        <a:p>
          <a:endParaRPr lang="it-IT"/>
        </a:p>
      </dgm:t>
    </dgm:pt>
    <dgm:pt modelId="{B3D54F09-A049-4EE7-BDB4-D8D3C94C8743}" type="pres">
      <dgm:prSet presAssocID="{A8BA42A5-F591-435B-AEDD-5217549C1DBF}" presName="parentText" presStyleLbl="node1" presStyleIdx="2" presStyleCnt="3">
        <dgm:presLayoutVars>
          <dgm:chMax val="0"/>
          <dgm:bulletEnabled val="1"/>
        </dgm:presLayoutVars>
      </dgm:prSet>
      <dgm:spPr/>
      <dgm:t>
        <a:bodyPr/>
        <a:lstStyle/>
        <a:p>
          <a:endParaRPr lang="it-IT"/>
        </a:p>
      </dgm:t>
    </dgm:pt>
    <dgm:pt modelId="{642F4797-14E5-43F2-B0B6-E3C3A3F94C40}" type="pres">
      <dgm:prSet presAssocID="{A8BA42A5-F591-435B-AEDD-5217549C1DBF}" presName="negativeSpace" presStyleCnt="0"/>
      <dgm:spPr/>
    </dgm:pt>
    <dgm:pt modelId="{5DD7F1F6-770E-4E07-8E9D-43E4494B3B95}" type="pres">
      <dgm:prSet presAssocID="{A8BA42A5-F591-435B-AEDD-5217549C1DBF}" presName="childText" presStyleLbl="conFgAcc1" presStyleIdx="2" presStyleCnt="3">
        <dgm:presLayoutVars>
          <dgm:bulletEnabled val="1"/>
        </dgm:presLayoutVars>
      </dgm:prSet>
      <dgm:spPr/>
      <dgm:t>
        <a:bodyPr/>
        <a:lstStyle/>
        <a:p>
          <a:endParaRPr lang="it-IT"/>
        </a:p>
      </dgm:t>
    </dgm:pt>
  </dgm:ptLst>
  <dgm:cxnLst>
    <dgm:cxn modelId="{09524479-FEB6-45C9-A7A7-C5985C6E488B}" type="presOf" srcId="{F917F8BA-CBC7-4DDD-9584-28DF5D46F915}" destId="{EF307C67-1418-4C16-817A-4FA152523D8A}" srcOrd="0" destOrd="0" presId="urn:microsoft.com/office/officeart/2005/8/layout/list1"/>
    <dgm:cxn modelId="{8B7332A8-E9D5-46CB-B3C3-10707F414425}" type="presOf" srcId="{D305F86C-4EAB-43D3-93B5-6847E0F1EB95}" destId="{6958BC30-B651-4812-A727-B1360CC0B0E4}" srcOrd="1" destOrd="0" presId="urn:microsoft.com/office/officeart/2005/8/layout/list1"/>
    <dgm:cxn modelId="{286AE310-A516-4700-8867-5BF20B8489FF}" type="presOf" srcId="{C55FB997-370A-40F6-8656-ED52BB67D7E8}" destId="{5DD7F1F6-770E-4E07-8E9D-43E4494B3B95}" srcOrd="0" destOrd="4" presId="urn:microsoft.com/office/officeart/2005/8/layout/list1"/>
    <dgm:cxn modelId="{9121A254-6443-4DFF-ACA8-89395F4B49F7}" srcId="{0979001B-839B-43C4-B767-4B2210DCD0B9}" destId="{246157C8-24D4-4059-A8B7-21222F0477EA}" srcOrd="2" destOrd="0" parTransId="{618EDF46-4D86-437C-84E0-9532B48B2E89}" sibTransId="{4041FB64-EF85-4752-978D-B06486E3DCC8}"/>
    <dgm:cxn modelId="{1BC16C51-E075-4F6B-981C-5A7C69BB6393}" type="presOf" srcId="{E83B9404-6996-45A9-995F-6CF044620C7B}" destId="{5DD7F1F6-770E-4E07-8E9D-43E4494B3B95}" srcOrd="0" destOrd="2" presId="urn:microsoft.com/office/officeart/2005/8/layout/list1"/>
    <dgm:cxn modelId="{9FD6B371-F9CD-4839-BCF4-F7F344F2FB48}" type="presOf" srcId="{4DEAA04F-3514-4DB6-98EB-F320DD73EFDF}" destId="{440DAAC3-3DA5-4B82-A6FA-CA76BB3AAE3B}" srcOrd="0" destOrd="0" presId="urn:microsoft.com/office/officeart/2005/8/layout/list1"/>
    <dgm:cxn modelId="{9BFC85F9-7E33-4228-9055-37789FEC28D3}" type="presOf" srcId="{246157C8-24D4-4059-A8B7-21222F0477EA}" destId="{440DAAC3-3DA5-4B82-A6FA-CA76BB3AAE3B}" srcOrd="0" destOrd="2" presId="urn:microsoft.com/office/officeart/2005/8/layout/list1"/>
    <dgm:cxn modelId="{FB4D4603-B508-45FF-8C6A-0E281457FF34}" srcId="{0979001B-839B-43C4-B767-4B2210DCD0B9}" destId="{935A9095-1F22-428E-8B00-5707C66CF919}" srcOrd="1" destOrd="0" parTransId="{C1B0898F-2AFA-41AD-9C90-0522E189BBF2}" sibTransId="{441E9329-EA88-4BE2-ABA9-7A0AE7DCF5D8}"/>
    <dgm:cxn modelId="{B982ECFF-5C72-4EF2-8B28-42D55D385707}" type="presOf" srcId="{0979001B-839B-43C4-B767-4B2210DCD0B9}" destId="{CC3B34CE-4A73-4F32-91CF-25CD98532F6C}" srcOrd="1" destOrd="0" presId="urn:microsoft.com/office/officeart/2005/8/layout/list1"/>
    <dgm:cxn modelId="{F4207331-B9DB-4295-B902-4DC9CF1EE7F1}" srcId="{F917F8BA-CBC7-4DDD-9584-28DF5D46F915}" destId="{0979001B-839B-43C4-B767-4B2210DCD0B9}" srcOrd="1" destOrd="0" parTransId="{D661F8CF-B4E9-482A-8773-4C58F5C5E753}" sibTransId="{100AA481-5427-49DF-8082-740B30512370}"/>
    <dgm:cxn modelId="{5755D9FA-ACB3-478C-9356-BFE3B526C21D}" type="presOf" srcId="{935A9095-1F22-428E-8B00-5707C66CF919}" destId="{440DAAC3-3DA5-4B82-A6FA-CA76BB3AAE3B}" srcOrd="0" destOrd="1" presId="urn:microsoft.com/office/officeart/2005/8/layout/list1"/>
    <dgm:cxn modelId="{01BFF944-6222-4E1C-8492-993C54AE50A0}" srcId="{D305F86C-4EAB-43D3-93B5-6847E0F1EB95}" destId="{B80192A4-D5D7-43E6-9EB2-5C440631D6D4}" srcOrd="0" destOrd="0" parTransId="{D1D98C0A-D970-4640-8706-9F97EFB33FB8}" sibTransId="{DDC107C9-AB95-4634-9C11-5D69E82DE7A5}"/>
    <dgm:cxn modelId="{B77D49A3-40BE-4458-AF16-921439D23650}" srcId="{A8BA42A5-F591-435B-AEDD-5217549C1DBF}" destId="{5C94E5BE-8C7C-4556-9BA0-A794948FBE1A}" srcOrd="0" destOrd="0" parTransId="{5B2E7932-9FBB-48E4-A4F3-F2A405651AE2}" sibTransId="{3F922E0A-914E-43E2-B80F-312D6AA911EF}"/>
    <dgm:cxn modelId="{4783623F-FA3A-4911-917D-5D2D161456E9}" srcId="{D305F86C-4EAB-43D3-93B5-6847E0F1EB95}" destId="{FF367DE5-9149-4CE4-9EE1-4C2FF4FC6358}" srcOrd="1" destOrd="0" parTransId="{E9DA24B5-4C1C-4CD2-A2E2-56DD969D9565}" sibTransId="{F25875B9-F97C-45C1-8679-17D6067D426F}"/>
    <dgm:cxn modelId="{B1A7D6FC-43A3-4C32-9747-4B0F6F185468}" type="presOf" srcId="{FF367DE5-9149-4CE4-9EE1-4C2FF4FC6358}" destId="{7626EC5E-F86E-4679-B8A0-649C7D36CC13}" srcOrd="0" destOrd="1" presId="urn:microsoft.com/office/officeart/2005/8/layout/list1"/>
    <dgm:cxn modelId="{AB2C72B6-EAEB-413B-96DB-A2EAD0C8DE3C}" type="presOf" srcId="{0979001B-839B-43C4-B767-4B2210DCD0B9}" destId="{ECF4D771-FBA9-40B1-9BDC-6EC1CCB9DA21}" srcOrd="0" destOrd="0" presId="urn:microsoft.com/office/officeart/2005/8/layout/list1"/>
    <dgm:cxn modelId="{9EC5D8BD-9187-40BB-8873-5A892EDE13E4}" type="presOf" srcId="{A5F81129-5C1F-479D-AA42-1FA9766B4477}" destId="{7626EC5E-F86E-4679-B8A0-649C7D36CC13}" srcOrd="0" destOrd="2" presId="urn:microsoft.com/office/officeart/2005/8/layout/list1"/>
    <dgm:cxn modelId="{44B1516A-ABE1-452A-A4F7-6B21811C3E1B}" srcId="{F917F8BA-CBC7-4DDD-9584-28DF5D46F915}" destId="{D305F86C-4EAB-43D3-93B5-6847E0F1EB95}" srcOrd="0" destOrd="0" parTransId="{1CF95A04-A54F-477F-A7D3-D9DB5D8B4F4A}" sibTransId="{4EDCE2AE-78A5-4D32-AA84-2E958417F023}"/>
    <dgm:cxn modelId="{12FC8074-080E-42C2-8EAA-A2CF9C41A582}" srcId="{0979001B-839B-43C4-B767-4B2210DCD0B9}" destId="{4DEAA04F-3514-4DB6-98EB-F320DD73EFDF}" srcOrd="0" destOrd="0" parTransId="{64578B18-AED0-45E4-8040-739AD57513E3}" sibTransId="{5A71F65B-2F6B-4F7F-8A2A-CA741DF6C225}"/>
    <dgm:cxn modelId="{D8F11F0D-9191-4903-9C62-671F9966BB12}" type="presOf" srcId="{DCB10715-8946-468D-9046-6A2A9F1BF1EA}" destId="{5DD7F1F6-770E-4E07-8E9D-43E4494B3B95}" srcOrd="0" destOrd="3" presId="urn:microsoft.com/office/officeart/2005/8/layout/list1"/>
    <dgm:cxn modelId="{57A067F8-DEA2-4781-A638-02AD1D6F1E4D}" srcId="{D305F86C-4EAB-43D3-93B5-6847E0F1EB95}" destId="{A5F81129-5C1F-479D-AA42-1FA9766B4477}" srcOrd="2" destOrd="0" parTransId="{0E6B108F-895B-4D6C-B943-01535F406D60}" sibTransId="{D8CE2B76-FAFE-4CD8-BAD3-A4BDE347867D}"/>
    <dgm:cxn modelId="{29C88101-6BBC-4123-8298-DA37CDACF156}" type="presOf" srcId="{D305F86C-4EAB-43D3-93B5-6847E0F1EB95}" destId="{043682CE-4F50-416E-BA31-E4D30D9CBD57}" srcOrd="0" destOrd="0" presId="urn:microsoft.com/office/officeart/2005/8/layout/list1"/>
    <dgm:cxn modelId="{552BC45F-BABC-42C2-BD72-2847088FB06D}" type="presOf" srcId="{5C94E5BE-8C7C-4556-9BA0-A794948FBE1A}" destId="{5DD7F1F6-770E-4E07-8E9D-43E4494B3B95}" srcOrd="0" destOrd="0" presId="urn:microsoft.com/office/officeart/2005/8/layout/list1"/>
    <dgm:cxn modelId="{FE153D0D-9397-4773-8803-0589ADA241CA}" type="presOf" srcId="{A8BA42A5-F591-435B-AEDD-5217549C1DBF}" destId="{AE9956C8-E8B7-401A-8A49-A220987BD1F9}" srcOrd="0" destOrd="0" presId="urn:microsoft.com/office/officeart/2005/8/layout/list1"/>
    <dgm:cxn modelId="{33F74AB9-5880-4227-A2A7-2909E29A93D5}" srcId="{A8BA42A5-F591-435B-AEDD-5217549C1DBF}" destId="{DCB10715-8946-468D-9046-6A2A9F1BF1EA}" srcOrd="3" destOrd="0" parTransId="{D6B97368-F710-4A6B-8C50-101C82A7786F}" sibTransId="{F157B4FA-CA5A-4CE0-825F-3622241CCA6D}"/>
    <dgm:cxn modelId="{808568D9-4E01-491D-8A6B-846522278809}" srcId="{A8BA42A5-F591-435B-AEDD-5217549C1DBF}" destId="{AF7EE05B-B5E0-49C7-BCFE-59B6C4186903}" srcOrd="1" destOrd="0" parTransId="{1E6001ED-809B-4EBF-A635-EED0D2F9C603}" sibTransId="{6CE5854D-833B-4F06-8745-2B4D8B93F548}"/>
    <dgm:cxn modelId="{9821DED1-928E-469B-BC97-51138C6D1CCA}" srcId="{A8BA42A5-F591-435B-AEDD-5217549C1DBF}" destId="{C55FB997-370A-40F6-8656-ED52BB67D7E8}" srcOrd="4" destOrd="0" parTransId="{EAF3D511-DA17-4DC5-819F-C4DE17D97605}" sibTransId="{0FA68F36-4048-4681-87E5-D53B9FB9BAE9}"/>
    <dgm:cxn modelId="{1A48DE58-3D1C-4F93-A96B-C9C25ABF85A2}" type="presOf" srcId="{B80192A4-D5D7-43E6-9EB2-5C440631D6D4}" destId="{7626EC5E-F86E-4679-B8A0-649C7D36CC13}" srcOrd="0" destOrd="0" presId="urn:microsoft.com/office/officeart/2005/8/layout/list1"/>
    <dgm:cxn modelId="{3638D51D-4255-43D5-9C6D-47CDA1CB70F2}" type="presOf" srcId="{AF7EE05B-B5E0-49C7-BCFE-59B6C4186903}" destId="{5DD7F1F6-770E-4E07-8E9D-43E4494B3B95}" srcOrd="0" destOrd="1" presId="urn:microsoft.com/office/officeart/2005/8/layout/list1"/>
    <dgm:cxn modelId="{3807118F-98AF-452E-A0F5-CE32A6BC65D0}" type="presOf" srcId="{A8BA42A5-F591-435B-AEDD-5217549C1DBF}" destId="{B3D54F09-A049-4EE7-BDB4-D8D3C94C8743}" srcOrd="1" destOrd="0" presId="urn:microsoft.com/office/officeart/2005/8/layout/list1"/>
    <dgm:cxn modelId="{89878EFD-9FB6-4B07-8D4B-B40A02F7AB15}" srcId="{F917F8BA-CBC7-4DDD-9584-28DF5D46F915}" destId="{A8BA42A5-F591-435B-AEDD-5217549C1DBF}" srcOrd="2" destOrd="0" parTransId="{161258F4-73BD-49B1-B8AF-9E798F05DD40}" sibTransId="{EE9C1A2F-151A-414F-9167-AF7561DA843E}"/>
    <dgm:cxn modelId="{8B03B7E4-C238-452E-8990-38B185158B41}" srcId="{A8BA42A5-F591-435B-AEDD-5217549C1DBF}" destId="{E83B9404-6996-45A9-995F-6CF044620C7B}" srcOrd="2" destOrd="0" parTransId="{81E40184-17F2-432F-98A4-1A068D4D1EF3}" sibTransId="{415C6D05-C6B0-4A4B-B34F-7863810A6748}"/>
    <dgm:cxn modelId="{285BB690-294D-4D42-A65F-641BC8D2EA0A}" type="presParOf" srcId="{EF307C67-1418-4C16-817A-4FA152523D8A}" destId="{E50E9164-E64C-4AEB-BE13-0D05A4027DE7}" srcOrd="0" destOrd="0" presId="urn:microsoft.com/office/officeart/2005/8/layout/list1"/>
    <dgm:cxn modelId="{8E80B156-F319-4BE6-9CE7-6AEC0E0E7DD0}" type="presParOf" srcId="{E50E9164-E64C-4AEB-BE13-0D05A4027DE7}" destId="{043682CE-4F50-416E-BA31-E4D30D9CBD57}" srcOrd="0" destOrd="0" presId="urn:microsoft.com/office/officeart/2005/8/layout/list1"/>
    <dgm:cxn modelId="{01D88C56-73BA-487B-B1FF-B109CA70A12A}" type="presParOf" srcId="{E50E9164-E64C-4AEB-BE13-0D05A4027DE7}" destId="{6958BC30-B651-4812-A727-B1360CC0B0E4}" srcOrd="1" destOrd="0" presId="urn:microsoft.com/office/officeart/2005/8/layout/list1"/>
    <dgm:cxn modelId="{219D2769-4089-436E-A85F-33FED090F491}" type="presParOf" srcId="{EF307C67-1418-4C16-817A-4FA152523D8A}" destId="{5991B496-B9EA-434A-8408-399C47C2CDE8}" srcOrd="1" destOrd="0" presId="urn:microsoft.com/office/officeart/2005/8/layout/list1"/>
    <dgm:cxn modelId="{CAE21018-2E52-42CE-8DDC-B92A1A035913}" type="presParOf" srcId="{EF307C67-1418-4C16-817A-4FA152523D8A}" destId="{7626EC5E-F86E-4679-B8A0-649C7D36CC13}" srcOrd="2" destOrd="0" presId="urn:microsoft.com/office/officeart/2005/8/layout/list1"/>
    <dgm:cxn modelId="{9283BEEC-9ECA-4CB7-B1AF-FE550E2D1B13}" type="presParOf" srcId="{EF307C67-1418-4C16-817A-4FA152523D8A}" destId="{F54611AD-E0BA-425C-B6FA-4E90BC9F5C0E}" srcOrd="3" destOrd="0" presId="urn:microsoft.com/office/officeart/2005/8/layout/list1"/>
    <dgm:cxn modelId="{EB0F7151-AB89-4979-965E-CD828DD65A20}" type="presParOf" srcId="{EF307C67-1418-4C16-817A-4FA152523D8A}" destId="{BDF80DCD-04BD-4AEB-9B5C-504FA0B12FD9}" srcOrd="4" destOrd="0" presId="urn:microsoft.com/office/officeart/2005/8/layout/list1"/>
    <dgm:cxn modelId="{42938627-38CC-4D79-8404-A31AA508172D}" type="presParOf" srcId="{BDF80DCD-04BD-4AEB-9B5C-504FA0B12FD9}" destId="{ECF4D771-FBA9-40B1-9BDC-6EC1CCB9DA21}" srcOrd="0" destOrd="0" presId="urn:microsoft.com/office/officeart/2005/8/layout/list1"/>
    <dgm:cxn modelId="{2480F63B-3531-47EC-864C-B2CD8F0811F4}" type="presParOf" srcId="{BDF80DCD-04BD-4AEB-9B5C-504FA0B12FD9}" destId="{CC3B34CE-4A73-4F32-91CF-25CD98532F6C}" srcOrd="1" destOrd="0" presId="urn:microsoft.com/office/officeart/2005/8/layout/list1"/>
    <dgm:cxn modelId="{0B62B3EF-F034-4B61-B094-9ABB4984A2A7}" type="presParOf" srcId="{EF307C67-1418-4C16-817A-4FA152523D8A}" destId="{5EA2CBF8-08F4-4384-A91F-781354939032}" srcOrd="5" destOrd="0" presId="urn:microsoft.com/office/officeart/2005/8/layout/list1"/>
    <dgm:cxn modelId="{1C392768-51A8-4D2D-9C0E-7ACAE68FCDEE}" type="presParOf" srcId="{EF307C67-1418-4C16-817A-4FA152523D8A}" destId="{440DAAC3-3DA5-4B82-A6FA-CA76BB3AAE3B}" srcOrd="6" destOrd="0" presId="urn:microsoft.com/office/officeart/2005/8/layout/list1"/>
    <dgm:cxn modelId="{A4F439FE-F70D-4204-B29D-2922B1033197}" type="presParOf" srcId="{EF307C67-1418-4C16-817A-4FA152523D8A}" destId="{40EA7CAA-3228-4292-B6B9-E4CDC74E8785}" srcOrd="7" destOrd="0" presId="urn:microsoft.com/office/officeart/2005/8/layout/list1"/>
    <dgm:cxn modelId="{E692575E-E8AC-449A-A2D7-9A261A4ED06C}" type="presParOf" srcId="{EF307C67-1418-4C16-817A-4FA152523D8A}" destId="{BEAEF6FE-6686-4A42-927C-CB1CF98F0E57}" srcOrd="8" destOrd="0" presId="urn:microsoft.com/office/officeart/2005/8/layout/list1"/>
    <dgm:cxn modelId="{FEF4F1A7-7FE3-4A4C-837D-8B99C0481A99}" type="presParOf" srcId="{BEAEF6FE-6686-4A42-927C-CB1CF98F0E57}" destId="{AE9956C8-E8B7-401A-8A49-A220987BD1F9}" srcOrd="0" destOrd="0" presId="urn:microsoft.com/office/officeart/2005/8/layout/list1"/>
    <dgm:cxn modelId="{2BF082E2-2DB0-4095-A372-FA7BE441F4EB}" type="presParOf" srcId="{BEAEF6FE-6686-4A42-927C-CB1CF98F0E57}" destId="{B3D54F09-A049-4EE7-BDB4-D8D3C94C8743}" srcOrd="1" destOrd="0" presId="urn:microsoft.com/office/officeart/2005/8/layout/list1"/>
    <dgm:cxn modelId="{4B79927D-FC2B-4D52-BAD5-008F6F7A66E9}" type="presParOf" srcId="{EF307C67-1418-4C16-817A-4FA152523D8A}" destId="{642F4797-14E5-43F2-B0B6-E3C3A3F94C40}" srcOrd="9" destOrd="0" presId="urn:microsoft.com/office/officeart/2005/8/layout/list1"/>
    <dgm:cxn modelId="{FA40FAE2-6D33-4A92-869B-F200D4A843C4}" type="presParOf" srcId="{EF307C67-1418-4C16-817A-4FA152523D8A}" destId="{5DD7F1F6-770E-4E07-8E9D-43E4494B3B95}" srcOrd="10" destOrd="0" presId="urn:microsoft.com/office/officeart/2005/8/layout/list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570613B-7F39-468B-A9F2-D14DA4085EB9}">
      <dsp:nvSpPr>
        <dsp:cNvPr id="0" name=""/>
        <dsp:cNvSpPr/>
      </dsp:nvSpPr>
      <dsp:spPr>
        <a:xfrm>
          <a:off x="3473146" y="1394709"/>
          <a:ext cx="1712800" cy="1712800"/>
        </a:xfrm>
        <a:prstGeom prst="ellipse">
          <a:avLst/>
        </a:prstGeom>
        <a:solidFill>
          <a:schemeClr val="accent2">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CCE12462-C1F0-439F-8B12-23D2C761A0D2}">
      <dsp:nvSpPr>
        <dsp:cNvPr id="0" name=""/>
        <dsp:cNvSpPr/>
      </dsp:nvSpPr>
      <dsp:spPr>
        <a:xfrm>
          <a:off x="3336122" y="0"/>
          <a:ext cx="1986848" cy="1150023"/>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1422400">
            <a:lnSpc>
              <a:spcPct val="90000"/>
            </a:lnSpc>
            <a:spcBef>
              <a:spcPct val="0"/>
            </a:spcBef>
            <a:spcAft>
              <a:spcPct val="35000"/>
            </a:spcAft>
          </a:pPr>
          <a:r>
            <a:rPr lang="it-IT" altLang="it-IT" sz="3200" kern="1200" dirty="0"/>
            <a:t>dolore</a:t>
          </a:r>
          <a:endParaRPr lang="it-IT" sz="3200" kern="1200" dirty="0"/>
        </a:p>
      </dsp:txBody>
      <dsp:txXfrm>
        <a:off x="3336122" y="0"/>
        <a:ext cx="1986848" cy="1150023"/>
      </dsp:txXfrm>
    </dsp:sp>
    <dsp:sp modelId="{2C8C4EA5-A470-4DDF-A7E1-1042B6AD05A9}">
      <dsp:nvSpPr>
        <dsp:cNvPr id="0" name=""/>
        <dsp:cNvSpPr/>
      </dsp:nvSpPr>
      <dsp:spPr>
        <a:xfrm>
          <a:off x="4124696" y="1867931"/>
          <a:ext cx="1712800" cy="1712800"/>
        </a:xfrm>
        <a:prstGeom prst="ellipse">
          <a:avLst/>
        </a:prstGeom>
        <a:solidFill>
          <a:schemeClr val="accent3">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C9BC8705-D9E9-43EA-82B5-8D807DC35124}">
      <dsp:nvSpPr>
        <dsp:cNvPr id="0" name=""/>
        <dsp:cNvSpPr/>
      </dsp:nvSpPr>
      <dsp:spPr>
        <a:xfrm>
          <a:off x="5973835" y="1517051"/>
          <a:ext cx="1781312" cy="1247897"/>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1422400">
            <a:lnSpc>
              <a:spcPct val="90000"/>
            </a:lnSpc>
            <a:spcBef>
              <a:spcPct val="0"/>
            </a:spcBef>
            <a:spcAft>
              <a:spcPct val="35000"/>
            </a:spcAft>
          </a:pPr>
          <a:r>
            <a:rPr lang="it-IT" altLang="it-IT" sz="3200" kern="1200"/>
            <a:t>cronicità</a:t>
          </a:r>
          <a:endParaRPr lang="it-IT" altLang="it-IT" sz="3200" kern="1200" dirty="0"/>
        </a:p>
      </dsp:txBody>
      <dsp:txXfrm>
        <a:off x="5973835" y="1517051"/>
        <a:ext cx="1781312" cy="1247897"/>
      </dsp:txXfrm>
    </dsp:sp>
    <dsp:sp modelId="{A8D156AD-6232-45CC-80BB-DB2AC520B33D}">
      <dsp:nvSpPr>
        <dsp:cNvPr id="0" name=""/>
        <dsp:cNvSpPr/>
      </dsp:nvSpPr>
      <dsp:spPr>
        <a:xfrm>
          <a:off x="3875997" y="2634287"/>
          <a:ext cx="1712800" cy="1712800"/>
        </a:xfrm>
        <a:prstGeom prst="ellipse">
          <a:avLst/>
        </a:prstGeom>
        <a:solidFill>
          <a:schemeClr val="accent4">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1504FB61-8FA5-41ED-83E8-9A4CBE239E2E}">
      <dsp:nvSpPr>
        <dsp:cNvPr id="0" name=""/>
        <dsp:cNvSpPr/>
      </dsp:nvSpPr>
      <dsp:spPr>
        <a:xfrm>
          <a:off x="5324215" y="3645818"/>
          <a:ext cx="2532456" cy="1247897"/>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1422400">
            <a:lnSpc>
              <a:spcPct val="90000"/>
            </a:lnSpc>
            <a:spcBef>
              <a:spcPct val="0"/>
            </a:spcBef>
            <a:spcAft>
              <a:spcPct val="35000"/>
            </a:spcAft>
          </a:pPr>
          <a:r>
            <a:rPr lang="it-IT" altLang="it-IT" sz="3200" kern="1200" dirty="0"/>
            <a:t>progressione</a:t>
          </a:r>
        </a:p>
      </dsp:txBody>
      <dsp:txXfrm>
        <a:off x="5324215" y="3645818"/>
        <a:ext cx="2532456" cy="1247897"/>
      </dsp:txXfrm>
    </dsp:sp>
    <dsp:sp modelId="{0BEA6208-E539-46C6-8D8C-BC243F215F16}">
      <dsp:nvSpPr>
        <dsp:cNvPr id="0" name=""/>
        <dsp:cNvSpPr/>
      </dsp:nvSpPr>
      <dsp:spPr>
        <a:xfrm>
          <a:off x="3070296" y="2634287"/>
          <a:ext cx="1712800" cy="1712800"/>
        </a:xfrm>
        <a:prstGeom prst="ellipse">
          <a:avLst/>
        </a:prstGeom>
        <a:solidFill>
          <a:schemeClr val="accent5">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25367C2C-ABD5-4B18-BFD0-6066DFE9A6EF}">
      <dsp:nvSpPr>
        <dsp:cNvPr id="0" name=""/>
        <dsp:cNvSpPr/>
      </dsp:nvSpPr>
      <dsp:spPr>
        <a:xfrm>
          <a:off x="1177993" y="3645818"/>
          <a:ext cx="1781312" cy="1247897"/>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1422400">
            <a:lnSpc>
              <a:spcPct val="90000"/>
            </a:lnSpc>
            <a:spcBef>
              <a:spcPct val="0"/>
            </a:spcBef>
            <a:spcAft>
              <a:spcPct val="35000"/>
            </a:spcAft>
          </a:pPr>
          <a:r>
            <a:rPr lang="it-IT" altLang="it-IT" sz="3200" kern="1200"/>
            <a:t>disabilità</a:t>
          </a:r>
          <a:endParaRPr lang="it-IT" altLang="it-IT" sz="3200" kern="1200" dirty="0"/>
        </a:p>
      </dsp:txBody>
      <dsp:txXfrm>
        <a:off x="1177993" y="3645818"/>
        <a:ext cx="1781312" cy="1247897"/>
      </dsp:txXfrm>
    </dsp:sp>
    <dsp:sp modelId="{8C15FFBC-3C41-4465-8364-C4620056BCEA}">
      <dsp:nvSpPr>
        <dsp:cNvPr id="0" name=""/>
        <dsp:cNvSpPr/>
      </dsp:nvSpPr>
      <dsp:spPr>
        <a:xfrm>
          <a:off x="2821597" y="1867931"/>
          <a:ext cx="1712800" cy="1712800"/>
        </a:xfrm>
        <a:prstGeom prst="ellipse">
          <a:avLst/>
        </a:prstGeom>
        <a:solidFill>
          <a:schemeClr val="accent6">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A55E97EB-2E10-497E-8624-35CEB15F640D}">
      <dsp:nvSpPr>
        <dsp:cNvPr id="0" name=""/>
        <dsp:cNvSpPr/>
      </dsp:nvSpPr>
      <dsp:spPr>
        <a:xfrm>
          <a:off x="903945" y="1517051"/>
          <a:ext cx="1781312" cy="1247897"/>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1422400">
            <a:lnSpc>
              <a:spcPct val="90000"/>
            </a:lnSpc>
            <a:spcBef>
              <a:spcPct val="0"/>
            </a:spcBef>
            <a:spcAft>
              <a:spcPct val="35000"/>
            </a:spcAft>
          </a:pPr>
          <a:r>
            <a:rPr lang="it-IT" altLang="it-IT" sz="3200" kern="1200"/>
            <a:t>perdita della funzione</a:t>
          </a:r>
          <a:endParaRPr lang="it-IT" altLang="it-IT" sz="3200" kern="1200" dirty="0"/>
        </a:p>
      </dsp:txBody>
      <dsp:txXfrm>
        <a:off x="903945" y="1517051"/>
        <a:ext cx="1781312" cy="1247897"/>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venn1">
  <dgm:title val=""/>
  <dgm:desc val=""/>
  <dgm:catLst>
    <dgm:cat type="relationship" pri="28000"/>
    <dgm:cat type="convert" pri="19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Lst>
      <dgm:cxnLst>
        <dgm:cxn modelId="7" srcId="0" destId="1" srcOrd="0" destOrd="0"/>
        <dgm:cxn modelId="8" srcId="0" destId="2" srcOrd="1" destOrd="0"/>
        <dgm:cxn modelId="9" srcId="0" destId="3" srcOrd="2" destOrd="0"/>
        <dgm:cxn modelId="10" srcId="0" destId="4" srcOrd="3" destOrd="0"/>
      </dgm:cxnLst>
      <dgm:bg/>
      <dgm:whole/>
    </dgm:dataModel>
  </dgm:clrData>
  <dgm:layoutNode name="compositeShape">
    <dgm:varLst>
      <dgm:chMax val="7"/>
      <dgm:dir/>
      <dgm:resizeHandles val="exact"/>
    </dgm:varLst>
    <dgm:choose name="Name0">
      <dgm:if name="Name1" axis="ch" ptType="node" func="cnt" op="equ" val="1">
        <dgm:alg type="composite">
          <dgm:param type="ar" val="1"/>
        </dgm:alg>
      </dgm:if>
      <dgm:if name="Name2" axis="ch" ptType="node" func="cnt" op="equ" val="2">
        <dgm:alg type="composite">
          <dgm:param type="ar" val="1.792"/>
        </dgm:alg>
      </dgm:if>
      <dgm:if name="Name3" axis="ch" ptType="node" func="cnt" op="equ" val="3">
        <dgm:alg type="composite">
          <dgm:param type="ar" val="1"/>
        </dgm:alg>
      </dgm:if>
      <dgm:if name="Name4" axis="ch" ptType="node" func="cnt" op="equ" val="4">
        <dgm:alg type="composite">
          <dgm:param type="ar" val="1"/>
        </dgm:alg>
      </dgm:if>
      <dgm:if name="Name5" axis="ch" ptType="node" func="cnt" op="equ" val="5">
        <dgm:alg type="composite">
          <dgm:param type="ar" val="1.4"/>
        </dgm:alg>
      </dgm:if>
      <dgm:if name="Name6" axis="ch" ptType="node" func="cnt" op="equ" val="6">
        <dgm:alg type="composite">
          <dgm:param type="ar" val="1.285"/>
        </dgm:alg>
      </dgm:if>
      <dgm:if name="Name7" axis="ch" ptType="node" func="cnt" op="equ" val="7">
        <dgm:alg type="composite">
          <dgm:param type="ar" val="1.359"/>
        </dgm:alg>
      </dgm:if>
      <dgm:else name="Name8">
        <dgm:alg type="composite">
          <dgm:param type="ar" val="1.359"/>
        </dgm:alg>
      </dgm:else>
    </dgm:choose>
    <dgm:shape xmlns:r="http://schemas.openxmlformats.org/officeDocument/2006/relationships" r:blip="">
      <dgm:adjLst/>
    </dgm:shape>
    <dgm:presOf/>
    <dgm:choose name="Name9">
      <dgm:if name="Name10" axis="ch" ptType="node" func="cnt" op="equ" val="1">
        <dgm:constrLst>
          <dgm:constr type="ctrX" for="ch" forName="circ1TxSh" refType="w" fact="0.5"/>
          <dgm:constr type="ctrY" for="ch" forName="circ1TxSh" refType="h" fact="0.5"/>
          <dgm:constr type="w" for="ch" forName="circ1TxSh" refType="w"/>
          <dgm:constr type="h" for="ch" forName="circ1TxSh" refType="h"/>
          <dgm:constr type="primFontSz" for="ch" ptType="node" op="equ"/>
        </dgm:constrLst>
      </dgm:if>
      <dgm:if name="Name11" axis="ch" ptType="node" func="cnt" op="equ" val="2">
        <dgm:constrLst>
          <dgm:constr type="ctrX" for="ch" forName="circ1" refType="w" fact="0.3"/>
          <dgm:constr type="ctrY" for="ch" forName="circ1" refType="h" fact="0.5"/>
          <dgm:constr type="w" for="ch" forName="circ1" refType="w" fact="0.555"/>
          <dgm:constr type="h" for="ch" forName="circ1" refType="h" fact="0.99456"/>
          <dgm:constr type="l" for="ch" forName="circ1Tx" refType="w" fact="0.1"/>
          <dgm:constr type="t" for="ch" forName="circ1Tx" refType="h" fact="0.12"/>
          <dgm:constr type="w" for="ch" forName="circ1Tx" refType="w" fact="0.32"/>
          <dgm:constr type="h" for="ch" forName="circ1Tx" refType="h" fact="0.76"/>
          <dgm:constr type="ctrX" for="ch" forName="circ2" refType="w" fact="0.7"/>
          <dgm:constr type="ctrY" for="ch" forName="circ2" refType="h" fact="0.5"/>
          <dgm:constr type="w" for="ch" forName="circ2" refType="w" fact="0.555"/>
          <dgm:constr type="h" for="ch" forName="circ2" refType="h" fact="0.99456"/>
          <dgm:constr type="l" for="ch" forName="circ2Tx" refType="w" fact="0.58"/>
          <dgm:constr type="t" for="ch" forName="circ2Tx" refType="h" fact="0.12"/>
          <dgm:constr type="w" for="ch" forName="circ2Tx" refType="w" fact="0.32"/>
          <dgm:constr type="h" for="ch" forName="circ2Tx" refType="h" fact="0.76"/>
          <dgm:constr type="primFontSz" for="ch" ptType="node" op="equ"/>
        </dgm:constrLst>
      </dgm:if>
      <dgm:if name="Name12" axis="ch" ptType="node" func="cnt" op="equ" val="3">
        <dgm:constrLst>
          <dgm:constr type="ctrX" for="ch" forName="circ1" refType="w" fact="0.5"/>
          <dgm:constr type="ctrY" for="ch" forName="circ1" refType="w" fact="0.25"/>
          <dgm:constr type="w" for="ch" forName="circ1" refType="w" fact="0.6"/>
          <dgm:constr type="h" for="ch" forName="circ1" refType="h" fact="0.6"/>
          <dgm:constr type="l" for="ch" forName="circ1Tx" refType="w" fact="0.28"/>
          <dgm:constr type="t" for="ch" forName="circ1Tx" refType="h" fact="0.055"/>
          <dgm:constr type="w" for="ch" forName="circ1Tx" refType="w" fact="0.44"/>
          <dgm:constr type="h" for="ch" forName="circ1Tx" refType="h" fact="0.27"/>
          <dgm:constr type="ctrX" for="ch" forName="circ2" refType="w" fact="0.7165"/>
          <dgm:constr type="ctrY" for="ch" forName="circ2" refType="w" fact="0.625"/>
          <dgm:constr type="w" for="ch" forName="circ2" refType="w" fact="0.6"/>
          <dgm:constr type="h" for="ch" forName="circ2" refType="h" fact="0.6"/>
          <dgm:constr type="l" for="ch" forName="circ2Tx" refType="w" fact="0.6"/>
          <dgm:constr type="t" for="ch" forName="circ2Tx" refType="h" fact="0.48"/>
          <dgm:constr type="w" for="ch" forName="circ2Tx" refType="w" fact="0.36"/>
          <dgm:constr type="h" for="ch" forName="circ2Tx" refType="h" fact="0.33"/>
          <dgm:constr type="ctrX" for="ch" forName="circ3" refType="w" fact="0.2835"/>
          <dgm:constr type="ctrY" for="ch" forName="circ3" refType="w" fact="0.625"/>
          <dgm:constr type="w" for="ch" forName="circ3" refType="w" fact="0.6"/>
          <dgm:constr type="h" for="ch" forName="circ3" refType="h" fact="0.6"/>
          <dgm:constr type="l" for="ch" forName="circ3Tx" refType="w" fact="0.04"/>
          <dgm:constr type="t" for="ch" forName="circ3Tx" refType="h" fact="0.48"/>
          <dgm:constr type="w" for="ch" forName="circ3Tx" refType="w" fact="0.36"/>
          <dgm:constr type="h" for="ch" forName="circ3Tx" refType="h" fact="0.33"/>
          <dgm:constr type="primFontSz" for="ch" ptType="node" op="equ"/>
        </dgm:constrLst>
      </dgm:if>
      <dgm:if name="Name13" axis="ch" ptType="node" func="cnt" op="equ" val="4">
        <dgm:constrLst>
          <dgm:constr type="ctrX" for="ch" forName="circ1" refType="w" fact="0.5"/>
          <dgm:constr type="ctrY" for="ch" forName="circ1" refType="w" fact="0.27"/>
          <dgm:constr type="w" for="ch" forName="circ1" refType="w" fact="0.52"/>
          <dgm:constr type="h" for="ch" forName="circ1" refType="h" fact="0.52"/>
          <dgm:constr type="l" for="ch" forName="circ1Tx" refType="w" fact="0.3"/>
          <dgm:constr type="t" for="ch" forName="circ1Tx" refType="h" fact="0.08"/>
          <dgm:constr type="w" for="ch" forName="circ1Tx" refType="w" fact="0.4"/>
          <dgm:constr type="h" for="ch" forName="circ1Tx" refType="h" fact="0.165"/>
          <dgm:constr type="ctrX" for="ch" forName="circ2" refType="w" fact="0.73"/>
          <dgm:constr type="ctrY" for="ch" forName="circ2" refType="w" fact="0.5"/>
          <dgm:constr type="w" for="ch" forName="circ2" refType="w" fact="0.52"/>
          <dgm:constr type="h" for="ch" forName="circ2" refType="h" fact="0.52"/>
          <dgm:constr type="r" for="ch" forName="circ2Tx" refType="w" fact="0.95"/>
          <dgm:constr type="t" for="ch" forName="circ2Tx" refType="h" fact="0.3"/>
          <dgm:constr type="w" for="ch" forName="circ2Tx" refType="w" fact="0.2"/>
          <dgm:constr type="h" for="ch" forName="circ2Tx" refType="h" fact="0.4"/>
          <dgm:constr type="ctrX" for="ch" forName="circ3" refType="w" fact="0.5"/>
          <dgm:constr type="ctrY" for="ch" forName="circ3" refType="w" fact="0.73"/>
          <dgm:constr type="w" for="ch" forName="circ3" refType="w" fact="0.52"/>
          <dgm:constr type="h" for="ch" forName="circ3" refType="h" fact="0.52"/>
          <dgm:constr type="l" for="ch" forName="circ3Tx" refType="w" fact="0.3"/>
          <dgm:constr type="b" for="ch" forName="circ3Tx" refType="h" fact="0.92"/>
          <dgm:constr type="w" for="ch" forName="circ3Tx" refType="w" fact="0.4"/>
          <dgm:constr type="h" for="ch" forName="circ3Tx" refType="h" fact="0.165"/>
          <dgm:constr type="ctrX" for="ch" forName="circ4" refType="w" fact="0.27"/>
          <dgm:constr type="ctrY" for="ch" forName="circ4" refType="h" fact="0.5"/>
          <dgm:constr type="w" for="ch" forName="circ4" refType="w" fact="0.52"/>
          <dgm:constr type="h" for="ch" forName="circ4" refType="h" fact="0.52"/>
          <dgm:constr type="l" for="ch" forName="circ4Tx" refType="w" fact="0.05"/>
          <dgm:constr type="t" for="ch" forName="circ4Tx" refType="h" fact="0.3"/>
          <dgm:constr type="w" for="ch" forName="circ4Tx" refType="w" fact="0.2"/>
          <dgm:constr type="h" for="ch" forName="circ4Tx" refType="h" fact="0.4"/>
          <dgm:constr type="primFontSz" for="ch" ptType="node" op="equ"/>
        </dgm:constrLst>
      </dgm:if>
      <dgm:if name="Name14" axis="ch" ptType="node" func="cnt" op="equ" val="5">
        <dgm:constrLst>
          <dgm:constr type="ctrX" for="ch" forName="circ1" refType="w" fact="0.5"/>
          <dgm:constr type="ctrY" for="ch" forName="circ1" refType="h" fact="0.46"/>
          <dgm:constr type="w" for="ch" forName="circ1" refType="w" fact="0.25"/>
          <dgm:constr type="h" for="ch" forName="circ1" refType="h" fact="0.35"/>
          <dgm:constr type="l" for="ch" forName="circ1Tx" refType="w" fact="0.355"/>
          <dgm:constr type="t" for="ch" forName="circ1Tx"/>
          <dgm:constr type="w" for="ch" forName="circ1Tx" refType="w" fact="0.29"/>
          <dgm:constr type="h" for="ch" forName="circ1Tx" refType="h" fact="0.235"/>
          <dgm:constr type="ctrX" for="ch" forName="circ2" refType="w" fact="0.5951"/>
          <dgm:constr type="ctrY" for="ch" forName="circ2" refType="h" fact="0.5567"/>
          <dgm:constr type="w" for="ch" forName="circ2" refType="w" fact="0.25"/>
          <dgm:constr type="h" for="ch" forName="circ2" refType="h" fact="0.35"/>
          <dgm:constr type="l" for="ch" forName="circ2Tx" refType="w" fact="0.74"/>
          <dgm:constr type="t" for="ch" forName="circ2Tx" refType="h" fact="0.31"/>
          <dgm:constr type="w" for="ch" forName="circ2Tx" refType="w" fact="0.26"/>
          <dgm:constr type="h" for="ch" forName="circ2Tx" refType="h" fact="0.255"/>
          <dgm:constr type="ctrX" for="ch" forName="circ3" refType="w" fact="0.5588"/>
          <dgm:constr type="ctrY" for="ch" forName="circ3" refType="h" fact="0.7133"/>
          <dgm:constr type="w" for="ch" forName="circ3" refType="w" fact="0.25"/>
          <dgm:constr type="h" for="ch" forName="circ3" refType="h" fact="0.35"/>
          <dgm:constr type="l" for="ch" forName="circ3Tx" refType="w" fact="0.7"/>
          <dgm:constr type="t" for="ch" forName="circ3Tx" refType="h" fact="0.745"/>
          <dgm:constr type="w" for="ch" forName="circ3Tx" refType="w" fact="0.26"/>
          <dgm:constr type="h" for="ch" forName="circ3Tx" refType="h" fact="0.255"/>
          <dgm:constr type="ctrX" for="ch" forName="circ4" refType="w" fact="0.4412"/>
          <dgm:constr type="ctrY" for="ch" forName="circ4" refType="h" fact="0.7133"/>
          <dgm:constr type="w" for="ch" forName="circ4" refType="w" fact="0.25"/>
          <dgm:constr type="h" for="ch" forName="circ4" refType="h" fact="0.35"/>
          <dgm:constr type="l" for="ch" forName="circ4Tx" refType="w" fact="0.04"/>
          <dgm:constr type="t" for="ch" forName="circ4Tx" refType="h" fact="0.745"/>
          <dgm:constr type="w" for="ch" forName="circ4Tx" refType="w" fact="0.26"/>
          <dgm:constr type="h" for="ch" forName="circ4Tx" refType="h" fact="0.255"/>
          <dgm:constr type="ctrX" for="ch" forName="circ5" refType="w" fact="0.4049"/>
          <dgm:constr type="ctrY" for="ch" forName="circ5" refType="h" fact="0.5567"/>
          <dgm:constr type="w" for="ch" forName="circ5" refType="w" fact="0.25"/>
          <dgm:constr type="h" for="ch" forName="circ5" refType="h" fact="0.35"/>
          <dgm:constr type="l" for="ch" forName="circ5Tx"/>
          <dgm:constr type="t" for="ch" forName="circ5Tx" refType="h" fact="0.31"/>
          <dgm:constr type="w" for="ch" forName="circ5Tx" refType="w" fact="0.26"/>
          <dgm:constr type="h" for="ch" forName="circ5Tx" refType="h" fact="0.255"/>
          <dgm:constr type="primFontSz" for="ch" ptType="node" op="equ"/>
        </dgm:constrLst>
      </dgm:if>
      <dgm:if name="Name15" axis="ch" ptType="node" func="cnt" op="equ" val="6">
        <dgm:constrLst>
          <dgm:constr type="ctrX" for="ch" forName="circ1" refType="w" fact="0.5"/>
          <dgm:constr type="ctrY" for="ch" forName="circ1" refType="h" fact="0.3844"/>
          <dgm:constr type="w" for="ch" forName="circ1" refType="w" fact="0.24"/>
          <dgm:constr type="h" for="ch" forName="circ1" refType="h" fact="0.3084"/>
          <dgm:constr type="l" for="ch" forName="circ1Tx" refType="w" fact="0.35"/>
          <dgm:constr type="t" for="ch" forName="circ1Tx"/>
          <dgm:constr type="w" for="ch" forName="circ1Tx" refType="w" fact="0.3"/>
          <dgm:constr type="h" for="ch" forName="circ1Tx" refType="h" fact="0.21"/>
          <dgm:constr type="ctrX" for="ch" forName="circ2" refType="w" fact="0.5779"/>
          <dgm:constr type="ctrY" for="ch" forName="circ2" refType="h" fact="0.4422"/>
          <dgm:constr type="w" for="ch" forName="circ2" refType="w" fact="0.24"/>
          <dgm:constr type="h" for="ch" forName="circ2" refType="h" fact="0.3084"/>
          <dgm:constr type="l" for="ch" forName="circ2Tx" refType="w" fact="0.7157"/>
          <dgm:constr type="t" for="ch" forName="circ2Tx" refType="h" fact="0.2"/>
          <dgm:constr type="w" for="ch" forName="circ2Tx" refType="w" fact="0.2843"/>
          <dgm:constr type="h" for="ch" forName="circ2Tx" refType="h" fact="0.23"/>
          <dgm:constr type="ctrX" for="ch" forName="circ3" refType="w" fact="0.5779"/>
          <dgm:constr type="ctrY" for="ch" forName="circ3" refType="h" fact="0.5578"/>
          <dgm:constr type="w" for="ch" forName="circ3" refType="w" fact="0.24"/>
          <dgm:constr type="h" for="ch" forName="circ3" refType="h" fact="0.3084"/>
          <dgm:constr type="l" for="ch" forName="circ3Tx" refType="w" fact="0.7157"/>
          <dgm:constr type="t" for="ch" forName="circ3Tx" refType="h" fact="0.543"/>
          <dgm:constr type="w" for="ch" forName="circ3Tx" refType="w" fact="0.2843"/>
          <dgm:constr type="h" for="ch" forName="circ3Tx" refType="h" fact="0.257"/>
          <dgm:constr type="ctrX" for="ch" forName="circ4" refType="w" fact="0.5"/>
          <dgm:constr type="ctrY" for="ch" forName="circ4" refType="h" fact="0.6157"/>
          <dgm:constr type="w" for="ch" forName="circ4" refType="w" fact="0.24"/>
          <dgm:constr type="h" for="ch" forName="circ4" refType="h" fact="0.3084"/>
          <dgm:constr type="l" for="ch" forName="circ4Tx" refType="w" fact="0.35"/>
          <dgm:constr type="t" for="ch" forName="circ4Tx" refType="h" fact="0.79"/>
          <dgm:constr type="w" for="ch" forName="circ4Tx" refType="w" fact="0.3"/>
          <dgm:constr type="h" for="ch" forName="circ4Tx" refType="h" fact="0.21"/>
          <dgm:constr type="ctrX" for="ch" forName="circ5" refType="w" fact="0.4221"/>
          <dgm:constr type="ctrY" for="ch" forName="circ5" refType="h" fact="0.5578"/>
          <dgm:constr type="w" for="ch" forName="circ5" refType="w" fact="0.24"/>
          <dgm:constr type="h" for="ch" forName="circ5" refType="h" fact="0.3084"/>
          <dgm:constr type="l" for="ch" forName="circ5Tx" refType="w" fact="0"/>
          <dgm:constr type="t" for="ch" forName="circ5Tx" refType="h" fact="0.543"/>
          <dgm:constr type="w" for="ch" forName="circ5Tx" refType="w" fact="0.2843"/>
          <dgm:constr type="h" for="ch" forName="circ5Tx" refType="h" fact="0.257"/>
          <dgm:constr type="ctrX" for="ch" forName="circ6" refType="w" fact="0.4221"/>
          <dgm:constr type="ctrY" for="ch" forName="circ6" refType="h" fact="0.4422"/>
          <dgm:constr type="w" for="ch" forName="circ6" refType="w" fact="0.24"/>
          <dgm:constr type="h" for="ch" forName="circ6" refType="h" fact="0.3084"/>
          <dgm:constr type="l" for="ch" forName="circ6Tx" refType="w" fact="0"/>
          <dgm:constr type="t" for="ch" forName="circ6Tx" refType="h" fact="0.2"/>
          <dgm:constr type="w" for="ch" forName="circ6Tx" refType="w" fact="0.2843"/>
          <dgm:constr type="h" for="ch" forName="circ6Tx" refType="h" fact="0.257"/>
          <dgm:constr type="primFontSz" for="ch" ptType="node" op="equ"/>
        </dgm:constrLst>
      </dgm:if>
      <dgm:else name="Name16">
        <dgm:constrLst>
          <dgm:constr type="ctrX" for="ch" forName="circ1" refType="w" fact="0.5"/>
          <dgm:constr type="ctrY" for="ch" forName="circ1" refType="h" fact="0.4177"/>
          <dgm:constr type="w" for="ch" forName="circ1" refType="w" fact="0.24"/>
          <dgm:constr type="h" for="ch" forName="circ1" refType="h" fact="0.3262"/>
          <dgm:constr type="l" for="ch" forName="circ1Tx" refType="w" fact="0.3625"/>
          <dgm:constr type="t" for="ch" forName="circ1Tx"/>
          <dgm:constr type="w" for="ch" forName="circ1Tx" refType="w" fact="0.275"/>
          <dgm:constr type="h" for="ch" forName="circ1Tx" refType="h" fact="0.2"/>
          <dgm:constr type="ctrX" for="ch" forName="circ2" refType="w" fact="0.5704"/>
          <dgm:constr type="ctrY" for="ch" forName="circ2" refType="h" fact="0.4637"/>
          <dgm:constr type="w" for="ch" forName="circ2" refType="w" fact="0.24"/>
          <dgm:constr type="h" for="ch" forName="circ2" refType="h" fact="0.3262"/>
          <dgm:constr type="l" for="ch" forName="circ2Tx" refType="w" fact="0.72"/>
          <dgm:constr type="t" for="ch" forName="circ2Tx" refType="h" fact="0.19"/>
          <dgm:constr type="w" for="ch" forName="circ2Tx" refType="w" fact="0.26"/>
          <dgm:constr type="h" for="ch" forName="circ2Tx" refType="h" fact="0.22"/>
          <dgm:constr type="ctrX" for="ch" forName="circ3" refType="w" fact="0.5877"/>
          <dgm:constr type="ctrY" for="ch" forName="circ3" refType="h" fact="0.5672"/>
          <dgm:constr type="w" for="ch" forName="circ3" refType="w" fact="0.24"/>
          <dgm:constr type="h" for="ch" forName="circ3" refType="h" fact="0.3262"/>
          <dgm:constr type="l" for="ch" forName="circ3Tx" refType="w" fact="0.745"/>
          <dgm:constr type="t" for="ch" forName="circ3Tx" refType="h" fact="0.47"/>
          <dgm:constr type="w" for="ch" forName="circ3Tx" refType="w" fact="0.255"/>
          <dgm:constr type="h" for="ch" forName="circ3Tx" refType="h" fact="0.235"/>
          <dgm:constr type="ctrX" for="ch" forName="circ4" refType="w" fact="0.539"/>
          <dgm:constr type="ctrY" for="ch" forName="circ4" refType="h" fact="0.6502"/>
          <dgm:constr type="w" for="ch" forName="circ4" refType="w" fact="0.24"/>
          <dgm:constr type="h" for="ch" forName="circ4" refType="h" fact="0.3262"/>
          <dgm:constr type="l" for="ch" forName="circ4Tx" refType="w" fact="0.635"/>
          <dgm:constr type="t" for="ch" forName="circ4Tx" refType="h" fact="0.785"/>
          <dgm:constr type="w" for="ch" forName="circ4Tx" refType="w" fact="0.275"/>
          <dgm:constr type="h" for="ch" forName="circ4Tx" refType="h" fact="0.215"/>
          <dgm:constr type="ctrX" for="ch" forName="circ5" refType="w" fact="0.461"/>
          <dgm:constr type="ctrY" for="ch" forName="circ5" refType="h" fact="0.6502"/>
          <dgm:constr type="w" for="ch" forName="circ5" refType="w" fact="0.24"/>
          <dgm:constr type="h" for="ch" forName="circ5" refType="h" fact="0.3262"/>
          <dgm:constr type="l" for="ch" forName="circ5Tx" refType="w" fact="0.09"/>
          <dgm:constr type="t" for="ch" forName="circ5Tx" refType="h" fact="0.785"/>
          <dgm:constr type="w" for="ch" forName="circ5Tx" refType="w" fact="0.275"/>
          <dgm:constr type="h" for="ch" forName="circ5Tx" refType="h" fact="0.215"/>
          <dgm:constr type="ctrX" for="ch" forName="circ6" refType="w" fact="0.4123"/>
          <dgm:constr type="ctrY" for="ch" forName="circ6" refType="h" fact="0.5672"/>
          <dgm:constr type="w" for="ch" forName="circ6" refType="w" fact="0.24"/>
          <dgm:constr type="h" for="ch" forName="circ6" refType="h" fact="0.3262"/>
          <dgm:constr type="l" for="ch" forName="circ6Tx"/>
          <dgm:constr type="t" for="ch" forName="circ6Tx" refType="h" fact="0.47"/>
          <dgm:constr type="w" for="ch" forName="circ6Tx" refType="w" fact="0.255"/>
          <dgm:constr type="h" for="ch" forName="circ6Tx" refType="h" fact="0.235"/>
          <dgm:constr type="ctrX" for="ch" forName="circ7" refType="w" fact="0.4296"/>
          <dgm:constr type="ctrY" for="ch" forName="circ7" refType="h" fact="0.4637"/>
          <dgm:constr type="w" for="ch" forName="circ7" refType="w" fact="0.24"/>
          <dgm:constr type="h" for="ch" forName="circ7" refType="h" fact="0.3262"/>
          <dgm:constr type="l" for="ch" forName="circ7Tx" refType="w" fact="0.02"/>
          <dgm:constr type="t" for="ch" forName="circ7Tx" refType="h" fact="0.19"/>
          <dgm:constr type="w" for="ch" forName="circ7Tx" refType="w" fact="0.26"/>
          <dgm:constr type="h" for="ch" forName="circ7Tx" refType="h" fact="0.22"/>
          <dgm:constr type="primFontSz" for="ch" ptType="node" op="equ"/>
        </dgm:constrLst>
      </dgm:else>
    </dgm:choose>
    <dgm:ruleLst/>
    <dgm:forEach name="Name17" axis="ch" ptType="node" cnt="1">
      <dgm:choose name="Name18">
        <dgm:if name="Name19" axis="root ch" ptType="all node" func="cnt" op="equ" val="1">
          <dgm:layoutNode name="circ1TxSh" styleLbl="vennNode1">
            <dgm:alg type="tx">
              <dgm:param type="txAnchorHorzCh" val="ctr"/>
              <dgm:param type="txAnchorVertCh" val="mid"/>
            </dgm:alg>
            <dgm:shape xmlns:r="http://schemas.openxmlformats.org/officeDocument/2006/relationships" type="ellipse" r:blip="">
              <dgm:adjLst/>
            </dgm:shape>
            <dgm:choose name="Name20">
              <dgm:if name="Name21" func="var" arg="dir" op="equ" val="norm">
                <dgm:choose name="Name22">
                  <dgm:if name="Name23" axis="root ch" ptType="all node" func="cnt" op="lte" val="4">
                    <dgm:presOf axis="desOrSelf" ptType="node"/>
                  </dgm:if>
                  <dgm:else name="Name24">
                    <dgm:presOf/>
                  </dgm:else>
                </dgm:choose>
              </dgm:if>
              <dgm:else name="Name25">
                <dgm:choose name="Name26">
                  <dgm:if name="Name27" axis="root ch" ptType="all node" func="cnt" op="equ" val="2">
                    <dgm:presOf axis="root ch desOrSelf" ptType="all node node" st="1 2 1" cnt="1 1 0"/>
                  </dgm:if>
                  <dgm:else name="Name28">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if>
        <dgm:else name="Name29">
          <dgm:layoutNode name="circ1" styleLbl="vennNode1">
            <dgm:alg type="sp"/>
            <dgm:shape xmlns:r="http://schemas.openxmlformats.org/officeDocument/2006/relationships" type="ellipse" r:blip="">
              <dgm:adjLst/>
            </dgm:shape>
            <dgm:choose name="Name30">
              <dgm:if name="Name31" func="var" arg="dir" op="equ" val="norm">
                <dgm:choose name="Name32">
                  <dgm:if name="Name33" axis="root ch" ptType="all node" func="cnt" op="lte" val="4">
                    <dgm:presOf axis="desOrSelf" ptType="node"/>
                  </dgm:if>
                  <dgm:else name="Name34">
                    <dgm:presOf/>
                  </dgm:else>
                </dgm:choose>
              </dgm:if>
              <dgm:else name="Name35">
                <dgm:choose name="Name36">
                  <dgm:if name="Name37" axis="root ch" ptType="all node" func="cnt" op="equ" val="2">
                    <dgm:presOf axis="root ch desOrSelf" ptType="all node node" st="1 2 1" cnt="1 1 0"/>
                  </dgm:if>
                  <dgm:else name="Name38">
                    <dgm:choose name="Name39">
                      <dgm:if name="Name40" axis="root ch" ptType="all node" func="cnt" op="lte" val="4">
                        <dgm:presOf axis="desOrSelf" ptType="node"/>
                      </dgm:if>
                      <dgm:else name="Name41">
                        <dgm:presOf/>
                      </dgm:else>
                    </dgm:choose>
                  </dgm:else>
                </dgm:choose>
              </dgm:else>
            </dgm:choose>
            <dgm:constrLst/>
            <dgm:ruleLst/>
          </dgm:layoutNode>
          <dgm:layoutNode name="circ1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42">
              <dgm:if name="Name43" func="var" arg="dir" op="equ" val="norm">
                <dgm:presOf axis="desOrSelf" ptType="node"/>
              </dgm:if>
              <dgm:else name="Name44">
                <dgm:choose name="Name45">
                  <dgm:if name="Name46" axis="root ch" ptType="all node" func="cnt" op="equ" val="2">
                    <dgm:presOf axis="root ch desOrSelf" ptType="all node node" st="1 2 1" cnt="1 1 0"/>
                  </dgm:if>
                  <dgm:else name="Name47">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else>
      </dgm:choose>
    </dgm:forEach>
    <dgm:forEach name="Name48" axis="ch" ptType="node" st="2" cnt="1">
      <dgm:layoutNode name="circ2" styleLbl="vennNode1">
        <dgm:alg type="sp"/>
        <dgm:shape xmlns:r="http://schemas.openxmlformats.org/officeDocument/2006/relationships" type="ellipse" r:blip="">
          <dgm:adjLst/>
        </dgm:shape>
        <dgm:choose name="Name49">
          <dgm:if name="Name50" func="var" arg="dir" op="equ" val="norm">
            <dgm:choose name="Name51">
              <dgm:if name="Name52" axis="root ch" ptType="all node" func="cnt" op="lte" val="4">
                <dgm:presOf axis="desOrSelf" ptType="node"/>
              </dgm:if>
              <dgm:else name="Name53">
                <dgm:presOf/>
              </dgm:else>
            </dgm:choose>
          </dgm:if>
          <dgm:else name="Name54">
            <dgm:choose name="Name55">
              <dgm:if name="Name56" axis="root ch" ptType="all node" func="cnt" op="equ" val="2">
                <dgm:presOf axis="root ch desOrSelf" ptType="all node node" st="1 1 1" cnt="1 1 0"/>
              </dgm:if>
              <dgm:if name="Name57" axis="root ch" ptType="all node" func="cnt" op="equ" val="3">
                <dgm:presOf axis="root ch desOrSelf" ptType="all node node" st="1 3 1" cnt="1 1 0"/>
              </dgm:if>
              <dgm:if name="Name58" axis="root ch" ptType="all node" func="cnt" op="equ" val="4">
                <dgm:presOf axis="root ch desOrSelf" ptType="all node node" st="1 4 1" cnt="1 1 0"/>
              </dgm:if>
              <dgm:else name="Name59">
                <dgm:presOf/>
              </dgm:else>
            </dgm:choose>
          </dgm:else>
        </dgm:choose>
        <dgm:constrLst/>
        <dgm:ruleLst/>
      </dgm:layoutNode>
      <dgm:layoutNode name="circ2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60">
          <dgm:if name="Name61" func="var" arg="dir" op="equ" val="norm">
            <dgm:presOf axis="desOrSelf" ptType="node"/>
          </dgm:if>
          <dgm:else name="Name62">
            <dgm:choose name="Name63">
              <dgm:if name="Name64" axis="root ch" ptType="all node" func="cnt" op="equ" val="2">
                <dgm:presOf axis="root ch desOrSelf" ptType="all node node" st="1 1 1" cnt="1 1 0"/>
              </dgm:if>
              <dgm:if name="Name65" axis="root ch" ptType="all node" func="cnt" op="equ" val="3">
                <dgm:presOf axis="root ch desOrSelf" ptType="all node node" st="1 3 1" cnt="1 1 0"/>
              </dgm:if>
              <dgm:if name="Name66" axis="root ch" ptType="all node" func="cnt" op="equ" val="4">
                <dgm:presOf axis="root ch desOrSelf" ptType="all node node" st="1 4 1" cnt="1 1 0"/>
              </dgm:if>
              <dgm:if name="Name67" axis="root ch" ptType="all node" func="cnt" op="equ" val="5">
                <dgm:presOf axis="root ch desOrSelf" ptType="all node node" st="1 5 1" cnt="1 1 0"/>
              </dgm:if>
              <dgm:if name="Name68" axis="root ch" ptType="all node" func="cnt" op="equ" val="6">
                <dgm:presOf axis="root ch desOrSelf" ptType="all node node" st="1 6 1" cnt="1 1 0"/>
              </dgm:if>
              <dgm:else name="Name69">
                <dgm:presOf axis="root ch desOrSelf" ptType="all node node" st="1 7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70" axis="ch" ptType="node" st="3" cnt="1">
      <dgm:layoutNode name="circ3" styleLbl="vennNode1">
        <dgm:alg type="sp"/>
        <dgm:shape xmlns:r="http://schemas.openxmlformats.org/officeDocument/2006/relationships" type="ellipse" r:blip="">
          <dgm:adjLst/>
        </dgm:shape>
        <dgm:choose name="Name71">
          <dgm:if name="Name72" func="var" arg="dir" op="equ" val="norm">
            <dgm:choose name="Name73">
              <dgm:if name="Name74" axis="root ch" ptType="all node" func="cnt" op="lte" val="4">
                <dgm:presOf axis="desOrSelf" ptType="node"/>
              </dgm:if>
              <dgm:else name="Name75">
                <dgm:presOf/>
              </dgm:else>
            </dgm:choose>
          </dgm:if>
          <dgm:else name="Name76">
            <dgm:choose name="Name77">
              <dgm:if name="Name78" axis="root ch" ptType="all node" func="cnt" op="equ" val="3">
                <dgm:presOf axis="root ch desOrSelf" ptType="all node node" st="1 2 1" cnt="1 1 0"/>
              </dgm:if>
              <dgm:if name="Name79" axis="root ch" ptType="all node" func="cnt" op="equ" val="4">
                <dgm:presOf axis="root ch desOrSelf" ptType="all node node" st="1 3 1" cnt="1 1 0"/>
              </dgm:if>
              <dgm:else name="Name80">
                <dgm:presOf/>
              </dgm:else>
            </dgm:choose>
          </dgm:else>
        </dgm:choose>
        <dgm:constrLst/>
        <dgm:ruleLst/>
      </dgm:layoutNode>
      <dgm:layoutNode name="circ3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81">
          <dgm:if name="Name82" func="var" arg="dir" op="equ" val="norm">
            <dgm:presOf axis="desOrSelf" ptType="node"/>
          </dgm:if>
          <dgm:else name="Name83">
            <dgm:choose name="Name84">
              <dgm:if name="Name85" axis="root ch" ptType="all node" func="cnt" op="equ" val="3">
                <dgm:presOf axis="root ch desOrSelf" ptType="all node node" st="1 2 1" cnt="1 1 0"/>
              </dgm:if>
              <dgm:if name="Name86" axis="root ch" ptType="all node" func="cnt" op="equ" val="4">
                <dgm:presOf axis="root ch desOrSelf" ptType="all node node" st="1 3 1" cnt="1 1 0"/>
              </dgm:if>
              <dgm:if name="Name87" axis="root ch" ptType="all node" func="cnt" op="equ" val="5">
                <dgm:presOf axis="root ch desOrSelf" ptType="all node node" st="1 4 1" cnt="1 1 0"/>
              </dgm:if>
              <dgm:if name="Name88" axis="root ch" ptType="all node" func="cnt" op="equ" val="6">
                <dgm:presOf axis="root ch desOrSelf" ptType="all node node" st="1 5 1" cnt="1 1 0"/>
              </dgm:if>
              <dgm:else name="Name89">
                <dgm:presOf axis="root ch desOrSelf" ptType="all node node" st="1 6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90" axis="ch" ptType="node" st="4" cnt="1">
      <dgm:layoutNode name="circ4" styleLbl="vennNode1">
        <dgm:alg type="sp"/>
        <dgm:shape xmlns:r="http://schemas.openxmlformats.org/officeDocument/2006/relationships" type="ellipse" r:blip="">
          <dgm:adjLst/>
        </dgm:shape>
        <dgm:choose name="Name91">
          <dgm:if name="Name92" func="var" arg="dir" op="equ" val="norm">
            <dgm:choose name="Name93">
              <dgm:if name="Name94" axis="root ch" ptType="all node" func="cnt" op="lte" val="4">
                <dgm:presOf axis="desOrSelf" ptType="node"/>
              </dgm:if>
              <dgm:else name="Name95">
                <dgm:presOf/>
              </dgm:else>
            </dgm:choose>
          </dgm:if>
          <dgm:else name="Name96">
            <dgm:choose name="Name97">
              <dgm:if name="Name98" axis="root ch" ptType="all node" func="cnt" op="equ" val="4">
                <dgm:presOf axis="root ch desOrSelf" ptType="all node node" st="1 2 1" cnt="1 1 0"/>
              </dgm:if>
              <dgm:else name="Name99">
                <dgm:presOf/>
              </dgm:else>
            </dgm:choose>
          </dgm:else>
        </dgm:choose>
        <dgm:constrLst/>
        <dgm:ruleLst/>
      </dgm:layoutNode>
      <dgm:layoutNode name="circ4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0">
          <dgm:if name="Name101" func="var" arg="dir" op="equ" val="norm">
            <dgm:presOf axis="desOrSelf" ptType="node"/>
          </dgm:if>
          <dgm:else name="Name102">
            <dgm:choose name="Name103">
              <dgm:if name="Name104" axis="root ch" ptType="all node" func="cnt" op="equ" val="4">
                <dgm:presOf axis="root ch desOrSelf" ptType="all node node" st="1 2 1" cnt="1 1 0"/>
              </dgm:if>
              <dgm:if name="Name105" axis="root ch" ptType="all node" func="cnt" op="equ" val="5">
                <dgm:presOf axis="root ch desOrSelf" ptType="all node node" st="1 3 1" cnt="1 1 0"/>
              </dgm:if>
              <dgm:if name="Name106" axis="root ch" ptType="all node" func="cnt" op="equ" val="6">
                <dgm:presOf axis="root ch desOrSelf" ptType="all node node" st="1 4 1" cnt="1 1 0"/>
              </dgm:if>
              <dgm:else name="Name107">
                <dgm:presOf axis="root ch desOrSelf" ptType="all node node" st="1 5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08" axis="ch" ptType="node" st="5" cnt="1">
      <dgm:layoutNode name="circ5" styleLbl="vennNode1">
        <dgm:alg type="sp"/>
        <dgm:shape xmlns:r="http://schemas.openxmlformats.org/officeDocument/2006/relationships" type="ellipse" r:blip="">
          <dgm:adjLst/>
        </dgm:shape>
        <dgm:presOf/>
        <dgm:constrLst/>
        <dgm:ruleLst/>
      </dgm:layoutNode>
      <dgm:layoutNode name="circ5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9">
          <dgm:if name="Name110" func="var" arg="dir" op="equ" val="norm">
            <dgm:presOf axis="desOrSelf" ptType="node"/>
          </dgm:if>
          <dgm:else name="Name111">
            <dgm:choose name="Name112">
              <dgm:if name="Name113" axis="root ch" ptType="all node" func="cnt" op="equ" val="5">
                <dgm:presOf axis="root ch desOrSelf" ptType="all node node" st="1 2 1" cnt="1 1 0"/>
              </dgm:if>
              <dgm:if name="Name114" axis="root ch" ptType="all node" func="cnt" op="equ" val="6">
                <dgm:presOf axis="root ch desOrSelf" ptType="all node node" st="1 3 1" cnt="1 1 0"/>
              </dgm:if>
              <dgm:else name="Name115">
                <dgm:presOf axis="root ch desOrSelf" ptType="all node node" st="1 4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16" axis="ch" ptType="node" st="6" cnt="1">
      <dgm:layoutNode name="circ6" styleLbl="vennNode1">
        <dgm:alg type="sp"/>
        <dgm:shape xmlns:r="http://schemas.openxmlformats.org/officeDocument/2006/relationships" type="ellipse" r:blip="">
          <dgm:adjLst/>
        </dgm:shape>
        <dgm:presOf/>
        <dgm:constrLst/>
        <dgm:ruleLst/>
      </dgm:layoutNode>
      <dgm:layoutNode name="circ6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17">
          <dgm:if name="Name118" func="var" arg="dir" op="equ" val="norm">
            <dgm:presOf axis="desOrSelf" ptType="node"/>
          </dgm:if>
          <dgm:else name="Name119">
            <dgm:choose name="Name120">
              <dgm:if name="Name121" axis="root ch" ptType="all node" func="cnt" op="equ" val="6">
                <dgm:presOf axis="root ch desOrSelf" ptType="all node node" st="1 2 1" cnt="1 1 0"/>
              </dgm:if>
              <dgm:else name="Name122">
                <dgm:presOf axis="root ch desOrSelf" ptType="all node node" st="1 3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23" axis="ch" ptType="node" st="7" cnt="1">
      <dgm:layoutNode name="circ7" styleLbl="vennNode1">
        <dgm:alg type="sp"/>
        <dgm:shape xmlns:r="http://schemas.openxmlformats.org/officeDocument/2006/relationships" type="ellipse" r:blip="">
          <dgm:adjLst/>
        </dgm:shape>
        <dgm:presOf/>
        <dgm:constrLst/>
        <dgm:ruleLst/>
      </dgm:layoutNode>
      <dgm:layoutNode name="circ7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24">
          <dgm:if name="Name125" func="var" arg="dir" op="equ" val="norm">
            <dgm:presOf axis="desOrSelf" ptType="node"/>
          </dgm:if>
          <dgm:else name="Name126">
            <dgm:presOf axis="root ch desOrSelf" ptType="all node node" st="1 2 1" cnt="1 1 0"/>
          </dgm:else>
        </dgm:choose>
        <dgm:constrLst>
          <dgm:constr type="tMarg"/>
          <dgm:constr type="bMarg"/>
          <dgm:constr type="lMarg"/>
          <dgm:constr type="rMarg"/>
          <dgm:constr type="primFontSz" val="65"/>
        </dgm:constrLst>
        <dgm:ruleLst>
          <dgm:rule type="primFontSz" val="5" fact="NaN" max="NaN"/>
        </dgm:ruleLst>
      </dgm:layoutNode>
    </dgm:forEach>
  </dgm:layoutNode>
</dgm:layoutDef>
</file>

<file path=ppt/diagrams/layout2.xml><?xml version="1.0" encoding="utf-8"?>
<dgm:layoutDef xmlns:dgm="http://schemas.openxmlformats.org/drawingml/2006/diagram" xmlns:a="http://schemas.openxmlformats.org/drawingml/2006/main" uniqueId="urn:microsoft.com/office/officeart/2005/8/layout/arrow4">
  <dgm:title val=""/>
  <dgm:desc val=""/>
  <dgm:catLst>
    <dgm:cat type="relationship" pri="8000"/>
    <dgm:cat type="process" pri="30000"/>
  </dgm:catLst>
  <dgm:samp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Lst>
      <dgm:cxnLst>
        <dgm:cxn modelId="3" srcId="0" destId="1" srcOrd="0" destOrd="0"/>
        <dgm:cxn modelId="4" srcId="0" destId="2" srcOrd="1" destOrd="0"/>
      </dgm:cxnLst>
      <dgm:bg/>
      <dgm:whole/>
    </dgm:dataModel>
  </dgm:clrData>
  <dgm:layoutNode name="compositeShape">
    <dgm:varLst>
      <dgm:chMax val="2"/>
      <dgm:dir/>
      <dgm:resizeHandles val="exact"/>
    </dgm:varLst>
    <dgm:alg type="composite"/>
    <dgm:shape xmlns:r="http://schemas.openxmlformats.org/officeDocument/2006/relationships" r:blip="">
      <dgm:adjLst/>
    </dgm:shape>
    <dgm:presOf/>
    <dgm:choose name="Name0">
      <dgm:if name="Name1" func="var" arg="dir" op="equ" val="norm">
        <dgm:choose name="Name2">
          <dgm:if name="Name3" axis="ch" ptType="node" func="cnt" op="lte" val="1">
            <dgm:constrLst>
              <dgm:constr type="primFontSz" for="des" ptType="node" op="equ" val="65"/>
              <dgm:constr type="w" for="ch" forName="upArrow" refType="w" fact="0.33"/>
              <dgm:constr type="h" for="ch" forName="upArrow" refType="h"/>
              <dgm:constr type="b" for="ch" forName="upArrow" refType="h" fact="0.48"/>
              <dgm:constr type="l" for="ch" forName="upArrow"/>
              <dgm:constr type="h" for="ch" forName="upArrow" refType="w" refFor="ch" refForName="upArrow" op="gte" fact="0.75"/>
              <dgm:constr type="w" for="ch" forName="upArrowText" refType="w" fact="0.56"/>
              <dgm:constr type="h" for="ch" forName="upArrowText" refType="h"/>
              <dgm:constr type="b" for="ch" forName="upArrowText" refType="h" fact="0.48"/>
              <dgm:constr type="l" for="ch" forName="upArrowText" refType="w" refFor="ch" refForName="upArrow" fact="1.03"/>
            </dgm:constrLst>
          </dgm:if>
          <dgm:else name="Name4">
            <dgm:constrLst>
              <dgm:constr type="primFontSz" for="des" ptType="node" op="equ" val="65"/>
              <dgm:constr type="w" for="ch" forName="upArrow" refType="w" fact="0.33"/>
              <dgm:constr type="h" for="ch" forName="upArrow" refType="h" fact="0.48"/>
              <dgm:constr type="b" for="ch" forName="upArrow" refType="h" fact="0.48"/>
              <dgm:constr type="l" for="ch" forName="upArrow"/>
              <dgm:constr type="h" for="ch" forName="upArrow" refType="w" refFor="ch" refForName="upArrow" op="gte" fact="0.75"/>
              <dgm:constr type="w" for="ch" forName="upArrowText" refType="w" fact="0.56"/>
              <dgm:constr type="h" for="ch" forName="upArrowText" refType="h" fact="0.48"/>
              <dgm:constr type="b" for="ch" forName="upArrowText" refType="h" fact="0.48"/>
              <dgm:constr type="l" for="ch" forName="upArrowText" refType="w" refFor="ch" refForName="upArrow" fact="1.03"/>
              <dgm:constr type="w" for="ch" forName="downArrow" refType="w" fact="0.33"/>
              <dgm:constr type="h" for="ch" forName="downArrow" refType="h" fact="0.48"/>
              <dgm:constr type="t" for="ch" forName="downArrow" refType="h" fact="0.52"/>
              <dgm:constr type="l" for="ch" forName="downArrow" refType="w" refFor="ch" refForName="downArrow" fact="0.3"/>
              <dgm:constr type="h" for="ch" forName="downArrow" refType="w" refFor="ch" refForName="downArrow" op="gte" fact="0.75"/>
              <dgm:constr type="w" for="ch" forName="downArrowText" refType="w" fact="0.56"/>
              <dgm:constr type="h" for="ch" forName="downArrowText" refType="h" fact="0.48"/>
              <dgm:constr type="t" for="ch" forName="downArrowText" refType="h" fact="0.52"/>
              <dgm:constr type="l" for="ch" forName="downArrowText" refType="w" refFor="ch" refForName="downArrow" fact="1.33"/>
            </dgm:constrLst>
          </dgm:else>
        </dgm:choose>
      </dgm:if>
      <dgm:else name="Name5">
        <dgm:choose name="Name6">
          <dgm:if name="Name7" axis="ch" ptType="node" func="cnt" op="lte" val="1">
            <dgm:constrLst>
              <dgm:constr type="primFontSz" for="des" ptType="node" op="equ" val="65"/>
              <dgm:constr type="w" for="ch" forName="upArrow" refType="w" fact="0.33"/>
              <dgm:constr type="h" for="ch" forName="upArrow" refType="h"/>
              <dgm:constr type="t" for="ch" forName="upArrow"/>
              <dgm:constr type="l" for="ch" forName="upArrow" refType="w" fact="0.67"/>
              <dgm:constr type="h" for="ch" forName="upArrow" refType="w" refFor="ch" refForName="upArrow" op="gte" fact="0.75"/>
              <dgm:constr type="w" for="ch" forName="upArrowText" refType="w" fact="0.56"/>
              <dgm:constr type="h" for="ch" forName="upArrowText" refType="h"/>
              <dgm:constr type="t" for="ch" forName="upArrowText"/>
              <dgm:constr type="l" for="ch" forName="upArrowText" refType="w" fact="0.1"/>
            </dgm:constrLst>
          </dgm:if>
          <dgm:else name="Name8">
            <dgm:constrLst>
              <dgm:constr type="primFontSz" for="des" ptType="node" op="equ" val="65"/>
              <dgm:constr type="w" for="ch" forName="upArrow" refType="w" fact="0.33"/>
              <dgm:constr type="h" for="ch" forName="upArrow" refType="h" fact="0.48"/>
              <dgm:constr type="t" for="ch" forName="upArrow"/>
              <dgm:constr type="l" for="ch" forName="upArrow" refType="w" fact="0.67"/>
              <dgm:constr type="h" for="ch" forName="upArrow" refType="w" refFor="ch" refForName="upArrow" op="gte" fact="0.75"/>
              <dgm:constr type="w" for="ch" forName="upArrowText" refType="w" fact="0.56"/>
              <dgm:constr type="h" for="ch" forName="upArrowText" refType="h" fact="0.48"/>
              <dgm:constr type="t" for="ch" forName="upArrowText"/>
              <dgm:constr type="l" for="ch" forName="upArrowText" refType="w" fact="0.1"/>
              <dgm:constr type="w" for="ch" forName="downArrow" refType="w" fact="0.33"/>
              <dgm:constr type="h" for="ch" forName="downArrow" refType="h" fact="0.48"/>
              <dgm:constr type="t" for="ch" forName="downArrow" refType="h" fact="0.52"/>
              <dgm:constr type="l" for="ch" forName="downArrow" refType="w" fact="0.57"/>
              <dgm:constr type="h" for="ch" forName="downArrow" refType="w" refFor="ch" refForName="downArrow" op="gte" fact="0.75"/>
              <dgm:constr type="w" for="ch" forName="downArrowText" refType="w" fact="0.56"/>
              <dgm:constr type="h" for="ch" forName="downArrowText" refType="h" fact="0.48"/>
              <dgm:constr type="t" for="ch" forName="downArrowText" refType="h" fact="0.52"/>
              <dgm:constr type="l" for="ch" forName="downArrowText"/>
            </dgm:constrLst>
          </dgm:else>
        </dgm:choose>
      </dgm:else>
    </dgm:choose>
    <dgm:ruleLst/>
    <dgm:forEach name="Name9" axis="ch" ptType="node" cnt="1">
      <dgm:layoutNode name="upArrow" styleLbl="node1">
        <dgm:alg type="sp"/>
        <dgm:shape xmlns:r="http://schemas.openxmlformats.org/officeDocument/2006/relationships" type="upArrow" r:blip="">
          <dgm:adjLst/>
        </dgm:shape>
        <dgm:presOf/>
        <dgm:constrLst/>
        <dgm:ruleLst/>
      </dgm:layoutNode>
      <dgm:layoutNode name="upArrowText" styleLbl="revTx">
        <dgm:varLst>
          <dgm:chMax val="0"/>
          <dgm:bulletEnabled val="1"/>
        </dgm:varLst>
        <dgm:choose name="Name10">
          <dgm:if name="Name11" axis="root des" ptType="all node" func="maxDepth" op="gt" val="1">
            <dgm:alg type="tx">
              <dgm:param type="parTxLTRAlign" val="l"/>
              <dgm:param type="parTxRTLAlign" val="r"/>
              <dgm:param type="txAnchorVertCh" val="mid"/>
            </dgm:alg>
          </dgm:if>
          <dgm:else name="Name12">
            <dgm:choose name="Name13">
              <dgm:if name="Name14" func="var" arg="dir" op="equ" val="norm">
                <dgm:alg type="tx">
                  <dgm:param type="parTxLTRAlign" val="l"/>
                  <dgm:param type="parTxRTLAlign" val="l"/>
                  <dgm:param type="txAnchorVertCh" val="mid"/>
                </dgm:alg>
              </dgm:if>
              <dgm:else name="Name15">
                <dgm:alg type="tx">
                  <dgm:param type="parTxLTRAlign" val="r"/>
                  <dgm:param type="parTxRTLAlign" val="r"/>
                  <dgm:param type="txAnchorVertCh" val="mid"/>
                </dgm:alg>
              </dgm:else>
            </dgm:choose>
          </dgm:else>
        </dgm:choose>
        <dgm:shape xmlns:r="http://schemas.openxmlformats.org/officeDocument/2006/relationships" type="rect" r:blip="">
          <dgm:adjLst/>
        </dgm:shape>
        <dgm:presOf axis="desOrSelf" ptType="node"/>
        <dgm:constrLst>
          <dgm:constr type="tMarg"/>
        </dgm:constrLst>
        <dgm:ruleLst>
          <dgm:rule type="primFontSz" val="5" fact="NaN" max="NaN"/>
        </dgm:ruleLst>
      </dgm:layoutNode>
    </dgm:forEach>
    <dgm:forEach name="Name16" axis="ch" ptType="node" st="2" cnt="1">
      <dgm:layoutNode name="downArrow" styleLbl="node1">
        <dgm:alg type="sp"/>
        <dgm:shape xmlns:r="http://schemas.openxmlformats.org/officeDocument/2006/relationships" type="downArrow" r:blip="">
          <dgm:adjLst/>
        </dgm:shape>
        <dgm:presOf/>
        <dgm:constrLst/>
        <dgm:ruleLst/>
      </dgm:layoutNode>
      <dgm:layoutNode name="downArrowText" styleLbl="revTx">
        <dgm:varLst>
          <dgm:chMax val="0"/>
          <dgm:bulletEnabled val="1"/>
        </dgm:varLst>
        <dgm:choose name="Name17">
          <dgm:if name="Name18" axis="root des" ptType="all node" func="maxDepth" op="gt" val="1">
            <dgm:alg type="tx">
              <dgm:param type="parTxLTRAlign" val="l"/>
              <dgm:param type="parTxRTLAlign" val="r"/>
              <dgm:param type="txAnchorVertCh" val="mid"/>
            </dgm:alg>
          </dgm:if>
          <dgm:else name="Name19">
            <dgm:choose name="Name20">
              <dgm:if name="Name21" func="var" arg="dir" op="equ" val="norm">
                <dgm:alg type="tx">
                  <dgm:param type="parTxLTRAlign" val="l"/>
                  <dgm:param type="parTxRTLAlign" val="l"/>
                  <dgm:param type="txAnchorVertCh" val="mid"/>
                </dgm:alg>
              </dgm:if>
              <dgm:else name="Name22">
                <dgm:alg type="tx">
                  <dgm:param type="parTxLTRAlign" val="r"/>
                  <dgm:param type="parTxRTLAlign" val="r"/>
                  <dgm:param type="txAnchorVertCh" val="mid"/>
                </dgm:alg>
              </dgm:else>
            </dgm:choose>
          </dgm:else>
        </dgm:choose>
        <dgm:shape xmlns:r="http://schemas.openxmlformats.org/officeDocument/2006/relationships" type="rect" r:blip="">
          <dgm:adjLst/>
        </dgm:shape>
        <dgm:presOf axis="desOrSelf" ptType="node"/>
        <dgm:constrLst>
          <dgm:constr type="tMarg"/>
        </dgm:constrLst>
        <dgm:ruleLst>
          <dgm:rule type="primFontSz" val="5" fact="NaN" max="NaN"/>
        </dgm:ruleLst>
      </dgm:layoutNode>
    </dgm:forEach>
  </dgm:layoutNode>
</dgm:layoutDef>
</file>

<file path=ppt/diagrams/layout3.xml><?xml version="1.0" encoding="utf-8"?>
<dgm:layoutDef xmlns:dgm="http://schemas.openxmlformats.org/drawingml/2006/diagram" xmlns:a="http://schemas.openxmlformats.org/drawingml/2006/main" uniqueId="urn:microsoft.com/office/officeart/2005/8/layout/list1">
  <dgm:title val=""/>
  <dgm:desc val=""/>
  <dgm:catLst>
    <dgm:cat type="list" pri="4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t modelId="2"/>
      </dgm:ptLst>
      <dgm:cxnLst>
        <dgm:cxn modelId="4" srcId="0" destId="1" srcOrd="0" destOrd="0"/>
        <dgm:cxn modelId="5"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dir/>
      <dgm:animLvl val="lvl"/>
      <dgm:resizeHandles val="exact"/>
    </dgm:varLst>
    <dgm:choose name="Name0">
      <dgm:if name="Name1" func="var" arg="dir" op="equ" val="norm">
        <dgm:alg type="lin">
          <dgm:param type="linDir" val="fromT"/>
          <dgm:param type="vertAlign" val="mid"/>
          <dgm:param type="horzAlign" val="l"/>
          <dgm:param type="nodeHorzAlign" val="l"/>
        </dgm:alg>
      </dgm:if>
      <dgm:else name="Name2">
        <dgm:alg type="lin">
          <dgm:param type="linDir" val="fromT"/>
          <dgm:param type="vertAlign" val="mid"/>
          <dgm:param type="horzAlign" val="r"/>
          <dgm:param type="nodeHorzAlign" val="r"/>
        </dgm:alg>
      </dgm:else>
    </dgm:choose>
    <dgm:shape xmlns:r="http://schemas.openxmlformats.org/officeDocument/2006/relationships" r:blip="">
      <dgm:adjLst/>
    </dgm:shape>
    <dgm:presOf/>
    <dgm:constrLst>
      <dgm:constr type="w" for="ch" forName="parentLin" refType="w"/>
      <dgm:constr type="h" for="ch" forName="parentLin" val="INF"/>
      <dgm:constr type="w" for="des" forName="parentLeftMargin" refType="w" fact="0.05"/>
      <dgm:constr type="w" for="des" forName="parentText" refType="w" fact="0.7"/>
      <dgm:constr type="h" for="des" forName="parentText" refType="primFontSz" refFor="des" refForName="parentText" fact="0.82"/>
      <dgm:constr type="h" for="ch" forName="negativeSpace" refType="primFontSz" refFor="des" refForName="parentText" fact="-0.41"/>
      <dgm:constr type="h" for="ch" forName="negativeSpace" refType="h" refFor="des" refForName="parentText" op="lte" fact="-0.82"/>
      <dgm:constr type="h" for="ch" forName="negativeSpace" refType="h" refFor="des" refForName="parentText" op="gte" fact="-0.82"/>
      <dgm:constr type="w" for="ch" forName="childText" refType="w"/>
      <dgm:constr type="h" for="ch" forName="childText" refType="primFontSz" refFor="des" refForName="parentText" fact="0.7"/>
      <dgm:constr type="primFontSz" for="des" forName="parentText" val="65"/>
      <dgm:constr type="primFontSz" for="ch" forName="childText" refType="primFontSz" refFor="des" refForName="parentText"/>
      <dgm:constr type="tMarg" for="ch" forName="childText" refType="primFontSz" refFor="des" refForName="parentText" fact="1.64"/>
      <dgm:constr type="tMarg" for="ch" forName="childText" refType="h" refFor="des" refForName="parentText" op="lte" fact="3.28"/>
      <dgm:constr type="tMarg" for="ch" forName="childText" refType="h" refFor="des" refForName="parentText" op="gte" fact="3.28"/>
      <dgm:constr type="lMarg" for="ch" forName="childText" refType="w" fact="0.22"/>
      <dgm:constr type="rMarg" for="ch" forName="childText" refType="lMarg" refFor="ch" refForName="childText"/>
      <dgm:constr type="lMarg" for="des" forName="parentText" refType="w" fact="0.075"/>
      <dgm:constr type="rMarg" for="des" forName="parentText" refType="lMarg" refFor="des" refForName="parentText"/>
      <dgm:constr type="h" for="ch" forName="spaceBetweenRectangles" refType="primFontSz" refFor="des" refForName="parentText" fact="0.15"/>
    </dgm:constrLst>
    <dgm:ruleLst>
      <dgm:rule type="primFontSz" for="des" forName="parentText" val="5" fact="NaN" max="NaN"/>
    </dgm:ruleLst>
    <dgm:forEach name="Name3" axis="ch" ptType="node">
      <dgm:layoutNode name="parentLin">
        <dgm:choose name="Name4">
          <dgm:if name="Name5" func="var" arg="dir" op="equ" val="norm">
            <dgm:alg type="lin">
              <dgm:param type="linDir" val="fromL"/>
              <dgm:param type="horzAlign" val="l"/>
              <dgm:param type="nodeHorzAlign" val="l"/>
            </dgm:alg>
          </dgm:if>
          <dgm:else name="Name6">
            <dgm:alg type="lin">
              <dgm:param type="linDir" val="fromR"/>
              <dgm:param type="horzAlign" val="r"/>
              <dgm:param type="nodeHorzAlign" val="r"/>
            </dgm:alg>
          </dgm:else>
        </dgm:choose>
        <dgm:shape xmlns:r="http://schemas.openxmlformats.org/officeDocument/2006/relationships" r:blip="">
          <dgm:adjLst/>
        </dgm:shape>
        <dgm:presOf/>
        <dgm:constrLst/>
        <dgm:ruleLst/>
        <dgm:layoutNode name="parentLeftMargin">
          <dgm:alg type="sp"/>
          <dgm:shape xmlns:r="http://schemas.openxmlformats.org/officeDocument/2006/relationships" type="rect" r:blip="" hideGeom="1">
            <dgm:adjLst/>
          </dgm:shape>
          <dgm:presOf axis="self"/>
          <dgm:constrLst>
            <dgm:constr type="h"/>
          </dgm:constrLst>
          <dgm:ruleLst/>
        </dgm:layoutNode>
        <dgm:layoutNode name="parentText" styleLbl="node1">
          <dgm:varLst>
            <dgm:chMax val="0"/>
            <dgm:bulletEnabled val="1"/>
          </dgm:varLst>
          <dgm:choose name="Name7">
            <dgm:if name="Name8" func="var" arg="dir" op="equ" val="norm">
              <dgm:alg type="tx">
                <dgm:param type="parTxLTRAlign" val="l"/>
                <dgm:param type="parTxRTLAlign" val="l"/>
              </dgm:alg>
            </dgm:if>
            <dgm:else name="Name9">
              <dgm:alg type="tx">
                <dgm:param type="parTxLTRAlign" val="r"/>
                <dgm:param type="parTxRTLAlign" val="r"/>
              </dgm:alg>
            </dgm:else>
          </dgm:choose>
          <dgm:shape xmlns:r="http://schemas.openxmlformats.org/officeDocument/2006/relationships" type="roundRect" r:blip="">
            <dgm:adjLst/>
          </dgm:shape>
          <dgm:presOf axis="self" ptType="node"/>
          <dgm:constrLst>
            <dgm:constr type="tMarg"/>
            <dgm:constr type="bMarg"/>
          </dgm:constrLst>
          <dgm:ruleLst/>
        </dgm:layoutNode>
      </dgm:layoutNode>
      <dgm:layoutNode name="negativeSpace">
        <dgm:alg type="sp"/>
        <dgm:shape xmlns:r="http://schemas.openxmlformats.org/officeDocument/2006/relationships" r:blip="">
          <dgm:adjLst/>
        </dgm:shape>
        <dgm:presOf/>
        <dgm:constrLst/>
        <dgm:ruleLst/>
      </dgm:layoutNode>
      <dgm:layoutNode name="childText" styleLbl="conFgAcc1">
        <dgm:varLst>
          <dgm:bulletEnabled val="1"/>
        </dgm:varLst>
        <dgm:alg type="tx">
          <dgm:param type="stBulletLvl" val="1"/>
        </dgm:alg>
        <dgm:shape xmlns:r="http://schemas.openxmlformats.org/officeDocument/2006/relationships" type="rect" r:blip="" zOrderOff="-2">
          <dgm:adjLst/>
        </dgm:shape>
        <dgm:presOf axis="des" ptType="node"/>
        <dgm:constrLst>
          <dgm:constr type="secFontSz" refType="primFontSz"/>
        </dgm:constrLst>
        <dgm:ruleLst>
          <dgm:rule type="h" val="INF" fact="NaN" max="NaN"/>
        </dgm:ruleLst>
      </dgm:layoutNode>
      <dgm:forEach name="Name10" axis="followSib" ptType="sibTrans" cnt="1">
        <dgm:layoutNode name="spaceBetweenRectangles">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egnaposto intestazione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it-IT"/>
          </a:p>
        </p:txBody>
      </p:sp>
      <p:sp>
        <p:nvSpPr>
          <p:cNvPr id="3" name="Segnaposto data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CFFAF80F-9C74-4BA9-9EFE-4FDC98747239}" type="datetimeFigureOut">
              <a:rPr lang="it-IT" smtClean="0"/>
              <a:t>11/03/2020</a:t>
            </a:fld>
            <a:endParaRPr lang="it-IT"/>
          </a:p>
        </p:txBody>
      </p:sp>
      <p:sp>
        <p:nvSpPr>
          <p:cNvPr id="4" name="Segnaposto immagine diapositiva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it-IT"/>
          </a:p>
        </p:txBody>
      </p:sp>
      <p:sp>
        <p:nvSpPr>
          <p:cNvPr id="5" name="Segnaposto note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6" name="Segnaposto piè di pagina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it-IT"/>
          </a:p>
        </p:txBody>
      </p:sp>
      <p:sp>
        <p:nvSpPr>
          <p:cNvPr id="7" name="Segnaposto numero diapositiva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BC26D3B-8EF0-4DF7-894C-10AC9F2A04A7}" type="slidenum">
              <a:rPr lang="it-IT" smtClean="0"/>
              <a:t>‹N›</a:t>
            </a:fld>
            <a:endParaRPr lang="it-IT"/>
          </a:p>
        </p:txBody>
      </p:sp>
    </p:spTree>
    <p:extLst>
      <p:ext uri="{BB962C8B-B14F-4D97-AF65-F5344CB8AC3E}">
        <p14:creationId xmlns:p14="http://schemas.microsoft.com/office/powerpoint/2010/main" val="32026051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Rectangle 7">
            <a:extLst>
              <a:ext uri="{FF2B5EF4-FFF2-40B4-BE49-F238E27FC236}">
                <a16:creationId xmlns:a16="http://schemas.microsoft.com/office/drawing/2014/main" xmlns="" id="{29464C19-FFF7-49BA-A3E9-4DEFA9ECDB4B}"/>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Times New Roman" panose="02020603050405020304" pitchFamily="18" charset="0"/>
              </a:defRPr>
            </a:lvl1pPr>
            <a:lvl2pPr marL="742950" indent="-285750" eaLnBrk="0" hangingPunct="0">
              <a:spcBef>
                <a:spcPct val="30000"/>
              </a:spcBef>
              <a:defRPr sz="1200">
                <a:solidFill>
                  <a:schemeClr val="tx1"/>
                </a:solidFill>
                <a:latin typeface="Times New Roman" panose="02020603050405020304" pitchFamily="18" charset="0"/>
              </a:defRPr>
            </a:lvl2pPr>
            <a:lvl3pPr marL="1143000" indent="-228600" eaLnBrk="0" hangingPunct="0">
              <a:spcBef>
                <a:spcPct val="30000"/>
              </a:spcBef>
              <a:defRPr sz="1200">
                <a:solidFill>
                  <a:schemeClr val="tx1"/>
                </a:solidFill>
                <a:latin typeface="Times New Roman" panose="02020603050405020304" pitchFamily="18" charset="0"/>
              </a:defRPr>
            </a:lvl3pPr>
            <a:lvl4pPr marL="1600200" indent="-228600" eaLnBrk="0" hangingPunct="0">
              <a:spcBef>
                <a:spcPct val="30000"/>
              </a:spcBef>
              <a:defRPr sz="1200">
                <a:solidFill>
                  <a:schemeClr val="tx1"/>
                </a:solidFill>
                <a:latin typeface="Times New Roman" panose="02020603050405020304" pitchFamily="18" charset="0"/>
              </a:defRPr>
            </a:lvl4pPr>
            <a:lvl5pPr marL="2057400" indent="-228600" eaLnBrk="0" hangingPunct="0">
              <a:spcBef>
                <a:spcPct val="30000"/>
              </a:spcBef>
              <a:defRPr sz="1200">
                <a:solidFill>
                  <a:schemeClr val="tx1"/>
                </a:solidFill>
                <a:latin typeface="Times New Roman" panose="02020603050405020304" pitchFamily="18" charset="0"/>
              </a:defRPr>
            </a:lvl5pPr>
            <a:lvl6pPr marL="2514600" indent="-228600" eaLnBrk="0" fontAlgn="base" hangingPunct="0">
              <a:spcBef>
                <a:spcPct val="30000"/>
              </a:spcBef>
              <a:spcAft>
                <a:spcPct val="0"/>
              </a:spcAft>
              <a:defRPr sz="1200">
                <a:solidFill>
                  <a:schemeClr val="tx1"/>
                </a:solidFill>
                <a:latin typeface="Times New Roman" panose="02020603050405020304" pitchFamily="18" charset="0"/>
              </a:defRPr>
            </a:lvl6pPr>
            <a:lvl7pPr marL="2971800" indent="-228600" eaLnBrk="0" fontAlgn="base" hangingPunct="0">
              <a:spcBef>
                <a:spcPct val="30000"/>
              </a:spcBef>
              <a:spcAft>
                <a:spcPct val="0"/>
              </a:spcAft>
              <a:defRPr sz="1200">
                <a:solidFill>
                  <a:schemeClr val="tx1"/>
                </a:solidFill>
                <a:latin typeface="Times New Roman" panose="02020603050405020304" pitchFamily="18" charset="0"/>
              </a:defRPr>
            </a:lvl7pPr>
            <a:lvl8pPr marL="3429000" indent="-228600" eaLnBrk="0" fontAlgn="base" hangingPunct="0">
              <a:spcBef>
                <a:spcPct val="30000"/>
              </a:spcBef>
              <a:spcAft>
                <a:spcPct val="0"/>
              </a:spcAft>
              <a:defRPr sz="1200">
                <a:solidFill>
                  <a:schemeClr val="tx1"/>
                </a:solidFill>
                <a:latin typeface="Times New Roman" panose="02020603050405020304" pitchFamily="18" charset="0"/>
              </a:defRPr>
            </a:lvl8pPr>
            <a:lvl9pPr marL="3886200" indent="-228600" eaLnBrk="0" fontAlgn="base" hangingPunct="0">
              <a:spcBef>
                <a:spcPct val="30000"/>
              </a:spcBef>
              <a:spcAft>
                <a:spcPct val="0"/>
              </a:spcAft>
              <a:defRPr sz="1200">
                <a:solidFill>
                  <a:schemeClr val="tx1"/>
                </a:solidFill>
                <a:latin typeface="Times New Roman" panose="02020603050405020304" pitchFamily="18" charset="0"/>
              </a:defRPr>
            </a:lvl9pPr>
          </a:lstStyle>
          <a:p>
            <a:pPr eaLnBrk="1" hangingPunct="1">
              <a:spcBef>
                <a:spcPct val="0"/>
              </a:spcBef>
            </a:pPr>
            <a:fld id="{843A1BD4-61B9-465C-908C-635B9FCD16A6}" type="slidenum">
              <a:rPr lang="it-IT" altLang="it-IT"/>
              <a:pPr eaLnBrk="1" hangingPunct="1">
                <a:spcBef>
                  <a:spcPct val="0"/>
                </a:spcBef>
              </a:pPr>
              <a:t>7</a:t>
            </a:fld>
            <a:endParaRPr lang="it-IT" altLang="it-IT"/>
          </a:p>
        </p:txBody>
      </p:sp>
      <p:sp>
        <p:nvSpPr>
          <p:cNvPr id="66563" name="Rectangle 2">
            <a:extLst>
              <a:ext uri="{FF2B5EF4-FFF2-40B4-BE49-F238E27FC236}">
                <a16:creationId xmlns:a16="http://schemas.microsoft.com/office/drawing/2014/main" xmlns="" id="{1FFEA47F-FA76-4075-B8B1-82AE432ED02E}"/>
              </a:ext>
            </a:extLst>
          </p:cNvPr>
          <p:cNvSpPr>
            <a:spLocks noGrp="1" noRot="1" noChangeAspect="1" noChangeArrowheads="1" noTextEdit="1"/>
          </p:cNvSpPr>
          <p:nvPr>
            <p:ph type="sldImg"/>
          </p:nvPr>
        </p:nvSpPr>
        <p:spPr>
          <a:ln/>
        </p:spPr>
      </p:sp>
      <p:sp>
        <p:nvSpPr>
          <p:cNvPr id="66564" name="Rectangle 3">
            <a:extLst>
              <a:ext uri="{FF2B5EF4-FFF2-40B4-BE49-F238E27FC236}">
                <a16:creationId xmlns:a16="http://schemas.microsoft.com/office/drawing/2014/main" xmlns="" id="{9949720C-0B84-4066-A150-8A391DDE7B29}"/>
              </a:ext>
            </a:extLst>
          </p:cNvPr>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it-IT" altLang="it-IT"/>
          </a:p>
        </p:txBody>
      </p:sp>
    </p:spTree>
    <p:extLst>
      <p:ext uri="{BB962C8B-B14F-4D97-AF65-F5344CB8AC3E}">
        <p14:creationId xmlns:p14="http://schemas.microsoft.com/office/powerpoint/2010/main" val="202149803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it-IT" dirty="0"/>
          </a:p>
        </p:txBody>
      </p:sp>
      <p:sp>
        <p:nvSpPr>
          <p:cNvPr id="4" name="Segnaposto numero diapositiva 3"/>
          <p:cNvSpPr>
            <a:spLocks noGrp="1"/>
          </p:cNvSpPr>
          <p:nvPr>
            <p:ph type="sldNum" sz="quarter" idx="10"/>
          </p:nvPr>
        </p:nvSpPr>
        <p:spPr/>
        <p:txBody>
          <a:bodyPr/>
          <a:lstStyle/>
          <a:p>
            <a:fld id="{9BC26D3B-8EF0-4DF7-894C-10AC9F2A04A7}" type="slidenum">
              <a:rPr lang="it-IT" smtClean="0"/>
              <a:t>14</a:t>
            </a:fld>
            <a:endParaRPr lang="it-IT"/>
          </a:p>
        </p:txBody>
      </p:sp>
    </p:spTree>
    <p:extLst>
      <p:ext uri="{BB962C8B-B14F-4D97-AF65-F5344CB8AC3E}">
        <p14:creationId xmlns:p14="http://schemas.microsoft.com/office/powerpoint/2010/main" val="99606448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it-IT" dirty="0"/>
          </a:p>
        </p:txBody>
      </p:sp>
      <p:sp>
        <p:nvSpPr>
          <p:cNvPr id="4" name="Segnaposto numero diapositiva 3"/>
          <p:cNvSpPr>
            <a:spLocks noGrp="1"/>
          </p:cNvSpPr>
          <p:nvPr>
            <p:ph type="sldNum" sz="quarter" idx="10"/>
          </p:nvPr>
        </p:nvSpPr>
        <p:spPr/>
        <p:txBody>
          <a:bodyPr/>
          <a:lstStyle/>
          <a:p>
            <a:fld id="{9BC26D3B-8EF0-4DF7-894C-10AC9F2A04A7}" type="slidenum">
              <a:rPr lang="it-IT" smtClean="0"/>
              <a:t>21</a:t>
            </a:fld>
            <a:endParaRPr lang="it-IT"/>
          </a:p>
        </p:txBody>
      </p:sp>
    </p:spTree>
    <p:extLst>
      <p:ext uri="{BB962C8B-B14F-4D97-AF65-F5344CB8AC3E}">
        <p14:creationId xmlns:p14="http://schemas.microsoft.com/office/powerpoint/2010/main" val="399659640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Segnaposto immagine diapositiva 1"/>
          <p:cNvSpPr>
            <a:spLocks noGrp="1" noRot="1" noChangeAspect="1" noTextEdit="1"/>
          </p:cNvSpPr>
          <p:nvPr>
            <p:ph type="sldImg"/>
          </p:nvPr>
        </p:nvSpPr>
        <p:spPr>
          <a:ln/>
        </p:spPr>
      </p:sp>
      <p:sp>
        <p:nvSpPr>
          <p:cNvPr id="45059" name="Segnaposto note 2"/>
          <p:cNvSpPr>
            <a:spLocks noGrp="1"/>
          </p:cNvSpPr>
          <p:nvPr>
            <p:ph type="body" idx="1"/>
          </p:nvPr>
        </p:nvSpPr>
        <p:spPr>
          <a:noFill/>
        </p:spPr>
        <p:txBody>
          <a:bodyPr/>
          <a:lstStyle/>
          <a:p>
            <a:r>
              <a:rPr lang="it-IT" dirty="0" smtClean="0"/>
              <a:t>La definizione del 1948 già delinea una condizione di benessere che non riguarda solo il piano del corpo, ma che comprende anche le dimensioni psicologiche e sociali iniziando lo spostamento dall’approccio puramente </a:t>
            </a:r>
            <a:r>
              <a:rPr lang="it-IT" dirty="0" err="1" smtClean="0"/>
              <a:t>bio</a:t>
            </a:r>
            <a:r>
              <a:rPr lang="it-IT" dirty="0" smtClean="0"/>
              <a:t>-medico.</a:t>
            </a:r>
          </a:p>
        </p:txBody>
      </p:sp>
      <p:sp>
        <p:nvSpPr>
          <p:cNvPr id="45060" name="Segnaposto numero diapositiva 3"/>
          <p:cNvSpPr>
            <a:spLocks noGrp="1"/>
          </p:cNvSpPr>
          <p:nvPr>
            <p:ph type="sldNum" sz="quarter" idx="5"/>
          </p:nvPr>
        </p:nvSpPr>
        <p:spPr>
          <a:noFill/>
        </p:spPr>
        <p:txBody>
          <a:bodyPr/>
          <a:lstStyle>
            <a:lvl1pPr eaLnBrk="0" hangingPunct="0">
              <a:defRPr>
                <a:solidFill>
                  <a:schemeClr val="tx1"/>
                </a:solidFill>
                <a:latin typeface="Times New Roman" pitchFamily="18" charset="0"/>
              </a:defRPr>
            </a:lvl1pPr>
            <a:lvl2pPr marL="742950" indent="-285750" eaLnBrk="0" hangingPunct="0">
              <a:defRPr>
                <a:solidFill>
                  <a:schemeClr val="tx1"/>
                </a:solidFill>
                <a:latin typeface="Times New Roman" pitchFamily="18" charset="0"/>
              </a:defRPr>
            </a:lvl2pPr>
            <a:lvl3pPr marL="1143000" indent="-228600" eaLnBrk="0" hangingPunct="0">
              <a:defRPr>
                <a:solidFill>
                  <a:schemeClr val="tx1"/>
                </a:solidFill>
                <a:latin typeface="Times New Roman" pitchFamily="18" charset="0"/>
              </a:defRPr>
            </a:lvl3pPr>
            <a:lvl4pPr marL="1600200" indent="-228600" eaLnBrk="0" hangingPunct="0">
              <a:defRPr>
                <a:solidFill>
                  <a:schemeClr val="tx1"/>
                </a:solidFill>
                <a:latin typeface="Times New Roman" pitchFamily="18" charset="0"/>
              </a:defRPr>
            </a:lvl4pPr>
            <a:lvl5pPr marL="2057400" indent="-228600" eaLnBrk="0" hangingPunct="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eaLnBrk="1" hangingPunct="1"/>
            <a:fld id="{6ECA6899-7DFD-40E6-998C-AE90FC059AF4}" type="slidenum">
              <a:rPr lang="it-IT" smtClean="0"/>
              <a:pPr eaLnBrk="1" hangingPunct="1"/>
              <a:t>28</a:t>
            </a:fld>
            <a:endParaRPr lang="it-IT" smtClean="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Segnaposto immagine diapositiva 1"/>
          <p:cNvSpPr>
            <a:spLocks noGrp="1" noRot="1" noChangeAspect="1" noTextEdit="1"/>
          </p:cNvSpPr>
          <p:nvPr>
            <p:ph type="sldImg"/>
          </p:nvPr>
        </p:nvSpPr>
        <p:spPr>
          <a:xfrm>
            <a:off x="925719" y="685838"/>
            <a:ext cx="5006564" cy="3429182"/>
          </a:xfrm>
          <a:ln/>
        </p:spPr>
      </p:sp>
      <p:sp>
        <p:nvSpPr>
          <p:cNvPr id="74755" name="Segnaposto note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type="none" w="sm" len="sm"/>
                <a:tailEnd type="none" w="sm" len="sm"/>
              </a14:hiddenLine>
            </a:ext>
          </a:extLst>
        </p:spPr>
        <p:txBody>
          <a:bodyPr/>
          <a:lstStyle/>
          <a:p>
            <a:pPr>
              <a:spcBef>
                <a:spcPct val="0"/>
              </a:spcBef>
            </a:pPr>
            <a:endParaRPr lang="it-IT" smtClean="0"/>
          </a:p>
        </p:txBody>
      </p:sp>
      <p:sp>
        <p:nvSpPr>
          <p:cNvPr id="74756" name="Segnaposto numero diapositiva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type="none" w="sm" len="sm"/>
                <a:tailEnd type="none" w="sm" len="sm"/>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11F0F089-0CE1-48C5-B6C7-AA53155FB1B8}" type="slidenum">
              <a:rPr lang="it-IT" b="1" smtClean="0">
                <a:latin typeface="Arial Narrow" pitchFamily="34" charset="0"/>
                <a:ea typeface="ＭＳ Ｐゴシック" pitchFamily="34" charset="-128"/>
              </a:rPr>
              <a:pPr eaLnBrk="1" hangingPunct="1"/>
              <a:t>44</a:t>
            </a:fld>
            <a:endParaRPr lang="it-IT" b="1" smtClean="0">
              <a:latin typeface="Arial Narrow" pitchFamily="34" charset="0"/>
              <a:ea typeface="ＭＳ Ｐゴシック" pitchFamily="34" charset="-128"/>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Rectangle 7">
            <a:extLst>
              <a:ext uri="{FF2B5EF4-FFF2-40B4-BE49-F238E27FC236}">
                <a16:creationId xmlns:a16="http://schemas.microsoft.com/office/drawing/2014/main" xmlns="" id="{6E5F0150-20D4-4910-B0BA-14F47BE0ABCB}"/>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Times New Roman" panose="02020603050405020304" pitchFamily="18" charset="0"/>
              </a:defRPr>
            </a:lvl1pPr>
            <a:lvl2pPr marL="742950" indent="-285750" eaLnBrk="0" hangingPunct="0">
              <a:spcBef>
                <a:spcPct val="30000"/>
              </a:spcBef>
              <a:defRPr sz="1200">
                <a:solidFill>
                  <a:schemeClr val="tx1"/>
                </a:solidFill>
                <a:latin typeface="Times New Roman" panose="02020603050405020304" pitchFamily="18" charset="0"/>
              </a:defRPr>
            </a:lvl2pPr>
            <a:lvl3pPr marL="1143000" indent="-228600" eaLnBrk="0" hangingPunct="0">
              <a:spcBef>
                <a:spcPct val="30000"/>
              </a:spcBef>
              <a:defRPr sz="1200">
                <a:solidFill>
                  <a:schemeClr val="tx1"/>
                </a:solidFill>
                <a:latin typeface="Times New Roman" panose="02020603050405020304" pitchFamily="18" charset="0"/>
              </a:defRPr>
            </a:lvl3pPr>
            <a:lvl4pPr marL="1600200" indent="-228600" eaLnBrk="0" hangingPunct="0">
              <a:spcBef>
                <a:spcPct val="30000"/>
              </a:spcBef>
              <a:defRPr sz="1200">
                <a:solidFill>
                  <a:schemeClr val="tx1"/>
                </a:solidFill>
                <a:latin typeface="Times New Roman" panose="02020603050405020304" pitchFamily="18" charset="0"/>
              </a:defRPr>
            </a:lvl4pPr>
            <a:lvl5pPr marL="2057400" indent="-228600" eaLnBrk="0" hangingPunct="0">
              <a:spcBef>
                <a:spcPct val="30000"/>
              </a:spcBef>
              <a:defRPr sz="1200">
                <a:solidFill>
                  <a:schemeClr val="tx1"/>
                </a:solidFill>
                <a:latin typeface="Times New Roman" panose="02020603050405020304" pitchFamily="18" charset="0"/>
              </a:defRPr>
            </a:lvl5pPr>
            <a:lvl6pPr marL="2514600" indent="-228600" eaLnBrk="0" fontAlgn="base" hangingPunct="0">
              <a:spcBef>
                <a:spcPct val="30000"/>
              </a:spcBef>
              <a:spcAft>
                <a:spcPct val="0"/>
              </a:spcAft>
              <a:defRPr sz="1200">
                <a:solidFill>
                  <a:schemeClr val="tx1"/>
                </a:solidFill>
                <a:latin typeface="Times New Roman" panose="02020603050405020304" pitchFamily="18" charset="0"/>
              </a:defRPr>
            </a:lvl6pPr>
            <a:lvl7pPr marL="2971800" indent="-228600" eaLnBrk="0" fontAlgn="base" hangingPunct="0">
              <a:spcBef>
                <a:spcPct val="30000"/>
              </a:spcBef>
              <a:spcAft>
                <a:spcPct val="0"/>
              </a:spcAft>
              <a:defRPr sz="1200">
                <a:solidFill>
                  <a:schemeClr val="tx1"/>
                </a:solidFill>
                <a:latin typeface="Times New Roman" panose="02020603050405020304" pitchFamily="18" charset="0"/>
              </a:defRPr>
            </a:lvl7pPr>
            <a:lvl8pPr marL="3429000" indent="-228600" eaLnBrk="0" fontAlgn="base" hangingPunct="0">
              <a:spcBef>
                <a:spcPct val="30000"/>
              </a:spcBef>
              <a:spcAft>
                <a:spcPct val="0"/>
              </a:spcAft>
              <a:defRPr sz="1200">
                <a:solidFill>
                  <a:schemeClr val="tx1"/>
                </a:solidFill>
                <a:latin typeface="Times New Roman" panose="02020603050405020304" pitchFamily="18" charset="0"/>
              </a:defRPr>
            </a:lvl8pPr>
            <a:lvl9pPr marL="3886200" indent="-228600" eaLnBrk="0" fontAlgn="base" hangingPunct="0">
              <a:spcBef>
                <a:spcPct val="30000"/>
              </a:spcBef>
              <a:spcAft>
                <a:spcPct val="0"/>
              </a:spcAft>
              <a:defRPr sz="1200">
                <a:solidFill>
                  <a:schemeClr val="tx1"/>
                </a:solidFill>
                <a:latin typeface="Times New Roman" panose="02020603050405020304" pitchFamily="18" charset="0"/>
              </a:defRPr>
            </a:lvl9pPr>
          </a:lstStyle>
          <a:p>
            <a:pPr eaLnBrk="1" hangingPunct="1">
              <a:spcBef>
                <a:spcPct val="0"/>
              </a:spcBef>
            </a:pPr>
            <a:fld id="{7EA55046-8C57-483F-949F-30F6673BDEDF}" type="slidenum">
              <a:rPr lang="it-IT" altLang="it-IT"/>
              <a:pPr eaLnBrk="1" hangingPunct="1">
                <a:spcBef>
                  <a:spcPct val="0"/>
                </a:spcBef>
              </a:pPr>
              <a:t>48</a:t>
            </a:fld>
            <a:endParaRPr lang="it-IT" altLang="it-IT"/>
          </a:p>
        </p:txBody>
      </p:sp>
      <p:sp>
        <p:nvSpPr>
          <p:cNvPr id="73731" name="Rectangle 2">
            <a:extLst>
              <a:ext uri="{FF2B5EF4-FFF2-40B4-BE49-F238E27FC236}">
                <a16:creationId xmlns:a16="http://schemas.microsoft.com/office/drawing/2014/main" xmlns="" id="{521247AE-C809-4BD3-864B-3190791001EA}"/>
              </a:ext>
            </a:extLst>
          </p:cNvPr>
          <p:cNvSpPr>
            <a:spLocks noGrp="1" noRot="1" noChangeAspect="1" noChangeArrowheads="1" noTextEdit="1"/>
          </p:cNvSpPr>
          <p:nvPr>
            <p:ph type="sldImg"/>
          </p:nvPr>
        </p:nvSpPr>
        <p:spPr>
          <a:ln/>
        </p:spPr>
      </p:sp>
      <p:sp>
        <p:nvSpPr>
          <p:cNvPr id="73732" name="Rectangle 3">
            <a:extLst>
              <a:ext uri="{FF2B5EF4-FFF2-40B4-BE49-F238E27FC236}">
                <a16:creationId xmlns:a16="http://schemas.microsoft.com/office/drawing/2014/main" xmlns="" id="{F45A8F8F-E13D-4305-AA70-C6966F4F2F73}"/>
              </a:ext>
            </a:extLst>
          </p:cNvPr>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it-IT" altLang="it-IT"/>
          </a:p>
        </p:txBody>
      </p:sp>
    </p:spTree>
    <p:extLst>
      <p:ext uri="{BB962C8B-B14F-4D97-AF65-F5344CB8AC3E}">
        <p14:creationId xmlns:p14="http://schemas.microsoft.com/office/powerpoint/2010/main" val="377959452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Rectangle 7">
            <a:extLst>
              <a:ext uri="{FF2B5EF4-FFF2-40B4-BE49-F238E27FC236}">
                <a16:creationId xmlns:a16="http://schemas.microsoft.com/office/drawing/2014/main" xmlns="" id="{FBED2023-289E-41AF-BB16-BF2091F2D6EF}"/>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Times New Roman" panose="02020603050405020304" pitchFamily="18" charset="0"/>
              </a:defRPr>
            </a:lvl1pPr>
            <a:lvl2pPr marL="742950" indent="-285750" eaLnBrk="0" hangingPunct="0">
              <a:spcBef>
                <a:spcPct val="30000"/>
              </a:spcBef>
              <a:defRPr sz="1200">
                <a:solidFill>
                  <a:schemeClr val="tx1"/>
                </a:solidFill>
                <a:latin typeface="Times New Roman" panose="02020603050405020304" pitchFamily="18" charset="0"/>
              </a:defRPr>
            </a:lvl2pPr>
            <a:lvl3pPr marL="1143000" indent="-228600" eaLnBrk="0" hangingPunct="0">
              <a:spcBef>
                <a:spcPct val="30000"/>
              </a:spcBef>
              <a:defRPr sz="1200">
                <a:solidFill>
                  <a:schemeClr val="tx1"/>
                </a:solidFill>
                <a:latin typeface="Times New Roman" panose="02020603050405020304" pitchFamily="18" charset="0"/>
              </a:defRPr>
            </a:lvl3pPr>
            <a:lvl4pPr marL="1600200" indent="-228600" eaLnBrk="0" hangingPunct="0">
              <a:spcBef>
                <a:spcPct val="30000"/>
              </a:spcBef>
              <a:defRPr sz="1200">
                <a:solidFill>
                  <a:schemeClr val="tx1"/>
                </a:solidFill>
                <a:latin typeface="Times New Roman" panose="02020603050405020304" pitchFamily="18" charset="0"/>
              </a:defRPr>
            </a:lvl4pPr>
            <a:lvl5pPr marL="2057400" indent="-228600" eaLnBrk="0" hangingPunct="0">
              <a:spcBef>
                <a:spcPct val="30000"/>
              </a:spcBef>
              <a:defRPr sz="1200">
                <a:solidFill>
                  <a:schemeClr val="tx1"/>
                </a:solidFill>
                <a:latin typeface="Times New Roman" panose="02020603050405020304" pitchFamily="18" charset="0"/>
              </a:defRPr>
            </a:lvl5pPr>
            <a:lvl6pPr marL="2514600" indent="-228600" eaLnBrk="0" fontAlgn="base" hangingPunct="0">
              <a:spcBef>
                <a:spcPct val="30000"/>
              </a:spcBef>
              <a:spcAft>
                <a:spcPct val="0"/>
              </a:spcAft>
              <a:defRPr sz="1200">
                <a:solidFill>
                  <a:schemeClr val="tx1"/>
                </a:solidFill>
                <a:latin typeface="Times New Roman" panose="02020603050405020304" pitchFamily="18" charset="0"/>
              </a:defRPr>
            </a:lvl6pPr>
            <a:lvl7pPr marL="2971800" indent="-228600" eaLnBrk="0" fontAlgn="base" hangingPunct="0">
              <a:spcBef>
                <a:spcPct val="30000"/>
              </a:spcBef>
              <a:spcAft>
                <a:spcPct val="0"/>
              </a:spcAft>
              <a:defRPr sz="1200">
                <a:solidFill>
                  <a:schemeClr val="tx1"/>
                </a:solidFill>
                <a:latin typeface="Times New Roman" panose="02020603050405020304" pitchFamily="18" charset="0"/>
              </a:defRPr>
            </a:lvl7pPr>
            <a:lvl8pPr marL="3429000" indent="-228600" eaLnBrk="0" fontAlgn="base" hangingPunct="0">
              <a:spcBef>
                <a:spcPct val="30000"/>
              </a:spcBef>
              <a:spcAft>
                <a:spcPct val="0"/>
              </a:spcAft>
              <a:defRPr sz="1200">
                <a:solidFill>
                  <a:schemeClr val="tx1"/>
                </a:solidFill>
                <a:latin typeface="Times New Roman" panose="02020603050405020304" pitchFamily="18" charset="0"/>
              </a:defRPr>
            </a:lvl8pPr>
            <a:lvl9pPr marL="3886200" indent="-228600" eaLnBrk="0" fontAlgn="base" hangingPunct="0">
              <a:spcBef>
                <a:spcPct val="30000"/>
              </a:spcBef>
              <a:spcAft>
                <a:spcPct val="0"/>
              </a:spcAft>
              <a:defRPr sz="1200">
                <a:solidFill>
                  <a:schemeClr val="tx1"/>
                </a:solidFill>
                <a:latin typeface="Times New Roman" panose="02020603050405020304" pitchFamily="18" charset="0"/>
              </a:defRPr>
            </a:lvl9pPr>
          </a:lstStyle>
          <a:p>
            <a:pPr eaLnBrk="1" hangingPunct="1">
              <a:spcBef>
                <a:spcPct val="0"/>
              </a:spcBef>
            </a:pPr>
            <a:fld id="{A51BFDBB-81D5-45FE-96DB-ECE69A8FB15D}" type="slidenum">
              <a:rPr lang="it-IT" altLang="it-IT"/>
              <a:pPr eaLnBrk="1" hangingPunct="1">
                <a:spcBef>
                  <a:spcPct val="0"/>
                </a:spcBef>
              </a:pPr>
              <a:t>49</a:t>
            </a:fld>
            <a:endParaRPr lang="it-IT" altLang="it-IT"/>
          </a:p>
        </p:txBody>
      </p:sp>
      <p:sp>
        <p:nvSpPr>
          <p:cNvPr id="74755" name="Rectangle 2">
            <a:extLst>
              <a:ext uri="{FF2B5EF4-FFF2-40B4-BE49-F238E27FC236}">
                <a16:creationId xmlns:a16="http://schemas.microsoft.com/office/drawing/2014/main" xmlns="" id="{443A0774-B978-4189-BF04-D344C99412EF}"/>
              </a:ext>
            </a:extLst>
          </p:cNvPr>
          <p:cNvSpPr>
            <a:spLocks noGrp="1" noRot="1" noChangeAspect="1" noChangeArrowheads="1" noTextEdit="1"/>
          </p:cNvSpPr>
          <p:nvPr>
            <p:ph type="sldImg"/>
          </p:nvPr>
        </p:nvSpPr>
        <p:spPr>
          <a:ln/>
        </p:spPr>
      </p:sp>
      <p:sp>
        <p:nvSpPr>
          <p:cNvPr id="74756" name="Rectangle 3">
            <a:extLst>
              <a:ext uri="{FF2B5EF4-FFF2-40B4-BE49-F238E27FC236}">
                <a16:creationId xmlns:a16="http://schemas.microsoft.com/office/drawing/2014/main" xmlns="" id="{E699FBD6-9D1E-4ABC-B7E9-783CC34FABE7}"/>
              </a:ext>
            </a:extLst>
          </p:cNvPr>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it-IT" altLang="it-IT"/>
          </a:p>
        </p:txBody>
      </p:sp>
    </p:spTree>
    <p:extLst>
      <p:ext uri="{BB962C8B-B14F-4D97-AF65-F5344CB8AC3E}">
        <p14:creationId xmlns:p14="http://schemas.microsoft.com/office/powerpoint/2010/main" val="39421438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a:extLst>
              <a:ext uri="{FF2B5EF4-FFF2-40B4-BE49-F238E27FC236}">
                <a16:creationId xmlns:a16="http://schemas.microsoft.com/office/drawing/2014/main" xmlns="" id="{63965E79-E103-4638-BF5C-6E068D807D3D}"/>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Times New Roman" panose="02020603050405020304" pitchFamily="18" charset="0"/>
              </a:defRPr>
            </a:lvl1pPr>
            <a:lvl2pPr marL="742950" indent="-285750" eaLnBrk="0" hangingPunct="0">
              <a:spcBef>
                <a:spcPct val="30000"/>
              </a:spcBef>
              <a:defRPr sz="1200">
                <a:solidFill>
                  <a:schemeClr val="tx1"/>
                </a:solidFill>
                <a:latin typeface="Times New Roman" panose="02020603050405020304" pitchFamily="18" charset="0"/>
              </a:defRPr>
            </a:lvl2pPr>
            <a:lvl3pPr marL="1143000" indent="-228600" eaLnBrk="0" hangingPunct="0">
              <a:spcBef>
                <a:spcPct val="30000"/>
              </a:spcBef>
              <a:defRPr sz="1200">
                <a:solidFill>
                  <a:schemeClr val="tx1"/>
                </a:solidFill>
                <a:latin typeface="Times New Roman" panose="02020603050405020304" pitchFamily="18" charset="0"/>
              </a:defRPr>
            </a:lvl3pPr>
            <a:lvl4pPr marL="1600200" indent="-228600" eaLnBrk="0" hangingPunct="0">
              <a:spcBef>
                <a:spcPct val="30000"/>
              </a:spcBef>
              <a:defRPr sz="1200">
                <a:solidFill>
                  <a:schemeClr val="tx1"/>
                </a:solidFill>
                <a:latin typeface="Times New Roman" panose="02020603050405020304" pitchFamily="18" charset="0"/>
              </a:defRPr>
            </a:lvl4pPr>
            <a:lvl5pPr marL="2057400" indent="-228600" eaLnBrk="0" hangingPunct="0">
              <a:spcBef>
                <a:spcPct val="30000"/>
              </a:spcBef>
              <a:defRPr sz="1200">
                <a:solidFill>
                  <a:schemeClr val="tx1"/>
                </a:solidFill>
                <a:latin typeface="Times New Roman" panose="02020603050405020304" pitchFamily="18" charset="0"/>
              </a:defRPr>
            </a:lvl5pPr>
            <a:lvl6pPr marL="2514600" indent="-228600" eaLnBrk="0" fontAlgn="base" hangingPunct="0">
              <a:spcBef>
                <a:spcPct val="30000"/>
              </a:spcBef>
              <a:spcAft>
                <a:spcPct val="0"/>
              </a:spcAft>
              <a:defRPr sz="1200">
                <a:solidFill>
                  <a:schemeClr val="tx1"/>
                </a:solidFill>
                <a:latin typeface="Times New Roman" panose="02020603050405020304" pitchFamily="18" charset="0"/>
              </a:defRPr>
            </a:lvl6pPr>
            <a:lvl7pPr marL="2971800" indent="-228600" eaLnBrk="0" fontAlgn="base" hangingPunct="0">
              <a:spcBef>
                <a:spcPct val="30000"/>
              </a:spcBef>
              <a:spcAft>
                <a:spcPct val="0"/>
              </a:spcAft>
              <a:defRPr sz="1200">
                <a:solidFill>
                  <a:schemeClr val="tx1"/>
                </a:solidFill>
                <a:latin typeface="Times New Roman" panose="02020603050405020304" pitchFamily="18" charset="0"/>
              </a:defRPr>
            </a:lvl7pPr>
            <a:lvl8pPr marL="3429000" indent="-228600" eaLnBrk="0" fontAlgn="base" hangingPunct="0">
              <a:spcBef>
                <a:spcPct val="30000"/>
              </a:spcBef>
              <a:spcAft>
                <a:spcPct val="0"/>
              </a:spcAft>
              <a:defRPr sz="1200">
                <a:solidFill>
                  <a:schemeClr val="tx1"/>
                </a:solidFill>
                <a:latin typeface="Times New Roman" panose="02020603050405020304" pitchFamily="18" charset="0"/>
              </a:defRPr>
            </a:lvl8pPr>
            <a:lvl9pPr marL="3886200" indent="-228600" eaLnBrk="0" fontAlgn="base" hangingPunct="0">
              <a:spcBef>
                <a:spcPct val="30000"/>
              </a:spcBef>
              <a:spcAft>
                <a:spcPct val="0"/>
              </a:spcAft>
              <a:defRPr sz="1200">
                <a:solidFill>
                  <a:schemeClr val="tx1"/>
                </a:solidFill>
                <a:latin typeface="Times New Roman" panose="02020603050405020304" pitchFamily="18" charset="0"/>
              </a:defRPr>
            </a:lvl9pPr>
          </a:lstStyle>
          <a:p>
            <a:pPr eaLnBrk="1" hangingPunct="1">
              <a:spcBef>
                <a:spcPct val="0"/>
              </a:spcBef>
            </a:pPr>
            <a:fld id="{F94BD547-9EEB-40E7-B830-07C0956F6896}" type="slidenum">
              <a:rPr lang="it-IT" altLang="it-IT"/>
              <a:pPr eaLnBrk="1" hangingPunct="1">
                <a:spcBef>
                  <a:spcPct val="0"/>
                </a:spcBef>
              </a:pPr>
              <a:t>51</a:t>
            </a:fld>
            <a:endParaRPr lang="it-IT" altLang="it-IT"/>
          </a:p>
        </p:txBody>
      </p:sp>
      <p:sp>
        <p:nvSpPr>
          <p:cNvPr id="76803" name="Rectangle 2">
            <a:extLst>
              <a:ext uri="{FF2B5EF4-FFF2-40B4-BE49-F238E27FC236}">
                <a16:creationId xmlns:a16="http://schemas.microsoft.com/office/drawing/2014/main" xmlns="" id="{E23FA443-83D7-4026-8DC2-31A9A2D44BEF}"/>
              </a:ext>
            </a:extLst>
          </p:cNvPr>
          <p:cNvSpPr>
            <a:spLocks noGrp="1" noRot="1" noChangeAspect="1" noChangeArrowheads="1" noTextEdit="1"/>
          </p:cNvSpPr>
          <p:nvPr>
            <p:ph type="sldImg"/>
          </p:nvPr>
        </p:nvSpPr>
        <p:spPr>
          <a:ln/>
        </p:spPr>
      </p:sp>
      <p:sp>
        <p:nvSpPr>
          <p:cNvPr id="76804" name="Rectangle 3">
            <a:extLst>
              <a:ext uri="{FF2B5EF4-FFF2-40B4-BE49-F238E27FC236}">
                <a16:creationId xmlns:a16="http://schemas.microsoft.com/office/drawing/2014/main" xmlns="" id="{33ED5973-DDF5-441E-8BFB-5E6583B1B665}"/>
              </a:ext>
            </a:extLst>
          </p:cNvPr>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it-IT" altLang="it-IT"/>
          </a:p>
        </p:txBody>
      </p:sp>
    </p:spTree>
    <p:extLst>
      <p:ext uri="{BB962C8B-B14F-4D97-AF65-F5344CB8AC3E}">
        <p14:creationId xmlns:p14="http://schemas.microsoft.com/office/powerpoint/2010/main" val="116950063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7">
            <a:extLst>
              <a:ext uri="{FF2B5EF4-FFF2-40B4-BE49-F238E27FC236}">
                <a16:creationId xmlns:a16="http://schemas.microsoft.com/office/drawing/2014/main" xmlns="" id="{3AE4FE45-BCA9-41D1-8C53-83C2BF331EEE}"/>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Times New Roman" panose="02020603050405020304" pitchFamily="18" charset="0"/>
              </a:defRPr>
            </a:lvl1pPr>
            <a:lvl2pPr marL="742950" indent="-285750" eaLnBrk="0" hangingPunct="0">
              <a:spcBef>
                <a:spcPct val="30000"/>
              </a:spcBef>
              <a:defRPr sz="1200">
                <a:solidFill>
                  <a:schemeClr val="tx1"/>
                </a:solidFill>
                <a:latin typeface="Times New Roman" panose="02020603050405020304" pitchFamily="18" charset="0"/>
              </a:defRPr>
            </a:lvl2pPr>
            <a:lvl3pPr marL="1143000" indent="-228600" eaLnBrk="0" hangingPunct="0">
              <a:spcBef>
                <a:spcPct val="30000"/>
              </a:spcBef>
              <a:defRPr sz="1200">
                <a:solidFill>
                  <a:schemeClr val="tx1"/>
                </a:solidFill>
                <a:latin typeface="Times New Roman" panose="02020603050405020304" pitchFamily="18" charset="0"/>
              </a:defRPr>
            </a:lvl3pPr>
            <a:lvl4pPr marL="1600200" indent="-228600" eaLnBrk="0" hangingPunct="0">
              <a:spcBef>
                <a:spcPct val="30000"/>
              </a:spcBef>
              <a:defRPr sz="1200">
                <a:solidFill>
                  <a:schemeClr val="tx1"/>
                </a:solidFill>
                <a:latin typeface="Times New Roman" panose="02020603050405020304" pitchFamily="18" charset="0"/>
              </a:defRPr>
            </a:lvl4pPr>
            <a:lvl5pPr marL="2057400" indent="-228600" eaLnBrk="0" hangingPunct="0">
              <a:spcBef>
                <a:spcPct val="30000"/>
              </a:spcBef>
              <a:defRPr sz="1200">
                <a:solidFill>
                  <a:schemeClr val="tx1"/>
                </a:solidFill>
                <a:latin typeface="Times New Roman" panose="02020603050405020304" pitchFamily="18" charset="0"/>
              </a:defRPr>
            </a:lvl5pPr>
            <a:lvl6pPr marL="2514600" indent="-228600" eaLnBrk="0" fontAlgn="base" hangingPunct="0">
              <a:spcBef>
                <a:spcPct val="30000"/>
              </a:spcBef>
              <a:spcAft>
                <a:spcPct val="0"/>
              </a:spcAft>
              <a:defRPr sz="1200">
                <a:solidFill>
                  <a:schemeClr val="tx1"/>
                </a:solidFill>
                <a:latin typeface="Times New Roman" panose="02020603050405020304" pitchFamily="18" charset="0"/>
              </a:defRPr>
            </a:lvl6pPr>
            <a:lvl7pPr marL="2971800" indent="-228600" eaLnBrk="0" fontAlgn="base" hangingPunct="0">
              <a:spcBef>
                <a:spcPct val="30000"/>
              </a:spcBef>
              <a:spcAft>
                <a:spcPct val="0"/>
              </a:spcAft>
              <a:defRPr sz="1200">
                <a:solidFill>
                  <a:schemeClr val="tx1"/>
                </a:solidFill>
                <a:latin typeface="Times New Roman" panose="02020603050405020304" pitchFamily="18" charset="0"/>
              </a:defRPr>
            </a:lvl7pPr>
            <a:lvl8pPr marL="3429000" indent="-228600" eaLnBrk="0" fontAlgn="base" hangingPunct="0">
              <a:spcBef>
                <a:spcPct val="30000"/>
              </a:spcBef>
              <a:spcAft>
                <a:spcPct val="0"/>
              </a:spcAft>
              <a:defRPr sz="1200">
                <a:solidFill>
                  <a:schemeClr val="tx1"/>
                </a:solidFill>
                <a:latin typeface="Times New Roman" panose="02020603050405020304" pitchFamily="18" charset="0"/>
              </a:defRPr>
            </a:lvl8pPr>
            <a:lvl9pPr marL="3886200" indent="-228600" eaLnBrk="0" fontAlgn="base" hangingPunct="0">
              <a:spcBef>
                <a:spcPct val="30000"/>
              </a:spcBef>
              <a:spcAft>
                <a:spcPct val="0"/>
              </a:spcAft>
              <a:defRPr sz="1200">
                <a:solidFill>
                  <a:schemeClr val="tx1"/>
                </a:solidFill>
                <a:latin typeface="Times New Roman" panose="02020603050405020304" pitchFamily="18" charset="0"/>
              </a:defRPr>
            </a:lvl9pPr>
          </a:lstStyle>
          <a:p>
            <a:pPr eaLnBrk="1" hangingPunct="1">
              <a:spcBef>
                <a:spcPct val="0"/>
              </a:spcBef>
            </a:pPr>
            <a:fld id="{76572582-C628-408C-B7AB-1CA7D5F6A56E}" type="slidenum">
              <a:rPr lang="it-IT" altLang="it-IT"/>
              <a:pPr eaLnBrk="1" hangingPunct="1">
                <a:spcBef>
                  <a:spcPct val="0"/>
                </a:spcBef>
              </a:pPr>
              <a:t>56</a:t>
            </a:fld>
            <a:endParaRPr lang="it-IT" altLang="it-IT"/>
          </a:p>
        </p:txBody>
      </p:sp>
      <p:sp>
        <p:nvSpPr>
          <p:cNvPr id="55299" name="Rectangle 2">
            <a:extLst>
              <a:ext uri="{FF2B5EF4-FFF2-40B4-BE49-F238E27FC236}">
                <a16:creationId xmlns:a16="http://schemas.microsoft.com/office/drawing/2014/main" xmlns="" id="{6B71AF4F-9941-4DFF-9F87-ECD9E8D3E4D2}"/>
              </a:ext>
            </a:extLst>
          </p:cNvPr>
          <p:cNvSpPr>
            <a:spLocks noGrp="1" noRot="1" noChangeAspect="1" noChangeArrowheads="1" noTextEdit="1"/>
          </p:cNvSpPr>
          <p:nvPr>
            <p:ph type="sldImg"/>
          </p:nvPr>
        </p:nvSpPr>
        <p:spPr>
          <a:solidFill>
            <a:srgbClr val="FFFFFF"/>
          </a:solidFill>
          <a:ln/>
        </p:spPr>
      </p:sp>
      <p:sp>
        <p:nvSpPr>
          <p:cNvPr id="55300" name="Rectangle 3">
            <a:extLst>
              <a:ext uri="{FF2B5EF4-FFF2-40B4-BE49-F238E27FC236}">
                <a16:creationId xmlns:a16="http://schemas.microsoft.com/office/drawing/2014/main" xmlns="" id="{DD3E453C-89E0-49CD-A4F1-7591C3D4B025}"/>
              </a:ext>
            </a:extLst>
          </p:cNvPr>
          <p:cNvSpPr>
            <a:spLocks noGrp="1" noChangeArrowheads="1"/>
          </p:cNvSpPr>
          <p:nvPr>
            <p:ph type="body" idx="1"/>
          </p:nvPr>
        </p:nvSpPr>
        <p:spPr>
          <a:solidFill>
            <a:srgbClr val="FFFFFF"/>
          </a:solidFill>
          <a:ln>
            <a:solidFill>
              <a:srgbClr val="000000"/>
            </a:solidFill>
          </a:ln>
        </p:spPr>
        <p:txBody>
          <a:bodyPr/>
          <a:lstStyle/>
          <a:p>
            <a:pPr eaLnBrk="1" hangingPunct="1"/>
            <a:endParaRPr lang="it-IT" altLang="it-IT"/>
          </a:p>
        </p:txBody>
      </p:sp>
    </p:spTree>
    <p:extLst>
      <p:ext uri="{BB962C8B-B14F-4D97-AF65-F5344CB8AC3E}">
        <p14:creationId xmlns:p14="http://schemas.microsoft.com/office/powerpoint/2010/main" val="356033987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olo 1"/>
          <p:cNvSpPr>
            <a:spLocks noGrp="1"/>
          </p:cNvSpPr>
          <p:nvPr>
            <p:ph type="ctrTitle"/>
          </p:nvPr>
        </p:nvSpPr>
        <p:spPr>
          <a:xfrm>
            <a:off x="685800" y="2130425"/>
            <a:ext cx="7772400" cy="1470025"/>
          </a:xfrm>
        </p:spPr>
        <p:txBody>
          <a:bodyPr/>
          <a:lstStyle/>
          <a:p>
            <a:r>
              <a:rPr lang="it-IT" smtClean="0"/>
              <a:t>Fare clic per modificare lo stile del titolo</a:t>
            </a:r>
            <a:endParaRPr lang="it-IT"/>
          </a:p>
        </p:txBody>
      </p:sp>
      <p:sp>
        <p:nvSpPr>
          <p:cNvPr id="3" name="Sottotitolo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it-IT" smtClean="0"/>
              <a:t>Fare clic per modificare lo stile del sottotitolo dello schema</a:t>
            </a:r>
            <a:endParaRPr lang="it-IT"/>
          </a:p>
        </p:txBody>
      </p:sp>
      <p:sp>
        <p:nvSpPr>
          <p:cNvPr id="4" name="Segnaposto data 3"/>
          <p:cNvSpPr>
            <a:spLocks noGrp="1"/>
          </p:cNvSpPr>
          <p:nvPr>
            <p:ph type="dt" sz="half" idx="10"/>
          </p:nvPr>
        </p:nvSpPr>
        <p:spPr/>
        <p:txBody>
          <a:bodyPr/>
          <a:lstStyle/>
          <a:p>
            <a:fld id="{7F49D355-16BD-4E45-BD9A-5EA878CF7CBD}" type="datetimeFigureOut">
              <a:rPr lang="it-IT" smtClean="0"/>
              <a:t>11/03/2020</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E7A41E1B-4F70-4964-A407-84C68BE8251C}" type="slidenum">
              <a:rPr lang="it-IT" smtClean="0"/>
              <a:t>‹N›</a:t>
            </a:fld>
            <a:endParaRPr lang="it-IT"/>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lo stile del titolo</a:t>
            </a:r>
            <a:endParaRPr lang="it-IT"/>
          </a:p>
        </p:txBody>
      </p:sp>
      <p:sp>
        <p:nvSpPr>
          <p:cNvPr id="3" name="Segnaposto contenuto 2"/>
          <p:cNvSpPr>
            <a:spLocks noGrp="1"/>
          </p:cNvSpPr>
          <p:nvPr>
            <p:ph idx="1"/>
          </p:nvPr>
        </p:nvSpPr>
        <p:spPr/>
        <p:txBody>
          <a:body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data 3"/>
          <p:cNvSpPr>
            <a:spLocks noGrp="1"/>
          </p:cNvSpPr>
          <p:nvPr>
            <p:ph type="dt" sz="half" idx="10"/>
          </p:nvPr>
        </p:nvSpPr>
        <p:spPr/>
        <p:txBody>
          <a:bodyPr/>
          <a:lstStyle/>
          <a:p>
            <a:fld id="{7F49D355-16BD-4E45-BD9A-5EA878CF7CBD}" type="datetimeFigureOut">
              <a:rPr lang="it-IT" smtClean="0"/>
              <a:t>11/03/2020</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E7A41E1B-4F70-4964-A407-84C68BE8251C}" type="slidenum">
              <a:rPr lang="it-IT" smtClean="0"/>
              <a:t>‹N›</a:t>
            </a:fld>
            <a:endParaRPr lang="it-IT"/>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olo 1"/>
          <p:cNvSpPr>
            <a:spLocks noGrp="1"/>
          </p:cNvSpPr>
          <p:nvPr>
            <p:ph type="title"/>
          </p:nvPr>
        </p:nvSpPr>
        <p:spPr>
          <a:xfrm>
            <a:off x="722313" y="4406900"/>
            <a:ext cx="7772400" cy="1362075"/>
          </a:xfrm>
        </p:spPr>
        <p:txBody>
          <a:bodyPr anchor="t"/>
          <a:lstStyle>
            <a:lvl1pPr algn="l">
              <a:defRPr sz="4000" b="1" cap="all"/>
            </a:lvl1pPr>
          </a:lstStyle>
          <a:p>
            <a:r>
              <a:rPr lang="it-IT" smtClean="0"/>
              <a:t>Fare clic per modificare lo stile del titolo</a:t>
            </a:r>
            <a:endParaRPr lang="it-IT"/>
          </a:p>
        </p:txBody>
      </p:sp>
      <p:sp>
        <p:nvSpPr>
          <p:cNvPr id="3" name="Segnaposto testo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it-IT" smtClean="0"/>
              <a:t>Fare clic per modificare stili del testo dello schema</a:t>
            </a:r>
          </a:p>
        </p:txBody>
      </p:sp>
      <p:sp>
        <p:nvSpPr>
          <p:cNvPr id="4" name="Segnaposto data 3"/>
          <p:cNvSpPr>
            <a:spLocks noGrp="1"/>
          </p:cNvSpPr>
          <p:nvPr>
            <p:ph type="dt" sz="half" idx="10"/>
          </p:nvPr>
        </p:nvSpPr>
        <p:spPr/>
        <p:txBody>
          <a:bodyPr/>
          <a:lstStyle/>
          <a:p>
            <a:fld id="{7F49D355-16BD-4E45-BD9A-5EA878CF7CBD}" type="datetimeFigureOut">
              <a:rPr lang="it-IT" smtClean="0"/>
              <a:t>11/03/2020</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E7A41E1B-4F70-4964-A407-84C68BE8251C}" type="slidenum">
              <a:rPr lang="it-IT" smtClean="0"/>
              <a:t>‹N›</a:t>
            </a:fld>
            <a:endParaRPr lang="it-IT"/>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lo stile del titolo</a:t>
            </a:r>
            <a:endParaRPr lang="it-IT"/>
          </a:p>
        </p:txBody>
      </p:sp>
      <p:sp>
        <p:nvSpPr>
          <p:cNvPr id="3" name="Segnaposto contenuto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contenuto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5" name="Segnaposto data 4"/>
          <p:cNvSpPr>
            <a:spLocks noGrp="1"/>
          </p:cNvSpPr>
          <p:nvPr>
            <p:ph type="dt" sz="half" idx="10"/>
          </p:nvPr>
        </p:nvSpPr>
        <p:spPr/>
        <p:txBody>
          <a:bodyPr/>
          <a:lstStyle/>
          <a:p>
            <a:fld id="{7F49D355-16BD-4E45-BD9A-5EA878CF7CBD}" type="datetimeFigureOut">
              <a:rPr lang="it-IT" smtClean="0"/>
              <a:t>11/03/2020</a:t>
            </a:fld>
            <a:endParaRPr lang="it-IT"/>
          </a:p>
        </p:txBody>
      </p:sp>
      <p:sp>
        <p:nvSpPr>
          <p:cNvPr id="6" name="Segnaposto piè di pagina 5"/>
          <p:cNvSpPr>
            <a:spLocks noGrp="1"/>
          </p:cNvSpPr>
          <p:nvPr>
            <p:ph type="ftr" sz="quarter" idx="11"/>
          </p:nvPr>
        </p:nvSpPr>
        <p:spPr/>
        <p:txBody>
          <a:bodyPr/>
          <a:lstStyle/>
          <a:p>
            <a:endParaRPr lang="it-IT"/>
          </a:p>
        </p:txBody>
      </p:sp>
      <p:sp>
        <p:nvSpPr>
          <p:cNvPr id="7" name="Segnaposto numero diapositiva 6"/>
          <p:cNvSpPr>
            <a:spLocks noGrp="1"/>
          </p:cNvSpPr>
          <p:nvPr>
            <p:ph type="sldNum" sz="quarter" idx="12"/>
          </p:nvPr>
        </p:nvSpPr>
        <p:spPr/>
        <p:txBody>
          <a:bodyPr/>
          <a:lstStyle/>
          <a:p>
            <a:fld id="{E7A41E1B-4F70-4964-A407-84C68BE8251C}" type="slidenum">
              <a:rPr lang="it-IT" smtClean="0"/>
              <a:t>‹N›</a:t>
            </a:fld>
            <a:endParaRPr lang="it-IT"/>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lvl1pPr>
              <a:defRPr/>
            </a:lvl1pPr>
          </a:lstStyle>
          <a:p>
            <a:r>
              <a:rPr lang="it-IT" smtClean="0"/>
              <a:t>Fare clic per modificare lo stile del titolo</a:t>
            </a:r>
            <a:endParaRPr lang="it-IT"/>
          </a:p>
        </p:txBody>
      </p:sp>
      <p:sp>
        <p:nvSpPr>
          <p:cNvPr id="3" name="Segnaposto testo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smtClean="0"/>
              <a:t>Fare clic per modificare stili del testo dello schema</a:t>
            </a:r>
          </a:p>
        </p:txBody>
      </p:sp>
      <p:sp>
        <p:nvSpPr>
          <p:cNvPr id="4" name="Segnaposto contenuto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5" name="Segnaposto testo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smtClean="0"/>
              <a:t>Fare clic per modificare stili del testo dello schema</a:t>
            </a:r>
          </a:p>
        </p:txBody>
      </p:sp>
      <p:sp>
        <p:nvSpPr>
          <p:cNvPr id="6" name="Segnaposto contenuto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7" name="Segnaposto data 6"/>
          <p:cNvSpPr>
            <a:spLocks noGrp="1"/>
          </p:cNvSpPr>
          <p:nvPr>
            <p:ph type="dt" sz="half" idx="10"/>
          </p:nvPr>
        </p:nvSpPr>
        <p:spPr/>
        <p:txBody>
          <a:bodyPr/>
          <a:lstStyle/>
          <a:p>
            <a:fld id="{7F49D355-16BD-4E45-BD9A-5EA878CF7CBD}" type="datetimeFigureOut">
              <a:rPr lang="it-IT" smtClean="0"/>
              <a:t>11/03/2020</a:t>
            </a:fld>
            <a:endParaRPr lang="it-IT"/>
          </a:p>
        </p:txBody>
      </p:sp>
      <p:sp>
        <p:nvSpPr>
          <p:cNvPr id="8" name="Segnaposto piè di pagina 7"/>
          <p:cNvSpPr>
            <a:spLocks noGrp="1"/>
          </p:cNvSpPr>
          <p:nvPr>
            <p:ph type="ftr" sz="quarter" idx="11"/>
          </p:nvPr>
        </p:nvSpPr>
        <p:spPr/>
        <p:txBody>
          <a:bodyPr/>
          <a:lstStyle/>
          <a:p>
            <a:endParaRPr lang="it-IT"/>
          </a:p>
        </p:txBody>
      </p:sp>
      <p:sp>
        <p:nvSpPr>
          <p:cNvPr id="9" name="Segnaposto numero diapositiva 8"/>
          <p:cNvSpPr>
            <a:spLocks noGrp="1"/>
          </p:cNvSpPr>
          <p:nvPr>
            <p:ph type="sldNum" sz="quarter" idx="12"/>
          </p:nvPr>
        </p:nvSpPr>
        <p:spPr/>
        <p:txBody>
          <a:bodyPr/>
          <a:lstStyle/>
          <a:p>
            <a:fld id="{E7A41E1B-4F70-4964-A407-84C68BE8251C}" type="slidenum">
              <a:rPr lang="it-IT" smtClean="0"/>
              <a:t>‹N›</a:t>
            </a:fld>
            <a:endParaRPr lang="it-IT"/>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lo stile del titolo</a:t>
            </a:r>
            <a:endParaRPr lang="it-IT"/>
          </a:p>
        </p:txBody>
      </p:sp>
      <p:sp>
        <p:nvSpPr>
          <p:cNvPr id="3" name="Segnaposto data 2"/>
          <p:cNvSpPr>
            <a:spLocks noGrp="1"/>
          </p:cNvSpPr>
          <p:nvPr>
            <p:ph type="dt" sz="half" idx="10"/>
          </p:nvPr>
        </p:nvSpPr>
        <p:spPr/>
        <p:txBody>
          <a:bodyPr/>
          <a:lstStyle/>
          <a:p>
            <a:fld id="{7F49D355-16BD-4E45-BD9A-5EA878CF7CBD}" type="datetimeFigureOut">
              <a:rPr lang="it-IT" smtClean="0"/>
              <a:t>11/03/2020</a:t>
            </a:fld>
            <a:endParaRPr lang="it-IT"/>
          </a:p>
        </p:txBody>
      </p:sp>
      <p:sp>
        <p:nvSpPr>
          <p:cNvPr id="4" name="Segnaposto piè di pagina 3"/>
          <p:cNvSpPr>
            <a:spLocks noGrp="1"/>
          </p:cNvSpPr>
          <p:nvPr>
            <p:ph type="ftr" sz="quarter" idx="11"/>
          </p:nvPr>
        </p:nvSpPr>
        <p:spPr/>
        <p:txBody>
          <a:bodyPr/>
          <a:lstStyle/>
          <a:p>
            <a:endParaRPr lang="it-IT"/>
          </a:p>
        </p:txBody>
      </p:sp>
      <p:sp>
        <p:nvSpPr>
          <p:cNvPr id="5" name="Segnaposto numero diapositiva 4"/>
          <p:cNvSpPr>
            <a:spLocks noGrp="1"/>
          </p:cNvSpPr>
          <p:nvPr>
            <p:ph type="sldNum" sz="quarter" idx="12"/>
          </p:nvPr>
        </p:nvSpPr>
        <p:spPr/>
        <p:txBody>
          <a:bodyPr/>
          <a:lstStyle/>
          <a:p>
            <a:fld id="{E7A41E1B-4F70-4964-A407-84C68BE8251C}" type="slidenum">
              <a:rPr lang="it-IT" smtClean="0"/>
              <a:t>‹N›</a:t>
            </a:fld>
            <a:endParaRPr lang="it-IT"/>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Segnaposto data 1"/>
          <p:cNvSpPr>
            <a:spLocks noGrp="1"/>
          </p:cNvSpPr>
          <p:nvPr>
            <p:ph type="dt" sz="half" idx="10"/>
          </p:nvPr>
        </p:nvSpPr>
        <p:spPr/>
        <p:txBody>
          <a:bodyPr/>
          <a:lstStyle/>
          <a:p>
            <a:fld id="{7F49D355-16BD-4E45-BD9A-5EA878CF7CBD}" type="datetimeFigureOut">
              <a:rPr lang="it-IT" smtClean="0"/>
              <a:t>11/03/2020</a:t>
            </a:fld>
            <a:endParaRPr lang="it-IT"/>
          </a:p>
        </p:txBody>
      </p:sp>
      <p:sp>
        <p:nvSpPr>
          <p:cNvPr id="3" name="Segnaposto piè di pagina 2"/>
          <p:cNvSpPr>
            <a:spLocks noGrp="1"/>
          </p:cNvSpPr>
          <p:nvPr>
            <p:ph type="ftr" sz="quarter" idx="11"/>
          </p:nvPr>
        </p:nvSpPr>
        <p:spPr/>
        <p:txBody>
          <a:bodyPr/>
          <a:lstStyle/>
          <a:p>
            <a:endParaRPr lang="it-IT"/>
          </a:p>
        </p:txBody>
      </p:sp>
      <p:sp>
        <p:nvSpPr>
          <p:cNvPr id="4" name="Segnaposto numero diapositiva 3"/>
          <p:cNvSpPr>
            <a:spLocks noGrp="1"/>
          </p:cNvSpPr>
          <p:nvPr>
            <p:ph type="sldNum" sz="quarter" idx="12"/>
          </p:nvPr>
        </p:nvSpPr>
        <p:spPr/>
        <p:txBody>
          <a:bodyPr/>
          <a:lstStyle/>
          <a:p>
            <a:fld id="{E7A41E1B-4F70-4964-A407-84C68BE8251C}" type="slidenum">
              <a:rPr lang="it-IT" smtClean="0"/>
              <a:t>‹N›</a:t>
            </a:fld>
            <a:endParaRPr lang="it-IT"/>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457200" y="273050"/>
            <a:ext cx="3008313" cy="1162050"/>
          </a:xfrm>
        </p:spPr>
        <p:txBody>
          <a:bodyPr anchor="b"/>
          <a:lstStyle>
            <a:lvl1pPr algn="l">
              <a:defRPr sz="2000" b="1"/>
            </a:lvl1pPr>
          </a:lstStyle>
          <a:p>
            <a:r>
              <a:rPr lang="it-IT" smtClean="0"/>
              <a:t>Fare clic per modificare lo stile del titolo</a:t>
            </a:r>
            <a:endParaRPr lang="it-IT"/>
          </a:p>
        </p:txBody>
      </p:sp>
      <p:sp>
        <p:nvSpPr>
          <p:cNvPr id="3" name="Segnaposto contenuto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testo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smtClean="0"/>
              <a:t>Fare clic per modificare stili del testo dello schema</a:t>
            </a:r>
          </a:p>
        </p:txBody>
      </p:sp>
      <p:sp>
        <p:nvSpPr>
          <p:cNvPr id="5" name="Segnaposto data 4"/>
          <p:cNvSpPr>
            <a:spLocks noGrp="1"/>
          </p:cNvSpPr>
          <p:nvPr>
            <p:ph type="dt" sz="half" idx="10"/>
          </p:nvPr>
        </p:nvSpPr>
        <p:spPr/>
        <p:txBody>
          <a:bodyPr/>
          <a:lstStyle/>
          <a:p>
            <a:fld id="{7F49D355-16BD-4E45-BD9A-5EA878CF7CBD}" type="datetimeFigureOut">
              <a:rPr lang="it-IT" smtClean="0"/>
              <a:t>11/03/2020</a:t>
            </a:fld>
            <a:endParaRPr lang="it-IT"/>
          </a:p>
        </p:txBody>
      </p:sp>
      <p:sp>
        <p:nvSpPr>
          <p:cNvPr id="6" name="Segnaposto piè di pagina 5"/>
          <p:cNvSpPr>
            <a:spLocks noGrp="1"/>
          </p:cNvSpPr>
          <p:nvPr>
            <p:ph type="ftr" sz="quarter" idx="11"/>
          </p:nvPr>
        </p:nvSpPr>
        <p:spPr/>
        <p:txBody>
          <a:bodyPr/>
          <a:lstStyle/>
          <a:p>
            <a:endParaRPr lang="it-IT"/>
          </a:p>
        </p:txBody>
      </p:sp>
      <p:sp>
        <p:nvSpPr>
          <p:cNvPr id="7" name="Segnaposto numero diapositiva 6"/>
          <p:cNvSpPr>
            <a:spLocks noGrp="1"/>
          </p:cNvSpPr>
          <p:nvPr>
            <p:ph type="sldNum" sz="quarter" idx="12"/>
          </p:nvPr>
        </p:nvSpPr>
        <p:spPr/>
        <p:txBody>
          <a:bodyPr/>
          <a:lstStyle/>
          <a:p>
            <a:fld id="{E7A41E1B-4F70-4964-A407-84C68BE8251C}" type="slidenum">
              <a:rPr lang="it-IT" smtClean="0"/>
              <a:t>‹N›</a:t>
            </a:fld>
            <a:endParaRPr lang="it-IT"/>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1792288" y="4800600"/>
            <a:ext cx="5486400" cy="566738"/>
          </a:xfrm>
        </p:spPr>
        <p:txBody>
          <a:bodyPr anchor="b"/>
          <a:lstStyle>
            <a:lvl1pPr algn="l">
              <a:defRPr sz="2000" b="1"/>
            </a:lvl1pPr>
          </a:lstStyle>
          <a:p>
            <a:r>
              <a:rPr lang="it-IT" smtClean="0"/>
              <a:t>Fare clic per modificare lo stile del titolo</a:t>
            </a:r>
            <a:endParaRPr lang="it-IT"/>
          </a:p>
        </p:txBody>
      </p:sp>
      <p:sp>
        <p:nvSpPr>
          <p:cNvPr id="3" name="Segnaposto immagine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it-IT"/>
          </a:p>
        </p:txBody>
      </p:sp>
      <p:sp>
        <p:nvSpPr>
          <p:cNvPr id="4" name="Segnaposto testo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smtClean="0"/>
              <a:t>Fare clic per modificare stili del testo dello schema</a:t>
            </a:r>
          </a:p>
        </p:txBody>
      </p:sp>
      <p:sp>
        <p:nvSpPr>
          <p:cNvPr id="5" name="Segnaposto data 4"/>
          <p:cNvSpPr>
            <a:spLocks noGrp="1"/>
          </p:cNvSpPr>
          <p:nvPr>
            <p:ph type="dt" sz="half" idx="10"/>
          </p:nvPr>
        </p:nvSpPr>
        <p:spPr/>
        <p:txBody>
          <a:bodyPr/>
          <a:lstStyle/>
          <a:p>
            <a:fld id="{7F49D355-16BD-4E45-BD9A-5EA878CF7CBD}" type="datetimeFigureOut">
              <a:rPr lang="it-IT" smtClean="0"/>
              <a:t>11/03/2020</a:t>
            </a:fld>
            <a:endParaRPr lang="it-IT"/>
          </a:p>
        </p:txBody>
      </p:sp>
      <p:sp>
        <p:nvSpPr>
          <p:cNvPr id="6" name="Segnaposto piè di pagina 5"/>
          <p:cNvSpPr>
            <a:spLocks noGrp="1"/>
          </p:cNvSpPr>
          <p:nvPr>
            <p:ph type="ftr" sz="quarter" idx="11"/>
          </p:nvPr>
        </p:nvSpPr>
        <p:spPr/>
        <p:txBody>
          <a:bodyPr/>
          <a:lstStyle/>
          <a:p>
            <a:endParaRPr lang="it-IT"/>
          </a:p>
        </p:txBody>
      </p:sp>
      <p:sp>
        <p:nvSpPr>
          <p:cNvPr id="7" name="Segnaposto numero diapositiva 6"/>
          <p:cNvSpPr>
            <a:spLocks noGrp="1"/>
          </p:cNvSpPr>
          <p:nvPr>
            <p:ph type="sldNum" sz="quarter" idx="12"/>
          </p:nvPr>
        </p:nvSpPr>
        <p:spPr/>
        <p:txBody>
          <a:bodyPr/>
          <a:lstStyle/>
          <a:p>
            <a:fld id="{E7A41E1B-4F70-4964-A407-84C68BE8251C}" type="slidenum">
              <a:rPr lang="it-IT" smtClean="0"/>
              <a:t>‹N›</a:t>
            </a:fld>
            <a:endParaRPr lang="it-IT"/>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lo stile del titolo</a:t>
            </a:r>
            <a:endParaRPr lang="it-IT"/>
          </a:p>
        </p:txBody>
      </p:sp>
      <p:sp>
        <p:nvSpPr>
          <p:cNvPr id="3" name="Segnaposto testo verticale 2"/>
          <p:cNvSpPr>
            <a:spLocks noGrp="1"/>
          </p:cNvSpPr>
          <p:nvPr>
            <p:ph type="body" orient="vert" idx="1"/>
          </p:nvPr>
        </p:nvSpPr>
        <p:spPr/>
        <p:txBody>
          <a:bodyPr vert="eaVert"/>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data 3"/>
          <p:cNvSpPr>
            <a:spLocks noGrp="1"/>
          </p:cNvSpPr>
          <p:nvPr>
            <p:ph type="dt" sz="half" idx="10"/>
          </p:nvPr>
        </p:nvSpPr>
        <p:spPr/>
        <p:txBody>
          <a:bodyPr/>
          <a:lstStyle/>
          <a:p>
            <a:fld id="{7F49D355-16BD-4E45-BD9A-5EA878CF7CBD}" type="datetimeFigureOut">
              <a:rPr lang="it-IT" smtClean="0"/>
              <a:t>11/03/2020</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E7A41E1B-4F70-4964-A407-84C68BE8251C}" type="slidenum">
              <a:rPr lang="it-IT" smtClean="0"/>
              <a:t>‹N›</a:t>
            </a:fld>
            <a:endParaRPr lang="it-IT"/>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olo e testo verticale">
    <p:spTree>
      <p:nvGrpSpPr>
        <p:cNvPr id="1" name=""/>
        <p:cNvGrpSpPr/>
        <p:nvPr/>
      </p:nvGrpSpPr>
      <p:grpSpPr>
        <a:xfrm>
          <a:off x="0" y="0"/>
          <a:ext cx="0" cy="0"/>
          <a:chOff x="0" y="0"/>
          <a:chExt cx="0" cy="0"/>
        </a:xfrm>
      </p:grpSpPr>
      <p:sp>
        <p:nvSpPr>
          <p:cNvPr id="2" name="Titolo verticale 1"/>
          <p:cNvSpPr>
            <a:spLocks noGrp="1"/>
          </p:cNvSpPr>
          <p:nvPr>
            <p:ph type="title" orient="vert"/>
          </p:nvPr>
        </p:nvSpPr>
        <p:spPr>
          <a:xfrm>
            <a:off x="6629400" y="274638"/>
            <a:ext cx="2057400" cy="5851525"/>
          </a:xfrm>
        </p:spPr>
        <p:txBody>
          <a:bodyPr vert="eaVert"/>
          <a:lstStyle/>
          <a:p>
            <a:r>
              <a:rPr lang="it-IT" smtClean="0"/>
              <a:t>Fare clic per modificare lo stile del titolo</a:t>
            </a:r>
            <a:endParaRPr lang="it-IT"/>
          </a:p>
        </p:txBody>
      </p:sp>
      <p:sp>
        <p:nvSpPr>
          <p:cNvPr id="3" name="Segnaposto testo verticale 2"/>
          <p:cNvSpPr>
            <a:spLocks noGrp="1"/>
          </p:cNvSpPr>
          <p:nvPr>
            <p:ph type="body" orient="vert" idx="1"/>
          </p:nvPr>
        </p:nvSpPr>
        <p:spPr>
          <a:xfrm>
            <a:off x="457200" y="274638"/>
            <a:ext cx="6019800" cy="5851525"/>
          </a:xfrm>
        </p:spPr>
        <p:txBody>
          <a:bodyPr vert="eaVert"/>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data 3"/>
          <p:cNvSpPr>
            <a:spLocks noGrp="1"/>
          </p:cNvSpPr>
          <p:nvPr>
            <p:ph type="dt" sz="half" idx="10"/>
          </p:nvPr>
        </p:nvSpPr>
        <p:spPr/>
        <p:txBody>
          <a:bodyPr/>
          <a:lstStyle/>
          <a:p>
            <a:fld id="{7F49D355-16BD-4E45-BD9A-5EA878CF7CBD}" type="datetimeFigureOut">
              <a:rPr lang="it-IT" smtClean="0"/>
              <a:t>11/03/2020</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E7A41E1B-4F70-4964-A407-84C68BE8251C}" type="slidenum">
              <a:rPr lang="it-IT" smtClean="0"/>
              <a:t>‹N›</a:t>
            </a:fld>
            <a:endParaRPr lang="it-IT"/>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egnaposto titolo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it-IT" smtClean="0"/>
              <a:t>Fare clic per modificare lo stile del titolo</a:t>
            </a:r>
            <a:endParaRPr lang="it-IT"/>
          </a:p>
        </p:txBody>
      </p:sp>
      <p:sp>
        <p:nvSpPr>
          <p:cNvPr id="3" name="Segnaposto testo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data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F49D355-16BD-4E45-BD9A-5EA878CF7CBD}" type="datetimeFigureOut">
              <a:rPr lang="it-IT" smtClean="0"/>
              <a:t>11/03/2020</a:t>
            </a:fld>
            <a:endParaRPr lang="it-IT"/>
          </a:p>
        </p:txBody>
      </p:sp>
      <p:sp>
        <p:nvSpPr>
          <p:cNvPr id="5" name="Segnaposto piè di pagina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it-IT"/>
          </a:p>
        </p:txBody>
      </p:sp>
      <p:sp>
        <p:nvSpPr>
          <p:cNvPr id="6" name="Segnaposto numero diapositiva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7A41E1B-4F70-4964-A407-84C68BE8251C}" type="slidenum">
              <a:rPr lang="it-IT" smtClean="0"/>
              <a:t>‹N›</a:t>
            </a:fld>
            <a:endParaRPr lang="it-IT"/>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hyperlink" Target="mailto:amonticco@units.it" TargetMode="Externa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hyperlink" Target="http://www.pnlg.it/" TargetMode="External"/><Relationship Id="rId2" Type="http://schemas.openxmlformats.org/officeDocument/2006/relationships/hyperlink" Target="http://www.iss.it/" TargetMode="External"/><Relationship Id="rId1" Type="http://schemas.openxmlformats.org/officeDocument/2006/relationships/slideLayout" Target="../slideLayouts/slideLayout2.xml"/><Relationship Id="rId6" Type="http://schemas.openxmlformats.org/officeDocument/2006/relationships/hyperlink" Target="http://www.eular.org/" TargetMode="External"/><Relationship Id="rId5" Type="http://schemas.openxmlformats.org/officeDocument/2006/relationships/hyperlink" Target="http://www.reumatismo.org/" TargetMode="External"/><Relationship Id="rId4" Type="http://schemas.openxmlformats.org/officeDocument/2006/relationships/hyperlink" Target="http://www.reumatolgia.it/" TargetMode="Externa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7.xml"/><Relationship Id="rId1" Type="http://schemas.openxmlformats.org/officeDocument/2006/relationships/slideLayout" Target="../slideLayouts/slideLayout7.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9.xml"/><Relationship Id="rId1" Type="http://schemas.openxmlformats.org/officeDocument/2006/relationships/slideLayout" Target="../slideLayouts/slideLayout2.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18"/>
          <p:cNvSpPr>
            <a:spLocks noGrp="1" noChangeArrowheads="1"/>
          </p:cNvSpPr>
          <p:nvPr>
            <p:ph type="sldNum" sz="quarter" idx="12"/>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65FC7228-B7D2-4EDD-A7A1-0B9C23426756}" type="slidenum">
              <a:rPr lang="it-IT" smtClean="0">
                <a:latin typeface="Arial Black" pitchFamily="34" charset="0"/>
              </a:rPr>
              <a:pPr eaLnBrk="1" hangingPunct="1"/>
              <a:t>1</a:t>
            </a:fld>
            <a:endParaRPr lang="it-IT" smtClean="0">
              <a:latin typeface="Arial Black" pitchFamily="34" charset="0"/>
            </a:endParaRPr>
          </a:p>
        </p:txBody>
      </p:sp>
      <p:sp>
        <p:nvSpPr>
          <p:cNvPr id="3075" name="Rectangle 2"/>
          <p:cNvSpPr>
            <a:spLocks noGrp="1" noChangeArrowheads="1"/>
          </p:cNvSpPr>
          <p:nvPr>
            <p:ph type="ctrTitle"/>
          </p:nvPr>
        </p:nvSpPr>
        <p:spPr/>
        <p:txBody>
          <a:bodyPr>
            <a:normAutofit fontScale="90000"/>
          </a:bodyPr>
          <a:lstStyle/>
          <a:p>
            <a:pPr eaLnBrk="1" hangingPunct="1"/>
            <a:r>
              <a:rPr lang="it-IT" sz="4600" dirty="0" smtClean="0">
                <a:solidFill>
                  <a:schemeClr val="accent4">
                    <a:lumMod val="50000"/>
                  </a:schemeClr>
                </a:solidFill>
              </a:rPr>
              <a:t>Riabilitazione in Patologia Reumatica dell’adulto</a:t>
            </a:r>
          </a:p>
        </p:txBody>
      </p:sp>
      <p:sp>
        <p:nvSpPr>
          <p:cNvPr id="3076" name="Rectangle 3"/>
          <p:cNvSpPr>
            <a:spLocks noGrp="1" noChangeArrowheads="1"/>
          </p:cNvSpPr>
          <p:nvPr>
            <p:ph type="subTitle" idx="1"/>
          </p:nvPr>
        </p:nvSpPr>
        <p:spPr>
          <a:xfrm>
            <a:off x="2987675" y="4386263"/>
            <a:ext cx="6003925" cy="1851025"/>
          </a:xfrm>
        </p:spPr>
        <p:txBody>
          <a:bodyPr/>
          <a:lstStyle/>
          <a:p>
            <a:pPr eaLnBrk="1" hangingPunct="1"/>
            <a:r>
              <a:rPr lang="it-IT" sz="3200" dirty="0" smtClean="0">
                <a:solidFill>
                  <a:srgbClr val="04080C"/>
                </a:solidFill>
              </a:rPr>
              <a:t>AA 2019/2020</a:t>
            </a:r>
          </a:p>
          <a:p>
            <a:pPr eaLnBrk="1" hangingPunct="1"/>
            <a:r>
              <a:rPr lang="it-IT" b="1" dirty="0" smtClean="0">
                <a:solidFill>
                  <a:srgbClr val="04080C"/>
                </a:solidFill>
              </a:rPr>
              <a:t>Prima lezione</a:t>
            </a:r>
          </a:p>
          <a:p>
            <a:pPr eaLnBrk="1" hangingPunct="1"/>
            <a:r>
              <a:rPr lang="it-IT" sz="2800" dirty="0" smtClean="0">
                <a:solidFill>
                  <a:srgbClr val="04080C"/>
                </a:solidFill>
              </a:rPr>
              <a:t>Dott. Antonella </a:t>
            </a:r>
            <a:r>
              <a:rPr lang="it-IT" sz="2800" dirty="0" err="1" smtClean="0">
                <a:solidFill>
                  <a:srgbClr val="04080C"/>
                </a:solidFill>
              </a:rPr>
              <a:t>Monticco</a:t>
            </a:r>
            <a:endParaRPr lang="it-IT" sz="2800" dirty="0" smtClean="0">
              <a:solidFill>
                <a:srgbClr val="04080C"/>
              </a:solidFill>
            </a:endParaRPr>
          </a:p>
        </p:txBody>
      </p:sp>
    </p:spTree>
    <p:extLst>
      <p:ext uri="{BB962C8B-B14F-4D97-AF65-F5344CB8AC3E}">
        <p14:creationId xmlns:p14="http://schemas.microsoft.com/office/powerpoint/2010/main" val="3165145073"/>
      </p:ext>
    </p:extLst>
  </p:cSld>
  <p:clrMapOvr>
    <a:masterClrMapping/>
  </p:clrMapOvr>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dirty="0" smtClean="0"/>
              <a:t>contatti</a:t>
            </a:r>
            <a:endParaRPr lang="it-IT" dirty="0"/>
          </a:p>
        </p:txBody>
      </p:sp>
      <p:sp>
        <p:nvSpPr>
          <p:cNvPr id="3" name="Segnaposto contenuto 2"/>
          <p:cNvSpPr>
            <a:spLocks noGrp="1"/>
          </p:cNvSpPr>
          <p:nvPr>
            <p:ph idx="1"/>
          </p:nvPr>
        </p:nvSpPr>
        <p:spPr/>
        <p:txBody>
          <a:bodyPr/>
          <a:lstStyle/>
          <a:p>
            <a:r>
              <a:rPr lang="it-IT" dirty="0" smtClean="0">
                <a:hlinkClick r:id="rId2"/>
              </a:rPr>
              <a:t>amonticco@units.it</a:t>
            </a:r>
            <a:endParaRPr lang="it-IT" dirty="0" smtClean="0"/>
          </a:p>
          <a:p>
            <a:endParaRPr lang="it-IT" dirty="0"/>
          </a:p>
          <a:p>
            <a:r>
              <a:rPr lang="it-IT" dirty="0" smtClean="0"/>
              <a:t>339 875 5221 cellulare ASUGI</a:t>
            </a:r>
            <a:endParaRPr lang="it-IT" dirty="0"/>
          </a:p>
        </p:txBody>
      </p:sp>
    </p:spTree>
    <p:extLst>
      <p:ext uri="{BB962C8B-B14F-4D97-AF65-F5344CB8AC3E}">
        <p14:creationId xmlns:p14="http://schemas.microsoft.com/office/powerpoint/2010/main" val="116826285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egnaposto numero diapositiva 4"/>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31BDFF64-40E5-431B-A997-2C4D77E39512}" type="slidenum">
              <a:rPr lang="it-IT" smtClean="0">
                <a:latin typeface="Arial Black" pitchFamily="34" charset="0"/>
              </a:rPr>
              <a:pPr eaLnBrk="1" hangingPunct="1"/>
              <a:t>3</a:t>
            </a:fld>
            <a:endParaRPr lang="it-IT" smtClean="0">
              <a:latin typeface="Arial Black" pitchFamily="34" charset="0"/>
            </a:endParaRPr>
          </a:p>
        </p:txBody>
      </p:sp>
      <p:sp>
        <p:nvSpPr>
          <p:cNvPr id="4099" name="Rectangle 2"/>
          <p:cNvSpPr>
            <a:spLocks noGrp="1" noChangeArrowheads="1"/>
          </p:cNvSpPr>
          <p:nvPr>
            <p:ph type="title"/>
          </p:nvPr>
        </p:nvSpPr>
        <p:spPr>
          <a:xfrm>
            <a:off x="457200" y="457200"/>
            <a:ext cx="8229600" cy="1100138"/>
          </a:xfrm>
        </p:spPr>
        <p:txBody>
          <a:bodyPr/>
          <a:lstStyle/>
          <a:p>
            <a:pPr eaLnBrk="1" hangingPunct="1"/>
            <a:r>
              <a:rPr lang="it-IT" b="1" smtClean="0"/>
              <a:t>Obiettivo del corso</a:t>
            </a:r>
          </a:p>
        </p:txBody>
      </p:sp>
      <p:sp>
        <p:nvSpPr>
          <p:cNvPr id="4100" name="Rectangle 3"/>
          <p:cNvSpPr>
            <a:spLocks noGrp="1" noChangeArrowheads="1"/>
          </p:cNvSpPr>
          <p:nvPr>
            <p:ph type="body" idx="1"/>
          </p:nvPr>
        </p:nvSpPr>
        <p:spPr>
          <a:xfrm>
            <a:off x="71438" y="1557338"/>
            <a:ext cx="8893175" cy="5111750"/>
          </a:xfrm>
        </p:spPr>
        <p:txBody>
          <a:bodyPr/>
          <a:lstStyle/>
          <a:p>
            <a:pPr marL="457200" indent="-457200" algn="just">
              <a:lnSpc>
                <a:spcPct val="115000"/>
              </a:lnSpc>
              <a:spcAft>
                <a:spcPts val="0"/>
              </a:spcAft>
              <a:buFont typeface="+mj-lt"/>
              <a:buAutoNum type="arabicPeriod"/>
              <a:defRPr/>
            </a:pPr>
            <a:r>
              <a:rPr lang="it-IT" sz="2400" dirty="0" smtClean="0">
                <a:latin typeface="Calibri"/>
                <a:ea typeface="Times New Roman"/>
                <a:cs typeface="Times New Roman"/>
              </a:rPr>
              <a:t>Riconoscere le bandiere rosse nelle patologie reumatiche più frequenti per essere in grado di eseguire un corretto triage e riferire al medico inviante in caso di paziente a rischio di patologia reumatica non ancora diagnosticata.</a:t>
            </a:r>
          </a:p>
          <a:p>
            <a:pPr marL="0" indent="0" algn="just">
              <a:lnSpc>
                <a:spcPct val="115000"/>
              </a:lnSpc>
              <a:spcAft>
                <a:spcPts val="0"/>
              </a:spcAft>
              <a:buNone/>
              <a:defRPr/>
            </a:pPr>
            <a:endParaRPr lang="it-IT" sz="2400" dirty="0" smtClean="0">
              <a:latin typeface="Calibri"/>
              <a:ea typeface="Times New Roman"/>
              <a:cs typeface="Times New Roman"/>
            </a:endParaRPr>
          </a:p>
        </p:txBody>
      </p:sp>
      <p:pic>
        <p:nvPicPr>
          <p:cNvPr id="1026" name="Picture 2" descr="C:\Users\Fisiot 52\AppData\Local\Microsoft\Windows\Temporary Internet Files\Content.IE5\H91US1CZ\danger-red-flag3[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14500" y="3429000"/>
            <a:ext cx="5715000" cy="33337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16824855"/>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a:spLocks noGrp="1"/>
          </p:cNvSpPr>
          <p:nvPr>
            <p:ph idx="1"/>
          </p:nvPr>
        </p:nvSpPr>
        <p:spPr>
          <a:xfrm>
            <a:off x="323528" y="692696"/>
            <a:ext cx="8363272" cy="5904656"/>
          </a:xfrm>
        </p:spPr>
        <p:txBody>
          <a:bodyPr>
            <a:normAutofit/>
          </a:bodyPr>
          <a:lstStyle/>
          <a:p>
            <a:r>
              <a:rPr lang="it-IT" sz="2600" dirty="0" smtClean="0"/>
              <a:t>La malattia reumatica spesso non viene diagnostica immediatamente e il rallentamento della diagnosi porta ad un rallentamento della presa in carico e quindi ad un peggioramento delle condizioni e dell’aspettativa di vita dei pazienti</a:t>
            </a:r>
          </a:p>
          <a:p>
            <a:pPr marL="0" indent="0">
              <a:buNone/>
            </a:pPr>
            <a:endParaRPr lang="it-IT" sz="2600" dirty="0" smtClean="0"/>
          </a:p>
          <a:p>
            <a:r>
              <a:rPr lang="it-IT" sz="2600" dirty="0" smtClean="0"/>
              <a:t>La diagnosi clinica è del MMG in prima battuta e dello specialista reumatologo in seconda battuta, specialista che imposta anche la corretta terapia farmacologica.</a:t>
            </a:r>
          </a:p>
          <a:p>
            <a:endParaRPr lang="it-IT" sz="2600" dirty="0"/>
          </a:p>
          <a:p>
            <a:r>
              <a:rPr lang="it-IT" sz="2600" b="1" i="1" dirty="0" smtClean="0"/>
              <a:t>Primo obiettivo del percorso di un paziente reumatico è che la malattia venga riconosciuta prima possibile.</a:t>
            </a:r>
            <a:endParaRPr lang="it-IT" sz="2600" b="1" i="1" dirty="0"/>
          </a:p>
        </p:txBody>
      </p:sp>
    </p:spTree>
    <p:extLst>
      <p:ext uri="{BB962C8B-B14F-4D97-AF65-F5344CB8AC3E}">
        <p14:creationId xmlns:p14="http://schemas.microsoft.com/office/powerpoint/2010/main" val="2322408035"/>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179512" y="274638"/>
            <a:ext cx="8784976" cy="1143000"/>
          </a:xfrm>
        </p:spPr>
        <p:style>
          <a:lnRef idx="1">
            <a:schemeClr val="accent6"/>
          </a:lnRef>
          <a:fillRef idx="3">
            <a:schemeClr val="accent6"/>
          </a:fillRef>
          <a:effectRef idx="2">
            <a:schemeClr val="accent6"/>
          </a:effectRef>
          <a:fontRef idx="minor">
            <a:schemeClr val="lt1"/>
          </a:fontRef>
        </p:style>
        <p:txBody>
          <a:bodyPr>
            <a:normAutofit fontScale="90000"/>
          </a:bodyPr>
          <a:lstStyle/>
          <a:p>
            <a:r>
              <a:rPr lang="it-IT" dirty="0" smtClean="0"/>
              <a:t> </a:t>
            </a:r>
            <a:r>
              <a:rPr lang="it-IT" b="1" dirty="0"/>
              <a:t>XV Rapporto nazionale sulle politiche della cronicità </a:t>
            </a:r>
            <a:r>
              <a:rPr lang="it-IT" b="1" i="1" dirty="0"/>
              <a:t>“In cronica attesa</a:t>
            </a:r>
            <a:r>
              <a:rPr lang="it-IT" b="1" i="1" dirty="0" smtClean="0"/>
              <a:t>”</a:t>
            </a:r>
            <a:r>
              <a:rPr lang="it-IT" dirty="0"/>
              <a:t> </a:t>
            </a:r>
            <a:r>
              <a:rPr lang="it-IT" dirty="0" smtClean="0"/>
              <a:t>- </a:t>
            </a:r>
            <a:r>
              <a:rPr lang="it-IT" b="1" dirty="0" smtClean="0"/>
              <a:t>2017</a:t>
            </a:r>
            <a:endParaRPr lang="it-IT" b="1" dirty="0"/>
          </a:p>
        </p:txBody>
      </p:sp>
      <p:sp>
        <p:nvSpPr>
          <p:cNvPr id="3" name="Segnaposto contenuto 2"/>
          <p:cNvSpPr>
            <a:spLocks noGrp="1"/>
          </p:cNvSpPr>
          <p:nvPr>
            <p:ph idx="1"/>
          </p:nvPr>
        </p:nvSpPr>
        <p:spPr>
          <a:xfrm>
            <a:off x="72008" y="1988841"/>
            <a:ext cx="8964488" cy="4752527"/>
          </a:xfrm>
        </p:spPr>
        <p:style>
          <a:lnRef idx="1">
            <a:schemeClr val="accent6"/>
          </a:lnRef>
          <a:fillRef idx="2">
            <a:schemeClr val="accent6"/>
          </a:fillRef>
          <a:effectRef idx="1">
            <a:schemeClr val="accent6"/>
          </a:effectRef>
          <a:fontRef idx="minor">
            <a:schemeClr val="dk1"/>
          </a:fontRef>
        </p:style>
        <p:txBody>
          <a:bodyPr>
            <a:normAutofit/>
          </a:bodyPr>
          <a:lstStyle/>
          <a:p>
            <a:r>
              <a:rPr lang="it-IT" sz="2800" b="1" dirty="0"/>
              <a:t>Diagnosi </a:t>
            </a:r>
            <a:r>
              <a:rPr lang="it-IT" sz="2800" dirty="0"/>
              <a:t>in tempi lunghi ed esiti </a:t>
            </a:r>
            <a:r>
              <a:rPr lang="it-IT" sz="2800" dirty="0" smtClean="0"/>
              <a:t>incerti.</a:t>
            </a:r>
          </a:p>
          <a:p>
            <a:r>
              <a:rPr lang="it-IT" sz="2800" dirty="0" smtClean="0"/>
              <a:t>A </a:t>
            </a:r>
            <a:r>
              <a:rPr lang="it-IT" sz="2800" dirty="0"/>
              <a:t>volte occorrono anni di attesa, sofferenza, solitudine ed incertezza, accompagnati da costi non indifferenti, prima di arrivare ad una diagnosi certa di malattia cronica o rara. </a:t>
            </a:r>
            <a:endParaRPr lang="it-IT" sz="2800" dirty="0" smtClean="0"/>
          </a:p>
          <a:p>
            <a:r>
              <a:rPr lang="it-IT" sz="2800" dirty="0" smtClean="0"/>
              <a:t>Più </a:t>
            </a:r>
            <a:r>
              <a:rPr lang="it-IT" sz="2800" dirty="0"/>
              <a:t>della metà (58%) dice di non essere stato sottoposto a programmi di screening nel caso in cui ad un familiare sia stata riscontrata una malattia genetica e il 60% conferma un ritardo diagnostico. </a:t>
            </a:r>
          </a:p>
        </p:txBody>
      </p:sp>
    </p:spTree>
    <p:extLst>
      <p:ext uri="{BB962C8B-B14F-4D97-AF65-F5344CB8AC3E}">
        <p14:creationId xmlns:p14="http://schemas.microsoft.com/office/powerpoint/2010/main" val="2212690326"/>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a:spLocks noGrp="1"/>
          </p:cNvSpPr>
          <p:nvPr>
            <p:ph idx="1"/>
          </p:nvPr>
        </p:nvSpPr>
        <p:spPr>
          <a:xfrm>
            <a:off x="395536" y="332656"/>
            <a:ext cx="8424936" cy="6264696"/>
          </a:xfrm>
        </p:spPr>
        <p:txBody>
          <a:bodyPr>
            <a:normAutofit lnSpcReduction="10000"/>
          </a:bodyPr>
          <a:lstStyle/>
          <a:p>
            <a:r>
              <a:rPr lang="it-IT" b="1" i="1" dirty="0"/>
              <a:t>Diagnosi precoce ed una terapia efficace sono da considerare un vero e proprio investimento sociale ed economico</a:t>
            </a:r>
            <a:r>
              <a:rPr lang="it-IT" dirty="0"/>
              <a:t>, in quanto consentono a cittadini, altrimenti destinati ad una rapida inabilità, di continuare ad essere produttivi sia socialmente, che nel mondo del lavoro</a:t>
            </a:r>
            <a:r>
              <a:rPr lang="it-IT" dirty="0" smtClean="0"/>
              <a:t>.</a:t>
            </a:r>
          </a:p>
          <a:p>
            <a:pPr marL="0" indent="0">
              <a:buNone/>
            </a:pPr>
            <a:r>
              <a:rPr lang="it-IT" dirty="0" smtClean="0"/>
              <a:t> </a:t>
            </a:r>
          </a:p>
          <a:p>
            <a:r>
              <a:rPr lang="it-IT" dirty="0" smtClean="0"/>
              <a:t>Secondo </a:t>
            </a:r>
            <a:r>
              <a:rPr lang="it-IT" dirty="0"/>
              <a:t>l’indagine “</a:t>
            </a:r>
            <a:r>
              <a:rPr lang="it-IT" dirty="0" err="1"/>
              <a:t>Atlantis</a:t>
            </a:r>
            <a:r>
              <a:rPr lang="it-IT" dirty="0"/>
              <a:t>”, realizzata nel 2013 ed effettuata sul territorio nazionale in cui sono stati coinvolti 770 pazienti, sono state rilevate punte di ritardo diagnostico di oltre 7 anni per il 14% del campione intervistato </a:t>
            </a:r>
            <a:r>
              <a:rPr lang="it-IT" dirty="0" smtClean="0"/>
              <a:t>(ANMAR)</a:t>
            </a:r>
            <a:endParaRPr lang="it-IT" dirty="0"/>
          </a:p>
        </p:txBody>
      </p:sp>
    </p:spTree>
    <p:extLst>
      <p:ext uri="{BB962C8B-B14F-4D97-AF65-F5344CB8AC3E}">
        <p14:creationId xmlns:p14="http://schemas.microsoft.com/office/powerpoint/2010/main" val="2169526779"/>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olo 3">
            <a:extLst>
              <a:ext uri="{FF2B5EF4-FFF2-40B4-BE49-F238E27FC236}">
                <a16:creationId xmlns:a16="http://schemas.microsoft.com/office/drawing/2014/main" xmlns="" id="{987296C3-1170-4F65-A3A2-6145692AE26A}"/>
              </a:ext>
            </a:extLst>
          </p:cNvPr>
          <p:cNvSpPr>
            <a:spLocks noGrp="1"/>
          </p:cNvSpPr>
          <p:nvPr>
            <p:ph type="title"/>
          </p:nvPr>
        </p:nvSpPr>
        <p:spPr>
          <a:xfrm>
            <a:off x="467544" y="-8593"/>
            <a:ext cx="8229600" cy="1143000"/>
          </a:xfrm>
        </p:spPr>
        <p:txBody>
          <a:bodyPr>
            <a:normAutofit fontScale="90000"/>
          </a:bodyPr>
          <a:lstStyle/>
          <a:p>
            <a:r>
              <a:rPr lang="it-IT" altLang="it-IT" b="1" dirty="0"/>
              <a:t>Caratteristiche delle malattie reumatiche</a:t>
            </a:r>
            <a:endParaRPr lang="it-IT" b="1" dirty="0"/>
          </a:p>
        </p:txBody>
      </p:sp>
      <p:graphicFrame>
        <p:nvGraphicFramePr>
          <p:cNvPr id="8" name="Segnaposto contenuto 7">
            <a:extLst>
              <a:ext uri="{FF2B5EF4-FFF2-40B4-BE49-F238E27FC236}">
                <a16:creationId xmlns:a16="http://schemas.microsoft.com/office/drawing/2014/main" xmlns="" id="{B9C79966-94FA-4024-A3F5-C6E7286941C3}"/>
              </a:ext>
            </a:extLst>
          </p:cNvPr>
          <p:cNvGraphicFramePr>
            <a:graphicFrameLocks noGrp="1"/>
          </p:cNvGraphicFramePr>
          <p:nvPr>
            <p:ph idx="1"/>
            <p:extLst>
              <p:ext uri="{D42A27DB-BD31-4B8C-83A1-F6EECF244321}">
                <p14:modId xmlns:p14="http://schemas.microsoft.com/office/powerpoint/2010/main" val="714391395"/>
              </p:ext>
            </p:extLst>
          </p:nvPr>
        </p:nvGraphicFramePr>
        <p:xfrm>
          <a:off x="179512" y="1559620"/>
          <a:ext cx="8760618" cy="4893716"/>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14347627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59831" y="169216"/>
            <a:ext cx="7600601" cy="1747616"/>
          </a:xfrm>
        </p:spPr>
        <p:style>
          <a:lnRef idx="1">
            <a:schemeClr val="accent2"/>
          </a:lnRef>
          <a:fillRef idx="2">
            <a:schemeClr val="accent2"/>
          </a:fillRef>
          <a:effectRef idx="1">
            <a:schemeClr val="accent2"/>
          </a:effectRef>
          <a:fontRef idx="minor">
            <a:schemeClr val="dk1"/>
          </a:fontRef>
        </p:style>
        <p:txBody>
          <a:bodyPr>
            <a:normAutofit/>
          </a:bodyPr>
          <a:lstStyle/>
          <a:p>
            <a:r>
              <a:rPr lang="it-IT" b="1" dirty="0" smtClean="0"/>
              <a:t>Ritardo nella diagnosi </a:t>
            </a:r>
            <a:br>
              <a:rPr lang="it-IT" b="1" dirty="0" smtClean="0"/>
            </a:br>
            <a:r>
              <a:rPr lang="it-IT" b="1" dirty="0" smtClean="0"/>
              <a:t>aumento della disabilità</a:t>
            </a:r>
            <a:endParaRPr lang="it-IT" b="1" dirty="0"/>
          </a:p>
        </p:txBody>
      </p:sp>
      <p:sp>
        <p:nvSpPr>
          <p:cNvPr id="3" name="Segnaposto contenuto 2"/>
          <p:cNvSpPr>
            <a:spLocks noGrp="1"/>
          </p:cNvSpPr>
          <p:nvPr>
            <p:ph idx="1"/>
          </p:nvPr>
        </p:nvSpPr>
        <p:spPr>
          <a:xfrm>
            <a:off x="323528" y="2348880"/>
            <a:ext cx="8568952" cy="4392488"/>
          </a:xfrm>
        </p:spPr>
        <p:txBody>
          <a:bodyPr>
            <a:normAutofit/>
          </a:bodyPr>
          <a:lstStyle/>
          <a:p>
            <a:r>
              <a:rPr lang="it-IT" sz="2800" dirty="0"/>
              <a:t>Secondo, inoltre, i dati tratti dal Database METEOR e Registro GISEA-Gruppo Italiano Studio </a:t>
            </a:r>
            <a:r>
              <a:rPr lang="it-IT" sz="2800" dirty="0" err="1"/>
              <a:t>Early</a:t>
            </a:r>
            <a:r>
              <a:rPr lang="it-IT" sz="2800" dirty="0"/>
              <a:t> </a:t>
            </a:r>
            <a:r>
              <a:rPr lang="it-IT" sz="2800" dirty="0" err="1"/>
              <a:t>Arthritis</a:t>
            </a:r>
            <a:r>
              <a:rPr lang="it-IT" sz="2800" dirty="0"/>
              <a:t>, in seguito all’indagine effettuata per l’Artrite Reumatoide in Italia, Francia, Irlanda, Olanda, Portogallo, Spagna, Inghilterra e USA, emerge che in Italia, il 24,1 % dei pazienti vive in una condizione di disabilità severa contro l’ 8,7% dell’Irlanda, il 9,5% degli Stati Uniti, il 10% dell’Olanda e il 3.9% della </a:t>
            </a:r>
            <a:r>
              <a:rPr lang="it-IT" sz="2800" dirty="0" smtClean="0"/>
              <a:t>Francia (ANMAR)</a:t>
            </a:r>
            <a:endParaRPr lang="it-IT" sz="2800" dirty="0"/>
          </a:p>
        </p:txBody>
      </p:sp>
      <p:sp>
        <p:nvSpPr>
          <p:cNvPr id="4" name="Freccia a destra 3"/>
          <p:cNvSpPr/>
          <p:nvPr/>
        </p:nvSpPr>
        <p:spPr>
          <a:xfrm>
            <a:off x="99992" y="1052736"/>
            <a:ext cx="1519679" cy="628648"/>
          </a:xfrm>
          <a:prstGeom prst="rightArrow">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it-IT">
              <a:solidFill>
                <a:schemeClr val="tx1"/>
              </a:solidFill>
            </a:endParaRPr>
          </a:p>
        </p:txBody>
      </p:sp>
    </p:spTree>
    <p:extLst>
      <p:ext uri="{BB962C8B-B14F-4D97-AF65-F5344CB8AC3E}">
        <p14:creationId xmlns:p14="http://schemas.microsoft.com/office/powerpoint/2010/main" val="264423620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457200" y="188640"/>
            <a:ext cx="8229600" cy="1143000"/>
          </a:xfrm>
        </p:spPr>
        <p:style>
          <a:lnRef idx="0">
            <a:schemeClr val="accent2"/>
          </a:lnRef>
          <a:fillRef idx="3">
            <a:schemeClr val="accent2"/>
          </a:fillRef>
          <a:effectRef idx="3">
            <a:schemeClr val="accent2"/>
          </a:effectRef>
          <a:fontRef idx="minor">
            <a:schemeClr val="lt1"/>
          </a:fontRef>
        </p:style>
        <p:txBody>
          <a:bodyPr/>
          <a:lstStyle/>
          <a:p>
            <a:r>
              <a:rPr lang="it-IT" b="1" dirty="0" err="1" smtClean="0"/>
              <a:t>Red</a:t>
            </a:r>
            <a:r>
              <a:rPr lang="it-IT" b="1" dirty="0" smtClean="0"/>
              <a:t> </a:t>
            </a:r>
            <a:r>
              <a:rPr lang="it-IT" b="1" dirty="0" err="1" smtClean="0"/>
              <a:t>flags</a:t>
            </a:r>
            <a:r>
              <a:rPr lang="it-IT" b="1" dirty="0" smtClean="0"/>
              <a:t>: differente concetto</a:t>
            </a:r>
            <a:endParaRPr lang="it-IT" b="1" dirty="0"/>
          </a:p>
        </p:txBody>
      </p:sp>
      <p:sp>
        <p:nvSpPr>
          <p:cNvPr id="3" name="Segnaposto contenuto 2"/>
          <p:cNvSpPr>
            <a:spLocks noGrp="1"/>
          </p:cNvSpPr>
          <p:nvPr>
            <p:ph idx="1"/>
          </p:nvPr>
        </p:nvSpPr>
        <p:spPr>
          <a:xfrm>
            <a:off x="107504" y="1772816"/>
            <a:ext cx="8928992" cy="4968552"/>
          </a:xfrm>
        </p:spPr>
        <p:txBody>
          <a:bodyPr>
            <a:normAutofit fontScale="70000" lnSpcReduction="20000"/>
          </a:bodyPr>
          <a:lstStyle/>
          <a:p>
            <a:r>
              <a:rPr lang="it-IT" b="1" dirty="0" err="1" smtClean="0"/>
              <a:t>Red</a:t>
            </a:r>
            <a:r>
              <a:rPr lang="it-IT" b="1" dirty="0" smtClean="0"/>
              <a:t> </a:t>
            </a:r>
            <a:r>
              <a:rPr lang="it-IT" b="1" dirty="0" err="1" smtClean="0"/>
              <a:t>flags</a:t>
            </a:r>
            <a:r>
              <a:rPr lang="it-IT" b="1" dirty="0" smtClean="0"/>
              <a:t> in rachialgia</a:t>
            </a:r>
            <a:r>
              <a:rPr lang="it-IT" dirty="0" smtClean="0"/>
              <a:t>: sospettare una patologia grave davanti ad una presentazione sospetta di </a:t>
            </a:r>
            <a:r>
              <a:rPr lang="it-IT" dirty="0" err="1" smtClean="0"/>
              <a:t>cervicalgia</a:t>
            </a:r>
            <a:r>
              <a:rPr lang="it-IT" dirty="0" smtClean="0"/>
              <a:t> o lombalgia. Tali patologie gravi sono da individuare subito e richiedono immediatamente l’attivazione del medico inviante per un approfondimento diagnostico. Devo sospettare qualcosa di grave già dall’anamnesi e in alcuni casi non posso concludere nemmeno l’esame obiettivo specifico (ad esempio: non posso mobilizzare il rachide se sospetto una frattura ancora non diagnosticata).</a:t>
            </a:r>
          </a:p>
          <a:p>
            <a:pPr marL="0" indent="0">
              <a:buNone/>
            </a:pPr>
            <a:endParaRPr lang="it-IT" dirty="0" smtClean="0"/>
          </a:p>
          <a:p>
            <a:r>
              <a:rPr lang="it-IT" b="1" dirty="0" err="1" smtClean="0"/>
              <a:t>Red</a:t>
            </a:r>
            <a:r>
              <a:rPr lang="it-IT" b="1" dirty="0" smtClean="0"/>
              <a:t> </a:t>
            </a:r>
            <a:r>
              <a:rPr lang="it-IT" b="1" dirty="0" err="1" smtClean="0"/>
              <a:t>flags</a:t>
            </a:r>
            <a:r>
              <a:rPr lang="it-IT" b="1" dirty="0" smtClean="0"/>
              <a:t> in reumatologia</a:t>
            </a:r>
            <a:r>
              <a:rPr lang="it-IT" dirty="0" smtClean="0"/>
              <a:t>, per sospetto di patologie infiammatorie: i pazienti possono essere presi in carico dal terapista che inizia il percorso di educazione all’economia articolare, alla rieducazione gestuale </a:t>
            </a:r>
            <a:r>
              <a:rPr lang="it-IT" dirty="0" err="1" smtClean="0"/>
              <a:t>ecc</a:t>
            </a:r>
            <a:r>
              <a:rPr lang="it-IT" dirty="0" smtClean="0"/>
              <a:t> MA devono essere inviati quanto prima al medico di famiglia per iniziare il percorso diagnostico e terapeutico di tipo reumatologico (indagini strumentali e di laboratorio,  visita specialistica col reumatologo,  diagnosi, terapia farmacologica, eventuale approccio fisioterapico)</a:t>
            </a:r>
            <a:endParaRPr lang="it-IT" dirty="0"/>
          </a:p>
        </p:txBody>
      </p:sp>
    </p:spTree>
    <p:extLst>
      <p:ext uri="{BB962C8B-B14F-4D97-AF65-F5344CB8AC3E}">
        <p14:creationId xmlns:p14="http://schemas.microsoft.com/office/powerpoint/2010/main" val="110714462"/>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467544" y="188640"/>
            <a:ext cx="8229600" cy="1008112"/>
          </a:xfrm>
        </p:spPr>
        <p:txBody>
          <a:bodyPr/>
          <a:lstStyle/>
          <a:p>
            <a:r>
              <a:rPr lang="it-IT" b="1" dirty="0" smtClean="0"/>
              <a:t>2° obiettivo</a:t>
            </a:r>
            <a:endParaRPr lang="it-IT" b="1" dirty="0"/>
          </a:p>
        </p:txBody>
      </p:sp>
      <p:sp>
        <p:nvSpPr>
          <p:cNvPr id="3" name="Segnaposto contenuto 2"/>
          <p:cNvSpPr>
            <a:spLocks noGrp="1"/>
          </p:cNvSpPr>
          <p:nvPr>
            <p:ph idx="1"/>
          </p:nvPr>
        </p:nvSpPr>
        <p:spPr>
          <a:xfrm>
            <a:off x="251520" y="1340769"/>
            <a:ext cx="8640960" cy="2952328"/>
          </a:xfrm>
        </p:spPr>
        <p:txBody>
          <a:bodyPr>
            <a:normAutofit/>
          </a:bodyPr>
          <a:lstStyle/>
          <a:p>
            <a:r>
              <a:rPr lang="it-IT" sz="2800" dirty="0">
                <a:ea typeface="Times New Roman"/>
                <a:cs typeface="Times New Roman"/>
              </a:rPr>
              <a:t>Apprendere lo specifico motorio del paziente adulto in ambito reumatologico allo scopo di poter  programmare l’intervento riabilitativo più appropriato rispetto ai quadri clinici più frequenti, sulla base della valutazione funzionale globale del fisioterapista</a:t>
            </a:r>
            <a:r>
              <a:rPr lang="it-IT" sz="2800" dirty="0" smtClean="0">
                <a:ea typeface="Times New Roman"/>
                <a:cs typeface="Times New Roman"/>
              </a:rPr>
              <a:t>.</a:t>
            </a:r>
            <a:endParaRPr lang="it-IT" sz="2800" dirty="0">
              <a:ea typeface="Times New Roman"/>
              <a:cs typeface="Times New Roman"/>
            </a:endParaRPr>
          </a:p>
        </p:txBody>
      </p:sp>
      <p:pic>
        <p:nvPicPr>
          <p:cNvPr id="1026" name="Picture 2" descr="C:\Users\Fisiot 52\AppData\Local\Microsoft\Windows\Temporary Internet Files\Content.IE5\UX97Y5IB\valutazione[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868144" y="3573016"/>
            <a:ext cx="3032414" cy="315964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72251845"/>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a:spLocks noGrp="1"/>
          </p:cNvSpPr>
          <p:nvPr>
            <p:ph idx="1"/>
          </p:nvPr>
        </p:nvSpPr>
        <p:spPr>
          <a:xfrm>
            <a:off x="323528" y="476672"/>
            <a:ext cx="8568952" cy="6192688"/>
          </a:xfrm>
        </p:spPr>
        <p:txBody>
          <a:bodyPr>
            <a:normAutofit fontScale="92500" lnSpcReduction="20000"/>
          </a:bodyPr>
          <a:lstStyle/>
          <a:p>
            <a:r>
              <a:rPr lang="it-IT" dirty="0" smtClean="0"/>
              <a:t>Le malattie reumatiche comprendono un gran numero di patologie, differenti tra loro sia per quadro clinico che per eziologia.</a:t>
            </a:r>
          </a:p>
          <a:p>
            <a:pPr marL="0" indent="0">
              <a:buNone/>
            </a:pPr>
            <a:endParaRPr lang="it-IT" dirty="0" smtClean="0"/>
          </a:p>
          <a:p>
            <a:r>
              <a:rPr lang="it-IT" dirty="0" smtClean="0"/>
              <a:t>Interessano quasi nella totalità l’apparato muscolo scheletrico (ossa, articolazioni, muscoli </a:t>
            </a:r>
            <a:r>
              <a:rPr lang="it-IT" dirty="0" err="1" smtClean="0"/>
              <a:t>ecc</a:t>
            </a:r>
            <a:r>
              <a:rPr lang="it-IT" dirty="0" smtClean="0"/>
              <a:t>) ma anche organi e tessuti (cuore, polmoni, occhi, vasi sanguigni, nervi </a:t>
            </a:r>
            <a:r>
              <a:rPr lang="it-IT" dirty="0" err="1" smtClean="0"/>
              <a:t>ecc</a:t>
            </a:r>
            <a:endParaRPr lang="it-IT" dirty="0" smtClean="0"/>
          </a:p>
          <a:p>
            <a:pPr marL="0" indent="0">
              <a:buNone/>
            </a:pPr>
            <a:endParaRPr lang="it-IT" dirty="0" smtClean="0"/>
          </a:p>
          <a:p>
            <a:pPr marL="0" indent="0">
              <a:buNone/>
            </a:pPr>
            <a:r>
              <a:rPr lang="it-IT" dirty="0" smtClean="0">
                <a:sym typeface="Wingdings" pitchFamily="2" charset="2"/>
              </a:rPr>
              <a:t> E’ importante acquisire un metodo di valutazione delle dimensioni essenziali della persona con patologia reumatica, imparando a riconoscere gli elementi più caratteristici (dolore, rigidità, astenia) e progettando obiettivi riabilitativi SMART (</a:t>
            </a:r>
            <a:r>
              <a:rPr lang="en-US" b="1" dirty="0" smtClean="0"/>
              <a:t>specific</a:t>
            </a:r>
            <a:r>
              <a:rPr lang="en-US" dirty="0" smtClean="0"/>
              <a:t>, </a:t>
            </a:r>
            <a:r>
              <a:rPr lang="en-US" b="1" dirty="0" smtClean="0"/>
              <a:t>measurable, achievable</a:t>
            </a:r>
            <a:r>
              <a:rPr lang="en-US" dirty="0"/>
              <a:t>, </a:t>
            </a:r>
            <a:r>
              <a:rPr lang="en-US" b="1" dirty="0" smtClean="0"/>
              <a:t>realistic</a:t>
            </a:r>
            <a:r>
              <a:rPr lang="en-US" dirty="0" smtClean="0"/>
              <a:t> </a:t>
            </a:r>
            <a:r>
              <a:rPr lang="en-US" dirty="0"/>
              <a:t>and </a:t>
            </a:r>
            <a:r>
              <a:rPr lang="en-US" b="1" dirty="0" smtClean="0"/>
              <a:t>time-related)</a:t>
            </a:r>
            <a:endParaRPr lang="it-IT" dirty="0"/>
          </a:p>
        </p:txBody>
      </p:sp>
    </p:spTree>
    <p:extLst>
      <p:ext uri="{BB962C8B-B14F-4D97-AF65-F5344CB8AC3E}">
        <p14:creationId xmlns:p14="http://schemas.microsoft.com/office/powerpoint/2010/main" val="135317514"/>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b="1" dirty="0" smtClean="0"/>
              <a:t>3° e ultimo obiettivo</a:t>
            </a:r>
            <a:endParaRPr lang="it-IT" b="1" dirty="0"/>
          </a:p>
        </p:txBody>
      </p:sp>
      <p:sp>
        <p:nvSpPr>
          <p:cNvPr id="3" name="Segnaposto contenuto 2"/>
          <p:cNvSpPr>
            <a:spLocks noGrp="1"/>
          </p:cNvSpPr>
          <p:nvPr>
            <p:ph idx="1"/>
          </p:nvPr>
        </p:nvSpPr>
        <p:spPr>
          <a:xfrm>
            <a:off x="457200" y="1988840"/>
            <a:ext cx="8229600" cy="3633267"/>
          </a:xfrm>
        </p:spPr>
        <p:txBody>
          <a:bodyPr>
            <a:normAutofit/>
          </a:bodyPr>
          <a:lstStyle/>
          <a:p>
            <a:pPr algn="just">
              <a:lnSpc>
                <a:spcPct val="115000"/>
              </a:lnSpc>
              <a:defRPr/>
            </a:pPr>
            <a:r>
              <a:rPr lang="it-IT" dirty="0" smtClean="0">
                <a:ea typeface="Times New Roman"/>
                <a:cs typeface="Times New Roman"/>
              </a:rPr>
              <a:t>Esercitarsi nel </a:t>
            </a:r>
            <a:r>
              <a:rPr lang="it-IT" dirty="0">
                <a:ea typeface="Times New Roman"/>
                <a:cs typeface="Times New Roman"/>
              </a:rPr>
              <a:t>ragionamento clinico in riabilitazione </a:t>
            </a:r>
            <a:r>
              <a:rPr lang="it-IT" dirty="0" smtClean="0">
                <a:ea typeface="Times New Roman"/>
                <a:cs typeface="Times New Roman"/>
              </a:rPr>
              <a:t>reumatologica</a:t>
            </a:r>
          </a:p>
          <a:p>
            <a:pPr algn="just">
              <a:lnSpc>
                <a:spcPct val="115000"/>
              </a:lnSpc>
              <a:defRPr/>
            </a:pPr>
            <a:endParaRPr lang="it-IT" dirty="0">
              <a:ea typeface="Times New Roman"/>
              <a:cs typeface="Times New Roman"/>
            </a:endParaRPr>
          </a:p>
          <a:p>
            <a:pPr marL="0" indent="0" algn="just">
              <a:lnSpc>
                <a:spcPct val="115000"/>
              </a:lnSpc>
              <a:buNone/>
              <a:defRPr/>
            </a:pPr>
            <a:endParaRPr lang="it-IT" dirty="0">
              <a:ea typeface="Times New Roman"/>
              <a:cs typeface="Times New Roman"/>
            </a:endParaRPr>
          </a:p>
          <a:p>
            <a:pPr marL="0" indent="0">
              <a:lnSpc>
                <a:spcPct val="90000"/>
              </a:lnSpc>
              <a:buNone/>
              <a:defRPr/>
            </a:pPr>
            <a:endParaRPr lang="it-IT" dirty="0"/>
          </a:p>
          <a:p>
            <a:endParaRPr lang="it-IT" dirty="0"/>
          </a:p>
        </p:txBody>
      </p:sp>
      <p:pic>
        <p:nvPicPr>
          <p:cNvPr id="2053" name="Picture 5"/>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978546" y="3645024"/>
            <a:ext cx="5057950" cy="314096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555216805"/>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323528" y="274638"/>
            <a:ext cx="8510506" cy="1786210"/>
          </a:xfrm>
        </p:spPr>
        <p:txBody>
          <a:bodyPr>
            <a:noAutofit/>
          </a:bodyPr>
          <a:lstStyle/>
          <a:p>
            <a:r>
              <a:rPr lang="it-IT" sz="2800" b="1" i="1" dirty="0" err="1"/>
              <a:t>Therapy</a:t>
            </a:r>
            <a:r>
              <a:rPr lang="it-IT" sz="2800" b="1" i="1" dirty="0"/>
              <a:t> versus </a:t>
            </a:r>
            <a:r>
              <a:rPr lang="it-IT" sz="2800" b="1" i="1" dirty="0" err="1" smtClean="0"/>
              <a:t>rehabilitation</a:t>
            </a:r>
            <a:r>
              <a:rPr lang="it-IT" sz="2800" b="1" i="1" dirty="0" smtClean="0"/>
              <a:t/>
            </a:r>
            <a:br>
              <a:rPr lang="it-IT" sz="2800" b="1" i="1" dirty="0" smtClean="0"/>
            </a:br>
            <a:r>
              <a:rPr lang="it-IT" sz="2800" b="1" i="1" dirty="0" smtClean="0"/>
              <a:t>from </a:t>
            </a:r>
            <a:r>
              <a:rPr lang="it-IT" sz="2800" b="1" dirty="0" err="1" smtClean="0"/>
              <a:t>Interprofessional</a:t>
            </a:r>
            <a:r>
              <a:rPr lang="it-IT" sz="2800" b="1" dirty="0" smtClean="0"/>
              <a:t> </a:t>
            </a:r>
            <a:r>
              <a:rPr lang="it-IT" sz="2800" b="1" dirty="0" err="1"/>
              <a:t>Rehabilitation</a:t>
            </a:r>
            <a:r>
              <a:rPr lang="it-IT" sz="2800" b="1" dirty="0"/>
              <a:t>. </a:t>
            </a:r>
            <a:r>
              <a:rPr lang="it-IT" sz="2800" b="1" dirty="0" smtClean="0"/>
              <a:t/>
            </a:r>
            <a:br>
              <a:rPr lang="it-IT" sz="2800" b="1" dirty="0" smtClean="0"/>
            </a:br>
            <a:r>
              <a:rPr lang="it-IT" sz="2800" b="1" dirty="0" smtClean="0"/>
              <a:t>A </a:t>
            </a:r>
            <a:r>
              <a:rPr lang="it-IT" sz="2800" b="1" dirty="0" err="1"/>
              <a:t>Person-Centred</a:t>
            </a:r>
            <a:r>
              <a:rPr lang="it-IT" sz="2800" b="1" dirty="0"/>
              <a:t> </a:t>
            </a:r>
            <a:r>
              <a:rPr lang="it-IT" sz="2800" b="1" dirty="0" err="1"/>
              <a:t>Approach</a:t>
            </a:r>
            <a:r>
              <a:rPr lang="it-IT" sz="2800" b="1" dirty="0"/>
              <a:t>  </a:t>
            </a:r>
            <a:r>
              <a:rPr lang="it-IT" sz="2800" dirty="0"/>
              <a:t>(</a:t>
            </a:r>
            <a:r>
              <a:rPr lang="it-IT" sz="2800" dirty="0" err="1"/>
              <a:t>wiley</a:t>
            </a:r>
            <a:r>
              <a:rPr lang="it-IT" sz="2800" dirty="0"/>
              <a:t> </a:t>
            </a:r>
            <a:r>
              <a:rPr lang="it-IT" sz="2800" dirty="0" err="1"/>
              <a:t>blackwell</a:t>
            </a:r>
            <a:r>
              <a:rPr lang="it-IT" sz="2800" dirty="0"/>
              <a:t> ed. 2012)</a:t>
            </a:r>
          </a:p>
        </p:txBody>
      </p:sp>
      <p:sp>
        <p:nvSpPr>
          <p:cNvPr id="3" name="Segnaposto contenuto 2"/>
          <p:cNvSpPr>
            <a:spLocks noGrp="1"/>
          </p:cNvSpPr>
          <p:nvPr>
            <p:ph idx="1"/>
          </p:nvPr>
        </p:nvSpPr>
        <p:spPr>
          <a:xfrm>
            <a:off x="179512" y="2287413"/>
            <a:ext cx="8820472" cy="4525963"/>
          </a:xfrm>
        </p:spPr>
        <p:txBody>
          <a:bodyPr>
            <a:normAutofit/>
          </a:bodyPr>
          <a:lstStyle/>
          <a:p>
            <a:pPr marL="0" indent="0">
              <a:buNone/>
            </a:pPr>
            <a:r>
              <a:rPr lang="en-US" sz="2600" i="1" dirty="0" smtClean="0"/>
              <a:t>“However</a:t>
            </a:r>
            <a:r>
              <a:rPr lang="en-US" sz="2600" i="1" dirty="0"/>
              <a:t>, ‘doing’ therapy is not the same thing as ‘doing’ </a:t>
            </a:r>
            <a:r>
              <a:rPr lang="en-US" sz="2600" i="1" dirty="0" smtClean="0"/>
              <a:t>rehabilitation and </a:t>
            </a:r>
            <a:r>
              <a:rPr lang="en-US" sz="2600" i="1" dirty="0"/>
              <a:t>rehabilitation is not just a synonym for therapies. Even worse is the </a:t>
            </a:r>
            <a:r>
              <a:rPr lang="en-US" sz="2600" i="1" dirty="0" smtClean="0"/>
              <a:t>assumption that </a:t>
            </a:r>
            <a:r>
              <a:rPr lang="en-US" sz="2600" i="1" dirty="0"/>
              <a:t>after a spell in the neurosurgical, geriatric or </a:t>
            </a:r>
            <a:r>
              <a:rPr lang="en-US" sz="2600" i="1" dirty="0" err="1"/>
              <a:t>orthopaedic</a:t>
            </a:r>
            <a:r>
              <a:rPr lang="en-US" sz="2600" i="1" dirty="0"/>
              <a:t> ward, a patient </a:t>
            </a:r>
            <a:r>
              <a:rPr lang="en-US" sz="2600" i="1" dirty="0" smtClean="0"/>
              <a:t>enters ‘</a:t>
            </a:r>
            <a:r>
              <a:rPr lang="en-US" sz="2600" i="1" dirty="0"/>
              <a:t>rehabilitation’ prior to discharge into the community</a:t>
            </a:r>
            <a:r>
              <a:rPr lang="en-US" sz="2600" i="1" dirty="0" smtClean="0"/>
              <a:t>. </a:t>
            </a:r>
          </a:p>
          <a:p>
            <a:pPr marL="0" indent="0">
              <a:buNone/>
            </a:pPr>
            <a:endParaRPr lang="en-US" sz="2600" i="1" dirty="0" smtClean="0"/>
          </a:p>
          <a:p>
            <a:pPr marL="0" indent="0">
              <a:buNone/>
            </a:pPr>
            <a:r>
              <a:rPr lang="en-US" sz="2600" i="1" dirty="0" smtClean="0"/>
              <a:t>The </a:t>
            </a:r>
            <a:r>
              <a:rPr lang="en-US" sz="2600" i="1" dirty="0"/>
              <a:t>point at issue here is simply that rehabilitation means more than just </a:t>
            </a:r>
            <a:r>
              <a:rPr lang="en-US" sz="2600" i="1" dirty="0" smtClean="0"/>
              <a:t>physical therapy </a:t>
            </a:r>
            <a:r>
              <a:rPr lang="en-US" sz="2600" i="1" dirty="0"/>
              <a:t>or spending two weeks in a ward with that name. It is actually about a </a:t>
            </a:r>
            <a:r>
              <a:rPr lang="en-US" sz="2600" i="1" dirty="0" smtClean="0"/>
              <a:t>comprehensive approach </a:t>
            </a:r>
            <a:r>
              <a:rPr lang="en-US" sz="2600" i="1" dirty="0"/>
              <a:t>to working with the person and their family</a:t>
            </a:r>
            <a:r>
              <a:rPr lang="en-US" sz="2600" i="1" dirty="0" smtClean="0"/>
              <a:t>.”</a:t>
            </a:r>
            <a:endParaRPr lang="it-IT" sz="2600" i="1" dirty="0"/>
          </a:p>
        </p:txBody>
      </p:sp>
    </p:spTree>
    <p:extLst>
      <p:ext uri="{BB962C8B-B14F-4D97-AF65-F5344CB8AC3E}">
        <p14:creationId xmlns:p14="http://schemas.microsoft.com/office/powerpoint/2010/main" val="587065619"/>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251520" y="260648"/>
            <a:ext cx="8712968" cy="1143000"/>
          </a:xfrm>
        </p:spPr>
        <p:style>
          <a:lnRef idx="2">
            <a:schemeClr val="accent6">
              <a:shade val="50000"/>
            </a:schemeClr>
          </a:lnRef>
          <a:fillRef idx="1">
            <a:schemeClr val="accent6"/>
          </a:fillRef>
          <a:effectRef idx="0">
            <a:schemeClr val="accent6"/>
          </a:effectRef>
          <a:fontRef idx="minor">
            <a:schemeClr val="lt1"/>
          </a:fontRef>
        </p:style>
        <p:txBody>
          <a:bodyPr>
            <a:normAutofit fontScale="90000"/>
          </a:bodyPr>
          <a:lstStyle/>
          <a:p>
            <a:r>
              <a:rPr lang="it-IT" dirty="0"/>
              <a:t> </a:t>
            </a:r>
            <a:r>
              <a:rPr lang="it-IT" b="1" dirty="0"/>
              <a:t>XV Rapporto nazionale sulle politiche della cronicità </a:t>
            </a:r>
            <a:r>
              <a:rPr lang="it-IT" b="1" i="1" dirty="0"/>
              <a:t>“In cronica attesa”</a:t>
            </a:r>
            <a:r>
              <a:rPr lang="it-IT" dirty="0"/>
              <a:t> - </a:t>
            </a:r>
            <a:r>
              <a:rPr lang="it-IT" b="1" dirty="0"/>
              <a:t>2017</a:t>
            </a:r>
            <a:endParaRPr lang="it-IT" dirty="0"/>
          </a:p>
        </p:txBody>
      </p:sp>
      <p:sp>
        <p:nvSpPr>
          <p:cNvPr id="3" name="Segnaposto contenuto 2"/>
          <p:cNvSpPr>
            <a:spLocks noGrp="1"/>
          </p:cNvSpPr>
          <p:nvPr>
            <p:ph idx="1"/>
          </p:nvPr>
        </p:nvSpPr>
        <p:spPr>
          <a:xfrm>
            <a:off x="457200" y="1744216"/>
            <a:ext cx="8229600" cy="4853136"/>
          </a:xfrm>
        </p:spPr>
        <p:style>
          <a:lnRef idx="1">
            <a:schemeClr val="accent6"/>
          </a:lnRef>
          <a:fillRef idx="2">
            <a:schemeClr val="accent6"/>
          </a:fillRef>
          <a:effectRef idx="1">
            <a:schemeClr val="accent6"/>
          </a:effectRef>
          <a:fontRef idx="minor">
            <a:schemeClr val="dk1"/>
          </a:fontRef>
        </p:style>
        <p:txBody>
          <a:bodyPr>
            <a:normAutofit fontScale="92500" lnSpcReduction="20000"/>
          </a:bodyPr>
          <a:lstStyle/>
          <a:p>
            <a:r>
              <a:rPr lang="it-IT" dirty="0"/>
              <a:t>Quando il </a:t>
            </a:r>
            <a:r>
              <a:rPr lang="it-IT" b="1" dirty="0"/>
              <a:t>ricovero avviene in una struttura riabilitativa</a:t>
            </a:r>
            <a:r>
              <a:rPr lang="it-IT" dirty="0"/>
              <a:t>, lungodegenza o RSA, i cittadini segnalano lunghe attese per accedervi (68%), la mancanza di equipe multi-professionali (40%), la necessità di pagare una persona che assista il paziente ricoverato (32%) o il costo eccessivo della stessa struttura (28%). In caso di </a:t>
            </a:r>
            <a:r>
              <a:rPr lang="it-IT" b="1" dirty="0"/>
              <a:t>assistenza domiciliare</a:t>
            </a:r>
            <a:r>
              <a:rPr lang="it-IT" dirty="0"/>
              <a:t>, il primo ostacolo è nella sua attivazione (63%), il numero insufficiente di ore erogate (60%) o la mancanza di figure specialistiche necessarie (45%). Per il 40% manca anche l’assistenza di tipo sociale. </a:t>
            </a:r>
          </a:p>
        </p:txBody>
      </p:sp>
    </p:spTree>
    <p:extLst>
      <p:ext uri="{BB962C8B-B14F-4D97-AF65-F5344CB8AC3E}">
        <p14:creationId xmlns:p14="http://schemas.microsoft.com/office/powerpoint/2010/main" val="92043147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endParaRPr lang="it-IT"/>
          </a:p>
        </p:txBody>
      </p:sp>
      <p:sp>
        <p:nvSpPr>
          <p:cNvPr id="3" name="Segnaposto contenuto 2"/>
          <p:cNvSpPr>
            <a:spLocks noGrp="1"/>
          </p:cNvSpPr>
          <p:nvPr>
            <p:ph idx="1"/>
          </p:nvPr>
        </p:nvSpPr>
        <p:spPr/>
        <p:txBody>
          <a:bodyPr>
            <a:normAutofit fontScale="92500"/>
          </a:bodyPr>
          <a:lstStyle/>
          <a:p>
            <a:endParaRPr lang="it-IT" dirty="0"/>
          </a:p>
          <a:p>
            <a:r>
              <a:rPr lang="it-IT" dirty="0"/>
              <a:t> Oltre il 60% delle associazioni segnala la </a:t>
            </a:r>
            <a:r>
              <a:rPr lang="it-IT" b="1" dirty="0"/>
              <a:t>carenza di servizi socio-sanitari sul proprio territorio </a:t>
            </a:r>
            <a:r>
              <a:rPr lang="it-IT" dirty="0"/>
              <a:t>(ad esempio logopedia, riabilitazione, assistenza domiciliare, servizi di trasporto) e le difficoltà di orientarsi fra i servizi, più del 50% evidenzia </a:t>
            </a:r>
            <a:r>
              <a:rPr lang="it-IT" b="1" dirty="0"/>
              <a:t>difficoltà in ambito lavorativo</a:t>
            </a:r>
            <a:r>
              <a:rPr lang="it-IT" dirty="0"/>
              <a:t>, legate alla propria patologia, disagi nel comunicare la malattia, </a:t>
            </a:r>
            <a:r>
              <a:rPr lang="it-IT" b="1" dirty="0"/>
              <a:t>difficoltà economiche. </a:t>
            </a:r>
            <a:endParaRPr lang="it-IT" dirty="0"/>
          </a:p>
        </p:txBody>
      </p:sp>
    </p:spTree>
    <p:extLst>
      <p:ext uri="{BB962C8B-B14F-4D97-AF65-F5344CB8AC3E}">
        <p14:creationId xmlns:p14="http://schemas.microsoft.com/office/powerpoint/2010/main" val="350551891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a:spLocks noGrp="1"/>
          </p:cNvSpPr>
          <p:nvPr>
            <p:ph idx="1"/>
          </p:nvPr>
        </p:nvSpPr>
        <p:spPr>
          <a:xfrm>
            <a:off x="179512" y="764704"/>
            <a:ext cx="8856984" cy="5976664"/>
          </a:xfrm>
        </p:spPr>
        <p:txBody>
          <a:bodyPr>
            <a:normAutofit fontScale="77500" lnSpcReduction="20000"/>
          </a:bodyPr>
          <a:lstStyle/>
          <a:p>
            <a:r>
              <a:rPr lang="it-IT" dirty="0"/>
              <a:t>La </a:t>
            </a:r>
            <a:r>
              <a:rPr lang="it-IT" b="1" dirty="0"/>
              <a:t>presa in carico del paziente </a:t>
            </a:r>
            <a:r>
              <a:rPr lang="it-IT" dirty="0"/>
              <a:t>con patologia cronica rappresenta il cuore del Piano nazionale della cronicità e il punto sul quale si misura la qualità dell’assistenza fornita. </a:t>
            </a:r>
            <a:endParaRPr lang="it-IT" dirty="0" smtClean="0"/>
          </a:p>
          <a:p>
            <a:pPr marL="0" indent="0">
              <a:buNone/>
            </a:pPr>
            <a:endParaRPr lang="it-IT" dirty="0" smtClean="0"/>
          </a:p>
          <a:p>
            <a:r>
              <a:rPr lang="it-IT" dirty="0" smtClean="0"/>
              <a:t>Il </a:t>
            </a:r>
            <a:r>
              <a:rPr lang="it-IT" dirty="0"/>
              <a:t>40% dichiara che sono stati coinvolti in </a:t>
            </a:r>
            <a:r>
              <a:rPr lang="it-IT" b="1" dirty="0"/>
              <a:t>progetti di cura multidisciplinari </a:t>
            </a:r>
            <a:r>
              <a:rPr lang="it-IT" dirty="0"/>
              <a:t>solo alcuni pazienti e in ugual percentuale (39%) addirittura nessun paziente. </a:t>
            </a:r>
            <a:endParaRPr lang="it-IT" dirty="0" smtClean="0"/>
          </a:p>
          <a:p>
            <a:endParaRPr lang="it-IT" dirty="0"/>
          </a:p>
          <a:p>
            <a:r>
              <a:rPr lang="it-IT" dirty="0" smtClean="0"/>
              <a:t>In </a:t>
            </a:r>
            <a:r>
              <a:rPr lang="it-IT" dirty="0"/>
              <a:t>merito alla </a:t>
            </a:r>
            <a:r>
              <a:rPr lang="it-IT" b="1" dirty="0"/>
              <a:t>riorganizzazione dell’assistenza prestata sul territorio</a:t>
            </a:r>
            <a:r>
              <a:rPr lang="it-IT" dirty="0"/>
              <a:t>, nonostante la legge abbia introdotto ad esempio le AFT (Aggregazioni Funzionali Territoriali) e le UCCP (Unità Complesse di Cure Primarie), il 39% non riscontra alcun cambiamento. Di conseguenza, i cittadini, nel 68% dei casi </a:t>
            </a:r>
            <a:r>
              <a:rPr lang="it-IT" b="1" dirty="0"/>
              <a:t>devono ricorrere al Pronto soccorso</a:t>
            </a:r>
            <a:r>
              <a:rPr lang="it-IT" dirty="0"/>
              <a:t>. E, ancora, non si accorciano i </a:t>
            </a:r>
            <a:r>
              <a:rPr lang="it-IT" b="1" dirty="0"/>
              <a:t>tempi di attesa </a:t>
            </a:r>
            <a:r>
              <a:rPr lang="it-IT" dirty="0"/>
              <a:t>nel percorso di cura: un’associazione su due afferma che non esiste un percorso agevolato che garantisca tempi certi per l’accesso alle prestazioni sanitarie. </a:t>
            </a:r>
          </a:p>
        </p:txBody>
      </p:sp>
    </p:spTree>
    <p:extLst>
      <p:ext uri="{BB962C8B-B14F-4D97-AF65-F5344CB8AC3E}">
        <p14:creationId xmlns:p14="http://schemas.microsoft.com/office/powerpoint/2010/main" val="206183382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3" name="Rectangle 2"/>
          <p:cNvSpPr>
            <a:spLocks noGrp="1" noChangeArrowheads="1"/>
          </p:cNvSpPr>
          <p:nvPr>
            <p:ph type="title"/>
          </p:nvPr>
        </p:nvSpPr>
        <p:spPr>
          <a:xfrm>
            <a:off x="457200" y="274638"/>
            <a:ext cx="8229600" cy="850106"/>
          </a:xfrm>
        </p:spPr>
        <p:txBody>
          <a:bodyPr>
            <a:normAutofit/>
          </a:bodyPr>
          <a:lstStyle/>
          <a:p>
            <a:pPr eaLnBrk="1" hangingPunct="1"/>
            <a:r>
              <a:rPr lang="it-IT" b="1" dirty="0" smtClean="0"/>
              <a:t>45 ore di lezione ed esercitazioni</a:t>
            </a:r>
            <a:endParaRPr lang="it-IT" b="1" i="1" dirty="0" smtClean="0">
              <a:solidFill>
                <a:srgbClr val="FF66FF"/>
              </a:solidFill>
            </a:endParaRPr>
          </a:p>
        </p:txBody>
      </p:sp>
      <p:sp>
        <p:nvSpPr>
          <p:cNvPr id="5124" name="Rectangle 3"/>
          <p:cNvSpPr>
            <a:spLocks noGrp="1" noChangeArrowheads="1"/>
          </p:cNvSpPr>
          <p:nvPr>
            <p:ph sz="half" idx="1"/>
          </p:nvPr>
        </p:nvSpPr>
        <p:spPr>
          <a:xfrm>
            <a:off x="179512" y="1628800"/>
            <a:ext cx="4038600" cy="4925144"/>
          </a:xfrm>
        </p:spPr>
        <p:style>
          <a:lnRef idx="1">
            <a:schemeClr val="accent2"/>
          </a:lnRef>
          <a:fillRef idx="2">
            <a:schemeClr val="accent2"/>
          </a:fillRef>
          <a:effectRef idx="1">
            <a:schemeClr val="accent2"/>
          </a:effectRef>
          <a:fontRef idx="minor">
            <a:schemeClr val="dk1"/>
          </a:fontRef>
        </p:style>
        <p:txBody>
          <a:bodyPr>
            <a:normAutofit fontScale="92500"/>
          </a:bodyPr>
          <a:lstStyle/>
          <a:p>
            <a:pPr marL="609600" indent="-609600" eaLnBrk="1" hangingPunct="1">
              <a:lnSpc>
                <a:spcPct val="90000"/>
              </a:lnSpc>
              <a:defRPr/>
            </a:pPr>
            <a:r>
              <a:rPr lang="it-IT" sz="2800" dirty="0" smtClean="0"/>
              <a:t>Introduzione: per una metodologia d’approccio riabilitativo al soggetto con malattia reumatica</a:t>
            </a:r>
          </a:p>
          <a:p>
            <a:pPr marL="609600" indent="-609600" eaLnBrk="1" hangingPunct="1">
              <a:lnSpc>
                <a:spcPct val="90000"/>
              </a:lnSpc>
              <a:defRPr/>
            </a:pPr>
            <a:endParaRPr lang="it-IT" dirty="0" smtClean="0"/>
          </a:p>
          <a:p>
            <a:pPr marL="609600" indent="-609600" eaLnBrk="1" hangingPunct="1">
              <a:lnSpc>
                <a:spcPct val="90000"/>
              </a:lnSpc>
              <a:defRPr/>
            </a:pPr>
            <a:r>
              <a:rPr lang="it-IT" dirty="0" smtClean="0"/>
              <a:t>Mappare il dolore</a:t>
            </a:r>
          </a:p>
          <a:p>
            <a:pPr marL="609600" indent="-609600" eaLnBrk="1" hangingPunct="1">
              <a:lnSpc>
                <a:spcPct val="90000"/>
              </a:lnSpc>
              <a:defRPr/>
            </a:pPr>
            <a:endParaRPr lang="it-IT" sz="2800" dirty="0" smtClean="0"/>
          </a:p>
          <a:p>
            <a:pPr marL="609600" indent="-609600" eaLnBrk="1" hangingPunct="1">
              <a:lnSpc>
                <a:spcPct val="90000"/>
              </a:lnSpc>
              <a:defRPr/>
            </a:pPr>
            <a:r>
              <a:rPr lang="it-IT" dirty="0" smtClean="0"/>
              <a:t>Riconoscimento delle bandiere rosse</a:t>
            </a:r>
          </a:p>
          <a:p>
            <a:pPr marL="609600" indent="-609600" eaLnBrk="1" hangingPunct="1">
              <a:lnSpc>
                <a:spcPct val="90000"/>
              </a:lnSpc>
              <a:defRPr/>
            </a:pPr>
            <a:endParaRPr lang="it-IT" dirty="0" smtClean="0"/>
          </a:p>
          <a:p>
            <a:pPr marL="609600" indent="-609600" eaLnBrk="1" hangingPunct="1">
              <a:lnSpc>
                <a:spcPct val="90000"/>
              </a:lnSpc>
              <a:defRPr/>
            </a:pPr>
            <a:r>
              <a:rPr lang="it-IT" sz="2800" dirty="0" smtClean="0"/>
              <a:t>Ragionamento clinico</a:t>
            </a:r>
          </a:p>
          <a:p>
            <a:pPr marL="0" indent="0" eaLnBrk="1" hangingPunct="1">
              <a:lnSpc>
                <a:spcPct val="90000"/>
              </a:lnSpc>
              <a:buFont typeface="Wingdings" pitchFamily="2" charset="2"/>
              <a:buNone/>
              <a:defRPr/>
            </a:pPr>
            <a:endParaRPr lang="it-IT" sz="2800" dirty="0" smtClean="0"/>
          </a:p>
        </p:txBody>
      </p:sp>
      <p:sp>
        <p:nvSpPr>
          <p:cNvPr id="2" name="Segnaposto contenuto 1"/>
          <p:cNvSpPr>
            <a:spLocks noGrp="1"/>
          </p:cNvSpPr>
          <p:nvPr>
            <p:ph sz="half" idx="2"/>
          </p:nvPr>
        </p:nvSpPr>
        <p:spPr>
          <a:xfrm>
            <a:off x="4648200" y="1600200"/>
            <a:ext cx="4388296" cy="5069160"/>
          </a:xfrm>
        </p:spPr>
        <p:txBody>
          <a:bodyPr>
            <a:normAutofit fontScale="92500"/>
          </a:bodyPr>
          <a:lstStyle/>
          <a:p>
            <a:pPr marL="609600" indent="-609600">
              <a:lnSpc>
                <a:spcPct val="90000"/>
              </a:lnSpc>
              <a:defRPr/>
            </a:pPr>
            <a:r>
              <a:rPr lang="it-IT" dirty="0"/>
              <a:t>Artrite reumatoide</a:t>
            </a:r>
          </a:p>
          <a:p>
            <a:pPr marL="609600" indent="-609600">
              <a:lnSpc>
                <a:spcPct val="90000"/>
              </a:lnSpc>
              <a:defRPr/>
            </a:pPr>
            <a:r>
              <a:rPr lang="it-IT" dirty="0" err="1"/>
              <a:t>Pelvispondilite</a:t>
            </a:r>
            <a:r>
              <a:rPr lang="it-IT" dirty="0"/>
              <a:t> reumatica</a:t>
            </a:r>
          </a:p>
          <a:p>
            <a:pPr marL="609600" indent="-609600">
              <a:lnSpc>
                <a:spcPct val="90000"/>
              </a:lnSpc>
              <a:defRPr/>
            </a:pPr>
            <a:r>
              <a:rPr lang="it-IT" dirty="0"/>
              <a:t>Osteoartrosi: </a:t>
            </a:r>
          </a:p>
          <a:p>
            <a:pPr marL="1009650" lvl="1" indent="-609600">
              <a:lnSpc>
                <a:spcPct val="90000"/>
              </a:lnSpc>
              <a:defRPr/>
            </a:pPr>
            <a:r>
              <a:rPr lang="it-IT" dirty="0"/>
              <a:t>approccio conservativo</a:t>
            </a:r>
          </a:p>
          <a:p>
            <a:pPr marL="1009650" lvl="1" indent="-609600">
              <a:lnSpc>
                <a:spcPct val="90000"/>
              </a:lnSpc>
              <a:defRPr/>
            </a:pPr>
            <a:r>
              <a:rPr lang="it-IT" dirty="0" err="1"/>
              <a:t>prechirugico</a:t>
            </a:r>
            <a:endParaRPr lang="it-IT" dirty="0"/>
          </a:p>
          <a:p>
            <a:pPr marL="1009650" lvl="1" indent="-609600">
              <a:lnSpc>
                <a:spcPct val="90000"/>
              </a:lnSpc>
              <a:defRPr/>
            </a:pPr>
            <a:r>
              <a:rPr lang="it-IT" dirty="0"/>
              <a:t>e post-protesico</a:t>
            </a:r>
          </a:p>
          <a:p>
            <a:pPr>
              <a:lnSpc>
                <a:spcPct val="90000"/>
              </a:lnSpc>
              <a:defRPr/>
            </a:pPr>
            <a:r>
              <a:rPr lang="it-IT" dirty="0"/>
              <a:t>Osteoporosi</a:t>
            </a:r>
          </a:p>
          <a:p>
            <a:r>
              <a:rPr lang="it-IT" dirty="0" err="1" smtClean="0"/>
              <a:t>Sdr</a:t>
            </a:r>
            <a:r>
              <a:rPr lang="it-IT" dirty="0" smtClean="0"/>
              <a:t> </a:t>
            </a:r>
            <a:r>
              <a:rPr lang="it-IT" dirty="0"/>
              <a:t>canalicolari</a:t>
            </a:r>
          </a:p>
          <a:p>
            <a:r>
              <a:rPr lang="it-IT" dirty="0"/>
              <a:t>Connettiviti</a:t>
            </a:r>
          </a:p>
          <a:p>
            <a:r>
              <a:rPr lang="it-IT" dirty="0"/>
              <a:t>Rachialgie</a:t>
            </a:r>
          </a:p>
          <a:p>
            <a:r>
              <a:rPr lang="it-IT" dirty="0" err="1"/>
              <a:t>Fibromialgia</a:t>
            </a:r>
            <a:endParaRPr lang="it-IT" dirty="0"/>
          </a:p>
          <a:p>
            <a:endParaRPr lang="it-IT" dirty="0"/>
          </a:p>
        </p:txBody>
      </p:sp>
      <p:sp>
        <p:nvSpPr>
          <p:cNvPr id="5122" name="Segnaposto numero diapositiva 4"/>
          <p:cNvSpPr>
            <a:spLocks noGrp="1"/>
          </p:cNvSpPr>
          <p:nvPr>
            <p:ph type="sldNum" sz="quarter" idx="12"/>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B863AF65-6E73-47FA-9FCD-636F8ECEFB40}" type="slidenum">
              <a:rPr lang="it-IT" smtClean="0">
                <a:latin typeface="Arial Black" pitchFamily="34" charset="0"/>
              </a:rPr>
              <a:pPr eaLnBrk="1" hangingPunct="1"/>
              <a:t>17</a:t>
            </a:fld>
            <a:endParaRPr lang="it-IT" smtClean="0">
              <a:latin typeface="Arial Black" pitchFamily="34" charset="0"/>
            </a:endParaRPr>
          </a:p>
        </p:txBody>
      </p:sp>
    </p:spTree>
    <p:extLst>
      <p:ext uri="{BB962C8B-B14F-4D97-AF65-F5344CB8AC3E}">
        <p14:creationId xmlns:p14="http://schemas.microsoft.com/office/powerpoint/2010/main" val="374742644"/>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Segnaposto numero diapositiva 4"/>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2B12DD6E-AB8F-4988-B040-B9D891CCCE78}" type="slidenum">
              <a:rPr lang="it-IT" smtClean="0">
                <a:latin typeface="Arial Black" pitchFamily="34" charset="0"/>
              </a:rPr>
              <a:pPr eaLnBrk="1" hangingPunct="1"/>
              <a:t>18</a:t>
            </a:fld>
            <a:endParaRPr lang="it-IT" smtClean="0">
              <a:latin typeface="Arial Black" pitchFamily="34" charset="0"/>
            </a:endParaRPr>
          </a:p>
        </p:txBody>
      </p:sp>
      <p:sp>
        <p:nvSpPr>
          <p:cNvPr id="7171" name="Rectangle 2"/>
          <p:cNvSpPr>
            <a:spLocks noGrp="1" noChangeArrowheads="1"/>
          </p:cNvSpPr>
          <p:nvPr>
            <p:ph type="title"/>
          </p:nvPr>
        </p:nvSpPr>
        <p:spPr/>
        <p:txBody>
          <a:bodyPr/>
          <a:lstStyle/>
          <a:p>
            <a:pPr eaLnBrk="1" hangingPunct="1"/>
            <a:r>
              <a:rPr lang="it-IT" b="1" smtClean="0"/>
              <a:t>Bibliografia di riferimento:</a:t>
            </a:r>
          </a:p>
        </p:txBody>
      </p:sp>
      <p:sp>
        <p:nvSpPr>
          <p:cNvPr id="7172" name="Rectangle 3"/>
          <p:cNvSpPr>
            <a:spLocks noGrp="1" noChangeArrowheads="1"/>
          </p:cNvSpPr>
          <p:nvPr>
            <p:ph type="body" idx="1"/>
          </p:nvPr>
        </p:nvSpPr>
        <p:spPr>
          <a:xfrm>
            <a:off x="457200" y="1981200"/>
            <a:ext cx="8229600" cy="4543425"/>
          </a:xfrm>
        </p:spPr>
        <p:txBody>
          <a:bodyPr/>
          <a:lstStyle/>
          <a:p>
            <a:pPr eaLnBrk="1" hangingPunct="1">
              <a:lnSpc>
                <a:spcPct val="90000"/>
              </a:lnSpc>
            </a:pPr>
            <a:r>
              <a:rPr lang="it-IT" smtClean="0"/>
              <a:t>“La riabilitazione integrata delle malattie reumatiche”, T. Nava, Ed. Masson</a:t>
            </a:r>
          </a:p>
          <a:p>
            <a:pPr eaLnBrk="1" hangingPunct="1">
              <a:lnSpc>
                <a:spcPct val="90000"/>
              </a:lnSpc>
            </a:pPr>
            <a:r>
              <a:rPr lang="it-IT" b="1" i="1" smtClean="0"/>
              <a:t>Le slides delle lezioni possono essere scaricate in formato elettronico, ma non sono esaustive per la preparazione dell’esame.</a:t>
            </a:r>
          </a:p>
          <a:p>
            <a:pPr eaLnBrk="1" hangingPunct="1">
              <a:lnSpc>
                <a:spcPct val="90000"/>
              </a:lnSpc>
            </a:pPr>
            <a:r>
              <a:rPr lang="it-IT" smtClean="0"/>
              <a:t>Alcuni riferimenti bibliografici specifici nel corso delle lezioni. La presenza è fortemente consigliata.</a:t>
            </a:r>
          </a:p>
        </p:txBody>
      </p:sp>
    </p:spTree>
    <p:extLst>
      <p:ext uri="{BB962C8B-B14F-4D97-AF65-F5344CB8AC3E}">
        <p14:creationId xmlns:p14="http://schemas.microsoft.com/office/powerpoint/2010/main" val="2588568681"/>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p:txBody>
          <a:bodyPr/>
          <a:lstStyle/>
          <a:p>
            <a:r>
              <a:rPr lang="it-IT" smtClean="0"/>
              <a:t>Siti utili</a:t>
            </a:r>
          </a:p>
        </p:txBody>
      </p:sp>
      <p:sp>
        <p:nvSpPr>
          <p:cNvPr id="9219" name="Rectangle 3"/>
          <p:cNvSpPr>
            <a:spLocks noGrp="1" noChangeArrowheads="1"/>
          </p:cNvSpPr>
          <p:nvPr>
            <p:ph type="body" idx="1"/>
          </p:nvPr>
        </p:nvSpPr>
        <p:spPr/>
        <p:txBody>
          <a:bodyPr/>
          <a:lstStyle/>
          <a:p>
            <a:r>
              <a:rPr lang="it-IT" dirty="0" smtClean="0">
                <a:hlinkClick r:id="rId2"/>
              </a:rPr>
              <a:t>www.iss.it</a:t>
            </a:r>
            <a:r>
              <a:rPr lang="it-IT" dirty="0" smtClean="0"/>
              <a:t> // </a:t>
            </a:r>
            <a:r>
              <a:rPr lang="it-IT" dirty="0" smtClean="0">
                <a:hlinkClick r:id="rId3"/>
              </a:rPr>
              <a:t>www.pnlg.it</a:t>
            </a:r>
            <a:r>
              <a:rPr lang="it-IT" dirty="0" smtClean="0"/>
              <a:t> </a:t>
            </a:r>
          </a:p>
          <a:p>
            <a:endParaRPr lang="it-IT" dirty="0" smtClean="0"/>
          </a:p>
          <a:p>
            <a:r>
              <a:rPr lang="it-IT" dirty="0" smtClean="0">
                <a:hlinkClick r:id="rId4"/>
              </a:rPr>
              <a:t>www.reumatolgia.it</a:t>
            </a:r>
            <a:r>
              <a:rPr lang="it-IT" dirty="0" smtClean="0"/>
              <a:t> </a:t>
            </a:r>
          </a:p>
          <a:p>
            <a:endParaRPr lang="it-IT" dirty="0" smtClean="0"/>
          </a:p>
          <a:p>
            <a:r>
              <a:rPr lang="it-IT" dirty="0" smtClean="0">
                <a:hlinkClick r:id="rId5"/>
              </a:rPr>
              <a:t>www.reumatismo.org</a:t>
            </a:r>
            <a:endParaRPr lang="it-IT" dirty="0" smtClean="0"/>
          </a:p>
          <a:p>
            <a:endParaRPr lang="it-IT" dirty="0" smtClean="0"/>
          </a:p>
          <a:p>
            <a:r>
              <a:rPr lang="it-IT" dirty="0" smtClean="0">
                <a:hlinkClick r:id="rId6"/>
              </a:rPr>
              <a:t>www.eular.org</a:t>
            </a:r>
            <a:r>
              <a:rPr lang="it-IT" dirty="0" smtClean="0"/>
              <a:t> </a:t>
            </a:r>
          </a:p>
        </p:txBody>
      </p:sp>
      <p:sp>
        <p:nvSpPr>
          <p:cNvPr id="2" name="Freccia a destra 1"/>
          <p:cNvSpPr/>
          <p:nvPr/>
        </p:nvSpPr>
        <p:spPr>
          <a:xfrm rot="10800000">
            <a:off x="4860032" y="2898652"/>
            <a:ext cx="978408" cy="48463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3" name="Ovale 2"/>
          <p:cNvSpPr/>
          <p:nvPr/>
        </p:nvSpPr>
        <p:spPr>
          <a:xfrm>
            <a:off x="6228184" y="2276872"/>
            <a:ext cx="2736304" cy="1728192"/>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it-IT" sz="2400" b="1" dirty="0" smtClean="0">
                <a:solidFill>
                  <a:schemeClr val="tx1"/>
                </a:solidFill>
              </a:rPr>
              <a:t>Sito ufficiale della SIR</a:t>
            </a:r>
            <a:endParaRPr lang="it-IT" sz="2400" b="1" dirty="0">
              <a:solidFill>
                <a:schemeClr val="tx1"/>
              </a:solidFill>
            </a:endParaRPr>
          </a:p>
        </p:txBody>
      </p:sp>
    </p:spTree>
    <p:extLst>
      <p:ext uri="{BB962C8B-B14F-4D97-AF65-F5344CB8AC3E}">
        <p14:creationId xmlns:p14="http://schemas.microsoft.com/office/powerpoint/2010/main" val="989456331"/>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Segnaposto numero diapositiva 4"/>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DC730B1E-C31B-4148-9C30-6CCF8965E589}" type="slidenum">
              <a:rPr lang="it-IT" smtClean="0">
                <a:latin typeface="Arial Black" pitchFamily="34" charset="0"/>
              </a:rPr>
              <a:pPr eaLnBrk="1" hangingPunct="1"/>
              <a:t>20</a:t>
            </a:fld>
            <a:endParaRPr lang="it-IT" smtClean="0">
              <a:latin typeface="Arial Black" pitchFamily="34" charset="0"/>
            </a:endParaRPr>
          </a:p>
        </p:txBody>
      </p:sp>
      <p:sp>
        <p:nvSpPr>
          <p:cNvPr id="8195" name="Rectangle 2"/>
          <p:cNvSpPr>
            <a:spLocks noGrp="1" noChangeArrowheads="1"/>
          </p:cNvSpPr>
          <p:nvPr>
            <p:ph type="title"/>
          </p:nvPr>
        </p:nvSpPr>
        <p:spPr>
          <a:xfrm>
            <a:off x="457200" y="457200"/>
            <a:ext cx="8229600" cy="1027113"/>
          </a:xfrm>
        </p:spPr>
        <p:txBody>
          <a:bodyPr/>
          <a:lstStyle/>
          <a:p>
            <a:pPr eaLnBrk="1" hangingPunct="1"/>
            <a:r>
              <a:rPr lang="it-IT" b="1" dirty="0" smtClean="0"/>
              <a:t>Modalità d’esame</a:t>
            </a:r>
          </a:p>
        </p:txBody>
      </p:sp>
      <p:sp>
        <p:nvSpPr>
          <p:cNvPr id="8196" name="Rectangle 3"/>
          <p:cNvSpPr>
            <a:spLocks noGrp="1" noChangeArrowheads="1"/>
          </p:cNvSpPr>
          <p:nvPr>
            <p:ph type="body" idx="1"/>
          </p:nvPr>
        </p:nvSpPr>
        <p:spPr>
          <a:xfrm>
            <a:off x="179388" y="1844824"/>
            <a:ext cx="8856662" cy="4824264"/>
          </a:xfrm>
        </p:spPr>
        <p:txBody>
          <a:bodyPr>
            <a:normAutofit/>
          </a:bodyPr>
          <a:lstStyle/>
          <a:p>
            <a:pPr marL="609600" indent="-609600" eaLnBrk="1" hangingPunct="1">
              <a:lnSpc>
                <a:spcPct val="90000"/>
              </a:lnSpc>
            </a:pPr>
            <a:r>
              <a:rPr lang="it-IT" sz="2800" b="1" dirty="0" smtClean="0"/>
              <a:t>Test scritto con domande a risposta chiusa e a risposta aperta</a:t>
            </a:r>
            <a:r>
              <a:rPr lang="it-IT" sz="2800" dirty="0" smtClean="0"/>
              <a:t>: su temi svolti in classe e sulla bibliografia consegnata durante le lezioni.</a:t>
            </a:r>
          </a:p>
          <a:p>
            <a:pPr marL="609600" indent="-609600" eaLnBrk="1" hangingPunct="1">
              <a:lnSpc>
                <a:spcPct val="90000"/>
              </a:lnSpc>
            </a:pPr>
            <a:endParaRPr lang="it-IT" sz="2800" dirty="0" smtClean="0"/>
          </a:p>
          <a:p>
            <a:pPr marL="609600" indent="-609600" eaLnBrk="1" hangingPunct="1">
              <a:lnSpc>
                <a:spcPct val="90000"/>
              </a:lnSpc>
            </a:pPr>
            <a:r>
              <a:rPr lang="it-IT" sz="2800" dirty="0" smtClean="0"/>
              <a:t>Allo scritto si può aggiungere un colloquio per migliorare il voto su richiesta dello studente.</a:t>
            </a:r>
          </a:p>
        </p:txBody>
      </p:sp>
    </p:spTree>
    <p:extLst>
      <p:ext uri="{BB962C8B-B14F-4D97-AF65-F5344CB8AC3E}">
        <p14:creationId xmlns:p14="http://schemas.microsoft.com/office/powerpoint/2010/main" val="1966342100"/>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Cloud"/>
          <p:cNvSpPr>
            <a:spLocks noChangeAspect="1" noEditPoints="1" noChangeArrowheads="1"/>
          </p:cNvSpPr>
          <p:nvPr/>
        </p:nvSpPr>
        <p:spPr bwMode="auto">
          <a:xfrm>
            <a:off x="755650" y="1052513"/>
            <a:ext cx="7345363" cy="5253037"/>
          </a:xfrm>
          <a:custGeom>
            <a:avLst/>
            <a:gdLst>
              <a:gd name="T0" fmla="*/ 2147483647 w 21600"/>
              <a:gd name="T1" fmla="*/ 2147483647 h 21600"/>
              <a:gd name="T2" fmla="*/ 2147483647 w 21600"/>
              <a:gd name="T3" fmla="*/ 2147483647 h 21600"/>
              <a:gd name="T4" fmla="*/ 2147483647 w 21600"/>
              <a:gd name="T5" fmla="*/ 2147483647 h 21600"/>
              <a:gd name="T6" fmla="*/ 2147483647 w 21600"/>
              <a:gd name="T7" fmla="*/ 2147483647 h 21600"/>
              <a:gd name="T8" fmla="*/ 0 60000 65536"/>
              <a:gd name="T9" fmla="*/ 0 60000 65536"/>
              <a:gd name="T10" fmla="*/ 0 60000 65536"/>
              <a:gd name="T11" fmla="*/ 0 60000 65536"/>
              <a:gd name="T12" fmla="*/ 2977 w 21600"/>
              <a:gd name="T13" fmla="*/ 3262 h 21600"/>
              <a:gd name="T14" fmla="*/ 17087 w 21600"/>
              <a:gd name="T15" fmla="*/ 17337 h 21600"/>
            </a:gdLst>
            <a:ahLst/>
            <a:cxnLst>
              <a:cxn ang="T8">
                <a:pos x="T0" y="T1"/>
              </a:cxn>
              <a:cxn ang="T9">
                <a:pos x="T2" y="T3"/>
              </a:cxn>
              <a:cxn ang="T10">
                <a:pos x="T4" y="T5"/>
              </a:cxn>
              <a:cxn ang="T11">
                <a:pos x="T6" y="T7"/>
              </a:cxn>
            </a:cxnLst>
            <a:rect l="T12" t="T13" r="T14" b="T15"/>
            <a:pathLst>
              <a:path w="21600" h="21600" extrusionOk="0">
                <a:moveTo>
                  <a:pt x="1949" y="7180"/>
                </a:moveTo>
                <a:cubicBezTo>
                  <a:pt x="841" y="7336"/>
                  <a:pt x="0" y="8613"/>
                  <a:pt x="0" y="10137"/>
                </a:cubicBezTo>
                <a:cubicBezTo>
                  <a:pt x="0" y="11192"/>
                  <a:pt x="409" y="12169"/>
                  <a:pt x="1074" y="12702"/>
                </a:cubicBezTo>
                <a:lnTo>
                  <a:pt x="1063" y="12668"/>
                </a:lnTo>
                <a:cubicBezTo>
                  <a:pt x="685" y="13217"/>
                  <a:pt x="475" y="13940"/>
                  <a:pt x="475" y="14690"/>
                </a:cubicBezTo>
                <a:cubicBezTo>
                  <a:pt x="475" y="16325"/>
                  <a:pt x="1451" y="17650"/>
                  <a:pt x="2655" y="17650"/>
                </a:cubicBezTo>
                <a:cubicBezTo>
                  <a:pt x="2739" y="17649"/>
                  <a:pt x="2824" y="17643"/>
                  <a:pt x="2909" y="17629"/>
                </a:cubicBezTo>
                <a:lnTo>
                  <a:pt x="2897" y="17649"/>
                </a:lnTo>
                <a:cubicBezTo>
                  <a:pt x="3585" y="19288"/>
                  <a:pt x="4863" y="20299"/>
                  <a:pt x="6247" y="20299"/>
                </a:cubicBezTo>
                <a:cubicBezTo>
                  <a:pt x="6947" y="20299"/>
                  <a:pt x="7635" y="20039"/>
                  <a:pt x="8235" y="19546"/>
                </a:cubicBezTo>
                <a:lnTo>
                  <a:pt x="8229" y="19550"/>
                </a:lnTo>
                <a:cubicBezTo>
                  <a:pt x="8855" y="20829"/>
                  <a:pt x="9908" y="21596"/>
                  <a:pt x="11036" y="21596"/>
                </a:cubicBezTo>
                <a:cubicBezTo>
                  <a:pt x="12523" y="21596"/>
                  <a:pt x="13836" y="20267"/>
                  <a:pt x="14267" y="18324"/>
                </a:cubicBezTo>
                <a:lnTo>
                  <a:pt x="14270" y="18350"/>
                </a:lnTo>
                <a:cubicBezTo>
                  <a:pt x="14730" y="18740"/>
                  <a:pt x="15260" y="18946"/>
                  <a:pt x="15802" y="18946"/>
                </a:cubicBezTo>
                <a:cubicBezTo>
                  <a:pt x="17390" y="18946"/>
                  <a:pt x="18682" y="17205"/>
                  <a:pt x="18694" y="15045"/>
                </a:cubicBezTo>
                <a:lnTo>
                  <a:pt x="18689" y="15035"/>
                </a:lnTo>
                <a:cubicBezTo>
                  <a:pt x="20357" y="14710"/>
                  <a:pt x="21597" y="12765"/>
                  <a:pt x="21597" y="10472"/>
                </a:cubicBezTo>
                <a:cubicBezTo>
                  <a:pt x="21597" y="9456"/>
                  <a:pt x="21350" y="8469"/>
                  <a:pt x="20896" y="7663"/>
                </a:cubicBezTo>
                <a:lnTo>
                  <a:pt x="20889" y="7661"/>
                </a:lnTo>
                <a:cubicBezTo>
                  <a:pt x="21031" y="7208"/>
                  <a:pt x="21105" y="6721"/>
                  <a:pt x="21105" y="6228"/>
                </a:cubicBezTo>
                <a:cubicBezTo>
                  <a:pt x="21105" y="4588"/>
                  <a:pt x="20299" y="3150"/>
                  <a:pt x="19139" y="2719"/>
                </a:cubicBezTo>
                <a:lnTo>
                  <a:pt x="19148" y="2712"/>
                </a:lnTo>
                <a:cubicBezTo>
                  <a:pt x="18940" y="1142"/>
                  <a:pt x="17933" y="0"/>
                  <a:pt x="16758" y="0"/>
                </a:cubicBezTo>
                <a:cubicBezTo>
                  <a:pt x="16044" y="0"/>
                  <a:pt x="15367" y="426"/>
                  <a:pt x="14905" y="1165"/>
                </a:cubicBezTo>
                <a:lnTo>
                  <a:pt x="14909" y="1170"/>
                </a:lnTo>
                <a:cubicBezTo>
                  <a:pt x="14497" y="432"/>
                  <a:pt x="13855" y="0"/>
                  <a:pt x="13174" y="0"/>
                </a:cubicBezTo>
                <a:cubicBezTo>
                  <a:pt x="12347" y="0"/>
                  <a:pt x="11590" y="637"/>
                  <a:pt x="11221" y="1645"/>
                </a:cubicBezTo>
                <a:lnTo>
                  <a:pt x="11229" y="1694"/>
                </a:lnTo>
                <a:cubicBezTo>
                  <a:pt x="10730" y="1024"/>
                  <a:pt x="10058" y="650"/>
                  <a:pt x="9358" y="650"/>
                </a:cubicBezTo>
                <a:cubicBezTo>
                  <a:pt x="8372" y="650"/>
                  <a:pt x="7466" y="1391"/>
                  <a:pt x="7003" y="2578"/>
                </a:cubicBezTo>
                <a:lnTo>
                  <a:pt x="6995" y="2602"/>
                </a:lnTo>
                <a:cubicBezTo>
                  <a:pt x="6477" y="2189"/>
                  <a:pt x="5888" y="1972"/>
                  <a:pt x="5288" y="1972"/>
                </a:cubicBezTo>
                <a:cubicBezTo>
                  <a:pt x="3423" y="1972"/>
                  <a:pt x="1912" y="4029"/>
                  <a:pt x="1912" y="6567"/>
                </a:cubicBezTo>
                <a:cubicBezTo>
                  <a:pt x="1912" y="6774"/>
                  <a:pt x="1922" y="6981"/>
                  <a:pt x="1942" y="7186"/>
                </a:cubicBezTo>
                <a:lnTo>
                  <a:pt x="1949" y="7180"/>
                </a:lnTo>
                <a:close/>
              </a:path>
              <a:path w="21600" h="21600" fill="none" extrusionOk="0">
                <a:moveTo>
                  <a:pt x="1074" y="12702"/>
                </a:moveTo>
                <a:cubicBezTo>
                  <a:pt x="1407" y="12969"/>
                  <a:pt x="1786" y="13109"/>
                  <a:pt x="2172" y="13109"/>
                </a:cubicBezTo>
                <a:cubicBezTo>
                  <a:pt x="2228" y="13109"/>
                  <a:pt x="2285" y="13107"/>
                  <a:pt x="2341" y="13101"/>
                </a:cubicBezTo>
              </a:path>
              <a:path w="21600" h="21600" fill="none" extrusionOk="0">
                <a:moveTo>
                  <a:pt x="2909" y="17629"/>
                </a:moveTo>
                <a:cubicBezTo>
                  <a:pt x="3099" y="17599"/>
                  <a:pt x="3285" y="17535"/>
                  <a:pt x="3463" y="17439"/>
                </a:cubicBezTo>
              </a:path>
              <a:path w="21600" h="21600" fill="none" extrusionOk="0">
                <a:moveTo>
                  <a:pt x="7895" y="18680"/>
                </a:moveTo>
                <a:cubicBezTo>
                  <a:pt x="7983" y="18985"/>
                  <a:pt x="8095" y="19277"/>
                  <a:pt x="8229" y="19550"/>
                </a:cubicBezTo>
              </a:path>
              <a:path w="21600" h="21600" fill="none" extrusionOk="0">
                <a:moveTo>
                  <a:pt x="14267" y="18324"/>
                </a:moveTo>
                <a:cubicBezTo>
                  <a:pt x="14336" y="18013"/>
                  <a:pt x="14380" y="17693"/>
                  <a:pt x="14400" y="17370"/>
                </a:cubicBezTo>
              </a:path>
              <a:path w="21600" h="21600" fill="none" extrusionOk="0">
                <a:moveTo>
                  <a:pt x="18694" y="15045"/>
                </a:moveTo>
                <a:cubicBezTo>
                  <a:pt x="18694" y="15034"/>
                  <a:pt x="18695" y="15024"/>
                  <a:pt x="18695" y="15013"/>
                </a:cubicBezTo>
                <a:cubicBezTo>
                  <a:pt x="18695" y="13508"/>
                  <a:pt x="18063" y="12136"/>
                  <a:pt x="17069" y="11477"/>
                </a:cubicBezTo>
              </a:path>
              <a:path w="21600" h="21600" fill="none" extrusionOk="0">
                <a:moveTo>
                  <a:pt x="20165" y="8999"/>
                </a:moveTo>
                <a:cubicBezTo>
                  <a:pt x="20479" y="8635"/>
                  <a:pt x="20726" y="8177"/>
                  <a:pt x="20889" y="7661"/>
                </a:cubicBezTo>
              </a:path>
              <a:path w="21600" h="21600" fill="none" extrusionOk="0">
                <a:moveTo>
                  <a:pt x="19186" y="3344"/>
                </a:moveTo>
                <a:cubicBezTo>
                  <a:pt x="19186" y="3328"/>
                  <a:pt x="19187" y="3313"/>
                  <a:pt x="19187" y="3297"/>
                </a:cubicBezTo>
                <a:cubicBezTo>
                  <a:pt x="19187" y="3101"/>
                  <a:pt x="19174" y="2905"/>
                  <a:pt x="19148" y="2712"/>
                </a:cubicBezTo>
              </a:path>
              <a:path w="21600" h="21600" fill="none" extrusionOk="0">
                <a:moveTo>
                  <a:pt x="14905" y="1165"/>
                </a:moveTo>
                <a:cubicBezTo>
                  <a:pt x="14754" y="1408"/>
                  <a:pt x="14629" y="1679"/>
                  <a:pt x="14535" y="1971"/>
                </a:cubicBezTo>
              </a:path>
              <a:path w="21600" h="21600" fill="none" extrusionOk="0">
                <a:moveTo>
                  <a:pt x="11221" y="1645"/>
                </a:moveTo>
                <a:cubicBezTo>
                  <a:pt x="11140" y="1866"/>
                  <a:pt x="11080" y="2099"/>
                  <a:pt x="11041" y="2340"/>
                </a:cubicBezTo>
              </a:path>
              <a:path w="21600" h="21600" fill="none" extrusionOk="0">
                <a:moveTo>
                  <a:pt x="7645" y="3276"/>
                </a:moveTo>
                <a:cubicBezTo>
                  <a:pt x="7449" y="3016"/>
                  <a:pt x="7231" y="2790"/>
                  <a:pt x="6995" y="2602"/>
                </a:cubicBezTo>
              </a:path>
              <a:path w="21600" h="21600" fill="none" extrusionOk="0">
                <a:moveTo>
                  <a:pt x="1942" y="7186"/>
                </a:moveTo>
                <a:cubicBezTo>
                  <a:pt x="1966" y="7426"/>
                  <a:pt x="2004" y="7663"/>
                  <a:pt x="2056" y="7895"/>
                </a:cubicBezTo>
              </a:path>
            </a:pathLst>
          </a:custGeom>
          <a:solidFill>
            <a:srgbClr val="EDAFE9"/>
          </a:solidFill>
          <a:ln w="9525">
            <a:solidFill>
              <a:srgbClr val="000000"/>
            </a:solidFill>
            <a:miter lim="800000"/>
            <a:headEnd/>
            <a:tailEnd/>
          </a:ln>
          <a:effectLst>
            <a:outerShdw dist="107763" dir="2700000" algn="ctr" rotWithShape="0">
              <a:srgbClr val="808080"/>
            </a:outerShdw>
          </a:effectLst>
        </p:spPr>
        <p:txBody>
          <a:bodyPr/>
          <a:lstStyle/>
          <a:p>
            <a:pPr algn="ctr"/>
            <a:endParaRPr lang="it-IT" sz="5400" dirty="0"/>
          </a:p>
          <a:p>
            <a:pPr algn="ctr"/>
            <a:r>
              <a:rPr lang="it-IT" sz="5400" dirty="0"/>
              <a:t>Malattia reumatica</a:t>
            </a:r>
          </a:p>
        </p:txBody>
      </p:sp>
    </p:spTree>
    <p:extLst>
      <p:ext uri="{BB962C8B-B14F-4D97-AF65-F5344CB8AC3E}">
        <p14:creationId xmlns:p14="http://schemas.microsoft.com/office/powerpoint/2010/main" val="379987341"/>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Rectangle 2"/>
          <p:cNvSpPr>
            <a:spLocks noGrp="1" noChangeArrowheads="1"/>
          </p:cNvSpPr>
          <p:nvPr>
            <p:ph type="title"/>
          </p:nvPr>
        </p:nvSpPr>
        <p:spPr>
          <a:xfrm>
            <a:off x="973138" y="476250"/>
            <a:ext cx="7343775" cy="1027113"/>
          </a:xfrm>
        </p:spPr>
        <p:txBody>
          <a:bodyPr/>
          <a:lstStyle/>
          <a:p>
            <a:r>
              <a:rPr lang="it-IT" smtClean="0"/>
              <a:t>dal greco ῥεῦμα </a:t>
            </a:r>
            <a:r>
              <a:rPr lang="it-IT" smtClean="0">
                <a:sym typeface="Wingdings" pitchFamily="2" charset="2"/>
              </a:rPr>
              <a:t> </a:t>
            </a:r>
            <a:r>
              <a:rPr lang="it-IT" smtClean="0"/>
              <a:t>rhèuma</a:t>
            </a:r>
          </a:p>
        </p:txBody>
      </p:sp>
      <p:pic>
        <p:nvPicPr>
          <p:cNvPr id="11267" name="Picture 9" descr="phoca_thumb_l_panta%20rei"/>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114425" y="1555750"/>
            <a:ext cx="6913563" cy="51863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303553560"/>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Segnaposto numero diapositiva 4"/>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63D230D9-FBCC-49CB-BF32-81A65C261BC5}" type="slidenum">
              <a:rPr lang="it-IT" smtClean="0">
                <a:latin typeface="Arial Black" pitchFamily="34" charset="0"/>
              </a:rPr>
              <a:pPr eaLnBrk="1" hangingPunct="1"/>
              <a:t>23</a:t>
            </a:fld>
            <a:endParaRPr lang="it-IT" smtClean="0">
              <a:latin typeface="Arial Black" pitchFamily="34" charset="0"/>
            </a:endParaRPr>
          </a:p>
        </p:txBody>
      </p:sp>
      <p:sp>
        <p:nvSpPr>
          <p:cNvPr id="12291" name="Rectangle 2"/>
          <p:cNvSpPr>
            <a:spLocks noGrp="1" noChangeArrowheads="1"/>
          </p:cNvSpPr>
          <p:nvPr>
            <p:ph type="title"/>
          </p:nvPr>
        </p:nvSpPr>
        <p:spPr/>
        <p:txBody>
          <a:bodyPr/>
          <a:lstStyle/>
          <a:p>
            <a:pPr eaLnBrk="1" hangingPunct="1"/>
            <a:r>
              <a:rPr lang="it-IT" b="1" u="sng" smtClean="0"/>
              <a:t>Definizione di reumatismo</a:t>
            </a:r>
          </a:p>
        </p:txBody>
      </p:sp>
      <p:sp>
        <p:nvSpPr>
          <p:cNvPr id="12292" name="Rectangle 3"/>
          <p:cNvSpPr>
            <a:spLocks noGrp="1" noChangeArrowheads="1"/>
          </p:cNvSpPr>
          <p:nvPr>
            <p:ph type="body" idx="1"/>
          </p:nvPr>
        </p:nvSpPr>
        <p:spPr/>
        <p:txBody>
          <a:bodyPr/>
          <a:lstStyle/>
          <a:p>
            <a:pPr eaLnBrk="1" hangingPunct="1">
              <a:lnSpc>
                <a:spcPct val="90000"/>
              </a:lnSpc>
            </a:pPr>
            <a:r>
              <a:rPr lang="it-IT" smtClean="0"/>
              <a:t>Insieme di patologie acute e croniche, accomunate dalla presenza di dolore, rigidità (limitazione articolare) e infiammazione, che interessano soprattutto le articolazioni e i tessuti peri-articolari (tendini, borse, entesi, muscoli…)</a:t>
            </a:r>
          </a:p>
          <a:p>
            <a:pPr eaLnBrk="1" hangingPunct="1">
              <a:lnSpc>
                <a:spcPct val="90000"/>
              </a:lnSpc>
            </a:pPr>
            <a:r>
              <a:rPr lang="it-IT" smtClean="0"/>
              <a:t>Spesso presentano anche sintomi sistemici, non solo articolari</a:t>
            </a:r>
          </a:p>
          <a:p>
            <a:pPr eaLnBrk="1" hangingPunct="1">
              <a:lnSpc>
                <a:spcPct val="90000"/>
              </a:lnSpc>
            </a:pPr>
            <a:endParaRPr lang="it-IT" smtClean="0"/>
          </a:p>
        </p:txBody>
      </p:sp>
    </p:spTree>
    <p:extLst>
      <p:ext uri="{BB962C8B-B14F-4D97-AF65-F5344CB8AC3E}">
        <p14:creationId xmlns:p14="http://schemas.microsoft.com/office/powerpoint/2010/main" val="1413749053"/>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457200" y="457200"/>
            <a:ext cx="8147248" cy="1371600"/>
          </a:xfrm>
        </p:spPr>
        <p:txBody>
          <a:bodyPr/>
          <a:lstStyle/>
          <a:p>
            <a:pPr algn="ctr"/>
            <a:r>
              <a:rPr lang="it-IT" sz="2800" b="1" dirty="0" smtClean="0"/>
              <a:t>«</a:t>
            </a:r>
            <a:r>
              <a:rPr lang="it-IT" sz="2800" b="1" dirty="0" err="1" smtClean="0"/>
              <a:t>Rheumatologic</a:t>
            </a:r>
            <a:r>
              <a:rPr lang="it-IT" sz="2800" b="1" dirty="0" smtClean="0"/>
              <a:t> </a:t>
            </a:r>
            <a:r>
              <a:rPr lang="it-IT" sz="2800" b="1" dirty="0" err="1" smtClean="0"/>
              <a:t>rehabilitation</a:t>
            </a:r>
            <a:r>
              <a:rPr lang="it-IT" sz="2800" b="1" dirty="0" smtClean="0"/>
              <a:t>: the </a:t>
            </a:r>
            <a:r>
              <a:rPr lang="it-IT" sz="2800" b="1" dirty="0" err="1" smtClean="0"/>
              <a:t>great</a:t>
            </a:r>
            <a:r>
              <a:rPr lang="it-IT" sz="2800" b="1" dirty="0" smtClean="0"/>
              <a:t> </a:t>
            </a:r>
            <a:r>
              <a:rPr lang="it-IT" sz="2800" b="1" dirty="0" err="1" smtClean="0"/>
              <a:t>expectation</a:t>
            </a:r>
            <a:r>
              <a:rPr lang="it-IT" sz="2800" b="1" dirty="0" smtClean="0"/>
              <a:t> for </a:t>
            </a:r>
            <a:r>
              <a:rPr lang="it-IT" sz="2800" b="1" dirty="0" err="1" smtClean="0"/>
              <a:t>rheumatic</a:t>
            </a:r>
            <a:r>
              <a:rPr lang="it-IT" sz="2800" b="1" dirty="0" smtClean="0"/>
              <a:t> </a:t>
            </a:r>
            <a:r>
              <a:rPr lang="it-IT" sz="2800" b="1" dirty="0" err="1" smtClean="0"/>
              <a:t>patients</a:t>
            </a:r>
            <a:r>
              <a:rPr lang="it-IT" sz="2800" b="1" dirty="0" smtClean="0"/>
              <a:t>» </a:t>
            </a:r>
            <a:br>
              <a:rPr lang="it-IT" sz="2800" b="1" dirty="0" smtClean="0"/>
            </a:br>
            <a:r>
              <a:rPr lang="it-IT" sz="2800" dirty="0" smtClean="0"/>
              <a:t>Reumatismo, 2012; 64(1):1-6</a:t>
            </a:r>
            <a:endParaRPr lang="it-IT" sz="2800" dirty="0"/>
          </a:p>
        </p:txBody>
      </p:sp>
      <p:sp>
        <p:nvSpPr>
          <p:cNvPr id="3" name="Segnaposto contenuto 2"/>
          <p:cNvSpPr>
            <a:spLocks noGrp="1"/>
          </p:cNvSpPr>
          <p:nvPr>
            <p:ph idx="1"/>
          </p:nvPr>
        </p:nvSpPr>
        <p:spPr>
          <a:xfrm>
            <a:off x="179512" y="1981200"/>
            <a:ext cx="8856984" cy="4616152"/>
          </a:xfrm>
        </p:spPr>
        <p:txBody>
          <a:bodyPr>
            <a:normAutofit fontScale="92500" lnSpcReduction="10000"/>
          </a:bodyPr>
          <a:lstStyle/>
          <a:p>
            <a:r>
              <a:rPr lang="it-IT" dirty="0" smtClean="0"/>
              <a:t>In Italia l</a:t>
            </a:r>
            <a:r>
              <a:rPr lang="it-IT" dirty="0" smtClean="0">
                <a:effectLst/>
              </a:rPr>
              <a:t>e malattie reumatiche sono la seconda più frequente causa di morbilità, dopo quelle che coinvolgono il sistema cardiovascolare;</a:t>
            </a:r>
          </a:p>
          <a:p>
            <a:endParaRPr lang="it-IT" dirty="0" smtClean="0">
              <a:effectLst/>
            </a:endParaRPr>
          </a:p>
          <a:p>
            <a:r>
              <a:rPr lang="it-IT" dirty="0" smtClean="0">
                <a:effectLst/>
              </a:rPr>
              <a:t>Tra le malattie cronico-degenerative sono al primo posto.</a:t>
            </a:r>
          </a:p>
          <a:p>
            <a:endParaRPr lang="it-IT" dirty="0" smtClean="0">
              <a:effectLst/>
            </a:endParaRPr>
          </a:p>
          <a:p>
            <a:r>
              <a:rPr lang="it-IT" dirty="0" smtClean="0">
                <a:effectLst/>
              </a:rPr>
              <a:t>La loro prevalenza nella popolazione adulta è del 26,7%</a:t>
            </a:r>
            <a:br>
              <a:rPr lang="it-IT" dirty="0" smtClean="0">
                <a:effectLst/>
              </a:rPr>
            </a:br>
            <a:endParaRPr lang="it-IT" dirty="0"/>
          </a:p>
        </p:txBody>
      </p:sp>
      <p:sp>
        <p:nvSpPr>
          <p:cNvPr id="4" name="Segnaposto numero diapositiva 3"/>
          <p:cNvSpPr>
            <a:spLocks noGrp="1"/>
          </p:cNvSpPr>
          <p:nvPr>
            <p:ph type="sldNum" sz="quarter" idx="11"/>
          </p:nvPr>
        </p:nvSpPr>
        <p:spPr/>
        <p:txBody>
          <a:bodyPr/>
          <a:lstStyle/>
          <a:p>
            <a:pPr>
              <a:defRPr/>
            </a:pPr>
            <a:fld id="{39128276-A1B7-4D20-920C-B3A7C85EE484}" type="slidenum">
              <a:rPr lang="it-IT" smtClean="0"/>
              <a:pPr>
                <a:defRPr/>
              </a:pPr>
              <a:t>24</a:t>
            </a:fld>
            <a:endParaRPr lang="it-IT"/>
          </a:p>
        </p:txBody>
      </p:sp>
    </p:spTree>
    <p:extLst>
      <p:ext uri="{BB962C8B-B14F-4D97-AF65-F5344CB8AC3E}">
        <p14:creationId xmlns:p14="http://schemas.microsoft.com/office/powerpoint/2010/main" val="1553519427"/>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pPr algn="ctr"/>
            <a:r>
              <a:rPr lang="it-IT" b="1" dirty="0" smtClean="0"/>
              <a:t>&gt; 4 miliardi all’anno  </a:t>
            </a:r>
            <a:endParaRPr lang="it-IT" b="1" dirty="0"/>
          </a:p>
        </p:txBody>
      </p:sp>
      <p:sp>
        <p:nvSpPr>
          <p:cNvPr id="3" name="Segnaposto contenuto 2"/>
          <p:cNvSpPr>
            <a:spLocks noGrp="1"/>
          </p:cNvSpPr>
          <p:nvPr>
            <p:ph idx="1"/>
          </p:nvPr>
        </p:nvSpPr>
        <p:spPr/>
        <p:txBody>
          <a:bodyPr/>
          <a:lstStyle/>
          <a:p>
            <a:r>
              <a:rPr lang="it-IT" dirty="0" smtClean="0">
                <a:effectLst/>
              </a:rPr>
              <a:t>Un sondaggio effettuato dall’Osservatorio Sanità e Salute nel 2008 ha riferito che, in Italia, il </a:t>
            </a:r>
            <a:r>
              <a:rPr lang="it-IT" dirty="0" smtClean="0"/>
              <a:t>costo </a:t>
            </a:r>
            <a:r>
              <a:rPr lang="it-IT" dirty="0" smtClean="0">
                <a:effectLst/>
              </a:rPr>
              <a:t>totale (costo sociale e sanitario) legato alle malattie reumatiche croniche ammonta ad oltre 4 miliardi di euro l'anno</a:t>
            </a:r>
            <a:endParaRPr lang="it-IT" dirty="0"/>
          </a:p>
        </p:txBody>
      </p:sp>
      <p:sp>
        <p:nvSpPr>
          <p:cNvPr id="4" name="Segnaposto numero diapositiva 3"/>
          <p:cNvSpPr>
            <a:spLocks noGrp="1"/>
          </p:cNvSpPr>
          <p:nvPr>
            <p:ph type="sldNum" sz="quarter" idx="11"/>
          </p:nvPr>
        </p:nvSpPr>
        <p:spPr/>
        <p:txBody>
          <a:bodyPr/>
          <a:lstStyle/>
          <a:p>
            <a:pPr>
              <a:defRPr/>
            </a:pPr>
            <a:fld id="{39128276-A1B7-4D20-920C-B3A7C85EE484}" type="slidenum">
              <a:rPr lang="it-IT" smtClean="0"/>
              <a:pPr>
                <a:defRPr/>
              </a:pPr>
              <a:t>25</a:t>
            </a:fld>
            <a:endParaRPr lang="it-IT"/>
          </a:p>
        </p:txBody>
      </p:sp>
    </p:spTree>
    <p:extLst>
      <p:ext uri="{BB962C8B-B14F-4D97-AF65-F5344CB8AC3E}">
        <p14:creationId xmlns:p14="http://schemas.microsoft.com/office/powerpoint/2010/main" val="1020040207"/>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Rectangle 2"/>
          <p:cNvSpPr>
            <a:spLocks noGrp="1" noChangeArrowheads="1"/>
          </p:cNvSpPr>
          <p:nvPr>
            <p:ph type="title"/>
          </p:nvPr>
        </p:nvSpPr>
        <p:spPr>
          <a:xfrm>
            <a:off x="277813" y="544513"/>
            <a:ext cx="8686800" cy="1012825"/>
          </a:xfrm>
        </p:spPr>
        <p:txBody>
          <a:bodyPr/>
          <a:lstStyle/>
          <a:p>
            <a:r>
              <a:rPr lang="it-IT" sz="3600" smtClean="0"/>
              <a:t>Sofferenza individuale e costo sociale</a:t>
            </a:r>
          </a:p>
        </p:txBody>
      </p:sp>
      <p:pic>
        <p:nvPicPr>
          <p:cNvPr id="13315" name="Picture 4" descr="reuma"/>
          <p:cNvPicPr>
            <a:picLocks noGrp="1" noChangeAspect="1" noChangeArrowheads="1"/>
          </p:cNvPicPr>
          <p:nvPr>
            <p:ph type="body" idx="1"/>
          </p:nvPr>
        </p:nvPicPr>
        <p:blipFill>
          <a:blip r:embed="rId2">
            <a:extLst>
              <a:ext uri="{28A0092B-C50C-407E-A947-70E740481C1C}">
                <a14:useLocalDpi xmlns:a14="http://schemas.microsoft.com/office/drawing/2010/main" val="0"/>
              </a:ext>
            </a:extLst>
          </a:blip>
          <a:srcRect/>
          <a:stretch>
            <a:fillRect/>
          </a:stretch>
        </p:blipFill>
        <p:spPr>
          <a:xfrm>
            <a:off x="0" y="2444750"/>
            <a:ext cx="4500563" cy="3000375"/>
          </a:xfrm>
        </p:spPr>
      </p:pic>
      <p:sp>
        <p:nvSpPr>
          <p:cNvPr id="13316" name="Text Box 5"/>
          <p:cNvSpPr txBox="1">
            <a:spLocks noChangeArrowheads="1"/>
          </p:cNvSpPr>
          <p:nvPr/>
        </p:nvSpPr>
        <p:spPr bwMode="auto">
          <a:xfrm>
            <a:off x="4672013" y="2205038"/>
            <a:ext cx="4221162" cy="37861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it-IT" sz="2400">
                <a:solidFill>
                  <a:prstClr val="black"/>
                </a:solidFill>
              </a:rPr>
              <a:t>“Si stima che curare gli</a:t>
            </a:r>
          </a:p>
          <a:p>
            <a:pPr eaLnBrk="1" hangingPunct="1"/>
            <a:r>
              <a:rPr lang="it-IT" sz="2400">
                <a:solidFill>
                  <a:prstClr val="black"/>
                </a:solidFill>
              </a:rPr>
              <a:t>oltre 5 milioni di italiani malati</a:t>
            </a:r>
          </a:p>
          <a:p>
            <a:pPr eaLnBrk="1" hangingPunct="1"/>
            <a:r>
              <a:rPr lang="it-IT" sz="2400">
                <a:solidFill>
                  <a:prstClr val="black"/>
                </a:solidFill>
              </a:rPr>
              <a:t>di </a:t>
            </a:r>
            <a:r>
              <a:rPr lang="it-IT" sz="2400" b="1">
                <a:solidFill>
                  <a:prstClr val="black"/>
                </a:solidFill>
              </a:rPr>
              <a:t>artrosi </a:t>
            </a:r>
            <a:r>
              <a:rPr lang="it-IT" sz="2400">
                <a:solidFill>
                  <a:prstClr val="black"/>
                </a:solidFill>
              </a:rPr>
              <a:t>costi ogni anno</a:t>
            </a:r>
          </a:p>
          <a:p>
            <a:pPr eaLnBrk="1" hangingPunct="1"/>
            <a:r>
              <a:rPr lang="it-IT" sz="2400">
                <a:solidFill>
                  <a:prstClr val="black"/>
                </a:solidFill>
              </a:rPr>
              <a:t>complessivamente allo stato </a:t>
            </a:r>
          </a:p>
          <a:p>
            <a:pPr eaLnBrk="1" hangingPunct="1"/>
            <a:r>
              <a:rPr lang="it-IT" sz="2400">
                <a:solidFill>
                  <a:prstClr val="black"/>
                </a:solidFill>
              </a:rPr>
              <a:t>circa 12 miliardi di euro …</a:t>
            </a:r>
          </a:p>
          <a:p>
            <a:pPr eaLnBrk="1" hangingPunct="1"/>
            <a:r>
              <a:rPr lang="it-IT" sz="2400">
                <a:solidFill>
                  <a:prstClr val="black"/>
                </a:solidFill>
              </a:rPr>
              <a:t>Per la cura di coloro che soffrono di artrite reumatoide si spendono più di 3 miliardi di euro l’anno” </a:t>
            </a:r>
          </a:p>
          <a:p>
            <a:pPr eaLnBrk="1" hangingPunct="1"/>
            <a:r>
              <a:rPr lang="it-IT" sz="2400">
                <a:solidFill>
                  <a:prstClr val="black"/>
                </a:solidFill>
              </a:rPr>
              <a:t>(Nava, 2006)</a:t>
            </a:r>
          </a:p>
        </p:txBody>
      </p:sp>
    </p:spTree>
    <p:extLst>
      <p:ext uri="{BB962C8B-B14F-4D97-AF65-F5344CB8AC3E}">
        <p14:creationId xmlns:p14="http://schemas.microsoft.com/office/powerpoint/2010/main" val="2611049856"/>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457200" y="457200"/>
            <a:ext cx="7931224" cy="1371600"/>
          </a:xfrm>
        </p:spPr>
        <p:txBody>
          <a:bodyPr/>
          <a:lstStyle/>
          <a:p>
            <a:r>
              <a:rPr lang="it-IT" sz="2400" b="1" dirty="0" smtClean="0"/>
              <a:t>«</a:t>
            </a:r>
            <a:r>
              <a:rPr lang="it-IT" sz="2400" b="1" dirty="0" err="1" smtClean="0"/>
              <a:t>Rheumatologic</a:t>
            </a:r>
            <a:r>
              <a:rPr lang="it-IT" sz="2400" b="1" dirty="0" smtClean="0"/>
              <a:t> </a:t>
            </a:r>
            <a:r>
              <a:rPr lang="it-IT" sz="2400" b="1" dirty="0" err="1" smtClean="0"/>
              <a:t>rehabilitation</a:t>
            </a:r>
            <a:r>
              <a:rPr lang="it-IT" sz="2400" b="1" dirty="0" smtClean="0"/>
              <a:t>: the </a:t>
            </a:r>
            <a:r>
              <a:rPr lang="it-IT" sz="2400" b="1" dirty="0" err="1" smtClean="0"/>
              <a:t>great</a:t>
            </a:r>
            <a:r>
              <a:rPr lang="it-IT" sz="2400" b="1" dirty="0" smtClean="0"/>
              <a:t> </a:t>
            </a:r>
            <a:r>
              <a:rPr lang="it-IT" sz="2400" b="1" dirty="0" err="1" smtClean="0"/>
              <a:t>expectation</a:t>
            </a:r>
            <a:r>
              <a:rPr lang="it-IT" sz="2400" b="1" dirty="0" smtClean="0"/>
              <a:t> for </a:t>
            </a:r>
            <a:r>
              <a:rPr lang="it-IT" sz="2400" b="1" dirty="0" err="1" smtClean="0"/>
              <a:t>rheumatic</a:t>
            </a:r>
            <a:r>
              <a:rPr lang="it-IT" sz="2400" b="1" dirty="0" smtClean="0"/>
              <a:t> </a:t>
            </a:r>
            <a:r>
              <a:rPr lang="it-IT" sz="2400" b="1" dirty="0" err="1" smtClean="0"/>
              <a:t>patients</a:t>
            </a:r>
            <a:r>
              <a:rPr lang="it-IT" sz="2400" b="1" dirty="0" smtClean="0"/>
              <a:t>» </a:t>
            </a:r>
            <a:br>
              <a:rPr lang="it-IT" sz="2400" b="1" dirty="0" smtClean="0"/>
            </a:br>
            <a:r>
              <a:rPr lang="it-IT" sz="2400" dirty="0" smtClean="0"/>
              <a:t>Reumatismo, 2012; 64(1):1-6 </a:t>
            </a:r>
            <a:endParaRPr lang="it-IT" sz="2400" dirty="0"/>
          </a:p>
        </p:txBody>
      </p:sp>
      <p:sp>
        <p:nvSpPr>
          <p:cNvPr id="3" name="Segnaposto contenuto 2"/>
          <p:cNvSpPr>
            <a:spLocks noGrp="1"/>
          </p:cNvSpPr>
          <p:nvPr>
            <p:ph idx="1"/>
          </p:nvPr>
        </p:nvSpPr>
        <p:spPr>
          <a:xfrm>
            <a:off x="179512" y="1981200"/>
            <a:ext cx="8640960" cy="4544144"/>
          </a:xfrm>
        </p:spPr>
        <p:txBody>
          <a:bodyPr/>
          <a:lstStyle/>
          <a:p>
            <a:r>
              <a:rPr lang="en-US" sz="2500" dirty="0" smtClean="0"/>
              <a:t>According to the rehabilitation program set out by the Italian Ministry of Health in 2011, patients with rheumatic illnesses can be defined as </a:t>
            </a:r>
            <a:r>
              <a:rPr lang="en-US" sz="2500" b="1" dirty="0" smtClean="0"/>
              <a:t>highly complex cases</a:t>
            </a:r>
            <a:r>
              <a:rPr lang="en-US" sz="2500" dirty="0" smtClean="0"/>
              <a:t>, as they are affected with chronic diseases, which are often associated with impaired systemic functionality, comorbidity and complications. </a:t>
            </a:r>
          </a:p>
          <a:p>
            <a:endParaRPr lang="en-US" sz="2500" dirty="0" smtClean="0"/>
          </a:p>
          <a:p>
            <a:r>
              <a:rPr lang="en-US" sz="2500" b="1" i="1" dirty="0" smtClean="0"/>
              <a:t>Thus, rheumatologic rehabilitation is necessary and complex. However, even today, the concept of rheumatologic rehabilitation is little known and even less applied.</a:t>
            </a:r>
            <a:endParaRPr lang="it-IT" b="1" i="1" dirty="0"/>
          </a:p>
        </p:txBody>
      </p:sp>
      <p:sp>
        <p:nvSpPr>
          <p:cNvPr id="4" name="Segnaposto numero diapositiva 3"/>
          <p:cNvSpPr>
            <a:spLocks noGrp="1"/>
          </p:cNvSpPr>
          <p:nvPr>
            <p:ph type="sldNum" sz="quarter" idx="11"/>
          </p:nvPr>
        </p:nvSpPr>
        <p:spPr/>
        <p:txBody>
          <a:bodyPr/>
          <a:lstStyle/>
          <a:p>
            <a:pPr>
              <a:defRPr/>
            </a:pPr>
            <a:fld id="{39128276-A1B7-4D20-920C-B3A7C85EE484}" type="slidenum">
              <a:rPr lang="it-IT" smtClean="0"/>
              <a:pPr>
                <a:defRPr/>
              </a:pPr>
              <a:t>27</a:t>
            </a:fld>
            <a:endParaRPr lang="it-IT"/>
          </a:p>
        </p:txBody>
      </p:sp>
    </p:spTree>
    <p:extLst>
      <p:ext uri="{BB962C8B-B14F-4D97-AF65-F5344CB8AC3E}">
        <p14:creationId xmlns:p14="http://schemas.microsoft.com/office/powerpoint/2010/main" val="1956291209"/>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Titolo 6"/>
          <p:cNvSpPr>
            <a:spLocks noGrp="1"/>
          </p:cNvSpPr>
          <p:nvPr>
            <p:ph type="title"/>
          </p:nvPr>
        </p:nvSpPr>
        <p:spPr>
          <a:xfrm>
            <a:off x="1042988" y="404813"/>
            <a:ext cx="7772400" cy="527050"/>
          </a:xfrm>
        </p:spPr>
        <p:txBody>
          <a:bodyPr>
            <a:normAutofit fontScale="90000"/>
          </a:bodyPr>
          <a:lstStyle/>
          <a:p>
            <a:r>
              <a:rPr lang="it-IT" b="1" smtClean="0"/>
              <a:t>Concetto di «Salute»</a:t>
            </a:r>
          </a:p>
        </p:txBody>
      </p:sp>
      <p:sp>
        <p:nvSpPr>
          <p:cNvPr id="8" name="Segnaposto contenuto 7"/>
          <p:cNvSpPr>
            <a:spLocks noGrp="1"/>
          </p:cNvSpPr>
          <p:nvPr>
            <p:ph idx="1"/>
          </p:nvPr>
        </p:nvSpPr>
        <p:spPr>
          <a:xfrm>
            <a:off x="251520" y="1268413"/>
            <a:ext cx="8713093" cy="5329237"/>
          </a:xfrm>
        </p:spPr>
        <p:txBody>
          <a:bodyPr/>
          <a:lstStyle/>
          <a:p>
            <a:pPr>
              <a:defRPr/>
            </a:pPr>
            <a:r>
              <a:rPr lang="it-IT" sz="2400" b="1" dirty="0" smtClean="0"/>
              <a:t>OMS, 1948</a:t>
            </a:r>
            <a:r>
              <a:rPr lang="it-IT" sz="2400" dirty="0" smtClean="0"/>
              <a:t>: «E’ uno stato di completo benessere fisico, mentale e sociale e non meramente l’assenza di malattia o infermità»</a:t>
            </a:r>
          </a:p>
          <a:p>
            <a:pPr marL="0" indent="0">
              <a:buFontTx/>
              <a:buNone/>
              <a:defRPr/>
            </a:pPr>
            <a:endParaRPr lang="it-IT" sz="2400" dirty="0"/>
          </a:p>
        </p:txBody>
      </p:sp>
      <p:sp>
        <p:nvSpPr>
          <p:cNvPr id="10" name="Ovale 9"/>
          <p:cNvSpPr/>
          <p:nvPr/>
        </p:nvSpPr>
        <p:spPr>
          <a:xfrm>
            <a:off x="1239838" y="2636838"/>
            <a:ext cx="3403600" cy="2520950"/>
          </a:xfrm>
          <a:prstGeom prst="ellipse">
            <a:avLst/>
          </a:prstGeom>
          <a:solidFill>
            <a:srgbClr val="87D3D5"/>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it-IT" sz="3200" b="1" dirty="0">
                <a:solidFill>
                  <a:schemeClr val="tx1"/>
                </a:solidFill>
              </a:rPr>
              <a:t>BIO</a:t>
            </a:r>
          </a:p>
        </p:txBody>
      </p:sp>
      <p:sp>
        <p:nvSpPr>
          <p:cNvPr id="11" name="Ovale 10"/>
          <p:cNvSpPr/>
          <p:nvPr/>
        </p:nvSpPr>
        <p:spPr>
          <a:xfrm>
            <a:off x="2941638" y="3875088"/>
            <a:ext cx="3143250" cy="2232025"/>
          </a:xfrm>
          <a:prstGeom prst="ellipse">
            <a:avLst/>
          </a:prstGeom>
          <a:solidFill>
            <a:srgbClr val="00B0F0"/>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it-IT" dirty="0"/>
              <a:t/>
            </a:r>
            <a:br>
              <a:rPr lang="it-IT" dirty="0"/>
            </a:br>
            <a:r>
              <a:rPr lang="it-IT" sz="3200" b="1" dirty="0">
                <a:solidFill>
                  <a:schemeClr val="tx1"/>
                </a:solidFill>
              </a:rPr>
              <a:t>PSICO</a:t>
            </a:r>
          </a:p>
        </p:txBody>
      </p:sp>
      <p:sp>
        <p:nvSpPr>
          <p:cNvPr id="12" name="Ovale 11"/>
          <p:cNvSpPr/>
          <p:nvPr/>
        </p:nvSpPr>
        <p:spPr>
          <a:xfrm>
            <a:off x="5219700" y="2636838"/>
            <a:ext cx="3168650" cy="2354262"/>
          </a:xfrm>
          <a:prstGeom prst="ellipse">
            <a:avLst/>
          </a:prstGeom>
          <a:solidFill>
            <a:srgbClr val="515DD3"/>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it-IT" sz="3200" b="1" dirty="0">
                <a:solidFill>
                  <a:schemeClr val="tx1"/>
                </a:solidFill>
              </a:rPr>
              <a:t>SOCIALE</a:t>
            </a:r>
          </a:p>
        </p:txBody>
      </p:sp>
    </p:spTree>
    <p:extLst>
      <p:ext uri="{BB962C8B-B14F-4D97-AF65-F5344CB8AC3E}">
        <p14:creationId xmlns:p14="http://schemas.microsoft.com/office/powerpoint/2010/main" val="3749936404"/>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Titolo 1"/>
          <p:cNvSpPr>
            <a:spLocks noGrp="1"/>
          </p:cNvSpPr>
          <p:nvPr>
            <p:ph type="title"/>
          </p:nvPr>
        </p:nvSpPr>
        <p:spPr>
          <a:xfrm>
            <a:off x="1042988" y="274638"/>
            <a:ext cx="7643812" cy="1143000"/>
          </a:xfrm>
        </p:spPr>
        <p:txBody>
          <a:bodyPr>
            <a:normAutofit fontScale="90000"/>
          </a:bodyPr>
          <a:lstStyle/>
          <a:p>
            <a:r>
              <a:rPr lang="it-IT" sz="4000" smtClean="0"/>
              <a:t>Dal modello biomedico </a:t>
            </a:r>
            <a:br>
              <a:rPr lang="it-IT" sz="4000" smtClean="0"/>
            </a:br>
            <a:r>
              <a:rPr lang="it-IT" sz="4000" smtClean="0"/>
              <a:t>al modello bio-psico-sociale</a:t>
            </a:r>
          </a:p>
        </p:txBody>
      </p:sp>
      <p:sp>
        <p:nvSpPr>
          <p:cNvPr id="10243" name="Segnaposto testo 3"/>
          <p:cNvSpPr>
            <a:spLocks noGrp="1"/>
          </p:cNvSpPr>
          <p:nvPr>
            <p:ph type="body" idx="1"/>
          </p:nvPr>
        </p:nvSpPr>
        <p:spPr>
          <a:xfrm>
            <a:off x="1187450" y="1535113"/>
            <a:ext cx="3309938" cy="639762"/>
          </a:xfrm>
        </p:spPr>
        <p:txBody>
          <a:bodyPr/>
          <a:lstStyle/>
          <a:p>
            <a:r>
              <a:rPr lang="it-IT" smtClean="0"/>
              <a:t>Modello biomedico</a:t>
            </a:r>
          </a:p>
        </p:txBody>
      </p:sp>
      <p:sp>
        <p:nvSpPr>
          <p:cNvPr id="10244" name="Segnaposto contenuto 2"/>
          <p:cNvSpPr>
            <a:spLocks noGrp="1"/>
          </p:cNvSpPr>
          <p:nvPr>
            <p:ph sz="half" idx="2"/>
          </p:nvPr>
        </p:nvSpPr>
        <p:spPr>
          <a:xfrm>
            <a:off x="1116013" y="2174875"/>
            <a:ext cx="2808287" cy="3951288"/>
          </a:xfrm>
        </p:spPr>
        <p:txBody>
          <a:bodyPr/>
          <a:lstStyle/>
          <a:p>
            <a:r>
              <a:rPr lang="it-IT" dirty="0" smtClean="0"/>
              <a:t>salute intesa come assenza di malattia e di  deterioramento </a:t>
            </a:r>
          </a:p>
          <a:p>
            <a:endParaRPr lang="it-IT" dirty="0" smtClean="0"/>
          </a:p>
        </p:txBody>
      </p:sp>
      <p:sp>
        <p:nvSpPr>
          <p:cNvPr id="10245" name="Segnaposto testo 4"/>
          <p:cNvSpPr>
            <a:spLocks noGrp="1"/>
          </p:cNvSpPr>
          <p:nvPr>
            <p:ph type="body" sz="quarter" idx="3"/>
          </p:nvPr>
        </p:nvSpPr>
        <p:spPr/>
        <p:txBody>
          <a:bodyPr/>
          <a:lstStyle/>
          <a:p>
            <a:r>
              <a:rPr lang="it-IT" smtClean="0"/>
              <a:t>Modello biopsicosociale</a:t>
            </a:r>
          </a:p>
        </p:txBody>
      </p:sp>
      <p:sp>
        <p:nvSpPr>
          <p:cNvPr id="10246" name="Segnaposto contenuto 5"/>
          <p:cNvSpPr>
            <a:spLocks noGrp="1"/>
          </p:cNvSpPr>
          <p:nvPr>
            <p:ph sz="quarter" idx="4"/>
          </p:nvPr>
        </p:nvSpPr>
        <p:spPr>
          <a:xfrm>
            <a:off x="4356100" y="2174875"/>
            <a:ext cx="4608513" cy="4278313"/>
          </a:xfrm>
        </p:spPr>
        <p:txBody>
          <a:bodyPr/>
          <a:lstStyle/>
          <a:p>
            <a:r>
              <a:rPr lang="it-IT" dirty="0" smtClean="0"/>
              <a:t>La salute e la malattia sono il prodotto dell’interazione fra fattori psicosociali e biologici</a:t>
            </a:r>
          </a:p>
          <a:p>
            <a:r>
              <a:rPr lang="it-IT" dirty="0" smtClean="0"/>
              <a:t>Non più solo prevenzione ma promozione della salute, in un’ottica più sistemica</a:t>
            </a:r>
          </a:p>
          <a:p>
            <a:r>
              <a:rPr lang="it-IT" dirty="0" smtClean="0"/>
              <a:t>La salute delle persone è nelle loro stesse mani: dipende dal corredo genetico ma anche dallo stile di vita, condizioni ambientali </a:t>
            </a:r>
            <a:r>
              <a:rPr lang="it-IT" dirty="0" err="1" smtClean="0"/>
              <a:t>ecc</a:t>
            </a:r>
            <a:endParaRPr lang="it-IT" dirty="0" smtClean="0"/>
          </a:p>
        </p:txBody>
      </p:sp>
    </p:spTree>
    <p:extLst>
      <p:ext uri="{BB962C8B-B14F-4D97-AF65-F5344CB8AC3E}">
        <p14:creationId xmlns:p14="http://schemas.microsoft.com/office/powerpoint/2010/main" val="3656787967"/>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itolo 1"/>
          <p:cNvSpPr>
            <a:spLocks noGrp="1"/>
          </p:cNvSpPr>
          <p:nvPr>
            <p:ph type="title"/>
          </p:nvPr>
        </p:nvSpPr>
        <p:spPr>
          <a:xfrm>
            <a:off x="858838" y="288925"/>
            <a:ext cx="8034337" cy="1143000"/>
          </a:xfrm>
        </p:spPr>
        <p:txBody>
          <a:bodyPr/>
          <a:lstStyle/>
          <a:p>
            <a:r>
              <a:rPr lang="it-IT" b="1" smtClean="0"/>
              <a:t>Chi o cosa sta al centro?</a:t>
            </a:r>
          </a:p>
        </p:txBody>
      </p:sp>
      <p:sp>
        <p:nvSpPr>
          <p:cNvPr id="11267" name="Segnaposto testo 2"/>
          <p:cNvSpPr>
            <a:spLocks noGrp="1"/>
          </p:cNvSpPr>
          <p:nvPr>
            <p:ph type="body" idx="1"/>
          </p:nvPr>
        </p:nvSpPr>
        <p:spPr>
          <a:xfrm>
            <a:off x="1042988" y="1557338"/>
            <a:ext cx="3600450" cy="639762"/>
          </a:xfrm>
        </p:spPr>
        <p:txBody>
          <a:bodyPr/>
          <a:lstStyle/>
          <a:p>
            <a:r>
              <a:rPr lang="it-IT" smtClean="0"/>
              <a:t>Modello tradizionale</a:t>
            </a:r>
          </a:p>
        </p:txBody>
      </p:sp>
      <p:sp>
        <p:nvSpPr>
          <p:cNvPr id="11268" name="Segnaposto contenuto 3"/>
          <p:cNvSpPr>
            <a:spLocks noGrp="1"/>
          </p:cNvSpPr>
          <p:nvPr>
            <p:ph sz="half" idx="2"/>
          </p:nvPr>
        </p:nvSpPr>
        <p:spPr>
          <a:xfrm>
            <a:off x="971550" y="3068638"/>
            <a:ext cx="3525838" cy="3057525"/>
          </a:xfrm>
        </p:spPr>
        <p:txBody>
          <a:bodyPr/>
          <a:lstStyle/>
          <a:p>
            <a:r>
              <a:rPr lang="it-IT" smtClean="0"/>
              <a:t>La malattia</a:t>
            </a:r>
          </a:p>
          <a:p>
            <a:endParaRPr lang="it-IT" smtClean="0"/>
          </a:p>
          <a:p>
            <a:endParaRPr lang="it-IT" smtClean="0"/>
          </a:p>
          <a:p>
            <a:r>
              <a:rPr lang="it-IT" smtClean="0"/>
              <a:t>Medico </a:t>
            </a:r>
            <a:r>
              <a:rPr lang="it-IT" smtClean="0">
                <a:sym typeface="Wingdings" pitchFamily="2" charset="2"/>
              </a:rPr>
              <a:t> malattia</a:t>
            </a:r>
            <a:endParaRPr lang="it-IT" smtClean="0"/>
          </a:p>
        </p:txBody>
      </p:sp>
      <p:sp>
        <p:nvSpPr>
          <p:cNvPr id="11269" name="Segnaposto testo 4"/>
          <p:cNvSpPr>
            <a:spLocks noGrp="1"/>
          </p:cNvSpPr>
          <p:nvPr>
            <p:ph type="body" sz="quarter" idx="3"/>
          </p:nvPr>
        </p:nvSpPr>
        <p:spPr/>
        <p:txBody>
          <a:bodyPr/>
          <a:lstStyle/>
          <a:p>
            <a:r>
              <a:rPr lang="it-IT" smtClean="0"/>
              <a:t>Modello biopsicosociale</a:t>
            </a:r>
          </a:p>
        </p:txBody>
      </p:sp>
      <p:sp>
        <p:nvSpPr>
          <p:cNvPr id="11270" name="Segnaposto contenuto 5"/>
          <p:cNvSpPr>
            <a:spLocks noGrp="1"/>
          </p:cNvSpPr>
          <p:nvPr>
            <p:ph sz="quarter" idx="4"/>
          </p:nvPr>
        </p:nvSpPr>
        <p:spPr>
          <a:xfrm>
            <a:off x="4645025" y="3068638"/>
            <a:ext cx="4041775" cy="3057525"/>
          </a:xfrm>
        </p:spPr>
        <p:txBody>
          <a:bodyPr/>
          <a:lstStyle/>
          <a:p>
            <a:r>
              <a:rPr lang="it-IT" smtClean="0"/>
              <a:t>Il paziente</a:t>
            </a:r>
          </a:p>
          <a:p>
            <a:endParaRPr lang="it-IT" smtClean="0"/>
          </a:p>
          <a:p>
            <a:endParaRPr lang="it-IT" smtClean="0"/>
          </a:p>
          <a:p>
            <a:r>
              <a:rPr lang="it-IT" smtClean="0"/>
              <a:t>Medico </a:t>
            </a:r>
            <a:r>
              <a:rPr lang="it-IT" smtClean="0">
                <a:sym typeface="Wingdings" pitchFamily="2" charset="2"/>
              </a:rPr>
              <a:t> paziente  		malattia</a:t>
            </a:r>
            <a:endParaRPr lang="it-IT" smtClean="0"/>
          </a:p>
        </p:txBody>
      </p:sp>
      <p:sp>
        <p:nvSpPr>
          <p:cNvPr id="7" name="Ovale 6"/>
          <p:cNvSpPr/>
          <p:nvPr/>
        </p:nvSpPr>
        <p:spPr>
          <a:xfrm>
            <a:off x="4643438" y="3933825"/>
            <a:ext cx="3744912" cy="1655763"/>
          </a:xfrm>
          <a:prstGeom prst="ellipse">
            <a:avLst/>
          </a:prstGeom>
          <a:noFill/>
          <a:ln w="76200">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it-IT"/>
          </a:p>
        </p:txBody>
      </p:sp>
    </p:spTree>
    <p:extLst>
      <p:ext uri="{BB962C8B-B14F-4D97-AF65-F5344CB8AC3E}">
        <p14:creationId xmlns:p14="http://schemas.microsoft.com/office/powerpoint/2010/main" val="2186160136"/>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Segnaposto contenuto 7"/>
          <p:cNvSpPr>
            <a:spLocks noGrp="1"/>
          </p:cNvSpPr>
          <p:nvPr>
            <p:ph idx="1"/>
          </p:nvPr>
        </p:nvSpPr>
        <p:spPr>
          <a:xfrm>
            <a:off x="323528" y="1052736"/>
            <a:ext cx="8568952" cy="5472608"/>
          </a:xfrm>
        </p:spPr>
        <p:style>
          <a:lnRef idx="1">
            <a:schemeClr val="accent6"/>
          </a:lnRef>
          <a:fillRef idx="2">
            <a:schemeClr val="accent6"/>
          </a:fillRef>
          <a:effectRef idx="1">
            <a:schemeClr val="accent6"/>
          </a:effectRef>
          <a:fontRef idx="minor">
            <a:schemeClr val="dk1"/>
          </a:fontRef>
        </p:style>
        <p:txBody>
          <a:bodyPr>
            <a:normAutofit fontScale="92500" lnSpcReduction="10000"/>
          </a:bodyPr>
          <a:lstStyle/>
          <a:p>
            <a:r>
              <a:rPr lang="it-IT" dirty="0"/>
              <a:t>Nel </a:t>
            </a:r>
            <a:r>
              <a:rPr lang="it-IT" b="1" dirty="0"/>
              <a:t>rapporto con il medico</a:t>
            </a:r>
            <a:r>
              <a:rPr lang="it-IT" dirty="0"/>
              <a:t>, il 78% riscontra di aver poco tempo a disposizione per l’ascolto, di aver visto sottovalutati i propri sintomi (44%), la poca reperibilità (42%) e la scarsa empatia (26%). </a:t>
            </a:r>
            <a:endParaRPr lang="it-IT" dirty="0" smtClean="0"/>
          </a:p>
          <a:p>
            <a:pPr marL="0" indent="0">
              <a:buNone/>
            </a:pPr>
            <a:endParaRPr lang="it-IT" dirty="0" smtClean="0"/>
          </a:p>
          <a:p>
            <a:r>
              <a:rPr lang="it-IT" dirty="0"/>
              <a:t>la </a:t>
            </a:r>
            <a:r>
              <a:rPr lang="it-IT" b="1" dirty="0"/>
              <a:t>gestione del dolore</a:t>
            </a:r>
            <a:r>
              <a:rPr lang="it-IT" dirty="0"/>
              <a:t>: per il 62% delle associazioni, il personale sanitario sottovaluta il dolore; per il 38% manca un raccordo tra specialista e servizio di cure palliative. Inoltre, il 28% lamenta che i costi per una adeguata terapia analgesica siano a carico dei cittadini; il 24% ha difficoltà a farsi prescrivere farmaci oppiacei. </a:t>
            </a:r>
          </a:p>
        </p:txBody>
      </p:sp>
    </p:spTree>
    <p:extLst>
      <p:ext uri="{BB962C8B-B14F-4D97-AF65-F5344CB8AC3E}">
        <p14:creationId xmlns:p14="http://schemas.microsoft.com/office/powerpoint/2010/main" val="214087293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dirty="0" smtClean="0"/>
              <a:t>Definizione di riabilitazione</a:t>
            </a:r>
            <a:endParaRPr lang="it-IT" dirty="0"/>
          </a:p>
        </p:txBody>
      </p:sp>
      <p:sp>
        <p:nvSpPr>
          <p:cNvPr id="3" name="Segnaposto contenuto 2"/>
          <p:cNvSpPr>
            <a:spLocks noGrp="1"/>
          </p:cNvSpPr>
          <p:nvPr>
            <p:ph idx="1"/>
          </p:nvPr>
        </p:nvSpPr>
        <p:spPr>
          <a:xfrm>
            <a:off x="323528" y="1340768"/>
            <a:ext cx="8496944" cy="5378896"/>
          </a:xfrm>
        </p:spPr>
        <p:txBody>
          <a:bodyPr>
            <a:normAutofit/>
          </a:bodyPr>
          <a:lstStyle/>
          <a:p>
            <a:r>
              <a:rPr lang="en-US" sz="2800" b="1" dirty="0" smtClean="0"/>
              <a:t>World </a:t>
            </a:r>
            <a:r>
              <a:rPr lang="en-US" sz="2800" b="1" dirty="0"/>
              <a:t>Health </a:t>
            </a:r>
            <a:r>
              <a:rPr lang="en-US" sz="2800" b="1" dirty="0" smtClean="0"/>
              <a:t>Organization, 1992: </a:t>
            </a:r>
            <a:r>
              <a:rPr lang="en-US" sz="2800" dirty="0" smtClean="0"/>
              <a:t>‘</a:t>
            </a:r>
            <a:r>
              <a:rPr lang="en-US" sz="2800" dirty="0"/>
              <a:t>Rehabilitation is a problem-solving and educational </a:t>
            </a:r>
            <a:r>
              <a:rPr lang="en-US" sz="2800" dirty="0" smtClean="0"/>
              <a:t>process aimed </a:t>
            </a:r>
            <a:r>
              <a:rPr lang="en-US" sz="2800" dirty="0"/>
              <a:t>at reducing the disability and handicap experienced by someone as </a:t>
            </a:r>
            <a:r>
              <a:rPr lang="en-US" sz="2800" dirty="0" smtClean="0"/>
              <a:t>a result </a:t>
            </a:r>
            <a:r>
              <a:rPr lang="en-US" sz="2800" dirty="0"/>
              <a:t>of disease, always within the limitations imposed by available resources </a:t>
            </a:r>
            <a:r>
              <a:rPr lang="en-US" sz="2800" dirty="0" smtClean="0"/>
              <a:t>and the </a:t>
            </a:r>
            <a:r>
              <a:rPr lang="en-US" sz="2800" dirty="0"/>
              <a:t>underlying disease</a:t>
            </a:r>
            <a:r>
              <a:rPr lang="en-US" sz="2800" dirty="0" smtClean="0"/>
              <a:t>’</a:t>
            </a:r>
          </a:p>
          <a:p>
            <a:pPr marL="0" indent="0">
              <a:buNone/>
            </a:pPr>
            <a:endParaRPr lang="en-US" sz="2800" dirty="0" smtClean="0"/>
          </a:p>
          <a:p>
            <a:r>
              <a:rPr lang="en-US" sz="2800" dirty="0" smtClean="0"/>
              <a:t>Dal </a:t>
            </a:r>
            <a:r>
              <a:rPr lang="en-US" sz="2800" b="1" dirty="0" err="1" smtClean="0"/>
              <a:t>modello</a:t>
            </a:r>
            <a:r>
              <a:rPr lang="en-US" sz="2800" b="1" dirty="0" smtClean="0"/>
              <a:t> </a:t>
            </a:r>
            <a:r>
              <a:rPr lang="en-US" sz="2800" b="1" dirty="0" err="1" smtClean="0"/>
              <a:t>biomedico</a:t>
            </a:r>
            <a:r>
              <a:rPr lang="en-US" sz="2800" b="1" dirty="0" smtClean="0"/>
              <a:t> </a:t>
            </a:r>
            <a:r>
              <a:rPr lang="en-US" sz="2800" dirty="0" smtClean="0"/>
              <a:t>al </a:t>
            </a:r>
            <a:r>
              <a:rPr lang="en-US" sz="2800" b="1" dirty="0" err="1" smtClean="0"/>
              <a:t>modello</a:t>
            </a:r>
            <a:r>
              <a:rPr lang="en-US" sz="2800" b="1" dirty="0" smtClean="0"/>
              <a:t> bio-</a:t>
            </a:r>
            <a:r>
              <a:rPr lang="en-US" sz="2800" b="1" dirty="0" err="1" smtClean="0"/>
              <a:t>psico</a:t>
            </a:r>
            <a:r>
              <a:rPr lang="en-US" sz="2800" b="1" dirty="0" smtClean="0"/>
              <a:t>-</a:t>
            </a:r>
            <a:r>
              <a:rPr lang="en-US" sz="2800" b="1" dirty="0" err="1" smtClean="0"/>
              <a:t>sociale</a:t>
            </a:r>
            <a:endParaRPr lang="en-US" sz="2800" b="1" dirty="0" smtClean="0"/>
          </a:p>
          <a:p>
            <a:endParaRPr lang="en-US" sz="2800" dirty="0"/>
          </a:p>
          <a:p>
            <a:endParaRPr lang="en-US" sz="2800" dirty="0" smtClean="0"/>
          </a:p>
          <a:p>
            <a:pPr marL="0" indent="0">
              <a:buNone/>
            </a:pPr>
            <a:endParaRPr lang="it-IT" sz="2800" dirty="0"/>
          </a:p>
        </p:txBody>
      </p:sp>
      <p:sp>
        <p:nvSpPr>
          <p:cNvPr id="4" name="Freccia in giù 3"/>
          <p:cNvSpPr/>
          <p:nvPr/>
        </p:nvSpPr>
        <p:spPr>
          <a:xfrm>
            <a:off x="2283986" y="5013176"/>
            <a:ext cx="242316" cy="648072"/>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5" name="Ovale 4"/>
          <p:cNvSpPr/>
          <p:nvPr/>
        </p:nvSpPr>
        <p:spPr>
          <a:xfrm>
            <a:off x="1403648" y="5805264"/>
            <a:ext cx="2016224" cy="9144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it-IT" sz="2000" b="1" dirty="0" smtClean="0"/>
              <a:t>Malattia</a:t>
            </a:r>
            <a:endParaRPr lang="it-IT" sz="2000" b="1" dirty="0"/>
          </a:p>
        </p:txBody>
      </p:sp>
      <p:sp>
        <p:nvSpPr>
          <p:cNvPr id="6" name="Freccia in giù 5"/>
          <p:cNvSpPr/>
          <p:nvPr/>
        </p:nvSpPr>
        <p:spPr>
          <a:xfrm>
            <a:off x="7118572" y="5013176"/>
            <a:ext cx="333748" cy="648072"/>
          </a:xfrm>
          <a:prstGeom prst="downArrow">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endParaRPr lang="it-IT"/>
          </a:p>
        </p:txBody>
      </p:sp>
      <p:sp>
        <p:nvSpPr>
          <p:cNvPr id="7" name="Ovale 6"/>
          <p:cNvSpPr/>
          <p:nvPr/>
        </p:nvSpPr>
        <p:spPr>
          <a:xfrm>
            <a:off x="6300192" y="5805264"/>
            <a:ext cx="1872208" cy="914400"/>
          </a:xfrm>
          <a:prstGeom prst="ellipse">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it-IT" sz="2000" b="1" dirty="0" smtClean="0"/>
              <a:t>persona</a:t>
            </a:r>
            <a:endParaRPr lang="it-IT" sz="2000" b="1" dirty="0"/>
          </a:p>
        </p:txBody>
      </p:sp>
    </p:spTree>
    <p:extLst>
      <p:ext uri="{BB962C8B-B14F-4D97-AF65-F5344CB8AC3E}">
        <p14:creationId xmlns:p14="http://schemas.microsoft.com/office/powerpoint/2010/main" val="1215772534"/>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dirty="0" smtClean="0"/>
              <a:t>Il processo della riabilitazione</a:t>
            </a:r>
            <a:endParaRPr lang="it-IT" dirty="0"/>
          </a:p>
        </p:txBody>
      </p:sp>
      <p:sp>
        <p:nvSpPr>
          <p:cNvPr id="3" name="Segnaposto contenuto 2"/>
          <p:cNvSpPr>
            <a:spLocks noGrp="1"/>
          </p:cNvSpPr>
          <p:nvPr>
            <p:ph idx="1"/>
          </p:nvPr>
        </p:nvSpPr>
        <p:spPr/>
        <p:txBody>
          <a:bodyPr/>
          <a:lstStyle/>
          <a:p>
            <a:r>
              <a:rPr lang="it-IT" dirty="0" smtClean="0"/>
              <a:t>Non è un problema esclusivamente «medico»</a:t>
            </a:r>
          </a:p>
          <a:p>
            <a:r>
              <a:rPr lang="it-IT" dirty="0" smtClean="0"/>
              <a:t>Richiede </a:t>
            </a:r>
            <a:r>
              <a:rPr lang="it-IT" dirty="0"/>
              <a:t>alla persona di imparare nuove abilità e modi di </a:t>
            </a:r>
            <a:r>
              <a:rPr lang="it-IT" dirty="0" smtClean="0"/>
              <a:t>affrontare le modificate circostanze</a:t>
            </a:r>
            <a:endParaRPr lang="it-IT" dirty="0"/>
          </a:p>
        </p:txBody>
      </p:sp>
      <p:pic>
        <p:nvPicPr>
          <p:cNvPr id="1027" name="Picture 3" descr="C:\Users\Fisiot 52\AppData\Local\Microsoft\Windows\Temporary Internet Files\Content.IE5\QV1W0X16\rocky-1976-film-rocky-balboa-vs-apollo-creed-first-match[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283968" y="3371635"/>
            <a:ext cx="4753346" cy="330859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75924034"/>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457200" y="188640"/>
            <a:ext cx="8229600" cy="850106"/>
          </a:xfrm>
        </p:spPr>
        <p:txBody>
          <a:bodyPr/>
          <a:lstStyle/>
          <a:p>
            <a:r>
              <a:rPr lang="it-IT" dirty="0" smtClean="0"/>
              <a:t>Sinclair and Dickinson, 1998</a:t>
            </a:r>
            <a:endParaRPr lang="it-IT" dirty="0"/>
          </a:p>
        </p:txBody>
      </p:sp>
      <p:sp>
        <p:nvSpPr>
          <p:cNvPr id="3" name="Segnaposto contenuto 2"/>
          <p:cNvSpPr>
            <a:spLocks noGrp="1"/>
          </p:cNvSpPr>
          <p:nvPr>
            <p:ph idx="1"/>
          </p:nvPr>
        </p:nvSpPr>
        <p:spPr>
          <a:xfrm>
            <a:off x="179512" y="1340768"/>
            <a:ext cx="8784976" cy="5256584"/>
          </a:xfrm>
        </p:spPr>
        <p:style>
          <a:lnRef idx="1">
            <a:schemeClr val="accent1"/>
          </a:lnRef>
          <a:fillRef idx="2">
            <a:schemeClr val="accent1"/>
          </a:fillRef>
          <a:effectRef idx="1">
            <a:schemeClr val="accent1"/>
          </a:effectRef>
          <a:fontRef idx="minor">
            <a:schemeClr val="dk1"/>
          </a:fontRef>
        </p:style>
        <p:txBody>
          <a:bodyPr>
            <a:normAutofit fontScale="85000" lnSpcReduction="20000"/>
          </a:bodyPr>
          <a:lstStyle/>
          <a:p>
            <a:r>
              <a:rPr lang="en-US" i="1" dirty="0" smtClean="0"/>
              <a:t>‘</a:t>
            </a:r>
            <a:r>
              <a:rPr lang="en-US" i="1" dirty="0"/>
              <a:t>A</a:t>
            </a:r>
            <a:r>
              <a:rPr lang="en-US" i="1" dirty="0" smtClean="0"/>
              <a:t> </a:t>
            </a:r>
            <a:r>
              <a:rPr lang="en-US" i="1" dirty="0"/>
              <a:t>process aiming to restore personal autonomy in </a:t>
            </a:r>
            <a:r>
              <a:rPr lang="en-US" i="1" dirty="0" smtClean="0"/>
              <a:t>those aspects </a:t>
            </a:r>
            <a:r>
              <a:rPr lang="en-US" i="1" dirty="0"/>
              <a:t>of daily living considered most relevant by patients, service users and </a:t>
            </a:r>
            <a:r>
              <a:rPr lang="en-US" i="1" dirty="0" smtClean="0"/>
              <a:t>their family </a:t>
            </a:r>
            <a:r>
              <a:rPr lang="en-US" i="1" dirty="0" err="1"/>
              <a:t>carers</a:t>
            </a:r>
            <a:r>
              <a:rPr lang="en-US" i="1" dirty="0"/>
              <a:t>’. </a:t>
            </a:r>
            <a:endParaRPr lang="en-US" i="1" dirty="0" smtClean="0"/>
          </a:p>
          <a:p>
            <a:pPr marL="0" indent="0">
              <a:buNone/>
            </a:pPr>
            <a:endParaRPr lang="en-US" dirty="0" smtClean="0"/>
          </a:p>
          <a:p>
            <a:r>
              <a:rPr lang="en-US" dirty="0" smtClean="0"/>
              <a:t>Questa </a:t>
            </a:r>
            <a:r>
              <a:rPr lang="en-US" dirty="0" err="1" smtClean="0"/>
              <a:t>definizione</a:t>
            </a:r>
            <a:r>
              <a:rPr lang="en-US" dirty="0" smtClean="0"/>
              <a:t> </a:t>
            </a:r>
            <a:r>
              <a:rPr lang="en-US" dirty="0" err="1" smtClean="0"/>
              <a:t>ricorda</a:t>
            </a:r>
            <a:r>
              <a:rPr lang="en-US" dirty="0" smtClean="0"/>
              <a:t>  </a:t>
            </a:r>
            <a:r>
              <a:rPr lang="en-US" b="1" dirty="0" smtClean="0"/>
              <a:t>due </a:t>
            </a:r>
            <a:r>
              <a:rPr lang="en-US" b="1" dirty="0" err="1" smtClean="0"/>
              <a:t>elementi</a:t>
            </a:r>
            <a:r>
              <a:rPr lang="en-US" b="1" dirty="0" smtClean="0"/>
              <a:t> </a:t>
            </a:r>
            <a:r>
              <a:rPr lang="en-US" b="1" dirty="0" err="1" smtClean="0"/>
              <a:t>chiavi</a:t>
            </a:r>
            <a:r>
              <a:rPr lang="en-US" b="1" dirty="0" smtClean="0"/>
              <a:t> </a:t>
            </a:r>
            <a:r>
              <a:rPr lang="en-US" dirty="0" err="1" smtClean="0"/>
              <a:t>nel</a:t>
            </a:r>
            <a:r>
              <a:rPr lang="en-US" dirty="0" smtClean="0"/>
              <a:t> </a:t>
            </a:r>
            <a:r>
              <a:rPr lang="en-US" dirty="0" err="1" smtClean="0"/>
              <a:t>concetto</a:t>
            </a:r>
            <a:r>
              <a:rPr lang="en-US" dirty="0" smtClean="0"/>
              <a:t> di </a:t>
            </a:r>
            <a:r>
              <a:rPr lang="en-US" dirty="0" err="1" smtClean="0"/>
              <a:t>riabilitazione</a:t>
            </a:r>
            <a:r>
              <a:rPr lang="en-US" dirty="0" smtClean="0"/>
              <a:t>:</a:t>
            </a:r>
          </a:p>
          <a:p>
            <a:pPr marL="0" indent="0">
              <a:buNone/>
            </a:pPr>
            <a:endParaRPr lang="en-US" dirty="0" smtClean="0"/>
          </a:p>
          <a:p>
            <a:r>
              <a:rPr lang="en-US" b="1" dirty="0" smtClean="0"/>
              <a:t>Primo: </a:t>
            </a:r>
            <a:r>
              <a:rPr lang="en-US" dirty="0" err="1" smtClean="0"/>
              <a:t>gli</a:t>
            </a:r>
            <a:r>
              <a:rPr lang="en-US" dirty="0" smtClean="0"/>
              <a:t> </a:t>
            </a:r>
            <a:r>
              <a:rPr lang="en-US" dirty="0" err="1" smtClean="0"/>
              <a:t>obiettivi</a:t>
            </a:r>
            <a:r>
              <a:rPr lang="en-US" dirty="0" smtClean="0"/>
              <a:t> </a:t>
            </a:r>
            <a:r>
              <a:rPr lang="en-US" dirty="0" err="1" smtClean="0"/>
              <a:t>più</a:t>
            </a:r>
            <a:r>
              <a:rPr lang="en-US" dirty="0" smtClean="0"/>
              <a:t> </a:t>
            </a:r>
            <a:r>
              <a:rPr lang="en-US" dirty="0" err="1" smtClean="0"/>
              <a:t>importanti</a:t>
            </a:r>
            <a:r>
              <a:rPr lang="en-US" dirty="0" smtClean="0"/>
              <a:t> </a:t>
            </a:r>
            <a:r>
              <a:rPr lang="en-US" dirty="0" err="1" smtClean="0"/>
              <a:t>nel</a:t>
            </a:r>
            <a:r>
              <a:rPr lang="en-US" dirty="0" smtClean="0"/>
              <a:t> </a:t>
            </a:r>
            <a:r>
              <a:rPr lang="en-US" dirty="0" err="1" smtClean="0"/>
              <a:t>processo</a:t>
            </a:r>
            <a:r>
              <a:rPr lang="en-US" dirty="0" smtClean="0"/>
              <a:t> </a:t>
            </a:r>
            <a:r>
              <a:rPr lang="en-US" dirty="0" err="1" smtClean="0"/>
              <a:t>della</a:t>
            </a:r>
            <a:r>
              <a:rPr lang="en-US" dirty="0" smtClean="0"/>
              <a:t> </a:t>
            </a:r>
            <a:r>
              <a:rPr lang="en-US" dirty="0" err="1" smtClean="0"/>
              <a:t>riabilitazione</a:t>
            </a:r>
            <a:r>
              <a:rPr lang="en-US" dirty="0" smtClean="0"/>
              <a:t>  </a:t>
            </a:r>
            <a:r>
              <a:rPr lang="en-US" dirty="0" err="1" smtClean="0"/>
              <a:t>sono</a:t>
            </a:r>
            <a:r>
              <a:rPr lang="en-US" dirty="0" smtClean="0"/>
              <a:t> </a:t>
            </a:r>
            <a:r>
              <a:rPr lang="en-US" dirty="0" err="1" smtClean="0"/>
              <a:t>quelli</a:t>
            </a:r>
            <a:r>
              <a:rPr lang="en-US" dirty="0" smtClean="0"/>
              <a:t> </a:t>
            </a:r>
            <a:r>
              <a:rPr lang="en-US" dirty="0" err="1" smtClean="0"/>
              <a:t>più</a:t>
            </a:r>
            <a:r>
              <a:rPr lang="en-US" dirty="0" smtClean="0"/>
              <a:t> </a:t>
            </a:r>
            <a:r>
              <a:rPr lang="en-US" dirty="0" err="1" smtClean="0"/>
              <a:t>importanti</a:t>
            </a:r>
            <a:r>
              <a:rPr lang="en-US" dirty="0" smtClean="0"/>
              <a:t> per </a:t>
            </a:r>
            <a:r>
              <a:rPr lang="en-US" dirty="0" err="1" smtClean="0"/>
              <a:t>il</a:t>
            </a:r>
            <a:r>
              <a:rPr lang="en-US" dirty="0" smtClean="0"/>
              <a:t> </a:t>
            </a:r>
            <a:r>
              <a:rPr lang="en-US" dirty="0" err="1" smtClean="0"/>
              <a:t>paziente</a:t>
            </a:r>
            <a:r>
              <a:rPr lang="en-US" dirty="0" smtClean="0"/>
              <a:t> e solo I </a:t>
            </a:r>
            <a:r>
              <a:rPr lang="en-US" dirty="0" err="1" smtClean="0"/>
              <a:t>pazienti</a:t>
            </a:r>
            <a:r>
              <a:rPr lang="en-US" dirty="0" smtClean="0"/>
              <a:t> </a:t>
            </a:r>
            <a:r>
              <a:rPr lang="en-US" dirty="0" err="1" smtClean="0"/>
              <a:t>possono</a:t>
            </a:r>
            <a:r>
              <a:rPr lang="en-US" dirty="0" smtClean="0"/>
              <a:t> </a:t>
            </a:r>
            <a:r>
              <a:rPr lang="en-US" dirty="0" err="1" smtClean="0"/>
              <a:t>identificarli</a:t>
            </a:r>
            <a:r>
              <a:rPr lang="en-US" dirty="0" smtClean="0"/>
              <a:t>. </a:t>
            </a:r>
          </a:p>
          <a:p>
            <a:pPr marL="0" indent="0">
              <a:buNone/>
            </a:pPr>
            <a:endParaRPr lang="en-US" dirty="0" smtClean="0"/>
          </a:p>
          <a:p>
            <a:r>
              <a:rPr lang="en-US" b="1" dirty="0" smtClean="0"/>
              <a:t>Secondo</a:t>
            </a:r>
            <a:r>
              <a:rPr lang="en-US" dirty="0" smtClean="0"/>
              <a:t>: è la </a:t>
            </a:r>
            <a:r>
              <a:rPr lang="en-US" dirty="0" err="1" smtClean="0"/>
              <a:t>consapevolezza</a:t>
            </a:r>
            <a:r>
              <a:rPr lang="en-US" dirty="0" smtClean="0"/>
              <a:t> </a:t>
            </a:r>
            <a:r>
              <a:rPr lang="en-US" dirty="0" err="1" smtClean="0"/>
              <a:t>che</a:t>
            </a:r>
            <a:r>
              <a:rPr lang="en-US" dirty="0" smtClean="0"/>
              <a:t> I </a:t>
            </a:r>
            <a:r>
              <a:rPr lang="en-US" dirty="0" err="1" smtClean="0"/>
              <a:t>familiari</a:t>
            </a:r>
            <a:r>
              <a:rPr lang="en-US" dirty="0" smtClean="0"/>
              <a:t>, I care givers, </a:t>
            </a:r>
            <a:r>
              <a:rPr lang="en-US" dirty="0" err="1" smtClean="0"/>
              <a:t>gli</a:t>
            </a:r>
            <a:r>
              <a:rPr lang="en-US" dirty="0" smtClean="0"/>
              <a:t> amici </a:t>
            </a:r>
            <a:r>
              <a:rPr lang="en-US" dirty="0" err="1" smtClean="0"/>
              <a:t>dei</a:t>
            </a:r>
            <a:r>
              <a:rPr lang="en-US" dirty="0" smtClean="0"/>
              <a:t> </a:t>
            </a:r>
            <a:r>
              <a:rPr lang="en-US" dirty="0" err="1" smtClean="0"/>
              <a:t>pazienti</a:t>
            </a:r>
            <a:r>
              <a:rPr lang="en-US" dirty="0" smtClean="0"/>
              <a:t> </a:t>
            </a:r>
            <a:r>
              <a:rPr lang="en-US" dirty="0" err="1" smtClean="0"/>
              <a:t>sono</a:t>
            </a:r>
            <a:r>
              <a:rPr lang="en-US" dirty="0" smtClean="0"/>
              <a:t> </a:t>
            </a:r>
            <a:r>
              <a:rPr lang="en-US" dirty="0" err="1" smtClean="0"/>
              <a:t>persone</a:t>
            </a:r>
            <a:r>
              <a:rPr lang="en-US" dirty="0" smtClean="0"/>
              <a:t> </a:t>
            </a:r>
            <a:r>
              <a:rPr lang="en-US" dirty="0" err="1" smtClean="0"/>
              <a:t>importanti</a:t>
            </a:r>
            <a:r>
              <a:rPr lang="en-US" dirty="0" smtClean="0"/>
              <a:t> </a:t>
            </a:r>
            <a:r>
              <a:rPr lang="en-US" dirty="0" err="1" smtClean="0"/>
              <a:t>che</a:t>
            </a:r>
            <a:r>
              <a:rPr lang="en-US" dirty="0" smtClean="0"/>
              <a:t> </a:t>
            </a:r>
            <a:r>
              <a:rPr lang="en-US" dirty="0" err="1" smtClean="0"/>
              <a:t>partecipano</a:t>
            </a:r>
            <a:r>
              <a:rPr lang="en-US" dirty="0" smtClean="0"/>
              <a:t> ad un </a:t>
            </a:r>
            <a:r>
              <a:rPr lang="en-US" dirty="0" err="1" smtClean="0"/>
              <a:t>buon</a:t>
            </a:r>
            <a:r>
              <a:rPr lang="en-US" dirty="0" smtClean="0"/>
              <a:t> </a:t>
            </a:r>
            <a:r>
              <a:rPr lang="en-US" dirty="0" err="1" smtClean="0"/>
              <a:t>processo</a:t>
            </a:r>
            <a:r>
              <a:rPr lang="en-US" dirty="0" smtClean="0"/>
              <a:t> di </a:t>
            </a:r>
            <a:r>
              <a:rPr lang="en-US" dirty="0" err="1" smtClean="0"/>
              <a:t>riabilitazione</a:t>
            </a:r>
            <a:r>
              <a:rPr lang="en-US" dirty="0" smtClean="0"/>
              <a:t>.  </a:t>
            </a:r>
            <a:endParaRPr lang="it-IT" dirty="0"/>
          </a:p>
        </p:txBody>
      </p:sp>
    </p:spTree>
    <p:extLst>
      <p:ext uri="{BB962C8B-B14F-4D97-AF65-F5344CB8AC3E}">
        <p14:creationId xmlns:p14="http://schemas.microsoft.com/office/powerpoint/2010/main" val="399903103"/>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457200" y="116632"/>
            <a:ext cx="8229600" cy="1224136"/>
          </a:xfrm>
        </p:spPr>
        <p:txBody>
          <a:bodyPr>
            <a:noAutofit/>
          </a:bodyPr>
          <a:lstStyle/>
          <a:p>
            <a:r>
              <a:rPr lang="it-IT" sz="2800" b="1" dirty="0" err="1" smtClean="0"/>
              <a:t>Interprofessional</a:t>
            </a:r>
            <a:r>
              <a:rPr lang="it-IT" sz="2800" b="1" dirty="0" smtClean="0"/>
              <a:t> </a:t>
            </a:r>
            <a:r>
              <a:rPr lang="it-IT" sz="2800" b="1" dirty="0" err="1" smtClean="0"/>
              <a:t>Rehabilitation</a:t>
            </a:r>
            <a:r>
              <a:rPr lang="it-IT" sz="2800" b="1" dirty="0" smtClean="0"/>
              <a:t>. A </a:t>
            </a:r>
            <a:r>
              <a:rPr lang="it-IT" sz="2800" b="1" dirty="0" err="1"/>
              <a:t>Person-Centred</a:t>
            </a:r>
            <a:r>
              <a:rPr lang="it-IT" sz="2800" b="1" dirty="0"/>
              <a:t> </a:t>
            </a:r>
            <a:r>
              <a:rPr lang="it-IT" sz="2800" b="1" dirty="0" err="1" smtClean="0"/>
              <a:t>Approach</a:t>
            </a:r>
            <a:r>
              <a:rPr lang="it-IT" sz="2800" b="1" dirty="0" smtClean="0"/>
              <a:t>  </a:t>
            </a:r>
            <a:r>
              <a:rPr lang="it-IT" sz="2800" dirty="0" smtClean="0"/>
              <a:t>(</a:t>
            </a:r>
            <a:r>
              <a:rPr lang="it-IT" sz="2800" dirty="0" err="1" smtClean="0"/>
              <a:t>wiley</a:t>
            </a:r>
            <a:r>
              <a:rPr lang="it-IT" sz="2800" dirty="0" smtClean="0"/>
              <a:t> </a:t>
            </a:r>
            <a:r>
              <a:rPr lang="it-IT" sz="2800" dirty="0" err="1" smtClean="0"/>
              <a:t>blackwell</a:t>
            </a:r>
            <a:r>
              <a:rPr lang="it-IT" sz="2800" dirty="0" smtClean="0"/>
              <a:t> ed. 2012)</a:t>
            </a:r>
            <a:endParaRPr lang="it-IT" sz="2800" dirty="0"/>
          </a:p>
        </p:txBody>
      </p:sp>
      <p:sp>
        <p:nvSpPr>
          <p:cNvPr id="3" name="Segnaposto contenuto 2"/>
          <p:cNvSpPr>
            <a:spLocks noGrp="1"/>
          </p:cNvSpPr>
          <p:nvPr>
            <p:ph idx="1"/>
          </p:nvPr>
        </p:nvSpPr>
        <p:spPr>
          <a:xfrm>
            <a:off x="107504" y="1412776"/>
            <a:ext cx="8712968" cy="5328592"/>
          </a:xfrm>
        </p:spPr>
        <p:txBody>
          <a:bodyPr>
            <a:noAutofit/>
          </a:bodyPr>
          <a:lstStyle/>
          <a:p>
            <a:pPr>
              <a:lnSpc>
                <a:spcPct val="150000"/>
              </a:lnSpc>
            </a:pPr>
            <a:r>
              <a:rPr lang="en-US" sz="2300" b="1" i="1" u="sng" dirty="0" smtClean="0"/>
              <a:t>It </a:t>
            </a:r>
            <a:r>
              <a:rPr lang="en-US" sz="2300" b="1" i="1" u="sng" dirty="0"/>
              <a:t>is actually about a </a:t>
            </a:r>
            <a:r>
              <a:rPr lang="en-US" sz="2300" b="1" i="1" u="sng" dirty="0" smtClean="0"/>
              <a:t>comprehensive approach </a:t>
            </a:r>
            <a:r>
              <a:rPr lang="en-US" sz="2300" b="1" i="1" u="sng" dirty="0"/>
              <a:t>to working with the person and their family. </a:t>
            </a:r>
            <a:r>
              <a:rPr lang="en-US" sz="2300" dirty="0"/>
              <a:t>This kind </a:t>
            </a:r>
            <a:r>
              <a:rPr lang="en-US" sz="2300" dirty="0" smtClean="0"/>
              <a:t>of approach </a:t>
            </a:r>
            <a:r>
              <a:rPr lang="en-US" sz="2300" dirty="0"/>
              <a:t>can occur in an acute setting, a designated rehabilitation ward and also </a:t>
            </a:r>
            <a:r>
              <a:rPr lang="en-US" sz="2300" dirty="0" smtClean="0"/>
              <a:t>in the </a:t>
            </a:r>
            <a:r>
              <a:rPr lang="en-US" sz="2300" dirty="0"/>
              <a:t>community until long after discharge from hospital. Moreover, some </a:t>
            </a:r>
            <a:r>
              <a:rPr lang="en-US" sz="2300" dirty="0" smtClean="0"/>
              <a:t>therapists practice </a:t>
            </a:r>
            <a:r>
              <a:rPr lang="en-US" sz="2300" dirty="0"/>
              <a:t>therapy without a rehabilitation approach whereas some non-therapists (e.g</a:t>
            </a:r>
            <a:r>
              <a:rPr lang="en-US" sz="2300" dirty="0" smtClean="0"/>
              <a:t>. family</a:t>
            </a:r>
            <a:r>
              <a:rPr lang="en-US" sz="2300" dirty="0"/>
              <a:t>, friends, community nurses, general practitioners) play an active role in </a:t>
            </a:r>
            <a:r>
              <a:rPr lang="en-US" sz="2300" dirty="0" smtClean="0"/>
              <a:t>the rehabilitation </a:t>
            </a:r>
            <a:r>
              <a:rPr lang="en-US" sz="2300" dirty="0"/>
              <a:t>process. In other words, although the various therapies are essential </a:t>
            </a:r>
            <a:r>
              <a:rPr lang="en-US" sz="2300" dirty="0" smtClean="0"/>
              <a:t>to rehabilitation</a:t>
            </a:r>
            <a:r>
              <a:rPr lang="en-US" sz="2300" dirty="0"/>
              <a:t>, they are still only components of a broader and more complex process</a:t>
            </a:r>
            <a:endParaRPr lang="it-IT" sz="2300" dirty="0"/>
          </a:p>
        </p:txBody>
      </p:sp>
    </p:spTree>
    <p:extLst>
      <p:ext uri="{BB962C8B-B14F-4D97-AF65-F5344CB8AC3E}">
        <p14:creationId xmlns:p14="http://schemas.microsoft.com/office/powerpoint/2010/main" val="3459631874"/>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a:spLocks noGrp="1"/>
          </p:cNvSpPr>
          <p:nvPr>
            <p:ph sz="half" idx="2"/>
          </p:nvPr>
        </p:nvSpPr>
        <p:spPr>
          <a:xfrm>
            <a:off x="179512" y="1235893"/>
            <a:ext cx="4040188" cy="5433467"/>
          </a:xfrm>
        </p:spPr>
        <p:txBody>
          <a:bodyPr/>
          <a:lstStyle/>
          <a:p>
            <a:pPr marL="0" indent="0">
              <a:buNone/>
            </a:pPr>
            <a:r>
              <a:rPr lang="it-IT" dirty="0"/>
              <a:t>Molti studi riportano efficacia della riabilitazione in reumatologia in termini di</a:t>
            </a:r>
            <a:r>
              <a:rPr lang="it-IT" dirty="0" smtClean="0"/>
              <a:t>:</a:t>
            </a:r>
          </a:p>
          <a:p>
            <a:r>
              <a:rPr lang="it-IT" dirty="0" smtClean="0"/>
              <a:t>riduzione </a:t>
            </a:r>
            <a:r>
              <a:rPr lang="it-IT" dirty="0"/>
              <a:t>del </a:t>
            </a:r>
            <a:r>
              <a:rPr lang="it-IT" dirty="0" smtClean="0"/>
              <a:t>dolore</a:t>
            </a:r>
          </a:p>
          <a:p>
            <a:r>
              <a:rPr lang="it-IT" dirty="0" smtClean="0"/>
              <a:t>miglioramento funzionalità</a:t>
            </a:r>
          </a:p>
          <a:p>
            <a:r>
              <a:rPr lang="it-IT" dirty="0" smtClean="0"/>
              <a:t>Miglioramento della </a:t>
            </a:r>
            <a:r>
              <a:rPr lang="it-IT" dirty="0"/>
              <a:t>qualità di </a:t>
            </a:r>
            <a:r>
              <a:rPr lang="it-IT" dirty="0" smtClean="0"/>
              <a:t>vita</a:t>
            </a:r>
            <a:endParaRPr lang="it-IT" dirty="0"/>
          </a:p>
          <a:p>
            <a:endParaRPr lang="it-IT" dirty="0"/>
          </a:p>
        </p:txBody>
      </p:sp>
      <p:sp>
        <p:nvSpPr>
          <p:cNvPr id="8" name="Segnaposto testo 7"/>
          <p:cNvSpPr>
            <a:spLocks noGrp="1"/>
          </p:cNvSpPr>
          <p:nvPr>
            <p:ph type="body" sz="quarter" idx="3"/>
          </p:nvPr>
        </p:nvSpPr>
        <p:spPr>
          <a:xfrm>
            <a:off x="4572000" y="476672"/>
            <a:ext cx="4041775" cy="639762"/>
          </a:xfrm>
        </p:spPr>
        <p:txBody>
          <a:bodyPr/>
          <a:lstStyle/>
          <a:p>
            <a:pPr algn="ctr"/>
            <a:r>
              <a:rPr lang="it-IT" dirty="0" smtClean="0"/>
              <a:t>MA</a:t>
            </a:r>
            <a:endParaRPr lang="it-IT" dirty="0"/>
          </a:p>
        </p:txBody>
      </p:sp>
      <p:sp>
        <p:nvSpPr>
          <p:cNvPr id="5" name="Segnaposto contenuto 4"/>
          <p:cNvSpPr>
            <a:spLocks noGrp="1"/>
          </p:cNvSpPr>
          <p:nvPr>
            <p:ph sz="quarter" idx="4"/>
          </p:nvPr>
        </p:nvSpPr>
        <p:spPr>
          <a:xfrm>
            <a:off x="4355976" y="1196752"/>
            <a:ext cx="4464495" cy="5112568"/>
          </a:xfrm>
        </p:spPr>
        <p:txBody>
          <a:bodyPr/>
          <a:lstStyle/>
          <a:p>
            <a:r>
              <a:rPr lang="it-IT" dirty="0"/>
              <a:t>Scarse linee guida</a:t>
            </a:r>
          </a:p>
          <a:p>
            <a:r>
              <a:rPr lang="it-IT" dirty="0"/>
              <a:t>Grandi differenze negli approcci ai malati reumatici</a:t>
            </a:r>
          </a:p>
          <a:p>
            <a:r>
              <a:rPr lang="it-IT" dirty="0"/>
              <a:t>Carenza di studi randomizzati e controllati</a:t>
            </a:r>
          </a:p>
          <a:p>
            <a:r>
              <a:rPr lang="it-IT" dirty="0"/>
              <a:t>Molte ricerche con poco rigore </a:t>
            </a:r>
            <a:r>
              <a:rPr lang="it-IT" dirty="0" smtClean="0"/>
              <a:t>metodologico, </a:t>
            </a:r>
            <a:r>
              <a:rPr lang="it-IT" dirty="0"/>
              <a:t>campioni di pazienti piccoli, disomogenei, con assenza di follow-up a lungo </a:t>
            </a:r>
            <a:r>
              <a:rPr lang="it-IT" dirty="0" smtClean="0"/>
              <a:t>termine</a:t>
            </a:r>
          </a:p>
          <a:p>
            <a:r>
              <a:rPr lang="it-IT" dirty="0" smtClean="0"/>
              <a:t>Risultati poco comparabili</a:t>
            </a:r>
            <a:endParaRPr lang="it-IT" dirty="0"/>
          </a:p>
          <a:p>
            <a:endParaRPr lang="it-IT" dirty="0"/>
          </a:p>
        </p:txBody>
      </p:sp>
      <p:sp>
        <p:nvSpPr>
          <p:cNvPr id="4" name="Segnaposto numero diapositiva 3"/>
          <p:cNvSpPr>
            <a:spLocks noGrp="1"/>
          </p:cNvSpPr>
          <p:nvPr>
            <p:ph type="sldNum" sz="quarter" idx="11"/>
          </p:nvPr>
        </p:nvSpPr>
        <p:spPr/>
        <p:txBody>
          <a:bodyPr/>
          <a:lstStyle/>
          <a:p>
            <a:pPr>
              <a:defRPr/>
            </a:pPr>
            <a:fld id="{39128276-A1B7-4D20-920C-B3A7C85EE484}" type="slidenum">
              <a:rPr lang="it-IT" smtClean="0"/>
              <a:pPr>
                <a:defRPr/>
              </a:pPr>
              <a:t>36</a:t>
            </a:fld>
            <a:endParaRPr lang="it-IT"/>
          </a:p>
        </p:txBody>
      </p:sp>
    </p:spTree>
    <p:extLst>
      <p:ext uri="{BB962C8B-B14F-4D97-AF65-F5344CB8AC3E}">
        <p14:creationId xmlns:p14="http://schemas.microsoft.com/office/powerpoint/2010/main" val="3866314478"/>
      </p:ext>
    </p:extLst>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a:spLocks noGrp="1"/>
          </p:cNvSpPr>
          <p:nvPr>
            <p:ph idx="1"/>
          </p:nvPr>
        </p:nvSpPr>
        <p:spPr>
          <a:xfrm>
            <a:off x="251520" y="692696"/>
            <a:ext cx="8712968" cy="5760640"/>
          </a:xfrm>
        </p:spPr>
        <p:txBody>
          <a:bodyPr/>
          <a:lstStyle/>
          <a:p>
            <a:r>
              <a:rPr lang="en-US" sz="2500" dirty="0" smtClean="0"/>
              <a:t>It should be also added the lack of specific rehabilitation structures for rheumatic patients (almost absent in Italy) and the fact that in Italy rheumatologic rehabilitation is not included in University degree courses. </a:t>
            </a:r>
          </a:p>
          <a:p>
            <a:pPr marL="0" indent="0">
              <a:buNone/>
            </a:pPr>
            <a:endParaRPr lang="en-US" sz="2500" dirty="0" smtClean="0"/>
          </a:p>
          <a:p>
            <a:r>
              <a:rPr lang="en-US" sz="2500" b="1" i="1" dirty="0" smtClean="0"/>
              <a:t>In particular, no classes in rheumatologic rehabilitation are present in the degree courses of Medicine or Physiotherapy, or in the postgraduate specialty schools of Rheumatology and Rehabilitative Medicine.</a:t>
            </a:r>
          </a:p>
          <a:p>
            <a:pPr marL="0" indent="0">
              <a:buNone/>
            </a:pPr>
            <a:endParaRPr lang="en-US" sz="2500" b="1" i="1" dirty="0" smtClean="0"/>
          </a:p>
          <a:p>
            <a:r>
              <a:rPr lang="en-US" sz="2500" dirty="0" smtClean="0"/>
              <a:t>Therefore, rheumatologic rehabilitation is, at the moment, mainly based on the experience and the clinical evidence provided by the specialists directly involved.</a:t>
            </a:r>
          </a:p>
          <a:p>
            <a:endParaRPr lang="it-IT" dirty="0"/>
          </a:p>
        </p:txBody>
      </p:sp>
      <p:sp>
        <p:nvSpPr>
          <p:cNvPr id="4" name="Segnaposto numero diapositiva 3"/>
          <p:cNvSpPr>
            <a:spLocks noGrp="1"/>
          </p:cNvSpPr>
          <p:nvPr>
            <p:ph type="sldNum" sz="quarter" idx="11"/>
          </p:nvPr>
        </p:nvSpPr>
        <p:spPr/>
        <p:txBody>
          <a:bodyPr/>
          <a:lstStyle/>
          <a:p>
            <a:pPr>
              <a:defRPr/>
            </a:pPr>
            <a:fld id="{39128276-A1B7-4D20-920C-B3A7C85EE484}" type="slidenum">
              <a:rPr lang="it-IT" smtClean="0"/>
              <a:pPr>
                <a:defRPr/>
              </a:pPr>
              <a:t>37</a:t>
            </a:fld>
            <a:endParaRPr lang="it-IT"/>
          </a:p>
        </p:txBody>
      </p:sp>
    </p:spTree>
    <p:extLst>
      <p:ext uri="{BB962C8B-B14F-4D97-AF65-F5344CB8AC3E}">
        <p14:creationId xmlns:p14="http://schemas.microsoft.com/office/powerpoint/2010/main" val="2386017020"/>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457200" y="457200"/>
            <a:ext cx="5338936" cy="1099592"/>
          </a:xfrm>
        </p:spPr>
        <p:txBody>
          <a:bodyPr/>
          <a:lstStyle/>
          <a:p>
            <a:r>
              <a:rPr lang="it-IT" dirty="0" smtClean="0"/>
              <a:t>In Italia</a:t>
            </a:r>
            <a:endParaRPr lang="it-IT" dirty="0"/>
          </a:p>
        </p:txBody>
      </p:sp>
      <p:sp>
        <p:nvSpPr>
          <p:cNvPr id="3" name="Segnaposto contenuto 2"/>
          <p:cNvSpPr>
            <a:spLocks noGrp="1"/>
          </p:cNvSpPr>
          <p:nvPr>
            <p:ph idx="1"/>
          </p:nvPr>
        </p:nvSpPr>
        <p:spPr>
          <a:xfrm>
            <a:off x="107504" y="2276872"/>
            <a:ext cx="8712968" cy="4608512"/>
          </a:xfrm>
        </p:spPr>
        <p:txBody>
          <a:bodyPr/>
          <a:lstStyle/>
          <a:p>
            <a:r>
              <a:rPr lang="en-US" sz="2600" dirty="0" smtClean="0"/>
              <a:t>It is essential to carry out the rehabilitation as early as possible together with the pharmacological therapy.</a:t>
            </a:r>
          </a:p>
          <a:p>
            <a:pPr marL="0" indent="0">
              <a:buNone/>
            </a:pPr>
            <a:endParaRPr lang="en-US" sz="2600" dirty="0" smtClean="0"/>
          </a:p>
          <a:p>
            <a:r>
              <a:rPr lang="en-US" sz="2600" b="1" i="1" dirty="0" smtClean="0"/>
              <a:t>Unfortunately, very often, the rehabilitation in rheumatology is introduced as the last therapeutic attempt, to be used only when it is not possible to cure the patient with medical therapy, and when surgery is not advised.</a:t>
            </a:r>
          </a:p>
          <a:p>
            <a:pPr marL="0" indent="0">
              <a:buNone/>
            </a:pPr>
            <a:endParaRPr lang="en-US" sz="2600" dirty="0" smtClean="0"/>
          </a:p>
          <a:p>
            <a:r>
              <a:rPr lang="en-US" sz="2600" dirty="0" smtClean="0"/>
              <a:t>This approach has little efficacy and does not motivate the patient in following the treatment</a:t>
            </a:r>
            <a:r>
              <a:rPr lang="en-US" dirty="0" smtClean="0"/>
              <a:t>.</a:t>
            </a:r>
            <a:endParaRPr lang="it-IT" dirty="0"/>
          </a:p>
        </p:txBody>
      </p:sp>
      <p:sp>
        <p:nvSpPr>
          <p:cNvPr id="4" name="Segnaposto numero diapositiva 3"/>
          <p:cNvSpPr>
            <a:spLocks noGrp="1"/>
          </p:cNvSpPr>
          <p:nvPr>
            <p:ph type="sldNum" sz="quarter" idx="11"/>
          </p:nvPr>
        </p:nvSpPr>
        <p:spPr/>
        <p:txBody>
          <a:bodyPr/>
          <a:lstStyle/>
          <a:p>
            <a:pPr>
              <a:defRPr/>
            </a:pPr>
            <a:fld id="{39128276-A1B7-4D20-920C-B3A7C85EE484}" type="slidenum">
              <a:rPr lang="it-IT" smtClean="0"/>
              <a:pPr>
                <a:defRPr/>
              </a:pPr>
              <a:t>38</a:t>
            </a:fld>
            <a:endParaRPr lang="it-IT"/>
          </a:p>
        </p:txBody>
      </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084168" y="-27384"/>
            <a:ext cx="3066842" cy="231717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79010804"/>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a:spLocks noGrp="1"/>
          </p:cNvSpPr>
          <p:nvPr>
            <p:ph idx="1"/>
          </p:nvPr>
        </p:nvSpPr>
        <p:spPr>
          <a:xfrm>
            <a:off x="72008" y="476672"/>
            <a:ext cx="9036496" cy="6120680"/>
          </a:xfrm>
        </p:spPr>
        <p:txBody>
          <a:bodyPr>
            <a:normAutofit/>
          </a:bodyPr>
          <a:lstStyle/>
          <a:p>
            <a:r>
              <a:rPr lang="en-US" sz="2400" b="1" u="sng" dirty="0"/>
              <a:t>The early adoption of specific </a:t>
            </a:r>
            <a:r>
              <a:rPr lang="en-US" sz="2400" b="1" u="sng" dirty="0" smtClean="0"/>
              <a:t>rehabilitation therapy </a:t>
            </a:r>
            <a:r>
              <a:rPr lang="en-US" sz="2400" dirty="0"/>
              <a:t>has been promoted in </a:t>
            </a:r>
            <a:r>
              <a:rPr lang="en-US" sz="2400" dirty="0" smtClean="0"/>
              <a:t>many </a:t>
            </a:r>
            <a:r>
              <a:rPr lang="it-IT" sz="2400" dirty="0" err="1" smtClean="0"/>
              <a:t>fields</a:t>
            </a:r>
            <a:r>
              <a:rPr lang="it-IT" sz="2400" dirty="0" smtClean="0"/>
              <a:t> </a:t>
            </a:r>
            <a:r>
              <a:rPr lang="it-IT" sz="2400" dirty="0"/>
              <a:t>(</a:t>
            </a:r>
            <a:r>
              <a:rPr lang="it-IT" sz="2400" dirty="0" err="1"/>
              <a:t>traumatology</a:t>
            </a:r>
            <a:r>
              <a:rPr lang="it-IT" sz="2400" dirty="0"/>
              <a:t>, </a:t>
            </a:r>
            <a:r>
              <a:rPr lang="it-IT" sz="2400" dirty="0" err="1"/>
              <a:t>cardiac</a:t>
            </a:r>
            <a:r>
              <a:rPr lang="it-IT" sz="2400" dirty="0"/>
              <a:t> </a:t>
            </a:r>
            <a:r>
              <a:rPr lang="it-IT" sz="2400" dirty="0" err="1"/>
              <a:t>surgery</a:t>
            </a:r>
            <a:r>
              <a:rPr lang="it-IT" sz="2400" dirty="0" smtClean="0"/>
              <a:t>, </a:t>
            </a:r>
            <a:r>
              <a:rPr lang="en-US" sz="2400" dirty="0" err="1" smtClean="0"/>
              <a:t>pneumology</a:t>
            </a:r>
            <a:r>
              <a:rPr lang="en-US" sz="2400" dirty="0"/>
              <a:t>, neurology, etc.), but </a:t>
            </a:r>
            <a:r>
              <a:rPr lang="en-US" sz="2400" dirty="0" smtClean="0"/>
              <a:t>little is </a:t>
            </a:r>
            <a:r>
              <a:rPr lang="en-US" sz="2400" dirty="0"/>
              <a:t>known about the enormous </a:t>
            </a:r>
            <a:r>
              <a:rPr lang="en-US" sz="2400" dirty="0" smtClean="0"/>
              <a:t>benefits of </a:t>
            </a:r>
            <a:r>
              <a:rPr lang="en-US" sz="2400" dirty="0"/>
              <a:t>rehabilitation in rheumatic diseases</a:t>
            </a:r>
            <a:r>
              <a:rPr lang="en-US" sz="2400" dirty="0" smtClean="0"/>
              <a:t>, particularly </a:t>
            </a:r>
            <a:r>
              <a:rPr lang="en-US" sz="2400" dirty="0"/>
              <a:t>when started early and </a:t>
            </a:r>
            <a:r>
              <a:rPr lang="en-US" sz="2400" dirty="0" smtClean="0"/>
              <a:t>in </a:t>
            </a:r>
            <a:r>
              <a:rPr lang="it-IT" sz="2400" dirty="0" err="1" smtClean="0"/>
              <a:t>collaboration</a:t>
            </a:r>
            <a:r>
              <a:rPr lang="it-IT" sz="2400" dirty="0" smtClean="0"/>
              <a:t> </a:t>
            </a:r>
            <a:r>
              <a:rPr lang="it-IT" sz="2400" dirty="0"/>
              <a:t>with the </a:t>
            </a:r>
            <a:r>
              <a:rPr lang="it-IT" sz="2400" dirty="0" err="1"/>
              <a:t>rheumatologist</a:t>
            </a:r>
            <a:r>
              <a:rPr lang="it-IT" sz="2400" dirty="0" smtClean="0"/>
              <a:t>.</a:t>
            </a:r>
          </a:p>
          <a:p>
            <a:pPr marL="0" indent="0">
              <a:buNone/>
            </a:pPr>
            <a:endParaRPr lang="it-IT" sz="2400" dirty="0"/>
          </a:p>
          <a:p>
            <a:r>
              <a:rPr lang="en-US" sz="2400" b="1" i="1" dirty="0"/>
              <a:t>These benefits are not only evident </a:t>
            </a:r>
            <a:r>
              <a:rPr lang="en-US" sz="2400" b="1" i="1" dirty="0" smtClean="0"/>
              <a:t>in their </a:t>
            </a:r>
            <a:r>
              <a:rPr lang="en-US" sz="2400" b="1" i="1" dirty="0"/>
              <a:t>impact on pain and inflammation </a:t>
            </a:r>
            <a:r>
              <a:rPr lang="en-US" sz="2400" b="1" i="1" dirty="0" smtClean="0"/>
              <a:t>of the </a:t>
            </a:r>
            <a:r>
              <a:rPr lang="en-US" sz="2400" b="1" i="1" dirty="0"/>
              <a:t>joints, but also on the evolution of </a:t>
            </a:r>
            <a:r>
              <a:rPr lang="en-US" sz="2400" b="1" i="1" dirty="0" smtClean="0"/>
              <a:t>the disease</a:t>
            </a:r>
            <a:r>
              <a:rPr lang="en-US" sz="2400" b="1" i="1" dirty="0"/>
              <a:t>, by preventing articular </a:t>
            </a:r>
            <a:r>
              <a:rPr lang="en-US" sz="2400" b="1" i="1" dirty="0" smtClean="0"/>
              <a:t>alterations and </a:t>
            </a:r>
            <a:r>
              <a:rPr lang="en-US" sz="2400" b="1" i="1" dirty="0"/>
              <a:t>the consequent </a:t>
            </a:r>
            <a:r>
              <a:rPr lang="en-US" sz="2400" b="1" i="1" dirty="0" smtClean="0"/>
              <a:t>disability.</a:t>
            </a:r>
          </a:p>
          <a:p>
            <a:pPr marL="0" indent="0">
              <a:buNone/>
            </a:pPr>
            <a:endParaRPr lang="en-US" sz="2400" dirty="0"/>
          </a:p>
          <a:p>
            <a:r>
              <a:rPr lang="en-US" sz="2400" dirty="0"/>
              <a:t>It would be hoped that </a:t>
            </a:r>
            <a:r>
              <a:rPr lang="en-US" sz="2400" dirty="0" smtClean="0"/>
              <a:t>rheumatologists could </a:t>
            </a:r>
            <a:r>
              <a:rPr lang="en-US" sz="2400" dirty="0"/>
              <a:t>be able to invert the </a:t>
            </a:r>
            <a:r>
              <a:rPr lang="en-US" sz="2400" dirty="0" smtClean="0"/>
              <a:t>therapeutic pyramid</a:t>
            </a:r>
            <a:r>
              <a:rPr lang="en-US" sz="2400" dirty="0"/>
              <a:t>, not only in establishing more </a:t>
            </a:r>
            <a:r>
              <a:rPr lang="en-US" sz="2400" dirty="0" err="1" smtClean="0"/>
              <a:t>ef</a:t>
            </a:r>
            <a:r>
              <a:rPr lang="it-IT" sz="2400" dirty="0" err="1"/>
              <a:t>ficacious</a:t>
            </a:r>
            <a:r>
              <a:rPr lang="it-IT" sz="2400" dirty="0"/>
              <a:t> </a:t>
            </a:r>
            <a:r>
              <a:rPr lang="it-IT" sz="2400" dirty="0" err="1"/>
              <a:t>pharmacological</a:t>
            </a:r>
            <a:r>
              <a:rPr lang="it-IT" sz="2400" dirty="0"/>
              <a:t> </a:t>
            </a:r>
            <a:r>
              <a:rPr lang="it-IT" sz="2400" dirty="0" err="1"/>
              <a:t>therapy</a:t>
            </a:r>
            <a:r>
              <a:rPr lang="it-IT" sz="2400" dirty="0"/>
              <a:t> </a:t>
            </a:r>
            <a:r>
              <a:rPr lang="it-IT" sz="2400" dirty="0" err="1" smtClean="0"/>
              <a:t>since</a:t>
            </a:r>
            <a:r>
              <a:rPr lang="it-IT" sz="2400" dirty="0" smtClean="0"/>
              <a:t> </a:t>
            </a:r>
            <a:r>
              <a:rPr lang="en-US" sz="2400" dirty="0" smtClean="0"/>
              <a:t>the </a:t>
            </a:r>
            <a:r>
              <a:rPr lang="en-US" sz="2400" dirty="0"/>
              <a:t>first phases of the illness, but also </a:t>
            </a:r>
            <a:r>
              <a:rPr lang="en-US" sz="2400" dirty="0" smtClean="0"/>
              <a:t>in prescribing </a:t>
            </a:r>
            <a:r>
              <a:rPr lang="en-US" sz="2400" dirty="0"/>
              <a:t>early and appropriate </a:t>
            </a:r>
            <a:r>
              <a:rPr lang="en-US" sz="2400" dirty="0" smtClean="0"/>
              <a:t>rehabilitation </a:t>
            </a:r>
            <a:r>
              <a:rPr lang="it-IT" sz="2400" dirty="0" err="1" smtClean="0"/>
              <a:t>therapy</a:t>
            </a:r>
            <a:r>
              <a:rPr lang="it-IT" sz="2400" dirty="0"/>
              <a:t>.</a:t>
            </a:r>
          </a:p>
        </p:txBody>
      </p:sp>
      <p:sp>
        <p:nvSpPr>
          <p:cNvPr id="4" name="Segnaposto numero diapositiva 3"/>
          <p:cNvSpPr>
            <a:spLocks noGrp="1"/>
          </p:cNvSpPr>
          <p:nvPr>
            <p:ph type="sldNum" sz="quarter" idx="11"/>
          </p:nvPr>
        </p:nvSpPr>
        <p:spPr/>
        <p:txBody>
          <a:bodyPr/>
          <a:lstStyle/>
          <a:p>
            <a:pPr>
              <a:defRPr/>
            </a:pPr>
            <a:fld id="{39128276-A1B7-4D20-920C-B3A7C85EE484}" type="slidenum">
              <a:rPr lang="it-IT" smtClean="0"/>
              <a:pPr>
                <a:defRPr/>
              </a:pPr>
              <a:t>39</a:t>
            </a:fld>
            <a:endParaRPr lang="it-IT"/>
          </a:p>
        </p:txBody>
      </p:sp>
    </p:spTree>
    <p:extLst>
      <p:ext uri="{BB962C8B-B14F-4D97-AF65-F5344CB8AC3E}">
        <p14:creationId xmlns:p14="http://schemas.microsoft.com/office/powerpoint/2010/main" val="2916368534"/>
      </p:ext>
    </p:extLst>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egnaposto numero diapositiva 3"/>
          <p:cNvSpPr>
            <a:spLocks noGrp="1"/>
          </p:cNvSpPr>
          <p:nvPr>
            <p:ph type="sldNum" sz="quarter" idx="11"/>
          </p:nvPr>
        </p:nvSpPr>
        <p:spPr/>
        <p:txBody>
          <a:bodyPr/>
          <a:lstStyle/>
          <a:p>
            <a:pPr>
              <a:defRPr/>
            </a:pPr>
            <a:fld id="{39128276-A1B7-4D20-920C-B3A7C85EE484}" type="slidenum">
              <a:rPr lang="it-IT" smtClean="0"/>
              <a:pPr>
                <a:defRPr/>
              </a:pPr>
              <a:t>40</a:t>
            </a:fld>
            <a:endParaRPr lang="it-IT"/>
          </a:p>
        </p:txBody>
      </p:sp>
      <p:sp>
        <p:nvSpPr>
          <p:cNvPr id="5" name="Ovale 4"/>
          <p:cNvSpPr/>
          <p:nvPr/>
        </p:nvSpPr>
        <p:spPr>
          <a:xfrm>
            <a:off x="611560" y="404664"/>
            <a:ext cx="8064896" cy="5904656"/>
          </a:xfrm>
          <a:prstGeom prst="ellipse">
            <a:avLst/>
          </a:prstGeom>
          <a:solidFill>
            <a:schemeClr val="accent1">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457200" indent="-457200">
              <a:buFont typeface="Arial" pitchFamily="34" charset="0"/>
              <a:buChar char="•"/>
            </a:pPr>
            <a:r>
              <a:rPr lang="it-IT" sz="2800" dirty="0" smtClean="0">
                <a:solidFill>
                  <a:schemeClr val="tx1"/>
                </a:solidFill>
                <a:effectLst/>
              </a:rPr>
              <a:t>Un programma riabilitativo specifico dovrebbe iniziare precocemente accanto all’approccio farmacologico</a:t>
            </a:r>
          </a:p>
          <a:p>
            <a:endParaRPr lang="it-IT" sz="2800" dirty="0" smtClean="0">
              <a:solidFill>
                <a:schemeClr val="tx1"/>
              </a:solidFill>
              <a:effectLst/>
            </a:endParaRPr>
          </a:p>
          <a:p>
            <a:pPr marL="457200" indent="-457200">
              <a:buFont typeface="Arial" pitchFamily="34" charset="0"/>
              <a:buChar char="•"/>
            </a:pPr>
            <a:r>
              <a:rPr lang="it-IT" sz="2800" dirty="0" smtClean="0">
                <a:solidFill>
                  <a:schemeClr val="tx1"/>
                </a:solidFill>
                <a:effectLst/>
              </a:rPr>
              <a:t>Un programma terapeutico personalizzato dovrebbe essere centrato sulla situazione fisica, psicologica e sociale del paziente.</a:t>
            </a:r>
            <a:br>
              <a:rPr lang="it-IT" sz="2800" dirty="0" smtClean="0">
                <a:solidFill>
                  <a:schemeClr val="tx1"/>
                </a:solidFill>
                <a:effectLst/>
              </a:rPr>
            </a:br>
            <a:endParaRPr lang="it-IT" sz="2800" dirty="0">
              <a:solidFill>
                <a:schemeClr val="tx1"/>
              </a:solidFill>
            </a:endParaRPr>
          </a:p>
        </p:txBody>
      </p:sp>
    </p:spTree>
    <p:extLst>
      <p:ext uri="{BB962C8B-B14F-4D97-AF65-F5344CB8AC3E}">
        <p14:creationId xmlns:p14="http://schemas.microsoft.com/office/powerpoint/2010/main" val="1972417804"/>
      </p:ext>
    </p:extLst>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a:spLocks noGrp="1"/>
          </p:cNvSpPr>
          <p:nvPr>
            <p:ph idx="1"/>
          </p:nvPr>
        </p:nvSpPr>
        <p:spPr>
          <a:xfrm>
            <a:off x="457200" y="908720"/>
            <a:ext cx="8229600" cy="5256584"/>
          </a:xfrm>
        </p:spPr>
        <p:txBody>
          <a:bodyPr/>
          <a:lstStyle/>
          <a:p>
            <a:r>
              <a:rPr lang="en-US" sz="2600" dirty="0" smtClean="0"/>
              <a:t>In order to create an efficacious personalized rehabilitation program, it is of fundamental importance that an accurate clinical and instrumental evaluation of every compromised joint (pain, </a:t>
            </a:r>
            <a:r>
              <a:rPr lang="en-US" sz="2600" dirty="0" err="1" smtClean="0"/>
              <a:t>phlogosis</a:t>
            </a:r>
            <a:r>
              <a:rPr lang="en-US" sz="2600" dirty="0" smtClean="0"/>
              <a:t>, motility, strength, deformity and dexterity) of the patient should be made.</a:t>
            </a:r>
          </a:p>
          <a:p>
            <a:pPr marL="0" indent="0">
              <a:buNone/>
            </a:pPr>
            <a:r>
              <a:rPr lang="en-US" sz="2600" dirty="0" smtClean="0"/>
              <a:t> </a:t>
            </a:r>
          </a:p>
          <a:p>
            <a:r>
              <a:rPr lang="en-US" sz="2600" dirty="0" smtClean="0"/>
              <a:t>The rheumatologist and the rehabilitation team should also perform an overall assessment (disease activity, psychological state, functional ability, tiredness and quality of life) by using anthropometric measurements, scales and validated questionnaires.</a:t>
            </a:r>
            <a:endParaRPr lang="it-IT" sz="2600" dirty="0"/>
          </a:p>
        </p:txBody>
      </p:sp>
      <p:sp>
        <p:nvSpPr>
          <p:cNvPr id="4" name="Segnaposto numero diapositiva 3"/>
          <p:cNvSpPr>
            <a:spLocks noGrp="1"/>
          </p:cNvSpPr>
          <p:nvPr>
            <p:ph type="sldNum" sz="quarter" idx="11"/>
          </p:nvPr>
        </p:nvSpPr>
        <p:spPr/>
        <p:txBody>
          <a:bodyPr/>
          <a:lstStyle/>
          <a:p>
            <a:pPr>
              <a:defRPr/>
            </a:pPr>
            <a:fld id="{39128276-A1B7-4D20-920C-B3A7C85EE484}" type="slidenum">
              <a:rPr lang="it-IT" smtClean="0"/>
              <a:pPr>
                <a:defRPr/>
              </a:pPr>
              <a:t>41</a:t>
            </a:fld>
            <a:endParaRPr lang="it-IT"/>
          </a:p>
        </p:txBody>
      </p:sp>
    </p:spTree>
    <p:extLst>
      <p:ext uri="{BB962C8B-B14F-4D97-AF65-F5344CB8AC3E}">
        <p14:creationId xmlns:p14="http://schemas.microsoft.com/office/powerpoint/2010/main" val="3423371944"/>
      </p:ext>
    </p:extLst>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457200" y="457200"/>
            <a:ext cx="8229600" cy="1027584"/>
          </a:xfrm>
        </p:spPr>
        <p:txBody>
          <a:bodyPr/>
          <a:lstStyle/>
          <a:p>
            <a:r>
              <a:rPr lang="it-IT" dirty="0" smtClean="0"/>
              <a:t>Quindi…</a:t>
            </a:r>
            <a:endParaRPr lang="it-IT" dirty="0"/>
          </a:p>
        </p:txBody>
      </p:sp>
      <p:sp>
        <p:nvSpPr>
          <p:cNvPr id="4" name="Segnaposto numero diapositiva 3"/>
          <p:cNvSpPr>
            <a:spLocks noGrp="1"/>
          </p:cNvSpPr>
          <p:nvPr>
            <p:ph type="sldNum" sz="quarter" idx="11"/>
          </p:nvPr>
        </p:nvSpPr>
        <p:spPr/>
        <p:txBody>
          <a:bodyPr/>
          <a:lstStyle/>
          <a:p>
            <a:pPr>
              <a:defRPr/>
            </a:pPr>
            <a:fld id="{39128276-A1B7-4D20-920C-B3A7C85EE484}" type="slidenum">
              <a:rPr lang="it-IT" smtClean="0"/>
              <a:pPr>
                <a:defRPr/>
              </a:pPr>
              <a:t>42</a:t>
            </a:fld>
            <a:endParaRPr lang="it-IT"/>
          </a:p>
        </p:txBody>
      </p:sp>
      <p:sp>
        <p:nvSpPr>
          <p:cNvPr id="5" name="Ovale 4"/>
          <p:cNvSpPr/>
          <p:nvPr/>
        </p:nvSpPr>
        <p:spPr>
          <a:xfrm>
            <a:off x="395536" y="1484784"/>
            <a:ext cx="8424936" cy="4896544"/>
          </a:xfrm>
          <a:prstGeom prst="ellipse">
            <a:avLst/>
          </a:prstGeom>
          <a:solidFill>
            <a:schemeClr val="tx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indent="-285750">
              <a:buFont typeface="Arial" pitchFamily="34" charset="0"/>
              <a:buChar char="•"/>
            </a:pPr>
            <a:r>
              <a:rPr lang="it-IT" sz="2800" dirty="0" smtClean="0">
                <a:solidFill>
                  <a:schemeClr val="tx1"/>
                </a:solidFill>
              </a:rPr>
              <a:t>Tener conto dei bisogni e delle aspettative dei pazienti</a:t>
            </a:r>
          </a:p>
          <a:p>
            <a:endParaRPr lang="it-IT" sz="2800" dirty="0" smtClean="0">
              <a:solidFill>
                <a:schemeClr val="tx1"/>
              </a:solidFill>
            </a:endParaRPr>
          </a:p>
          <a:p>
            <a:pPr marL="285750" indent="-285750">
              <a:buFont typeface="Arial" pitchFamily="34" charset="0"/>
              <a:buChar char="•"/>
            </a:pPr>
            <a:r>
              <a:rPr lang="it-IT" sz="2800" b="1" dirty="0" smtClean="0">
                <a:solidFill>
                  <a:schemeClr val="tx1"/>
                </a:solidFill>
              </a:rPr>
              <a:t>Valutare sempre e tutto</a:t>
            </a:r>
            <a:r>
              <a:rPr lang="it-IT" sz="2800" dirty="0" smtClean="0">
                <a:solidFill>
                  <a:schemeClr val="tx1"/>
                </a:solidFill>
              </a:rPr>
              <a:t>: bilancio completo articolare, muscolare, posturale, funzionale, dell’autonomia</a:t>
            </a:r>
            <a:endParaRPr lang="it-IT" sz="2800" dirty="0">
              <a:solidFill>
                <a:schemeClr val="tx1"/>
              </a:solidFill>
            </a:endParaRPr>
          </a:p>
        </p:txBody>
      </p:sp>
    </p:spTree>
    <p:extLst>
      <p:ext uri="{BB962C8B-B14F-4D97-AF65-F5344CB8AC3E}">
        <p14:creationId xmlns:p14="http://schemas.microsoft.com/office/powerpoint/2010/main" val="2225068900"/>
      </p:ext>
    </p:extLst>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a:spLocks noGrp="1"/>
          </p:cNvSpPr>
          <p:nvPr>
            <p:ph idx="1"/>
          </p:nvPr>
        </p:nvSpPr>
        <p:spPr>
          <a:xfrm>
            <a:off x="179512" y="836712"/>
            <a:ext cx="8712968" cy="5832648"/>
          </a:xfrm>
        </p:spPr>
        <p:txBody>
          <a:bodyPr/>
          <a:lstStyle/>
          <a:p>
            <a:r>
              <a:rPr lang="en-US" sz="2400" dirty="0"/>
              <a:t>According to the </a:t>
            </a:r>
            <a:r>
              <a:rPr lang="en-US" sz="2400" b="1" dirty="0"/>
              <a:t>bio-psycho-social </a:t>
            </a:r>
            <a:r>
              <a:rPr lang="en-US" sz="2400" b="1" dirty="0" smtClean="0"/>
              <a:t>mode</a:t>
            </a:r>
            <a:r>
              <a:rPr lang="en-US" sz="2400" dirty="0" smtClean="0"/>
              <a:t>l, </a:t>
            </a:r>
            <a:r>
              <a:rPr lang="en-US" sz="2400" dirty="0"/>
              <a:t>the global approach to </a:t>
            </a:r>
            <a:r>
              <a:rPr lang="en-US" sz="2400" dirty="0" smtClean="0"/>
              <a:t>rehabilitation of </a:t>
            </a:r>
            <a:r>
              <a:rPr lang="en-US" sz="2400" dirty="0"/>
              <a:t>the rheumatic patient should not </a:t>
            </a:r>
            <a:r>
              <a:rPr lang="en-US" sz="2400" dirty="0" smtClean="0"/>
              <a:t>only cover </a:t>
            </a:r>
            <a:r>
              <a:rPr lang="en-US" sz="2400" dirty="0"/>
              <a:t>the entire musculoskeletal </a:t>
            </a:r>
            <a:r>
              <a:rPr lang="en-US" sz="2400" dirty="0" smtClean="0"/>
              <a:t>system but </a:t>
            </a:r>
            <a:r>
              <a:rPr lang="en-US" sz="2400" dirty="0"/>
              <a:t>also the overall general health of </a:t>
            </a:r>
            <a:r>
              <a:rPr lang="en-US" sz="2400" dirty="0" smtClean="0"/>
              <a:t>a chronically </a:t>
            </a:r>
            <a:r>
              <a:rPr lang="en-US" sz="2400" dirty="0"/>
              <a:t>ill patient</a:t>
            </a:r>
            <a:r>
              <a:rPr lang="en-US" sz="2400" dirty="0" smtClean="0"/>
              <a:t>.</a:t>
            </a:r>
          </a:p>
          <a:p>
            <a:r>
              <a:rPr lang="en-US" sz="2400" dirty="0" smtClean="0"/>
              <a:t>In </a:t>
            </a:r>
            <a:r>
              <a:rPr lang="en-US" sz="2400" dirty="0"/>
              <a:t>fact, the </a:t>
            </a:r>
            <a:r>
              <a:rPr lang="en-US" sz="2400" dirty="0" smtClean="0"/>
              <a:t>multidimensional </a:t>
            </a:r>
            <a:r>
              <a:rPr lang="it-IT" sz="2400" b="1" u="sng" dirty="0" err="1" smtClean="0"/>
              <a:t>concept</a:t>
            </a:r>
            <a:r>
              <a:rPr lang="it-IT" sz="2400" b="1" u="sng" dirty="0" smtClean="0"/>
              <a:t> </a:t>
            </a:r>
            <a:r>
              <a:rPr lang="it-IT" sz="2400" b="1" u="sng" dirty="0"/>
              <a:t>of </a:t>
            </a:r>
            <a:r>
              <a:rPr lang="it-IT" sz="2400" b="1" u="sng" dirty="0" err="1"/>
              <a:t>Health</a:t>
            </a:r>
            <a:r>
              <a:rPr lang="it-IT" sz="2400" b="1" u="sng" dirty="0"/>
              <a:t> </a:t>
            </a:r>
            <a:r>
              <a:rPr lang="it-IT" sz="2400" dirty="0" err="1" smtClean="0"/>
              <a:t>includes</a:t>
            </a:r>
            <a:r>
              <a:rPr lang="it-IT" sz="2400" dirty="0" smtClean="0"/>
              <a:t> </a:t>
            </a:r>
            <a:r>
              <a:rPr lang="en-US" sz="2400" dirty="0" smtClean="0"/>
              <a:t>not </a:t>
            </a:r>
            <a:r>
              <a:rPr lang="en-US" sz="2400" dirty="0"/>
              <a:t>only the simple absence of illness</a:t>
            </a:r>
            <a:r>
              <a:rPr lang="en-US" sz="2400" dirty="0" smtClean="0"/>
              <a:t>, but </a:t>
            </a:r>
            <a:r>
              <a:rPr lang="en-US" sz="2400" dirty="0"/>
              <a:t>rather </a:t>
            </a:r>
            <a:r>
              <a:rPr lang="en-US" sz="2400" b="1" u="sng" dirty="0"/>
              <a:t>“a state of complete physical</a:t>
            </a:r>
            <a:r>
              <a:rPr lang="en-US" sz="2400" b="1" u="sng" dirty="0" smtClean="0"/>
              <a:t>, mental</a:t>
            </a:r>
            <a:r>
              <a:rPr lang="en-US" sz="2400" b="1" u="sng" dirty="0"/>
              <a:t>, and social well-being” (WHO</a:t>
            </a:r>
            <a:r>
              <a:rPr lang="en-US" sz="2400" b="1" u="sng" dirty="0" smtClean="0"/>
              <a:t>, 1947</a:t>
            </a:r>
            <a:r>
              <a:rPr lang="en-US" sz="2400" b="1" u="sng" dirty="0"/>
              <a:t>). </a:t>
            </a:r>
            <a:endParaRPr lang="en-US" sz="2400" b="1" u="sng" dirty="0" smtClean="0"/>
          </a:p>
          <a:p>
            <a:r>
              <a:rPr lang="en-US" sz="2400" dirty="0" smtClean="0"/>
              <a:t>In </a:t>
            </a:r>
            <a:r>
              <a:rPr lang="en-US" sz="2400" dirty="0"/>
              <a:t>fact, rheumatic diseases </a:t>
            </a:r>
            <a:r>
              <a:rPr lang="en-US" sz="2400" dirty="0" smtClean="0"/>
              <a:t>present progressive </a:t>
            </a:r>
            <a:r>
              <a:rPr lang="en-US" sz="2400" dirty="0"/>
              <a:t>and disabling chronic </a:t>
            </a:r>
            <a:r>
              <a:rPr lang="en-US" sz="2400" dirty="0" smtClean="0"/>
              <a:t>pain, are </a:t>
            </a:r>
            <a:r>
              <a:rPr lang="en-US" sz="2400" dirty="0"/>
              <a:t>often systemic and sometimes </a:t>
            </a:r>
            <a:r>
              <a:rPr lang="en-US" sz="2400" dirty="0" smtClean="0"/>
              <a:t>life threatening</a:t>
            </a:r>
            <a:r>
              <a:rPr lang="en-US" sz="2400" dirty="0"/>
              <a:t>; they can lead not only to </a:t>
            </a:r>
            <a:r>
              <a:rPr lang="en-US" sz="2400" dirty="0" smtClean="0"/>
              <a:t>serious </a:t>
            </a:r>
            <a:r>
              <a:rPr lang="it-IT" sz="2400" dirty="0" err="1" smtClean="0"/>
              <a:t>musculoskeletal</a:t>
            </a:r>
            <a:r>
              <a:rPr lang="it-IT" sz="2400" dirty="0" smtClean="0"/>
              <a:t> </a:t>
            </a:r>
            <a:r>
              <a:rPr lang="it-IT" sz="2400" dirty="0" err="1"/>
              <a:t>impairment</a:t>
            </a:r>
            <a:r>
              <a:rPr lang="it-IT" sz="2400" dirty="0"/>
              <a:t> </a:t>
            </a:r>
            <a:r>
              <a:rPr lang="it-IT" sz="2400" dirty="0" err="1"/>
              <a:t>but</a:t>
            </a:r>
            <a:r>
              <a:rPr lang="it-IT" sz="2400" dirty="0"/>
              <a:t> </a:t>
            </a:r>
            <a:r>
              <a:rPr lang="it-IT" sz="2400" dirty="0" smtClean="0"/>
              <a:t>to </a:t>
            </a:r>
            <a:r>
              <a:rPr lang="en-US" sz="2400" dirty="0" smtClean="0"/>
              <a:t>equally </a:t>
            </a:r>
            <a:r>
              <a:rPr lang="en-US" sz="2400" dirty="0"/>
              <a:t>important psychological and </a:t>
            </a:r>
            <a:r>
              <a:rPr lang="en-US" sz="2400" dirty="0" smtClean="0"/>
              <a:t>social problems</a:t>
            </a:r>
            <a:r>
              <a:rPr lang="en-US" sz="2400" dirty="0"/>
              <a:t>, which may have a </a:t>
            </a:r>
            <a:r>
              <a:rPr lang="en-US" sz="2400" dirty="0" smtClean="0"/>
              <a:t>strong impact </a:t>
            </a:r>
            <a:r>
              <a:rPr lang="en-US" sz="2400" dirty="0"/>
              <a:t>on patient quality of life and </a:t>
            </a:r>
            <a:r>
              <a:rPr lang="en-US" sz="2400" dirty="0" smtClean="0"/>
              <a:t>which </a:t>
            </a:r>
            <a:r>
              <a:rPr lang="it-IT" sz="2400" dirty="0" smtClean="0"/>
              <a:t>aggravate </a:t>
            </a:r>
            <a:r>
              <a:rPr lang="it-IT" sz="2400" dirty="0" err="1"/>
              <a:t>pain</a:t>
            </a:r>
            <a:r>
              <a:rPr lang="it-IT" sz="2400" dirty="0"/>
              <a:t> and </a:t>
            </a:r>
            <a:r>
              <a:rPr lang="it-IT" sz="2400" dirty="0" err="1"/>
              <a:t>disability</a:t>
            </a:r>
            <a:r>
              <a:rPr lang="it-IT" dirty="0"/>
              <a:t>.</a:t>
            </a:r>
          </a:p>
        </p:txBody>
      </p:sp>
    </p:spTree>
    <p:extLst>
      <p:ext uri="{BB962C8B-B14F-4D97-AF65-F5344CB8AC3E}">
        <p14:creationId xmlns:p14="http://schemas.microsoft.com/office/powerpoint/2010/main" val="1183899541"/>
      </p:ext>
    </p:extLst>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Segnaposto contenuto 5"/>
          <p:cNvSpPr>
            <a:spLocks noGrp="1"/>
          </p:cNvSpPr>
          <p:nvPr>
            <p:ph idx="1"/>
          </p:nvPr>
        </p:nvSpPr>
        <p:spPr>
          <a:xfrm>
            <a:off x="285750" y="692150"/>
            <a:ext cx="8678863" cy="5184775"/>
          </a:xfrm>
        </p:spPr>
        <p:txBody>
          <a:bodyPr/>
          <a:lstStyle/>
          <a:p>
            <a:pPr>
              <a:buFont typeface="Wingdings" pitchFamily="2" charset="2"/>
              <a:buNone/>
            </a:pPr>
            <a:r>
              <a:rPr lang="it-IT" sz="2200" smtClean="0"/>
              <a:t>Questionario a 2039 pazienti </a:t>
            </a:r>
            <a:r>
              <a:rPr lang="it-IT" sz="2200" b="1" smtClean="0"/>
              <a:t>con artrite reumatoide </a:t>
            </a:r>
            <a:r>
              <a:rPr lang="it-IT" sz="2200" smtClean="0"/>
              <a:t>(79% donne)</a:t>
            </a:r>
          </a:p>
          <a:p>
            <a:r>
              <a:rPr lang="it-IT" sz="2200" smtClean="0"/>
              <a:t> Le percezioni dei malati:</a:t>
            </a:r>
          </a:p>
          <a:p>
            <a:pPr lvl="1"/>
            <a:r>
              <a:rPr lang="it-IT" sz="2200" smtClean="0"/>
              <a:t>Si attendono una vita con dolore (70%)</a:t>
            </a:r>
          </a:p>
          <a:p>
            <a:pPr lvl="1"/>
            <a:r>
              <a:rPr lang="it-IT" sz="2200" smtClean="0"/>
              <a:t> Temono di non poter contribuire al bilancio familiare (51%)</a:t>
            </a:r>
          </a:p>
          <a:p>
            <a:pPr lvl="1"/>
            <a:r>
              <a:rPr lang="it-IT" sz="2200" smtClean="0"/>
              <a:t> Temono di non potersi permettere la terapia (53%)</a:t>
            </a:r>
          </a:p>
          <a:p>
            <a:pPr lvl="1"/>
            <a:r>
              <a:rPr lang="it-IT" sz="2200" smtClean="0"/>
              <a:t> Solo 22% dichiarano di aspettarsi una vita normale</a:t>
            </a:r>
          </a:p>
          <a:p>
            <a:pPr lvl="1"/>
            <a:r>
              <a:rPr lang="it-IT" sz="2200" smtClean="0"/>
              <a:t> 46% sono soddisfatti del trattamento</a:t>
            </a:r>
          </a:p>
          <a:p>
            <a:pPr lvl="1"/>
            <a:endParaRPr lang="it-IT" sz="2200" smtClean="0"/>
          </a:p>
          <a:p>
            <a:pPr>
              <a:buClr>
                <a:schemeClr val="accent1"/>
              </a:buClr>
              <a:buSzPct val="70000"/>
              <a:buFont typeface="Wingdings 2" pitchFamily="18" charset="2"/>
              <a:buChar char=""/>
            </a:pPr>
            <a:r>
              <a:rPr lang="it-IT" sz="2200" smtClean="0"/>
              <a:t>pz con AR più aggressiva hanno peggiore “attesa” per il futuro </a:t>
            </a:r>
          </a:p>
          <a:p>
            <a:pPr>
              <a:buClr>
                <a:schemeClr val="accent1"/>
              </a:buClr>
              <a:buSzPct val="70000"/>
              <a:buFont typeface="Wingdings 2" pitchFamily="18" charset="2"/>
              <a:buChar char=""/>
            </a:pPr>
            <a:r>
              <a:rPr lang="it-IT" sz="2200" smtClean="0"/>
              <a:t>donne e anziani hanno maggior timore di non potere in futuro accudire se stessi o di non potersi permettere i farmaci</a:t>
            </a:r>
          </a:p>
          <a:p>
            <a:pPr>
              <a:buClr>
                <a:schemeClr val="accent1"/>
              </a:buClr>
              <a:buSzPct val="70000"/>
              <a:buFont typeface="Wingdings 2" pitchFamily="18" charset="2"/>
              <a:buChar char=""/>
            </a:pPr>
            <a:r>
              <a:rPr lang="it-IT" sz="2200" smtClean="0"/>
              <a:t>tra questi vi è una maggiore incidenza di depressione</a:t>
            </a:r>
          </a:p>
        </p:txBody>
      </p:sp>
      <p:sp>
        <p:nvSpPr>
          <p:cNvPr id="14339" name="Rettangolo 1"/>
          <p:cNvSpPr>
            <a:spLocks noChangeArrowheads="1"/>
          </p:cNvSpPr>
          <p:nvPr/>
        </p:nvSpPr>
        <p:spPr bwMode="auto">
          <a:xfrm>
            <a:off x="107950" y="6094413"/>
            <a:ext cx="8856663" cy="647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en-US">
                <a:solidFill>
                  <a:srgbClr val="000000"/>
                </a:solidFill>
              </a:rPr>
              <a:t>Assessment of Rheumatoid Arthritis Patients’ Level of Concern for the Future is an Important Consideration in Discussing Treatment Options (EULAR 2008) </a:t>
            </a:r>
            <a:r>
              <a:rPr lang="it-IT">
                <a:solidFill>
                  <a:srgbClr val="000000"/>
                </a:solidFill>
              </a:rPr>
              <a:t>Wolfe et al. </a:t>
            </a:r>
          </a:p>
        </p:txBody>
      </p:sp>
    </p:spTree>
    <p:extLst>
      <p:ext uri="{BB962C8B-B14F-4D97-AF65-F5344CB8AC3E}">
        <p14:creationId xmlns:p14="http://schemas.microsoft.com/office/powerpoint/2010/main" val="735483826"/>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egnaposto numero diapositiva 3"/>
          <p:cNvSpPr>
            <a:spLocks noGrp="1"/>
          </p:cNvSpPr>
          <p:nvPr>
            <p:ph type="sldNum" sz="quarter" idx="11"/>
          </p:nvPr>
        </p:nvSpPr>
        <p:spPr/>
        <p:txBody>
          <a:bodyPr/>
          <a:lstStyle/>
          <a:p>
            <a:pPr>
              <a:defRPr/>
            </a:pPr>
            <a:fld id="{39128276-A1B7-4D20-920C-B3A7C85EE484}" type="slidenum">
              <a:rPr lang="it-IT" smtClean="0"/>
              <a:pPr>
                <a:defRPr/>
              </a:pPr>
              <a:t>45</a:t>
            </a:fld>
            <a:endParaRPr lang="it-IT"/>
          </a:p>
        </p:txBody>
      </p:sp>
      <p:sp>
        <p:nvSpPr>
          <p:cNvPr id="5" name="Ovale 4"/>
          <p:cNvSpPr/>
          <p:nvPr/>
        </p:nvSpPr>
        <p:spPr>
          <a:xfrm>
            <a:off x="0" y="1124744"/>
            <a:ext cx="8748464" cy="5112568"/>
          </a:xfrm>
          <a:prstGeom prst="ellipse">
            <a:avLst/>
          </a:prstGeom>
          <a:solidFill>
            <a:schemeClr val="accent1">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indent="-285750">
              <a:buFont typeface="Arial" pitchFamily="34" charset="0"/>
              <a:buChar char="•"/>
            </a:pPr>
            <a:r>
              <a:rPr lang="it-IT" sz="2800" b="1" dirty="0" smtClean="0">
                <a:solidFill>
                  <a:schemeClr val="tx1"/>
                </a:solidFill>
              </a:rPr>
              <a:t>L’importanza di stabilire una relazione terapeutica positiva</a:t>
            </a:r>
            <a:r>
              <a:rPr lang="it-IT" sz="2800" dirty="0" smtClean="0">
                <a:solidFill>
                  <a:schemeClr val="tx1"/>
                </a:solidFill>
              </a:rPr>
              <a:t>: capacità di ascolto e di accoglienza, di costruire un contratto terapeutico trasparente e reale, di stabilire degli obiettivi condivisi, di mobilitare insieme le risorse, </a:t>
            </a:r>
            <a:r>
              <a:rPr lang="it-IT" sz="2800" dirty="0" err="1" smtClean="0">
                <a:solidFill>
                  <a:schemeClr val="tx1"/>
                </a:solidFill>
              </a:rPr>
              <a:t>ecc</a:t>
            </a:r>
            <a:endParaRPr lang="it-IT" sz="2800" dirty="0" smtClean="0">
              <a:solidFill>
                <a:schemeClr val="tx1"/>
              </a:solidFill>
            </a:endParaRPr>
          </a:p>
          <a:p>
            <a:endParaRPr lang="it-IT" sz="2800" dirty="0" smtClean="0">
              <a:solidFill>
                <a:schemeClr val="tx1"/>
              </a:solidFill>
            </a:endParaRPr>
          </a:p>
        </p:txBody>
      </p:sp>
    </p:spTree>
    <p:extLst>
      <p:ext uri="{BB962C8B-B14F-4D97-AF65-F5344CB8AC3E}">
        <p14:creationId xmlns:p14="http://schemas.microsoft.com/office/powerpoint/2010/main" val="4280685932"/>
      </p:ext>
    </p:extLst>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style>
          <a:lnRef idx="1">
            <a:schemeClr val="accent2"/>
          </a:lnRef>
          <a:fillRef idx="2">
            <a:schemeClr val="accent2"/>
          </a:fillRef>
          <a:effectRef idx="1">
            <a:schemeClr val="accent2"/>
          </a:effectRef>
          <a:fontRef idx="minor">
            <a:schemeClr val="dk1"/>
          </a:fontRef>
        </p:style>
        <p:txBody>
          <a:bodyPr/>
          <a:lstStyle/>
          <a:p>
            <a:r>
              <a:rPr lang="it-IT" dirty="0" smtClean="0"/>
              <a:t>Per il tuo approfondimento:</a:t>
            </a:r>
            <a:endParaRPr lang="it-IT" dirty="0"/>
          </a:p>
        </p:txBody>
      </p:sp>
      <p:sp>
        <p:nvSpPr>
          <p:cNvPr id="3" name="Segnaposto contenuto 2"/>
          <p:cNvSpPr>
            <a:spLocks noGrp="1"/>
          </p:cNvSpPr>
          <p:nvPr>
            <p:ph idx="1"/>
          </p:nvPr>
        </p:nvSpPr>
        <p:spPr>
          <a:xfrm>
            <a:off x="179512" y="1744216"/>
            <a:ext cx="8856984" cy="4925144"/>
          </a:xfrm>
        </p:spPr>
        <p:txBody>
          <a:bodyPr>
            <a:normAutofit/>
          </a:bodyPr>
          <a:lstStyle/>
          <a:p>
            <a:pPr marL="514350" indent="-514350">
              <a:buFont typeface="+mj-lt"/>
              <a:buAutoNum type="arabicPeriod"/>
            </a:pPr>
            <a:r>
              <a:rPr lang="it-IT" sz="2400" dirty="0" smtClean="0"/>
              <a:t>Rileggi le slide e il pdf allegato a questa lezione: </a:t>
            </a:r>
            <a:r>
              <a:rPr lang="it-IT" sz="2400" b="1" dirty="0"/>
              <a:t>«</a:t>
            </a:r>
            <a:r>
              <a:rPr lang="it-IT" sz="2400" b="1" dirty="0" err="1"/>
              <a:t>Rheumatologic</a:t>
            </a:r>
            <a:r>
              <a:rPr lang="it-IT" sz="2400" b="1" dirty="0"/>
              <a:t> </a:t>
            </a:r>
            <a:r>
              <a:rPr lang="it-IT" sz="2400" b="1" dirty="0" err="1"/>
              <a:t>rehabilitation</a:t>
            </a:r>
            <a:r>
              <a:rPr lang="it-IT" sz="2400" b="1" dirty="0"/>
              <a:t>: the </a:t>
            </a:r>
            <a:r>
              <a:rPr lang="it-IT" sz="2400" b="1" dirty="0" err="1"/>
              <a:t>great</a:t>
            </a:r>
            <a:r>
              <a:rPr lang="it-IT" sz="2400" b="1" dirty="0"/>
              <a:t> </a:t>
            </a:r>
            <a:r>
              <a:rPr lang="it-IT" sz="2400" b="1" dirty="0" err="1"/>
              <a:t>expectation</a:t>
            </a:r>
            <a:r>
              <a:rPr lang="it-IT" sz="2400" b="1" dirty="0"/>
              <a:t> for </a:t>
            </a:r>
            <a:r>
              <a:rPr lang="it-IT" sz="2400" b="1" dirty="0" err="1"/>
              <a:t>rheumatic</a:t>
            </a:r>
            <a:r>
              <a:rPr lang="it-IT" sz="2400" b="1" dirty="0"/>
              <a:t> </a:t>
            </a:r>
            <a:r>
              <a:rPr lang="it-IT" sz="2400" b="1" dirty="0" err="1"/>
              <a:t>patients</a:t>
            </a:r>
            <a:r>
              <a:rPr lang="it-IT" sz="2400" b="1" dirty="0"/>
              <a:t>» </a:t>
            </a:r>
            <a:r>
              <a:rPr lang="it-IT" sz="2400" b="1" dirty="0" smtClean="0"/>
              <a:t> </a:t>
            </a:r>
            <a:r>
              <a:rPr lang="it-IT" sz="2400" dirty="0" smtClean="0"/>
              <a:t>Reumatismo</a:t>
            </a:r>
            <a:r>
              <a:rPr lang="it-IT" sz="2400" dirty="0"/>
              <a:t>, 2012; 64(1):</a:t>
            </a:r>
            <a:r>
              <a:rPr lang="it-IT" sz="2400" dirty="0" smtClean="0"/>
              <a:t>1-6 (lo puoi scaricare anche on line)</a:t>
            </a:r>
          </a:p>
          <a:p>
            <a:pPr marL="514350" indent="-514350">
              <a:buFont typeface="+mj-lt"/>
              <a:buAutoNum type="arabicPeriod"/>
            </a:pPr>
            <a:r>
              <a:rPr lang="it-IT" sz="2400" dirty="0" smtClean="0"/>
              <a:t>Naviga e familiarizza sui siti segnalati: esiste una società italiana di reumatologia? Esiste un giornale? E per quanto riguarda la riabilitazione: esiste una società scientifica?</a:t>
            </a:r>
          </a:p>
          <a:p>
            <a:pPr marL="514350" indent="-514350">
              <a:buFont typeface="+mj-lt"/>
              <a:buAutoNum type="arabicPeriod"/>
            </a:pPr>
            <a:r>
              <a:rPr lang="it-IT" sz="2400" dirty="0" smtClean="0"/>
              <a:t>Recupera alcuni aspetti del corso di Relazione terapeutica nell’esercizio professionale dello scorso anno: cosa significa relazione terapeutica positiva? Contratto terapeutico? Quali aspetti possono aiutarmi a migliorarla?</a:t>
            </a:r>
          </a:p>
          <a:p>
            <a:pPr marL="514350" indent="-514350">
              <a:buFont typeface="+mj-lt"/>
              <a:buAutoNum type="arabicPeriod"/>
            </a:pPr>
            <a:r>
              <a:rPr lang="it-IT" sz="2400" dirty="0" smtClean="0"/>
              <a:t>Ricordati la definizione  di salute e di riabilitazione secondo l’OMS: quali sono gli aspetti chiave?</a:t>
            </a:r>
          </a:p>
          <a:p>
            <a:pPr marL="514350" indent="-514350">
              <a:buFont typeface="+mj-lt"/>
              <a:buAutoNum type="arabicPeriod"/>
            </a:pPr>
            <a:endParaRPr lang="it-IT" sz="2400" dirty="0"/>
          </a:p>
        </p:txBody>
      </p:sp>
    </p:spTree>
    <p:extLst>
      <p:ext uri="{BB962C8B-B14F-4D97-AF65-F5344CB8AC3E}">
        <p14:creationId xmlns:p14="http://schemas.microsoft.com/office/powerpoint/2010/main" val="1860218633"/>
      </p:ext>
    </p:extLst>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egnaposto numero diapositiva 4"/>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F2B61304-5EFB-410C-8E6B-9053308398FE}" type="slidenum">
              <a:rPr lang="it-IT" smtClean="0">
                <a:latin typeface="Arial Black" pitchFamily="34" charset="0"/>
              </a:rPr>
              <a:pPr eaLnBrk="1" hangingPunct="1"/>
              <a:t>47</a:t>
            </a:fld>
            <a:endParaRPr lang="it-IT" smtClean="0">
              <a:latin typeface="Arial Black" pitchFamily="34" charset="0"/>
            </a:endParaRPr>
          </a:p>
        </p:txBody>
      </p:sp>
      <p:sp>
        <p:nvSpPr>
          <p:cNvPr id="4099" name="Rectangle 2"/>
          <p:cNvSpPr>
            <a:spLocks noGrp="1" noChangeArrowheads="1"/>
          </p:cNvSpPr>
          <p:nvPr>
            <p:ph type="title"/>
          </p:nvPr>
        </p:nvSpPr>
        <p:spPr/>
        <p:txBody>
          <a:bodyPr/>
          <a:lstStyle/>
          <a:p>
            <a:pPr eaLnBrk="1" hangingPunct="1"/>
            <a:r>
              <a:rPr lang="it-IT" b="1" smtClean="0"/>
              <a:t>Diversi tipi di reumatismi</a:t>
            </a:r>
          </a:p>
        </p:txBody>
      </p:sp>
      <p:sp>
        <p:nvSpPr>
          <p:cNvPr id="4100" name="Rectangle 3"/>
          <p:cNvSpPr>
            <a:spLocks noGrp="1" noChangeArrowheads="1"/>
          </p:cNvSpPr>
          <p:nvPr>
            <p:ph type="body" idx="1"/>
          </p:nvPr>
        </p:nvSpPr>
        <p:spPr>
          <a:xfrm>
            <a:off x="755576" y="1989138"/>
            <a:ext cx="3529012" cy="2016125"/>
          </a:xfrm>
        </p:spPr>
        <p:txBody>
          <a:bodyPr>
            <a:normAutofit fontScale="85000" lnSpcReduction="10000"/>
          </a:bodyPr>
          <a:lstStyle/>
          <a:p>
            <a:pPr eaLnBrk="1" hangingPunct="1">
              <a:lnSpc>
                <a:spcPct val="150000"/>
              </a:lnSpc>
            </a:pPr>
            <a:r>
              <a:rPr lang="it-IT" dirty="0" smtClean="0"/>
              <a:t>Infiammatori</a:t>
            </a:r>
          </a:p>
          <a:p>
            <a:pPr eaLnBrk="1" hangingPunct="1">
              <a:lnSpc>
                <a:spcPct val="150000"/>
              </a:lnSpc>
            </a:pPr>
            <a:r>
              <a:rPr lang="it-IT" dirty="0" smtClean="0"/>
              <a:t>Degenerativi</a:t>
            </a:r>
          </a:p>
          <a:p>
            <a:pPr eaLnBrk="1" hangingPunct="1">
              <a:lnSpc>
                <a:spcPct val="150000"/>
              </a:lnSpc>
            </a:pPr>
            <a:r>
              <a:rPr lang="it-IT" dirty="0" smtClean="0"/>
              <a:t>Dismetabolici</a:t>
            </a:r>
          </a:p>
        </p:txBody>
      </p:sp>
      <p:sp>
        <p:nvSpPr>
          <p:cNvPr id="4101" name="Text Box 4"/>
          <p:cNvSpPr txBox="1">
            <a:spLocks noChangeArrowheads="1"/>
          </p:cNvSpPr>
          <p:nvPr/>
        </p:nvSpPr>
        <p:spPr bwMode="auto">
          <a:xfrm>
            <a:off x="5504009" y="3933056"/>
            <a:ext cx="3027362" cy="2139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lnSpc>
                <a:spcPct val="150000"/>
              </a:lnSpc>
              <a:spcBef>
                <a:spcPct val="20000"/>
              </a:spcBef>
              <a:buClr>
                <a:schemeClr val="bg2"/>
              </a:buClr>
              <a:buSzPct val="75000"/>
              <a:buFont typeface="Wingdings" pitchFamily="2" charset="2"/>
              <a:buChar char="n"/>
            </a:pPr>
            <a:r>
              <a:rPr lang="it-IT" sz="3200" dirty="0"/>
              <a:t>Articolari</a:t>
            </a:r>
          </a:p>
          <a:p>
            <a:pPr eaLnBrk="1" hangingPunct="1">
              <a:lnSpc>
                <a:spcPct val="150000"/>
              </a:lnSpc>
              <a:spcBef>
                <a:spcPct val="20000"/>
              </a:spcBef>
              <a:buClr>
                <a:schemeClr val="bg2"/>
              </a:buClr>
              <a:buSzPct val="75000"/>
              <a:buFont typeface="Wingdings" pitchFamily="2" charset="2"/>
              <a:buChar char="n"/>
            </a:pPr>
            <a:r>
              <a:rPr lang="it-IT" sz="3200" dirty="0"/>
              <a:t>Extra-articolari</a:t>
            </a:r>
          </a:p>
          <a:p>
            <a:pPr eaLnBrk="1" hangingPunct="1"/>
            <a:endParaRPr lang="it-IT" sz="3200" dirty="0"/>
          </a:p>
        </p:txBody>
      </p:sp>
    </p:spTree>
    <p:extLst>
      <p:ext uri="{BB962C8B-B14F-4D97-AF65-F5344CB8AC3E}">
        <p14:creationId xmlns:p14="http://schemas.microsoft.com/office/powerpoint/2010/main" val="937442296"/>
      </p:ext>
    </p:extLst>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5843" name="Picture 3" descr="SIR 1998">
            <a:extLst>
              <a:ext uri="{FF2B5EF4-FFF2-40B4-BE49-F238E27FC236}">
                <a16:creationId xmlns:a16="http://schemas.microsoft.com/office/drawing/2014/main" xmlns="" id="{75BFD7B6-132D-4EED-9BD3-F61C5038DD9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543676" y="1268412"/>
            <a:ext cx="1988764" cy="537265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olo 1">
            <a:extLst>
              <a:ext uri="{FF2B5EF4-FFF2-40B4-BE49-F238E27FC236}">
                <a16:creationId xmlns:a16="http://schemas.microsoft.com/office/drawing/2014/main" xmlns="" id="{914521F9-5C1A-40AA-869F-98C684CAF6A0}"/>
              </a:ext>
            </a:extLst>
          </p:cNvPr>
          <p:cNvSpPr>
            <a:spLocks noGrp="1"/>
          </p:cNvSpPr>
          <p:nvPr>
            <p:ph type="title"/>
          </p:nvPr>
        </p:nvSpPr>
        <p:spPr/>
        <p:txBody>
          <a:bodyPr>
            <a:normAutofit/>
          </a:bodyPr>
          <a:lstStyle/>
          <a:p>
            <a:r>
              <a:rPr lang="it-IT" altLang="it-IT" dirty="0">
                <a:solidFill>
                  <a:schemeClr val="tx2"/>
                </a:solidFill>
              </a:rPr>
              <a:t>Classificazione S.I.R. 1998</a:t>
            </a:r>
            <a:endParaRPr lang="it-IT" dirty="0"/>
          </a:p>
        </p:txBody>
      </p:sp>
      <p:sp>
        <p:nvSpPr>
          <p:cNvPr id="3" name="Segnaposto contenuto 2">
            <a:extLst>
              <a:ext uri="{FF2B5EF4-FFF2-40B4-BE49-F238E27FC236}">
                <a16:creationId xmlns:a16="http://schemas.microsoft.com/office/drawing/2014/main" xmlns="" id="{D8611F91-6D42-4CE4-B6ED-D1AB257AC60D}"/>
              </a:ext>
            </a:extLst>
          </p:cNvPr>
          <p:cNvSpPr>
            <a:spLocks noGrp="1"/>
          </p:cNvSpPr>
          <p:nvPr>
            <p:ph idx="1"/>
          </p:nvPr>
        </p:nvSpPr>
        <p:spPr>
          <a:xfrm>
            <a:off x="251521" y="1271016"/>
            <a:ext cx="6158612" cy="5254328"/>
          </a:xfrm>
        </p:spPr>
        <p:txBody>
          <a:bodyPr>
            <a:noAutofit/>
          </a:bodyPr>
          <a:lstStyle/>
          <a:p>
            <a:pPr>
              <a:spcBef>
                <a:spcPct val="0"/>
              </a:spcBef>
              <a:buFontTx/>
              <a:buNone/>
            </a:pPr>
            <a:r>
              <a:rPr lang="it-IT" altLang="it-IT" sz="2000" b="1" dirty="0"/>
              <a:t>1. Artriti primarie e spondilo-</a:t>
            </a:r>
            <a:r>
              <a:rPr lang="it-IT" altLang="it-IT" sz="2000" b="1" dirty="0" err="1"/>
              <a:t>entesoartriti</a:t>
            </a:r>
            <a:endParaRPr lang="it-IT" altLang="it-IT" sz="2000" b="1" dirty="0"/>
          </a:p>
          <a:p>
            <a:pPr>
              <a:spcBef>
                <a:spcPct val="0"/>
              </a:spcBef>
              <a:buFontTx/>
              <a:buNone/>
            </a:pPr>
            <a:r>
              <a:rPr lang="it-IT" altLang="it-IT" sz="2000" b="1" dirty="0"/>
              <a:t>2. Connettiviti e </a:t>
            </a:r>
            <a:r>
              <a:rPr lang="it-IT" altLang="it-IT" sz="2000" b="1" dirty="0" err="1"/>
              <a:t>vasculiti</a:t>
            </a:r>
            <a:endParaRPr lang="it-IT" altLang="it-IT" sz="2000" b="1" dirty="0"/>
          </a:p>
          <a:p>
            <a:pPr>
              <a:spcBef>
                <a:spcPct val="0"/>
              </a:spcBef>
              <a:buFontTx/>
              <a:buNone/>
            </a:pPr>
            <a:r>
              <a:rPr lang="it-IT" altLang="it-IT" sz="2000" b="1" dirty="0"/>
              <a:t>3. Artriti da agenti infettivi</a:t>
            </a:r>
          </a:p>
          <a:p>
            <a:pPr>
              <a:spcBef>
                <a:spcPct val="0"/>
              </a:spcBef>
              <a:buFontTx/>
              <a:buNone/>
            </a:pPr>
            <a:r>
              <a:rPr lang="it-IT" altLang="it-IT" sz="2000" b="1" dirty="0"/>
              <a:t>4. Artropatie da </a:t>
            </a:r>
            <a:r>
              <a:rPr lang="it-IT" altLang="it-IT" sz="2000" b="1" dirty="0" err="1"/>
              <a:t>microcristalli</a:t>
            </a:r>
            <a:r>
              <a:rPr lang="it-IT" altLang="it-IT" sz="2000" b="1" dirty="0"/>
              <a:t> e dismetaboliche</a:t>
            </a:r>
          </a:p>
          <a:p>
            <a:pPr>
              <a:spcBef>
                <a:spcPct val="0"/>
              </a:spcBef>
              <a:buFontTx/>
              <a:buNone/>
            </a:pPr>
            <a:r>
              <a:rPr lang="it-IT" altLang="it-IT" sz="2000" b="1" dirty="0"/>
              <a:t>5. Artrosi</a:t>
            </a:r>
          </a:p>
          <a:p>
            <a:pPr>
              <a:spcBef>
                <a:spcPct val="0"/>
              </a:spcBef>
              <a:buFontTx/>
              <a:buNone/>
            </a:pPr>
            <a:r>
              <a:rPr lang="it-IT" altLang="it-IT" sz="2000" b="1" dirty="0"/>
              <a:t>6. Affezioni dolorose non traumatiche del rachide</a:t>
            </a:r>
          </a:p>
          <a:p>
            <a:pPr>
              <a:spcBef>
                <a:spcPct val="0"/>
              </a:spcBef>
              <a:buFontTx/>
              <a:buNone/>
            </a:pPr>
            <a:r>
              <a:rPr lang="it-IT" altLang="it-IT" sz="2000" b="1" dirty="0"/>
              <a:t>7. Reumatismi extra-articolari</a:t>
            </a:r>
          </a:p>
          <a:p>
            <a:pPr>
              <a:spcBef>
                <a:spcPct val="0"/>
              </a:spcBef>
              <a:buFontTx/>
              <a:buNone/>
            </a:pPr>
            <a:r>
              <a:rPr lang="it-IT" altLang="it-IT" sz="2000" b="1" dirty="0"/>
              <a:t>8. Sindromi neurologiche, </a:t>
            </a:r>
            <a:r>
              <a:rPr lang="it-IT" altLang="it-IT" sz="2000" b="1" dirty="0" err="1"/>
              <a:t>neurovascolari</a:t>
            </a:r>
            <a:r>
              <a:rPr lang="it-IT" altLang="it-IT" sz="2000" b="1" dirty="0"/>
              <a:t> e psichiche</a:t>
            </a:r>
          </a:p>
          <a:p>
            <a:pPr>
              <a:spcBef>
                <a:spcPct val="0"/>
              </a:spcBef>
              <a:buFontTx/>
              <a:buNone/>
            </a:pPr>
            <a:r>
              <a:rPr lang="it-IT" altLang="it-IT" sz="2000" b="1" dirty="0"/>
              <a:t>9. Malattie dell’osso</a:t>
            </a:r>
          </a:p>
          <a:p>
            <a:pPr>
              <a:spcBef>
                <a:spcPct val="0"/>
              </a:spcBef>
              <a:buFontTx/>
              <a:buNone/>
            </a:pPr>
            <a:r>
              <a:rPr lang="it-IT" altLang="it-IT" sz="2000" b="1" dirty="0"/>
              <a:t>10. Malattie congenite del connettivo</a:t>
            </a:r>
          </a:p>
          <a:p>
            <a:pPr>
              <a:spcBef>
                <a:spcPct val="0"/>
              </a:spcBef>
              <a:buFontTx/>
              <a:buNone/>
            </a:pPr>
            <a:r>
              <a:rPr lang="it-IT" altLang="it-IT" sz="2000" b="1" dirty="0"/>
              <a:t>11. Neoplasie e malattie correlate</a:t>
            </a:r>
          </a:p>
          <a:p>
            <a:pPr>
              <a:spcBef>
                <a:spcPct val="0"/>
              </a:spcBef>
              <a:buFontTx/>
              <a:buNone/>
            </a:pPr>
            <a:r>
              <a:rPr lang="it-IT" altLang="it-IT" sz="2000" b="1" dirty="0"/>
              <a:t>12. Altre malattie con possibili manifestazioni reumatologiche</a:t>
            </a:r>
          </a:p>
          <a:p>
            <a:pPr>
              <a:spcBef>
                <a:spcPct val="0"/>
              </a:spcBef>
              <a:buFontTx/>
              <a:buNone/>
            </a:pPr>
            <a:endParaRPr lang="it-IT" altLang="it-IT" sz="2000" b="1" dirty="0"/>
          </a:p>
          <a:p>
            <a:pPr>
              <a:spcBef>
                <a:spcPct val="0"/>
              </a:spcBef>
              <a:buFontTx/>
              <a:buNone/>
            </a:pPr>
            <a:r>
              <a:rPr lang="it-IT" altLang="it-IT" sz="2000" b="1" dirty="0"/>
              <a:t>News : Malattie </a:t>
            </a:r>
            <a:r>
              <a:rPr lang="it-IT" altLang="it-IT" sz="2000" b="1" dirty="0" err="1"/>
              <a:t>autoinfiammatorie</a:t>
            </a:r>
            <a:r>
              <a:rPr lang="it-IT" altLang="it-IT" sz="2000" b="1" dirty="0"/>
              <a:t> </a:t>
            </a:r>
          </a:p>
        </p:txBody>
      </p:sp>
    </p:spTree>
    <p:extLst>
      <p:ext uri="{BB962C8B-B14F-4D97-AF65-F5344CB8AC3E}">
        <p14:creationId xmlns:p14="http://schemas.microsoft.com/office/powerpoint/2010/main" val="3716398688"/>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Diagramma 3">
            <a:extLst>
              <a:ext uri="{FF2B5EF4-FFF2-40B4-BE49-F238E27FC236}">
                <a16:creationId xmlns:a16="http://schemas.microsoft.com/office/drawing/2014/main" xmlns="" id="{58E468E2-873E-443C-B9DA-59E66C42BBED}"/>
              </a:ext>
            </a:extLst>
          </p:cNvPr>
          <p:cNvGraphicFramePr/>
          <p:nvPr>
            <p:extLst>
              <p:ext uri="{D42A27DB-BD31-4B8C-83A1-F6EECF244321}">
                <p14:modId xmlns:p14="http://schemas.microsoft.com/office/powerpoint/2010/main" val="3608233899"/>
              </p:ext>
            </p:extLst>
          </p:nvPr>
        </p:nvGraphicFramePr>
        <p:xfrm>
          <a:off x="827584" y="188640"/>
          <a:ext cx="7992888" cy="655272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487868943"/>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olo 1"/>
          <p:cNvSpPr>
            <a:spLocks noGrp="1"/>
          </p:cNvSpPr>
          <p:nvPr>
            <p:ph type="title"/>
          </p:nvPr>
        </p:nvSpPr>
        <p:spPr/>
        <p:txBody>
          <a:bodyPr/>
          <a:lstStyle/>
          <a:p>
            <a:pPr eaLnBrk="1" hangingPunct="1"/>
            <a:r>
              <a:rPr lang="it-IT" b="1" u="sng" smtClean="0"/>
              <a:t>Reumatismi flogistici</a:t>
            </a:r>
            <a:r>
              <a:rPr lang="it-IT" b="1" smtClean="0"/>
              <a:t>  1</a:t>
            </a:r>
            <a:endParaRPr lang="it-IT" smtClean="0"/>
          </a:p>
        </p:txBody>
      </p:sp>
      <p:sp>
        <p:nvSpPr>
          <p:cNvPr id="5123" name="Segnaposto contenuto 2"/>
          <p:cNvSpPr>
            <a:spLocks noGrp="1"/>
          </p:cNvSpPr>
          <p:nvPr>
            <p:ph idx="1"/>
          </p:nvPr>
        </p:nvSpPr>
        <p:spPr>
          <a:xfrm>
            <a:off x="179388" y="2125663"/>
            <a:ext cx="8857108" cy="4616450"/>
          </a:xfrm>
        </p:spPr>
        <p:txBody>
          <a:bodyPr/>
          <a:lstStyle/>
          <a:p>
            <a:pPr eaLnBrk="1" hangingPunct="1"/>
            <a:r>
              <a:rPr lang="it-IT" sz="2800" dirty="0" smtClean="0"/>
              <a:t>Sono caratterizzati da un’infiammazione dei tessuti:</a:t>
            </a:r>
          </a:p>
          <a:p>
            <a:pPr marL="0" indent="0" eaLnBrk="1" hangingPunct="1">
              <a:buNone/>
            </a:pPr>
            <a:endParaRPr lang="it-IT" sz="2800" dirty="0" smtClean="0"/>
          </a:p>
          <a:p>
            <a:pPr lvl="1" eaLnBrk="1" hangingPunct="1"/>
            <a:r>
              <a:rPr lang="it-IT" dirty="0" smtClean="0"/>
              <a:t>Articolari </a:t>
            </a:r>
            <a:r>
              <a:rPr lang="it-IT" dirty="0" smtClean="0">
                <a:sym typeface="Wingdings" pitchFamily="2" charset="2"/>
              </a:rPr>
              <a:t> artriti (es. Artrite reumatoide, PSR)</a:t>
            </a:r>
          </a:p>
          <a:p>
            <a:pPr lvl="1" eaLnBrk="1" hangingPunct="1"/>
            <a:r>
              <a:rPr lang="it-IT" dirty="0" smtClean="0">
                <a:sym typeface="Wingdings" pitchFamily="2" charset="2"/>
              </a:rPr>
              <a:t>Extra-articolari  borsiti, tendiniti, </a:t>
            </a:r>
            <a:r>
              <a:rPr lang="it-IT" dirty="0" err="1" smtClean="0">
                <a:sym typeface="Wingdings" pitchFamily="2" charset="2"/>
              </a:rPr>
              <a:t>legamentiti</a:t>
            </a:r>
            <a:endParaRPr lang="it-IT" dirty="0" smtClean="0">
              <a:sym typeface="Wingdings" pitchFamily="2" charset="2"/>
            </a:endParaRPr>
          </a:p>
          <a:p>
            <a:pPr lvl="1" eaLnBrk="1" hangingPunct="1"/>
            <a:r>
              <a:rPr lang="it-IT" dirty="0" smtClean="0">
                <a:sym typeface="Wingdings" pitchFamily="2" charset="2"/>
              </a:rPr>
              <a:t>Dei tessuti connettivi  le connettiviti (es. LES, sclerodermia)</a:t>
            </a:r>
          </a:p>
          <a:p>
            <a:pPr lvl="1" eaLnBrk="1" hangingPunct="1"/>
            <a:r>
              <a:rPr lang="it-IT" dirty="0" smtClean="0">
                <a:sym typeface="Wingdings" pitchFamily="2" charset="2"/>
              </a:rPr>
              <a:t>Dei vasi  </a:t>
            </a:r>
            <a:r>
              <a:rPr lang="it-IT" dirty="0" err="1" smtClean="0">
                <a:sym typeface="Wingdings" pitchFamily="2" charset="2"/>
              </a:rPr>
              <a:t>vasculite</a:t>
            </a:r>
            <a:endParaRPr lang="it-IT" dirty="0" smtClean="0"/>
          </a:p>
        </p:txBody>
      </p:sp>
      <p:sp>
        <p:nvSpPr>
          <p:cNvPr id="5124" name="Segnaposto numero diapositiva 3"/>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7FAE43EF-9E95-4247-9560-C13631D87CF6}" type="slidenum">
              <a:rPr lang="it-IT" smtClean="0">
                <a:latin typeface="Arial Black" pitchFamily="34" charset="0"/>
              </a:rPr>
              <a:pPr eaLnBrk="1" hangingPunct="1"/>
              <a:t>50</a:t>
            </a:fld>
            <a:endParaRPr lang="it-IT" smtClean="0">
              <a:latin typeface="Arial Black" pitchFamily="34" charset="0"/>
            </a:endParaRPr>
          </a:p>
        </p:txBody>
      </p:sp>
    </p:spTree>
    <p:extLst>
      <p:ext uri="{BB962C8B-B14F-4D97-AF65-F5344CB8AC3E}">
        <p14:creationId xmlns:p14="http://schemas.microsoft.com/office/powerpoint/2010/main" val="3338851326"/>
      </p:ext>
    </p:extLst>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Rectangle 2">
            <a:extLst>
              <a:ext uri="{FF2B5EF4-FFF2-40B4-BE49-F238E27FC236}">
                <a16:creationId xmlns:a16="http://schemas.microsoft.com/office/drawing/2014/main" xmlns="" id="{CCA0FD55-CA0C-469E-98D1-C8B4993C11DE}"/>
              </a:ext>
            </a:extLst>
          </p:cNvPr>
          <p:cNvSpPr>
            <a:spLocks noGrp="1" noChangeArrowheads="1"/>
          </p:cNvSpPr>
          <p:nvPr>
            <p:ph type="title"/>
          </p:nvPr>
        </p:nvSpPr>
        <p:spPr>
          <a:xfrm>
            <a:off x="457200" y="116632"/>
            <a:ext cx="8229600" cy="850106"/>
          </a:xfrm>
        </p:spPr>
        <p:txBody>
          <a:bodyPr/>
          <a:lstStyle/>
          <a:p>
            <a:r>
              <a:rPr lang="it-IT" altLang="it-IT" dirty="0"/>
              <a:t>I segni clinici dell’infiammazione</a:t>
            </a:r>
          </a:p>
        </p:txBody>
      </p:sp>
      <p:pic>
        <p:nvPicPr>
          <p:cNvPr id="6" name="Picture 3" descr="5">
            <a:extLst>
              <a:ext uri="{FF2B5EF4-FFF2-40B4-BE49-F238E27FC236}">
                <a16:creationId xmlns:a16="http://schemas.microsoft.com/office/drawing/2014/main" xmlns="" id="{1E58B33E-1695-4717-AA7C-D9376C4CC03E}"/>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1187624" y="908720"/>
            <a:ext cx="6587617" cy="57932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104132985"/>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Segnaposto numero diapositiva 4"/>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6F102E29-B168-4A3C-9AAE-B4E0E1E189D2}" type="slidenum">
              <a:rPr lang="it-IT" smtClean="0">
                <a:latin typeface="Arial Black" pitchFamily="34" charset="0"/>
              </a:rPr>
              <a:pPr eaLnBrk="1" hangingPunct="1"/>
              <a:t>52</a:t>
            </a:fld>
            <a:endParaRPr lang="it-IT" smtClean="0">
              <a:latin typeface="Arial Black" pitchFamily="34" charset="0"/>
            </a:endParaRPr>
          </a:p>
        </p:txBody>
      </p:sp>
      <p:sp>
        <p:nvSpPr>
          <p:cNvPr id="6147" name="Rectangle 2"/>
          <p:cNvSpPr>
            <a:spLocks noGrp="1" noChangeArrowheads="1"/>
          </p:cNvSpPr>
          <p:nvPr>
            <p:ph type="title"/>
          </p:nvPr>
        </p:nvSpPr>
        <p:spPr>
          <a:xfrm>
            <a:off x="395288" y="381000"/>
            <a:ext cx="8424862" cy="1176338"/>
          </a:xfrm>
        </p:spPr>
        <p:txBody>
          <a:bodyPr/>
          <a:lstStyle/>
          <a:p>
            <a:pPr eaLnBrk="1" hangingPunct="1"/>
            <a:r>
              <a:rPr lang="it-IT" sz="4000" b="1" u="sng" smtClean="0"/>
              <a:t>Reumatismi flogistici</a:t>
            </a:r>
            <a:r>
              <a:rPr lang="it-IT" sz="4000" smtClean="0"/>
              <a:t>  </a:t>
            </a:r>
            <a:r>
              <a:rPr lang="it-IT" sz="4000" b="1" smtClean="0"/>
              <a:t>2</a:t>
            </a:r>
          </a:p>
        </p:txBody>
      </p:sp>
      <p:sp>
        <p:nvSpPr>
          <p:cNvPr id="6148" name="Rectangle 3"/>
          <p:cNvSpPr>
            <a:spLocks noGrp="1" noChangeArrowheads="1"/>
          </p:cNvSpPr>
          <p:nvPr>
            <p:ph type="body" idx="1"/>
          </p:nvPr>
        </p:nvSpPr>
        <p:spPr>
          <a:xfrm>
            <a:off x="179512" y="1655763"/>
            <a:ext cx="8856984" cy="5013325"/>
          </a:xfrm>
        </p:spPr>
        <p:txBody>
          <a:bodyPr/>
          <a:lstStyle/>
          <a:p>
            <a:pPr eaLnBrk="1" hangingPunct="1"/>
            <a:r>
              <a:rPr lang="it-IT" sz="2800" dirty="0" smtClean="0"/>
              <a:t>La causa dell’infiammazione non è nota, vi sono fenomeni di alterata immunità</a:t>
            </a:r>
          </a:p>
          <a:p>
            <a:pPr eaLnBrk="1" hangingPunct="1"/>
            <a:r>
              <a:rPr lang="it-IT" sz="2800" dirty="0" smtClean="0"/>
              <a:t>spesso con segni e sintomi sistemici</a:t>
            </a:r>
          </a:p>
          <a:p>
            <a:pPr eaLnBrk="1" hangingPunct="1"/>
            <a:r>
              <a:rPr lang="it-IT" sz="2800" dirty="0" smtClean="0"/>
              <a:t>Aumento di VES, PCR, </a:t>
            </a:r>
            <a:r>
              <a:rPr lang="it-IT" sz="2800" dirty="0" err="1" smtClean="0"/>
              <a:t>ecc</a:t>
            </a:r>
            <a:r>
              <a:rPr lang="it-IT" sz="2800" dirty="0" smtClean="0"/>
              <a:t>, alterazione parametri ematologici, ridotta viscosità liquido sinoviale</a:t>
            </a:r>
          </a:p>
          <a:p>
            <a:pPr eaLnBrk="1" hangingPunct="1"/>
            <a:r>
              <a:rPr lang="it-IT" sz="2800" dirty="0" smtClean="0"/>
              <a:t>Dolore articolare e/o peri-articolare è spesso il primo sintomo, si associa spesso a rigidità mattutina e ridotta funzionalità articolare</a:t>
            </a:r>
          </a:p>
          <a:p>
            <a:pPr eaLnBrk="1" hangingPunct="1"/>
            <a:r>
              <a:rPr lang="it-IT" sz="2800" dirty="0" smtClean="0"/>
              <a:t>Decorso cronico, malattia evolutiva.</a:t>
            </a:r>
          </a:p>
        </p:txBody>
      </p:sp>
    </p:spTree>
    <p:extLst>
      <p:ext uri="{BB962C8B-B14F-4D97-AF65-F5344CB8AC3E}">
        <p14:creationId xmlns:p14="http://schemas.microsoft.com/office/powerpoint/2010/main" val="4227627345"/>
      </p:ext>
    </p:extLst>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Segnaposto numero diapositiva 4"/>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7E92C99B-B664-41AB-A4FF-DBA16D4CDDEF}" type="slidenum">
              <a:rPr lang="it-IT" smtClean="0">
                <a:latin typeface="Arial Black" pitchFamily="34" charset="0"/>
              </a:rPr>
              <a:pPr eaLnBrk="1" hangingPunct="1"/>
              <a:t>53</a:t>
            </a:fld>
            <a:endParaRPr lang="it-IT" smtClean="0">
              <a:latin typeface="Arial Black" pitchFamily="34" charset="0"/>
            </a:endParaRPr>
          </a:p>
        </p:txBody>
      </p:sp>
      <p:sp>
        <p:nvSpPr>
          <p:cNvPr id="7171" name="Rectangle 2"/>
          <p:cNvSpPr>
            <a:spLocks noGrp="1" noChangeArrowheads="1"/>
          </p:cNvSpPr>
          <p:nvPr>
            <p:ph type="title"/>
          </p:nvPr>
        </p:nvSpPr>
        <p:spPr>
          <a:xfrm>
            <a:off x="900113" y="332656"/>
            <a:ext cx="7416800" cy="1512887"/>
          </a:xfrm>
        </p:spPr>
        <p:txBody>
          <a:bodyPr/>
          <a:lstStyle/>
          <a:p>
            <a:pPr eaLnBrk="1" hangingPunct="1"/>
            <a:r>
              <a:rPr lang="it-IT" sz="3600" dirty="0" smtClean="0"/>
              <a:t>Modello di sviluppo di una malattia infiammatoria cronica articolare</a:t>
            </a:r>
          </a:p>
        </p:txBody>
      </p:sp>
      <p:sp>
        <p:nvSpPr>
          <p:cNvPr id="7172" name="AutoShape 4"/>
          <p:cNvSpPr>
            <a:spLocks noChangeArrowheads="1"/>
          </p:cNvSpPr>
          <p:nvPr/>
        </p:nvSpPr>
        <p:spPr bwMode="auto">
          <a:xfrm>
            <a:off x="323850" y="2276475"/>
            <a:ext cx="1871663" cy="1008063"/>
          </a:xfrm>
          <a:prstGeom prst="roundRect">
            <a:avLst>
              <a:gd name="adj" fmla="val 16667"/>
            </a:avLst>
          </a:prstGeom>
          <a:solidFill>
            <a:schemeClr val="accent1"/>
          </a:solidFill>
          <a:ln w="9525">
            <a:solidFill>
              <a:schemeClr val="tx1"/>
            </a:solidFill>
            <a:round/>
            <a:headEnd/>
            <a:tailEnd/>
          </a:ln>
        </p:spPr>
        <p:txBody>
          <a:bodyPr wrap="none" anchor="ctr"/>
          <a:lstStyle/>
          <a:p>
            <a:pPr algn="ctr"/>
            <a:r>
              <a:rPr lang="it-IT" sz="2000"/>
              <a:t>Predisposizione</a:t>
            </a:r>
          </a:p>
          <a:p>
            <a:pPr algn="ctr"/>
            <a:r>
              <a:rPr lang="it-IT" sz="2000"/>
              <a:t>genetica</a:t>
            </a:r>
          </a:p>
        </p:txBody>
      </p:sp>
      <p:sp>
        <p:nvSpPr>
          <p:cNvPr id="7173" name="AutoShape 5"/>
          <p:cNvSpPr>
            <a:spLocks noChangeArrowheads="1"/>
          </p:cNvSpPr>
          <p:nvPr/>
        </p:nvSpPr>
        <p:spPr bwMode="auto">
          <a:xfrm>
            <a:off x="2987675" y="2276475"/>
            <a:ext cx="2952750" cy="936625"/>
          </a:xfrm>
          <a:prstGeom prst="roundRect">
            <a:avLst>
              <a:gd name="adj" fmla="val 16667"/>
            </a:avLst>
          </a:prstGeom>
          <a:solidFill>
            <a:schemeClr val="accent1"/>
          </a:solidFill>
          <a:ln w="9525">
            <a:solidFill>
              <a:schemeClr val="tx1"/>
            </a:solidFill>
            <a:round/>
            <a:headEnd/>
            <a:tailEnd/>
          </a:ln>
        </p:spPr>
        <p:txBody>
          <a:bodyPr wrap="none" anchor="ctr"/>
          <a:lstStyle/>
          <a:p>
            <a:pPr algn="ctr"/>
            <a:r>
              <a:rPr lang="it-IT" sz="2000"/>
              <a:t>Fattori scatenanti:</a:t>
            </a:r>
          </a:p>
          <a:p>
            <a:pPr algn="ctr"/>
            <a:r>
              <a:rPr lang="it-IT" sz="2000"/>
              <a:t>Virus, traumi, stress,</a:t>
            </a:r>
          </a:p>
          <a:p>
            <a:pPr algn="ctr"/>
            <a:r>
              <a:rPr lang="it-IT" sz="2000"/>
              <a:t>Vaccini, fattori ambientali</a:t>
            </a:r>
          </a:p>
        </p:txBody>
      </p:sp>
      <p:sp>
        <p:nvSpPr>
          <p:cNvPr id="7174" name="AutoShape 7"/>
          <p:cNvSpPr>
            <a:spLocks noChangeArrowheads="1"/>
          </p:cNvSpPr>
          <p:nvPr/>
        </p:nvSpPr>
        <p:spPr bwMode="auto">
          <a:xfrm>
            <a:off x="6659563" y="2276475"/>
            <a:ext cx="1152525" cy="914400"/>
          </a:xfrm>
          <a:prstGeom prst="roundRect">
            <a:avLst>
              <a:gd name="adj" fmla="val 16667"/>
            </a:avLst>
          </a:prstGeom>
          <a:solidFill>
            <a:schemeClr val="accent1"/>
          </a:solidFill>
          <a:ln w="9525">
            <a:solidFill>
              <a:schemeClr val="tx1"/>
            </a:solidFill>
            <a:round/>
            <a:headEnd/>
            <a:tailEnd/>
          </a:ln>
        </p:spPr>
        <p:txBody>
          <a:bodyPr wrap="none" anchor="ctr"/>
          <a:lstStyle/>
          <a:p>
            <a:pPr algn="ctr"/>
            <a:r>
              <a:rPr lang="it-IT" sz="2000"/>
              <a:t>Fattori</a:t>
            </a:r>
          </a:p>
          <a:p>
            <a:pPr algn="ctr"/>
            <a:r>
              <a:rPr lang="it-IT" sz="2000"/>
              <a:t>ormonali</a:t>
            </a:r>
          </a:p>
        </p:txBody>
      </p:sp>
      <p:sp>
        <p:nvSpPr>
          <p:cNvPr id="7175" name="AutoShape 8"/>
          <p:cNvSpPr>
            <a:spLocks noChangeArrowheads="1"/>
          </p:cNvSpPr>
          <p:nvPr/>
        </p:nvSpPr>
        <p:spPr bwMode="auto">
          <a:xfrm>
            <a:off x="2051050" y="4292600"/>
            <a:ext cx="2160588" cy="1057275"/>
          </a:xfrm>
          <a:prstGeom prst="roundRect">
            <a:avLst>
              <a:gd name="adj" fmla="val 16667"/>
            </a:avLst>
          </a:prstGeom>
          <a:solidFill>
            <a:srgbClr val="FF0000"/>
          </a:solidFill>
          <a:ln w="9525">
            <a:solidFill>
              <a:schemeClr val="tx1"/>
            </a:solidFill>
            <a:round/>
            <a:headEnd/>
            <a:tailEnd/>
          </a:ln>
        </p:spPr>
        <p:txBody>
          <a:bodyPr wrap="none" anchor="ctr"/>
          <a:lstStyle/>
          <a:p>
            <a:pPr algn="ctr"/>
            <a:r>
              <a:rPr lang="it-IT" sz="2400"/>
              <a:t>Risposta</a:t>
            </a:r>
          </a:p>
          <a:p>
            <a:pPr algn="ctr"/>
            <a:r>
              <a:rPr lang="it-IT" sz="2400"/>
              <a:t>infiammatoria</a:t>
            </a:r>
          </a:p>
        </p:txBody>
      </p:sp>
      <p:sp>
        <p:nvSpPr>
          <p:cNvPr id="7176" name="AutoShape 9"/>
          <p:cNvSpPr>
            <a:spLocks noChangeArrowheads="1"/>
          </p:cNvSpPr>
          <p:nvPr/>
        </p:nvSpPr>
        <p:spPr bwMode="auto">
          <a:xfrm>
            <a:off x="4017963" y="5611813"/>
            <a:ext cx="1417637" cy="985837"/>
          </a:xfrm>
          <a:prstGeom prst="roundRect">
            <a:avLst>
              <a:gd name="adj" fmla="val 16667"/>
            </a:avLst>
          </a:prstGeom>
          <a:solidFill>
            <a:srgbClr val="FF9900"/>
          </a:solidFill>
          <a:ln w="9525">
            <a:solidFill>
              <a:schemeClr val="tx1"/>
            </a:solidFill>
            <a:round/>
            <a:headEnd/>
            <a:tailEnd/>
          </a:ln>
        </p:spPr>
        <p:txBody>
          <a:bodyPr wrap="none" anchor="ctr"/>
          <a:lstStyle/>
          <a:p>
            <a:pPr algn="ctr"/>
            <a:r>
              <a:rPr lang="it-IT" sz="2000"/>
              <a:t>Persistenza</a:t>
            </a:r>
          </a:p>
          <a:p>
            <a:pPr algn="ctr"/>
            <a:r>
              <a:rPr lang="it-IT" sz="2000"/>
              <a:t>Di malattia</a:t>
            </a:r>
          </a:p>
        </p:txBody>
      </p:sp>
      <p:sp>
        <p:nvSpPr>
          <p:cNvPr id="7177" name="AutoShape 10"/>
          <p:cNvSpPr>
            <a:spLocks noChangeArrowheads="1"/>
          </p:cNvSpPr>
          <p:nvPr/>
        </p:nvSpPr>
        <p:spPr bwMode="auto">
          <a:xfrm>
            <a:off x="6897688" y="5516563"/>
            <a:ext cx="1490662" cy="1081087"/>
          </a:xfrm>
          <a:prstGeom prst="roundRect">
            <a:avLst>
              <a:gd name="adj" fmla="val 16667"/>
            </a:avLst>
          </a:prstGeom>
          <a:solidFill>
            <a:srgbClr val="CC6600"/>
          </a:solidFill>
          <a:ln w="9525">
            <a:solidFill>
              <a:schemeClr val="tx1"/>
            </a:solidFill>
            <a:round/>
            <a:headEnd/>
            <a:tailEnd/>
          </a:ln>
        </p:spPr>
        <p:txBody>
          <a:bodyPr wrap="none" anchor="ctr"/>
          <a:lstStyle/>
          <a:p>
            <a:pPr algn="ctr"/>
            <a:r>
              <a:rPr lang="it-IT" sz="2000"/>
              <a:t>Severità</a:t>
            </a:r>
          </a:p>
          <a:p>
            <a:pPr algn="ctr"/>
            <a:r>
              <a:rPr lang="it-IT" sz="2000"/>
              <a:t>Di malattia</a:t>
            </a:r>
          </a:p>
        </p:txBody>
      </p:sp>
      <p:sp>
        <p:nvSpPr>
          <p:cNvPr id="7178" name="AutoShape 11"/>
          <p:cNvSpPr>
            <a:spLocks noChangeArrowheads="1"/>
          </p:cNvSpPr>
          <p:nvPr/>
        </p:nvSpPr>
        <p:spPr bwMode="auto">
          <a:xfrm rot="8451231">
            <a:off x="2411413" y="3430588"/>
            <a:ext cx="1152525" cy="574675"/>
          </a:xfrm>
          <a:prstGeom prst="rightArrow">
            <a:avLst>
              <a:gd name="adj1" fmla="val 50000"/>
              <a:gd name="adj2" fmla="val 50138"/>
            </a:avLst>
          </a:prstGeom>
          <a:solidFill>
            <a:schemeClr val="accent1"/>
          </a:solidFill>
          <a:ln w="9525">
            <a:solidFill>
              <a:schemeClr val="tx1"/>
            </a:solidFill>
            <a:miter lim="800000"/>
            <a:headEnd/>
            <a:tailEnd/>
          </a:ln>
        </p:spPr>
        <p:txBody>
          <a:bodyPr wrap="none" anchor="ctr"/>
          <a:lstStyle/>
          <a:p>
            <a:endParaRPr lang="it-IT"/>
          </a:p>
        </p:txBody>
      </p:sp>
      <p:sp>
        <p:nvSpPr>
          <p:cNvPr id="7179" name="AutoShape 12"/>
          <p:cNvSpPr>
            <a:spLocks noChangeArrowheads="1"/>
          </p:cNvSpPr>
          <p:nvPr/>
        </p:nvSpPr>
        <p:spPr bwMode="auto">
          <a:xfrm rot="9087057">
            <a:off x="5219700" y="3357563"/>
            <a:ext cx="1295400" cy="628650"/>
          </a:xfrm>
          <a:prstGeom prst="rightArrow">
            <a:avLst>
              <a:gd name="adj1" fmla="val 50000"/>
              <a:gd name="adj2" fmla="val 51515"/>
            </a:avLst>
          </a:prstGeom>
          <a:solidFill>
            <a:schemeClr val="accent1"/>
          </a:solidFill>
          <a:ln w="9525">
            <a:solidFill>
              <a:schemeClr val="tx1"/>
            </a:solidFill>
            <a:miter lim="800000"/>
            <a:headEnd/>
            <a:tailEnd/>
          </a:ln>
        </p:spPr>
        <p:txBody>
          <a:bodyPr wrap="none" anchor="ctr"/>
          <a:lstStyle/>
          <a:p>
            <a:endParaRPr lang="it-IT"/>
          </a:p>
        </p:txBody>
      </p:sp>
      <p:sp>
        <p:nvSpPr>
          <p:cNvPr id="7180" name="AutoShape 13"/>
          <p:cNvSpPr>
            <a:spLocks noChangeArrowheads="1"/>
          </p:cNvSpPr>
          <p:nvPr/>
        </p:nvSpPr>
        <p:spPr bwMode="auto">
          <a:xfrm>
            <a:off x="2843213" y="5516563"/>
            <a:ext cx="588962" cy="998537"/>
          </a:xfrm>
          <a:prstGeom prst="curvedRightArrow">
            <a:avLst>
              <a:gd name="adj1" fmla="val 33908"/>
              <a:gd name="adj2" fmla="val 67817"/>
              <a:gd name="adj3" fmla="val 33333"/>
            </a:avLst>
          </a:prstGeom>
          <a:solidFill>
            <a:srgbClr val="FF0000"/>
          </a:solidFill>
          <a:ln w="9525">
            <a:solidFill>
              <a:schemeClr val="tx1"/>
            </a:solidFill>
            <a:miter lim="800000"/>
            <a:headEnd/>
            <a:tailEnd/>
          </a:ln>
        </p:spPr>
        <p:txBody>
          <a:bodyPr wrap="none" anchor="ctr"/>
          <a:lstStyle/>
          <a:p>
            <a:endParaRPr lang="it-IT"/>
          </a:p>
        </p:txBody>
      </p:sp>
      <p:sp>
        <p:nvSpPr>
          <p:cNvPr id="7181" name="AutoShape 14"/>
          <p:cNvSpPr>
            <a:spLocks noChangeArrowheads="1"/>
          </p:cNvSpPr>
          <p:nvPr/>
        </p:nvSpPr>
        <p:spPr bwMode="auto">
          <a:xfrm>
            <a:off x="5651500" y="5895975"/>
            <a:ext cx="904875" cy="485775"/>
          </a:xfrm>
          <a:custGeom>
            <a:avLst/>
            <a:gdLst>
              <a:gd name="T0" fmla="*/ 2147483647 w 21600"/>
              <a:gd name="T1" fmla="*/ 0 h 21600"/>
              <a:gd name="T2" fmla="*/ 0 w 21600"/>
              <a:gd name="T3" fmla="*/ 2147483647 h 21600"/>
              <a:gd name="T4" fmla="*/ 2147483647 w 21600"/>
              <a:gd name="T5" fmla="*/ 2147483647 h 21600"/>
              <a:gd name="T6" fmla="*/ 2147483647 w 21600"/>
              <a:gd name="T7" fmla="*/ 2147483647 h 21600"/>
              <a:gd name="T8" fmla="*/ 17694720 60000 65536"/>
              <a:gd name="T9" fmla="*/ 11796480 60000 65536"/>
              <a:gd name="T10" fmla="*/ 5898240 60000 65536"/>
              <a:gd name="T11" fmla="*/ 0 60000 65536"/>
              <a:gd name="T12" fmla="*/ 3375 w 21600"/>
              <a:gd name="T13" fmla="*/ 5400 h 21600"/>
              <a:gd name="T14" fmla="*/ 18900 w 21600"/>
              <a:gd name="T15" fmla="*/ 16200 h 21600"/>
            </a:gdLst>
            <a:ahLst/>
            <a:cxnLst>
              <a:cxn ang="T8">
                <a:pos x="T0" y="T1"/>
              </a:cxn>
              <a:cxn ang="T9">
                <a:pos x="T2" y="T3"/>
              </a:cxn>
              <a:cxn ang="T10">
                <a:pos x="T4" y="T5"/>
              </a:cxn>
              <a:cxn ang="T11">
                <a:pos x="T6" y="T7"/>
              </a:cxn>
            </a:cxnLst>
            <a:rect l="T12" t="T13" r="T14" b="T15"/>
            <a:pathLst>
              <a:path w="21600" h="21600">
                <a:moveTo>
                  <a:pt x="16200" y="0"/>
                </a:moveTo>
                <a:lnTo>
                  <a:pt x="16200" y="5400"/>
                </a:lnTo>
                <a:lnTo>
                  <a:pt x="3375" y="5400"/>
                </a:lnTo>
                <a:lnTo>
                  <a:pt x="3375" y="16200"/>
                </a:lnTo>
                <a:lnTo>
                  <a:pt x="16200" y="16200"/>
                </a:lnTo>
                <a:lnTo>
                  <a:pt x="16200" y="21600"/>
                </a:lnTo>
                <a:lnTo>
                  <a:pt x="21600" y="10800"/>
                </a:lnTo>
                <a:lnTo>
                  <a:pt x="16200" y="0"/>
                </a:lnTo>
                <a:close/>
              </a:path>
              <a:path w="21600" h="21600">
                <a:moveTo>
                  <a:pt x="1350" y="5400"/>
                </a:moveTo>
                <a:lnTo>
                  <a:pt x="1350" y="16200"/>
                </a:lnTo>
                <a:lnTo>
                  <a:pt x="2700" y="16200"/>
                </a:lnTo>
                <a:lnTo>
                  <a:pt x="2700" y="5400"/>
                </a:lnTo>
                <a:lnTo>
                  <a:pt x="1350" y="5400"/>
                </a:lnTo>
                <a:close/>
              </a:path>
              <a:path w="21600" h="21600">
                <a:moveTo>
                  <a:pt x="0" y="5400"/>
                </a:moveTo>
                <a:lnTo>
                  <a:pt x="0" y="16200"/>
                </a:lnTo>
                <a:lnTo>
                  <a:pt x="675" y="16200"/>
                </a:lnTo>
                <a:lnTo>
                  <a:pt x="675" y="5400"/>
                </a:lnTo>
                <a:lnTo>
                  <a:pt x="0" y="5400"/>
                </a:lnTo>
                <a:close/>
              </a:path>
            </a:pathLst>
          </a:custGeom>
          <a:solidFill>
            <a:srgbClr val="FF9900"/>
          </a:solidFill>
          <a:ln w="9525">
            <a:solidFill>
              <a:schemeClr val="tx1"/>
            </a:solidFill>
            <a:miter lim="800000"/>
            <a:headEnd/>
            <a:tailEnd/>
          </a:ln>
        </p:spPr>
        <p:txBody>
          <a:bodyPr wrap="none" anchor="ctr"/>
          <a:lstStyle/>
          <a:p>
            <a:endParaRPr lang="it-IT"/>
          </a:p>
        </p:txBody>
      </p:sp>
    </p:spTree>
    <p:extLst>
      <p:ext uri="{BB962C8B-B14F-4D97-AF65-F5344CB8AC3E}">
        <p14:creationId xmlns:p14="http://schemas.microsoft.com/office/powerpoint/2010/main" val="1409341020"/>
      </p:ext>
    </p:extLst>
  </p:cSld>
  <p:clrMapOvr>
    <a:masterClrMapping/>
  </p:clrMapOvr>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itolo 1"/>
          <p:cNvSpPr>
            <a:spLocks noGrp="1"/>
          </p:cNvSpPr>
          <p:nvPr>
            <p:ph type="title"/>
          </p:nvPr>
        </p:nvSpPr>
        <p:spPr>
          <a:xfrm>
            <a:off x="973138" y="817563"/>
            <a:ext cx="4103687" cy="1603375"/>
          </a:xfrm>
        </p:spPr>
        <p:txBody>
          <a:bodyPr/>
          <a:lstStyle/>
          <a:p>
            <a:pPr eaLnBrk="1" hangingPunct="1"/>
            <a:r>
              <a:rPr lang="it-IT" sz="4000" b="1" smtClean="0"/>
              <a:t>Reumatismi </a:t>
            </a:r>
            <a:br>
              <a:rPr lang="it-IT" sz="4000" b="1" smtClean="0"/>
            </a:br>
            <a:r>
              <a:rPr lang="it-IT" sz="4000" b="1" smtClean="0"/>
              <a:t>degenerativi</a:t>
            </a:r>
            <a:r>
              <a:rPr lang="it-IT" sz="4000" smtClean="0"/>
              <a:t>: </a:t>
            </a:r>
            <a:r>
              <a:rPr lang="it-IT" sz="4000" b="1" smtClean="0"/>
              <a:t>1</a:t>
            </a:r>
          </a:p>
        </p:txBody>
      </p:sp>
      <p:sp>
        <p:nvSpPr>
          <p:cNvPr id="8195" name="Segnaposto contenuto 2"/>
          <p:cNvSpPr>
            <a:spLocks noGrp="1"/>
          </p:cNvSpPr>
          <p:nvPr>
            <p:ph idx="1"/>
          </p:nvPr>
        </p:nvSpPr>
        <p:spPr>
          <a:xfrm>
            <a:off x="0" y="2781300"/>
            <a:ext cx="8172450" cy="3960813"/>
          </a:xfrm>
        </p:spPr>
        <p:txBody>
          <a:bodyPr/>
          <a:lstStyle/>
          <a:p>
            <a:pPr eaLnBrk="1" hangingPunct="1"/>
            <a:r>
              <a:rPr lang="it-IT" sz="2800" smtClean="0"/>
              <a:t>Sono determinati da alterazioni regressive dei tessuti articolari e peri-articolari, ma soprattutto delle cartilagini</a:t>
            </a:r>
          </a:p>
          <a:p>
            <a:pPr eaLnBrk="1" hangingPunct="1"/>
            <a:r>
              <a:rPr lang="it-IT" sz="2800" smtClean="0"/>
              <a:t>L’esempio più classico è l’osteoartrosi che può coinvolgere ogni articolazione cartilaginea e portare a gravi alterazioni dell’anca, ginocchio, mani e alterazioni morfologiche del rachide, ecc</a:t>
            </a:r>
          </a:p>
        </p:txBody>
      </p:sp>
      <p:sp>
        <p:nvSpPr>
          <p:cNvPr id="8196" name="Segnaposto numero diapositiva 3"/>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801D6BDF-CB62-44DD-86B8-E4F44484F397}" type="slidenum">
              <a:rPr lang="it-IT" smtClean="0">
                <a:latin typeface="Arial Black" pitchFamily="34" charset="0"/>
              </a:rPr>
              <a:pPr eaLnBrk="1" hangingPunct="1"/>
              <a:t>54</a:t>
            </a:fld>
            <a:endParaRPr lang="it-IT" smtClean="0">
              <a:latin typeface="Arial Black" pitchFamily="34" charset="0"/>
            </a:endParaRPr>
          </a:p>
        </p:txBody>
      </p:sp>
      <p:pic>
        <p:nvPicPr>
          <p:cNvPr id="8197" name="Picture 7" descr="ANd9GcQzElOQi-QmAJ0efgZd8a1jx7jDLpajmmLprKEx4QxdyEKgKh5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372225" y="138113"/>
            <a:ext cx="2771775" cy="25130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939817081"/>
      </p:ext>
    </p:extLst>
  </p:cSld>
  <p:clrMapOvr>
    <a:masterClrMapping/>
  </p:clrMapOvr>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Segnaposto numero diapositiva 4"/>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CF22AE54-066E-4688-A104-43C0854E82B4}" type="slidenum">
              <a:rPr lang="it-IT" smtClean="0">
                <a:latin typeface="Arial Black" pitchFamily="34" charset="0"/>
              </a:rPr>
              <a:pPr eaLnBrk="1" hangingPunct="1"/>
              <a:t>55</a:t>
            </a:fld>
            <a:endParaRPr lang="it-IT" smtClean="0">
              <a:latin typeface="Arial Black" pitchFamily="34" charset="0"/>
            </a:endParaRPr>
          </a:p>
        </p:txBody>
      </p:sp>
      <p:sp>
        <p:nvSpPr>
          <p:cNvPr id="9219" name="Rectangle 2"/>
          <p:cNvSpPr>
            <a:spLocks noGrp="1" noChangeArrowheads="1"/>
          </p:cNvSpPr>
          <p:nvPr>
            <p:ph type="title"/>
          </p:nvPr>
        </p:nvSpPr>
        <p:spPr/>
        <p:txBody>
          <a:bodyPr/>
          <a:lstStyle/>
          <a:p>
            <a:pPr eaLnBrk="1" hangingPunct="1"/>
            <a:r>
              <a:rPr lang="it-IT" sz="4000" b="1" u="sng" smtClean="0"/>
              <a:t>Reumatismi degenerativi</a:t>
            </a:r>
            <a:r>
              <a:rPr lang="it-IT" sz="4000" smtClean="0"/>
              <a:t>: </a:t>
            </a:r>
            <a:r>
              <a:rPr lang="it-IT" sz="4000" b="1" smtClean="0"/>
              <a:t>2</a:t>
            </a:r>
          </a:p>
        </p:txBody>
      </p:sp>
      <p:sp>
        <p:nvSpPr>
          <p:cNvPr id="9220" name="Rectangle 3"/>
          <p:cNvSpPr>
            <a:spLocks noGrp="1" noChangeArrowheads="1"/>
          </p:cNvSpPr>
          <p:nvPr>
            <p:ph type="body" idx="1"/>
          </p:nvPr>
        </p:nvSpPr>
        <p:spPr>
          <a:xfrm>
            <a:off x="395288" y="1981200"/>
            <a:ext cx="8497887" cy="4616450"/>
          </a:xfrm>
        </p:spPr>
        <p:txBody>
          <a:bodyPr/>
          <a:lstStyle/>
          <a:p>
            <a:pPr eaLnBrk="1" hangingPunct="1">
              <a:lnSpc>
                <a:spcPct val="80000"/>
              </a:lnSpc>
            </a:pPr>
            <a:r>
              <a:rPr lang="it-IT" sz="2800" smtClean="0"/>
              <a:t>il processo degenerativo dovuto a molteplici fattori: alterato metabolismo, eventi traumatici o microtraumatici, alterazioni congenite, lassità legamentose, invecchiamento, ecc</a:t>
            </a:r>
          </a:p>
          <a:p>
            <a:pPr eaLnBrk="1" hangingPunct="1">
              <a:lnSpc>
                <a:spcPct val="80000"/>
              </a:lnSpc>
            </a:pPr>
            <a:r>
              <a:rPr lang="it-IT" sz="2800" smtClean="0"/>
              <a:t>Colpisce cartilagine articolare, osso subcondrale, membrana capsulo-sinoviale</a:t>
            </a:r>
          </a:p>
          <a:p>
            <a:pPr eaLnBrk="1" hangingPunct="1">
              <a:lnSpc>
                <a:spcPct val="80000"/>
              </a:lnSpc>
            </a:pPr>
            <a:r>
              <a:rPr lang="it-IT" sz="2800" smtClean="0"/>
              <a:t>Primo sintomo dolore, che scompare a riposo, accompagnato da diversi gradi di limitazione funzionale</a:t>
            </a:r>
          </a:p>
          <a:p>
            <a:pPr eaLnBrk="1" hangingPunct="1">
              <a:lnSpc>
                <a:spcPct val="80000"/>
              </a:lnSpc>
            </a:pPr>
            <a:r>
              <a:rPr lang="it-IT" sz="2800" smtClean="0"/>
              <a:t>Evoluzione lenta, progressiva con possibili gravi alterazioni strutturali e rigidità</a:t>
            </a:r>
          </a:p>
        </p:txBody>
      </p:sp>
    </p:spTree>
    <p:extLst>
      <p:ext uri="{BB962C8B-B14F-4D97-AF65-F5344CB8AC3E}">
        <p14:creationId xmlns:p14="http://schemas.microsoft.com/office/powerpoint/2010/main" val="1260342410"/>
      </p:ext>
    </p:extLst>
  </p:cSld>
  <p:clrMapOvr>
    <a:masterClrMapping/>
  </p:clrMapOvr>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2">
            <a:extLst>
              <a:ext uri="{FF2B5EF4-FFF2-40B4-BE49-F238E27FC236}">
                <a16:creationId xmlns:a16="http://schemas.microsoft.com/office/drawing/2014/main" xmlns="" id="{86FE1384-21C6-4D6D-83CC-7F6AC2004EB6}"/>
              </a:ext>
            </a:extLst>
          </p:cNvPr>
          <p:cNvSpPr>
            <a:spLocks noGrp="1" noChangeArrowheads="1"/>
          </p:cNvSpPr>
          <p:nvPr>
            <p:ph type="title"/>
          </p:nvPr>
        </p:nvSpPr>
        <p:spPr>
          <a:xfrm>
            <a:off x="395536" y="188640"/>
            <a:ext cx="8229600" cy="778098"/>
          </a:xfrm>
        </p:spPr>
        <p:txBody>
          <a:bodyPr>
            <a:normAutofit fontScale="90000"/>
          </a:bodyPr>
          <a:lstStyle/>
          <a:p>
            <a:r>
              <a:rPr lang="it-IT" altLang="it-IT" dirty="0" smtClean="0"/>
              <a:t>Dal livello base al livello specialistico</a:t>
            </a:r>
            <a:endParaRPr lang="it-IT" altLang="it-IT" dirty="0"/>
          </a:p>
        </p:txBody>
      </p:sp>
      <p:graphicFrame>
        <p:nvGraphicFramePr>
          <p:cNvPr id="6" name="Segnaposto contenuto 5">
            <a:extLst>
              <a:ext uri="{FF2B5EF4-FFF2-40B4-BE49-F238E27FC236}">
                <a16:creationId xmlns:a16="http://schemas.microsoft.com/office/drawing/2014/main" xmlns="" id="{FF3E9BEC-A3A7-460B-AC11-BCBACF47FAE6}"/>
              </a:ext>
            </a:extLst>
          </p:cNvPr>
          <p:cNvGraphicFramePr>
            <a:graphicFrameLocks noGrp="1"/>
          </p:cNvGraphicFramePr>
          <p:nvPr>
            <p:ph idx="1"/>
            <p:extLst>
              <p:ext uri="{D42A27DB-BD31-4B8C-83A1-F6EECF244321}">
                <p14:modId xmlns:p14="http://schemas.microsoft.com/office/powerpoint/2010/main" val="4174054946"/>
              </p:ext>
            </p:extLst>
          </p:nvPr>
        </p:nvGraphicFramePr>
        <p:xfrm>
          <a:off x="107504" y="908720"/>
          <a:ext cx="8928992" cy="583264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404193643"/>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AutoShape 4"/>
          <p:cNvSpPr>
            <a:spLocks noChangeArrowheads="1"/>
          </p:cNvSpPr>
          <p:nvPr/>
        </p:nvSpPr>
        <p:spPr bwMode="auto">
          <a:xfrm>
            <a:off x="0" y="981075"/>
            <a:ext cx="9144000" cy="4968875"/>
          </a:xfrm>
          <a:prstGeom prst="horizontalScroll">
            <a:avLst>
              <a:gd name="adj" fmla="val 12500"/>
            </a:avLst>
          </a:prstGeom>
          <a:solidFill>
            <a:srgbClr val="FF00FF"/>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a:r>
              <a:rPr lang="it-IT" sz="6000" b="1" dirty="0"/>
              <a:t>Caratteristiche </a:t>
            </a:r>
          </a:p>
          <a:p>
            <a:pPr algn="ctr"/>
            <a:r>
              <a:rPr lang="it-IT" sz="6000" b="1" dirty="0" smtClean="0"/>
              <a:t>generali</a:t>
            </a:r>
            <a:endParaRPr lang="it-IT" sz="6000" b="1" dirty="0"/>
          </a:p>
        </p:txBody>
      </p:sp>
    </p:spTree>
    <p:extLst>
      <p:ext uri="{BB962C8B-B14F-4D97-AF65-F5344CB8AC3E}">
        <p14:creationId xmlns:p14="http://schemas.microsoft.com/office/powerpoint/2010/main" val="3025074717"/>
      </p:ext>
    </p:extLst>
  </p:cSld>
  <p:clrMapOvr>
    <a:masterClrMapping/>
  </p:clrMapOvr>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Segnaposto numero diapositiva 4"/>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FD3FFAF8-19A9-402C-99DF-5090306B2B15}" type="slidenum">
              <a:rPr lang="it-IT" smtClean="0">
                <a:latin typeface="Arial Black" pitchFamily="34" charset="0"/>
              </a:rPr>
              <a:pPr eaLnBrk="1" hangingPunct="1"/>
              <a:t>58</a:t>
            </a:fld>
            <a:endParaRPr lang="it-IT" smtClean="0">
              <a:latin typeface="Arial Black" pitchFamily="34" charset="0"/>
            </a:endParaRPr>
          </a:p>
        </p:txBody>
      </p:sp>
      <p:sp>
        <p:nvSpPr>
          <p:cNvPr id="15364" name="Rectangle 3"/>
          <p:cNvSpPr>
            <a:spLocks noGrp="1" noChangeArrowheads="1"/>
          </p:cNvSpPr>
          <p:nvPr>
            <p:ph type="body" idx="1"/>
          </p:nvPr>
        </p:nvSpPr>
        <p:spPr>
          <a:xfrm>
            <a:off x="107504" y="764704"/>
            <a:ext cx="8928992" cy="5904385"/>
          </a:xfrm>
        </p:spPr>
        <p:txBody>
          <a:bodyPr/>
          <a:lstStyle/>
          <a:p>
            <a:pPr eaLnBrk="1" hangingPunct="1">
              <a:lnSpc>
                <a:spcPct val="90000"/>
              </a:lnSpc>
              <a:buFont typeface="Wingdings" pitchFamily="2" charset="2"/>
              <a:buChar char="Ø"/>
            </a:pPr>
            <a:r>
              <a:rPr lang="it-IT" sz="2800" b="1" dirty="0" smtClean="0">
                <a:solidFill>
                  <a:srgbClr val="04080C"/>
                </a:solidFill>
              </a:rPr>
              <a:t>Frequenza elevata</a:t>
            </a:r>
            <a:r>
              <a:rPr lang="it-IT" sz="2800" dirty="0" smtClean="0">
                <a:solidFill>
                  <a:srgbClr val="04080C"/>
                </a:solidFill>
              </a:rPr>
              <a:t> (artrosi, </a:t>
            </a:r>
            <a:r>
              <a:rPr lang="it-IT" sz="2800" dirty="0" err="1" smtClean="0">
                <a:solidFill>
                  <a:srgbClr val="04080C"/>
                </a:solidFill>
              </a:rPr>
              <a:t>fibromialgia</a:t>
            </a:r>
            <a:r>
              <a:rPr lang="it-IT" sz="2800" dirty="0" smtClean="0">
                <a:solidFill>
                  <a:srgbClr val="04080C"/>
                </a:solidFill>
              </a:rPr>
              <a:t>, l’artrite reumatoide…)</a:t>
            </a:r>
          </a:p>
          <a:p>
            <a:pPr marL="0" indent="0" eaLnBrk="1" hangingPunct="1">
              <a:lnSpc>
                <a:spcPct val="90000"/>
              </a:lnSpc>
              <a:buNone/>
            </a:pPr>
            <a:endParaRPr lang="it-IT" sz="2800" dirty="0" smtClean="0">
              <a:solidFill>
                <a:srgbClr val="04080C"/>
              </a:solidFill>
            </a:endParaRPr>
          </a:p>
          <a:p>
            <a:pPr eaLnBrk="1" hangingPunct="1">
              <a:lnSpc>
                <a:spcPct val="90000"/>
              </a:lnSpc>
              <a:buFont typeface="Wingdings" pitchFamily="2" charset="2"/>
              <a:buChar char="Ø"/>
            </a:pPr>
            <a:r>
              <a:rPr lang="it-IT" sz="2800" b="1" dirty="0" smtClean="0">
                <a:solidFill>
                  <a:srgbClr val="04080C"/>
                </a:solidFill>
              </a:rPr>
              <a:t>Danni articolari gravi</a:t>
            </a:r>
            <a:r>
              <a:rPr lang="it-IT" sz="2800" dirty="0" smtClean="0">
                <a:solidFill>
                  <a:srgbClr val="04080C"/>
                </a:solidFill>
              </a:rPr>
              <a:t>: circolo vizioso dolore/contrattura muscolare/inattività/dolore che porta a rigidità e deformità articolari, limitazioni funzionali</a:t>
            </a:r>
          </a:p>
          <a:p>
            <a:pPr marL="0" indent="0" eaLnBrk="1" hangingPunct="1">
              <a:lnSpc>
                <a:spcPct val="90000"/>
              </a:lnSpc>
              <a:buNone/>
            </a:pPr>
            <a:endParaRPr lang="it-IT" sz="2800" dirty="0" smtClean="0">
              <a:solidFill>
                <a:srgbClr val="04080C"/>
              </a:solidFill>
            </a:endParaRPr>
          </a:p>
          <a:p>
            <a:pPr eaLnBrk="1" hangingPunct="1">
              <a:lnSpc>
                <a:spcPct val="90000"/>
              </a:lnSpc>
              <a:buFont typeface="Wingdings" pitchFamily="2" charset="2"/>
              <a:buChar char="Ø"/>
            </a:pPr>
            <a:r>
              <a:rPr lang="it-IT" sz="2800" b="1" dirty="0" smtClean="0">
                <a:solidFill>
                  <a:srgbClr val="04080C"/>
                </a:solidFill>
              </a:rPr>
              <a:t>Il grado di invalidità è alto</a:t>
            </a:r>
          </a:p>
          <a:p>
            <a:pPr marL="0" indent="0" eaLnBrk="1" hangingPunct="1">
              <a:lnSpc>
                <a:spcPct val="90000"/>
              </a:lnSpc>
              <a:buNone/>
            </a:pPr>
            <a:endParaRPr lang="it-IT" sz="2800" b="1" dirty="0" smtClean="0">
              <a:solidFill>
                <a:srgbClr val="04080C"/>
              </a:solidFill>
            </a:endParaRPr>
          </a:p>
          <a:p>
            <a:pPr eaLnBrk="1" hangingPunct="1">
              <a:lnSpc>
                <a:spcPct val="90000"/>
              </a:lnSpc>
              <a:buFont typeface="Wingdings" pitchFamily="2" charset="2"/>
              <a:buChar char="Ø"/>
            </a:pPr>
            <a:r>
              <a:rPr lang="it-IT" sz="2800" b="1" dirty="0" smtClean="0">
                <a:solidFill>
                  <a:srgbClr val="04080C"/>
                </a:solidFill>
              </a:rPr>
              <a:t>Il costo sociale è altissimo</a:t>
            </a:r>
            <a:r>
              <a:rPr lang="it-IT" sz="2800" dirty="0" smtClean="0">
                <a:solidFill>
                  <a:srgbClr val="04080C"/>
                </a:solidFill>
              </a:rPr>
              <a:t>: </a:t>
            </a:r>
            <a:r>
              <a:rPr lang="it-IT" sz="2400" i="1" dirty="0" smtClean="0">
                <a:solidFill>
                  <a:srgbClr val="04080C"/>
                </a:solidFill>
              </a:rPr>
              <a:t>“se si considera che sono oltre 100 le patologie reumatiche, una stima complessiva del loro costo in Italia si aggira sui 20 miliardi di euro l’anno, di cui un terzo a carico del S.S.N. e due terzi rappresentano i costi che gravano sul paziente e i costi sociali” (cap. 1 Introduzione)</a:t>
            </a:r>
          </a:p>
        </p:txBody>
      </p:sp>
    </p:spTree>
    <p:extLst>
      <p:ext uri="{BB962C8B-B14F-4D97-AF65-F5344CB8AC3E}">
        <p14:creationId xmlns:p14="http://schemas.microsoft.com/office/powerpoint/2010/main" val="3833094931"/>
      </p:ext>
    </p:extLst>
  </p:cSld>
  <p:clrMapOvr>
    <a:masterClrMapping/>
  </p:clrMapOvr>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Segnaposto numero diapositiva 4"/>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699574DD-4CBD-4CDB-92C3-B42810C9C483}" type="slidenum">
              <a:rPr lang="it-IT" smtClean="0">
                <a:latin typeface="Arial Black" pitchFamily="34" charset="0"/>
              </a:rPr>
              <a:pPr eaLnBrk="1" hangingPunct="1"/>
              <a:t>59</a:t>
            </a:fld>
            <a:endParaRPr lang="it-IT" smtClean="0">
              <a:latin typeface="Arial Black" pitchFamily="34" charset="0"/>
            </a:endParaRPr>
          </a:p>
        </p:txBody>
      </p:sp>
      <p:sp>
        <p:nvSpPr>
          <p:cNvPr id="16387" name="Rectangle 3"/>
          <p:cNvSpPr>
            <a:spLocks noGrp="1" noChangeArrowheads="1"/>
          </p:cNvSpPr>
          <p:nvPr>
            <p:ph type="body" idx="1"/>
          </p:nvPr>
        </p:nvSpPr>
        <p:spPr>
          <a:xfrm>
            <a:off x="468313" y="1046163"/>
            <a:ext cx="8424862" cy="5335587"/>
          </a:xfrm>
        </p:spPr>
        <p:txBody>
          <a:bodyPr/>
          <a:lstStyle/>
          <a:p>
            <a:pPr eaLnBrk="1" hangingPunct="1">
              <a:lnSpc>
                <a:spcPct val="80000"/>
              </a:lnSpc>
            </a:pPr>
            <a:r>
              <a:rPr lang="it-IT" sz="2400" smtClean="0"/>
              <a:t>“Possiamo affermare che le malattie reumatiche, in gran parte rappresentate da affezioni croniche, sono tra le malattie più diffuse in tutto il mondo. In Europa colpiscono circa 100 milioni di persone e rappresentano </a:t>
            </a:r>
            <a:r>
              <a:rPr lang="it-IT" sz="2400" b="1" u="sng" smtClean="0"/>
              <a:t>la prima causa di dolore e disabilità.</a:t>
            </a:r>
          </a:p>
          <a:p>
            <a:pPr eaLnBrk="1" hangingPunct="1">
              <a:lnSpc>
                <a:spcPct val="80000"/>
              </a:lnSpc>
              <a:buFont typeface="Wingdings" pitchFamily="2" charset="2"/>
              <a:buNone/>
            </a:pPr>
            <a:endParaRPr lang="it-IT" sz="2400" b="1" u="sng" smtClean="0"/>
          </a:p>
          <a:p>
            <a:pPr eaLnBrk="1" hangingPunct="1">
              <a:lnSpc>
                <a:spcPct val="80000"/>
              </a:lnSpc>
            </a:pPr>
            <a:r>
              <a:rPr lang="it-IT" sz="2400" smtClean="0"/>
              <a:t>Possono esordire in qualsiasi età compresa la giovanile. Spesso sono a evoluzione invalidante.</a:t>
            </a:r>
          </a:p>
          <a:p>
            <a:pPr eaLnBrk="1" hangingPunct="1">
              <a:lnSpc>
                <a:spcPct val="80000"/>
              </a:lnSpc>
            </a:pPr>
            <a:endParaRPr lang="it-IT" sz="2400" smtClean="0"/>
          </a:p>
          <a:p>
            <a:pPr eaLnBrk="1" hangingPunct="1">
              <a:lnSpc>
                <a:spcPct val="80000"/>
              </a:lnSpc>
            </a:pPr>
            <a:r>
              <a:rPr lang="it-IT" sz="2400" smtClean="0"/>
              <a:t>In Italia sono presenti in una percentuale pari al 26.7% della popolazione adulta. </a:t>
            </a:r>
            <a:r>
              <a:rPr lang="it-IT" sz="2400" b="1" u="sng" smtClean="0"/>
              <a:t>Ogni anno in Italia le malattie reumatiche croniche causano la perdita di 23 milioni di giornate di lavoro.</a:t>
            </a:r>
            <a:r>
              <a:rPr lang="it-IT" sz="2400" smtClean="0"/>
              <a:t> Occupano inoltre il secondo posto tra le cause di invalidità e rappresentano il 27% delle pensioni di invalidità totali.” (Quaderni ATMAR 2009 - I reumatismi)</a:t>
            </a:r>
          </a:p>
        </p:txBody>
      </p:sp>
    </p:spTree>
    <p:extLst>
      <p:ext uri="{BB962C8B-B14F-4D97-AF65-F5344CB8AC3E}">
        <p14:creationId xmlns:p14="http://schemas.microsoft.com/office/powerpoint/2010/main" val="497667203"/>
      </p:ext>
    </p:extLst>
  </p:cSld>
  <p:clrMapOvr>
    <a:masterClrMapping/>
  </p:clrMapOvr>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Segnaposto numero diapositiva 4"/>
          <p:cNvSpPr>
            <a:spLocks noGrp="1"/>
          </p:cNvSpPr>
          <p:nvPr>
            <p:ph type="sldNum" sz="quarter" idx="1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fld id="{11BB402B-4064-4D64-84D2-D8603D3319E4}" type="slidenum">
              <a:rPr lang="it-IT" smtClean="0">
                <a:latin typeface="Arial Black" pitchFamily="34" charset="0"/>
              </a:rPr>
              <a:pPr eaLnBrk="1" hangingPunct="1"/>
              <a:t>60</a:t>
            </a:fld>
            <a:endParaRPr lang="it-IT" smtClean="0">
              <a:latin typeface="Arial Black" pitchFamily="34" charset="0"/>
            </a:endParaRPr>
          </a:p>
        </p:txBody>
      </p:sp>
      <p:sp>
        <p:nvSpPr>
          <p:cNvPr id="35843" name="Rectangle 2"/>
          <p:cNvSpPr>
            <a:spLocks noGrp="1" noChangeArrowheads="1"/>
          </p:cNvSpPr>
          <p:nvPr>
            <p:ph type="title"/>
          </p:nvPr>
        </p:nvSpPr>
        <p:spPr>
          <a:xfrm>
            <a:off x="539750" y="404664"/>
            <a:ext cx="8229600" cy="1150938"/>
          </a:xfrm>
          <a:extLst/>
        </p:spPr>
        <p:style>
          <a:lnRef idx="1">
            <a:schemeClr val="accent2"/>
          </a:lnRef>
          <a:fillRef idx="2">
            <a:schemeClr val="accent2"/>
          </a:fillRef>
          <a:effectRef idx="1">
            <a:schemeClr val="accent2"/>
          </a:effectRef>
          <a:fontRef idx="minor">
            <a:schemeClr val="dk1"/>
          </a:fontRef>
        </p:style>
        <p:txBody>
          <a:bodyPr/>
          <a:lstStyle/>
          <a:p>
            <a:pPr eaLnBrk="1" hangingPunct="1">
              <a:defRPr/>
            </a:pPr>
            <a:r>
              <a:rPr lang="it-IT" b="1" dirty="0" smtClean="0"/>
              <a:t>Per il tuo approfondimento</a:t>
            </a:r>
          </a:p>
        </p:txBody>
      </p:sp>
      <p:sp>
        <p:nvSpPr>
          <p:cNvPr id="21510" name="AutoShape 9"/>
          <p:cNvSpPr>
            <a:spLocks noChangeArrowheads="1"/>
          </p:cNvSpPr>
          <p:nvPr/>
        </p:nvSpPr>
        <p:spPr bwMode="auto">
          <a:xfrm>
            <a:off x="71438" y="1916113"/>
            <a:ext cx="8964612" cy="4752975"/>
          </a:xfrm>
          <a:prstGeom prst="horizontalScroll">
            <a:avLst>
              <a:gd name="adj" fmla="val 12500"/>
            </a:avLst>
          </a:prstGeom>
          <a:solidFill>
            <a:srgbClr val="D17F7D"/>
          </a:solidFill>
          <a:ln w="9525">
            <a:solidFill>
              <a:schemeClr val="tx1"/>
            </a:solidFill>
            <a:round/>
            <a:headEnd/>
            <a:tailEnd/>
          </a:ln>
        </p:spPr>
        <p:txBody>
          <a:bodyPr wrap="none" anchor="ctr"/>
          <a:lstStyle/>
          <a:p>
            <a:pPr marL="342900" indent="-342900" algn="ctr">
              <a:lnSpc>
                <a:spcPct val="150000"/>
              </a:lnSpc>
              <a:buFontTx/>
              <a:buAutoNum type="arabicPeriod"/>
            </a:pPr>
            <a:r>
              <a:rPr lang="it-IT" sz="2000" b="1" dirty="0" smtClean="0"/>
              <a:t>Cosa </a:t>
            </a:r>
            <a:r>
              <a:rPr lang="it-IT" sz="2000" b="1" dirty="0"/>
              <a:t>si intende  per reumatismo infiammatorio e degenerativo</a:t>
            </a:r>
            <a:r>
              <a:rPr lang="it-IT" sz="2000" b="1" dirty="0" smtClean="0"/>
              <a:t>? </a:t>
            </a:r>
          </a:p>
          <a:p>
            <a:pPr marL="342900" indent="-342900" algn="ctr">
              <a:lnSpc>
                <a:spcPct val="150000"/>
              </a:lnSpc>
              <a:buFontTx/>
              <a:buAutoNum type="arabicPeriod"/>
            </a:pPr>
            <a:r>
              <a:rPr lang="it-IT" sz="2000" b="1" dirty="0" smtClean="0"/>
              <a:t>Riesci a farne degli esempi?</a:t>
            </a:r>
          </a:p>
          <a:p>
            <a:pPr marL="342900" indent="-342900" algn="ctr">
              <a:lnSpc>
                <a:spcPct val="150000"/>
              </a:lnSpc>
              <a:buFontTx/>
              <a:buAutoNum type="arabicPeriod"/>
            </a:pPr>
            <a:r>
              <a:rPr lang="it-IT" sz="2000" b="1" dirty="0" smtClean="0"/>
              <a:t>Collega le informazioni degli altri corsi: quali indagini vengono eseguite?</a:t>
            </a:r>
          </a:p>
          <a:p>
            <a:pPr marL="342900" indent="-342900" algn="ctr">
              <a:lnSpc>
                <a:spcPct val="150000"/>
              </a:lnSpc>
              <a:buFontTx/>
              <a:buAutoNum type="arabicPeriod"/>
            </a:pPr>
            <a:r>
              <a:rPr lang="it-IT" sz="2000" b="1" dirty="0" smtClean="0"/>
              <a:t>Cosa si intende per segni sistemici? Fai degli esempi.</a:t>
            </a:r>
            <a:endParaRPr lang="it-IT" sz="2000" b="1" dirty="0"/>
          </a:p>
          <a:p>
            <a:pPr marL="342900" indent="-342900" algn="ctr">
              <a:lnSpc>
                <a:spcPct val="150000"/>
              </a:lnSpc>
              <a:buFontTx/>
              <a:buAutoNum type="arabicPeriod"/>
            </a:pPr>
            <a:r>
              <a:rPr lang="it-IT" sz="2000" b="1" dirty="0" smtClean="0"/>
              <a:t>Quali sono le caratteristiche generali dei reumatismi?</a:t>
            </a:r>
          </a:p>
          <a:p>
            <a:pPr marL="342900" indent="-342900" algn="ctr">
              <a:lnSpc>
                <a:spcPct val="150000"/>
              </a:lnSpc>
              <a:buFontTx/>
              <a:buAutoNum type="arabicPeriod"/>
            </a:pPr>
            <a:endParaRPr lang="it-IT" sz="2000" b="1" dirty="0" smtClean="0"/>
          </a:p>
        </p:txBody>
      </p:sp>
    </p:spTree>
    <p:extLst>
      <p:ext uri="{BB962C8B-B14F-4D97-AF65-F5344CB8AC3E}">
        <p14:creationId xmlns:p14="http://schemas.microsoft.com/office/powerpoint/2010/main" val="345912178"/>
      </p:ext>
    </p:extLst>
  </p:cSld>
  <p:clrMapOvr>
    <a:masterClrMapping/>
  </p:clrMapOvr>
  <p:timing>
    <p:tnLst>
      <p:par>
        <p:cTn id="1" dur="indefinite" restart="never" nodeType="tmRoot"/>
      </p:par>
    </p:tnLst>
  </p:timing>
</p:sld>
</file>

<file path=ppt/theme/theme1.xml><?xml version="1.0" encoding="utf-8"?>
<a:theme xmlns:a="http://schemas.openxmlformats.org/drawingml/2006/main" name="Tema di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Tema di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560</TotalTime>
  <Words>3821</Words>
  <Application>Microsoft Office PowerPoint</Application>
  <PresentationFormat>Presentazione su schermo (4:3)</PresentationFormat>
  <Paragraphs>359</Paragraphs>
  <Slides>60</Slides>
  <Notes>9</Notes>
  <HiddenSlides>0</HiddenSlides>
  <MMClips>0</MMClips>
  <ScaleCrop>false</ScaleCrop>
  <HeadingPairs>
    <vt:vector size="4" baseType="variant">
      <vt:variant>
        <vt:lpstr>Tema</vt:lpstr>
      </vt:variant>
      <vt:variant>
        <vt:i4>1</vt:i4>
      </vt:variant>
      <vt:variant>
        <vt:lpstr>Titoli diapositive</vt:lpstr>
      </vt:variant>
      <vt:variant>
        <vt:i4>60</vt:i4>
      </vt:variant>
    </vt:vector>
  </HeadingPairs>
  <TitlesOfParts>
    <vt:vector size="61" baseType="lpstr">
      <vt:lpstr>Tema di Office</vt:lpstr>
      <vt:lpstr>Riabilitazione in Patologia Reumatica dell’adulto</vt:lpstr>
      <vt:lpstr>contatti</vt:lpstr>
      <vt:lpstr>Obiettivo del corso</vt:lpstr>
      <vt:lpstr>Presentazione standard di PowerPoint</vt:lpstr>
      <vt:lpstr> XV Rapporto nazionale sulle politiche della cronicità “In cronica attesa” - 2017</vt:lpstr>
      <vt:lpstr>Presentazione standard di PowerPoint</vt:lpstr>
      <vt:lpstr>Caratteristiche delle malattie reumatiche</vt:lpstr>
      <vt:lpstr>Ritardo nella diagnosi  aumento della disabilità</vt:lpstr>
      <vt:lpstr>Red flags: differente concetto</vt:lpstr>
      <vt:lpstr>2° obiettivo</vt:lpstr>
      <vt:lpstr>Presentazione standard di PowerPoint</vt:lpstr>
      <vt:lpstr>3° e ultimo obiettivo</vt:lpstr>
      <vt:lpstr>Therapy versus rehabilitation from Interprofessional Rehabilitation.  A Person-Centred Approach  (wiley blackwell ed. 2012)</vt:lpstr>
      <vt:lpstr> XV Rapporto nazionale sulle politiche della cronicità “In cronica attesa” - 2017</vt:lpstr>
      <vt:lpstr>Presentazione standard di PowerPoint</vt:lpstr>
      <vt:lpstr>Presentazione standard di PowerPoint</vt:lpstr>
      <vt:lpstr>45 ore di lezione ed esercitazioni</vt:lpstr>
      <vt:lpstr>Bibliografia di riferimento:</vt:lpstr>
      <vt:lpstr>Siti utili</vt:lpstr>
      <vt:lpstr>Modalità d’esame</vt:lpstr>
      <vt:lpstr>Presentazione standard di PowerPoint</vt:lpstr>
      <vt:lpstr>dal greco ῥεῦμα  rhèuma</vt:lpstr>
      <vt:lpstr>Definizione di reumatismo</vt:lpstr>
      <vt:lpstr>«Rheumatologic rehabilitation: the great expectation for rheumatic patients»  Reumatismo, 2012; 64(1):1-6</vt:lpstr>
      <vt:lpstr>&gt; 4 miliardi all’anno  </vt:lpstr>
      <vt:lpstr>Sofferenza individuale e costo sociale</vt:lpstr>
      <vt:lpstr>«Rheumatologic rehabilitation: the great expectation for rheumatic patients»  Reumatismo, 2012; 64(1):1-6 </vt:lpstr>
      <vt:lpstr>Concetto di «Salute»</vt:lpstr>
      <vt:lpstr>Dal modello biomedico  al modello bio-psico-sociale</vt:lpstr>
      <vt:lpstr>Chi o cosa sta al centro?</vt:lpstr>
      <vt:lpstr>Presentazione standard di PowerPoint</vt:lpstr>
      <vt:lpstr>Definizione di riabilitazione</vt:lpstr>
      <vt:lpstr>Il processo della riabilitazione</vt:lpstr>
      <vt:lpstr>Sinclair and Dickinson, 1998</vt:lpstr>
      <vt:lpstr>Interprofessional Rehabilitation. A Person-Centred Approach  (wiley blackwell ed. 2012)</vt:lpstr>
      <vt:lpstr>Presentazione standard di PowerPoint</vt:lpstr>
      <vt:lpstr>Presentazione standard di PowerPoint</vt:lpstr>
      <vt:lpstr>In Italia</vt:lpstr>
      <vt:lpstr>Presentazione standard di PowerPoint</vt:lpstr>
      <vt:lpstr>Presentazione standard di PowerPoint</vt:lpstr>
      <vt:lpstr>Presentazione standard di PowerPoint</vt:lpstr>
      <vt:lpstr>Quindi…</vt:lpstr>
      <vt:lpstr>Presentazione standard di PowerPoint</vt:lpstr>
      <vt:lpstr>Presentazione standard di PowerPoint</vt:lpstr>
      <vt:lpstr>Presentazione standard di PowerPoint</vt:lpstr>
      <vt:lpstr>Per il tuo approfondimento:</vt:lpstr>
      <vt:lpstr>Diversi tipi di reumatismi</vt:lpstr>
      <vt:lpstr>Classificazione S.I.R. 1998</vt:lpstr>
      <vt:lpstr>Presentazione standard di PowerPoint</vt:lpstr>
      <vt:lpstr>Reumatismi flogistici  1</vt:lpstr>
      <vt:lpstr>I segni clinici dell’infiammazione</vt:lpstr>
      <vt:lpstr>Reumatismi flogistici  2</vt:lpstr>
      <vt:lpstr>Modello di sviluppo di una malattia infiammatoria cronica articolare</vt:lpstr>
      <vt:lpstr>Reumatismi  degenerativi: 1</vt:lpstr>
      <vt:lpstr>Reumatismi degenerativi: 2</vt:lpstr>
      <vt:lpstr>Dal livello base al livello specialistico</vt:lpstr>
      <vt:lpstr>Presentazione standard di PowerPoint</vt:lpstr>
      <vt:lpstr>Presentazione standard di PowerPoint</vt:lpstr>
      <vt:lpstr>Presentazione standard di PowerPoint</vt:lpstr>
      <vt:lpstr>Per il tuo approfondimento</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Riabilitazione in Patologia Reumatica dell’adulto</dc:title>
  <dc:creator>Fisiot 52</dc:creator>
  <cp:lastModifiedBy>Fisiot24</cp:lastModifiedBy>
  <cp:revision>36</cp:revision>
  <dcterms:created xsi:type="dcterms:W3CDTF">2016-03-09T17:56:39Z</dcterms:created>
  <dcterms:modified xsi:type="dcterms:W3CDTF">2020-03-11T14:14:38Z</dcterms:modified>
</cp:coreProperties>
</file>