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82"/>
  </p:notesMasterIdLst>
  <p:sldIdLst>
    <p:sldId id="341" r:id="rId2"/>
    <p:sldId id="342" r:id="rId3"/>
    <p:sldId id="257" r:id="rId4"/>
    <p:sldId id="258" r:id="rId5"/>
    <p:sldId id="261" r:id="rId6"/>
    <p:sldId id="259" r:id="rId7"/>
    <p:sldId id="260" r:id="rId8"/>
    <p:sldId id="266" r:id="rId9"/>
    <p:sldId id="265" r:id="rId10"/>
    <p:sldId id="267" r:id="rId11"/>
    <p:sldId id="269" r:id="rId12"/>
    <p:sldId id="270" r:id="rId13"/>
    <p:sldId id="271" r:id="rId14"/>
    <p:sldId id="346" r:id="rId15"/>
    <p:sldId id="347" r:id="rId16"/>
    <p:sldId id="348" r:id="rId17"/>
    <p:sldId id="349" r:id="rId18"/>
    <p:sldId id="350" r:id="rId19"/>
    <p:sldId id="351" r:id="rId20"/>
    <p:sldId id="356" r:id="rId21"/>
    <p:sldId id="299" r:id="rId22"/>
    <p:sldId id="275" r:id="rId23"/>
    <p:sldId id="280" r:id="rId24"/>
    <p:sldId id="282" r:id="rId25"/>
    <p:sldId id="289" r:id="rId26"/>
    <p:sldId id="290" r:id="rId27"/>
    <p:sldId id="291" r:id="rId28"/>
    <p:sldId id="295" r:id="rId29"/>
    <p:sldId id="292" r:id="rId30"/>
    <p:sldId id="294" r:id="rId31"/>
    <p:sldId id="300" r:id="rId32"/>
    <p:sldId id="305" r:id="rId33"/>
    <p:sldId id="306" r:id="rId34"/>
    <p:sldId id="304" r:id="rId35"/>
    <p:sldId id="310" r:id="rId36"/>
    <p:sldId id="309" r:id="rId37"/>
    <p:sldId id="301" r:id="rId38"/>
    <p:sldId id="302" r:id="rId39"/>
    <p:sldId id="311" r:id="rId40"/>
    <p:sldId id="312" r:id="rId41"/>
    <p:sldId id="314" r:id="rId42"/>
    <p:sldId id="296" r:id="rId43"/>
    <p:sldId id="315" r:id="rId44"/>
    <p:sldId id="316" r:id="rId45"/>
    <p:sldId id="277" r:id="rId46"/>
    <p:sldId id="343" r:id="rId47"/>
    <p:sldId id="318" r:id="rId48"/>
    <p:sldId id="344" r:id="rId49"/>
    <p:sldId id="345" r:id="rId50"/>
    <p:sldId id="328" r:id="rId51"/>
    <p:sldId id="329" r:id="rId52"/>
    <p:sldId id="330" r:id="rId53"/>
    <p:sldId id="325" r:id="rId54"/>
    <p:sldId id="326" r:id="rId55"/>
    <p:sldId id="334" r:id="rId56"/>
    <p:sldId id="320" r:id="rId57"/>
    <p:sldId id="298" r:id="rId58"/>
    <p:sldId id="361" r:id="rId59"/>
    <p:sldId id="362" r:id="rId60"/>
    <p:sldId id="363" r:id="rId61"/>
    <p:sldId id="364" r:id="rId62"/>
    <p:sldId id="327" r:id="rId63"/>
    <p:sldId id="331" r:id="rId64"/>
    <p:sldId id="332" r:id="rId65"/>
    <p:sldId id="333" r:id="rId66"/>
    <p:sldId id="317" r:id="rId67"/>
    <p:sldId id="264" r:id="rId68"/>
    <p:sldId id="339" r:id="rId69"/>
    <p:sldId id="340" r:id="rId70"/>
    <p:sldId id="357" r:id="rId71"/>
    <p:sldId id="358" r:id="rId72"/>
    <p:sldId id="359" r:id="rId73"/>
    <p:sldId id="360" r:id="rId74"/>
    <p:sldId id="293" r:id="rId75"/>
    <p:sldId id="336" r:id="rId76"/>
    <p:sldId id="365" r:id="rId77"/>
    <p:sldId id="366" r:id="rId78"/>
    <p:sldId id="367" r:id="rId79"/>
    <p:sldId id="368" r:id="rId80"/>
    <p:sldId id="337" r:id="rId8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0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555D5-8149-414E-95D0-9FB3BC189899}" type="doc">
      <dgm:prSet loTypeId="urn:microsoft.com/office/officeart/2009/layout/CircleArrowProcess" loCatId="cycle" qsTypeId="urn:microsoft.com/office/officeart/2005/8/quickstyle/simple1" qsCatId="simple" csTypeId="urn:microsoft.com/office/officeart/2005/8/colors/accent1_5" csCatId="accent1" phldr="1"/>
      <dgm:spPr/>
      <dgm:t>
        <a:bodyPr/>
        <a:lstStyle/>
        <a:p>
          <a:endParaRPr lang="it-IT"/>
        </a:p>
      </dgm:t>
    </dgm:pt>
    <dgm:pt modelId="{872C1958-FA59-423B-960D-0ECEB66D190F}">
      <dgm:prSet phldrT="[Testo]"/>
      <dgm:spPr/>
      <dgm:t>
        <a:bodyPr/>
        <a:lstStyle/>
        <a:p>
          <a:r>
            <a:rPr lang="it-IT" dirty="0" smtClean="0"/>
            <a:t>Ascolto</a:t>
          </a:r>
          <a:endParaRPr lang="it-IT" dirty="0"/>
        </a:p>
      </dgm:t>
    </dgm:pt>
    <dgm:pt modelId="{569FC4DA-0AEC-4A17-8178-475F13A65AC5}" type="parTrans" cxnId="{BCC7BB99-18E7-4D36-AB9D-98C4364461E5}">
      <dgm:prSet/>
      <dgm:spPr/>
      <dgm:t>
        <a:bodyPr/>
        <a:lstStyle/>
        <a:p>
          <a:endParaRPr lang="it-IT"/>
        </a:p>
      </dgm:t>
    </dgm:pt>
    <dgm:pt modelId="{C3458586-8C34-4A6E-A82F-6A8A6E60FBE8}" type="sibTrans" cxnId="{BCC7BB99-18E7-4D36-AB9D-98C4364461E5}">
      <dgm:prSet/>
      <dgm:spPr/>
      <dgm:t>
        <a:bodyPr/>
        <a:lstStyle/>
        <a:p>
          <a:endParaRPr lang="it-IT"/>
        </a:p>
      </dgm:t>
    </dgm:pt>
    <dgm:pt modelId="{0B81D213-39BD-4833-8CED-297ED7189CFF}">
      <dgm:prSet phldrT="[Testo]"/>
      <dgm:spPr/>
      <dgm:t>
        <a:bodyPr/>
        <a:lstStyle/>
        <a:p>
          <a:r>
            <a:rPr lang="it-IT" dirty="0" smtClean="0"/>
            <a:t>Funzione</a:t>
          </a:r>
          <a:endParaRPr lang="it-IT" dirty="0"/>
        </a:p>
      </dgm:t>
    </dgm:pt>
    <dgm:pt modelId="{57A77E35-837A-43A1-AF73-36B9B4320F79}" type="parTrans" cxnId="{DF3C7580-E7C7-4027-B65E-32335BE55954}">
      <dgm:prSet/>
      <dgm:spPr/>
      <dgm:t>
        <a:bodyPr/>
        <a:lstStyle/>
        <a:p>
          <a:endParaRPr lang="it-IT"/>
        </a:p>
      </dgm:t>
    </dgm:pt>
    <dgm:pt modelId="{7E8FD939-B7F5-4DBF-8D53-FF47D34C55D6}" type="sibTrans" cxnId="{DF3C7580-E7C7-4027-B65E-32335BE55954}">
      <dgm:prSet/>
      <dgm:spPr/>
      <dgm:t>
        <a:bodyPr/>
        <a:lstStyle/>
        <a:p>
          <a:endParaRPr lang="it-IT"/>
        </a:p>
      </dgm:t>
    </dgm:pt>
    <dgm:pt modelId="{FB246D20-79A4-44B1-ACA3-F4E104F6431C}">
      <dgm:prSet phldrT="[Testo]"/>
      <dgm:spPr/>
      <dgm:t>
        <a:bodyPr/>
        <a:lstStyle/>
        <a:p>
          <a:r>
            <a:rPr lang="it-IT" dirty="0" smtClean="0"/>
            <a:t>Supporto</a:t>
          </a:r>
          <a:endParaRPr lang="it-IT" dirty="0"/>
        </a:p>
      </dgm:t>
    </dgm:pt>
    <dgm:pt modelId="{B1105C19-2901-49A5-BDBE-AC0DD5A01A82}" type="parTrans" cxnId="{CB4451F1-5D6B-4011-BE37-E8AC28B8F250}">
      <dgm:prSet/>
      <dgm:spPr/>
      <dgm:t>
        <a:bodyPr/>
        <a:lstStyle/>
        <a:p>
          <a:endParaRPr lang="it-IT"/>
        </a:p>
      </dgm:t>
    </dgm:pt>
    <dgm:pt modelId="{17B60A3A-6845-4B22-A952-CB8B0B34123D}" type="sibTrans" cxnId="{CB4451F1-5D6B-4011-BE37-E8AC28B8F250}">
      <dgm:prSet/>
      <dgm:spPr/>
      <dgm:t>
        <a:bodyPr/>
        <a:lstStyle/>
        <a:p>
          <a:endParaRPr lang="it-IT"/>
        </a:p>
      </dgm:t>
    </dgm:pt>
    <dgm:pt modelId="{25401C7A-DA9F-49B7-9F47-2206F635C9EF}" type="pres">
      <dgm:prSet presAssocID="{CB7555D5-8149-414E-95D0-9FB3BC189899}" presName="Name0" presStyleCnt="0">
        <dgm:presLayoutVars>
          <dgm:chMax val="7"/>
          <dgm:chPref val="7"/>
          <dgm:dir/>
          <dgm:animLvl val="lvl"/>
        </dgm:presLayoutVars>
      </dgm:prSet>
      <dgm:spPr/>
      <dgm:t>
        <a:bodyPr/>
        <a:lstStyle/>
        <a:p>
          <a:endParaRPr lang="it-IT"/>
        </a:p>
      </dgm:t>
    </dgm:pt>
    <dgm:pt modelId="{86746BC4-F49E-47A4-B987-C46DB477E701}" type="pres">
      <dgm:prSet presAssocID="{872C1958-FA59-423B-960D-0ECEB66D190F}" presName="Accent1" presStyleCnt="0"/>
      <dgm:spPr/>
    </dgm:pt>
    <dgm:pt modelId="{6E088BD2-CC4C-4F01-BDCC-ED1DFBCDE957}" type="pres">
      <dgm:prSet presAssocID="{872C1958-FA59-423B-960D-0ECEB66D190F}" presName="Accent" presStyleLbl="node1" presStyleIdx="0" presStyleCnt="3" custLinFactNeighborX="-902" custLinFactNeighborY="-4775"/>
      <dgm:spPr/>
    </dgm:pt>
    <dgm:pt modelId="{6C6ABC9F-2DE9-4CE1-B34E-94EC6CD00D33}" type="pres">
      <dgm:prSet presAssocID="{872C1958-FA59-423B-960D-0ECEB66D190F}" presName="Parent1" presStyleLbl="revTx" presStyleIdx="0" presStyleCnt="3">
        <dgm:presLayoutVars>
          <dgm:chMax val="1"/>
          <dgm:chPref val="1"/>
          <dgm:bulletEnabled val="1"/>
        </dgm:presLayoutVars>
      </dgm:prSet>
      <dgm:spPr/>
      <dgm:t>
        <a:bodyPr/>
        <a:lstStyle/>
        <a:p>
          <a:endParaRPr lang="it-IT"/>
        </a:p>
      </dgm:t>
    </dgm:pt>
    <dgm:pt modelId="{67055123-53F9-44F9-A775-4F7979B49AEB}" type="pres">
      <dgm:prSet presAssocID="{0B81D213-39BD-4833-8CED-297ED7189CFF}" presName="Accent2" presStyleCnt="0"/>
      <dgm:spPr/>
    </dgm:pt>
    <dgm:pt modelId="{3F52BA2B-D49D-4EC0-A950-7DD119CD53D4}" type="pres">
      <dgm:prSet presAssocID="{0B81D213-39BD-4833-8CED-297ED7189CFF}" presName="Accent" presStyleLbl="node1" presStyleIdx="1" presStyleCnt="3" custLinFactNeighborX="-6262"/>
      <dgm:spPr>
        <a:solidFill>
          <a:schemeClr val="accent2">
            <a:lumMod val="75000"/>
            <a:alpha val="70000"/>
          </a:schemeClr>
        </a:solidFill>
      </dgm:spPr>
    </dgm:pt>
    <dgm:pt modelId="{0BE3424B-9F9D-48A7-A2A8-6FFBEF84904D}" type="pres">
      <dgm:prSet presAssocID="{0B81D213-39BD-4833-8CED-297ED7189CFF}" presName="Parent2" presStyleLbl="revTx" presStyleIdx="1" presStyleCnt="3">
        <dgm:presLayoutVars>
          <dgm:chMax val="1"/>
          <dgm:chPref val="1"/>
          <dgm:bulletEnabled val="1"/>
        </dgm:presLayoutVars>
      </dgm:prSet>
      <dgm:spPr/>
      <dgm:t>
        <a:bodyPr/>
        <a:lstStyle/>
        <a:p>
          <a:endParaRPr lang="it-IT"/>
        </a:p>
      </dgm:t>
    </dgm:pt>
    <dgm:pt modelId="{2C902F20-AFD4-4FAD-A11E-F12557295B9B}" type="pres">
      <dgm:prSet presAssocID="{FB246D20-79A4-44B1-ACA3-F4E104F6431C}" presName="Accent3" presStyleCnt="0"/>
      <dgm:spPr/>
    </dgm:pt>
    <dgm:pt modelId="{7979EF79-5865-4051-9596-B65D4B76F8EC}" type="pres">
      <dgm:prSet presAssocID="{FB246D20-79A4-44B1-ACA3-F4E104F6431C}" presName="Accent" presStyleLbl="node1" presStyleIdx="2" presStyleCnt="3" custLinFactNeighborX="-3775"/>
      <dgm:spPr>
        <a:solidFill>
          <a:schemeClr val="tx2">
            <a:lumMod val="50000"/>
            <a:alpha val="50000"/>
          </a:schemeClr>
        </a:solidFill>
      </dgm:spPr>
    </dgm:pt>
    <dgm:pt modelId="{3D308687-EEFF-41C8-85E6-90BD616CE46D}" type="pres">
      <dgm:prSet presAssocID="{FB246D20-79A4-44B1-ACA3-F4E104F6431C}" presName="Parent3" presStyleLbl="revTx" presStyleIdx="2" presStyleCnt="3">
        <dgm:presLayoutVars>
          <dgm:chMax val="1"/>
          <dgm:chPref val="1"/>
          <dgm:bulletEnabled val="1"/>
        </dgm:presLayoutVars>
      </dgm:prSet>
      <dgm:spPr/>
      <dgm:t>
        <a:bodyPr/>
        <a:lstStyle/>
        <a:p>
          <a:endParaRPr lang="it-IT"/>
        </a:p>
      </dgm:t>
    </dgm:pt>
  </dgm:ptLst>
  <dgm:cxnLst>
    <dgm:cxn modelId="{973C812B-52E2-4A4E-B04A-34456CDF32B0}" type="presOf" srcId="{FB246D20-79A4-44B1-ACA3-F4E104F6431C}" destId="{3D308687-EEFF-41C8-85E6-90BD616CE46D}" srcOrd="0" destOrd="0" presId="urn:microsoft.com/office/officeart/2009/layout/CircleArrowProcess"/>
    <dgm:cxn modelId="{5DF0A47F-A4B7-4B5D-A107-CFFFA4416C2C}" type="presOf" srcId="{872C1958-FA59-423B-960D-0ECEB66D190F}" destId="{6C6ABC9F-2DE9-4CE1-B34E-94EC6CD00D33}" srcOrd="0" destOrd="0" presId="urn:microsoft.com/office/officeart/2009/layout/CircleArrowProcess"/>
    <dgm:cxn modelId="{BCC7BB99-18E7-4D36-AB9D-98C4364461E5}" srcId="{CB7555D5-8149-414E-95D0-9FB3BC189899}" destId="{872C1958-FA59-423B-960D-0ECEB66D190F}" srcOrd="0" destOrd="0" parTransId="{569FC4DA-0AEC-4A17-8178-475F13A65AC5}" sibTransId="{C3458586-8C34-4A6E-A82F-6A8A6E60FBE8}"/>
    <dgm:cxn modelId="{BE63218C-3F48-40BD-9EB7-C24224BFCF21}" type="presOf" srcId="{0B81D213-39BD-4833-8CED-297ED7189CFF}" destId="{0BE3424B-9F9D-48A7-A2A8-6FFBEF84904D}" srcOrd="0" destOrd="0" presId="urn:microsoft.com/office/officeart/2009/layout/CircleArrowProcess"/>
    <dgm:cxn modelId="{DF3C7580-E7C7-4027-B65E-32335BE55954}" srcId="{CB7555D5-8149-414E-95D0-9FB3BC189899}" destId="{0B81D213-39BD-4833-8CED-297ED7189CFF}" srcOrd="1" destOrd="0" parTransId="{57A77E35-837A-43A1-AF73-36B9B4320F79}" sibTransId="{7E8FD939-B7F5-4DBF-8D53-FF47D34C55D6}"/>
    <dgm:cxn modelId="{815F0329-F6A4-4C3F-A2CC-DF0D68CDA507}" type="presOf" srcId="{CB7555D5-8149-414E-95D0-9FB3BC189899}" destId="{25401C7A-DA9F-49B7-9F47-2206F635C9EF}" srcOrd="0" destOrd="0" presId="urn:microsoft.com/office/officeart/2009/layout/CircleArrowProcess"/>
    <dgm:cxn modelId="{CB4451F1-5D6B-4011-BE37-E8AC28B8F250}" srcId="{CB7555D5-8149-414E-95D0-9FB3BC189899}" destId="{FB246D20-79A4-44B1-ACA3-F4E104F6431C}" srcOrd="2" destOrd="0" parTransId="{B1105C19-2901-49A5-BDBE-AC0DD5A01A82}" sibTransId="{17B60A3A-6845-4B22-A952-CB8B0B34123D}"/>
    <dgm:cxn modelId="{8866FA18-C7DC-4CE8-ACC8-792D27080489}" type="presParOf" srcId="{25401C7A-DA9F-49B7-9F47-2206F635C9EF}" destId="{86746BC4-F49E-47A4-B987-C46DB477E701}" srcOrd="0" destOrd="0" presId="urn:microsoft.com/office/officeart/2009/layout/CircleArrowProcess"/>
    <dgm:cxn modelId="{FB94D1D3-4DC4-47D9-BA32-DEF099BA282B}" type="presParOf" srcId="{86746BC4-F49E-47A4-B987-C46DB477E701}" destId="{6E088BD2-CC4C-4F01-BDCC-ED1DFBCDE957}" srcOrd="0" destOrd="0" presId="urn:microsoft.com/office/officeart/2009/layout/CircleArrowProcess"/>
    <dgm:cxn modelId="{7A1F6EDC-6178-43AE-8053-4F9123C57C97}" type="presParOf" srcId="{25401C7A-DA9F-49B7-9F47-2206F635C9EF}" destId="{6C6ABC9F-2DE9-4CE1-B34E-94EC6CD00D33}" srcOrd="1" destOrd="0" presId="urn:microsoft.com/office/officeart/2009/layout/CircleArrowProcess"/>
    <dgm:cxn modelId="{0AB7B94D-9E0C-4DEB-A899-D6249D6EBE17}" type="presParOf" srcId="{25401C7A-DA9F-49B7-9F47-2206F635C9EF}" destId="{67055123-53F9-44F9-A775-4F7979B49AEB}" srcOrd="2" destOrd="0" presId="urn:microsoft.com/office/officeart/2009/layout/CircleArrowProcess"/>
    <dgm:cxn modelId="{8D75F45F-2F57-4658-A4EF-27552C5BC457}" type="presParOf" srcId="{67055123-53F9-44F9-A775-4F7979B49AEB}" destId="{3F52BA2B-D49D-4EC0-A950-7DD119CD53D4}" srcOrd="0" destOrd="0" presId="urn:microsoft.com/office/officeart/2009/layout/CircleArrowProcess"/>
    <dgm:cxn modelId="{1C4CA829-F13E-4C1E-BBEC-598B0E4A56DF}" type="presParOf" srcId="{25401C7A-DA9F-49B7-9F47-2206F635C9EF}" destId="{0BE3424B-9F9D-48A7-A2A8-6FFBEF84904D}" srcOrd="3" destOrd="0" presId="urn:microsoft.com/office/officeart/2009/layout/CircleArrowProcess"/>
    <dgm:cxn modelId="{758BE028-EA5A-4334-8B4D-C106D4225477}" type="presParOf" srcId="{25401C7A-DA9F-49B7-9F47-2206F635C9EF}" destId="{2C902F20-AFD4-4FAD-A11E-F12557295B9B}" srcOrd="4" destOrd="0" presId="urn:microsoft.com/office/officeart/2009/layout/CircleArrowProcess"/>
    <dgm:cxn modelId="{31F53FD3-D363-4734-AF9F-F038463C616B}" type="presParOf" srcId="{2C902F20-AFD4-4FAD-A11E-F12557295B9B}" destId="{7979EF79-5865-4051-9596-B65D4B76F8EC}" srcOrd="0" destOrd="0" presId="urn:microsoft.com/office/officeart/2009/layout/CircleArrowProcess"/>
    <dgm:cxn modelId="{AEC73FDA-17AB-46F4-8831-34B079362CC0}" type="presParOf" srcId="{25401C7A-DA9F-49B7-9F47-2206F635C9EF}" destId="{3D308687-EEFF-41C8-85E6-90BD616CE46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88BD2-CC4C-4F01-BDCC-ED1DFBCDE957}">
      <dsp:nvSpPr>
        <dsp:cNvPr id="0" name=""/>
        <dsp:cNvSpPr/>
      </dsp:nvSpPr>
      <dsp:spPr>
        <a:xfrm>
          <a:off x="2880316" y="-144005"/>
          <a:ext cx="3015365" cy="3015824"/>
        </a:xfrm>
        <a:prstGeom prst="circularArrow">
          <a:avLst>
            <a:gd name="adj1" fmla="val 10980"/>
            <a:gd name="adj2" fmla="val 1142322"/>
            <a:gd name="adj3" fmla="val 4500000"/>
            <a:gd name="adj4" fmla="val 10800000"/>
            <a:gd name="adj5" fmla="val 12500"/>
          </a:avLst>
        </a:prstGeom>
        <a:solidFill>
          <a:schemeClr val="accent1">
            <a:alpha val="9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6ABC9F-2DE9-4CE1-B34E-94EC6CD00D33}">
      <dsp:nvSpPr>
        <dsp:cNvPr id="0" name=""/>
        <dsp:cNvSpPr/>
      </dsp:nvSpPr>
      <dsp:spPr>
        <a:xfrm>
          <a:off x="3574009" y="1088804"/>
          <a:ext cx="1675580" cy="837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it-IT" sz="3100" kern="1200" dirty="0" smtClean="0"/>
            <a:t>Ascolto</a:t>
          </a:r>
          <a:endParaRPr lang="it-IT" sz="3100" kern="1200" dirty="0"/>
        </a:p>
      </dsp:txBody>
      <dsp:txXfrm>
        <a:off x="3574009" y="1088804"/>
        <a:ext cx="1675580" cy="837589"/>
      </dsp:txXfrm>
    </dsp:sp>
    <dsp:sp modelId="{3F52BA2B-D49D-4EC0-A950-7DD119CD53D4}">
      <dsp:nvSpPr>
        <dsp:cNvPr id="0" name=""/>
        <dsp:cNvSpPr/>
      </dsp:nvSpPr>
      <dsp:spPr>
        <a:xfrm>
          <a:off x="1881185" y="1732814"/>
          <a:ext cx="3015365" cy="3015824"/>
        </a:xfrm>
        <a:prstGeom prst="leftCircularArrow">
          <a:avLst>
            <a:gd name="adj1" fmla="val 10980"/>
            <a:gd name="adj2" fmla="val 1142322"/>
            <a:gd name="adj3" fmla="val 6300000"/>
            <a:gd name="adj4" fmla="val 18900000"/>
            <a:gd name="adj5" fmla="val 12500"/>
          </a:avLst>
        </a:prstGeom>
        <a:solidFill>
          <a:schemeClr val="accent2">
            <a:lumMod val="75000"/>
            <a:alpha val="7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E3424B-9F9D-48A7-A2A8-6FFBEF84904D}">
      <dsp:nvSpPr>
        <dsp:cNvPr id="0" name=""/>
        <dsp:cNvSpPr/>
      </dsp:nvSpPr>
      <dsp:spPr>
        <a:xfrm>
          <a:off x="2739900" y="2831642"/>
          <a:ext cx="1675580" cy="837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it-IT" sz="3100" kern="1200" dirty="0" smtClean="0"/>
            <a:t>Funzione</a:t>
          </a:r>
          <a:endParaRPr lang="it-IT" sz="3100" kern="1200" dirty="0"/>
        </a:p>
      </dsp:txBody>
      <dsp:txXfrm>
        <a:off x="2739900" y="2831642"/>
        <a:ext cx="1675580" cy="837589"/>
      </dsp:txXfrm>
    </dsp:sp>
    <dsp:sp modelId="{7979EF79-5865-4051-9596-B65D4B76F8EC}">
      <dsp:nvSpPr>
        <dsp:cNvPr id="0" name=""/>
        <dsp:cNvSpPr/>
      </dsp:nvSpPr>
      <dsp:spPr>
        <a:xfrm>
          <a:off x="3024331" y="3672991"/>
          <a:ext cx="2590666" cy="2591704"/>
        </a:xfrm>
        <a:prstGeom prst="blockArc">
          <a:avLst>
            <a:gd name="adj1" fmla="val 13500000"/>
            <a:gd name="adj2" fmla="val 10800000"/>
            <a:gd name="adj3" fmla="val 12740"/>
          </a:avLst>
        </a:prstGeom>
        <a:solidFill>
          <a:schemeClr val="tx2">
            <a:lumMod val="50000"/>
            <a:alpha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308687-EEFF-41C8-85E6-90BD616CE46D}">
      <dsp:nvSpPr>
        <dsp:cNvPr id="0" name=""/>
        <dsp:cNvSpPr/>
      </dsp:nvSpPr>
      <dsp:spPr>
        <a:xfrm>
          <a:off x="3577973" y="4576986"/>
          <a:ext cx="1675580" cy="837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it-IT" sz="3100" kern="1200" dirty="0" smtClean="0"/>
            <a:t>Supporto</a:t>
          </a:r>
          <a:endParaRPr lang="it-IT" sz="3100" kern="1200" dirty="0"/>
        </a:p>
      </dsp:txBody>
      <dsp:txXfrm>
        <a:off x="3577973" y="4576986"/>
        <a:ext cx="1675580" cy="83758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509D14-CDE4-4E8D-9E8B-B25CF2E46EC7}" type="datetimeFigureOut">
              <a:rPr lang="it-IT" smtClean="0"/>
              <a:t>16/01/2020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837BEC-0EFC-436F-811B-E6CDE9B218E6}" type="slidenum">
              <a:rPr lang="it-IT" smtClean="0"/>
              <a:t>‹N›</a:t>
            </a:fld>
            <a:endParaRPr lang="it-IT"/>
          </a:p>
        </p:txBody>
      </p:sp>
    </p:spTree>
    <p:extLst>
      <p:ext uri="{BB962C8B-B14F-4D97-AF65-F5344CB8AC3E}">
        <p14:creationId xmlns:p14="http://schemas.microsoft.com/office/powerpoint/2010/main" val="829806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Escludere bandiere rosse.</a:t>
            </a:r>
          </a:p>
          <a:p>
            <a:pPr eaLnBrk="1" hangingPunct="1">
              <a:spcBef>
                <a:spcPct val="0"/>
              </a:spcBef>
            </a:pPr>
            <a:r>
              <a:rPr lang="en-US" altLang="en-US" smtClean="0"/>
              <a:t>Se pensiamo  a non patologie gravi, se possiamo fidare delle risposte del SNC. Verificare se risposte non coerenti</a:t>
            </a:r>
          </a:p>
          <a:p>
            <a:pPr eaLnBrk="1" hangingPunct="1">
              <a:spcBef>
                <a:spcPct val="0"/>
              </a:spcBef>
            </a:pPr>
            <a:endParaRPr lang="en-US" altLang="en-US" smtClean="0"/>
          </a:p>
        </p:txBody>
      </p:sp>
      <p:sp>
        <p:nvSpPr>
          <p:cNvPr id="5632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2DA7EC31-F19E-4983-9AD7-85C2E12DB98C}" type="slidenum">
              <a:rPr lang="it-IT" altLang="en-US"/>
              <a:pPr/>
              <a:t>68</a:t>
            </a:fld>
            <a:endParaRPr lang="it-IT" altLang="en-US"/>
          </a:p>
        </p:txBody>
      </p:sp>
    </p:spTree>
    <p:extLst>
      <p:ext uri="{BB962C8B-B14F-4D97-AF65-F5344CB8AC3E}">
        <p14:creationId xmlns:p14="http://schemas.microsoft.com/office/powerpoint/2010/main" val="3956434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Escludere bandiere rosse.</a:t>
            </a:r>
          </a:p>
          <a:p>
            <a:pPr eaLnBrk="1" hangingPunct="1">
              <a:spcBef>
                <a:spcPct val="0"/>
              </a:spcBef>
            </a:pPr>
            <a:r>
              <a:rPr lang="en-US" altLang="en-US" smtClean="0"/>
              <a:t>Se pensiamo  a non patologie gravi, se possiamo fidare delle risposte del SNC. Verificare se risposte non coerenti</a:t>
            </a:r>
          </a:p>
          <a:p>
            <a:pPr eaLnBrk="1" hangingPunct="1">
              <a:spcBef>
                <a:spcPct val="0"/>
              </a:spcBef>
            </a:pPr>
            <a:endParaRPr lang="en-US" altLang="en-US" smtClean="0"/>
          </a:p>
        </p:txBody>
      </p:sp>
      <p:sp>
        <p:nvSpPr>
          <p:cNvPr id="5632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2DA7EC31-F19E-4983-9AD7-85C2E12DB98C}" type="slidenum">
              <a:rPr lang="it-IT" altLang="en-US"/>
              <a:pPr/>
              <a:t>69</a:t>
            </a:fld>
            <a:endParaRPr lang="it-IT" altLang="en-US"/>
          </a:p>
        </p:txBody>
      </p:sp>
    </p:spTree>
    <p:extLst>
      <p:ext uri="{BB962C8B-B14F-4D97-AF65-F5344CB8AC3E}">
        <p14:creationId xmlns:p14="http://schemas.microsoft.com/office/powerpoint/2010/main" val="3724289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7F49D355-16BD-4E45-BD9A-5EA878CF7CBD}" type="datetimeFigureOut">
              <a:rPr lang="it-IT" smtClean="0"/>
              <a:t>16/01/2020</a:t>
            </a:fld>
            <a:endParaRPr lang="it-IT"/>
          </a:p>
        </p:txBody>
      </p:sp>
      <p:sp>
        <p:nvSpPr>
          <p:cNvPr id="8" name="Slide Number Placeholder 7"/>
          <p:cNvSpPr>
            <a:spLocks noGrp="1"/>
          </p:cNvSpPr>
          <p:nvPr>
            <p:ph type="sldNum" sz="quarter" idx="11"/>
          </p:nvPr>
        </p:nvSpPr>
        <p:spPr/>
        <p:txBody>
          <a:bodyPr/>
          <a:lstStyle/>
          <a:p>
            <a:fld id="{E7A41E1B-4F70-4964-A407-84C68BE8251C}" type="slidenum">
              <a:rPr lang="it-IT" smtClean="0"/>
              <a:t>‹N›</a:t>
            </a:fld>
            <a:endParaRPr lang="it-IT"/>
          </a:p>
        </p:txBody>
      </p:sp>
      <p:sp>
        <p:nvSpPr>
          <p:cNvPr id="9" name="Footer Placeholder 8"/>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16/01/2020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16/01/2020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10"/>
          </p:nvPr>
        </p:nvSpPr>
        <p:spPr/>
        <p:txBody>
          <a:bodyPr/>
          <a:lstStyle/>
          <a:p>
            <a:fld id="{7F49D355-16BD-4E45-BD9A-5EA878CF7CBD}" type="datetimeFigureOut">
              <a:rPr lang="it-IT" smtClean="0"/>
              <a:t>16/01/2020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t>16/01/2020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5" name="Date Placeholder 4"/>
          <p:cNvSpPr>
            <a:spLocks noGrp="1"/>
          </p:cNvSpPr>
          <p:nvPr>
            <p:ph type="dt" sz="half" idx="10"/>
          </p:nvPr>
        </p:nvSpPr>
        <p:spPr/>
        <p:txBody>
          <a:bodyPr/>
          <a:lstStyle/>
          <a:p>
            <a:fld id="{7F49D355-16BD-4E45-BD9A-5EA878CF7CBD}" type="datetimeFigureOut">
              <a:rPr lang="it-IT" smtClean="0"/>
              <a:t>16/01/2020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a:p>
        </p:txBody>
      </p:sp>
      <p:sp>
        <p:nvSpPr>
          <p:cNvPr id="9" name="Content Placeholder 8"/>
          <p:cNvSpPr>
            <a:spLocks noGrp="1"/>
          </p:cNvSpPr>
          <p:nvPr>
            <p:ph sz="quarter" idx="13"/>
          </p:nvPr>
        </p:nvSpPr>
        <p:spPr>
          <a:xfrm>
            <a:off x="365760" y="1600200"/>
            <a:ext cx="4041648" cy="452628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7" name="Date Placeholder 6"/>
          <p:cNvSpPr>
            <a:spLocks noGrp="1"/>
          </p:cNvSpPr>
          <p:nvPr>
            <p:ph type="dt" sz="half" idx="10"/>
          </p:nvPr>
        </p:nvSpPr>
        <p:spPr/>
        <p:txBody>
          <a:bodyPr/>
          <a:lstStyle/>
          <a:p>
            <a:fld id="{7F49D355-16BD-4E45-BD9A-5EA878CF7CBD}" type="datetimeFigureOut">
              <a:rPr lang="it-IT" smtClean="0"/>
              <a:t>16/01/2020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7A41E1B-4F70-4964-A407-84C68BE8251C}" type="slidenum">
              <a:rPr lang="it-IT" smtClean="0"/>
              <a:t>‹N›</a:t>
            </a:fld>
            <a:endParaRPr lang="it-IT"/>
          </a:p>
        </p:txBody>
      </p:sp>
      <p:sp>
        <p:nvSpPr>
          <p:cNvPr id="11" name="Content Placeholder 10"/>
          <p:cNvSpPr>
            <a:spLocks noGrp="1"/>
          </p:cNvSpPr>
          <p:nvPr>
            <p:ph sz="quarter" idx="13"/>
          </p:nvPr>
        </p:nvSpPr>
        <p:spPr>
          <a:xfrm>
            <a:off x="457200" y="2212848"/>
            <a:ext cx="4041648"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7F49D355-16BD-4E45-BD9A-5EA878CF7CBD}" type="datetimeFigureOut">
              <a:rPr lang="it-IT" smtClean="0"/>
              <a:t>16/01/2020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9D355-16BD-4E45-BD9A-5EA878CF7CBD}" type="datetimeFigureOut">
              <a:rPr lang="it-IT" smtClean="0"/>
              <a:t>16/01/2020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t>16/01/2020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t>16/01/2020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F49D355-16BD-4E45-BD9A-5EA878CF7CBD}" type="datetimeFigureOut">
              <a:rPr lang="it-IT" smtClean="0"/>
              <a:t>16/01/2020</a:t>
            </a:fld>
            <a:endParaRPr lang="it-IT"/>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it-IT"/>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7A41E1B-4F70-4964-A407-84C68BE8251C}" type="slidenum">
              <a:rPr lang="it-IT" smtClean="0"/>
              <a:t>‹N›</a:t>
            </a:fld>
            <a:endParaRPr lang="it-IT"/>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775998-3EBE-4446-8756-07A3C6E40974}" type="slidenum">
              <a:rPr lang="it-IT" smtClean="0">
                <a:latin typeface="Arial Black" pitchFamily="34" charset="0"/>
              </a:rPr>
              <a:pPr eaLnBrk="1" hangingPunct="1"/>
              <a:t>1</a:t>
            </a:fld>
            <a:endParaRPr lang="it-IT" smtClean="0">
              <a:latin typeface="Arial Black" pitchFamily="34" charset="0"/>
            </a:endParaRPr>
          </a:p>
        </p:txBody>
      </p:sp>
      <p:sp>
        <p:nvSpPr>
          <p:cNvPr id="3075" name="Rectangle 2"/>
          <p:cNvSpPr>
            <a:spLocks noGrp="1" noChangeArrowheads="1"/>
          </p:cNvSpPr>
          <p:nvPr>
            <p:ph type="ctrTitle"/>
          </p:nvPr>
        </p:nvSpPr>
        <p:spPr>
          <a:xfrm>
            <a:off x="685800" y="609601"/>
            <a:ext cx="7772400" cy="2963415"/>
          </a:xfrm>
        </p:spPr>
        <p:txBody>
          <a:bodyPr>
            <a:normAutofit/>
          </a:bodyPr>
          <a:lstStyle/>
          <a:p>
            <a:pPr eaLnBrk="1" hangingPunct="1"/>
            <a:r>
              <a:rPr lang="it-IT" sz="4300" b="1" dirty="0" smtClean="0">
                <a:solidFill>
                  <a:srgbClr val="FF66FF"/>
                </a:solidFill>
              </a:rPr>
              <a:t>Riabilitazione in Patologia Reumatica dell’adulto</a:t>
            </a:r>
          </a:p>
        </p:txBody>
      </p:sp>
      <p:sp>
        <p:nvSpPr>
          <p:cNvPr id="3076" name="Rectangle 3"/>
          <p:cNvSpPr>
            <a:spLocks noGrp="1" noChangeArrowheads="1"/>
          </p:cNvSpPr>
          <p:nvPr>
            <p:ph type="subTitle" idx="1"/>
          </p:nvPr>
        </p:nvSpPr>
        <p:spPr>
          <a:xfrm>
            <a:off x="2987675" y="4386263"/>
            <a:ext cx="6003925" cy="1851025"/>
          </a:xfrm>
        </p:spPr>
        <p:txBody>
          <a:bodyPr/>
          <a:lstStyle/>
          <a:p>
            <a:pPr eaLnBrk="1" hangingPunct="1"/>
            <a:r>
              <a:rPr lang="it-IT" sz="3200" dirty="0" smtClean="0">
                <a:solidFill>
                  <a:srgbClr val="04080C"/>
                </a:solidFill>
              </a:rPr>
              <a:t>AA 2019/2020</a:t>
            </a:r>
          </a:p>
          <a:p>
            <a:pPr eaLnBrk="1" hangingPunct="1"/>
            <a:r>
              <a:rPr lang="it-IT" b="1" dirty="0" smtClean="0">
                <a:solidFill>
                  <a:srgbClr val="04080C"/>
                </a:solidFill>
              </a:rPr>
              <a:t>Seconda lezione</a:t>
            </a:r>
          </a:p>
          <a:p>
            <a:pPr eaLnBrk="1" hangingPunct="1"/>
            <a:r>
              <a:rPr lang="it-IT" sz="2800" dirty="0" smtClean="0">
                <a:solidFill>
                  <a:srgbClr val="04080C"/>
                </a:solidFill>
              </a:rPr>
              <a:t>Dott. Antonella </a:t>
            </a:r>
            <a:r>
              <a:rPr lang="it-IT" sz="2800" dirty="0" err="1" smtClean="0">
                <a:solidFill>
                  <a:srgbClr val="04080C"/>
                </a:solidFill>
              </a:rPr>
              <a:t>Monticco</a:t>
            </a:r>
            <a:endParaRPr lang="it-IT" sz="2800" dirty="0" smtClean="0">
              <a:solidFill>
                <a:srgbClr val="04080C"/>
              </a:solidFill>
            </a:endParaRPr>
          </a:p>
        </p:txBody>
      </p:sp>
    </p:spTree>
    <p:extLst>
      <p:ext uri="{BB962C8B-B14F-4D97-AF65-F5344CB8AC3E}">
        <p14:creationId xmlns:p14="http://schemas.microsoft.com/office/powerpoint/2010/main" val="312193900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16632"/>
            <a:ext cx="8229600" cy="1195536"/>
          </a:xfrm>
        </p:spPr>
        <p:txBody>
          <a:bodyPr/>
          <a:lstStyle/>
          <a:p>
            <a:pPr eaLnBrk="1" hangingPunct="1"/>
            <a:r>
              <a:rPr lang="it-IT" b="1" dirty="0" smtClean="0">
                <a:latin typeface="Calibri" charset="0"/>
              </a:rPr>
              <a:t>In seguito a quali patologie?</a:t>
            </a:r>
          </a:p>
        </p:txBody>
      </p:sp>
      <p:sp>
        <p:nvSpPr>
          <p:cNvPr id="31747" name="Rectangle 3"/>
          <p:cNvSpPr>
            <a:spLocks noGrp="1" noChangeArrowheads="1"/>
          </p:cNvSpPr>
          <p:nvPr>
            <p:ph type="body" idx="1"/>
          </p:nvPr>
        </p:nvSpPr>
        <p:spPr>
          <a:xfrm>
            <a:off x="467544" y="2132856"/>
            <a:ext cx="8352928" cy="4320480"/>
          </a:xfrm>
        </p:spPr>
        <p:txBody>
          <a:bodyPr>
            <a:normAutofit/>
          </a:bodyPr>
          <a:lstStyle/>
          <a:p>
            <a:pPr eaLnBrk="1" hangingPunct="1"/>
            <a:r>
              <a:rPr lang="it-IT" sz="2800" b="0" dirty="0" smtClean="0">
                <a:solidFill>
                  <a:srgbClr val="000066"/>
                </a:solidFill>
                <a:latin typeface="Calibri" charset="0"/>
              </a:rPr>
              <a:t>Le condizioni cliniche responsabili del dolore neuropatico sono identificabili in molteplici quadri morbosi associabili sia a compromissione del sistema nervoso centrale (dolore talamico, dolore da lesione encefalica </a:t>
            </a:r>
            <a:r>
              <a:rPr lang="it-IT" sz="2800" b="0" dirty="0" err="1" smtClean="0">
                <a:solidFill>
                  <a:srgbClr val="000066"/>
                </a:solidFill>
                <a:latin typeface="Calibri" charset="0"/>
              </a:rPr>
              <a:t>ecc</a:t>
            </a:r>
            <a:r>
              <a:rPr lang="it-IT" sz="2800" b="0" dirty="0" smtClean="0">
                <a:solidFill>
                  <a:srgbClr val="000066"/>
                </a:solidFill>
                <a:latin typeface="Calibri" charset="0"/>
              </a:rPr>
              <a:t>) che periferico (polineuropatie, nevralgie, compressioni da intrappolamento </a:t>
            </a:r>
            <a:r>
              <a:rPr lang="it-IT" sz="2800" b="0" dirty="0" err="1" smtClean="0">
                <a:solidFill>
                  <a:srgbClr val="000066"/>
                </a:solidFill>
                <a:latin typeface="Calibri" charset="0"/>
              </a:rPr>
              <a:t>ecc</a:t>
            </a:r>
            <a:r>
              <a:rPr lang="it-IT" sz="2800" b="0" dirty="0" smtClean="0">
                <a:solidFill>
                  <a:srgbClr val="000066"/>
                </a:solidFill>
                <a:latin typeface="Calibri" charset="0"/>
              </a:rPr>
              <a:t>).</a:t>
            </a:r>
          </a:p>
          <a:p>
            <a:pPr eaLnBrk="1" hangingPunct="1">
              <a:buFontTx/>
              <a:buNone/>
            </a:pPr>
            <a:endParaRPr lang="it-IT" sz="2800" b="0" dirty="0" smtClean="0">
              <a:solidFill>
                <a:srgbClr val="000066"/>
              </a:solidFill>
              <a:latin typeface="Calibri" charset="0"/>
            </a:endParaRPr>
          </a:p>
        </p:txBody>
      </p:sp>
    </p:spTree>
    <p:extLst>
      <p:ext uri="{BB962C8B-B14F-4D97-AF65-F5344CB8AC3E}">
        <p14:creationId xmlns:p14="http://schemas.microsoft.com/office/powerpoint/2010/main" val="3395070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1520" y="260648"/>
            <a:ext cx="8640960" cy="3447937"/>
          </a:xfrm>
          <a:prstGeom prst="rect">
            <a:avLst/>
          </a:prstGeom>
        </p:spPr>
      </p:pic>
    </p:spTree>
    <p:extLst>
      <p:ext uri="{BB962C8B-B14F-4D97-AF65-F5344CB8AC3E}">
        <p14:creationId xmlns:p14="http://schemas.microsoft.com/office/powerpoint/2010/main" val="1006801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1520" y="260648"/>
            <a:ext cx="8640960" cy="3447937"/>
          </a:xfrm>
          <a:prstGeom prst="rect">
            <a:avLst/>
          </a:prstGeom>
        </p:spPr>
      </p:pic>
      <p:sp>
        <p:nvSpPr>
          <p:cNvPr id="3" name="Content Placeholder 2"/>
          <p:cNvSpPr>
            <a:spLocks noGrp="1"/>
          </p:cNvSpPr>
          <p:nvPr>
            <p:ph idx="1"/>
          </p:nvPr>
        </p:nvSpPr>
        <p:spPr>
          <a:xfrm>
            <a:off x="251520" y="4365104"/>
            <a:ext cx="8640960" cy="1761059"/>
          </a:xfrm>
        </p:spPr>
        <p:txBody>
          <a:bodyPr>
            <a:normAutofit lnSpcReduction="10000"/>
          </a:bodyPr>
          <a:lstStyle/>
          <a:p>
            <a:r>
              <a:rPr lang="it-IT" sz="2800" b="1" i="1" dirty="0" smtClean="0">
                <a:solidFill>
                  <a:schemeClr val="tx1"/>
                </a:solidFill>
              </a:rPr>
              <a:t>«</a:t>
            </a:r>
            <a:r>
              <a:rPr lang="it-IT" sz="2800" b="1" i="1" dirty="0" err="1" smtClean="0">
                <a:solidFill>
                  <a:schemeClr val="tx1"/>
                </a:solidFill>
              </a:rPr>
              <a:t>Neuropathic</a:t>
            </a:r>
            <a:r>
              <a:rPr lang="it-IT" sz="2800" b="1" i="1" dirty="0" smtClean="0">
                <a:solidFill>
                  <a:schemeClr val="tx1"/>
                </a:solidFill>
              </a:rPr>
              <a:t> </a:t>
            </a:r>
            <a:r>
              <a:rPr lang="it-IT" sz="2800" b="1" i="1" dirty="0" err="1" smtClean="0">
                <a:solidFill>
                  <a:schemeClr val="tx1"/>
                </a:solidFill>
              </a:rPr>
              <a:t>pain</a:t>
            </a:r>
            <a:r>
              <a:rPr lang="it-IT" sz="2800" b="1" i="1" dirty="0" smtClean="0">
                <a:solidFill>
                  <a:schemeClr val="tx1"/>
                </a:solidFill>
              </a:rPr>
              <a:t> </a:t>
            </a:r>
            <a:r>
              <a:rPr lang="it-IT" sz="2800" b="1" i="1" dirty="0" err="1" smtClean="0">
                <a:solidFill>
                  <a:schemeClr val="tx1"/>
                </a:solidFill>
              </a:rPr>
              <a:t>prevalence</a:t>
            </a:r>
            <a:r>
              <a:rPr lang="it-IT" sz="2800" b="1" i="1" dirty="0" smtClean="0">
                <a:solidFill>
                  <a:schemeClr val="tx1"/>
                </a:solidFill>
              </a:rPr>
              <a:t> in </a:t>
            </a:r>
            <a:r>
              <a:rPr lang="it-IT" sz="2800" b="1" i="1" dirty="0" err="1" smtClean="0">
                <a:solidFill>
                  <a:schemeClr val="tx1"/>
                </a:solidFill>
              </a:rPr>
              <a:t>people</a:t>
            </a:r>
            <a:r>
              <a:rPr lang="it-IT" sz="2800" b="1" i="1" dirty="0" smtClean="0">
                <a:solidFill>
                  <a:schemeClr val="tx1"/>
                </a:solidFill>
              </a:rPr>
              <a:t> with </a:t>
            </a:r>
            <a:r>
              <a:rPr lang="it-IT" sz="2800" b="1" i="1" dirty="0" err="1" smtClean="0">
                <a:solidFill>
                  <a:schemeClr val="tx1"/>
                </a:solidFill>
              </a:rPr>
              <a:t>knee</a:t>
            </a:r>
            <a:r>
              <a:rPr lang="it-IT" sz="2800" b="1" i="1" dirty="0" smtClean="0">
                <a:solidFill>
                  <a:schemeClr val="tx1"/>
                </a:solidFill>
              </a:rPr>
              <a:t> or hip OA is </a:t>
            </a:r>
            <a:r>
              <a:rPr lang="it-IT" sz="2800" b="1" i="1" dirty="0" err="1" smtClean="0">
                <a:solidFill>
                  <a:schemeClr val="tx1"/>
                </a:solidFill>
              </a:rPr>
              <a:t>considerable</a:t>
            </a:r>
            <a:r>
              <a:rPr lang="it-IT" sz="2800" b="1" i="1" dirty="0" smtClean="0">
                <a:solidFill>
                  <a:schemeClr val="tx1"/>
                </a:solidFill>
              </a:rPr>
              <a:t> </a:t>
            </a:r>
            <a:r>
              <a:rPr lang="it-IT" sz="2800" b="1" i="1" dirty="0" err="1" smtClean="0">
                <a:solidFill>
                  <a:schemeClr val="tx1"/>
                </a:solidFill>
              </a:rPr>
              <a:t>at</a:t>
            </a:r>
            <a:r>
              <a:rPr lang="it-IT" sz="2800" b="1" i="1" dirty="0" smtClean="0">
                <a:solidFill>
                  <a:schemeClr val="tx1"/>
                </a:solidFill>
              </a:rPr>
              <a:t> 23%, and </a:t>
            </a:r>
            <a:r>
              <a:rPr lang="it-IT" sz="2800" b="1" i="1" dirty="0" err="1" smtClean="0">
                <a:solidFill>
                  <a:schemeClr val="tx1"/>
                </a:solidFill>
              </a:rPr>
              <a:t>may</a:t>
            </a:r>
            <a:r>
              <a:rPr lang="it-IT" sz="2800" b="1" i="1" dirty="0" smtClean="0">
                <a:solidFill>
                  <a:schemeClr val="tx1"/>
                </a:solidFill>
              </a:rPr>
              <a:t> be </a:t>
            </a:r>
            <a:r>
              <a:rPr lang="it-IT" sz="2800" b="1" i="1" dirty="0" err="1" smtClean="0">
                <a:solidFill>
                  <a:schemeClr val="tx1"/>
                </a:solidFill>
              </a:rPr>
              <a:t>higher</a:t>
            </a:r>
            <a:r>
              <a:rPr lang="it-IT" sz="2800" b="1" i="1" dirty="0" smtClean="0">
                <a:solidFill>
                  <a:schemeClr val="tx1"/>
                </a:solidFill>
              </a:rPr>
              <a:t> </a:t>
            </a:r>
            <a:r>
              <a:rPr lang="it-IT" sz="2800" b="1" i="1" dirty="0" err="1" smtClean="0">
                <a:solidFill>
                  <a:schemeClr val="tx1"/>
                </a:solidFill>
              </a:rPr>
              <a:t>after</a:t>
            </a:r>
            <a:r>
              <a:rPr lang="it-IT" sz="2800" b="1" i="1" dirty="0" smtClean="0">
                <a:solidFill>
                  <a:schemeClr val="tx1"/>
                </a:solidFill>
              </a:rPr>
              <a:t> </a:t>
            </a:r>
            <a:r>
              <a:rPr lang="it-IT" sz="2800" b="1" i="1" dirty="0" err="1" smtClean="0">
                <a:solidFill>
                  <a:schemeClr val="tx1"/>
                </a:solidFill>
              </a:rPr>
              <a:t>other</a:t>
            </a:r>
            <a:r>
              <a:rPr lang="it-IT" sz="2800" b="1" i="1" dirty="0" smtClean="0">
                <a:solidFill>
                  <a:schemeClr val="tx1"/>
                </a:solidFill>
              </a:rPr>
              <a:t> </a:t>
            </a:r>
            <a:r>
              <a:rPr lang="it-IT" sz="2800" b="1" i="1" dirty="0" err="1" smtClean="0">
                <a:solidFill>
                  <a:schemeClr val="tx1"/>
                </a:solidFill>
              </a:rPr>
              <a:t>potential</a:t>
            </a:r>
            <a:r>
              <a:rPr lang="it-IT" sz="2800" b="1" i="1" dirty="0" smtClean="0">
                <a:solidFill>
                  <a:schemeClr val="tx1"/>
                </a:solidFill>
              </a:rPr>
              <a:t> </a:t>
            </a:r>
            <a:r>
              <a:rPr lang="it-IT" sz="2800" b="1" i="1" dirty="0" err="1" smtClean="0">
                <a:solidFill>
                  <a:schemeClr val="tx1"/>
                </a:solidFill>
              </a:rPr>
              <a:t>causes</a:t>
            </a:r>
            <a:r>
              <a:rPr lang="it-IT" sz="2800" b="1" i="1" dirty="0" smtClean="0">
                <a:solidFill>
                  <a:schemeClr val="tx1"/>
                </a:solidFill>
              </a:rPr>
              <a:t> of </a:t>
            </a:r>
            <a:r>
              <a:rPr lang="it-IT" sz="2800" b="1" i="1" dirty="0" err="1" smtClean="0">
                <a:solidFill>
                  <a:schemeClr val="tx1"/>
                </a:solidFill>
              </a:rPr>
              <a:t>neuropathic</a:t>
            </a:r>
            <a:r>
              <a:rPr lang="it-IT" sz="2800" b="1" i="1" dirty="0" smtClean="0">
                <a:solidFill>
                  <a:schemeClr val="tx1"/>
                </a:solidFill>
              </a:rPr>
              <a:t> </a:t>
            </a:r>
            <a:r>
              <a:rPr lang="it-IT" sz="2800" b="1" i="1" dirty="0" err="1" smtClean="0">
                <a:solidFill>
                  <a:schemeClr val="tx1"/>
                </a:solidFill>
              </a:rPr>
              <a:t>pain</a:t>
            </a:r>
            <a:r>
              <a:rPr lang="it-IT" sz="2800" b="1" i="1" dirty="0" smtClean="0">
                <a:solidFill>
                  <a:schemeClr val="tx1"/>
                </a:solidFill>
              </a:rPr>
              <a:t> are </a:t>
            </a:r>
            <a:r>
              <a:rPr lang="it-IT" sz="2800" b="1" i="1" dirty="0" err="1" smtClean="0">
                <a:solidFill>
                  <a:schemeClr val="tx1"/>
                </a:solidFill>
              </a:rPr>
              <a:t>excluded</a:t>
            </a:r>
            <a:r>
              <a:rPr lang="it-IT" sz="2800" b="1" i="1" dirty="0" smtClean="0">
                <a:solidFill>
                  <a:schemeClr val="tx1"/>
                </a:solidFill>
              </a:rPr>
              <a:t>.»</a:t>
            </a:r>
            <a:endParaRPr lang="it-IT" sz="2800" b="1" i="1" dirty="0">
              <a:solidFill>
                <a:schemeClr val="tx1"/>
              </a:solidFill>
            </a:endParaRPr>
          </a:p>
        </p:txBody>
      </p:sp>
    </p:spTree>
    <p:extLst>
      <p:ext uri="{BB962C8B-B14F-4D97-AF65-F5344CB8AC3E}">
        <p14:creationId xmlns:p14="http://schemas.microsoft.com/office/powerpoint/2010/main" val="3082031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850106"/>
          </a:xfrm>
        </p:spPr>
        <p:txBody>
          <a:bodyPr>
            <a:normAutofit/>
          </a:bodyPr>
          <a:lstStyle/>
          <a:p>
            <a:pPr eaLnBrk="1" hangingPunct="1"/>
            <a:r>
              <a:rPr lang="it-IT" sz="4000" b="1" dirty="0" smtClean="0">
                <a:latin typeface="Calibri" charset="0"/>
              </a:rPr>
              <a:t>Caratteristiche del dolore neuropatico</a:t>
            </a:r>
          </a:p>
        </p:txBody>
      </p:sp>
      <p:sp>
        <p:nvSpPr>
          <p:cNvPr id="30723" name="Rectangle 3"/>
          <p:cNvSpPr>
            <a:spLocks noGrp="1" noChangeArrowheads="1"/>
          </p:cNvSpPr>
          <p:nvPr>
            <p:ph type="body" idx="1"/>
          </p:nvPr>
        </p:nvSpPr>
        <p:spPr>
          <a:xfrm>
            <a:off x="72008" y="1268760"/>
            <a:ext cx="9036496" cy="5376664"/>
          </a:xfrm>
        </p:spPr>
        <p:txBody>
          <a:bodyPr>
            <a:noAutofit/>
          </a:bodyPr>
          <a:lstStyle/>
          <a:p>
            <a:pPr eaLnBrk="1" hangingPunct="1">
              <a:lnSpc>
                <a:spcPct val="90000"/>
              </a:lnSpc>
            </a:pPr>
            <a:r>
              <a:rPr lang="it-IT" sz="2300" dirty="0" smtClean="0">
                <a:solidFill>
                  <a:srgbClr val="000066"/>
                </a:solidFill>
                <a:latin typeface="Calibri" charset="0"/>
              </a:rPr>
              <a:t>Modalità di </a:t>
            </a:r>
            <a:r>
              <a:rPr lang="it-IT" sz="2300" b="1" dirty="0" smtClean="0">
                <a:solidFill>
                  <a:srgbClr val="000066"/>
                </a:solidFill>
                <a:latin typeface="Calibri" charset="0"/>
              </a:rPr>
              <a:t>presentazione</a:t>
            </a:r>
            <a:r>
              <a:rPr lang="it-IT" sz="2300" dirty="0" smtClean="0">
                <a:solidFill>
                  <a:srgbClr val="000066"/>
                </a:solidFill>
                <a:latin typeface="Calibri" charset="0"/>
              </a:rPr>
              <a:t> dei sintomi:</a:t>
            </a:r>
          </a:p>
          <a:p>
            <a:pPr lvl="1" eaLnBrk="1" hangingPunct="1">
              <a:lnSpc>
                <a:spcPct val="90000"/>
              </a:lnSpc>
            </a:pPr>
            <a:r>
              <a:rPr lang="it-IT" sz="2300" b="0" dirty="0" smtClean="0">
                <a:solidFill>
                  <a:srgbClr val="000066"/>
                </a:solidFill>
                <a:latin typeface="Calibri" charset="0"/>
              </a:rPr>
              <a:t>coesistenza di disturbi di sensibilità, </a:t>
            </a:r>
          </a:p>
          <a:p>
            <a:pPr lvl="1" eaLnBrk="1" hangingPunct="1">
              <a:lnSpc>
                <a:spcPct val="90000"/>
              </a:lnSpc>
            </a:pPr>
            <a:r>
              <a:rPr lang="it-IT" sz="2300" b="0" dirty="0" smtClean="0">
                <a:solidFill>
                  <a:srgbClr val="000066"/>
                </a:solidFill>
                <a:latin typeface="Calibri" charset="0"/>
              </a:rPr>
              <a:t>Si può associare a parestesia, </a:t>
            </a:r>
            <a:r>
              <a:rPr lang="it-IT" sz="2300" b="0" dirty="0" err="1" smtClean="0">
                <a:solidFill>
                  <a:srgbClr val="000066"/>
                </a:solidFill>
                <a:latin typeface="Calibri" charset="0"/>
              </a:rPr>
              <a:t>allodinia</a:t>
            </a:r>
            <a:r>
              <a:rPr lang="it-IT" sz="2300" b="0" dirty="0" smtClean="0">
                <a:solidFill>
                  <a:srgbClr val="000066"/>
                </a:solidFill>
                <a:latin typeface="Calibri" charset="0"/>
              </a:rPr>
              <a:t> e/o iperalgesia</a:t>
            </a:r>
          </a:p>
          <a:p>
            <a:pPr lvl="1" eaLnBrk="1" hangingPunct="1">
              <a:lnSpc>
                <a:spcPct val="90000"/>
              </a:lnSpc>
            </a:pPr>
            <a:r>
              <a:rPr lang="it-IT" sz="2300" b="0" dirty="0" smtClean="0">
                <a:solidFill>
                  <a:srgbClr val="000066"/>
                </a:solidFill>
                <a:latin typeface="Calibri" charset="0"/>
              </a:rPr>
              <a:t>assenza di stimolazione nocicettiva</a:t>
            </a:r>
          </a:p>
          <a:p>
            <a:pPr lvl="1" eaLnBrk="1" hangingPunct="1">
              <a:lnSpc>
                <a:spcPct val="90000"/>
              </a:lnSpc>
            </a:pPr>
            <a:r>
              <a:rPr lang="it-IT" sz="2300" b="0" dirty="0" smtClean="0">
                <a:solidFill>
                  <a:srgbClr val="000066"/>
                </a:solidFill>
                <a:latin typeface="Calibri" charset="0"/>
              </a:rPr>
              <a:t>Urente, parossistico, a scarica elettrica</a:t>
            </a:r>
          </a:p>
          <a:p>
            <a:pPr eaLnBrk="1" hangingPunct="1">
              <a:lnSpc>
                <a:spcPct val="90000"/>
              </a:lnSpc>
            </a:pPr>
            <a:r>
              <a:rPr lang="it-IT" sz="2300" b="1" dirty="0" smtClean="0">
                <a:solidFill>
                  <a:srgbClr val="000066"/>
                </a:solidFill>
                <a:latin typeface="Calibri" charset="0"/>
              </a:rPr>
              <a:t>Durata:</a:t>
            </a:r>
          </a:p>
          <a:p>
            <a:pPr>
              <a:lnSpc>
                <a:spcPct val="90000"/>
              </a:lnSpc>
            </a:pPr>
            <a:r>
              <a:rPr lang="it-IT" sz="2300" b="0" dirty="0" smtClean="0">
                <a:solidFill>
                  <a:srgbClr val="000066"/>
                </a:solidFill>
                <a:latin typeface="Calibri" charset="0"/>
              </a:rPr>
              <a:t>la cronicità del dolore neuropatico è legata a persistenza per settimane, mesi o anni</a:t>
            </a:r>
          </a:p>
          <a:p>
            <a:pPr>
              <a:lnSpc>
                <a:spcPct val="90000"/>
              </a:lnSpc>
            </a:pPr>
            <a:r>
              <a:rPr lang="it-IT" sz="2300" b="1" dirty="0" smtClean="0">
                <a:solidFill>
                  <a:srgbClr val="000066"/>
                </a:solidFill>
                <a:latin typeface="Calibri" charset="0"/>
              </a:rPr>
              <a:t>Sede</a:t>
            </a:r>
            <a:r>
              <a:rPr lang="it-IT" sz="2300" b="1" dirty="0">
                <a:solidFill>
                  <a:srgbClr val="000066"/>
                </a:solidFill>
                <a:latin typeface="Calibri" charset="0"/>
              </a:rPr>
              <a:t>:</a:t>
            </a:r>
          </a:p>
          <a:p>
            <a:pPr lvl="1">
              <a:lnSpc>
                <a:spcPct val="90000"/>
              </a:lnSpc>
            </a:pPr>
            <a:r>
              <a:rPr lang="it-IT" sz="2300" dirty="0">
                <a:solidFill>
                  <a:srgbClr val="000066"/>
                </a:solidFill>
                <a:latin typeface="Calibri" charset="0"/>
              </a:rPr>
              <a:t>La distribuzione neuroanatomica del dolore e della disfunzione è «logica»</a:t>
            </a:r>
          </a:p>
          <a:p>
            <a:pPr eaLnBrk="1" hangingPunct="1">
              <a:lnSpc>
                <a:spcPct val="90000"/>
              </a:lnSpc>
            </a:pPr>
            <a:r>
              <a:rPr lang="it-IT" sz="2300" b="1" dirty="0" smtClean="0">
                <a:solidFill>
                  <a:srgbClr val="000066"/>
                </a:solidFill>
                <a:latin typeface="Calibri" charset="0"/>
              </a:rPr>
              <a:t>Risposta ai trattamenti farmacologici</a:t>
            </a:r>
            <a:r>
              <a:rPr lang="it-IT" sz="2300" dirty="0" smtClean="0">
                <a:solidFill>
                  <a:srgbClr val="000066"/>
                </a:solidFill>
                <a:latin typeface="Calibri" charset="0"/>
              </a:rPr>
              <a:t>:</a:t>
            </a:r>
          </a:p>
          <a:p>
            <a:pPr lvl="1" eaLnBrk="1" hangingPunct="1">
              <a:lnSpc>
                <a:spcPct val="90000"/>
              </a:lnSpc>
            </a:pPr>
            <a:r>
              <a:rPr lang="it-IT" sz="2300" b="0" dirty="0" smtClean="0">
                <a:solidFill>
                  <a:srgbClr val="000066"/>
                </a:solidFill>
                <a:latin typeface="Calibri" charset="0"/>
              </a:rPr>
              <a:t>scarsa agli oppioidi e antinfiammatori non steroidei</a:t>
            </a:r>
          </a:p>
          <a:p>
            <a:pPr lvl="1" eaLnBrk="1" hangingPunct="1">
              <a:lnSpc>
                <a:spcPct val="90000"/>
              </a:lnSpc>
            </a:pPr>
            <a:r>
              <a:rPr lang="it-IT" sz="2300" b="0" dirty="0" smtClean="0">
                <a:solidFill>
                  <a:srgbClr val="000066"/>
                </a:solidFill>
                <a:latin typeface="Calibri" charset="0"/>
              </a:rPr>
              <a:t>significativa ai farmaci anticonvulsivanti, antidepressivi e antiaritmici</a:t>
            </a:r>
          </a:p>
        </p:txBody>
      </p:sp>
    </p:spTree>
    <p:extLst>
      <p:ext uri="{BB962C8B-B14F-4D97-AF65-F5344CB8AC3E}">
        <p14:creationId xmlns:p14="http://schemas.microsoft.com/office/powerpoint/2010/main" val="2121475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4016" y="188640"/>
            <a:ext cx="8820472" cy="1296144"/>
          </a:xfrm>
        </p:spPr>
        <p:txBody>
          <a:bodyPr>
            <a:noAutofit/>
          </a:bodyPr>
          <a:lstStyle/>
          <a:p>
            <a:r>
              <a:rPr lang="en-US" sz="2800" b="1" dirty="0" err="1" smtClean="0"/>
              <a:t>Tradotto</a:t>
            </a:r>
            <a:r>
              <a:rPr lang="en-US" sz="2800" b="1" dirty="0" smtClean="0"/>
              <a:t> da “The </a:t>
            </a:r>
            <a:r>
              <a:rPr lang="en-US" sz="2800" b="1" dirty="0"/>
              <a:t>Leeds Assessment of Neuropathic Symptoms and </a:t>
            </a:r>
            <a:r>
              <a:rPr lang="en-US" sz="2800" b="1" dirty="0" smtClean="0"/>
              <a:t>Signs” - </a:t>
            </a:r>
            <a:r>
              <a:rPr lang="it-IT" sz="2800" b="1" dirty="0" smtClean="0"/>
              <a:t>LANSS </a:t>
            </a:r>
            <a:r>
              <a:rPr lang="it-IT" sz="2800" b="1" dirty="0" err="1"/>
              <a:t>Pain</a:t>
            </a:r>
            <a:r>
              <a:rPr lang="it-IT" sz="2800" b="1" dirty="0"/>
              <a:t> Scale</a:t>
            </a:r>
            <a:endParaRPr lang="it-IT" sz="2800" dirty="0"/>
          </a:p>
        </p:txBody>
      </p:sp>
      <p:sp>
        <p:nvSpPr>
          <p:cNvPr id="3" name="Segnaposto contenuto 2"/>
          <p:cNvSpPr>
            <a:spLocks noGrp="1"/>
          </p:cNvSpPr>
          <p:nvPr>
            <p:ph idx="1"/>
          </p:nvPr>
        </p:nvSpPr>
        <p:spPr>
          <a:xfrm>
            <a:off x="107504" y="1700808"/>
            <a:ext cx="8964488" cy="5040560"/>
          </a:xfrm>
        </p:spPr>
        <p:txBody>
          <a:bodyPr>
            <a:noAutofit/>
          </a:bodyPr>
          <a:lstStyle/>
          <a:p>
            <a:r>
              <a:rPr lang="it-IT" sz="1700" b="1" dirty="0">
                <a:solidFill>
                  <a:schemeClr val="tx1"/>
                </a:solidFill>
              </a:rPr>
              <a:t>Percepisce il suo dolore come una strana e sgradevole sensazione sulla pelle?</a:t>
            </a:r>
          </a:p>
          <a:p>
            <a:pPr lvl="1"/>
            <a:r>
              <a:rPr lang="it-IT" sz="1700" dirty="0">
                <a:solidFill>
                  <a:schemeClr val="tx1"/>
                </a:solidFill>
              </a:rPr>
              <a:t>Formicolio, bruciore o punture di spillo possono descrivere questa sensazione</a:t>
            </a:r>
            <a:r>
              <a:rPr lang="it-IT" sz="1700" dirty="0" smtClean="0">
                <a:solidFill>
                  <a:schemeClr val="tx1"/>
                </a:solidFill>
              </a:rPr>
              <a:t>.</a:t>
            </a:r>
          </a:p>
          <a:p>
            <a:r>
              <a:rPr lang="it-IT" sz="1700" b="1" dirty="0">
                <a:solidFill>
                  <a:schemeClr val="tx1"/>
                </a:solidFill>
              </a:rPr>
              <a:t>La pelle nella zona dolorosa assume un colore diverso dal normale?</a:t>
            </a:r>
          </a:p>
          <a:p>
            <a:pPr lvl="1"/>
            <a:r>
              <a:rPr lang="it-IT" sz="1700" dirty="0">
                <a:solidFill>
                  <a:schemeClr val="tx1"/>
                </a:solidFill>
              </a:rPr>
              <a:t>Una pelle di colore non uniforme o di colore più intenso, rosso o rosa </a:t>
            </a:r>
            <a:r>
              <a:rPr lang="it-IT" sz="1700" dirty="0" smtClean="0">
                <a:solidFill>
                  <a:schemeClr val="tx1"/>
                </a:solidFill>
              </a:rPr>
              <a:t>possono descrivere </a:t>
            </a:r>
            <a:r>
              <a:rPr lang="it-IT" sz="1700" dirty="0">
                <a:solidFill>
                  <a:schemeClr val="tx1"/>
                </a:solidFill>
              </a:rPr>
              <a:t>questo aspetto</a:t>
            </a:r>
            <a:r>
              <a:rPr lang="it-IT" sz="1700" dirty="0" smtClean="0">
                <a:solidFill>
                  <a:schemeClr val="tx1"/>
                </a:solidFill>
              </a:rPr>
              <a:t>.</a:t>
            </a:r>
          </a:p>
          <a:p>
            <a:r>
              <a:rPr lang="it-IT" sz="1700" b="1" dirty="0">
                <a:solidFill>
                  <a:schemeClr val="tx1"/>
                </a:solidFill>
              </a:rPr>
              <a:t>Il suo dolore influisce sulla sensibilità della pelle al tatto?</a:t>
            </a:r>
          </a:p>
          <a:p>
            <a:pPr lvl="1"/>
            <a:r>
              <a:rPr lang="it-IT" sz="1700" dirty="0">
                <a:solidFill>
                  <a:schemeClr val="tx1"/>
                </a:solidFill>
              </a:rPr>
              <a:t>Una sensazione spiacevole quando si sfiora la pelle o la comparsa di dolore </a:t>
            </a:r>
            <a:r>
              <a:rPr lang="it-IT" sz="1700" dirty="0" smtClean="0">
                <a:solidFill>
                  <a:schemeClr val="tx1"/>
                </a:solidFill>
              </a:rPr>
              <a:t>quando si </a:t>
            </a:r>
            <a:r>
              <a:rPr lang="it-IT" sz="1700" dirty="0">
                <a:solidFill>
                  <a:schemeClr val="tx1"/>
                </a:solidFill>
              </a:rPr>
              <a:t>indossano vestiti aderenti possono essere segnali di una alterazione </a:t>
            </a:r>
            <a:r>
              <a:rPr lang="it-IT" sz="1700" dirty="0" smtClean="0">
                <a:solidFill>
                  <a:schemeClr val="tx1"/>
                </a:solidFill>
              </a:rPr>
              <a:t>della sensibilità</a:t>
            </a:r>
          </a:p>
          <a:p>
            <a:r>
              <a:rPr lang="it-IT" sz="1700" b="1" dirty="0">
                <a:solidFill>
                  <a:schemeClr val="tx1"/>
                </a:solidFill>
              </a:rPr>
              <a:t>Il suo dolore compare improvvisamente e a ondate senza nessuna </a:t>
            </a:r>
            <a:r>
              <a:rPr lang="it-IT" sz="1700" b="1" dirty="0" smtClean="0">
                <a:solidFill>
                  <a:schemeClr val="tx1"/>
                </a:solidFill>
              </a:rPr>
              <a:t>ragione apparente</a:t>
            </a:r>
            <a:r>
              <a:rPr lang="it-IT" sz="1700" b="1" dirty="0">
                <a:solidFill>
                  <a:schemeClr val="tx1"/>
                </a:solidFill>
              </a:rPr>
              <a:t>, quando lei è fermo?</a:t>
            </a:r>
          </a:p>
          <a:p>
            <a:pPr lvl="1"/>
            <a:r>
              <a:rPr lang="it-IT" sz="1700" dirty="0">
                <a:solidFill>
                  <a:schemeClr val="tx1"/>
                </a:solidFill>
              </a:rPr>
              <a:t>Queste sensazioni si possono descrivere con parole come </a:t>
            </a:r>
            <a:r>
              <a:rPr lang="it-IT" sz="1700" dirty="0" smtClean="0">
                <a:solidFill>
                  <a:schemeClr val="tx1"/>
                </a:solidFill>
              </a:rPr>
              <a:t> </a:t>
            </a:r>
            <a:r>
              <a:rPr lang="it-IT" sz="1700" dirty="0">
                <a:solidFill>
                  <a:schemeClr val="tx1"/>
                </a:solidFill>
              </a:rPr>
              <a:t>“scarica elettrica” </a:t>
            </a:r>
            <a:r>
              <a:rPr lang="it-IT" sz="1700" dirty="0" smtClean="0">
                <a:solidFill>
                  <a:schemeClr val="tx1"/>
                </a:solidFill>
              </a:rPr>
              <a:t>o “</a:t>
            </a:r>
            <a:r>
              <a:rPr lang="it-IT" sz="1700" dirty="0">
                <a:solidFill>
                  <a:schemeClr val="tx1"/>
                </a:solidFill>
              </a:rPr>
              <a:t>molla che scatta</a:t>
            </a:r>
            <a:r>
              <a:rPr lang="it-IT" sz="1700" dirty="0" smtClean="0">
                <a:solidFill>
                  <a:schemeClr val="tx1"/>
                </a:solidFill>
              </a:rPr>
              <a:t>”.</a:t>
            </a:r>
          </a:p>
          <a:p>
            <a:r>
              <a:rPr lang="it-IT" sz="1700" b="1" dirty="0">
                <a:solidFill>
                  <a:schemeClr val="tx1"/>
                </a:solidFill>
              </a:rPr>
              <a:t>Il suo dolore le fa percepire un’alterazione della temperatura nella zona interessata?</a:t>
            </a:r>
          </a:p>
          <a:p>
            <a:pPr lvl="1"/>
            <a:r>
              <a:rPr lang="it-IT" sz="1700" dirty="0">
                <a:solidFill>
                  <a:schemeClr val="tx1"/>
                </a:solidFill>
              </a:rPr>
              <a:t>Una sensazione di caldo o bruciore può descrivere queste alterazioni.</a:t>
            </a:r>
          </a:p>
        </p:txBody>
      </p:sp>
    </p:spTree>
    <p:extLst>
      <p:ext uri="{BB962C8B-B14F-4D97-AF65-F5344CB8AC3E}">
        <p14:creationId xmlns:p14="http://schemas.microsoft.com/office/powerpoint/2010/main" val="242389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Prove sensoriali</a:t>
            </a:r>
            <a:endParaRPr lang="it-IT" dirty="0"/>
          </a:p>
        </p:txBody>
      </p:sp>
      <p:sp>
        <p:nvSpPr>
          <p:cNvPr id="3" name="Segnaposto contenuto 2"/>
          <p:cNvSpPr>
            <a:spLocks noGrp="1"/>
          </p:cNvSpPr>
          <p:nvPr>
            <p:ph idx="1"/>
          </p:nvPr>
        </p:nvSpPr>
        <p:spPr>
          <a:xfrm>
            <a:off x="457200" y="2132856"/>
            <a:ext cx="8229600" cy="3993307"/>
          </a:xfrm>
        </p:spPr>
        <p:txBody>
          <a:bodyPr/>
          <a:lstStyle/>
          <a:p>
            <a:r>
              <a:rPr lang="it-IT" dirty="0" err="1" smtClean="0">
                <a:solidFill>
                  <a:schemeClr val="tx1"/>
                </a:solidFill>
              </a:rPr>
              <a:t>Allodinia</a:t>
            </a:r>
            <a:endParaRPr lang="it-IT" dirty="0" smtClean="0">
              <a:solidFill>
                <a:schemeClr val="tx1"/>
              </a:solidFill>
            </a:endParaRPr>
          </a:p>
          <a:p>
            <a:pPr marL="0" indent="0">
              <a:buNone/>
            </a:pPr>
            <a:endParaRPr lang="it-IT" dirty="0" smtClean="0">
              <a:solidFill>
                <a:schemeClr val="tx1"/>
              </a:solidFill>
            </a:endParaRPr>
          </a:p>
          <a:p>
            <a:r>
              <a:rPr lang="it-IT" dirty="0" smtClean="0">
                <a:solidFill>
                  <a:schemeClr val="tx1"/>
                </a:solidFill>
              </a:rPr>
              <a:t>Alterata soglia della puntura di spillo</a:t>
            </a:r>
            <a:endParaRPr lang="it-IT" dirty="0">
              <a:solidFill>
                <a:schemeClr val="tx1"/>
              </a:solidFill>
            </a:endParaRPr>
          </a:p>
        </p:txBody>
      </p:sp>
    </p:spTree>
    <p:extLst>
      <p:ext uri="{BB962C8B-B14F-4D97-AF65-F5344CB8AC3E}">
        <p14:creationId xmlns:p14="http://schemas.microsoft.com/office/powerpoint/2010/main" val="3685481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952" y="183936"/>
            <a:ext cx="8473520" cy="6493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839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223838"/>
            <a:ext cx="9744076" cy="730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710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274638"/>
            <a:ext cx="8229600" cy="922114"/>
          </a:xfrm>
        </p:spPr>
        <p:txBody>
          <a:bodyPr/>
          <a:lstStyle/>
          <a:p>
            <a:r>
              <a:rPr lang="it-IT" dirty="0" smtClean="0"/>
              <a:t>Processi nocicettivi</a:t>
            </a:r>
            <a:endParaRPr lang="it-IT" dirty="0"/>
          </a:p>
        </p:txBody>
      </p:sp>
      <p:sp>
        <p:nvSpPr>
          <p:cNvPr id="8" name="Segnaposto testo 7"/>
          <p:cNvSpPr>
            <a:spLocks noGrp="1"/>
          </p:cNvSpPr>
          <p:nvPr>
            <p:ph type="body" idx="1"/>
          </p:nvPr>
        </p:nvSpPr>
        <p:spPr/>
        <p:txBody>
          <a:bodyPr/>
          <a:lstStyle/>
          <a:p>
            <a:r>
              <a:rPr lang="it-IT" b="1" dirty="0" smtClean="0">
                <a:solidFill>
                  <a:schemeClr val="tx1"/>
                </a:solidFill>
              </a:rPr>
              <a:t>Infiammazione</a:t>
            </a:r>
            <a:endParaRPr lang="it-IT" b="1" dirty="0">
              <a:solidFill>
                <a:schemeClr val="tx1"/>
              </a:solidFill>
            </a:endParaRPr>
          </a:p>
        </p:txBody>
      </p:sp>
      <p:sp>
        <p:nvSpPr>
          <p:cNvPr id="9" name="Segnaposto contenuto 8"/>
          <p:cNvSpPr>
            <a:spLocks noGrp="1"/>
          </p:cNvSpPr>
          <p:nvPr>
            <p:ph sz="half" idx="4294967295"/>
          </p:nvPr>
        </p:nvSpPr>
        <p:spPr>
          <a:xfrm>
            <a:off x="457200" y="2174875"/>
            <a:ext cx="4040188" cy="3951288"/>
          </a:xfrm>
          <a:prstGeom prst="rect">
            <a:avLst/>
          </a:prstGeom>
        </p:spPr>
        <p:txBody>
          <a:bodyPr/>
          <a:lstStyle/>
          <a:p>
            <a:r>
              <a:rPr lang="it-IT" dirty="0" smtClean="0">
                <a:solidFill>
                  <a:schemeClr val="tx1"/>
                </a:solidFill>
              </a:rPr>
              <a:t>Danno a carico di tessuti non nervosi</a:t>
            </a:r>
          </a:p>
          <a:p>
            <a:r>
              <a:rPr lang="it-IT" dirty="0" smtClean="0">
                <a:solidFill>
                  <a:schemeClr val="tx1"/>
                </a:solidFill>
              </a:rPr>
              <a:t>Infiammazione dovuta alla lesione dei tessuti e dei vasi sanguigni</a:t>
            </a:r>
          </a:p>
          <a:p>
            <a:r>
              <a:rPr lang="it-IT" dirty="0" smtClean="0">
                <a:solidFill>
                  <a:schemeClr val="tx1"/>
                </a:solidFill>
              </a:rPr>
              <a:t>Conduzione nervosa e trasporto assonale mantenuti</a:t>
            </a:r>
          </a:p>
          <a:p>
            <a:r>
              <a:rPr lang="it-IT" dirty="0" smtClean="0">
                <a:solidFill>
                  <a:schemeClr val="tx1"/>
                </a:solidFill>
              </a:rPr>
              <a:t>Cambiamenti funzionali</a:t>
            </a:r>
            <a:endParaRPr lang="it-IT" dirty="0">
              <a:solidFill>
                <a:schemeClr val="tx1"/>
              </a:solidFill>
            </a:endParaRPr>
          </a:p>
        </p:txBody>
      </p:sp>
      <p:sp>
        <p:nvSpPr>
          <p:cNvPr id="10" name="Segnaposto testo 9"/>
          <p:cNvSpPr>
            <a:spLocks noGrp="1"/>
          </p:cNvSpPr>
          <p:nvPr>
            <p:ph type="body" sz="quarter" idx="3"/>
          </p:nvPr>
        </p:nvSpPr>
        <p:spPr/>
        <p:txBody>
          <a:bodyPr/>
          <a:lstStyle/>
          <a:p>
            <a:r>
              <a:rPr lang="it-IT" b="1" dirty="0" smtClean="0">
                <a:solidFill>
                  <a:schemeClr val="tx1"/>
                </a:solidFill>
              </a:rPr>
              <a:t>Neuropatia</a:t>
            </a:r>
            <a:endParaRPr lang="it-IT" b="1" dirty="0">
              <a:solidFill>
                <a:schemeClr val="tx1"/>
              </a:solidFill>
            </a:endParaRPr>
          </a:p>
        </p:txBody>
      </p:sp>
      <p:sp>
        <p:nvSpPr>
          <p:cNvPr id="11" name="Segnaposto contenuto 10"/>
          <p:cNvSpPr>
            <a:spLocks noGrp="1"/>
          </p:cNvSpPr>
          <p:nvPr>
            <p:ph sz="quarter" idx="4294967295"/>
          </p:nvPr>
        </p:nvSpPr>
        <p:spPr>
          <a:xfrm>
            <a:off x="4645025" y="2174875"/>
            <a:ext cx="4041775" cy="3951288"/>
          </a:xfrm>
          <a:prstGeom prst="rect">
            <a:avLst/>
          </a:prstGeom>
        </p:spPr>
        <p:txBody>
          <a:bodyPr>
            <a:normAutofit fontScale="92500" lnSpcReduction="10000"/>
          </a:bodyPr>
          <a:lstStyle/>
          <a:p>
            <a:r>
              <a:rPr lang="it-IT" dirty="0" smtClean="0">
                <a:solidFill>
                  <a:schemeClr val="tx1"/>
                </a:solidFill>
              </a:rPr>
              <a:t>Danno o lesione o infezione virale di tessuti nervosi</a:t>
            </a:r>
          </a:p>
          <a:p>
            <a:r>
              <a:rPr lang="it-IT" dirty="0" smtClean="0">
                <a:solidFill>
                  <a:schemeClr val="tx1"/>
                </a:solidFill>
              </a:rPr>
              <a:t>Infiammazione come risposta alla lesione del tessuto nervoso</a:t>
            </a:r>
          </a:p>
          <a:p>
            <a:r>
              <a:rPr lang="it-IT" dirty="0" smtClean="0">
                <a:solidFill>
                  <a:schemeClr val="tx1"/>
                </a:solidFill>
              </a:rPr>
              <a:t>Conduzione e trasporto assonale assenti o ridotti o almeno alterati</a:t>
            </a:r>
          </a:p>
          <a:p>
            <a:r>
              <a:rPr lang="it-IT" dirty="0" smtClean="0">
                <a:solidFill>
                  <a:schemeClr val="tx1"/>
                </a:solidFill>
              </a:rPr>
              <a:t>Possibili anche cambiamenti strutturali (</a:t>
            </a:r>
            <a:r>
              <a:rPr lang="it-IT" dirty="0" err="1" smtClean="0">
                <a:solidFill>
                  <a:schemeClr val="tx1"/>
                </a:solidFill>
              </a:rPr>
              <a:t>sprouting</a:t>
            </a:r>
            <a:r>
              <a:rPr lang="it-IT" dirty="0" smtClean="0">
                <a:solidFill>
                  <a:schemeClr val="tx1"/>
                </a:solidFill>
              </a:rPr>
              <a:t>)</a:t>
            </a:r>
            <a:endParaRPr lang="it-IT" dirty="0">
              <a:solidFill>
                <a:schemeClr val="tx1"/>
              </a:solidFill>
            </a:endParaRPr>
          </a:p>
        </p:txBody>
      </p:sp>
    </p:spTree>
    <p:extLst>
      <p:ext uri="{BB962C8B-B14F-4D97-AF65-F5344CB8AC3E}">
        <p14:creationId xmlns:p14="http://schemas.microsoft.com/office/powerpoint/2010/main" val="3472383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16632"/>
            <a:ext cx="8352928" cy="1584176"/>
          </a:xfrm>
        </p:spPr>
        <p:style>
          <a:lnRef idx="1">
            <a:schemeClr val="accent1"/>
          </a:lnRef>
          <a:fillRef idx="3">
            <a:schemeClr val="accent1"/>
          </a:fillRef>
          <a:effectRef idx="2">
            <a:schemeClr val="accent1"/>
          </a:effectRef>
          <a:fontRef idx="minor">
            <a:schemeClr val="lt1"/>
          </a:fontRef>
        </p:style>
        <p:txBody>
          <a:bodyPr>
            <a:noAutofit/>
          </a:bodyPr>
          <a:lstStyle/>
          <a:p>
            <a:r>
              <a:rPr lang="it-IT" sz="3600" b="1" dirty="0" smtClean="0"/>
              <a:t>Ragionamento clinico nel sospetto di dolore neuropatico – da </a:t>
            </a:r>
            <a:r>
              <a:rPr lang="it-IT" sz="3600" b="1" dirty="0" err="1" smtClean="0"/>
              <a:t>Treede</a:t>
            </a:r>
            <a:r>
              <a:rPr lang="it-IT" sz="3600" b="1" dirty="0" smtClean="0"/>
              <a:t>, 2008</a:t>
            </a:r>
            <a:endParaRPr lang="it-IT" sz="3600" b="1" dirty="0"/>
          </a:p>
        </p:txBody>
      </p:sp>
      <p:sp>
        <p:nvSpPr>
          <p:cNvPr id="3" name="Segnaposto contenuto 2"/>
          <p:cNvSpPr>
            <a:spLocks noGrp="1"/>
          </p:cNvSpPr>
          <p:nvPr>
            <p:ph idx="1"/>
          </p:nvPr>
        </p:nvSpPr>
        <p:spPr>
          <a:xfrm>
            <a:off x="179512" y="1844824"/>
            <a:ext cx="8820472" cy="4896544"/>
          </a:xfrm>
        </p:spPr>
        <p:style>
          <a:lnRef idx="1">
            <a:schemeClr val="accent1"/>
          </a:lnRef>
          <a:fillRef idx="2">
            <a:schemeClr val="accent1"/>
          </a:fillRef>
          <a:effectRef idx="1">
            <a:schemeClr val="accent1"/>
          </a:effectRef>
          <a:fontRef idx="minor">
            <a:schemeClr val="dk1"/>
          </a:fontRef>
        </p:style>
        <p:txBody>
          <a:bodyPr>
            <a:normAutofit/>
          </a:bodyPr>
          <a:lstStyle/>
          <a:p>
            <a:pPr marL="457200" indent="-457200">
              <a:buFont typeface="+mj-lt"/>
              <a:buAutoNum type="arabicPeriod"/>
            </a:pPr>
            <a:r>
              <a:rPr lang="it-IT" sz="2400" dirty="0" smtClean="0"/>
              <a:t>L’anamnesi suggerisce una lesione o una malattia del sistema </a:t>
            </a:r>
            <a:r>
              <a:rPr lang="it-IT" sz="2400" dirty="0" err="1" smtClean="0"/>
              <a:t>somatosensoriale</a:t>
            </a:r>
            <a:r>
              <a:rPr lang="it-IT" sz="2400" dirty="0" smtClean="0"/>
              <a:t>?</a:t>
            </a:r>
          </a:p>
          <a:p>
            <a:pPr marL="457200" indent="-457200">
              <a:buFont typeface="+mj-lt"/>
              <a:buAutoNum type="arabicPeriod"/>
            </a:pPr>
            <a:endParaRPr lang="it-IT" sz="2400" dirty="0" smtClean="0"/>
          </a:p>
          <a:p>
            <a:pPr marL="457200" indent="-457200">
              <a:buFont typeface="+mj-lt"/>
              <a:buAutoNum type="arabicPeriod"/>
            </a:pPr>
            <a:r>
              <a:rPr lang="it-IT" sz="2400" dirty="0" smtClean="0"/>
              <a:t>Il dolore ha una distribuzione neuroanatomica  plausibile?</a:t>
            </a:r>
          </a:p>
          <a:p>
            <a:pPr marL="457200" indent="-457200">
              <a:buFont typeface="+mj-lt"/>
              <a:buAutoNum type="arabicPeriod"/>
            </a:pPr>
            <a:endParaRPr lang="it-IT" sz="2400" dirty="0" smtClean="0"/>
          </a:p>
          <a:p>
            <a:pPr marL="457200" indent="-457200">
              <a:buFont typeface="+mj-lt"/>
              <a:buAutoNum type="arabicPeriod"/>
            </a:pPr>
            <a:r>
              <a:rPr lang="it-IT" sz="2400" dirty="0" smtClean="0"/>
              <a:t>Sono presenti segni positivi o negativi limitatamente al territorio di innervazione della struttura nervosa lesionata?</a:t>
            </a:r>
          </a:p>
          <a:p>
            <a:pPr marL="457200" indent="-457200">
              <a:buFont typeface="+mj-lt"/>
              <a:buAutoNum type="arabicPeriod"/>
            </a:pPr>
            <a:endParaRPr lang="it-IT" sz="2400" dirty="0" smtClean="0"/>
          </a:p>
          <a:p>
            <a:pPr marL="457200" indent="-457200">
              <a:buFont typeface="+mj-lt"/>
              <a:buAutoNum type="arabicPeriod"/>
            </a:pPr>
            <a:r>
              <a:rPr lang="it-IT" sz="2400" dirty="0" smtClean="0"/>
              <a:t>La lesione o la patologia è già stata confermata da un test diagnostico?</a:t>
            </a:r>
            <a:endParaRPr lang="it-IT" sz="2400" dirty="0"/>
          </a:p>
        </p:txBody>
      </p:sp>
    </p:spTree>
    <p:extLst>
      <p:ext uri="{BB962C8B-B14F-4D97-AF65-F5344CB8AC3E}">
        <p14:creationId xmlns:p14="http://schemas.microsoft.com/office/powerpoint/2010/main" val="326797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18E8EA-834F-4829-AADA-BA1F8A8CC89D}" type="slidenum">
              <a:rPr lang="it-IT" smtClean="0">
                <a:latin typeface="Arial Black" pitchFamily="34" charset="0"/>
              </a:rPr>
              <a:pPr eaLnBrk="1" hangingPunct="1"/>
              <a:t>2</a:t>
            </a:fld>
            <a:endParaRPr lang="it-IT" smtClean="0">
              <a:latin typeface="Arial Black" pitchFamily="34" charset="0"/>
            </a:endParaRPr>
          </a:p>
        </p:txBody>
      </p:sp>
      <p:sp>
        <p:nvSpPr>
          <p:cNvPr id="6" name="Nuvola 5"/>
          <p:cNvSpPr/>
          <p:nvPr/>
        </p:nvSpPr>
        <p:spPr>
          <a:xfrm>
            <a:off x="755650" y="908050"/>
            <a:ext cx="7704138" cy="532923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600" b="1" dirty="0">
                <a:solidFill>
                  <a:schemeClr val="tx1"/>
                </a:solidFill>
              </a:rPr>
              <a:t>Malattia reumatica</a:t>
            </a:r>
          </a:p>
          <a:p>
            <a:pPr algn="ctr">
              <a:defRPr/>
            </a:pPr>
            <a:endParaRPr lang="it-IT" sz="3600" dirty="0">
              <a:solidFill>
                <a:schemeClr val="tx1"/>
              </a:solidFill>
            </a:endParaRPr>
          </a:p>
          <a:p>
            <a:pPr algn="ctr">
              <a:defRPr/>
            </a:pPr>
            <a:r>
              <a:rPr lang="it-IT" sz="3600" b="1" dirty="0">
                <a:solidFill>
                  <a:schemeClr val="tx1"/>
                </a:solidFill>
              </a:rPr>
              <a:t>  Dolore</a:t>
            </a:r>
          </a:p>
        </p:txBody>
      </p:sp>
      <p:sp>
        <p:nvSpPr>
          <p:cNvPr id="7" name="Freccia a destra 6"/>
          <p:cNvSpPr/>
          <p:nvPr/>
        </p:nvSpPr>
        <p:spPr>
          <a:xfrm>
            <a:off x="1979613" y="3644900"/>
            <a:ext cx="1296987" cy="736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Ovale 1"/>
          <p:cNvSpPr/>
          <p:nvPr/>
        </p:nvSpPr>
        <p:spPr>
          <a:xfrm>
            <a:off x="323528" y="1650504"/>
            <a:ext cx="2160240"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rPr>
              <a:t>Nocicettivo</a:t>
            </a:r>
            <a:endParaRPr lang="it-IT" sz="2000" b="1" dirty="0">
              <a:solidFill>
                <a:schemeClr val="tx1"/>
              </a:solidFill>
            </a:endParaRPr>
          </a:p>
        </p:txBody>
      </p:sp>
      <p:sp>
        <p:nvSpPr>
          <p:cNvPr id="3" name="Ovale 2"/>
          <p:cNvSpPr/>
          <p:nvPr/>
        </p:nvSpPr>
        <p:spPr>
          <a:xfrm>
            <a:off x="6228184" y="930424"/>
            <a:ext cx="2293404"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rPr>
              <a:t>Neuropatico</a:t>
            </a:r>
            <a:endParaRPr lang="it-IT" sz="2000" b="1" dirty="0">
              <a:solidFill>
                <a:schemeClr val="tx1"/>
              </a:solidFill>
            </a:endParaRPr>
          </a:p>
        </p:txBody>
      </p:sp>
      <p:sp>
        <p:nvSpPr>
          <p:cNvPr id="4" name="Ovale 3"/>
          <p:cNvSpPr/>
          <p:nvPr/>
        </p:nvSpPr>
        <p:spPr>
          <a:xfrm>
            <a:off x="6289340" y="4381499"/>
            <a:ext cx="2232248" cy="126584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rPr>
              <a:t>Acuto/</a:t>
            </a:r>
          </a:p>
          <a:p>
            <a:pPr algn="ctr"/>
            <a:r>
              <a:rPr lang="it-IT" sz="2000" b="1" dirty="0" smtClean="0">
                <a:solidFill>
                  <a:schemeClr val="tx1"/>
                </a:solidFill>
              </a:rPr>
              <a:t>Subacuto/</a:t>
            </a:r>
          </a:p>
          <a:p>
            <a:pPr algn="ctr"/>
            <a:r>
              <a:rPr lang="it-IT" sz="2000" b="1" dirty="0" smtClean="0">
                <a:solidFill>
                  <a:schemeClr val="tx1"/>
                </a:solidFill>
              </a:rPr>
              <a:t>Cronico</a:t>
            </a:r>
            <a:endParaRPr lang="it-IT" sz="2000" b="1" dirty="0">
              <a:solidFill>
                <a:schemeClr val="tx1"/>
              </a:solidFill>
            </a:endParaRPr>
          </a:p>
        </p:txBody>
      </p:sp>
      <p:sp>
        <p:nvSpPr>
          <p:cNvPr id="5" name="Ovale 4"/>
          <p:cNvSpPr/>
          <p:nvPr/>
        </p:nvSpPr>
        <p:spPr>
          <a:xfrm>
            <a:off x="1043608" y="4913362"/>
            <a:ext cx="2736304" cy="146796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rPr>
              <a:t>Periferico/</a:t>
            </a:r>
          </a:p>
          <a:p>
            <a:pPr algn="ctr"/>
            <a:r>
              <a:rPr lang="it-IT" sz="2000" b="1" dirty="0" smtClean="0">
                <a:solidFill>
                  <a:schemeClr val="tx1"/>
                </a:solidFill>
              </a:rPr>
              <a:t>Centralizzato</a:t>
            </a:r>
            <a:endParaRPr lang="it-IT" sz="2000" b="1" dirty="0">
              <a:solidFill>
                <a:schemeClr val="tx1"/>
              </a:solidFill>
            </a:endParaRPr>
          </a:p>
        </p:txBody>
      </p:sp>
      <p:sp>
        <p:nvSpPr>
          <p:cNvPr id="8" name="Ovale 7"/>
          <p:cNvSpPr/>
          <p:nvPr/>
        </p:nvSpPr>
        <p:spPr>
          <a:xfrm>
            <a:off x="2628106" y="404664"/>
            <a:ext cx="2735982" cy="105746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rPr>
              <a:t>Infiammatorio/</a:t>
            </a:r>
          </a:p>
          <a:p>
            <a:pPr algn="ctr"/>
            <a:r>
              <a:rPr lang="it-IT" sz="2000" b="1" dirty="0" smtClean="0">
                <a:solidFill>
                  <a:schemeClr val="tx1"/>
                </a:solidFill>
              </a:rPr>
              <a:t>meccanico</a:t>
            </a:r>
            <a:endParaRPr lang="it-IT" sz="2000" b="1" dirty="0">
              <a:solidFill>
                <a:schemeClr val="tx1"/>
              </a:solidFill>
            </a:endParaRPr>
          </a:p>
        </p:txBody>
      </p:sp>
    </p:spTree>
    <p:extLst>
      <p:ext uri="{BB962C8B-B14F-4D97-AF65-F5344CB8AC3E}">
        <p14:creationId xmlns:p14="http://schemas.microsoft.com/office/powerpoint/2010/main" val="3033574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676363"/>
            <a:ext cx="6984776" cy="5562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e 3"/>
          <p:cNvSpPr/>
          <p:nvPr/>
        </p:nvSpPr>
        <p:spPr>
          <a:xfrm>
            <a:off x="5796136" y="1235210"/>
            <a:ext cx="194421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dolore</a:t>
            </a:r>
            <a:endParaRPr lang="it-IT" sz="2400" b="1" dirty="0"/>
          </a:p>
        </p:txBody>
      </p:sp>
      <p:sp>
        <p:nvSpPr>
          <p:cNvPr id="5" name="Ovale 4"/>
          <p:cNvSpPr/>
          <p:nvPr/>
        </p:nvSpPr>
        <p:spPr>
          <a:xfrm>
            <a:off x="1547664" y="2348880"/>
            <a:ext cx="1994520" cy="914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Nocicettivo </a:t>
            </a:r>
            <a:endParaRPr lang="it-IT" b="1" dirty="0"/>
          </a:p>
        </p:txBody>
      </p:sp>
      <p:sp>
        <p:nvSpPr>
          <p:cNvPr id="6" name="Ovale 5"/>
          <p:cNvSpPr/>
          <p:nvPr/>
        </p:nvSpPr>
        <p:spPr>
          <a:xfrm>
            <a:off x="3059832" y="1265041"/>
            <a:ext cx="2088232" cy="914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neuropatico</a:t>
            </a:r>
            <a:endParaRPr lang="it-IT" b="1" dirty="0"/>
          </a:p>
        </p:txBody>
      </p:sp>
      <p:sp>
        <p:nvSpPr>
          <p:cNvPr id="7" name="Ovale 6"/>
          <p:cNvSpPr/>
          <p:nvPr/>
        </p:nvSpPr>
        <p:spPr>
          <a:xfrm>
            <a:off x="7308304" y="2420888"/>
            <a:ext cx="1412553"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t>acuto</a:t>
            </a:r>
            <a:endParaRPr lang="it-IT" sz="2000" b="1" dirty="0"/>
          </a:p>
        </p:txBody>
      </p:sp>
      <p:sp>
        <p:nvSpPr>
          <p:cNvPr id="8" name="Ovale 7"/>
          <p:cNvSpPr/>
          <p:nvPr/>
        </p:nvSpPr>
        <p:spPr>
          <a:xfrm>
            <a:off x="7164288" y="3933056"/>
            <a:ext cx="1778497"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t>cronico</a:t>
            </a:r>
            <a:endParaRPr lang="it-IT" sz="2000" b="1" dirty="0"/>
          </a:p>
        </p:txBody>
      </p:sp>
    </p:spTree>
    <p:extLst>
      <p:ext uri="{BB962C8B-B14F-4D97-AF65-F5344CB8AC3E}">
        <p14:creationId xmlns:p14="http://schemas.microsoft.com/office/powerpoint/2010/main" val="253135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Dolore cronico</a:t>
            </a:r>
            <a:endParaRPr lang="it-IT" dirty="0"/>
          </a:p>
        </p:txBody>
      </p:sp>
      <p:sp>
        <p:nvSpPr>
          <p:cNvPr id="3" name="Segnaposto contenuto 2"/>
          <p:cNvSpPr>
            <a:spLocks noGrp="1"/>
          </p:cNvSpPr>
          <p:nvPr>
            <p:ph idx="1"/>
          </p:nvPr>
        </p:nvSpPr>
        <p:spPr>
          <a:xfrm>
            <a:off x="467544" y="1628800"/>
            <a:ext cx="8229600" cy="4525963"/>
          </a:xfrm>
        </p:spPr>
        <p:style>
          <a:lnRef idx="1">
            <a:schemeClr val="accent1"/>
          </a:lnRef>
          <a:fillRef idx="2">
            <a:schemeClr val="accent1"/>
          </a:fillRef>
          <a:effectRef idx="1">
            <a:schemeClr val="accent1"/>
          </a:effectRef>
          <a:fontRef idx="minor">
            <a:schemeClr val="dk1"/>
          </a:fontRef>
        </p:style>
        <p:txBody>
          <a:bodyPr/>
          <a:lstStyle/>
          <a:p>
            <a:r>
              <a:rPr lang="it-IT" dirty="0" smtClean="0"/>
              <a:t>Quando il dolore si trasforma da episodio acuto in condizione cronica, cioè quando la sua durata si protrae oltre al normale tempo di guarigione, esso perde il carattere funzionale di allarme e acquisisce le caratteristiche della malattia cronica (</a:t>
            </a:r>
            <a:r>
              <a:rPr lang="it-IT" dirty="0" err="1" smtClean="0"/>
              <a:t>Bonica</a:t>
            </a:r>
            <a:r>
              <a:rPr lang="it-IT" dirty="0" smtClean="0"/>
              <a:t>, 1953)</a:t>
            </a:r>
          </a:p>
          <a:p>
            <a:endParaRPr lang="it-IT" dirty="0"/>
          </a:p>
          <a:p>
            <a:pPr marL="0" indent="0">
              <a:buNone/>
            </a:pPr>
            <a:r>
              <a:rPr lang="it-IT" b="1" dirty="0" smtClean="0">
                <a:solidFill>
                  <a:schemeClr val="tx1"/>
                </a:solidFill>
                <a:sym typeface="Wingdings" pitchFamily="2" charset="2"/>
              </a:rPr>
              <a:t>		</a:t>
            </a:r>
          </a:p>
          <a:p>
            <a:pPr marL="0" indent="0">
              <a:buNone/>
            </a:pPr>
            <a:r>
              <a:rPr lang="it-IT" b="1" dirty="0">
                <a:solidFill>
                  <a:schemeClr val="tx1"/>
                </a:solidFill>
                <a:sym typeface="Wingdings" pitchFamily="2" charset="2"/>
              </a:rPr>
              <a:t>	</a:t>
            </a:r>
            <a:r>
              <a:rPr lang="it-IT" b="1" dirty="0" smtClean="0">
                <a:solidFill>
                  <a:schemeClr val="tx1"/>
                </a:solidFill>
                <a:sym typeface="Wingdings" pitchFamily="2" charset="2"/>
              </a:rPr>
              <a:t>	 </a:t>
            </a:r>
            <a:r>
              <a:rPr lang="it-IT" b="1" dirty="0" smtClean="0">
                <a:solidFill>
                  <a:schemeClr val="tx1"/>
                </a:solidFill>
              </a:rPr>
              <a:t>Dolore come sintomo</a:t>
            </a:r>
          </a:p>
          <a:p>
            <a:pPr marL="1371600" lvl="3" indent="0">
              <a:buNone/>
            </a:pPr>
            <a:r>
              <a:rPr lang="it-IT" sz="2400" b="1" dirty="0" smtClean="0">
                <a:solidFill>
                  <a:schemeClr val="tx1"/>
                </a:solidFill>
                <a:sym typeface="Wingdings" pitchFamily="2" charset="2"/>
              </a:rPr>
              <a:t>		</a:t>
            </a:r>
            <a:r>
              <a:rPr lang="it-IT" sz="2400" b="1" dirty="0" smtClean="0">
                <a:solidFill>
                  <a:schemeClr val="tx1"/>
                </a:solidFill>
              </a:rPr>
              <a:t>Dolore come malattia</a:t>
            </a:r>
          </a:p>
        </p:txBody>
      </p:sp>
      <p:sp>
        <p:nvSpPr>
          <p:cNvPr id="4" name="Ovale 3"/>
          <p:cNvSpPr/>
          <p:nvPr/>
        </p:nvSpPr>
        <p:spPr>
          <a:xfrm>
            <a:off x="1331640" y="3946866"/>
            <a:ext cx="6336704" cy="166480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29396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idx="1"/>
          </p:nvPr>
        </p:nvSpPr>
        <p:spPr>
          <a:xfrm>
            <a:off x="35496" y="260648"/>
            <a:ext cx="4040188" cy="609600"/>
          </a:xfrm>
        </p:spPr>
        <p:txBody>
          <a:bodyPr/>
          <a:lstStyle/>
          <a:p>
            <a:r>
              <a:rPr lang="it-IT" sz="3200" b="1" dirty="0" smtClean="0">
                <a:solidFill>
                  <a:schemeClr val="tx1"/>
                </a:solidFill>
              </a:rPr>
              <a:t>Acuto</a:t>
            </a:r>
            <a:endParaRPr lang="it-IT" sz="3200" b="1" dirty="0">
              <a:solidFill>
                <a:schemeClr val="tx1"/>
              </a:solidFill>
            </a:endParaRPr>
          </a:p>
        </p:txBody>
      </p:sp>
      <p:sp>
        <p:nvSpPr>
          <p:cNvPr id="6" name="Segnaposto testo 5"/>
          <p:cNvSpPr>
            <a:spLocks noGrp="1"/>
          </p:cNvSpPr>
          <p:nvPr>
            <p:ph type="body" sz="quarter" idx="3"/>
          </p:nvPr>
        </p:nvSpPr>
        <p:spPr>
          <a:xfrm>
            <a:off x="4716016" y="260648"/>
            <a:ext cx="4041775" cy="609600"/>
          </a:xfrm>
        </p:spPr>
        <p:txBody>
          <a:bodyPr/>
          <a:lstStyle/>
          <a:p>
            <a:r>
              <a:rPr lang="it-IT" sz="3200" b="1" dirty="0">
                <a:solidFill>
                  <a:schemeClr val="tx1"/>
                </a:solidFill>
              </a:rPr>
              <a:t>C</a:t>
            </a:r>
            <a:r>
              <a:rPr lang="it-IT" sz="3200" b="1" dirty="0" smtClean="0">
                <a:solidFill>
                  <a:schemeClr val="tx1"/>
                </a:solidFill>
              </a:rPr>
              <a:t>ronico</a:t>
            </a:r>
            <a:endParaRPr lang="it-IT" sz="3200" b="1" dirty="0">
              <a:solidFill>
                <a:schemeClr val="tx1"/>
              </a:solidFill>
            </a:endParaRPr>
          </a:p>
        </p:txBody>
      </p:sp>
      <p:sp>
        <p:nvSpPr>
          <p:cNvPr id="7" name="Segnaposto contenuto 6"/>
          <p:cNvSpPr>
            <a:spLocks noGrp="1"/>
          </p:cNvSpPr>
          <p:nvPr>
            <p:ph sz="quarter" idx="13"/>
          </p:nvPr>
        </p:nvSpPr>
        <p:spPr>
          <a:xfrm>
            <a:off x="251520" y="1412776"/>
            <a:ext cx="3888432" cy="3913632"/>
          </a:xfrm>
        </p:spPr>
        <p:txBody>
          <a:bodyPr>
            <a:normAutofit fontScale="92500" lnSpcReduction="20000"/>
          </a:bodyPr>
          <a:lstStyle/>
          <a:p>
            <a:r>
              <a:rPr lang="it-IT" dirty="0" smtClean="0">
                <a:solidFill>
                  <a:schemeClr val="tx1"/>
                </a:solidFill>
              </a:rPr>
              <a:t>Inizio recente, spesso brusco e durata limitata</a:t>
            </a:r>
          </a:p>
          <a:p>
            <a:pPr marL="0" indent="0">
              <a:buNone/>
            </a:pPr>
            <a:endParaRPr lang="it-IT" dirty="0" smtClean="0">
              <a:solidFill>
                <a:schemeClr val="tx1"/>
              </a:solidFill>
            </a:endParaRPr>
          </a:p>
          <a:p>
            <a:r>
              <a:rPr lang="it-IT" dirty="0" smtClean="0">
                <a:solidFill>
                  <a:schemeClr val="tx1"/>
                </a:solidFill>
              </a:rPr>
              <a:t>Generalmente ha una correlazione causale e temporale identificabile con un danno tissutale o con una malattia</a:t>
            </a:r>
          </a:p>
          <a:p>
            <a:pPr marL="0" indent="0">
              <a:buNone/>
            </a:pPr>
            <a:endParaRPr lang="it-IT" dirty="0" smtClean="0">
              <a:solidFill>
                <a:schemeClr val="tx1"/>
              </a:solidFill>
            </a:endParaRPr>
          </a:p>
          <a:p>
            <a:r>
              <a:rPr lang="it-IT" dirty="0" smtClean="0">
                <a:solidFill>
                  <a:schemeClr val="tx1"/>
                </a:solidFill>
              </a:rPr>
              <a:t>Strategia di cura parte dall’identificazione della patogenesi</a:t>
            </a:r>
            <a:endParaRPr lang="it-IT" dirty="0">
              <a:solidFill>
                <a:schemeClr val="tx1"/>
              </a:solidFill>
            </a:endParaRPr>
          </a:p>
        </p:txBody>
      </p:sp>
      <p:sp>
        <p:nvSpPr>
          <p:cNvPr id="8" name="Segnaposto contenuto 7"/>
          <p:cNvSpPr>
            <a:spLocks noGrp="1"/>
          </p:cNvSpPr>
          <p:nvPr>
            <p:ph sz="quarter" idx="14"/>
          </p:nvPr>
        </p:nvSpPr>
        <p:spPr>
          <a:xfrm>
            <a:off x="4499992" y="1412776"/>
            <a:ext cx="4464496" cy="5040560"/>
          </a:xfrm>
        </p:spPr>
        <p:txBody>
          <a:bodyPr>
            <a:normAutofit fontScale="70000" lnSpcReduction="20000"/>
          </a:bodyPr>
          <a:lstStyle/>
          <a:p>
            <a:r>
              <a:rPr lang="it-IT" dirty="0" smtClean="0">
                <a:solidFill>
                  <a:schemeClr val="tx1"/>
                </a:solidFill>
              </a:rPr>
              <a:t>Arbitrariamente definito come un dolore che persiste &gt; 3-6 mesi o oltre il periodo di tempo previsto per la risoluzione (</a:t>
            </a:r>
            <a:r>
              <a:rPr lang="it-IT" dirty="0" err="1" smtClean="0">
                <a:solidFill>
                  <a:schemeClr val="tx1"/>
                </a:solidFill>
              </a:rPr>
              <a:t>Loeser</a:t>
            </a:r>
            <a:r>
              <a:rPr lang="it-IT" dirty="0" smtClean="0">
                <a:solidFill>
                  <a:schemeClr val="tx1"/>
                </a:solidFill>
              </a:rPr>
              <a:t>, </a:t>
            </a:r>
            <a:r>
              <a:rPr lang="it-IT" dirty="0" err="1" smtClean="0">
                <a:solidFill>
                  <a:schemeClr val="tx1"/>
                </a:solidFill>
              </a:rPr>
              <a:t>Treede</a:t>
            </a:r>
            <a:r>
              <a:rPr lang="it-IT" dirty="0" smtClean="0">
                <a:solidFill>
                  <a:schemeClr val="tx1"/>
                </a:solidFill>
              </a:rPr>
              <a:t>, 2008)</a:t>
            </a:r>
          </a:p>
          <a:p>
            <a:pPr marL="0" indent="0">
              <a:buNone/>
            </a:pPr>
            <a:endParaRPr lang="it-IT" dirty="0" smtClean="0">
              <a:solidFill>
                <a:schemeClr val="tx1"/>
              </a:solidFill>
            </a:endParaRPr>
          </a:p>
          <a:p>
            <a:r>
              <a:rPr lang="it-IT" dirty="0" smtClean="0">
                <a:solidFill>
                  <a:schemeClr val="tx1"/>
                </a:solidFill>
              </a:rPr>
              <a:t>L’obiettivo prioritario è la riduzione del dolore e il miglioramento dell’autonomia personale con riduzione della disabilità</a:t>
            </a:r>
          </a:p>
          <a:p>
            <a:pPr marL="0" indent="0">
              <a:buNone/>
            </a:pPr>
            <a:endParaRPr lang="it-IT" dirty="0">
              <a:solidFill>
                <a:schemeClr val="tx1"/>
              </a:solidFill>
            </a:endParaRPr>
          </a:p>
          <a:p>
            <a:pPr marL="0" indent="0">
              <a:buNone/>
            </a:pPr>
            <a:endParaRPr lang="it-IT" dirty="0" smtClean="0">
              <a:solidFill>
                <a:schemeClr val="tx1"/>
              </a:solidFill>
            </a:endParaRPr>
          </a:p>
          <a:p>
            <a:r>
              <a:rPr lang="it-IT" dirty="0" smtClean="0">
                <a:solidFill>
                  <a:schemeClr val="tx1"/>
                </a:solidFill>
              </a:rPr>
              <a:t>Anche quando ha un’origine non neoplastica, comporta conseguenze spesso invalidanti sotto il profilo psicosociale, accompagnandosi non di rado a depressione; ciò motiva l’indicazione ad un approccio multidimensionale.</a:t>
            </a:r>
          </a:p>
        </p:txBody>
      </p:sp>
    </p:spTree>
    <p:extLst>
      <p:ext uri="{BB962C8B-B14F-4D97-AF65-F5344CB8AC3E}">
        <p14:creationId xmlns:p14="http://schemas.microsoft.com/office/powerpoint/2010/main" val="2272280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457200" y="72008"/>
            <a:ext cx="8229600" cy="980728"/>
          </a:xfrm>
        </p:spPr>
        <p:txBody>
          <a:bodyPr/>
          <a:lstStyle/>
          <a:p>
            <a:pPr eaLnBrk="1" hangingPunct="1"/>
            <a:r>
              <a:rPr lang="it-IT" sz="4800" b="1" dirty="0" smtClean="0">
                <a:latin typeface="Calibri" charset="0"/>
              </a:rPr>
              <a:t>Epidemiologia - </a:t>
            </a:r>
            <a:r>
              <a:rPr lang="it-IT" sz="3600" b="1" dirty="0" err="1" smtClean="0">
                <a:latin typeface="Calibri" charset="0"/>
              </a:rPr>
              <a:t>Salaffi</a:t>
            </a:r>
            <a:r>
              <a:rPr lang="it-IT" sz="3600" b="1" dirty="0" smtClean="0">
                <a:latin typeface="Calibri" charset="0"/>
              </a:rPr>
              <a:t> et al. 2012</a:t>
            </a:r>
          </a:p>
        </p:txBody>
      </p:sp>
      <p:sp>
        <p:nvSpPr>
          <p:cNvPr id="3" name="Segnaposto contenuto 2"/>
          <p:cNvSpPr>
            <a:spLocks noGrp="1"/>
          </p:cNvSpPr>
          <p:nvPr>
            <p:ph idx="1"/>
          </p:nvPr>
        </p:nvSpPr>
        <p:spPr>
          <a:xfrm>
            <a:off x="467544" y="1844824"/>
            <a:ext cx="8280920" cy="4537397"/>
          </a:xfrm>
        </p:spPr>
        <p:txBody>
          <a:bodyPr>
            <a:normAutofit/>
          </a:bodyPr>
          <a:lstStyle/>
          <a:p>
            <a:pPr eaLnBrk="1" hangingPunct="1">
              <a:defRPr/>
            </a:pPr>
            <a:r>
              <a:rPr lang="it-IT" b="0" dirty="0" smtClean="0">
                <a:solidFill>
                  <a:srgbClr val="000000"/>
                </a:solidFill>
                <a:latin typeface="Calibri" pitchFamily="34" charset="0"/>
              </a:rPr>
              <a:t>Il 25-30% della popolazione adulta è affetta da dolore cronico;</a:t>
            </a:r>
          </a:p>
          <a:p>
            <a:pPr marL="82296" indent="0" eaLnBrk="1" hangingPunct="1">
              <a:buFontTx/>
              <a:buNone/>
              <a:defRPr/>
            </a:pPr>
            <a:endParaRPr lang="it-IT" b="0" dirty="0" smtClean="0">
              <a:solidFill>
                <a:srgbClr val="000000"/>
              </a:solidFill>
              <a:latin typeface="Calibri" pitchFamily="34" charset="0"/>
            </a:endParaRPr>
          </a:p>
          <a:p>
            <a:pPr eaLnBrk="1" hangingPunct="1">
              <a:defRPr/>
            </a:pPr>
            <a:r>
              <a:rPr lang="it-IT" b="0" dirty="0" smtClean="0">
                <a:solidFill>
                  <a:srgbClr val="000000"/>
                </a:solidFill>
                <a:latin typeface="Calibri" pitchFamily="34" charset="0"/>
              </a:rPr>
              <a:t>nei 2/3 dei casi esso è secondario ad affezioni muscolo-scheletriche.</a:t>
            </a:r>
          </a:p>
          <a:p>
            <a:pPr marL="82296" indent="0" eaLnBrk="1" hangingPunct="1">
              <a:buFontTx/>
              <a:buNone/>
              <a:defRPr/>
            </a:pPr>
            <a:endParaRPr lang="it-IT" b="0" dirty="0" smtClean="0">
              <a:solidFill>
                <a:srgbClr val="000000"/>
              </a:solidFill>
              <a:latin typeface="Calibri" pitchFamily="34" charset="0"/>
            </a:endParaRPr>
          </a:p>
          <a:p>
            <a:pPr eaLnBrk="1" hangingPunct="1">
              <a:defRPr/>
            </a:pPr>
            <a:r>
              <a:rPr lang="it-IT" b="0" dirty="0" smtClean="0">
                <a:solidFill>
                  <a:srgbClr val="000000"/>
                </a:solidFill>
                <a:latin typeface="Calibri" pitchFamily="34" charset="0"/>
              </a:rPr>
              <a:t>Tale prevalenza aumenta progressivamente nel soggetto anziano, raggiungendo tassi superiori al 40-50% nei pazienti con età superiore ai 65 anni.</a:t>
            </a:r>
          </a:p>
          <a:p>
            <a:pPr marL="82296" indent="0" eaLnBrk="1" hangingPunct="1">
              <a:buFontTx/>
              <a:buNone/>
              <a:defRPr/>
            </a:pPr>
            <a:endParaRPr lang="it-IT" b="0" dirty="0">
              <a:solidFill>
                <a:srgbClr val="000000"/>
              </a:solidFill>
              <a:latin typeface="Calibri" pitchFamily="34" charset="0"/>
            </a:endParaRPr>
          </a:p>
        </p:txBody>
      </p:sp>
    </p:spTree>
    <p:extLst>
      <p:ext uri="{BB962C8B-B14F-4D97-AF65-F5344CB8AC3E}">
        <p14:creationId xmlns:p14="http://schemas.microsoft.com/office/powerpoint/2010/main" val="4102625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548680"/>
            <a:ext cx="7772400" cy="936104"/>
          </a:xfrm>
        </p:spPr>
        <p:txBody>
          <a:bodyPr>
            <a:noAutofit/>
          </a:bodyPr>
          <a:lstStyle/>
          <a:p>
            <a:pPr eaLnBrk="1" hangingPunct="1">
              <a:defRPr/>
            </a:pPr>
            <a:r>
              <a:rPr lang="it-IT" sz="4800" b="1" dirty="0" smtClean="0">
                <a:latin typeface="Calibri" pitchFamily="34" charset="0"/>
              </a:rPr>
              <a:t>Quindi, che fare?</a:t>
            </a:r>
            <a:endParaRPr lang="it-IT" sz="4800" b="1" dirty="0">
              <a:latin typeface="Calibri" pitchFamily="34" charset="0"/>
            </a:endParaRPr>
          </a:p>
        </p:txBody>
      </p:sp>
      <p:pic>
        <p:nvPicPr>
          <p:cNvPr id="3" name="Content Placeholder 2"/>
          <p:cNvPicPr>
            <a:picLocks noGrp="1" noChangeAspect="1"/>
          </p:cNvPicPr>
          <p:nvPr>
            <p:ph idx="1"/>
          </p:nvPr>
        </p:nvPicPr>
        <p:blipFill>
          <a:blip r:embed="rId2"/>
          <a:stretch>
            <a:fillRect/>
          </a:stretch>
        </p:blipFill>
        <p:spPr>
          <a:xfrm>
            <a:off x="432198" y="2132856"/>
            <a:ext cx="8352928" cy="4176464"/>
          </a:xfrm>
          <a:prstGeom prst="rect">
            <a:avLst/>
          </a:prstGeom>
        </p:spPr>
      </p:pic>
    </p:spTree>
    <p:extLst>
      <p:ext uri="{BB962C8B-B14F-4D97-AF65-F5344CB8AC3E}">
        <p14:creationId xmlns:p14="http://schemas.microsoft.com/office/powerpoint/2010/main" val="3982446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483568"/>
          </a:xfrm>
        </p:spPr>
        <p:txBody>
          <a:bodyPr>
            <a:noAutofit/>
          </a:bodyPr>
          <a:lstStyle/>
          <a:p>
            <a:pPr eaLnBrk="1" hangingPunct="1">
              <a:defRPr/>
            </a:pPr>
            <a:r>
              <a:rPr lang="it-IT" sz="4000" dirty="0" smtClean="0"/>
              <a:t>Approccio al paziente con dolore cronico – </a:t>
            </a:r>
            <a:r>
              <a:rPr lang="it-IT" sz="3600" dirty="0" smtClean="0"/>
              <a:t>Ministero della Salute 2010</a:t>
            </a:r>
            <a:endParaRPr lang="it-IT" sz="4000" dirty="0"/>
          </a:p>
        </p:txBody>
      </p:sp>
      <p:sp>
        <p:nvSpPr>
          <p:cNvPr id="3" name="Segnaposto contenuto 2"/>
          <p:cNvSpPr>
            <a:spLocks noGrp="1"/>
          </p:cNvSpPr>
          <p:nvPr>
            <p:ph idx="1"/>
          </p:nvPr>
        </p:nvSpPr>
        <p:spPr>
          <a:xfrm>
            <a:off x="179512" y="1988840"/>
            <a:ext cx="8784976" cy="4572769"/>
          </a:xfrm>
          <a:blipFill>
            <a:blip r:embed="rId2"/>
            <a:tile tx="0" ty="0" sx="100000" sy="100000" flip="none" algn="tl"/>
          </a:blipFill>
        </p:spPr>
        <p:txBody>
          <a:bodyPr>
            <a:normAutofit fontScale="85000" lnSpcReduction="10000"/>
          </a:bodyPr>
          <a:lstStyle/>
          <a:p>
            <a:pPr eaLnBrk="1" hangingPunct="1">
              <a:defRPr/>
            </a:pPr>
            <a:r>
              <a:rPr lang="it-IT" sz="3300" b="1" u="sng" dirty="0" smtClean="0">
                <a:solidFill>
                  <a:schemeClr val="tx1"/>
                </a:solidFill>
              </a:rPr>
              <a:t>Il primo passo è l’anamnesi</a:t>
            </a:r>
          </a:p>
          <a:p>
            <a:pPr marL="0" indent="0" eaLnBrk="1" hangingPunct="1">
              <a:buNone/>
              <a:defRPr/>
            </a:pPr>
            <a:endParaRPr lang="it-IT" sz="2600" b="1" u="sng" dirty="0" smtClean="0">
              <a:solidFill>
                <a:schemeClr val="tx1"/>
              </a:solidFill>
            </a:endParaRPr>
          </a:p>
          <a:p>
            <a:pPr marL="82296" indent="0" eaLnBrk="1" hangingPunct="1">
              <a:buFontTx/>
              <a:buNone/>
              <a:defRPr/>
            </a:pPr>
            <a:r>
              <a:rPr lang="it-IT" b="0" dirty="0" smtClean="0">
                <a:solidFill>
                  <a:schemeClr val="tx1"/>
                </a:solidFill>
              </a:rPr>
              <a:t>«</a:t>
            </a:r>
            <a:r>
              <a:rPr lang="it-IT" sz="2800" b="0" i="1" dirty="0" smtClean="0">
                <a:solidFill>
                  <a:schemeClr val="tx1"/>
                </a:solidFill>
              </a:rPr>
              <a:t>Questo </a:t>
            </a:r>
            <a:r>
              <a:rPr lang="it-IT" sz="2800" b="0" i="1" dirty="0">
                <a:solidFill>
                  <a:schemeClr val="tx1"/>
                </a:solidFill>
              </a:rPr>
              <a:t>racconto può avere per il medico un peso differente, a livello sia diagnostico sia terapeutico, a seconda delle situazioni, </a:t>
            </a:r>
            <a:r>
              <a:rPr lang="it-IT" sz="2800" b="0" i="1" u="sng" dirty="0" smtClean="0">
                <a:solidFill>
                  <a:schemeClr val="tx1"/>
                </a:solidFill>
              </a:rPr>
              <a:t>ma </a:t>
            </a:r>
            <a:r>
              <a:rPr lang="it-IT" sz="2800" b="0" i="1" u="sng" dirty="0">
                <a:solidFill>
                  <a:schemeClr val="tx1"/>
                </a:solidFill>
              </a:rPr>
              <a:t>è comunque sempre importante che il paziente abbia il tempo di esprimere il proprio dolore e la propria sofferenza con le sue parole. </a:t>
            </a:r>
            <a:r>
              <a:rPr lang="it-IT" sz="2800" b="0" i="1" dirty="0">
                <a:solidFill>
                  <a:schemeClr val="tx1"/>
                </a:solidFill>
              </a:rPr>
              <a:t>Questo momento dedicato alla “raccolta della storia analgesica” assume sempre un ruolo importante nel far prendere atto al malato della disponibilità del medico all’ascolto e nel favorire il consolidamento del rapporto medico-paziente, così importante nella gestione del dolore </a:t>
            </a:r>
            <a:r>
              <a:rPr lang="it-IT" sz="2800" b="0" i="1" dirty="0" smtClean="0">
                <a:solidFill>
                  <a:schemeClr val="tx1"/>
                </a:solidFill>
              </a:rPr>
              <a:t>cronico.» </a:t>
            </a:r>
            <a:endParaRPr lang="it-IT" sz="2800" b="0" i="1" dirty="0">
              <a:solidFill>
                <a:schemeClr val="tx1"/>
              </a:solidFill>
            </a:endParaRPr>
          </a:p>
        </p:txBody>
      </p:sp>
    </p:spTree>
    <p:extLst>
      <p:ext uri="{BB962C8B-B14F-4D97-AF65-F5344CB8AC3E}">
        <p14:creationId xmlns:p14="http://schemas.microsoft.com/office/powerpoint/2010/main" val="3473953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8864" y="460648"/>
            <a:ext cx="8229600" cy="1600200"/>
          </a:xfrm>
        </p:spPr>
        <p:style>
          <a:lnRef idx="1">
            <a:schemeClr val="accent1"/>
          </a:lnRef>
          <a:fillRef idx="2">
            <a:schemeClr val="accent1"/>
          </a:fillRef>
          <a:effectRef idx="1">
            <a:schemeClr val="accent1"/>
          </a:effectRef>
          <a:fontRef idx="minor">
            <a:schemeClr val="dk1"/>
          </a:fontRef>
        </p:style>
        <p:txBody>
          <a:bodyPr/>
          <a:lstStyle/>
          <a:p>
            <a:r>
              <a:rPr lang="it-IT" dirty="0"/>
              <a:t> </a:t>
            </a:r>
            <a:r>
              <a:rPr lang="it-IT" sz="3200" b="1" dirty="0"/>
              <a:t>XV Rapporto nazionale sulle politiche della cronicità </a:t>
            </a:r>
            <a:r>
              <a:rPr lang="it-IT" sz="3200" b="1" i="1" dirty="0"/>
              <a:t>“In cronica attesa”</a:t>
            </a:r>
            <a:r>
              <a:rPr lang="it-IT" sz="3200" dirty="0"/>
              <a:t> - </a:t>
            </a:r>
            <a:r>
              <a:rPr lang="it-IT" sz="3200" b="1" dirty="0"/>
              <a:t>2017</a:t>
            </a:r>
            <a:endParaRPr lang="it-IT" sz="3200" dirty="0"/>
          </a:p>
        </p:txBody>
      </p:sp>
      <p:sp>
        <p:nvSpPr>
          <p:cNvPr id="8" name="Segnaposto contenuto 7"/>
          <p:cNvSpPr>
            <a:spLocks noGrp="1"/>
          </p:cNvSpPr>
          <p:nvPr>
            <p:ph idx="1"/>
          </p:nvPr>
        </p:nvSpPr>
        <p:spPr>
          <a:xfrm>
            <a:off x="518864" y="2071389"/>
            <a:ext cx="8229600" cy="4525963"/>
          </a:xfrm>
        </p:spPr>
        <p:style>
          <a:lnRef idx="1">
            <a:schemeClr val="accent6"/>
          </a:lnRef>
          <a:fillRef idx="2">
            <a:schemeClr val="accent6"/>
          </a:fillRef>
          <a:effectRef idx="1">
            <a:schemeClr val="accent6"/>
          </a:effectRef>
          <a:fontRef idx="minor">
            <a:schemeClr val="dk1"/>
          </a:fontRef>
        </p:style>
        <p:txBody>
          <a:bodyPr>
            <a:normAutofit/>
          </a:bodyPr>
          <a:lstStyle/>
          <a:p>
            <a:r>
              <a:rPr lang="it-IT" dirty="0"/>
              <a:t>Nel </a:t>
            </a:r>
            <a:r>
              <a:rPr lang="it-IT" b="1" dirty="0"/>
              <a:t>rapporto con il medico</a:t>
            </a:r>
            <a:r>
              <a:rPr lang="it-IT" dirty="0"/>
              <a:t>, il 78% riscontra di aver poco tempo a disposizione per l’ascolto, di aver visto sottovalutati i propri sintomi (44%), la poca reperibilità (42%) e la scarsa empatia (26%). </a:t>
            </a:r>
            <a:endParaRPr lang="it-IT" dirty="0" smtClean="0"/>
          </a:p>
          <a:p>
            <a:pPr marL="0" indent="0">
              <a:buNone/>
            </a:pPr>
            <a:endParaRPr lang="it-IT" dirty="0" smtClean="0"/>
          </a:p>
          <a:p>
            <a:r>
              <a:rPr lang="it-IT" dirty="0"/>
              <a:t>la </a:t>
            </a:r>
            <a:r>
              <a:rPr lang="it-IT" b="1" dirty="0"/>
              <a:t>gestione del dolore</a:t>
            </a:r>
            <a:r>
              <a:rPr lang="it-IT" dirty="0"/>
              <a:t>: per il 62% delle associazioni, il personale sanitario sottovaluta il dolore; per il 38% manca un raccordo tra specialista e servizio di cure palliative. Inoltre, il 28% lamenta che i costi per una adeguata terapia analgesica siano a carico dei cittadini; il 24% ha difficoltà a farsi prescrivere farmaci oppiacei. </a:t>
            </a:r>
          </a:p>
        </p:txBody>
      </p:sp>
    </p:spTree>
    <p:extLst>
      <p:ext uri="{BB962C8B-B14F-4D97-AF65-F5344CB8AC3E}">
        <p14:creationId xmlns:p14="http://schemas.microsoft.com/office/powerpoint/2010/main" val="954356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sz="2400" b="1" dirty="0"/>
              <a:t>XVI Rapporto nazionale sulle politiche della cronicità: </a:t>
            </a:r>
            <a:r>
              <a:rPr lang="it-IT" sz="2400" b="1" i="1" dirty="0"/>
              <a:t>«Cittadini con cronicità: molti atti, pochi fatti» </a:t>
            </a:r>
            <a:r>
              <a:rPr lang="it-IT" sz="2400" b="1" dirty="0"/>
              <a:t>- 2018</a:t>
            </a:r>
            <a:endParaRPr lang="it-IT" sz="2400" dirty="0"/>
          </a:p>
        </p:txBody>
      </p:sp>
      <p:sp>
        <p:nvSpPr>
          <p:cNvPr id="3" name="Segnaposto contenuto 2"/>
          <p:cNvSpPr>
            <a:spLocks noGrp="1"/>
          </p:cNvSpPr>
          <p:nvPr>
            <p:ph idx="1"/>
          </p:nvPr>
        </p:nvSpPr>
        <p:spPr>
          <a:xfrm>
            <a:off x="251520" y="1844824"/>
            <a:ext cx="8363272" cy="4853136"/>
          </a:xfrm>
        </p:spPr>
        <p:txBody>
          <a:bodyPr>
            <a:normAutofit lnSpcReduction="10000"/>
          </a:bodyPr>
          <a:lstStyle/>
          <a:p>
            <a:r>
              <a:rPr lang="it-IT" dirty="0">
                <a:solidFill>
                  <a:schemeClr val="tx1"/>
                </a:solidFill>
              </a:rPr>
              <a:t>Gli aspetti </a:t>
            </a:r>
            <a:r>
              <a:rPr lang="it-IT" dirty="0" smtClean="0">
                <a:solidFill>
                  <a:schemeClr val="tx1"/>
                </a:solidFill>
              </a:rPr>
              <a:t>che andrebbero </a:t>
            </a:r>
            <a:r>
              <a:rPr lang="it-IT" dirty="0">
                <a:solidFill>
                  <a:schemeClr val="tx1"/>
                </a:solidFill>
              </a:rPr>
              <a:t>migliorati per rendere le cure “più umane” e alleviare </a:t>
            </a:r>
            <a:r>
              <a:rPr lang="it-IT" dirty="0" smtClean="0">
                <a:solidFill>
                  <a:schemeClr val="tx1"/>
                </a:solidFill>
              </a:rPr>
              <a:t>la sofferenza </a:t>
            </a:r>
            <a:r>
              <a:rPr lang="it-IT" dirty="0">
                <a:solidFill>
                  <a:schemeClr val="tx1"/>
                </a:solidFill>
              </a:rPr>
              <a:t>della persona e dei suoi familiari, sono, innanzitutto, </a:t>
            </a:r>
            <a:r>
              <a:rPr lang="it-IT" b="1" dirty="0" smtClean="0">
                <a:solidFill>
                  <a:schemeClr val="tx1"/>
                </a:solidFill>
              </a:rPr>
              <a:t>maggiore ascolto </a:t>
            </a:r>
            <a:r>
              <a:rPr lang="it-IT" b="1" dirty="0">
                <a:solidFill>
                  <a:schemeClr val="tx1"/>
                </a:solidFill>
              </a:rPr>
              <a:t>da parte del personale sanitario </a:t>
            </a:r>
            <a:r>
              <a:rPr lang="it-IT" dirty="0">
                <a:solidFill>
                  <a:schemeClr val="tx1"/>
                </a:solidFill>
              </a:rPr>
              <a:t>(80,5%), </a:t>
            </a:r>
            <a:r>
              <a:rPr lang="it-IT" b="1" dirty="0">
                <a:solidFill>
                  <a:schemeClr val="tx1"/>
                </a:solidFill>
              </a:rPr>
              <a:t>liste d’attese </a:t>
            </a:r>
            <a:r>
              <a:rPr lang="it-IT" b="1" dirty="0" smtClean="0">
                <a:solidFill>
                  <a:schemeClr val="tx1"/>
                </a:solidFill>
              </a:rPr>
              <a:t>meno lunghe </a:t>
            </a:r>
            <a:r>
              <a:rPr lang="it-IT" dirty="0">
                <a:solidFill>
                  <a:schemeClr val="tx1"/>
                </a:solidFill>
              </a:rPr>
              <a:t>(75,6%), </a:t>
            </a:r>
            <a:r>
              <a:rPr lang="it-IT" b="1" dirty="0">
                <a:solidFill>
                  <a:schemeClr val="tx1"/>
                </a:solidFill>
              </a:rPr>
              <a:t>aiuto alla famiglia nella gestione della </a:t>
            </a:r>
            <a:r>
              <a:rPr lang="it-IT" b="1" dirty="0" smtClean="0">
                <a:solidFill>
                  <a:schemeClr val="tx1"/>
                </a:solidFill>
              </a:rPr>
              <a:t>patologia </a:t>
            </a:r>
            <a:r>
              <a:rPr lang="it-IT" dirty="0" smtClean="0">
                <a:solidFill>
                  <a:schemeClr val="tx1"/>
                </a:solidFill>
              </a:rPr>
              <a:t>(</a:t>
            </a:r>
            <a:r>
              <a:rPr lang="it-IT" dirty="0">
                <a:solidFill>
                  <a:schemeClr val="tx1"/>
                </a:solidFill>
              </a:rPr>
              <a:t>70,7%) e </a:t>
            </a:r>
            <a:r>
              <a:rPr lang="it-IT" b="1" dirty="0">
                <a:solidFill>
                  <a:schemeClr val="tx1"/>
                </a:solidFill>
              </a:rPr>
              <a:t>meno burocrazia </a:t>
            </a:r>
            <a:r>
              <a:rPr lang="it-IT" dirty="0">
                <a:solidFill>
                  <a:schemeClr val="tx1"/>
                </a:solidFill>
              </a:rPr>
              <a:t>(68,2</a:t>
            </a:r>
            <a:r>
              <a:rPr lang="it-IT" dirty="0" smtClean="0">
                <a:solidFill>
                  <a:schemeClr val="tx1"/>
                </a:solidFill>
              </a:rPr>
              <a:t>%).</a:t>
            </a:r>
          </a:p>
          <a:p>
            <a:pPr marL="0" indent="0">
              <a:buNone/>
            </a:pPr>
            <a:endParaRPr lang="it-IT" dirty="0" smtClean="0">
              <a:solidFill>
                <a:schemeClr val="tx1"/>
              </a:solidFill>
            </a:endParaRPr>
          </a:p>
          <a:p>
            <a:r>
              <a:rPr lang="it-IT" dirty="0" smtClean="0">
                <a:solidFill>
                  <a:schemeClr val="tx1"/>
                </a:solidFill>
              </a:rPr>
              <a:t>Se </a:t>
            </a:r>
            <a:r>
              <a:rPr lang="it-IT" dirty="0">
                <a:solidFill>
                  <a:schemeClr val="tx1"/>
                </a:solidFill>
              </a:rPr>
              <a:t>parliamo, poi, nello specifico di </a:t>
            </a:r>
            <a:r>
              <a:rPr lang="it-IT" b="1" dirty="0">
                <a:solidFill>
                  <a:schemeClr val="tx1"/>
                </a:solidFill>
              </a:rPr>
              <a:t>dolore</a:t>
            </a:r>
            <a:r>
              <a:rPr lang="it-IT" dirty="0">
                <a:solidFill>
                  <a:schemeClr val="tx1"/>
                </a:solidFill>
              </a:rPr>
              <a:t>, il problema che viene </a:t>
            </a:r>
            <a:r>
              <a:rPr lang="it-IT" dirty="0" smtClean="0">
                <a:solidFill>
                  <a:schemeClr val="tx1"/>
                </a:solidFill>
              </a:rPr>
              <a:t>avvertito maggiormente </a:t>
            </a:r>
            <a:r>
              <a:rPr lang="it-IT" dirty="0">
                <a:solidFill>
                  <a:schemeClr val="tx1"/>
                </a:solidFill>
              </a:rPr>
              <a:t>è </a:t>
            </a:r>
            <a:r>
              <a:rPr lang="it-IT" b="1" dirty="0">
                <a:solidFill>
                  <a:schemeClr val="tx1"/>
                </a:solidFill>
              </a:rPr>
              <a:t>il dolore di tipo psicologico </a:t>
            </a:r>
            <a:r>
              <a:rPr lang="it-IT" dirty="0">
                <a:solidFill>
                  <a:schemeClr val="tx1"/>
                </a:solidFill>
              </a:rPr>
              <a:t>(70,3%), seguito </a:t>
            </a:r>
            <a:r>
              <a:rPr lang="it-IT" dirty="0" smtClean="0">
                <a:solidFill>
                  <a:schemeClr val="tx1"/>
                </a:solidFill>
              </a:rPr>
              <a:t>dalla </a:t>
            </a:r>
            <a:r>
              <a:rPr lang="it-IT" b="1" dirty="0" smtClean="0">
                <a:solidFill>
                  <a:schemeClr val="tx1"/>
                </a:solidFill>
              </a:rPr>
              <a:t>sottovalutazione </a:t>
            </a:r>
            <a:r>
              <a:rPr lang="it-IT" b="1" dirty="0">
                <a:solidFill>
                  <a:schemeClr val="tx1"/>
                </a:solidFill>
              </a:rPr>
              <a:t>del dolore </a:t>
            </a:r>
            <a:r>
              <a:rPr lang="it-IT" dirty="0">
                <a:solidFill>
                  <a:schemeClr val="tx1"/>
                </a:solidFill>
              </a:rPr>
              <a:t>(59,2%) e dal </a:t>
            </a:r>
            <a:r>
              <a:rPr lang="it-IT" b="1" dirty="0">
                <a:solidFill>
                  <a:schemeClr val="tx1"/>
                </a:solidFill>
              </a:rPr>
              <a:t>costo privato dei </a:t>
            </a:r>
            <a:r>
              <a:rPr lang="it-IT" b="1" dirty="0" smtClean="0">
                <a:solidFill>
                  <a:schemeClr val="tx1"/>
                </a:solidFill>
              </a:rPr>
              <a:t>farmaci sintomatici </a:t>
            </a:r>
            <a:r>
              <a:rPr lang="it-IT" dirty="0">
                <a:solidFill>
                  <a:schemeClr val="tx1"/>
                </a:solidFill>
              </a:rPr>
              <a:t>(48,1</a:t>
            </a:r>
            <a:r>
              <a:rPr lang="it-IT" dirty="0" smtClean="0">
                <a:solidFill>
                  <a:schemeClr val="tx1"/>
                </a:solidFill>
              </a:rPr>
              <a:t>%).</a:t>
            </a:r>
          </a:p>
          <a:p>
            <a:pPr marL="0" indent="0">
              <a:buNone/>
            </a:pPr>
            <a:endParaRPr lang="it-IT" dirty="0" smtClean="0">
              <a:solidFill>
                <a:schemeClr val="tx1"/>
              </a:solidFill>
            </a:endParaRPr>
          </a:p>
        </p:txBody>
      </p:sp>
    </p:spTree>
    <p:extLst>
      <p:ext uri="{BB962C8B-B14F-4D97-AF65-F5344CB8AC3E}">
        <p14:creationId xmlns:p14="http://schemas.microsoft.com/office/powerpoint/2010/main" val="3396771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827584" y="548680"/>
            <a:ext cx="7123080" cy="924475"/>
          </a:xfrm>
        </p:spPr>
        <p:txBody>
          <a:bodyPr/>
          <a:lstStyle/>
          <a:p>
            <a:pPr algn="ctr"/>
            <a:r>
              <a:rPr lang="it-IT" sz="4000" b="1" dirty="0" smtClean="0"/>
              <a:t>Louis </a:t>
            </a:r>
            <a:r>
              <a:rPr lang="it-IT" sz="4000" b="1" dirty="0" err="1" smtClean="0"/>
              <a:t>Gifford</a:t>
            </a:r>
            <a:endParaRPr lang="it-IT" sz="4000" b="1" dirty="0"/>
          </a:p>
        </p:txBody>
      </p:sp>
      <p:pic>
        <p:nvPicPr>
          <p:cNvPr id="1026" name="Picture 2" descr="D:\dolore buhhhh\lou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3816424" cy="381642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0" y="3319008"/>
            <a:ext cx="4364072" cy="333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226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0" y="476672"/>
            <a:ext cx="4464496" cy="1656184"/>
          </a:xfrm>
        </p:spPr>
        <p:txBody>
          <a:bodyPr/>
          <a:lstStyle/>
          <a:p>
            <a:r>
              <a:rPr lang="it-IT" sz="3200" dirty="0" smtClean="0"/>
              <a:t>Per un buon trattamento del dolore</a:t>
            </a:r>
            <a:endParaRPr lang="it-IT" sz="3200" dirty="0"/>
          </a:p>
        </p:txBody>
      </p:sp>
      <p:sp>
        <p:nvSpPr>
          <p:cNvPr id="6" name="Segnaposto contenuto 5"/>
          <p:cNvSpPr>
            <a:spLocks noGrp="1"/>
          </p:cNvSpPr>
          <p:nvPr>
            <p:ph idx="1"/>
          </p:nvPr>
        </p:nvSpPr>
        <p:spPr>
          <a:xfrm>
            <a:off x="395536" y="2852936"/>
            <a:ext cx="8424936" cy="3456384"/>
          </a:xfrm>
        </p:spPr>
        <p:txBody>
          <a:bodyPr/>
          <a:lstStyle/>
          <a:p>
            <a:r>
              <a:rPr lang="it-IT" dirty="0" smtClean="0"/>
              <a:t> </a:t>
            </a:r>
            <a:r>
              <a:rPr lang="it-IT" sz="2800" b="1" dirty="0" smtClean="0">
                <a:solidFill>
                  <a:schemeClr val="tx1"/>
                </a:solidFill>
              </a:rPr>
              <a:t>Take time </a:t>
            </a:r>
            <a:r>
              <a:rPr lang="it-IT" sz="2800" b="1" dirty="0" err="1" smtClean="0">
                <a:solidFill>
                  <a:schemeClr val="tx1"/>
                </a:solidFill>
              </a:rPr>
              <a:t>before</a:t>
            </a:r>
            <a:r>
              <a:rPr lang="it-IT" sz="2800" b="1" dirty="0" smtClean="0">
                <a:solidFill>
                  <a:schemeClr val="tx1"/>
                </a:solidFill>
              </a:rPr>
              <a:t> start </a:t>
            </a:r>
            <a:r>
              <a:rPr lang="it-IT" sz="2800" b="1" dirty="0" err="1" smtClean="0">
                <a:solidFill>
                  <a:schemeClr val="tx1"/>
                </a:solidFill>
              </a:rPr>
              <a:t>doing</a:t>
            </a:r>
            <a:r>
              <a:rPr lang="it-IT" sz="2800" b="1" dirty="0" smtClean="0">
                <a:solidFill>
                  <a:schemeClr val="tx1"/>
                </a:solidFill>
              </a:rPr>
              <a:t> </a:t>
            </a:r>
            <a:r>
              <a:rPr lang="it-IT" sz="2800" b="1" dirty="0" err="1" smtClean="0">
                <a:solidFill>
                  <a:schemeClr val="tx1"/>
                </a:solidFill>
              </a:rPr>
              <a:t>anything</a:t>
            </a:r>
            <a:endParaRPr lang="it-IT" sz="2800" b="1" dirty="0" smtClean="0">
              <a:solidFill>
                <a:schemeClr val="tx1"/>
              </a:solidFill>
            </a:endParaRPr>
          </a:p>
          <a:p>
            <a:pPr marL="0" indent="0">
              <a:buNone/>
            </a:pPr>
            <a:endParaRPr lang="it-IT" sz="2800" b="1" dirty="0" smtClean="0">
              <a:solidFill>
                <a:schemeClr val="tx1"/>
              </a:solidFill>
            </a:endParaRPr>
          </a:p>
          <a:p>
            <a:pPr lvl="1"/>
            <a:r>
              <a:rPr lang="it-IT" sz="2400" dirty="0" smtClean="0">
                <a:solidFill>
                  <a:schemeClr val="tx1"/>
                </a:solidFill>
              </a:rPr>
              <a:t>Ascolto empatico </a:t>
            </a:r>
            <a:r>
              <a:rPr lang="it-IT" sz="2400" dirty="0" smtClean="0">
                <a:solidFill>
                  <a:schemeClr val="tx1"/>
                </a:solidFill>
                <a:sym typeface="Wingdings" panose="05000000000000000000" pitchFamily="2" charset="2"/>
              </a:rPr>
              <a:t> guardo le cose dal tuo punto di vista</a:t>
            </a:r>
          </a:p>
          <a:p>
            <a:pPr lvl="1"/>
            <a:r>
              <a:rPr lang="it-IT" sz="2400" dirty="0" smtClean="0">
                <a:solidFill>
                  <a:schemeClr val="tx1"/>
                </a:solidFill>
              </a:rPr>
              <a:t>Parlare per spiegare, sciogliere dubbi, rassicurare, incoraggiare</a:t>
            </a:r>
            <a:endParaRPr lang="it-IT" sz="2400" dirty="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983"/>
            <a:ext cx="4320480" cy="240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rot="339459">
            <a:off x="2813225" y="914238"/>
            <a:ext cx="646331" cy="1200329"/>
          </a:xfrm>
          <a:prstGeom prst="rect">
            <a:avLst/>
          </a:prstGeom>
          <a:noFill/>
        </p:spPr>
        <p:txBody>
          <a:bodyPr wrap="none" rtlCol="0">
            <a:spAutoFit/>
          </a:bodyPr>
          <a:lstStyle/>
          <a:p>
            <a:pPr algn="ctr"/>
            <a:r>
              <a:rPr lang="it-IT" sz="7200" b="1" dirty="0" smtClean="0">
                <a:solidFill>
                  <a:srgbClr val="002060"/>
                </a:solidFill>
              </a:rPr>
              <a:t>1</a:t>
            </a:r>
            <a:endParaRPr lang="it-IT" sz="7200" b="1" dirty="0">
              <a:solidFill>
                <a:srgbClr val="002060"/>
              </a:solidFill>
            </a:endParaRPr>
          </a:p>
        </p:txBody>
      </p:sp>
    </p:spTree>
    <p:extLst>
      <p:ext uri="{BB962C8B-B14F-4D97-AF65-F5344CB8AC3E}">
        <p14:creationId xmlns:p14="http://schemas.microsoft.com/office/powerpoint/2010/main" val="3093044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17241"/>
            <a:ext cx="7992888" cy="1339551"/>
          </a:xfrm>
        </p:spPr>
        <p:txBody>
          <a:bodyPr/>
          <a:lstStyle/>
          <a:p>
            <a:r>
              <a:rPr lang="it-IT" sz="2400" b="1" dirty="0" smtClean="0"/>
              <a:t>“Un </a:t>
            </a:r>
            <a:r>
              <a:rPr lang="it-IT" sz="2400" b="1" dirty="0"/>
              <a:t>meccanismo di allarme che avverte l’anima di un pericolo imminente</a:t>
            </a:r>
            <a:r>
              <a:rPr lang="it-IT" sz="2800" b="1" dirty="0" smtClean="0"/>
              <a:t>” </a:t>
            </a:r>
            <a:r>
              <a:rPr lang="it-IT" sz="2400" b="1" dirty="0" smtClean="0"/>
              <a:t>Cartesio</a:t>
            </a:r>
            <a:endParaRPr lang="it-IT" sz="2400" dirty="0"/>
          </a:p>
        </p:txBody>
      </p:sp>
      <p:sp>
        <p:nvSpPr>
          <p:cNvPr id="3" name="Segnaposto contenuto 2"/>
          <p:cNvSpPr>
            <a:spLocks noGrp="1"/>
          </p:cNvSpPr>
          <p:nvPr>
            <p:ph idx="1"/>
          </p:nvPr>
        </p:nvSpPr>
        <p:spPr>
          <a:xfrm>
            <a:off x="827585" y="2348880"/>
            <a:ext cx="4032448" cy="3456384"/>
          </a:xfrm>
        </p:spPr>
        <p:txBody>
          <a:bodyPr/>
          <a:lstStyle/>
          <a:p>
            <a:r>
              <a:rPr lang="it-IT" dirty="0" smtClean="0">
                <a:solidFill>
                  <a:schemeClr val="tx1"/>
                </a:solidFill>
              </a:rPr>
              <a:t>Valore adattativo per la salute e il benessere dell’ essere vivente perché agisce come meccanismo di allarme in grado di indicare precocemente la presenza di un danno</a:t>
            </a:r>
            <a:endParaRPr lang="it-IT"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772816"/>
            <a:ext cx="39814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735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79512" y="188641"/>
            <a:ext cx="8712967" cy="864096"/>
          </a:xfrm>
        </p:spPr>
        <p:txBody>
          <a:bodyPr/>
          <a:lstStyle/>
          <a:p>
            <a:r>
              <a:rPr lang="it-IT" sz="4800" dirty="0" smtClean="0"/>
              <a:t>«</a:t>
            </a:r>
            <a:r>
              <a:rPr lang="it-IT" sz="2400" dirty="0" err="1" smtClean="0"/>
              <a:t>If</a:t>
            </a:r>
            <a:r>
              <a:rPr lang="it-IT" sz="2400" dirty="0" smtClean="0"/>
              <a:t> </a:t>
            </a:r>
            <a:r>
              <a:rPr lang="it-IT" sz="2400" dirty="0" err="1" smtClean="0"/>
              <a:t>something</a:t>
            </a:r>
            <a:r>
              <a:rPr lang="it-IT" sz="2400" dirty="0" smtClean="0"/>
              <a:t> </a:t>
            </a:r>
            <a:r>
              <a:rPr lang="it-IT" sz="2400" dirty="0" err="1" smtClean="0"/>
              <a:t>is</a:t>
            </a:r>
            <a:r>
              <a:rPr lang="it-IT" sz="2400" dirty="0" smtClean="0"/>
              <a:t> </a:t>
            </a:r>
            <a:r>
              <a:rPr lang="it-IT" sz="2400" dirty="0" err="1" smtClean="0"/>
              <a:t>wrong</a:t>
            </a:r>
            <a:r>
              <a:rPr lang="it-IT" sz="2400" dirty="0" smtClean="0"/>
              <a:t> with me, I </a:t>
            </a:r>
            <a:r>
              <a:rPr lang="it-IT" sz="2400" dirty="0" err="1" smtClean="0"/>
              <a:t>want</a:t>
            </a:r>
            <a:r>
              <a:rPr lang="it-IT" sz="2400" dirty="0" smtClean="0"/>
              <a:t> to </a:t>
            </a:r>
            <a:r>
              <a:rPr lang="it-IT" sz="2400" dirty="0" err="1" smtClean="0"/>
              <a:t>know</a:t>
            </a:r>
            <a:r>
              <a:rPr lang="it-IT" sz="2400" dirty="0" smtClean="0"/>
              <a:t> </a:t>
            </a:r>
            <a:r>
              <a:rPr lang="it-IT" sz="2400" dirty="0" err="1" smtClean="0"/>
              <a:t>about</a:t>
            </a:r>
            <a:r>
              <a:rPr lang="it-IT" sz="2400" dirty="0" smtClean="0"/>
              <a:t> </a:t>
            </a:r>
            <a:r>
              <a:rPr lang="it-IT" sz="2400" dirty="0" err="1" smtClean="0"/>
              <a:t>it</a:t>
            </a:r>
            <a:r>
              <a:rPr lang="it-IT" sz="2400" dirty="0" smtClean="0"/>
              <a:t>»</a:t>
            </a:r>
            <a:endParaRPr lang="it-IT" sz="4800" dirty="0"/>
          </a:p>
        </p:txBody>
      </p:sp>
      <p:sp>
        <p:nvSpPr>
          <p:cNvPr id="6" name="Segnaposto contenuto 5"/>
          <p:cNvSpPr>
            <a:spLocks noGrp="1"/>
          </p:cNvSpPr>
          <p:nvPr>
            <p:ph idx="1"/>
          </p:nvPr>
        </p:nvSpPr>
        <p:spPr>
          <a:xfrm>
            <a:off x="395536" y="1484784"/>
            <a:ext cx="4824536" cy="5256584"/>
          </a:xfrm>
        </p:spPr>
        <p:txBody>
          <a:bodyPr>
            <a:normAutofit/>
          </a:bodyPr>
          <a:lstStyle/>
          <a:p>
            <a:pPr marL="0" indent="0">
              <a:buNone/>
            </a:pPr>
            <a:r>
              <a:rPr lang="it-IT" sz="2000" dirty="0" smtClean="0">
                <a:solidFill>
                  <a:schemeClr val="tx1"/>
                </a:solidFill>
              </a:rPr>
              <a:t>Bisogno di</a:t>
            </a:r>
          </a:p>
          <a:p>
            <a:r>
              <a:rPr lang="it-IT" sz="2000" dirty="0" smtClean="0">
                <a:solidFill>
                  <a:schemeClr val="tx1"/>
                </a:solidFill>
              </a:rPr>
              <a:t>Saperne di più</a:t>
            </a:r>
          </a:p>
          <a:p>
            <a:r>
              <a:rPr lang="it-IT" sz="2000" dirty="0" smtClean="0">
                <a:solidFill>
                  <a:schemeClr val="tx1"/>
                </a:solidFill>
              </a:rPr>
              <a:t>Capire</a:t>
            </a:r>
          </a:p>
          <a:p>
            <a:r>
              <a:rPr lang="it-IT" sz="2000" dirty="0" smtClean="0">
                <a:solidFill>
                  <a:schemeClr val="tx1"/>
                </a:solidFill>
              </a:rPr>
              <a:t>Di essere ben informato</a:t>
            </a:r>
          </a:p>
          <a:p>
            <a:r>
              <a:rPr lang="it-IT" sz="2000" dirty="0" smtClean="0">
                <a:solidFill>
                  <a:schemeClr val="tx1"/>
                </a:solidFill>
              </a:rPr>
              <a:t>Dare un senso, una spiegazione a ciò che sta succedendo</a:t>
            </a:r>
          </a:p>
          <a:p>
            <a:endParaRPr lang="it-IT" dirty="0" smtClean="0">
              <a:solidFill>
                <a:schemeClr val="tx1"/>
              </a:solidFill>
            </a:endParaRPr>
          </a:p>
          <a:p>
            <a:pPr marL="0" indent="0">
              <a:buNone/>
            </a:pPr>
            <a:r>
              <a:rPr lang="it-IT" sz="2400" b="1" dirty="0" smtClean="0">
                <a:solidFill>
                  <a:schemeClr val="tx1"/>
                </a:solidFill>
                <a:sym typeface="Wingdings" panose="05000000000000000000" pitchFamily="2" charset="2"/>
              </a:rPr>
              <a:t> Aiuta potentemente il paziente a sentirsi maggiormente in controllo</a:t>
            </a:r>
            <a:endParaRPr lang="it-IT" sz="2400" b="1" dirty="0" smtClean="0">
              <a:solidFill>
                <a:schemeClr val="tx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6474" y="2060848"/>
            <a:ext cx="4067944" cy="406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514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778" y="2708920"/>
            <a:ext cx="6539070" cy="399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6230"/>
            <a:ext cx="492442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2267744" y="2636911"/>
            <a:ext cx="6651104" cy="40717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95000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455160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833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4041775" cy="287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924944"/>
            <a:ext cx="5328592" cy="3433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343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3744416" cy="65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326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3279775" cy="570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484784"/>
            <a:ext cx="543877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652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4419600"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16892"/>
            <a:ext cx="3781797" cy="350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3105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476250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775" y="3492922"/>
            <a:ext cx="4784225" cy="3343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1662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209" y="404664"/>
            <a:ext cx="6066135"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193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5546785" cy="361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549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Il quinto parametro vitale</a:t>
            </a:r>
            <a:endParaRPr lang="it-IT" b="1" dirty="0"/>
          </a:p>
        </p:txBody>
      </p:sp>
      <p:sp>
        <p:nvSpPr>
          <p:cNvPr id="9" name="Segnaposto testo 8"/>
          <p:cNvSpPr>
            <a:spLocks noGrp="1"/>
          </p:cNvSpPr>
          <p:nvPr>
            <p:ph type="body" idx="1"/>
          </p:nvPr>
        </p:nvSpPr>
        <p:spPr>
          <a:xfrm>
            <a:off x="719425" y="1772816"/>
            <a:ext cx="3132495" cy="576262"/>
          </a:xfrm>
        </p:spPr>
        <p:txBody>
          <a:bodyPr/>
          <a:lstStyle/>
          <a:p>
            <a:r>
              <a:rPr lang="it-IT" b="1" dirty="0" smtClean="0">
                <a:solidFill>
                  <a:schemeClr val="tx1"/>
                </a:solidFill>
              </a:rPr>
              <a:t>Parametri vitali</a:t>
            </a:r>
            <a:endParaRPr lang="it-IT" b="1" dirty="0">
              <a:solidFill>
                <a:schemeClr val="tx1"/>
              </a:solidFill>
            </a:endParaRPr>
          </a:p>
        </p:txBody>
      </p:sp>
      <p:sp>
        <p:nvSpPr>
          <p:cNvPr id="10" name="Segnaposto testo 9"/>
          <p:cNvSpPr>
            <a:spLocks noGrp="1"/>
          </p:cNvSpPr>
          <p:nvPr>
            <p:ph type="body" sz="quarter" idx="3"/>
          </p:nvPr>
        </p:nvSpPr>
        <p:spPr>
          <a:xfrm>
            <a:off x="5148064" y="1844824"/>
            <a:ext cx="3150476" cy="576262"/>
          </a:xfrm>
        </p:spPr>
        <p:txBody>
          <a:bodyPr/>
          <a:lstStyle/>
          <a:p>
            <a:pPr algn="l"/>
            <a:r>
              <a:rPr lang="it-IT" b="1" dirty="0" smtClean="0">
                <a:solidFill>
                  <a:schemeClr val="tx1"/>
                </a:solidFill>
              </a:rPr>
              <a:t>Il dolore</a:t>
            </a:r>
            <a:endParaRPr lang="it-IT" b="1" dirty="0">
              <a:solidFill>
                <a:schemeClr val="tx1"/>
              </a:solidFill>
            </a:endParaRPr>
          </a:p>
        </p:txBody>
      </p:sp>
      <p:sp>
        <p:nvSpPr>
          <p:cNvPr id="3" name="Segnaposto contenuto 2"/>
          <p:cNvSpPr>
            <a:spLocks noGrp="1"/>
          </p:cNvSpPr>
          <p:nvPr>
            <p:ph sz="quarter" idx="13"/>
          </p:nvPr>
        </p:nvSpPr>
        <p:spPr>
          <a:xfrm>
            <a:off x="4716016" y="2492896"/>
            <a:ext cx="3471277" cy="3471861"/>
          </a:xfrm>
        </p:spPr>
        <p:txBody>
          <a:bodyPr/>
          <a:lstStyle/>
          <a:p>
            <a:r>
              <a:rPr lang="it-IT" b="1" i="1" dirty="0" smtClean="0">
                <a:solidFill>
                  <a:schemeClr val="tx1"/>
                </a:solidFill>
              </a:rPr>
              <a:t>Imprescindibile funzione di difesa della vita</a:t>
            </a:r>
          </a:p>
          <a:p>
            <a:pPr lvl="1"/>
            <a:r>
              <a:rPr lang="it-IT" dirty="0" smtClean="0">
                <a:solidFill>
                  <a:schemeClr val="tx1"/>
                </a:solidFill>
              </a:rPr>
              <a:t>Frequenza cardiaca</a:t>
            </a:r>
          </a:p>
          <a:p>
            <a:pPr lvl="1"/>
            <a:r>
              <a:rPr lang="it-IT" dirty="0" smtClean="0">
                <a:solidFill>
                  <a:schemeClr val="tx1"/>
                </a:solidFill>
              </a:rPr>
              <a:t>Frequenza respiratoria</a:t>
            </a:r>
          </a:p>
          <a:p>
            <a:pPr lvl="1"/>
            <a:r>
              <a:rPr lang="it-IT" dirty="0" smtClean="0">
                <a:solidFill>
                  <a:schemeClr val="tx1"/>
                </a:solidFill>
              </a:rPr>
              <a:t>Pressione arteriosa</a:t>
            </a:r>
          </a:p>
          <a:p>
            <a:pPr lvl="1"/>
            <a:r>
              <a:rPr lang="it-IT" dirty="0" smtClean="0">
                <a:solidFill>
                  <a:schemeClr val="tx1"/>
                </a:solidFill>
              </a:rPr>
              <a:t>Temperatura corporea</a:t>
            </a:r>
            <a:endParaRPr lang="it-IT" dirty="0">
              <a:solidFill>
                <a:schemeClr val="tx1"/>
              </a:solidFill>
            </a:endParaRPr>
          </a:p>
        </p:txBody>
      </p:sp>
      <p:sp>
        <p:nvSpPr>
          <p:cNvPr id="6" name="Segnaposto contenuto 5"/>
          <p:cNvSpPr>
            <a:spLocks noGrp="1"/>
          </p:cNvSpPr>
          <p:nvPr>
            <p:ph sz="quarter" idx="14"/>
          </p:nvPr>
        </p:nvSpPr>
        <p:spPr>
          <a:xfrm>
            <a:off x="755576" y="2420888"/>
            <a:ext cx="3471275" cy="3471861"/>
          </a:xfrm>
        </p:spPr>
        <p:txBody>
          <a:bodyPr>
            <a:normAutofit fontScale="92500" lnSpcReduction="10000"/>
          </a:bodyPr>
          <a:lstStyle/>
          <a:p>
            <a:r>
              <a:rPr lang="it-IT" dirty="0">
                <a:solidFill>
                  <a:schemeClr val="tx1"/>
                </a:solidFill>
              </a:rPr>
              <a:t>Sono quei valori </a:t>
            </a:r>
            <a:r>
              <a:rPr lang="it-IT" dirty="0" smtClean="0">
                <a:solidFill>
                  <a:schemeClr val="tx1"/>
                </a:solidFill>
              </a:rPr>
              <a:t>che nell'individuo rappresentano la funzionalità dell'organismo</a:t>
            </a:r>
            <a:endParaRPr lang="it-IT" dirty="0">
              <a:solidFill>
                <a:schemeClr val="tx1"/>
              </a:solidFill>
            </a:endParaRPr>
          </a:p>
          <a:p>
            <a:r>
              <a:rPr lang="it-IT" dirty="0">
                <a:solidFill>
                  <a:schemeClr val="tx1"/>
                </a:solidFill>
              </a:rPr>
              <a:t>Le conseguenze </a:t>
            </a:r>
            <a:r>
              <a:rPr lang="it-IT" dirty="0" smtClean="0">
                <a:solidFill>
                  <a:schemeClr val="tx1"/>
                </a:solidFill>
              </a:rPr>
              <a:t>delle loro alterazioni possono compromettere l’integrità </a:t>
            </a:r>
            <a:r>
              <a:rPr lang="it-IT" dirty="0">
                <a:solidFill>
                  <a:schemeClr val="tx1"/>
                </a:solidFill>
              </a:rPr>
              <a:t>psico-fisica</a:t>
            </a:r>
          </a:p>
        </p:txBody>
      </p:sp>
    </p:spTree>
    <p:extLst>
      <p:ext uri="{BB962C8B-B14F-4D97-AF65-F5344CB8AC3E}">
        <p14:creationId xmlns:p14="http://schemas.microsoft.com/office/powerpoint/2010/main" val="28796953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9635"/>
            <a:ext cx="5546785" cy="361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793065"/>
            <a:ext cx="6336704" cy="303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0853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3350"/>
            <a:ext cx="6858000" cy="659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0613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179512" y="1556793"/>
            <a:ext cx="8712968" cy="1728191"/>
          </a:xfrm>
        </p:spPr>
        <p:txBody>
          <a:bodyPr>
            <a:noAutofit/>
          </a:bodyPr>
          <a:lstStyle/>
          <a:p>
            <a:r>
              <a:rPr lang="it-IT" sz="3600" dirty="0" smtClean="0"/>
              <a:t>Secondo passo nel ragionamento clinico, </a:t>
            </a:r>
            <a:br>
              <a:rPr lang="it-IT" sz="3600" dirty="0" smtClean="0"/>
            </a:br>
            <a:r>
              <a:rPr lang="it-IT" sz="3600" dirty="0" smtClean="0"/>
              <a:t>se sono davanti ad un dolore cronico</a:t>
            </a:r>
            <a:endParaRPr lang="it-IT" sz="3600" dirty="0"/>
          </a:p>
        </p:txBody>
      </p:sp>
      <p:sp>
        <p:nvSpPr>
          <p:cNvPr id="8" name="Sottotitolo 7"/>
          <p:cNvSpPr>
            <a:spLocks noGrp="1"/>
          </p:cNvSpPr>
          <p:nvPr>
            <p:ph type="subTitle" idx="1"/>
          </p:nvPr>
        </p:nvSpPr>
        <p:spPr>
          <a:xfrm>
            <a:off x="1115616" y="4005064"/>
            <a:ext cx="6984776" cy="1368152"/>
          </a:xfrm>
          <a:blipFill>
            <a:blip r:embed="rId2"/>
            <a:tile tx="0" ty="0" sx="100000" sy="100000" flip="none" algn="tl"/>
          </a:blipFill>
        </p:spPr>
        <p:style>
          <a:lnRef idx="1">
            <a:schemeClr val="accent5"/>
          </a:lnRef>
          <a:fillRef idx="2">
            <a:schemeClr val="accent5"/>
          </a:fillRef>
          <a:effectRef idx="1">
            <a:schemeClr val="accent5"/>
          </a:effectRef>
          <a:fontRef idx="minor">
            <a:schemeClr val="dk1"/>
          </a:fontRef>
        </p:style>
        <p:txBody>
          <a:bodyPr>
            <a:normAutofit/>
          </a:bodyPr>
          <a:lstStyle/>
          <a:p>
            <a:r>
              <a:rPr lang="it-IT" sz="3200" b="1" i="1" dirty="0" smtClean="0">
                <a:solidFill>
                  <a:schemeClr val="tx1"/>
                </a:solidFill>
              </a:rPr>
              <a:t>Sono davanti al fenomeno di una sensibilizzazione centrale?</a:t>
            </a:r>
            <a:endParaRPr lang="it-IT" sz="3200" b="1" i="1" dirty="0">
              <a:solidFill>
                <a:schemeClr val="tx1"/>
              </a:solidFill>
            </a:endParaRPr>
          </a:p>
        </p:txBody>
      </p:sp>
    </p:spTree>
    <p:extLst>
      <p:ext uri="{BB962C8B-B14F-4D97-AF65-F5344CB8AC3E}">
        <p14:creationId xmlns:p14="http://schemas.microsoft.com/office/powerpoint/2010/main" val="2625832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788024" y="0"/>
            <a:ext cx="3898776" cy="1556792"/>
          </a:xfrm>
        </p:spPr>
        <p:txBody>
          <a:bodyPr/>
          <a:lstStyle/>
          <a:p>
            <a:r>
              <a:rPr lang="it-IT" sz="3600" dirty="0" smtClean="0"/>
              <a:t>Dal punto di vista del paziente</a:t>
            </a:r>
            <a:endParaRPr lang="it-IT" sz="3600" dirty="0"/>
          </a:p>
        </p:txBody>
      </p:sp>
      <p:sp>
        <p:nvSpPr>
          <p:cNvPr id="6" name="Ovale 5"/>
          <p:cNvSpPr/>
          <p:nvPr/>
        </p:nvSpPr>
        <p:spPr>
          <a:xfrm>
            <a:off x="323528" y="908720"/>
            <a:ext cx="4752528" cy="2952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smtClean="0">
                <a:latin typeface="+mj-lt"/>
              </a:rPr>
              <a:t>Non vengo preso realmente sul serio, perché i dottori non trovano niente nelle analisi… </a:t>
            </a:r>
            <a:r>
              <a:rPr lang="it-IT" b="1" dirty="0" smtClean="0">
                <a:latin typeface="+mj-lt"/>
              </a:rPr>
              <a:t>RX, RMN, EMG, esami di laboratorio </a:t>
            </a:r>
            <a:r>
              <a:rPr lang="it-IT" b="1" dirty="0" err="1" smtClean="0">
                <a:latin typeface="+mj-lt"/>
              </a:rPr>
              <a:t>ecc</a:t>
            </a:r>
            <a:endParaRPr lang="it-IT" b="1" dirty="0">
              <a:latin typeface="+mj-lt"/>
            </a:endParaRPr>
          </a:p>
        </p:txBody>
      </p:sp>
      <p:sp>
        <p:nvSpPr>
          <p:cNvPr id="7" name="Ovale 6"/>
          <p:cNvSpPr/>
          <p:nvPr/>
        </p:nvSpPr>
        <p:spPr>
          <a:xfrm>
            <a:off x="4788024" y="2636912"/>
            <a:ext cx="4176464" cy="2520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a:latin typeface="+mj-lt"/>
              </a:rPr>
              <a:t>H</a:t>
            </a:r>
            <a:r>
              <a:rPr lang="it-IT" b="1" i="1" dirty="0" smtClean="0">
                <a:latin typeface="+mj-lt"/>
              </a:rPr>
              <a:t>o già provato di tutto: differenti specialisti, differenti fisioterapisti, differenti terapie, ma niente è servito davvero</a:t>
            </a:r>
            <a:endParaRPr lang="it-IT" b="1" i="1" dirty="0">
              <a:latin typeface="+mj-lt"/>
            </a:endParaRPr>
          </a:p>
        </p:txBody>
      </p:sp>
      <p:sp>
        <p:nvSpPr>
          <p:cNvPr id="8" name="Ovale 7"/>
          <p:cNvSpPr/>
          <p:nvPr/>
        </p:nvSpPr>
        <p:spPr>
          <a:xfrm>
            <a:off x="683568" y="4149080"/>
            <a:ext cx="4365847" cy="2376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smtClean="0">
                <a:latin typeface="+mj-lt"/>
              </a:rPr>
              <a:t>Il dolore è sempre presente, il dolore è sempre forte, il dolore peggiora se mi tocchi e </a:t>
            </a:r>
            <a:r>
              <a:rPr lang="it-IT" b="1" i="1" dirty="0">
                <a:latin typeface="+mj-lt"/>
              </a:rPr>
              <a:t>m</a:t>
            </a:r>
            <a:r>
              <a:rPr lang="it-IT" b="1" i="1" dirty="0" smtClean="0">
                <a:latin typeface="+mj-lt"/>
              </a:rPr>
              <a:t>i fai qualcosa, il dolore non ha una spiegazione e non ha una soluzione</a:t>
            </a:r>
            <a:endParaRPr lang="it-IT" b="1" i="1" dirty="0">
              <a:latin typeface="+mj-lt"/>
            </a:endParaRPr>
          </a:p>
        </p:txBody>
      </p:sp>
    </p:spTree>
    <p:extLst>
      <p:ext uri="{BB962C8B-B14F-4D97-AF65-F5344CB8AC3E}">
        <p14:creationId xmlns:p14="http://schemas.microsoft.com/office/powerpoint/2010/main" val="42723193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22920" y="35511"/>
            <a:ext cx="3963880" cy="1449273"/>
          </a:xfrm>
          <a:solidFill>
            <a:schemeClr val="accent2">
              <a:lumMod val="40000"/>
              <a:lumOff val="60000"/>
            </a:schemeClr>
          </a:solidFill>
        </p:spPr>
        <p:txBody>
          <a:bodyPr/>
          <a:lstStyle/>
          <a:p>
            <a:r>
              <a:rPr lang="it-IT" sz="3600" dirty="0" smtClean="0">
                <a:solidFill>
                  <a:srgbClr val="002060"/>
                </a:solidFill>
              </a:rPr>
              <a:t>Dal nostro </a:t>
            </a:r>
            <a:br>
              <a:rPr lang="it-IT" sz="3600" dirty="0" smtClean="0">
                <a:solidFill>
                  <a:srgbClr val="002060"/>
                </a:solidFill>
              </a:rPr>
            </a:br>
            <a:r>
              <a:rPr lang="it-IT" sz="3600" dirty="0" smtClean="0">
                <a:solidFill>
                  <a:srgbClr val="002060"/>
                </a:solidFill>
              </a:rPr>
              <a:t>punto di vista</a:t>
            </a:r>
            <a:endParaRPr lang="it-IT" sz="3600" dirty="0">
              <a:solidFill>
                <a:srgbClr val="002060"/>
              </a:solidFill>
            </a:endParaRPr>
          </a:p>
        </p:txBody>
      </p:sp>
      <p:sp>
        <p:nvSpPr>
          <p:cNvPr id="4" name="Ovale 3"/>
          <p:cNvSpPr/>
          <p:nvPr/>
        </p:nvSpPr>
        <p:spPr>
          <a:xfrm>
            <a:off x="179512" y="1484784"/>
            <a:ext cx="4032448" cy="2016224"/>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smtClean="0">
                <a:solidFill>
                  <a:srgbClr val="002060"/>
                </a:solidFill>
                <a:latin typeface="+mj-lt"/>
              </a:rPr>
              <a:t>Sono pazienti difficili, che vorremmo «scaricare» perché tanto sono impossibili da accontentare</a:t>
            </a:r>
            <a:endParaRPr lang="it-IT" b="1" i="1" dirty="0">
              <a:solidFill>
                <a:srgbClr val="002060"/>
              </a:solidFill>
              <a:latin typeface="+mj-lt"/>
            </a:endParaRPr>
          </a:p>
        </p:txBody>
      </p:sp>
      <p:sp>
        <p:nvSpPr>
          <p:cNvPr id="5" name="Ovale 4"/>
          <p:cNvSpPr/>
          <p:nvPr/>
        </p:nvSpPr>
        <p:spPr>
          <a:xfrm>
            <a:off x="4644008" y="2492896"/>
            <a:ext cx="4104456" cy="2304256"/>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smtClean="0">
                <a:solidFill>
                  <a:srgbClr val="002060"/>
                </a:solidFill>
                <a:latin typeface="+mj-lt"/>
              </a:rPr>
              <a:t>Sono pazienti psicologicamente fragili, depressi, dovrebbero farsi aiutare, </a:t>
            </a:r>
            <a:r>
              <a:rPr lang="it-IT" b="1" i="1" u="sng" dirty="0" smtClean="0">
                <a:solidFill>
                  <a:srgbClr val="002060"/>
                </a:solidFill>
                <a:effectLst>
                  <a:outerShdw blurRad="38100" dist="38100" dir="2700000" algn="tl">
                    <a:srgbClr val="000000">
                      <a:alpha val="43137"/>
                    </a:srgbClr>
                  </a:outerShdw>
                </a:effectLst>
                <a:latin typeface="+mj-lt"/>
              </a:rPr>
              <a:t>ma non da noi, </a:t>
            </a:r>
            <a:r>
              <a:rPr lang="it-IT" b="1" i="1" dirty="0" smtClean="0">
                <a:solidFill>
                  <a:srgbClr val="002060"/>
                </a:solidFill>
                <a:latin typeface="+mj-lt"/>
              </a:rPr>
              <a:t>da un altro specialista</a:t>
            </a:r>
            <a:endParaRPr lang="it-IT" b="1" i="1" dirty="0">
              <a:solidFill>
                <a:srgbClr val="002060"/>
              </a:solidFill>
              <a:latin typeface="+mj-lt"/>
            </a:endParaRPr>
          </a:p>
        </p:txBody>
      </p:sp>
      <p:sp>
        <p:nvSpPr>
          <p:cNvPr id="6" name="Ovale 5"/>
          <p:cNvSpPr/>
          <p:nvPr/>
        </p:nvSpPr>
        <p:spPr>
          <a:xfrm>
            <a:off x="626351" y="4572501"/>
            <a:ext cx="4680520" cy="1944216"/>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002060"/>
                </a:solidFill>
                <a:latin typeface="+mj-lt"/>
              </a:rPr>
              <a:t>Non possono avere realmente tutto il dolore di cui si lamentano… un po’ ci marciano sopra</a:t>
            </a:r>
            <a:endParaRPr lang="it-IT" b="1" dirty="0">
              <a:solidFill>
                <a:srgbClr val="002060"/>
              </a:solidFill>
              <a:latin typeface="+mj-lt"/>
            </a:endParaRPr>
          </a:p>
        </p:txBody>
      </p:sp>
    </p:spTree>
    <p:extLst>
      <p:ext uri="{BB962C8B-B14F-4D97-AF65-F5344CB8AC3E}">
        <p14:creationId xmlns:p14="http://schemas.microsoft.com/office/powerpoint/2010/main" val="38842303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2"/>
          </p:nvPr>
        </p:nvSpPr>
        <p:spPr/>
        <p:txBody>
          <a:bodyPr/>
          <a:lstStyle/>
          <a:p>
            <a:endParaRPr lang="it-IT" dirty="0" smtClean="0"/>
          </a:p>
          <a:p>
            <a:endParaRPr lang="it-IT" dirty="0"/>
          </a:p>
        </p:txBody>
      </p:sp>
      <p:sp>
        <p:nvSpPr>
          <p:cNvPr id="6" name="Segnaposto contenuto 5"/>
          <p:cNvSpPr>
            <a:spLocks noGrp="1"/>
          </p:cNvSpPr>
          <p:nvPr>
            <p:ph sz="quarter" idx="13"/>
          </p:nvPr>
        </p:nvSpPr>
        <p:spPr>
          <a:xfrm>
            <a:off x="179512" y="1844824"/>
            <a:ext cx="4206240" cy="3600400"/>
          </a:xfrm>
        </p:spPr>
        <p:txBody>
          <a:bodyPr>
            <a:normAutofit/>
          </a:bodyPr>
          <a:lstStyle/>
          <a:p>
            <a:r>
              <a:rPr lang="it-IT" sz="3200" b="1" i="1" dirty="0" smtClean="0">
                <a:solidFill>
                  <a:schemeClr val="tx1"/>
                </a:solidFill>
              </a:rPr>
              <a:t>Che cosa abbiamo capito della sensibilizzazione centrale del dolore?</a:t>
            </a:r>
            <a:endParaRPr lang="it-IT" sz="3200" b="1" i="1"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980728"/>
            <a:ext cx="4104456" cy="4629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1903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96752"/>
          </a:xfrm>
        </p:spPr>
        <p:txBody>
          <a:bodyPr/>
          <a:lstStyle/>
          <a:p>
            <a:r>
              <a:rPr lang="it-IT" sz="4000" dirty="0" smtClean="0"/>
              <a:t>Sensibilizzazione centrale del dolore</a:t>
            </a:r>
            <a:endParaRPr lang="it-IT" sz="4000" dirty="0"/>
          </a:p>
        </p:txBody>
      </p:sp>
      <p:sp>
        <p:nvSpPr>
          <p:cNvPr id="6" name="Content Placeholder 5"/>
          <p:cNvSpPr>
            <a:spLocks noGrp="1"/>
          </p:cNvSpPr>
          <p:nvPr>
            <p:ph idx="1"/>
          </p:nvPr>
        </p:nvSpPr>
        <p:spPr/>
        <p:txBody>
          <a:bodyPr/>
          <a:lstStyle/>
          <a:p>
            <a:r>
              <a:rPr lang="it-IT" b="1" i="1" dirty="0">
                <a:solidFill>
                  <a:schemeClr val="tx1"/>
                </a:solidFill>
              </a:rPr>
              <a:t>R</a:t>
            </a:r>
            <a:r>
              <a:rPr lang="it-IT" b="1" i="1" dirty="0" smtClean="0">
                <a:solidFill>
                  <a:schemeClr val="tx1"/>
                </a:solidFill>
              </a:rPr>
              <a:t>iflette </a:t>
            </a:r>
            <a:r>
              <a:rPr lang="it-IT" b="1" i="1" dirty="0">
                <a:solidFill>
                  <a:schemeClr val="tx1"/>
                </a:solidFill>
              </a:rPr>
              <a:t>un aumento delle vie ascendenti del dolore ed un mal funzionamento delle via inibitorie discendenti che esita in una disfunzione del controllo endogeno analgesico</a:t>
            </a:r>
            <a:r>
              <a:rPr lang="it-IT" b="1" i="1" dirty="0" smtClean="0">
                <a:solidFill>
                  <a:schemeClr val="tx1"/>
                </a:solidFill>
              </a:rPr>
              <a:t>.</a:t>
            </a:r>
          </a:p>
          <a:p>
            <a:pPr marL="0" indent="0">
              <a:buNone/>
            </a:pPr>
            <a:endParaRPr lang="it-IT" i="1" dirty="0" smtClean="0">
              <a:solidFill>
                <a:schemeClr val="tx1"/>
              </a:solidFill>
            </a:endParaRPr>
          </a:p>
          <a:p>
            <a:r>
              <a:rPr lang="it-IT" dirty="0" smtClean="0">
                <a:solidFill>
                  <a:schemeClr val="tx1"/>
                </a:solidFill>
              </a:rPr>
              <a:t>Un’incrementata </a:t>
            </a:r>
            <a:r>
              <a:rPr lang="it-IT" dirty="0">
                <a:solidFill>
                  <a:schemeClr val="tx1"/>
                </a:solidFill>
              </a:rPr>
              <a:t>attività è presente nelle aree cerebrali che sono coinvolte nella percezione del dolore acuto e nella sua sensazione, come la corteccia insulare, la corteccia cingolata anteriore e la corteccia </a:t>
            </a:r>
            <a:r>
              <a:rPr lang="it-IT" dirty="0" err="1">
                <a:solidFill>
                  <a:schemeClr val="tx1"/>
                </a:solidFill>
              </a:rPr>
              <a:t>pre</a:t>
            </a:r>
            <a:r>
              <a:rPr lang="it-IT" dirty="0">
                <a:solidFill>
                  <a:schemeClr val="tx1"/>
                </a:solidFill>
              </a:rPr>
              <a:t> frontale, ma non la corteccia </a:t>
            </a:r>
            <a:r>
              <a:rPr lang="it-IT" dirty="0" err="1">
                <a:solidFill>
                  <a:schemeClr val="tx1"/>
                </a:solidFill>
              </a:rPr>
              <a:t>somatosensoriale</a:t>
            </a:r>
            <a:r>
              <a:rPr lang="it-IT" dirty="0">
                <a:solidFill>
                  <a:schemeClr val="tx1"/>
                </a:solidFill>
              </a:rPr>
              <a:t> primaria e secondaria.</a:t>
            </a:r>
          </a:p>
        </p:txBody>
      </p:sp>
      <p:sp>
        <p:nvSpPr>
          <p:cNvPr id="3" name="Segnaposto numero diapositiva 2"/>
          <p:cNvSpPr>
            <a:spLocks noGrp="1"/>
          </p:cNvSpPr>
          <p:nvPr>
            <p:ph type="sldNum" sz="quarter" idx="12"/>
          </p:nvPr>
        </p:nvSpPr>
        <p:spPr/>
        <p:txBody>
          <a:bodyPr/>
          <a:lstStyle/>
          <a:p>
            <a:fld id="{E7A41E1B-4F70-4964-A407-84C68BE8251C}" type="slidenum">
              <a:rPr lang="it-IT" smtClean="0"/>
              <a:t>46</a:t>
            </a:fld>
            <a:endParaRPr lang="it-IT"/>
          </a:p>
        </p:txBody>
      </p:sp>
    </p:spTree>
    <p:extLst>
      <p:ext uri="{BB962C8B-B14F-4D97-AF65-F5344CB8AC3E}">
        <p14:creationId xmlns:p14="http://schemas.microsoft.com/office/powerpoint/2010/main" val="1941879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9"/>
          <p:cNvSpPr>
            <a:spLocks noGrp="1"/>
          </p:cNvSpPr>
          <p:nvPr>
            <p:ph sz="half" idx="2"/>
          </p:nvPr>
        </p:nvSpPr>
        <p:spPr>
          <a:xfrm>
            <a:off x="4499992" y="1600200"/>
            <a:ext cx="4392488" cy="5069160"/>
          </a:xfrm>
        </p:spPr>
        <p:txBody>
          <a:bodyPr/>
          <a:lstStyle/>
          <a:p>
            <a:r>
              <a:rPr lang="it-IT" b="1" dirty="0" smtClean="0">
                <a:solidFill>
                  <a:schemeClr val="tx2">
                    <a:lumMod val="10000"/>
                  </a:schemeClr>
                </a:solidFill>
              </a:rPr>
              <a:t>Nocicettori:</a:t>
            </a:r>
            <a:r>
              <a:rPr lang="it-IT" dirty="0" smtClean="0">
                <a:solidFill>
                  <a:schemeClr val="tx2">
                    <a:lumMod val="10000"/>
                  </a:schemeClr>
                </a:solidFill>
              </a:rPr>
              <a:t> mandano gli impulsi dal tessuto danneggiato al MS</a:t>
            </a:r>
          </a:p>
          <a:p>
            <a:r>
              <a:rPr lang="it-IT" dirty="0" smtClean="0">
                <a:solidFill>
                  <a:schemeClr val="tx2">
                    <a:lumMod val="10000"/>
                  </a:schemeClr>
                </a:solidFill>
              </a:rPr>
              <a:t>Neuroni di trasmissione: nelle corna dorsali del MS, il nocicettore fa sinapsi con un neurone di trasmissione o neurone di secondo ordine che può essere</a:t>
            </a:r>
          </a:p>
          <a:p>
            <a:pPr lvl="1"/>
            <a:r>
              <a:rPr lang="it-IT" dirty="0" smtClean="0">
                <a:solidFill>
                  <a:schemeClr val="tx2">
                    <a:lumMod val="10000"/>
                  </a:schemeClr>
                </a:solidFill>
              </a:rPr>
              <a:t>Nociceptive </a:t>
            </a:r>
            <a:r>
              <a:rPr lang="it-IT" dirty="0" err="1" smtClean="0">
                <a:solidFill>
                  <a:schemeClr val="tx2">
                    <a:lumMod val="10000"/>
                  </a:schemeClr>
                </a:solidFill>
              </a:rPr>
              <a:t>specific</a:t>
            </a:r>
            <a:r>
              <a:rPr lang="it-IT" dirty="0" smtClean="0">
                <a:solidFill>
                  <a:schemeClr val="tx2">
                    <a:lumMod val="10000"/>
                  </a:schemeClr>
                </a:solidFill>
              </a:rPr>
              <a:t> </a:t>
            </a:r>
            <a:r>
              <a:rPr lang="it-IT" dirty="0" err="1" smtClean="0">
                <a:solidFill>
                  <a:schemeClr val="tx2">
                    <a:lumMod val="10000"/>
                  </a:schemeClr>
                </a:solidFill>
              </a:rPr>
              <a:t>cell</a:t>
            </a:r>
            <a:endParaRPr lang="it-IT" dirty="0" smtClean="0">
              <a:solidFill>
                <a:schemeClr val="tx2">
                  <a:lumMod val="10000"/>
                </a:schemeClr>
              </a:solidFill>
            </a:endParaRPr>
          </a:p>
          <a:p>
            <a:pPr lvl="1"/>
            <a:r>
              <a:rPr lang="it-IT" dirty="0" smtClean="0">
                <a:solidFill>
                  <a:schemeClr val="tx2">
                    <a:lumMod val="10000"/>
                  </a:schemeClr>
                </a:solidFill>
              </a:rPr>
              <a:t>Wide </a:t>
            </a:r>
            <a:r>
              <a:rPr lang="it-IT" dirty="0" err="1" smtClean="0">
                <a:solidFill>
                  <a:schemeClr val="tx2">
                    <a:lumMod val="10000"/>
                  </a:schemeClr>
                </a:solidFill>
              </a:rPr>
              <a:t>dynamic</a:t>
            </a:r>
            <a:r>
              <a:rPr lang="it-IT" dirty="0" smtClean="0">
                <a:solidFill>
                  <a:schemeClr val="tx2">
                    <a:lumMod val="10000"/>
                  </a:schemeClr>
                </a:solidFill>
              </a:rPr>
              <a:t> </a:t>
            </a:r>
            <a:r>
              <a:rPr lang="it-IT" dirty="0" err="1" smtClean="0">
                <a:solidFill>
                  <a:schemeClr val="tx2">
                    <a:lumMod val="10000"/>
                  </a:schemeClr>
                </a:solidFill>
              </a:rPr>
              <a:t>range</a:t>
            </a:r>
            <a:r>
              <a:rPr lang="it-IT" dirty="0" smtClean="0">
                <a:solidFill>
                  <a:schemeClr val="tx2">
                    <a:lumMod val="10000"/>
                  </a:schemeClr>
                </a:solidFill>
              </a:rPr>
              <a:t> </a:t>
            </a:r>
            <a:r>
              <a:rPr lang="it-IT" smtClean="0">
                <a:solidFill>
                  <a:schemeClr val="tx2">
                    <a:lumMod val="10000"/>
                  </a:schemeClr>
                </a:solidFill>
              </a:rPr>
              <a:t>cell</a:t>
            </a:r>
            <a:endParaRPr lang="it-IT" dirty="0">
              <a:solidFill>
                <a:schemeClr val="tx2">
                  <a:lumMod val="1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53" y="1575875"/>
            <a:ext cx="4314031" cy="408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3591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4294967295"/>
          </p:nvPr>
        </p:nvSpPr>
        <p:spPr>
          <a:xfrm>
            <a:off x="0" y="188639"/>
            <a:ext cx="5076056" cy="6572831"/>
          </a:xfrm>
          <a:prstGeom prst="rect">
            <a:avLst/>
          </a:prstGeom>
        </p:spPr>
        <p:txBody>
          <a:bodyPr>
            <a:noAutofit/>
          </a:bodyPr>
          <a:lstStyle/>
          <a:p>
            <a:r>
              <a:rPr lang="it-IT" dirty="0" smtClean="0">
                <a:solidFill>
                  <a:schemeClr val="tx1"/>
                </a:solidFill>
              </a:rPr>
              <a:t>Secondo una delle leggi principali della neuro plasticità, i neuroni che si attivano insieme si legano tra loro</a:t>
            </a:r>
          </a:p>
          <a:p>
            <a:endParaRPr lang="it-IT" dirty="0" smtClean="0">
              <a:solidFill>
                <a:schemeClr val="tx1"/>
              </a:solidFill>
            </a:endParaRPr>
          </a:p>
          <a:p>
            <a:r>
              <a:rPr lang="it-IT" b="1" dirty="0" smtClean="0">
                <a:solidFill>
                  <a:schemeClr val="tx1"/>
                </a:solidFill>
              </a:rPr>
              <a:t>un’esperienza ripetuta provoca cambiamenti strutturali nei neuroni che elaborano quell’esperienza</a:t>
            </a:r>
            <a:r>
              <a:rPr lang="it-IT" dirty="0" smtClean="0">
                <a:solidFill>
                  <a:schemeClr val="tx1"/>
                </a:solidFill>
              </a:rPr>
              <a:t>, consolidando le connessioni sinaptiche tra i neuroni. </a:t>
            </a:r>
          </a:p>
          <a:p>
            <a:pPr marL="0" indent="0">
              <a:buNone/>
            </a:pPr>
            <a:endParaRPr lang="it-IT" dirty="0" smtClean="0">
              <a:solidFill>
                <a:schemeClr val="tx1"/>
              </a:solidFill>
            </a:endParaRPr>
          </a:p>
          <a:p>
            <a:r>
              <a:rPr lang="it-IT" dirty="0" smtClean="0">
                <a:solidFill>
                  <a:schemeClr val="tx1"/>
                </a:solidFill>
              </a:rPr>
              <a:t>In termini pratici, quando impariamo qualcosa di nuovo, gruppi differenti di neuroni si collegano tra loro</a:t>
            </a:r>
            <a:endParaRPr lang="it-IT"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00" y="260648"/>
            <a:ext cx="2514600"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1926" y="4437113"/>
            <a:ext cx="3486538" cy="2324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4488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half" idx="2"/>
          </p:nvPr>
        </p:nvSpPr>
        <p:spPr>
          <a:xfrm>
            <a:off x="611560" y="1052736"/>
            <a:ext cx="8064896" cy="4968552"/>
          </a:xfrm>
        </p:spPr>
        <p:txBody>
          <a:bodyPr>
            <a:normAutofit/>
          </a:bodyPr>
          <a:lstStyle/>
          <a:p>
            <a:r>
              <a:rPr lang="it-IT" dirty="0" smtClean="0">
                <a:solidFill>
                  <a:schemeClr val="tx1"/>
                </a:solidFill>
              </a:rPr>
              <a:t>La plasticità può essere negativa quando il sistema sensoriale che riceve le informazioni dall’esterno è il sistema del dolore </a:t>
            </a:r>
          </a:p>
          <a:p>
            <a:pPr marL="0" indent="0">
              <a:buNone/>
            </a:pPr>
            <a:r>
              <a:rPr lang="it-IT" dirty="0">
                <a:solidFill>
                  <a:schemeClr val="tx1"/>
                </a:solidFill>
                <a:sym typeface="Wingdings" pitchFamily="2" charset="2"/>
              </a:rPr>
              <a:t>	</a:t>
            </a:r>
            <a:r>
              <a:rPr lang="it-IT" dirty="0" smtClean="0">
                <a:solidFill>
                  <a:schemeClr val="tx1"/>
                </a:solidFill>
                <a:sym typeface="Wingdings" pitchFamily="2" charset="2"/>
              </a:rPr>
              <a:t> es. Ernia del disco</a:t>
            </a:r>
            <a:endParaRPr lang="it-IT" dirty="0" smtClean="0">
              <a:solidFill>
                <a:schemeClr val="tx1"/>
              </a:solidFill>
            </a:endParaRPr>
          </a:p>
          <a:p>
            <a:r>
              <a:rPr lang="it-IT" dirty="0" smtClean="0">
                <a:solidFill>
                  <a:schemeClr val="tx1"/>
                </a:solidFill>
              </a:rPr>
              <a:t>La mappa del dolore per quell’area diventa ipersensibile, e il dolore insorge non solo quando il disco comprime la radice nervosa, ma anche quando la pressione è debole.</a:t>
            </a:r>
          </a:p>
          <a:p>
            <a:pPr marL="0" indent="0">
              <a:buNone/>
            </a:pPr>
            <a:endParaRPr lang="it-IT" dirty="0" smtClean="0">
              <a:solidFill>
                <a:schemeClr val="tx1"/>
              </a:solidFill>
            </a:endParaRPr>
          </a:p>
          <a:p>
            <a:r>
              <a:rPr lang="it-IT" dirty="0" smtClean="0">
                <a:solidFill>
                  <a:schemeClr val="tx1"/>
                </a:solidFill>
              </a:rPr>
              <a:t>Il dolore persiste anche quando lo stimolo originario è scomparso.</a:t>
            </a:r>
            <a:endParaRPr lang="it-IT" dirty="0">
              <a:solidFill>
                <a:schemeClr val="tx1"/>
              </a:solidFill>
            </a:endParaRPr>
          </a:p>
        </p:txBody>
      </p:sp>
    </p:spTree>
    <p:extLst>
      <p:ext uri="{BB962C8B-B14F-4D97-AF65-F5344CB8AC3E}">
        <p14:creationId xmlns:p14="http://schemas.microsoft.com/office/powerpoint/2010/main" val="1743736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675724"/>
            <a:ext cx="7416824" cy="924475"/>
          </a:xfrm>
        </p:spPr>
        <p:txBody>
          <a:bodyPr/>
          <a:lstStyle/>
          <a:p>
            <a:r>
              <a:rPr lang="it-IT" sz="2800" dirty="0"/>
              <a:t>Linee guida per la realizzazione </a:t>
            </a:r>
            <a:r>
              <a:rPr lang="it-IT" sz="2800" dirty="0" smtClean="0"/>
              <a:t/>
            </a:r>
            <a:br>
              <a:rPr lang="it-IT" sz="2800" dirty="0" smtClean="0"/>
            </a:br>
            <a:r>
              <a:rPr lang="it-IT" sz="2800" dirty="0" smtClean="0"/>
              <a:t>dell’ «</a:t>
            </a:r>
            <a:r>
              <a:rPr lang="it-IT" sz="2800" b="1" dirty="0" smtClean="0"/>
              <a:t>Ospedale </a:t>
            </a:r>
            <a:r>
              <a:rPr lang="it-IT" sz="2800" b="1" dirty="0"/>
              <a:t>senza dolore</a:t>
            </a:r>
            <a:r>
              <a:rPr lang="it-IT" sz="2800" dirty="0" smtClean="0"/>
              <a:t>», 2001</a:t>
            </a:r>
            <a:endParaRPr lang="it-IT" sz="2800" dirty="0"/>
          </a:p>
        </p:txBody>
      </p:sp>
      <p:sp>
        <p:nvSpPr>
          <p:cNvPr id="3" name="Segnaposto contenuto 2"/>
          <p:cNvSpPr>
            <a:spLocks noGrp="1"/>
          </p:cNvSpPr>
          <p:nvPr>
            <p:ph idx="1"/>
          </p:nvPr>
        </p:nvSpPr>
        <p:spPr>
          <a:xfrm>
            <a:off x="179512" y="1988840"/>
            <a:ext cx="8784976" cy="4464496"/>
          </a:xfrm>
        </p:spPr>
        <p:txBody>
          <a:bodyPr/>
          <a:lstStyle/>
          <a:p>
            <a:r>
              <a:rPr lang="it-IT" i="1" dirty="0" smtClean="0">
                <a:solidFill>
                  <a:schemeClr val="tx1"/>
                </a:solidFill>
              </a:rPr>
              <a:t>«Oggi, anche nelle istituzioni più avanzate, il dolore continua ad essere </a:t>
            </a:r>
            <a:r>
              <a:rPr lang="it-IT" i="1" u="sng" dirty="0" smtClean="0">
                <a:solidFill>
                  <a:schemeClr val="tx1"/>
                </a:solidFill>
              </a:rPr>
              <a:t>una dimensione cui non viene riservata adeguata attenzione</a:t>
            </a:r>
            <a:r>
              <a:rPr lang="it-IT" i="1" dirty="0" smtClean="0">
                <a:solidFill>
                  <a:schemeClr val="tx1"/>
                </a:solidFill>
              </a:rPr>
              <a:t>, nonostante sia stato scientificamente dimostrato quanto la sua presenza sia invalidante dal punto di vista fisico, sociale emozionale</a:t>
            </a:r>
          </a:p>
          <a:p>
            <a:pPr marL="0" indent="0">
              <a:buNone/>
            </a:pPr>
            <a:endParaRPr lang="it-IT" i="1" dirty="0" smtClean="0">
              <a:solidFill>
                <a:schemeClr val="tx1"/>
              </a:solidFill>
            </a:endParaRPr>
          </a:p>
          <a:p>
            <a:r>
              <a:rPr lang="it-IT" i="1" dirty="0" smtClean="0">
                <a:solidFill>
                  <a:schemeClr val="tx1"/>
                </a:solidFill>
              </a:rPr>
              <a:t>Il medico ancora oggi è portato a considerare il dolore un fatto secondario rispetto alla patologia di base cui rivolge la maggior parte dell’attenzione e questo atteggiamento può estendersi anche ad altre figure coinvolte nel processo assistenziale»</a:t>
            </a:r>
          </a:p>
        </p:txBody>
      </p:sp>
    </p:spTree>
    <p:extLst>
      <p:ext uri="{BB962C8B-B14F-4D97-AF65-F5344CB8AC3E}">
        <p14:creationId xmlns:p14="http://schemas.microsoft.com/office/powerpoint/2010/main" val="4844903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7"/>
          <p:cNvSpPr>
            <a:spLocks noGrp="1"/>
          </p:cNvSpPr>
          <p:nvPr>
            <p:ph type="body" idx="1"/>
          </p:nvPr>
        </p:nvSpPr>
        <p:spPr>
          <a:xfrm>
            <a:off x="179512" y="332656"/>
            <a:ext cx="4040188" cy="609600"/>
          </a:xfrm>
        </p:spPr>
        <p:txBody>
          <a:bodyPr/>
          <a:lstStyle/>
          <a:p>
            <a:r>
              <a:rPr lang="it-IT" sz="2800" b="1" dirty="0" smtClean="0">
                <a:solidFill>
                  <a:schemeClr val="tx1"/>
                </a:solidFill>
              </a:rPr>
              <a:t>Iperalgesia primaria</a:t>
            </a:r>
            <a:endParaRPr lang="it-IT" sz="2800" b="1" dirty="0">
              <a:solidFill>
                <a:schemeClr val="tx1"/>
              </a:solidFill>
            </a:endParaRPr>
          </a:p>
        </p:txBody>
      </p:sp>
      <p:sp>
        <p:nvSpPr>
          <p:cNvPr id="9" name="Segnaposto testo 8"/>
          <p:cNvSpPr>
            <a:spLocks noGrp="1"/>
          </p:cNvSpPr>
          <p:nvPr>
            <p:ph type="body" sz="quarter" idx="3"/>
          </p:nvPr>
        </p:nvSpPr>
        <p:spPr>
          <a:xfrm>
            <a:off x="4788024" y="1603248"/>
            <a:ext cx="4244280" cy="609600"/>
          </a:xfrm>
        </p:spPr>
        <p:txBody>
          <a:bodyPr/>
          <a:lstStyle/>
          <a:p>
            <a:r>
              <a:rPr lang="it-IT" sz="2800" b="1" dirty="0" smtClean="0">
                <a:solidFill>
                  <a:schemeClr val="tx1"/>
                </a:solidFill>
              </a:rPr>
              <a:t>Iperalgesia secondaria</a:t>
            </a:r>
            <a:endParaRPr lang="it-IT" sz="2800" b="1" dirty="0">
              <a:solidFill>
                <a:schemeClr val="tx1"/>
              </a:solidFill>
            </a:endParaRPr>
          </a:p>
        </p:txBody>
      </p:sp>
      <p:sp>
        <p:nvSpPr>
          <p:cNvPr id="10" name="Segnaposto contenuto 9"/>
          <p:cNvSpPr>
            <a:spLocks noGrp="1"/>
          </p:cNvSpPr>
          <p:nvPr>
            <p:ph sz="quarter" idx="13"/>
          </p:nvPr>
        </p:nvSpPr>
        <p:spPr>
          <a:xfrm>
            <a:off x="179512" y="1052736"/>
            <a:ext cx="4041648" cy="3913632"/>
          </a:xfrm>
        </p:spPr>
        <p:txBody>
          <a:bodyPr/>
          <a:lstStyle/>
          <a:p>
            <a:r>
              <a:rPr lang="it-IT" dirty="0" smtClean="0">
                <a:solidFill>
                  <a:schemeClr val="tx1"/>
                </a:solidFill>
              </a:rPr>
              <a:t>Successivamente ad una lesione, l’area di pelle danneggiata diventa rapidamente sensibilizzata a stimoli meccanici e termici</a:t>
            </a:r>
            <a:endParaRPr lang="it-IT" dirty="0">
              <a:solidFill>
                <a:schemeClr val="tx1"/>
              </a:solidFill>
            </a:endParaRPr>
          </a:p>
        </p:txBody>
      </p:sp>
      <p:sp>
        <p:nvSpPr>
          <p:cNvPr id="11" name="Segnaposto contenuto 10"/>
          <p:cNvSpPr>
            <a:spLocks noGrp="1"/>
          </p:cNvSpPr>
          <p:nvPr>
            <p:ph sz="quarter" idx="14"/>
          </p:nvPr>
        </p:nvSpPr>
        <p:spPr>
          <a:xfrm>
            <a:off x="4889340" y="2420888"/>
            <a:ext cx="4041648" cy="3913187"/>
          </a:xfrm>
        </p:spPr>
        <p:txBody>
          <a:bodyPr>
            <a:normAutofit fontScale="92500"/>
          </a:bodyPr>
          <a:lstStyle/>
          <a:p>
            <a:r>
              <a:rPr lang="it-IT" dirty="0" smtClean="0">
                <a:solidFill>
                  <a:schemeClr val="tx1"/>
                </a:solidFill>
              </a:rPr>
              <a:t>Tessuti non danneggiati, che circondano l’area danneggiata, mostrano un’aumentata sensibilità a stimoli meccanici</a:t>
            </a:r>
          </a:p>
          <a:p>
            <a:r>
              <a:rPr lang="it-IT" dirty="0" smtClean="0">
                <a:solidFill>
                  <a:schemeClr val="tx1"/>
                </a:solidFill>
                <a:sym typeface="Wingdings" panose="05000000000000000000" pitchFamily="2" charset="2"/>
              </a:rPr>
              <a:t> Tessuti non danneggiati producono sofferenza, dolore, indolenzimento  ad uno stimolo tattile leggero</a:t>
            </a:r>
            <a:endParaRPr lang="it-IT" dirty="0">
              <a:solidFill>
                <a:schemeClr val="tx1"/>
              </a:solidFill>
            </a:endParaRPr>
          </a:p>
        </p:txBody>
      </p:sp>
      <p:pic>
        <p:nvPicPr>
          <p:cNvPr id="12" name="Immagine 11"/>
          <p:cNvPicPr>
            <a:picLocks noChangeAspect="1"/>
          </p:cNvPicPr>
          <p:nvPr/>
        </p:nvPicPr>
        <p:blipFill>
          <a:blip r:embed="rId2"/>
          <a:stretch>
            <a:fillRect/>
          </a:stretch>
        </p:blipFill>
        <p:spPr>
          <a:xfrm>
            <a:off x="539552" y="3573016"/>
            <a:ext cx="3145532" cy="2359149"/>
          </a:xfrm>
          <a:prstGeom prst="rect">
            <a:avLst/>
          </a:prstGeom>
        </p:spPr>
      </p:pic>
    </p:spTree>
    <p:extLst>
      <p:ext uri="{BB962C8B-B14F-4D97-AF65-F5344CB8AC3E}">
        <p14:creationId xmlns:p14="http://schemas.microsoft.com/office/powerpoint/2010/main" val="3051034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4"/>
          <p:cNvSpPr>
            <a:spLocks noGrp="1"/>
          </p:cNvSpPr>
          <p:nvPr>
            <p:ph type="title"/>
          </p:nvPr>
        </p:nvSpPr>
        <p:spPr/>
        <p:txBody>
          <a:bodyPr/>
          <a:lstStyle/>
          <a:p>
            <a:r>
              <a:rPr lang="it-IT" dirty="0" smtClean="0"/>
              <a:t>Nel normale decorso…</a:t>
            </a:r>
            <a:endParaRPr lang="it-IT" dirty="0"/>
          </a:p>
        </p:txBody>
      </p:sp>
      <p:sp>
        <p:nvSpPr>
          <p:cNvPr id="16" name="Segnaposto contenuto 15"/>
          <p:cNvSpPr>
            <a:spLocks noGrp="1"/>
          </p:cNvSpPr>
          <p:nvPr>
            <p:ph idx="1"/>
          </p:nvPr>
        </p:nvSpPr>
        <p:spPr>
          <a:xfrm>
            <a:off x="457200" y="1916832"/>
            <a:ext cx="8229600" cy="4209331"/>
          </a:xfrm>
        </p:spPr>
        <p:txBody>
          <a:bodyPr/>
          <a:lstStyle/>
          <a:p>
            <a:r>
              <a:rPr lang="it-IT" dirty="0" smtClean="0">
                <a:solidFill>
                  <a:schemeClr val="tx1"/>
                </a:solidFill>
              </a:rPr>
              <a:t>Rapida riduzione del dolore: 4-5 giorni</a:t>
            </a:r>
          </a:p>
          <a:p>
            <a:pPr marL="0" indent="0">
              <a:buNone/>
            </a:pPr>
            <a:endParaRPr lang="it-IT" dirty="0" smtClean="0">
              <a:solidFill>
                <a:schemeClr val="tx1"/>
              </a:solidFill>
            </a:endParaRPr>
          </a:p>
          <a:p>
            <a:r>
              <a:rPr lang="it-IT" dirty="0" smtClean="0">
                <a:solidFill>
                  <a:schemeClr val="tx1"/>
                </a:solidFill>
              </a:rPr>
              <a:t>Rapida riduzione dell’iperalgesia secondaria: il dolore comincia ad essere meno intenso e meno diffuso</a:t>
            </a:r>
          </a:p>
          <a:p>
            <a:pPr marL="0" indent="0">
              <a:buNone/>
            </a:pPr>
            <a:endParaRPr lang="it-IT" dirty="0" smtClean="0">
              <a:solidFill>
                <a:schemeClr val="tx1"/>
              </a:solidFill>
            </a:endParaRPr>
          </a:p>
          <a:p>
            <a:r>
              <a:rPr lang="it-IT" dirty="0" smtClean="0">
                <a:solidFill>
                  <a:schemeClr val="tx1"/>
                </a:solidFill>
              </a:rPr>
              <a:t>E’ possibile eseguire dei test fisioterapici/ortopedici provocativi significativi</a:t>
            </a:r>
            <a:endParaRPr lang="it-IT" dirty="0">
              <a:solidFill>
                <a:schemeClr val="tx1"/>
              </a:solidFill>
            </a:endParaRPr>
          </a:p>
        </p:txBody>
      </p:sp>
    </p:spTree>
    <p:extLst>
      <p:ext uri="{BB962C8B-B14F-4D97-AF65-F5344CB8AC3E}">
        <p14:creationId xmlns:p14="http://schemas.microsoft.com/office/powerpoint/2010/main" val="1345662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412776"/>
            <a:ext cx="8229600" cy="4824536"/>
          </a:xfrm>
        </p:spPr>
        <p:txBody>
          <a:bodyPr>
            <a:normAutofit lnSpcReduction="10000"/>
          </a:bodyPr>
          <a:lstStyle/>
          <a:p>
            <a:pPr marL="0" indent="0">
              <a:buNone/>
            </a:pPr>
            <a:r>
              <a:rPr lang="it-IT" sz="2800" dirty="0" smtClean="0">
                <a:solidFill>
                  <a:schemeClr val="tx1"/>
                </a:solidFill>
              </a:rPr>
              <a:t>Nella sensibilizzazione centrale del dolore questo percorso di riduzione e restrizione della sensibilizzazione non avviene e il paziente può presentare </a:t>
            </a:r>
            <a:r>
              <a:rPr lang="it-IT" sz="2800" b="1" i="1" u="sng" dirty="0" smtClean="0">
                <a:solidFill>
                  <a:schemeClr val="tx1"/>
                </a:solidFill>
              </a:rPr>
              <a:t>fenomeni di iperalgesia e </a:t>
            </a:r>
            <a:r>
              <a:rPr lang="it-IT" sz="2800" b="1" i="1" u="sng" dirty="0" err="1" smtClean="0">
                <a:solidFill>
                  <a:schemeClr val="tx1"/>
                </a:solidFill>
              </a:rPr>
              <a:t>allodinia</a:t>
            </a:r>
            <a:r>
              <a:rPr lang="it-IT" sz="2800" b="1" i="1" u="sng" dirty="0" smtClean="0">
                <a:solidFill>
                  <a:schemeClr val="tx1"/>
                </a:solidFill>
              </a:rPr>
              <a:t> </a:t>
            </a:r>
            <a:r>
              <a:rPr lang="it-IT" sz="2800" b="1" i="1" u="sng" dirty="0" err="1" smtClean="0">
                <a:solidFill>
                  <a:schemeClr val="tx1"/>
                </a:solidFill>
              </a:rPr>
              <a:t>maladattativi</a:t>
            </a:r>
            <a:r>
              <a:rPr lang="it-IT" sz="2800" b="1" i="1" u="sng" dirty="0" smtClean="0">
                <a:solidFill>
                  <a:schemeClr val="tx1"/>
                </a:solidFill>
              </a:rPr>
              <a:t> </a:t>
            </a:r>
            <a:r>
              <a:rPr lang="it-IT" sz="2800" dirty="0" smtClean="0">
                <a:solidFill>
                  <a:schemeClr val="tx1"/>
                </a:solidFill>
              </a:rPr>
              <a:t>anche a distanza di mesi e di anni dal trauma</a:t>
            </a:r>
          </a:p>
          <a:p>
            <a:pPr marL="0" indent="0">
              <a:buNone/>
            </a:pPr>
            <a:endParaRPr lang="it-IT" sz="2800" dirty="0">
              <a:solidFill>
                <a:schemeClr val="tx1"/>
              </a:solidFill>
            </a:endParaRPr>
          </a:p>
          <a:p>
            <a:pPr marL="0" indent="0">
              <a:buNone/>
            </a:pPr>
            <a:r>
              <a:rPr lang="it-IT" sz="2800" dirty="0" smtClean="0">
                <a:solidFill>
                  <a:schemeClr val="tx1"/>
                </a:solidFill>
              </a:rPr>
              <a:t>In queste condizioni, l’affidabilità dell’esame obiettivo, dei test fisici/fisioterapici può essere molto bassa, perché tutto è positivo, tutto crea dolore.</a:t>
            </a:r>
          </a:p>
        </p:txBody>
      </p:sp>
    </p:spTree>
    <p:extLst>
      <p:ext uri="{BB962C8B-B14F-4D97-AF65-F5344CB8AC3E}">
        <p14:creationId xmlns:p14="http://schemas.microsoft.com/office/powerpoint/2010/main" val="32261696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0" y="476672"/>
            <a:ext cx="4464496" cy="1656184"/>
          </a:xfrm>
        </p:spPr>
        <p:txBody>
          <a:bodyPr/>
          <a:lstStyle/>
          <a:p>
            <a:r>
              <a:rPr lang="it-IT" sz="3200" dirty="0" smtClean="0"/>
              <a:t>Per un buon trattamento del dolore</a:t>
            </a:r>
            <a:endParaRPr lang="it-IT" sz="3200" dirty="0"/>
          </a:p>
        </p:txBody>
      </p:sp>
      <p:sp>
        <p:nvSpPr>
          <p:cNvPr id="6" name="Segnaposto contenuto 5"/>
          <p:cNvSpPr>
            <a:spLocks noGrp="1"/>
          </p:cNvSpPr>
          <p:nvPr>
            <p:ph idx="1"/>
          </p:nvPr>
        </p:nvSpPr>
        <p:spPr>
          <a:xfrm>
            <a:off x="179512" y="2852936"/>
            <a:ext cx="8856984" cy="3456384"/>
          </a:xfrm>
        </p:spPr>
        <p:txBody>
          <a:bodyPr>
            <a:normAutofit lnSpcReduction="10000"/>
          </a:bodyPr>
          <a:lstStyle/>
          <a:p>
            <a:r>
              <a:rPr lang="it-IT" sz="2800" b="1" dirty="0" smtClean="0">
                <a:solidFill>
                  <a:schemeClr val="tx1"/>
                </a:solidFill>
              </a:rPr>
              <a:t>Non devo più cercare la «sorgente» del problema per trattare il paziente con sensibilizzazione centrale del dolore</a:t>
            </a:r>
          </a:p>
          <a:p>
            <a:pPr marL="0" indent="0">
              <a:buNone/>
            </a:pPr>
            <a:endParaRPr lang="it-IT" sz="2800" b="1" dirty="0" smtClean="0">
              <a:solidFill>
                <a:schemeClr val="tx1"/>
              </a:solidFill>
            </a:endParaRPr>
          </a:p>
          <a:p>
            <a:pPr lvl="1"/>
            <a:r>
              <a:rPr lang="it-IT" sz="2400" dirty="0" smtClean="0">
                <a:solidFill>
                  <a:schemeClr val="tx1"/>
                </a:solidFill>
              </a:rPr>
              <a:t>Anche quando il dolore cronico si presenta, a noi e al paziente, come se avesse un pattern meccanico, il tessuto è con molta probabilità decondizionato, debole, poco allenato, ma «guarito» al meglio delle sue possibilità.</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901"/>
            <a:ext cx="4320480" cy="240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rot="20857152">
            <a:off x="1821280" y="704601"/>
            <a:ext cx="646332" cy="1200329"/>
          </a:xfrm>
          <a:prstGeom prst="rect">
            <a:avLst/>
          </a:prstGeom>
          <a:noFill/>
        </p:spPr>
        <p:txBody>
          <a:bodyPr wrap="none" rtlCol="0">
            <a:spAutoFit/>
          </a:bodyPr>
          <a:lstStyle/>
          <a:p>
            <a:pPr algn="ctr"/>
            <a:r>
              <a:rPr lang="it-IT" sz="7200" b="1" dirty="0" smtClean="0">
                <a:solidFill>
                  <a:srgbClr val="002060"/>
                </a:solidFill>
              </a:rPr>
              <a:t>2</a:t>
            </a:r>
            <a:endParaRPr lang="it-IT" sz="7200" b="1" dirty="0">
              <a:solidFill>
                <a:srgbClr val="002060"/>
              </a:solidFill>
            </a:endParaRPr>
          </a:p>
        </p:txBody>
      </p:sp>
    </p:spTree>
    <p:extLst>
      <p:ext uri="{BB962C8B-B14F-4D97-AF65-F5344CB8AC3E}">
        <p14:creationId xmlns:p14="http://schemas.microsoft.com/office/powerpoint/2010/main" val="914719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quarter" idx="13"/>
          </p:nvPr>
        </p:nvSpPr>
        <p:spPr>
          <a:xfrm>
            <a:off x="204971" y="980728"/>
            <a:ext cx="4752528" cy="5482480"/>
          </a:xfrm>
        </p:spPr>
        <p:txBody>
          <a:bodyPr/>
          <a:lstStyle/>
          <a:p>
            <a:r>
              <a:rPr lang="it-IT" dirty="0" smtClean="0">
                <a:solidFill>
                  <a:schemeClr val="tx1"/>
                </a:solidFill>
              </a:rPr>
              <a:t>Test, esami, RX, RMN, EMG </a:t>
            </a:r>
            <a:r>
              <a:rPr lang="it-IT" dirty="0" err="1" smtClean="0">
                <a:solidFill>
                  <a:schemeClr val="tx1"/>
                </a:solidFill>
              </a:rPr>
              <a:t>ecc</a:t>
            </a:r>
            <a:r>
              <a:rPr lang="it-IT" dirty="0" smtClean="0">
                <a:solidFill>
                  <a:schemeClr val="tx1"/>
                </a:solidFill>
              </a:rPr>
              <a:t> alla ricerca del </a:t>
            </a:r>
            <a:r>
              <a:rPr lang="it-IT" b="1" i="1" u="sng" dirty="0" smtClean="0">
                <a:solidFill>
                  <a:schemeClr val="tx1"/>
                </a:solidFill>
                <a:effectLst>
                  <a:outerShdw blurRad="38100" dist="38100" dir="2700000" algn="tl">
                    <a:srgbClr val="000000">
                      <a:alpha val="43137"/>
                    </a:srgbClr>
                  </a:outerShdw>
                </a:effectLst>
              </a:rPr>
              <a:t>«Problema»…</a:t>
            </a:r>
            <a:endParaRPr lang="it-IT" b="1" i="1" u="sng" dirty="0">
              <a:solidFill>
                <a:schemeClr val="tx1"/>
              </a:solidFill>
              <a:effectLst>
                <a:outerShdw blurRad="38100" dist="38100" dir="2700000" algn="tl">
                  <a:srgbClr val="000000">
                    <a:alpha val="43137"/>
                  </a:srgbClr>
                </a:outerShdw>
              </a:effectLst>
            </a:endParaRPr>
          </a:p>
        </p:txBody>
      </p:sp>
      <p:pic>
        <p:nvPicPr>
          <p:cNvPr id="8" name="Immagine 7"/>
          <p:cNvPicPr>
            <a:picLocks noChangeAspect="1"/>
          </p:cNvPicPr>
          <p:nvPr/>
        </p:nvPicPr>
        <p:blipFill>
          <a:blip r:embed="rId2"/>
          <a:stretch>
            <a:fillRect/>
          </a:stretch>
        </p:blipFill>
        <p:spPr>
          <a:xfrm>
            <a:off x="310133" y="2976871"/>
            <a:ext cx="2076450" cy="1638300"/>
          </a:xfrm>
          <a:prstGeom prst="rect">
            <a:avLst/>
          </a:prstGeom>
        </p:spPr>
      </p:pic>
      <p:pic>
        <p:nvPicPr>
          <p:cNvPr id="9" name="Immagine 8"/>
          <p:cNvPicPr>
            <a:picLocks noChangeAspect="1"/>
          </p:cNvPicPr>
          <p:nvPr/>
        </p:nvPicPr>
        <p:blipFill>
          <a:blip r:embed="rId3"/>
          <a:stretch>
            <a:fillRect/>
          </a:stretch>
        </p:blipFill>
        <p:spPr>
          <a:xfrm>
            <a:off x="2555776" y="4615171"/>
            <a:ext cx="2156638" cy="1614923"/>
          </a:xfrm>
          <a:prstGeom prst="rect">
            <a:avLst/>
          </a:prstGeom>
        </p:spPr>
      </p:pic>
      <p:pic>
        <p:nvPicPr>
          <p:cNvPr id="10" name="Immagine 9"/>
          <p:cNvPicPr>
            <a:picLocks noChangeAspect="1"/>
          </p:cNvPicPr>
          <p:nvPr/>
        </p:nvPicPr>
        <p:blipFill>
          <a:blip r:embed="rId4"/>
          <a:stretch>
            <a:fillRect/>
          </a:stretch>
        </p:blipFill>
        <p:spPr>
          <a:xfrm>
            <a:off x="5401842" y="2520280"/>
            <a:ext cx="2554534" cy="3645024"/>
          </a:xfrm>
          <a:prstGeom prst="rect">
            <a:avLst/>
          </a:prstGeom>
        </p:spPr>
      </p:pic>
    </p:spTree>
    <p:extLst>
      <p:ext uri="{BB962C8B-B14F-4D97-AF65-F5344CB8AC3E}">
        <p14:creationId xmlns:p14="http://schemas.microsoft.com/office/powerpoint/2010/main" val="415214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65760" y="116632"/>
            <a:ext cx="8670736" cy="864096"/>
          </a:xfrm>
        </p:spPr>
        <p:txBody>
          <a:bodyPr/>
          <a:lstStyle/>
          <a:p>
            <a:r>
              <a:rPr lang="it-IT" sz="4800" dirty="0" smtClean="0"/>
              <a:t>Il problema non è più il tessuto</a:t>
            </a:r>
            <a:endParaRPr lang="it-IT" sz="4800" dirty="0"/>
          </a:p>
        </p:txBody>
      </p:sp>
      <p:pic>
        <p:nvPicPr>
          <p:cNvPr id="1026" name="Picture 2" descr="D:\dolore buhhhh\Immagine-1-979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21" y="1239890"/>
            <a:ext cx="5328557" cy="557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33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7472" y="332656"/>
            <a:ext cx="8229600" cy="3207382"/>
          </a:xfrm>
          <a:prstGeom prst="rect">
            <a:avLst/>
          </a:prstGeom>
        </p:spPr>
      </p:pic>
      <p:pic>
        <p:nvPicPr>
          <p:cNvPr id="5" name="Picture 4"/>
          <p:cNvPicPr>
            <a:picLocks noChangeAspect="1"/>
          </p:cNvPicPr>
          <p:nvPr/>
        </p:nvPicPr>
        <p:blipFill>
          <a:blip r:embed="rId3"/>
          <a:stretch>
            <a:fillRect/>
          </a:stretch>
        </p:blipFill>
        <p:spPr>
          <a:xfrm>
            <a:off x="444921" y="4437112"/>
            <a:ext cx="8142151" cy="503200"/>
          </a:xfrm>
          <a:prstGeom prst="rect">
            <a:avLst/>
          </a:prstGeom>
        </p:spPr>
      </p:pic>
    </p:spTree>
    <p:extLst>
      <p:ext uri="{BB962C8B-B14F-4D97-AF65-F5344CB8AC3E}">
        <p14:creationId xmlns:p14="http://schemas.microsoft.com/office/powerpoint/2010/main" val="512623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79512" y="404664"/>
            <a:ext cx="4040188" cy="855786"/>
          </a:xfrm>
        </p:spPr>
        <p:style>
          <a:lnRef idx="0">
            <a:schemeClr val="accent6"/>
          </a:lnRef>
          <a:fillRef idx="3">
            <a:schemeClr val="accent6"/>
          </a:fillRef>
          <a:effectRef idx="3">
            <a:schemeClr val="accent6"/>
          </a:effectRef>
          <a:fontRef idx="minor">
            <a:schemeClr val="lt1"/>
          </a:fontRef>
        </p:style>
        <p:txBody>
          <a:bodyPr/>
          <a:lstStyle/>
          <a:p>
            <a:r>
              <a:rPr lang="it-IT" sz="2800" b="1" dirty="0" smtClean="0">
                <a:solidFill>
                  <a:schemeClr val="bg1"/>
                </a:solidFill>
              </a:rPr>
              <a:t>Dolore nocicettivo</a:t>
            </a:r>
            <a:endParaRPr lang="it-IT" sz="2800" b="1" dirty="0">
              <a:solidFill>
                <a:schemeClr val="bg1"/>
              </a:solidFill>
            </a:endParaRPr>
          </a:p>
        </p:txBody>
      </p:sp>
      <p:sp>
        <p:nvSpPr>
          <p:cNvPr id="4" name="Segnaposto contenuto 3"/>
          <p:cNvSpPr>
            <a:spLocks noGrp="1"/>
          </p:cNvSpPr>
          <p:nvPr>
            <p:ph sz="half" idx="4294967295"/>
          </p:nvPr>
        </p:nvSpPr>
        <p:spPr>
          <a:xfrm>
            <a:off x="251520" y="1628800"/>
            <a:ext cx="3960440" cy="4824535"/>
          </a:xfrm>
          <a:prstGeom prst="rect">
            <a:avLst/>
          </a:prstGeom>
        </p:spPr>
        <p:style>
          <a:lnRef idx="1">
            <a:schemeClr val="accent6"/>
          </a:lnRef>
          <a:fillRef idx="2">
            <a:schemeClr val="accent6"/>
          </a:fillRef>
          <a:effectRef idx="1">
            <a:schemeClr val="accent6"/>
          </a:effectRef>
          <a:fontRef idx="minor">
            <a:schemeClr val="dk1"/>
          </a:fontRef>
        </p:style>
        <p:txBody>
          <a:bodyPr>
            <a:normAutofit fontScale="92500"/>
          </a:bodyPr>
          <a:lstStyle/>
          <a:p>
            <a:r>
              <a:rPr lang="it-IT" dirty="0" smtClean="0"/>
              <a:t>Dolore acuto, intermittente, aumenta con il movimento in direzione provocativa</a:t>
            </a:r>
          </a:p>
          <a:p>
            <a:r>
              <a:rPr lang="it-IT" dirty="0" smtClean="0"/>
              <a:t>Correlazione proporzionale tra stimolo e risposta</a:t>
            </a:r>
          </a:p>
          <a:p>
            <a:r>
              <a:rPr lang="it-IT" dirty="0" smtClean="0"/>
              <a:t>Localizzazione del dolore in aree anatomiche precise</a:t>
            </a:r>
          </a:p>
          <a:p>
            <a:r>
              <a:rPr lang="it-IT" dirty="0" smtClean="0"/>
              <a:t>Tipologia acuta, fitta, tagliente</a:t>
            </a:r>
          </a:p>
          <a:p>
            <a:r>
              <a:rPr lang="it-IT" dirty="0" smtClean="0"/>
              <a:t>Affidabilità del nostro esame alta</a:t>
            </a:r>
            <a:endParaRPr lang="it-IT" dirty="0"/>
          </a:p>
        </p:txBody>
      </p:sp>
      <p:sp>
        <p:nvSpPr>
          <p:cNvPr id="5" name="Segnaposto testo 4"/>
          <p:cNvSpPr>
            <a:spLocks noGrp="1"/>
          </p:cNvSpPr>
          <p:nvPr>
            <p:ph type="body" sz="quarter" idx="3"/>
          </p:nvPr>
        </p:nvSpPr>
        <p:spPr>
          <a:xfrm>
            <a:off x="4932040" y="404664"/>
            <a:ext cx="3969767" cy="855786"/>
          </a:xfrm>
        </p:spPr>
        <p:style>
          <a:lnRef idx="0">
            <a:schemeClr val="accent5"/>
          </a:lnRef>
          <a:fillRef idx="3">
            <a:schemeClr val="accent5"/>
          </a:fillRef>
          <a:effectRef idx="3">
            <a:schemeClr val="accent5"/>
          </a:effectRef>
          <a:fontRef idx="minor">
            <a:schemeClr val="lt1"/>
          </a:fontRef>
        </p:style>
        <p:txBody>
          <a:bodyPr/>
          <a:lstStyle/>
          <a:p>
            <a:r>
              <a:rPr lang="it-IT" b="1" dirty="0" smtClean="0"/>
              <a:t>Dolore da «sensibilizzazione»</a:t>
            </a:r>
            <a:endParaRPr lang="it-IT" b="1" dirty="0"/>
          </a:p>
        </p:txBody>
      </p:sp>
      <p:sp>
        <p:nvSpPr>
          <p:cNvPr id="6" name="Segnaposto contenuto 5"/>
          <p:cNvSpPr>
            <a:spLocks noGrp="1"/>
          </p:cNvSpPr>
          <p:nvPr>
            <p:ph sz="quarter" idx="4294967295"/>
          </p:nvPr>
        </p:nvSpPr>
        <p:spPr>
          <a:xfrm>
            <a:off x="4932040" y="1628800"/>
            <a:ext cx="3898776" cy="4824536"/>
          </a:xfrm>
          <a:prstGeom prst="rect">
            <a:avLst/>
          </a:prstGeom>
        </p:spPr>
        <p:style>
          <a:lnRef idx="1">
            <a:schemeClr val="accent5"/>
          </a:lnRef>
          <a:fillRef idx="2">
            <a:schemeClr val="accent5"/>
          </a:fillRef>
          <a:effectRef idx="1">
            <a:schemeClr val="accent5"/>
          </a:effectRef>
          <a:fontRef idx="minor">
            <a:schemeClr val="dk1"/>
          </a:fontRef>
        </p:style>
        <p:txBody>
          <a:bodyPr>
            <a:normAutofit fontScale="92500"/>
          </a:bodyPr>
          <a:lstStyle/>
          <a:p>
            <a:r>
              <a:rPr lang="it-IT" dirty="0" smtClean="0"/>
              <a:t>Dolore discontinuo, imprevedibile, peggiora con movimenti aspecifici</a:t>
            </a:r>
            <a:endParaRPr lang="it-IT" dirty="0"/>
          </a:p>
          <a:p>
            <a:r>
              <a:rPr lang="it-IT" dirty="0" smtClean="0"/>
              <a:t>Correlazione stimolo risposta molto incoerente</a:t>
            </a:r>
          </a:p>
          <a:p>
            <a:r>
              <a:rPr lang="it-IT" dirty="0" smtClean="0"/>
              <a:t>Allargamento campo recettoriale, distribuzione anatomica molto variabile</a:t>
            </a:r>
          </a:p>
          <a:p>
            <a:r>
              <a:rPr lang="it-IT" dirty="0" smtClean="0"/>
              <a:t>Iperalgesia, a volte </a:t>
            </a:r>
            <a:r>
              <a:rPr lang="it-IT" dirty="0" err="1" smtClean="0"/>
              <a:t>allodinia</a:t>
            </a:r>
            <a:endParaRPr lang="it-IT" dirty="0" smtClean="0"/>
          </a:p>
          <a:p>
            <a:r>
              <a:rPr lang="it-IT" dirty="0" smtClean="0"/>
              <a:t>Affidabilità dell’esame bassa</a:t>
            </a:r>
            <a:endParaRPr lang="it-IT" dirty="0"/>
          </a:p>
        </p:txBody>
      </p:sp>
    </p:spTree>
    <p:extLst>
      <p:ext uri="{BB962C8B-B14F-4D97-AF65-F5344CB8AC3E}">
        <p14:creationId xmlns:p14="http://schemas.microsoft.com/office/powerpoint/2010/main" val="13285218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Cosa cambia nel tuo approccio?</a:t>
            </a:r>
            <a:endParaRPr lang="it-IT" b="1" dirty="0"/>
          </a:p>
        </p:txBody>
      </p:sp>
      <p:pic>
        <p:nvPicPr>
          <p:cNvPr id="4098" name="Picture 2" descr="C:\Users\Fisiot 52\AppData\Local\Microsoft\Windows\Temporary Internet Files\Content.IE5\H91US1CZ\question-1015308_960_72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600200"/>
            <a:ext cx="5071294" cy="507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72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88640"/>
            <a:ext cx="8712968" cy="1080120"/>
          </a:xfrm>
        </p:spPr>
        <p:txBody>
          <a:bodyPr/>
          <a:lstStyle/>
          <a:p>
            <a:r>
              <a:rPr lang="it-IT" sz="4400" b="1" dirty="0" smtClean="0"/>
              <a:t>Cosa cambia nel tuo approccio</a:t>
            </a:r>
            <a:r>
              <a:rPr lang="it-IT" b="1" dirty="0" smtClean="0"/>
              <a:t>?</a:t>
            </a:r>
            <a:endParaRPr lang="it-IT" b="1" dirty="0"/>
          </a:p>
        </p:txBody>
      </p:sp>
      <p:sp>
        <p:nvSpPr>
          <p:cNvPr id="3" name="Segnaposto contenuto 2"/>
          <p:cNvSpPr>
            <a:spLocks noGrp="1"/>
          </p:cNvSpPr>
          <p:nvPr>
            <p:ph idx="1"/>
          </p:nvPr>
        </p:nvSpPr>
        <p:spPr>
          <a:xfrm>
            <a:off x="179512" y="1484784"/>
            <a:ext cx="8784976" cy="5256584"/>
          </a:xfrm>
        </p:spPr>
        <p:txBody>
          <a:bodyPr>
            <a:normAutofit/>
          </a:bodyPr>
          <a:lstStyle/>
          <a:p>
            <a:r>
              <a:rPr lang="it-IT" sz="2400" b="1" dirty="0" smtClean="0">
                <a:solidFill>
                  <a:schemeClr val="tx1"/>
                </a:solidFill>
              </a:rPr>
              <a:t>Anamnesi ed esame obiettivo</a:t>
            </a:r>
          </a:p>
          <a:p>
            <a:r>
              <a:rPr lang="it-IT" sz="2400" b="1" dirty="0" smtClean="0">
                <a:solidFill>
                  <a:schemeClr val="tx1"/>
                </a:solidFill>
              </a:rPr>
              <a:t>Eventuali richieste al medico inviante: </a:t>
            </a:r>
          </a:p>
          <a:p>
            <a:pPr lvl="1"/>
            <a:r>
              <a:rPr lang="it-IT" sz="2400" dirty="0" smtClean="0">
                <a:solidFill>
                  <a:schemeClr val="tx1"/>
                </a:solidFill>
              </a:rPr>
              <a:t>è già chiara la diagnosi e l’eventuale terapia causale? </a:t>
            </a:r>
          </a:p>
          <a:p>
            <a:pPr lvl="1"/>
            <a:r>
              <a:rPr lang="it-IT" sz="2400" dirty="0" smtClean="0">
                <a:solidFill>
                  <a:schemeClr val="tx1"/>
                </a:solidFill>
              </a:rPr>
              <a:t>sono stati già eseguiti indagini strumentali?</a:t>
            </a:r>
          </a:p>
          <a:p>
            <a:pPr lvl="1"/>
            <a:r>
              <a:rPr lang="it-IT" sz="2400" dirty="0" smtClean="0">
                <a:solidFill>
                  <a:schemeClr val="tx1"/>
                </a:solidFill>
              </a:rPr>
              <a:t>Il paziente ha già provato una terapia adatta? </a:t>
            </a:r>
          </a:p>
          <a:p>
            <a:pPr lvl="1"/>
            <a:r>
              <a:rPr lang="it-IT" sz="2400" dirty="0" smtClean="0">
                <a:solidFill>
                  <a:schemeClr val="tx1"/>
                </a:solidFill>
              </a:rPr>
              <a:t>E’ stato già visto da un centro di terapia del dolore?</a:t>
            </a:r>
          </a:p>
          <a:p>
            <a:r>
              <a:rPr lang="it-IT" sz="2400" b="1" dirty="0" smtClean="0">
                <a:solidFill>
                  <a:schemeClr val="tx1"/>
                </a:solidFill>
              </a:rPr>
              <a:t>Intervento educativo rispetto al paziente ed ai familiari se necessario</a:t>
            </a:r>
          </a:p>
          <a:p>
            <a:r>
              <a:rPr lang="it-IT" sz="2400" b="1" dirty="0" smtClean="0">
                <a:solidFill>
                  <a:schemeClr val="tx1"/>
                </a:solidFill>
              </a:rPr>
              <a:t>Controllo nel tempo</a:t>
            </a:r>
          </a:p>
          <a:p>
            <a:r>
              <a:rPr lang="it-IT" sz="2400" b="1" dirty="0" smtClean="0">
                <a:solidFill>
                  <a:schemeClr val="tx1"/>
                </a:solidFill>
              </a:rPr>
              <a:t>Approccio «più centrale che periferico»: attenzione a non nuocere</a:t>
            </a:r>
          </a:p>
        </p:txBody>
      </p:sp>
    </p:spTree>
    <p:extLst>
      <p:ext uri="{BB962C8B-B14F-4D97-AF65-F5344CB8AC3E}">
        <p14:creationId xmlns:p14="http://schemas.microsoft.com/office/powerpoint/2010/main" val="950391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27584" y="260648"/>
            <a:ext cx="7306971" cy="1339551"/>
          </a:xfrm>
        </p:spPr>
        <p:txBody>
          <a:bodyPr/>
          <a:lstStyle/>
          <a:p>
            <a:r>
              <a:rPr lang="it-IT" sz="2400" i="1" dirty="0"/>
              <a:t>Legge </a:t>
            </a:r>
            <a:r>
              <a:rPr lang="it-IT" sz="2400" i="1" dirty="0" smtClean="0"/>
              <a:t>15/03/2010, n. 38: “</a:t>
            </a:r>
            <a:r>
              <a:rPr lang="it-IT" sz="2400" i="1" dirty="0"/>
              <a:t>Disposizioni per garantire l'accesso alle cure palliative e alla terapia del dolore”</a:t>
            </a:r>
          </a:p>
        </p:txBody>
      </p:sp>
      <p:sp>
        <p:nvSpPr>
          <p:cNvPr id="8" name="Segnaposto contenuto 7"/>
          <p:cNvSpPr>
            <a:spLocks noGrp="1"/>
          </p:cNvSpPr>
          <p:nvPr>
            <p:ph idx="1"/>
          </p:nvPr>
        </p:nvSpPr>
        <p:spPr>
          <a:xfrm>
            <a:off x="539552" y="2113867"/>
            <a:ext cx="8208912" cy="4051437"/>
          </a:xfrm>
        </p:spPr>
        <p:txBody>
          <a:bodyPr/>
          <a:lstStyle/>
          <a:p>
            <a:pPr marL="0" indent="0">
              <a:buNone/>
            </a:pPr>
            <a:r>
              <a:rPr lang="it-IT" b="1" dirty="0">
                <a:solidFill>
                  <a:schemeClr val="tx1"/>
                </a:solidFill>
              </a:rPr>
              <a:t>Rilevazione del dolore all’interno della cartella </a:t>
            </a:r>
            <a:r>
              <a:rPr lang="it-IT" b="1" dirty="0" smtClean="0">
                <a:solidFill>
                  <a:schemeClr val="tx1"/>
                </a:solidFill>
              </a:rPr>
              <a:t>clinica</a:t>
            </a:r>
          </a:p>
          <a:p>
            <a:pPr marL="0" indent="0">
              <a:buNone/>
            </a:pPr>
            <a:r>
              <a:rPr lang="it-IT" dirty="0">
                <a:solidFill>
                  <a:schemeClr val="tx1"/>
                </a:solidFill>
              </a:rPr>
              <a:t/>
            </a:r>
            <a:br>
              <a:rPr lang="it-IT" dirty="0">
                <a:solidFill>
                  <a:schemeClr val="tx1"/>
                </a:solidFill>
              </a:rPr>
            </a:br>
            <a:r>
              <a:rPr lang="it-IT" dirty="0">
                <a:solidFill>
                  <a:schemeClr val="tx1"/>
                </a:solidFill>
              </a:rPr>
              <a:t>All’interno della cartella clinica, nelle sezioni medica ed infermieristica, in uso presso tutte le strutture sanitarie, devono essere riportati le caratteristiche del dolore rilevato e della sua evoluzione nel corso del ricovero, nonché la tecnica antalgica e i farmaci utilizzati, i relativi dosaggi e il risultato antalgico conseguito.</a:t>
            </a:r>
          </a:p>
        </p:txBody>
      </p:sp>
    </p:spTree>
    <p:extLst>
      <p:ext uri="{BB962C8B-B14F-4D97-AF65-F5344CB8AC3E}">
        <p14:creationId xmlns:p14="http://schemas.microsoft.com/office/powerpoint/2010/main" val="13098255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74638"/>
            <a:ext cx="8496944" cy="994122"/>
          </a:xfrm>
        </p:spPr>
        <p:txBody>
          <a:bodyPr>
            <a:noAutofit/>
          </a:bodyPr>
          <a:lstStyle/>
          <a:p>
            <a:r>
              <a:rPr lang="it-IT" sz="4000" b="1" dirty="0" smtClean="0"/>
              <a:t>Più centrale che periferico significa:</a:t>
            </a:r>
            <a:endParaRPr lang="it-IT" sz="4000" b="1" dirty="0"/>
          </a:p>
        </p:txBody>
      </p:sp>
      <p:sp>
        <p:nvSpPr>
          <p:cNvPr id="3" name="Segnaposto contenuto 2"/>
          <p:cNvSpPr>
            <a:spLocks noGrp="1"/>
          </p:cNvSpPr>
          <p:nvPr>
            <p:ph idx="1"/>
          </p:nvPr>
        </p:nvSpPr>
        <p:spPr>
          <a:xfrm>
            <a:off x="179512" y="1600200"/>
            <a:ext cx="8784976" cy="4925144"/>
          </a:xfrm>
        </p:spPr>
        <p:txBody>
          <a:bodyPr>
            <a:normAutofit fontScale="92500" lnSpcReduction="10000"/>
          </a:bodyPr>
          <a:lstStyle/>
          <a:p>
            <a:pPr>
              <a:buFont typeface="Wingdings" pitchFamily="2" charset="2"/>
              <a:buChar char="Ø"/>
            </a:pPr>
            <a:r>
              <a:rPr lang="it-IT" dirty="0" smtClean="0">
                <a:solidFill>
                  <a:schemeClr val="tx1"/>
                </a:solidFill>
              </a:rPr>
              <a:t>Non concentrarsi e non far «concentrare» il paziente sulla valutazione del dolore</a:t>
            </a:r>
          </a:p>
          <a:p>
            <a:pPr marL="0" indent="0">
              <a:buNone/>
            </a:pPr>
            <a:endParaRPr lang="it-IT" dirty="0" smtClean="0">
              <a:solidFill>
                <a:schemeClr val="tx1"/>
              </a:solidFill>
            </a:endParaRPr>
          </a:p>
          <a:p>
            <a:pPr>
              <a:buFont typeface="Wingdings" pitchFamily="2" charset="2"/>
              <a:buChar char="Ø"/>
            </a:pPr>
            <a:r>
              <a:rPr lang="it-IT" dirty="0" smtClean="0">
                <a:solidFill>
                  <a:schemeClr val="tx1"/>
                </a:solidFill>
              </a:rPr>
              <a:t>Non «cercare» il tessuto bersaglio o il danno tissutale</a:t>
            </a:r>
          </a:p>
          <a:p>
            <a:pPr marL="0" indent="0">
              <a:buNone/>
            </a:pPr>
            <a:endParaRPr lang="it-IT" dirty="0" smtClean="0">
              <a:solidFill>
                <a:schemeClr val="tx1"/>
              </a:solidFill>
            </a:endParaRPr>
          </a:p>
          <a:p>
            <a:pPr>
              <a:buFont typeface="Wingdings" pitchFamily="2" charset="2"/>
              <a:buChar char="Ø"/>
            </a:pPr>
            <a:r>
              <a:rPr lang="it-IT" dirty="0" smtClean="0">
                <a:solidFill>
                  <a:schemeClr val="tx1"/>
                </a:solidFill>
              </a:rPr>
              <a:t>Dare tutte le informazioni rispetto al dolore</a:t>
            </a:r>
          </a:p>
          <a:p>
            <a:pPr marL="0" indent="0">
              <a:buNone/>
            </a:pPr>
            <a:endParaRPr lang="it-IT" dirty="0" smtClean="0">
              <a:solidFill>
                <a:schemeClr val="tx1"/>
              </a:solidFill>
            </a:endParaRPr>
          </a:p>
          <a:p>
            <a:pPr>
              <a:buFont typeface="Wingdings" pitchFamily="2" charset="2"/>
              <a:buChar char="Ø"/>
            </a:pPr>
            <a:r>
              <a:rPr lang="it-IT" dirty="0" smtClean="0">
                <a:solidFill>
                  <a:schemeClr val="tx1"/>
                </a:solidFill>
              </a:rPr>
              <a:t>Valutare e orientare il trattamento al recupero della funzione, alle performance</a:t>
            </a:r>
          </a:p>
          <a:p>
            <a:pPr marL="0" indent="0">
              <a:buNone/>
            </a:pPr>
            <a:endParaRPr lang="it-IT" dirty="0" smtClean="0">
              <a:solidFill>
                <a:schemeClr val="tx1"/>
              </a:solidFill>
            </a:endParaRPr>
          </a:p>
          <a:p>
            <a:pPr>
              <a:buFont typeface="Wingdings" pitchFamily="2" charset="2"/>
              <a:buChar char="Ø"/>
            </a:pPr>
            <a:r>
              <a:rPr lang="it-IT" dirty="0" smtClean="0">
                <a:solidFill>
                  <a:schemeClr val="tx1"/>
                </a:solidFill>
              </a:rPr>
              <a:t>Coadiuvare una corretta gestione dello stress e della fatica (in particolare per noi nell’esercizio fisico) anche orientando il paziente a professionisti specifici</a:t>
            </a:r>
          </a:p>
          <a:p>
            <a:pPr>
              <a:buFont typeface="Wingdings" pitchFamily="2" charset="2"/>
              <a:buChar char="Ø"/>
            </a:pPr>
            <a:endParaRPr lang="it-IT" dirty="0"/>
          </a:p>
        </p:txBody>
      </p:sp>
    </p:spTree>
    <p:extLst>
      <p:ext uri="{BB962C8B-B14F-4D97-AF65-F5344CB8AC3E}">
        <p14:creationId xmlns:p14="http://schemas.microsoft.com/office/powerpoint/2010/main" val="33744215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692696"/>
            <a:ext cx="8712968" cy="5433467"/>
          </a:xfrm>
        </p:spPr>
        <p:txBody>
          <a:bodyPr>
            <a:normAutofit lnSpcReduction="10000"/>
          </a:bodyPr>
          <a:lstStyle/>
          <a:p>
            <a:r>
              <a:rPr lang="it-IT" sz="2800" i="1" dirty="0" smtClean="0">
                <a:solidFill>
                  <a:schemeClr val="tx1"/>
                </a:solidFill>
              </a:rPr>
              <a:t>«Life is </a:t>
            </a:r>
            <a:r>
              <a:rPr lang="it-IT" sz="2800" i="1" dirty="0" err="1" smtClean="0">
                <a:solidFill>
                  <a:schemeClr val="tx1"/>
                </a:solidFill>
              </a:rPr>
              <a:t>nothing</a:t>
            </a:r>
            <a:r>
              <a:rPr lang="it-IT" sz="2800" i="1" dirty="0" smtClean="0">
                <a:solidFill>
                  <a:schemeClr val="tx1"/>
                </a:solidFill>
              </a:rPr>
              <a:t> </a:t>
            </a:r>
            <a:r>
              <a:rPr lang="it-IT" sz="2800" i="1" dirty="0" err="1" smtClean="0">
                <a:solidFill>
                  <a:schemeClr val="tx1"/>
                </a:solidFill>
              </a:rPr>
              <a:t>without</a:t>
            </a:r>
            <a:r>
              <a:rPr lang="it-IT" sz="2800" i="1" dirty="0" smtClean="0">
                <a:solidFill>
                  <a:schemeClr val="tx1"/>
                </a:solidFill>
              </a:rPr>
              <a:t> </a:t>
            </a:r>
            <a:r>
              <a:rPr lang="it-IT" sz="2800" i="1" dirty="0" err="1" smtClean="0">
                <a:solidFill>
                  <a:schemeClr val="tx1"/>
                </a:solidFill>
              </a:rPr>
              <a:t>physical</a:t>
            </a:r>
            <a:r>
              <a:rPr lang="it-IT" sz="2800" i="1" dirty="0" smtClean="0">
                <a:solidFill>
                  <a:schemeClr val="tx1"/>
                </a:solidFill>
              </a:rPr>
              <a:t> </a:t>
            </a:r>
            <a:r>
              <a:rPr lang="it-IT" sz="2800" i="1" dirty="0" err="1" smtClean="0">
                <a:solidFill>
                  <a:schemeClr val="tx1"/>
                </a:solidFill>
              </a:rPr>
              <a:t>confidence</a:t>
            </a:r>
            <a:r>
              <a:rPr lang="it-IT" sz="2800" i="1" dirty="0" smtClean="0">
                <a:solidFill>
                  <a:schemeClr val="tx1"/>
                </a:solidFill>
              </a:rPr>
              <a:t> and </a:t>
            </a:r>
            <a:r>
              <a:rPr lang="it-IT" sz="2800" i="1" dirty="0" err="1" smtClean="0">
                <a:solidFill>
                  <a:schemeClr val="tx1"/>
                </a:solidFill>
              </a:rPr>
              <a:t>physical</a:t>
            </a:r>
            <a:r>
              <a:rPr lang="it-IT" sz="2800" i="1" dirty="0" smtClean="0">
                <a:solidFill>
                  <a:schemeClr val="tx1"/>
                </a:solidFill>
              </a:rPr>
              <a:t> </a:t>
            </a:r>
            <a:r>
              <a:rPr lang="it-IT" sz="2800" i="1" dirty="0" err="1" smtClean="0">
                <a:solidFill>
                  <a:schemeClr val="tx1"/>
                </a:solidFill>
              </a:rPr>
              <a:t>function</a:t>
            </a:r>
            <a:r>
              <a:rPr lang="it-IT" sz="2800" i="1" dirty="0" smtClean="0">
                <a:solidFill>
                  <a:schemeClr val="tx1"/>
                </a:solidFill>
              </a:rPr>
              <a:t> – </a:t>
            </a:r>
            <a:r>
              <a:rPr lang="it-IT" sz="2800" i="1" dirty="0" err="1" smtClean="0">
                <a:solidFill>
                  <a:schemeClr val="tx1"/>
                </a:solidFill>
              </a:rPr>
              <a:t>you</a:t>
            </a:r>
            <a:r>
              <a:rPr lang="it-IT" sz="2800" i="1" dirty="0" smtClean="0">
                <a:solidFill>
                  <a:schemeClr val="tx1"/>
                </a:solidFill>
              </a:rPr>
              <a:t> </a:t>
            </a:r>
            <a:r>
              <a:rPr lang="it-IT" sz="2800" i="1" dirty="0" err="1" smtClean="0">
                <a:solidFill>
                  <a:schemeClr val="tx1"/>
                </a:solidFill>
              </a:rPr>
              <a:t>simply</a:t>
            </a:r>
            <a:r>
              <a:rPr lang="it-IT" sz="2800" i="1" dirty="0" smtClean="0">
                <a:solidFill>
                  <a:schemeClr val="tx1"/>
                </a:solidFill>
              </a:rPr>
              <a:t> </a:t>
            </a:r>
            <a:r>
              <a:rPr lang="it-IT" sz="2800" i="1" dirty="0" err="1" smtClean="0">
                <a:solidFill>
                  <a:schemeClr val="tx1"/>
                </a:solidFill>
              </a:rPr>
              <a:t>cannot</a:t>
            </a:r>
            <a:r>
              <a:rPr lang="it-IT" sz="2800" i="1" dirty="0" smtClean="0">
                <a:solidFill>
                  <a:schemeClr val="tx1"/>
                </a:solidFill>
              </a:rPr>
              <a:t> live </a:t>
            </a:r>
            <a:r>
              <a:rPr lang="it-IT" sz="2800" i="1" dirty="0" err="1" smtClean="0">
                <a:solidFill>
                  <a:schemeClr val="tx1"/>
                </a:solidFill>
              </a:rPr>
              <a:t>if</a:t>
            </a:r>
            <a:r>
              <a:rPr lang="it-IT" sz="2800" i="1" dirty="0" smtClean="0">
                <a:solidFill>
                  <a:schemeClr val="tx1"/>
                </a:solidFill>
              </a:rPr>
              <a:t> </a:t>
            </a:r>
            <a:r>
              <a:rPr lang="it-IT" sz="2800" i="1" dirty="0" err="1" smtClean="0">
                <a:solidFill>
                  <a:schemeClr val="tx1"/>
                </a:solidFill>
              </a:rPr>
              <a:t>you</a:t>
            </a:r>
            <a:r>
              <a:rPr lang="it-IT" sz="2800" i="1" dirty="0" smtClean="0">
                <a:solidFill>
                  <a:schemeClr val="tx1"/>
                </a:solidFill>
              </a:rPr>
              <a:t> </a:t>
            </a:r>
            <a:r>
              <a:rPr lang="it-IT" sz="2800" i="1" dirty="0" err="1" smtClean="0">
                <a:solidFill>
                  <a:schemeClr val="tx1"/>
                </a:solidFill>
              </a:rPr>
              <a:t>cannot</a:t>
            </a:r>
            <a:r>
              <a:rPr lang="it-IT" sz="2800" i="1" dirty="0" smtClean="0">
                <a:solidFill>
                  <a:schemeClr val="tx1"/>
                </a:solidFill>
              </a:rPr>
              <a:t> do. </a:t>
            </a:r>
            <a:r>
              <a:rPr lang="it-IT" sz="2800" i="1" dirty="0" err="1" smtClean="0">
                <a:solidFill>
                  <a:schemeClr val="tx1"/>
                </a:solidFill>
              </a:rPr>
              <a:t>Also</a:t>
            </a:r>
            <a:r>
              <a:rPr lang="it-IT" sz="2800" i="1" dirty="0" smtClean="0">
                <a:solidFill>
                  <a:schemeClr val="tx1"/>
                </a:solidFill>
              </a:rPr>
              <a:t>, the common spin-off to </a:t>
            </a:r>
            <a:r>
              <a:rPr lang="it-IT" sz="2800" i="1" dirty="0" err="1" smtClean="0">
                <a:solidFill>
                  <a:schemeClr val="tx1"/>
                </a:solidFill>
              </a:rPr>
              <a:t>improved</a:t>
            </a:r>
            <a:r>
              <a:rPr lang="it-IT" sz="2800" i="1" dirty="0" smtClean="0">
                <a:solidFill>
                  <a:schemeClr val="tx1"/>
                </a:solidFill>
              </a:rPr>
              <a:t> performance/</a:t>
            </a:r>
            <a:r>
              <a:rPr lang="it-IT" sz="2800" i="1" dirty="0" err="1" smtClean="0">
                <a:solidFill>
                  <a:schemeClr val="tx1"/>
                </a:solidFill>
              </a:rPr>
              <a:t>physical</a:t>
            </a:r>
            <a:r>
              <a:rPr lang="it-IT" sz="2800" i="1" dirty="0" smtClean="0">
                <a:solidFill>
                  <a:schemeClr val="tx1"/>
                </a:solidFill>
              </a:rPr>
              <a:t> </a:t>
            </a:r>
            <a:r>
              <a:rPr lang="it-IT" sz="2800" i="1" dirty="0" err="1" smtClean="0">
                <a:solidFill>
                  <a:schemeClr val="tx1"/>
                </a:solidFill>
              </a:rPr>
              <a:t>confidence</a:t>
            </a:r>
            <a:r>
              <a:rPr lang="it-IT" sz="2800" i="1" dirty="0" smtClean="0">
                <a:solidFill>
                  <a:schemeClr val="tx1"/>
                </a:solidFill>
              </a:rPr>
              <a:t> is a </a:t>
            </a:r>
            <a:r>
              <a:rPr lang="it-IT" sz="2800" i="1" dirty="0" err="1" smtClean="0">
                <a:solidFill>
                  <a:schemeClr val="tx1"/>
                </a:solidFill>
              </a:rPr>
              <a:t>reduction</a:t>
            </a:r>
            <a:r>
              <a:rPr lang="it-IT" sz="2800" i="1" dirty="0" smtClean="0">
                <a:solidFill>
                  <a:schemeClr val="tx1"/>
                </a:solidFill>
              </a:rPr>
              <a:t> in </a:t>
            </a:r>
            <a:r>
              <a:rPr lang="it-IT" sz="2800" i="1" dirty="0" err="1" smtClean="0">
                <a:solidFill>
                  <a:schemeClr val="tx1"/>
                </a:solidFill>
              </a:rPr>
              <a:t>symptoms</a:t>
            </a:r>
            <a:r>
              <a:rPr lang="it-IT" sz="2800" i="1" dirty="0" smtClean="0">
                <a:solidFill>
                  <a:schemeClr val="tx1"/>
                </a:solidFill>
              </a:rPr>
              <a:t>, a </a:t>
            </a:r>
            <a:r>
              <a:rPr lang="it-IT" sz="2800" i="1" dirty="0" err="1" smtClean="0">
                <a:solidFill>
                  <a:schemeClr val="tx1"/>
                </a:solidFill>
              </a:rPr>
              <a:t>better</a:t>
            </a:r>
            <a:r>
              <a:rPr lang="it-IT" sz="2800" i="1" dirty="0" smtClean="0">
                <a:solidFill>
                  <a:schemeClr val="tx1"/>
                </a:solidFill>
              </a:rPr>
              <a:t> </a:t>
            </a:r>
            <a:r>
              <a:rPr lang="it-IT" sz="2800" i="1" dirty="0" err="1" smtClean="0">
                <a:solidFill>
                  <a:schemeClr val="tx1"/>
                </a:solidFill>
              </a:rPr>
              <a:t>acceptance</a:t>
            </a:r>
            <a:r>
              <a:rPr lang="it-IT" sz="2800" i="1" dirty="0" smtClean="0">
                <a:solidFill>
                  <a:schemeClr val="tx1"/>
                </a:solidFill>
              </a:rPr>
              <a:t> of </a:t>
            </a:r>
            <a:r>
              <a:rPr lang="it-IT" sz="2800" i="1" dirty="0" err="1" smtClean="0">
                <a:solidFill>
                  <a:schemeClr val="tx1"/>
                </a:solidFill>
              </a:rPr>
              <a:t>symptoms</a:t>
            </a:r>
            <a:r>
              <a:rPr lang="it-IT" sz="2800" i="1" dirty="0" smtClean="0">
                <a:solidFill>
                  <a:schemeClr val="tx1"/>
                </a:solidFill>
              </a:rPr>
              <a:t> and a </a:t>
            </a:r>
            <a:r>
              <a:rPr lang="it-IT" sz="2800" i="1" dirty="0" err="1" smtClean="0">
                <a:solidFill>
                  <a:schemeClr val="tx1"/>
                </a:solidFill>
              </a:rPr>
              <a:t>much</a:t>
            </a:r>
            <a:r>
              <a:rPr lang="it-IT" sz="2800" i="1" dirty="0" smtClean="0">
                <a:solidFill>
                  <a:schemeClr val="tx1"/>
                </a:solidFill>
              </a:rPr>
              <a:t> </a:t>
            </a:r>
            <a:r>
              <a:rPr lang="it-IT" sz="2800" i="1" dirty="0" err="1" smtClean="0">
                <a:solidFill>
                  <a:schemeClr val="tx1"/>
                </a:solidFill>
              </a:rPr>
              <a:t>improved</a:t>
            </a:r>
            <a:r>
              <a:rPr lang="it-IT" sz="2800" i="1" dirty="0" smtClean="0">
                <a:solidFill>
                  <a:schemeClr val="tx1"/>
                </a:solidFill>
              </a:rPr>
              <a:t> </a:t>
            </a:r>
            <a:r>
              <a:rPr lang="it-IT" sz="2800" i="1" dirty="0" err="1" smtClean="0">
                <a:solidFill>
                  <a:schemeClr val="tx1"/>
                </a:solidFill>
              </a:rPr>
              <a:t>ability</a:t>
            </a:r>
            <a:r>
              <a:rPr lang="it-IT" sz="2800" i="1" dirty="0" smtClean="0">
                <a:solidFill>
                  <a:schemeClr val="tx1"/>
                </a:solidFill>
              </a:rPr>
              <a:t> to </a:t>
            </a:r>
            <a:r>
              <a:rPr lang="it-IT" sz="2800" i="1" dirty="0" err="1" smtClean="0">
                <a:solidFill>
                  <a:schemeClr val="tx1"/>
                </a:solidFill>
              </a:rPr>
              <a:t>cope</a:t>
            </a:r>
            <a:r>
              <a:rPr lang="it-IT" sz="2800" i="1" dirty="0" smtClean="0">
                <a:solidFill>
                  <a:schemeClr val="tx1"/>
                </a:solidFill>
              </a:rPr>
              <a:t>»</a:t>
            </a:r>
            <a:endParaRPr lang="it-IT" sz="2800" dirty="0">
              <a:solidFill>
                <a:schemeClr val="tx1"/>
              </a:solidFill>
            </a:endParaRPr>
          </a:p>
          <a:p>
            <a:pPr marL="0" indent="0">
              <a:buNone/>
            </a:pPr>
            <a:endParaRPr lang="it-IT" sz="2800" dirty="0" smtClean="0">
              <a:solidFill>
                <a:schemeClr val="tx1"/>
              </a:solidFill>
            </a:endParaRPr>
          </a:p>
          <a:p>
            <a:r>
              <a:rPr lang="it-IT" sz="2800" i="1" dirty="0" smtClean="0">
                <a:solidFill>
                  <a:schemeClr val="tx1"/>
                </a:solidFill>
              </a:rPr>
              <a:t> «the major goal for the </a:t>
            </a:r>
            <a:r>
              <a:rPr lang="it-IT" sz="2800" i="1" dirty="0" err="1" smtClean="0">
                <a:solidFill>
                  <a:schemeClr val="tx1"/>
                </a:solidFill>
              </a:rPr>
              <a:t>patient</a:t>
            </a:r>
            <a:r>
              <a:rPr lang="it-IT" sz="2800" i="1" dirty="0" smtClean="0">
                <a:solidFill>
                  <a:schemeClr val="tx1"/>
                </a:solidFill>
              </a:rPr>
              <a:t> is </a:t>
            </a:r>
            <a:r>
              <a:rPr lang="it-IT" sz="2800" i="1" dirty="0" err="1" smtClean="0">
                <a:solidFill>
                  <a:schemeClr val="tx1"/>
                </a:solidFill>
              </a:rPr>
              <a:t>restoration</a:t>
            </a:r>
            <a:r>
              <a:rPr lang="it-IT" sz="2800" i="1" dirty="0" smtClean="0">
                <a:solidFill>
                  <a:schemeClr val="tx1"/>
                </a:solidFill>
              </a:rPr>
              <a:t> of </a:t>
            </a:r>
            <a:r>
              <a:rPr lang="it-IT" sz="2800" i="1" u="sng" dirty="0" err="1" smtClean="0">
                <a:solidFill>
                  <a:schemeClr val="tx1"/>
                </a:solidFill>
              </a:rPr>
              <a:t>thoughtless</a:t>
            </a:r>
            <a:r>
              <a:rPr lang="it-IT" sz="2800" i="1" u="sng" dirty="0" smtClean="0">
                <a:solidFill>
                  <a:schemeClr val="tx1"/>
                </a:solidFill>
              </a:rPr>
              <a:t> </a:t>
            </a:r>
            <a:r>
              <a:rPr lang="it-IT" sz="2800" i="1" u="sng" dirty="0" err="1" smtClean="0">
                <a:solidFill>
                  <a:schemeClr val="tx1"/>
                </a:solidFill>
              </a:rPr>
              <a:t>fearless</a:t>
            </a:r>
            <a:r>
              <a:rPr lang="it-IT" sz="2800" i="1" u="sng" dirty="0" smtClean="0">
                <a:solidFill>
                  <a:schemeClr val="tx1"/>
                </a:solidFill>
              </a:rPr>
              <a:t> </a:t>
            </a:r>
            <a:r>
              <a:rPr lang="it-IT" sz="2800" i="1" u="sng" dirty="0" err="1" smtClean="0">
                <a:solidFill>
                  <a:schemeClr val="tx1"/>
                </a:solidFill>
              </a:rPr>
              <a:t>movement</a:t>
            </a:r>
            <a:r>
              <a:rPr lang="it-IT" sz="2800" i="1" dirty="0" smtClean="0">
                <a:solidFill>
                  <a:schemeClr val="tx1"/>
                </a:solidFill>
              </a:rPr>
              <a:t>.»	</a:t>
            </a:r>
          </a:p>
          <a:p>
            <a:endParaRPr lang="it-IT" sz="2800" i="1" dirty="0">
              <a:solidFill>
                <a:schemeClr val="tx1"/>
              </a:solidFill>
            </a:endParaRPr>
          </a:p>
          <a:p>
            <a:pPr marL="0" indent="0">
              <a:buNone/>
            </a:pPr>
            <a:r>
              <a:rPr lang="it-IT" i="1" dirty="0" smtClean="0"/>
              <a:t>						</a:t>
            </a:r>
            <a:r>
              <a:rPr lang="it-IT" i="1" dirty="0" smtClean="0">
                <a:solidFill>
                  <a:schemeClr val="tx1"/>
                </a:solidFill>
              </a:rPr>
              <a:t>      </a:t>
            </a:r>
            <a:r>
              <a:rPr lang="it-IT" b="1" dirty="0" smtClean="0">
                <a:solidFill>
                  <a:schemeClr val="tx1"/>
                </a:solidFill>
              </a:rPr>
              <a:t>Louis </a:t>
            </a:r>
            <a:r>
              <a:rPr lang="it-IT" b="1" dirty="0" err="1" smtClean="0">
                <a:solidFill>
                  <a:schemeClr val="tx1"/>
                </a:solidFill>
              </a:rPr>
              <a:t>Gifford</a:t>
            </a:r>
            <a:endParaRPr lang="it-IT" b="1" dirty="0">
              <a:solidFill>
                <a:schemeClr val="tx1"/>
              </a:solidFill>
            </a:endParaRPr>
          </a:p>
        </p:txBody>
      </p:sp>
    </p:spTree>
    <p:extLst>
      <p:ext uri="{BB962C8B-B14F-4D97-AF65-F5344CB8AC3E}">
        <p14:creationId xmlns:p14="http://schemas.microsoft.com/office/powerpoint/2010/main" val="26672114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interpreto?</a:t>
            </a:r>
            <a:endParaRPr lang="it-IT" dirty="0"/>
          </a:p>
        </p:txBody>
      </p:sp>
      <p:pic>
        <p:nvPicPr>
          <p:cNvPr id="8" name="Segnaposto contenuto 7"/>
          <p:cNvPicPr>
            <a:picLocks noGrp="1" noChangeAspect="1"/>
          </p:cNvPicPr>
          <p:nvPr>
            <p:ph sz="half" idx="2"/>
          </p:nvPr>
        </p:nvPicPr>
        <p:blipFill>
          <a:blip r:embed="rId2"/>
          <a:stretch>
            <a:fillRect/>
          </a:stretch>
        </p:blipFill>
        <p:spPr>
          <a:xfrm>
            <a:off x="4788024" y="2060848"/>
            <a:ext cx="4038600" cy="4047757"/>
          </a:xfrm>
          <a:prstGeom prst="rect">
            <a:avLst/>
          </a:prstGeom>
        </p:spPr>
      </p:pic>
      <p:sp>
        <p:nvSpPr>
          <p:cNvPr id="7" name="Segnaposto contenuto 6"/>
          <p:cNvSpPr>
            <a:spLocks noGrp="1"/>
          </p:cNvSpPr>
          <p:nvPr>
            <p:ph sz="quarter" idx="13"/>
          </p:nvPr>
        </p:nvSpPr>
        <p:spPr>
          <a:xfrm>
            <a:off x="323528" y="1988840"/>
            <a:ext cx="4041648" cy="4526280"/>
          </a:xfrm>
        </p:spPr>
        <p:txBody>
          <a:bodyPr/>
          <a:lstStyle/>
          <a:p>
            <a:r>
              <a:rPr lang="it-IT" dirty="0" smtClean="0">
                <a:solidFill>
                  <a:schemeClr val="tx1"/>
                </a:solidFill>
              </a:rPr>
              <a:t>Il paziente spontaneamente può togliersi le scarpe e le calze senza lamentare dolore</a:t>
            </a:r>
          </a:p>
          <a:p>
            <a:pPr marL="0" indent="0">
              <a:buNone/>
            </a:pPr>
            <a:endParaRPr lang="it-IT" dirty="0" smtClean="0">
              <a:solidFill>
                <a:schemeClr val="tx1"/>
              </a:solidFill>
            </a:endParaRPr>
          </a:p>
          <a:p>
            <a:r>
              <a:rPr lang="it-IT" dirty="0" smtClean="0">
                <a:solidFill>
                  <a:schemeClr val="tx1"/>
                </a:solidFill>
              </a:rPr>
              <a:t>Come chiediamo un bending anteriore il dolore è VAS 10</a:t>
            </a:r>
            <a:endParaRPr lang="it-IT" dirty="0">
              <a:solidFill>
                <a:schemeClr val="tx1"/>
              </a:solidFill>
            </a:endParaRPr>
          </a:p>
        </p:txBody>
      </p:sp>
    </p:spTree>
    <p:extLst>
      <p:ext uri="{BB962C8B-B14F-4D97-AF65-F5344CB8AC3E}">
        <p14:creationId xmlns:p14="http://schemas.microsoft.com/office/powerpoint/2010/main" val="12074785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0"/>
            <a:ext cx="8229600" cy="1844824"/>
          </a:xfrm>
        </p:spPr>
        <p:txBody>
          <a:bodyPr/>
          <a:lstStyle/>
          <a:p>
            <a:r>
              <a:rPr lang="it-IT" dirty="0"/>
              <a:t>Differenti contesti</a:t>
            </a:r>
            <a:br>
              <a:rPr lang="it-IT" dirty="0"/>
            </a:br>
            <a:r>
              <a:rPr lang="it-IT" dirty="0"/>
              <a:t>Differenti </a:t>
            </a:r>
            <a:r>
              <a:rPr lang="it-IT" dirty="0" smtClean="0"/>
              <a:t>obiettivi</a:t>
            </a:r>
            <a:endParaRPr lang="it-IT" dirty="0"/>
          </a:p>
        </p:txBody>
      </p:sp>
      <p:sp>
        <p:nvSpPr>
          <p:cNvPr id="6" name="Segnaposto contenuto 5"/>
          <p:cNvSpPr>
            <a:spLocks noGrp="1"/>
          </p:cNvSpPr>
          <p:nvPr>
            <p:ph idx="1"/>
          </p:nvPr>
        </p:nvSpPr>
        <p:spPr>
          <a:xfrm>
            <a:off x="323528" y="1916832"/>
            <a:ext cx="8496944" cy="4536504"/>
          </a:xfrm>
        </p:spPr>
        <p:txBody>
          <a:bodyPr/>
          <a:lstStyle/>
          <a:p>
            <a:r>
              <a:rPr lang="it-IT" dirty="0" smtClean="0">
                <a:solidFill>
                  <a:schemeClr val="tx1"/>
                </a:solidFill>
              </a:rPr>
              <a:t>Movimenti funzionali vengono processati dal nostro sistema nervoso in modo assai diverso rispetto a movimenti stereotipati, </a:t>
            </a:r>
            <a:r>
              <a:rPr lang="it-IT" dirty="0" err="1" smtClean="0">
                <a:solidFill>
                  <a:schemeClr val="tx1"/>
                </a:solidFill>
              </a:rPr>
              <a:t>afunzionali</a:t>
            </a:r>
            <a:r>
              <a:rPr lang="it-IT" dirty="0" smtClean="0">
                <a:solidFill>
                  <a:schemeClr val="tx1"/>
                </a:solidFill>
              </a:rPr>
              <a:t>, provocativi</a:t>
            </a:r>
          </a:p>
          <a:p>
            <a:endParaRPr lang="it-IT" dirty="0">
              <a:solidFill>
                <a:schemeClr val="tx1"/>
              </a:solidFill>
            </a:endParaRPr>
          </a:p>
          <a:p>
            <a:r>
              <a:rPr lang="it-IT" dirty="0" smtClean="0">
                <a:solidFill>
                  <a:schemeClr val="tx1"/>
                </a:solidFill>
              </a:rPr>
              <a:t>«Muovendo così si scatena il dolore?»</a:t>
            </a:r>
          </a:p>
          <a:p>
            <a:r>
              <a:rPr lang="it-IT" dirty="0" smtClean="0">
                <a:solidFill>
                  <a:schemeClr val="tx1"/>
                </a:solidFill>
              </a:rPr>
              <a:t>«Cosa succede al tuo dolore se ti muovi in questa direzione?»</a:t>
            </a:r>
          </a:p>
          <a:p>
            <a:r>
              <a:rPr lang="it-IT" dirty="0" smtClean="0">
                <a:solidFill>
                  <a:schemeClr val="tx1"/>
                </a:solidFill>
              </a:rPr>
              <a:t>«Dov’è il dolore?»</a:t>
            </a:r>
          </a:p>
          <a:p>
            <a:r>
              <a:rPr lang="it-IT" dirty="0" smtClean="0">
                <a:solidFill>
                  <a:schemeClr val="tx1"/>
                </a:solidFill>
              </a:rPr>
              <a:t>«Aumenta o diminuisce facendo così?»</a:t>
            </a:r>
          </a:p>
          <a:p>
            <a:endParaRPr lang="it-IT" dirty="0" smtClean="0"/>
          </a:p>
        </p:txBody>
      </p:sp>
    </p:spTree>
    <p:extLst>
      <p:ext uri="{BB962C8B-B14F-4D97-AF65-F5344CB8AC3E}">
        <p14:creationId xmlns:p14="http://schemas.microsoft.com/office/powerpoint/2010/main" val="25866359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0" y="476672"/>
            <a:ext cx="4464496" cy="1656184"/>
          </a:xfrm>
        </p:spPr>
        <p:txBody>
          <a:bodyPr/>
          <a:lstStyle/>
          <a:p>
            <a:r>
              <a:rPr lang="it-IT" sz="3200" dirty="0" smtClean="0"/>
              <a:t>Per un buon trattamento del dolore</a:t>
            </a:r>
            <a:endParaRPr lang="it-IT" sz="3200" dirty="0"/>
          </a:p>
        </p:txBody>
      </p:sp>
      <p:sp>
        <p:nvSpPr>
          <p:cNvPr id="6" name="Segnaposto contenuto 5"/>
          <p:cNvSpPr>
            <a:spLocks noGrp="1"/>
          </p:cNvSpPr>
          <p:nvPr>
            <p:ph idx="1"/>
          </p:nvPr>
        </p:nvSpPr>
        <p:spPr>
          <a:xfrm>
            <a:off x="179512" y="2852936"/>
            <a:ext cx="8856984" cy="3600400"/>
          </a:xfrm>
        </p:spPr>
        <p:txBody>
          <a:bodyPr>
            <a:normAutofit fontScale="92500"/>
          </a:bodyPr>
          <a:lstStyle/>
          <a:p>
            <a:pPr marL="0" indent="0">
              <a:buNone/>
            </a:pPr>
            <a:r>
              <a:rPr lang="it-IT" sz="2800" dirty="0" smtClean="0">
                <a:solidFill>
                  <a:schemeClr val="tx1"/>
                </a:solidFill>
              </a:rPr>
              <a:t>Se osservi un comportamento «esagerato» pensa ad un comportamento «</a:t>
            </a:r>
            <a:r>
              <a:rPr lang="it-IT" sz="2800" dirty="0" err="1" smtClean="0">
                <a:solidFill>
                  <a:schemeClr val="tx1"/>
                </a:solidFill>
              </a:rPr>
              <a:t>maladattivo</a:t>
            </a:r>
            <a:r>
              <a:rPr lang="it-IT" sz="2800" dirty="0" smtClean="0">
                <a:solidFill>
                  <a:schemeClr val="tx1"/>
                </a:solidFill>
              </a:rPr>
              <a:t>», probabilmente troppo reattivo, influenzato dalla paura del dolore oppure orientato alla ricerca di attenzione.</a:t>
            </a:r>
          </a:p>
          <a:p>
            <a:pPr marL="0" indent="0">
              <a:buNone/>
            </a:pPr>
            <a:r>
              <a:rPr lang="it-IT" sz="2800" b="1" i="1" dirty="0" smtClean="0">
                <a:solidFill>
                  <a:schemeClr val="tx1"/>
                </a:solidFill>
              </a:rPr>
              <a:t>E’ un comportamento da riconoscere e gestire, non da criticare o sottovalutare.</a:t>
            </a:r>
          </a:p>
          <a:p>
            <a:pPr marL="0" indent="0">
              <a:buNone/>
            </a:pPr>
            <a:r>
              <a:rPr lang="it-IT" sz="2800" b="1" dirty="0" smtClean="0">
                <a:solidFill>
                  <a:schemeClr val="tx1"/>
                </a:solidFill>
              </a:rPr>
              <a:t>Ad esempio: basta focalizzare tutto il dialogo sul dolore!</a:t>
            </a:r>
          </a:p>
          <a:p>
            <a:pPr marL="0" indent="0">
              <a:buNone/>
            </a:pPr>
            <a:endParaRPr lang="it-IT" sz="2800" b="1" dirty="0" smtClean="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4320480" cy="240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rot="666516">
            <a:off x="865154" y="704600"/>
            <a:ext cx="646332" cy="1200329"/>
          </a:xfrm>
          <a:prstGeom prst="rect">
            <a:avLst/>
          </a:prstGeom>
          <a:noFill/>
        </p:spPr>
        <p:txBody>
          <a:bodyPr wrap="none" rtlCol="0">
            <a:spAutoFit/>
          </a:bodyPr>
          <a:lstStyle/>
          <a:p>
            <a:pPr algn="ctr"/>
            <a:r>
              <a:rPr lang="it-IT" sz="7200" b="1" dirty="0">
                <a:solidFill>
                  <a:srgbClr val="002060"/>
                </a:solidFill>
              </a:rPr>
              <a:t>3</a:t>
            </a:r>
          </a:p>
        </p:txBody>
      </p:sp>
    </p:spTree>
    <p:extLst>
      <p:ext uri="{BB962C8B-B14F-4D97-AF65-F5344CB8AC3E}">
        <p14:creationId xmlns:p14="http://schemas.microsoft.com/office/powerpoint/2010/main" val="13832493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sz="half" idx="2"/>
          </p:nvPr>
        </p:nvSpPr>
        <p:spPr>
          <a:xfrm>
            <a:off x="4648200" y="1340768"/>
            <a:ext cx="4038600" cy="4785395"/>
          </a:xfrm>
        </p:spPr>
        <p:style>
          <a:lnRef idx="1">
            <a:schemeClr val="accent5"/>
          </a:lnRef>
          <a:fillRef idx="2">
            <a:schemeClr val="accent5"/>
          </a:fillRef>
          <a:effectRef idx="1">
            <a:schemeClr val="accent5"/>
          </a:effectRef>
          <a:fontRef idx="minor">
            <a:schemeClr val="dk1"/>
          </a:fontRef>
        </p:style>
        <p:txBody>
          <a:bodyPr/>
          <a:lstStyle/>
          <a:p>
            <a:endParaRPr lang="it-IT" dirty="0" smtClean="0">
              <a:solidFill>
                <a:schemeClr val="tx1"/>
              </a:solidFill>
            </a:endParaRPr>
          </a:p>
          <a:p>
            <a:r>
              <a:rPr lang="it-IT" smtClean="0">
                <a:solidFill>
                  <a:schemeClr val="tx1"/>
                </a:solidFill>
              </a:rPr>
              <a:t>Cosa </a:t>
            </a:r>
            <a:r>
              <a:rPr lang="it-IT" dirty="0" smtClean="0">
                <a:solidFill>
                  <a:schemeClr val="tx1"/>
                </a:solidFill>
              </a:rPr>
              <a:t>riesci a fare, nonostante il dolore?</a:t>
            </a:r>
          </a:p>
          <a:p>
            <a:endParaRPr lang="it-IT" dirty="0">
              <a:solidFill>
                <a:schemeClr val="tx1"/>
              </a:solidFill>
            </a:endParaRPr>
          </a:p>
          <a:p>
            <a:r>
              <a:rPr lang="it-IT" dirty="0" smtClean="0">
                <a:solidFill>
                  <a:schemeClr val="tx1"/>
                </a:solidFill>
              </a:rPr>
              <a:t>Che cosa ti aiuta a stare meglio?</a:t>
            </a:r>
          </a:p>
          <a:p>
            <a:endParaRPr lang="it-IT" dirty="0"/>
          </a:p>
          <a:p>
            <a:r>
              <a:rPr lang="it-IT" dirty="0" smtClean="0">
                <a:solidFill>
                  <a:schemeClr val="tx1"/>
                </a:solidFill>
              </a:rPr>
              <a:t>Che cosa vorresti riprendere a fare?</a:t>
            </a:r>
            <a:endParaRPr lang="it-IT" dirty="0">
              <a:solidFill>
                <a:schemeClr val="tx1"/>
              </a:solidFill>
            </a:endParaRPr>
          </a:p>
        </p:txBody>
      </p:sp>
      <p:sp>
        <p:nvSpPr>
          <p:cNvPr id="6" name="Segnaposto contenuto 5"/>
          <p:cNvSpPr>
            <a:spLocks noGrp="1"/>
          </p:cNvSpPr>
          <p:nvPr>
            <p:ph sz="quarter" idx="13"/>
          </p:nvPr>
        </p:nvSpPr>
        <p:spPr>
          <a:xfrm>
            <a:off x="365760" y="1340768"/>
            <a:ext cx="4041648" cy="4785712"/>
          </a:xfrm>
        </p:spPr>
        <p:style>
          <a:lnRef idx="1">
            <a:schemeClr val="accent2"/>
          </a:lnRef>
          <a:fillRef idx="2">
            <a:schemeClr val="accent2"/>
          </a:fillRef>
          <a:effectRef idx="1">
            <a:schemeClr val="accent2"/>
          </a:effectRef>
          <a:fontRef idx="minor">
            <a:schemeClr val="dk1"/>
          </a:fontRef>
        </p:style>
        <p:txBody>
          <a:bodyPr/>
          <a:lstStyle/>
          <a:p>
            <a:endParaRPr lang="it-IT" dirty="0" smtClean="0">
              <a:solidFill>
                <a:schemeClr val="tx1"/>
              </a:solidFill>
            </a:endParaRPr>
          </a:p>
          <a:p>
            <a:r>
              <a:rPr lang="it-IT" dirty="0" smtClean="0">
                <a:solidFill>
                  <a:schemeClr val="tx1"/>
                </a:solidFill>
              </a:rPr>
              <a:t>Mi fa sempre male…</a:t>
            </a:r>
          </a:p>
          <a:p>
            <a:pPr marL="0" indent="0">
              <a:buNone/>
            </a:pPr>
            <a:endParaRPr lang="it-IT" dirty="0" smtClean="0">
              <a:solidFill>
                <a:schemeClr val="tx1"/>
              </a:solidFill>
            </a:endParaRPr>
          </a:p>
          <a:p>
            <a:r>
              <a:rPr lang="it-IT" dirty="0" smtClean="0">
                <a:solidFill>
                  <a:schemeClr val="tx1"/>
                </a:solidFill>
              </a:rPr>
              <a:t>Perché sto ancora male?</a:t>
            </a:r>
          </a:p>
          <a:p>
            <a:endParaRPr lang="it-IT" dirty="0">
              <a:solidFill>
                <a:schemeClr val="tx1"/>
              </a:solidFill>
            </a:endParaRPr>
          </a:p>
          <a:p>
            <a:r>
              <a:rPr lang="it-IT" dirty="0">
                <a:solidFill>
                  <a:schemeClr val="tx1"/>
                </a:solidFill>
              </a:rPr>
              <a:t>Q</a:t>
            </a:r>
            <a:r>
              <a:rPr lang="it-IT" dirty="0" smtClean="0">
                <a:solidFill>
                  <a:schemeClr val="tx1"/>
                </a:solidFill>
              </a:rPr>
              <a:t>uale è la causa del dolore?</a:t>
            </a:r>
            <a:endParaRPr lang="it-IT" dirty="0">
              <a:solidFill>
                <a:schemeClr val="tx1"/>
              </a:solidFill>
            </a:endParaRPr>
          </a:p>
        </p:txBody>
      </p:sp>
    </p:spTree>
    <p:extLst>
      <p:ext uri="{BB962C8B-B14F-4D97-AF65-F5344CB8AC3E}">
        <p14:creationId xmlns:p14="http://schemas.microsoft.com/office/powerpoint/2010/main" val="451331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dirty="0" smtClean="0"/>
              <a:t>Come affronto il problema sensibilizzazione centrale del dolore?</a:t>
            </a:r>
            <a:endParaRPr lang="it-IT" dirty="0"/>
          </a:p>
        </p:txBody>
      </p:sp>
    </p:spTree>
    <p:extLst>
      <p:ext uri="{BB962C8B-B14F-4D97-AF65-F5344CB8AC3E}">
        <p14:creationId xmlns:p14="http://schemas.microsoft.com/office/powerpoint/2010/main" val="763985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539552" y="2204864"/>
            <a:ext cx="8062664" cy="1231776"/>
          </a:xfrm>
          <a:blipFill>
            <a:blip r:embed="rId2"/>
            <a:tile tx="0" ty="0" sx="100000" sy="100000" flip="none" algn="tl"/>
          </a:blipFill>
        </p:spPr>
        <p:style>
          <a:lnRef idx="1">
            <a:schemeClr val="accent5"/>
          </a:lnRef>
          <a:fillRef idx="2">
            <a:schemeClr val="accent5"/>
          </a:fillRef>
          <a:effectRef idx="1">
            <a:schemeClr val="accent5"/>
          </a:effectRef>
          <a:fontRef idx="minor">
            <a:schemeClr val="dk1"/>
          </a:fontRef>
        </p:style>
        <p:txBody>
          <a:bodyPr>
            <a:normAutofit/>
          </a:bodyPr>
          <a:lstStyle/>
          <a:p>
            <a:r>
              <a:rPr lang="it-IT" sz="6600" b="1" i="1" dirty="0" smtClean="0"/>
              <a:t>Nocicezione ≠ dolore</a:t>
            </a:r>
            <a:endParaRPr lang="it-IT" sz="6600" b="1" i="1" dirty="0"/>
          </a:p>
        </p:txBody>
      </p:sp>
      <p:sp>
        <p:nvSpPr>
          <p:cNvPr id="8" name="Sottotitolo 7"/>
          <p:cNvSpPr>
            <a:spLocks noGrp="1"/>
          </p:cNvSpPr>
          <p:nvPr>
            <p:ph type="subTitle" idx="1"/>
          </p:nvPr>
        </p:nvSpPr>
        <p:spPr>
          <a:xfrm>
            <a:off x="1187624" y="4149080"/>
            <a:ext cx="6768752" cy="1165201"/>
          </a:xfrm>
        </p:spPr>
        <p:txBody>
          <a:bodyPr>
            <a:noAutofit/>
          </a:bodyPr>
          <a:lstStyle/>
          <a:p>
            <a:r>
              <a:rPr lang="it-IT" dirty="0" smtClean="0">
                <a:solidFill>
                  <a:schemeClr val="tx1"/>
                </a:solidFill>
              </a:rPr>
              <a:t>Si può avere dolore senza nocicezione </a:t>
            </a:r>
          </a:p>
          <a:p>
            <a:r>
              <a:rPr lang="it-IT" dirty="0" smtClean="0">
                <a:solidFill>
                  <a:schemeClr val="tx1"/>
                </a:solidFill>
              </a:rPr>
              <a:t>E nocicezione senza dolore</a:t>
            </a:r>
            <a:endParaRPr lang="it-IT" dirty="0">
              <a:solidFill>
                <a:schemeClr val="tx1"/>
              </a:solidFill>
            </a:endParaRPr>
          </a:p>
        </p:txBody>
      </p:sp>
    </p:spTree>
    <p:extLst>
      <p:ext uri="{BB962C8B-B14F-4D97-AF65-F5344CB8AC3E}">
        <p14:creationId xmlns:p14="http://schemas.microsoft.com/office/powerpoint/2010/main" val="27209531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8" name="Segnaposto contenuto 2"/>
          <p:cNvSpPr txBox="1">
            <a:spLocks/>
          </p:cNvSpPr>
          <p:nvPr/>
        </p:nvSpPr>
        <p:spPr bwMode="auto">
          <a:xfrm>
            <a:off x="179512" y="404664"/>
            <a:ext cx="8750300"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91440"/>
          <a:lstStyle>
            <a:lvl1pPr>
              <a:defRPr sz="3200">
                <a:solidFill>
                  <a:schemeClr val="tx1"/>
                </a:solidFill>
                <a:latin typeface="Corbel" pitchFamily="34" charset="0"/>
                <a:ea typeface="MS PGothic" pitchFamily="34" charset="-128"/>
              </a:defRPr>
            </a:lvl1pPr>
            <a:lvl2pPr marL="742950" indent="-285750">
              <a:defRPr sz="2800">
                <a:solidFill>
                  <a:schemeClr val="tx1"/>
                </a:solidFill>
                <a:latin typeface="Corbel" pitchFamily="34" charset="0"/>
                <a:ea typeface="MS PGothic" pitchFamily="34" charset="-128"/>
              </a:defRPr>
            </a:lvl2pPr>
            <a:lvl3pPr marL="1143000">
              <a:defRPr sz="2400">
                <a:solidFill>
                  <a:schemeClr val="tx1"/>
                </a:solidFill>
                <a:latin typeface="Corbel" pitchFamily="34" charset="0"/>
                <a:ea typeface="MS PGothic" pitchFamily="34" charset="-128"/>
              </a:defRPr>
            </a:lvl3pPr>
            <a:lvl4pPr marL="1600200" indent="-228600">
              <a:defRPr sz="2000">
                <a:solidFill>
                  <a:schemeClr val="tx1"/>
                </a:solidFill>
                <a:latin typeface="Corbel" pitchFamily="34" charset="0"/>
                <a:ea typeface="MS PGothic" pitchFamily="34" charset="-128"/>
              </a:defRPr>
            </a:lvl4pPr>
            <a:lvl5pPr marL="2057400" indent="-228600">
              <a:defRPr sz="2000">
                <a:solidFill>
                  <a:schemeClr val="tx1"/>
                </a:solidFill>
                <a:latin typeface="Corbel" pitchFamily="34" charset="0"/>
                <a:ea typeface="MS PGothic" pitchFamily="34" charset="-128"/>
              </a:defRPr>
            </a:lvl5pPr>
            <a:lvl6pPr marL="2514600" indent="-228600" eaLnBrk="0" fontAlgn="base" hangingPunct="0">
              <a:spcAft>
                <a:spcPct val="0"/>
              </a:spcAft>
              <a:buClr>
                <a:srgbClr val="4BACC6"/>
              </a:buClr>
              <a:buFont typeface="Wingdings 3" pitchFamily="18" charset="2"/>
              <a:buChar char=""/>
              <a:defRPr sz="2000">
                <a:solidFill>
                  <a:schemeClr val="tx1"/>
                </a:solidFill>
                <a:latin typeface="Corbel" pitchFamily="34" charset="0"/>
                <a:ea typeface="MS PGothic" pitchFamily="34" charset="-128"/>
              </a:defRPr>
            </a:lvl6pPr>
            <a:lvl7pPr marL="2971800" indent="-228600" eaLnBrk="0" fontAlgn="base" hangingPunct="0">
              <a:spcAft>
                <a:spcPct val="0"/>
              </a:spcAft>
              <a:buClr>
                <a:srgbClr val="4BACC6"/>
              </a:buClr>
              <a:buFont typeface="Wingdings 3" pitchFamily="18" charset="2"/>
              <a:buChar char=""/>
              <a:defRPr sz="2000">
                <a:solidFill>
                  <a:schemeClr val="tx1"/>
                </a:solidFill>
                <a:latin typeface="Corbel" pitchFamily="34" charset="0"/>
                <a:ea typeface="MS PGothic" pitchFamily="34" charset="-128"/>
              </a:defRPr>
            </a:lvl7pPr>
            <a:lvl8pPr marL="3429000" indent="-228600" eaLnBrk="0" fontAlgn="base" hangingPunct="0">
              <a:spcAft>
                <a:spcPct val="0"/>
              </a:spcAft>
              <a:buClr>
                <a:srgbClr val="4BACC6"/>
              </a:buClr>
              <a:buFont typeface="Wingdings 3" pitchFamily="18" charset="2"/>
              <a:buChar char=""/>
              <a:defRPr sz="2000">
                <a:solidFill>
                  <a:schemeClr val="tx1"/>
                </a:solidFill>
                <a:latin typeface="Corbel" pitchFamily="34" charset="0"/>
                <a:ea typeface="MS PGothic" pitchFamily="34" charset="-128"/>
              </a:defRPr>
            </a:lvl8pPr>
            <a:lvl9pPr marL="3886200" indent="-228600" eaLnBrk="0" fontAlgn="base" hangingPunct="0">
              <a:spcAft>
                <a:spcPct val="0"/>
              </a:spcAft>
              <a:buClr>
                <a:srgbClr val="4BACC6"/>
              </a:buClr>
              <a:buFont typeface="Wingdings 3" pitchFamily="18" charset="2"/>
              <a:buChar char=""/>
              <a:defRPr sz="2000">
                <a:solidFill>
                  <a:schemeClr val="tx1"/>
                </a:solidFill>
                <a:latin typeface="Corbel" pitchFamily="34" charset="0"/>
                <a:ea typeface="MS PGothic" pitchFamily="34" charset="-128"/>
              </a:defRPr>
            </a:lvl9pPr>
          </a:lstStyle>
          <a:p>
            <a:pPr marL="438150" indent="-319088">
              <a:buClr>
                <a:schemeClr val="accent1"/>
              </a:buClr>
              <a:buSzPct val="80000"/>
              <a:buFont typeface="Wingdings 2" pitchFamily="18" charset="2"/>
              <a:buChar char=""/>
            </a:pPr>
            <a:r>
              <a:rPr lang="it-IT" altLang="en-US" sz="3600" b="1" dirty="0" smtClean="0">
                <a:solidFill>
                  <a:srgbClr val="000000"/>
                </a:solidFill>
                <a:latin typeface="Calibri" pitchFamily="34" charset="0"/>
              </a:rPr>
              <a:t>Ho escluso le </a:t>
            </a:r>
            <a:r>
              <a:rPr lang="it-IT" altLang="en-US" sz="3600" b="1" dirty="0" err="1" smtClean="0">
                <a:solidFill>
                  <a:srgbClr val="000000"/>
                </a:solidFill>
                <a:latin typeface="Calibri" pitchFamily="34" charset="0"/>
              </a:rPr>
              <a:t>Red</a:t>
            </a:r>
            <a:r>
              <a:rPr lang="it-IT" altLang="en-US" sz="3600" b="1" dirty="0" smtClean="0">
                <a:solidFill>
                  <a:srgbClr val="000000"/>
                </a:solidFill>
                <a:latin typeface="Calibri" pitchFamily="34" charset="0"/>
              </a:rPr>
              <a:t> </a:t>
            </a:r>
            <a:r>
              <a:rPr lang="it-IT" altLang="en-US" sz="3600" b="1" dirty="0" err="1" smtClean="0">
                <a:solidFill>
                  <a:srgbClr val="000000"/>
                </a:solidFill>
                <a:latin typeface="Calibri" pitchFamily="34" charset="0"/>
              </a:rPr>
              <a:t>Flags</a:t>
            </a:r>
            <a:r>
              <a:rPr lang="it-IT" altLang="en-US" sz="3600" b="1" dirty="0" smtClean="0">
                <a:solidFill>
                  <a:srgbClr val="000000"/>
                </a:solidFill>
                <a:latin typeface="Calibri" pitchFamily="34" charset="0"/>
              </a:rPr>
              <a:t>?</a:t>
            </a:r>
          </a:p>
          <a:p>
            <a:pPr marL="119062">
              <a:buClr>
                <a:schemeClr val="accent1"/>
              </a:buClr>
              <a:buSzPct val="80000"/>
            </a:pPr>
            <a:endParaRPr lang="it-IT" altLang="en-US" sz="3600" b="1" dirty="0">
              <a:solidFill>
                <a:srgbClr val="000000"/>
              </a:solidFill>
              <a:latin typeface="Calibri" pitchFamily="34" charset="0"/>
            </a:endParaRPr>
          </a:p>
          <a:p>
            <a:pPr marL="438150" indent="-319088">
              <a:buClr>
                <a:schemeClr val="accent1"/>
              </a:buClr>
              <a:buSzPct val="80000"/>
              <a:buFont typeface="Wingdings 2" pitchFamily="18" charset="2"/>
              <a:buChar char=""/>
            </a:pPr>
            <a:r>
              <a:rPr lang="it-IT" altLang="en-US" sz="3600" b="1" dirty="0">
                <a:solidFill>
                  <a:srgbClr val="000000"/>
                </a:solidFill>
                <a:latin typeface="Calibri" pitchFamily="34" charset="0"/>
              </a:rPr>
              <a:t>Il SNC è competente</a:t>
            </a:r>
            <a:r>
              <a:rPr lang="it-IT" altLang="en-US" sz="3600" b="1" dirty="0" smtClean="0">
                <a:solidFill>
                  <a:srgbClr val="000000"/>
                </a:solidFill>
                <a:latin typeface="Calibri" pitchFamily="34" charset="0"/>
              </a:rPr>
              <a:t>?</a:t>
            </a:r>
          </a:p>
          <a:p>
            <a:pPr marL="119062">
              <a:buClr>
                <a:schemeClr val="accent1"/>
              </a:buClr>
              <a:buSzPct val="80000"/>
            </a:pPr>
            <a:endParaRPr lang="it-IT" altLang="en-US" sz="3600" b="1" dirty="0">
              <a:solidFill>
                <a:srgbClr val="000000"/>
              </a:solidFill>
              <a:latin typeface="Calibri" pitchFamily="34" charset="0"/>
            </a:endParaRPr>
          </a:p>
          <a:p>
            <a:pPr marL="438150" indent="-319088">
              <a:buClr>
                <a:schemeClr val="accent1"/>
              </a:buClr>
              <a:buSzPct val="80000"/>
              <a:buFont typeface="Wingdings 2" pitchFamily="18" charset="2"/>
              <a:buChar char=""/>
            </a:pPr>
            <a:r>
              <a:rPr lang="it-IT" altLang="en-US" dirty="0">
                <a:solidFill>
                  <a:srgbClr val="000000"/>
                </a:solidFill>
                <a:latin typeface="Calibri" pitchFamily="34" charset="0"/>
              </a:rPr>
              <a:t>Sono i tessuti la fonte principale di nocicezione? Qual è la capacità di carico?</a:t>
            </a:r>
          </a:p>
          <a:p>
            <a:pPr marL="438150" indent="-319088">
              <a:buClr>
                <a:schemeClr val="accent1"/>
              </a:buClr>
              <a:buSzPct val="80000"/>
              <a:buFont typeface="Wingdings 2" pitchFamily="18" charset="2"/>
              <a:buChar char=""/>
            </a:pPr>
            <a:r>
              <a:rPr lang="it-IT" altLang="en-US" dirty="0">
                <a:solidFill>
                  <a:srgbClr val="000000"/>
                </a:solidFill>
                <a:latin typeface="Calibri" pitchFamily="34" charset="0"/>
              </a:rPr>
              <a:t>Il meccanismo di dolore è adattativo?</a:t>
            </a:r>
          </a:p>
          <a:p>
            <a:pPr marL="438150" indent="-319088">
              <a:buClr>
                <a:schemeClr val="accent1"/>
              </a:buClr>
              <a:buSzPct val="80000"/>
              <a:buFont typeface="Wingdings 2" pitchFamily="18" charset="2"/>
              <a:buChar char=""/>
            </a:pPr>
            <a:r>
              <a:rPr lang="it-IT" altLang="en-US" dirty="0">
                <a:solidFill>
                  <a:srgbClr val="000000"/>
                </a:solidFill>
                <a:latin typeface="Calibri" pitchFamily="34" charset="0"/>
              </a:rPr>
              <a:t>Ci sono altri trattamenti utili per il paziente?</a:t>
            </a:r>
          </a:p>
          <a:p>
            <a:pPr marL="438150" indent="-319088">
              <a:buClr>
                <a:schemeClr val="accent1"/>
              </a:buClr>
              <a:buSzPct val="80000"/>
              <a:buFont typeface="Wingdings 2" pitchFamily="18" charset="2"/>
              <a:buChar char=""/>
            </a:pPr>
            <a:r>
              <a:rPr lang="it-IT" altLang="en-US" dirty="0">
                <a:solidFill>
                  <a:srgbClr val="000000"/>
                </a:solidFill>
                <a:latin typeface="Calibri" pitchFamily="34" charset="0"/>
              </a:rPr>
              <a:t>La presentazione clinica è ascrivibile ad una sindrome comune?</a:t>
            </a:r>
          </a:p>
        </p:txBody>
      </p:sp>
      <p:sp>
        <p:nvSpPr>
          <p:cNvPr id="55309" name="CasellaDiTesto 3"/>
          <p:cNvSpPr txBox="1">
            <a:spLocks noChangeArrowheads="1"/>
          </p:cNvSpPr>
          <p:nvPr/>
        </p:nvSpPr>
        <p:spPr bwMode="auto">
          <a:xfrm>
            <a:off x="4608513" y="6092825"/>
            <a:ext cx="4356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rbel" pitchFamily="34" charset="0"/>
                <a:ea typeface="MS PGothic" pitchFamily="34" charset="-128"/>
              </a:defRPr>
            </a:lvl1pPr>
            <a:lvl2pPr marL="742950" indent="-285750">
              <a:defRPr sz="2800">
                <a:solidFill>
                  <a:schemeClr val="tx1"/>
                </a:solidFill>
                <a:latin typeface="Corbel" pitchFamily="34" charset="0"/>
                <a:ea typeface="MS PGothic" pitchFamily="34" charset="-128"/>
              </a:defRPr>
            </a:lvl2pPr>
            <a:lvl3pPr marL="1143000">
              <a:defRPr sz="2400">
                <a:solidFill>
                  <a:schemeClr val="tx1"/>
                </a:solidFill>
                <a:latin typeface="Corbel" pitchFamily="34" charset="0"/>
                <a:ea typeface="MS PGothic" pitchFamily="34" charset="-128"/>
              </a:defRPr>
            </a:lvl3pPr>
            <a:lvl4pPr marL="1600200" indent="-228600">
              <a:defRPr sz="2000">
                <a:solidFill>
                  <a:schemeClr val="tx1"/>
                </a:solidFill>
                <a:latin typeface="Corbel" pitchFamily="34" charset="0"/>
                <a:ea typeface="MS PGothic" pitchFamily="34" charset="-128"/>
              </a:defRPr>
            </a:lvl4pPr>
            <a:lvl5pPr marL="2057400" indent="-228600">
              <a:defRPr sz="2000">
                <a:solidFill>
                  <a:schemeClr val="tx1"/>
                </a:solidFill>
                <a:latin typeface="Corbel" pitchFamily="34" charset="0"/>
                <a:ea typeface="MS PGothic" pitchFamily="34" charset="-128"/>
              </a:defRPr>
            </a:lvl5pPr>
            <a:lvl6pPr marL="2514600" indent="-228600" eaLnBrk="0" fontAlgn="base" hangingPunct="0">
              <a:spcAft>
                <a:spcPct val="0"/>
              </a:spcAft>
              <a:buClr>
                <a:srgbClr val="4BACC6"/>
              </a:buClr>
              <a:buFont typeface="Wingdings 3" pitchFamily="18" charset="2"/>
              <a:buChar char=""/>
              <a:defRPr sz="2000">
                <a:solidFill>
                  <a:schemeClr val="tx1"/>
                </a:solidFill>
                <a:latin typeface="Corbel" pitchFamily="34" charset="0"/>
                <a:ea typeface="MS PGothic" pitchFamily="34" charset="-128"/>
              </a:defRPr>
            </a:lvl6pPr>
            <a:lvl7pPr marL="2971800" indent="-228600" eaLnBrk="0" fontAlgn="base" hangingPunct="0">
              <a:spcAft>
                <a:spcPct val="0"/>
              </a:spcAft>
              <a:buClr>
                <a:srgbClr val="4BACC6"/>
              </a:buClr>
              <a:buFont typeface="Wingdings 3" pitchFamily="18" charset="2"/>
              <a:buChar char=""/>
              <a:defRPr sz="2000">
                <a:solidFill>
                  <a:schemeClr val="tx1"/>
                </a:solidFill>
                <a:latin typeface="Corbel" pitchFamily="34" charset="0"/>
                <a:ea typeface="MS PGothic" pitchFamily="34" charset="-128"/>
              </a:defRPr>
            </a:lvl7pPr>
            <a:lvl8pPr marL="3429000" indent="-228600" eaLnBrk="0" fontAlgn="base" hangingPunct="0">
              <a:spcAft>
                <a:spcPct val="0"/>
              </a:spcAft>
              <a:buClr>
                <a:srgbClr val="4BACC6"/>
              </a:buClr>
              <a:buFont typeface="Wingdings 3" pitchFamily="18" charset="2"/>
              <a:buChar char=""/>
              <a:defRPr sz="2000">
                <a:solidFill>
                  <a:schemeClr val="tx1"/>
                </a:solidFill>
                <a:latin typeface="Corbel" pitchFamily="34" charset="0"/>
                <a:ea typeface="MS PGothic" pitchFamily="34" charset="-128"/>
              </a:defRPr>
            </a:lvl8pPr>
            <a:lvl9pPr marL="3886200" indent="-228600" eaLnBrk="0" fontAlgn="base" hangingPunct="0">
              <a:spcAft>
                <a:spcPct val="0"/>
              </a:spcAft>
              <a:buClr>
                <a:srgbClr val="4BACC6"/>
              </a:buClr>
              <a:buFont typeface="Wingdings 3" pitchFamily="18" charset="2"/>
              <a:buChar char=""/>
              <a:defRPr sz="2000">
                <a:solidFill>
                  <a:schemeClr val="tx1"/>
                </a:solidFill>
                <a:latin typeface="Corbel" pitchFamily="34" charset="0"/>
                <a:ea typeface="MS PGothic" pitchFamily="34" charset="-128"/>
              </a:defRPr>
            </a:lvl9pPr>
          </a:lstStyle>
          <a:p>
            <a:pPr algn="r" eaLnBrk="1" hangingPunct="1">
              <a:buClr>
                <a:srgbClr val="000000"/>
              </a:buClr>
              <a:buSzPct val="100000"/>
              <a:buFont typeface="Arial" pitchFamily="34" charset="0"/>
              <a:buNone/>
            </a:pPr>
            <a:r>
              <a:rPr lang="it-IT" altLang="en-US" sz="1800">
                <a:solidFill>
                  <a:srgbClr val="000000"/>
                </a:solidFill>
                <a:latin typeface="Calibri" pitchFamily="34" charset="0"/>
              </a:rPr>
              <a:t>Gifford et al, 2006 - Extracted from Wall and Melzack</a:t>
            </a:r>
            <a:r>
              <a:rPr lang="it-IT" altLang="it-IT" sz="1800">
                <a:solidFill>
                  <a:srgbClr val="000000"/>
                </a:solidFill>
                <a:latin typeface="Calibri" pitchFamily="34" charset="0"/>
              </a:rPr>
              <a:t>’</a:t>
            </a:r>
            <a:r>
              <a:rPr lang="it-IT" altLang="en-US" sz="1800">
                <a:solidFill>
                  <a:srgbClr val="000000"/>
                </a:solidFill>
                <a:latin typeface="Calibri" pitchFamily="34" charset="0"/>
              </a:rPr>
              <a:t>s Textbook of pain. 2006</a:t>
            </a:r>
          </a:p>
        </p:txBody>
      </p:sp>
    </p:spTree>
    <p:extLst>
      <p:ext uri="{BB962C8B-B14F-4D97-AF65-F5344CB8AC3E}">
        <p14:creationId xmlns:p14="http://schemas.microsoft.com/office/powerpoint/2010/main" val="938420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8" name="Segnaposto contenuto 2"/>
          <p:cNvSpPr txBox="1">
            <a:spLocks/>
          </p:cNvSpPr>
          <p:nvPr/>
        </p:nvSpPr>
        <p:spPr bwMode="auto">
          <a:xfrm>
            <a:off x="179512" y="476672"/>
            <a:ext cx="875030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91440"/>
          <a:lstStyle>
            <a:lvl1pPr>
              <a:defRPr sz="3200">
                <a:solidFill>
                  <a:schemeClr val="tx1"/>
                </a:solidFill>
                <a:latin typeface="Corbel" pitchFamily="34" charset="0"/>
                <a:ea typeface="MS PGothic" pitchFamily="34" charset="-128"/>
              </a:defRPr>
            </a:lvl1pPr>
            <a:lvl2pPr marL="742950" indent="-285750">
              <a:defRPr sz="2800">
                <a:solidFill>
                  <a:schemeClr val="tx1"/>
                </a:solidFill>
                <a:latin typeface="Corbel" pitchFamily="34" charset="0"/>
                <a:ea typeface="MS PGothic" pitchFamily="34" charset="-128"/>
              </a:defRPr>
            </a:lvl2pPr>
            <a:lvl3pPr marL="1143000">
              <a:defRPr sz="2400">
                <a:solidFill>
                  <a:schemeClr val="tx1"/>
                </a:solidFill>
                <a:latin typeface="Corbel" pitchFamily="34" charset="0"/>
                <a:ea typeface="MS PGothic" pitchFamily="34" charset="-128"/>
              </a:defRPr>
            </a:lvl3pPr>
            <a:lvl4pPr marL="1600200" indent="-228600">
              <a:defRPr sz="2000">
                <a:solidFill>
                  <a:schemeClr val="tx1"/>
                </a:solidFill>
                <a:latin typeface="Corbel" pitchFamily="34" charset="0"/>
                <a:ea typeface="MS PGothic" pitchFamily="34" charset="-128"/>
              </a:defRPr>
            </a:lvl4pPr>
            <a:lvl5pPr marL="2057400" indent="-228600">
              <a:defRPr sz="2000">
                <a:solidFill>
                  <a:schemeClr val="tx1"/>
                </a:solidFill>
                <a:latin typeface="Corbel" pitchFamily="34" charset="0"/>
                <a:ea typeface="MS PGothic" pitchFamily="34" charset="-128"/>
              </a:defRPr>
            </a:lvl5pPr>
            <a:lvl6pPr marL="2514600" indent="-228600" eaLnBrk="0" fontAlgn="base" hangingPunct="0">
              <a:spcAft>
                <a:spcPct val="0"/>
              </a:spcAft>
              <a:buClr>
                <a:srgbClr val="4BACC6"/>
              </a:buClr>
              <a:buFont typeface="Wingdings 3" pitchFamily="18" charset="2"/>
              <a:buChar char=""/>
              <a:defRPr sz="2000">
                <a:solidFill>
                  <a:schemeClr val="tx1"/>
                </a:solidFill>
                <a:latin typeface="Corbel" pitchFamily="34" charset="0"/>
                <a:ea typeface="MS PGothic" pitchFamily="34" charset="-128"/>
              </a:defRPr>
            </a:lvl6pPr>
            <a:lvl7pPr marL="2971800" indent="-228600" eaLnBrk="0" fontAlgn="base" hangingPunct="0">
              <a:spcAft>
                <a:spcPct val="0"/>
              </a:spcAft>
              <a:buClr>
                <a:srgbClr val="4BACC6"/>
              </a:buClr>
              <a:buFont typeface="Wingdings 3" pitchFamily="18" charset="2"/>
              <a:buChar char=""/>
              <a:defRPr sz="2000">
                <a:solidFill>
                  <a:schemeClr val="tx1"/>
                </a:solidFill>
                <a:latin typeface="Corbel" pitchFamily="34" charset="0"/>
                <a:ea typeface="MS PGothic" pitchFamily="34" charset="-128"/>
              </a:defRPr>
            </a:lvl7pPr>
            <a:lvl8pPr marL="3429000" indent="-228600" eaLnBrk="0" fontAlgn="base" hangingPunct="0">
              <a:spcAft>
                <a:spcPct val="0"/>
              </a:spcAft>
              <a:buClr>
                <a:srgbClr val="4BACC6"/>
              </a:buClr>
              <a:buFont typeface="Wingdings 3" pitchFamily="18" charset="2"/>
              <a:buChar char=""/>
              <a:defRPr sz="2000">
                <a:solidFill>
                  <a:schemeClr val="tx1"/>
                </a:solidFill>
                <a:latin typeface="Corbel" pitchFamily="34" charset="0"/>
                <a:ea typeface="MS PGothic" pitchFamily="34" charset="-128"/>
              </a:defRPr>
            </a:lvl8pPr>
            <a:lvl9pPr marL="3886200" indent="-228600" eaLnBrk="0" fontAlgn="base" hangingPunct="0">
              <a:spcAft>
                <a:spcPct val="0"/>
              </a:spcAft>
              <a:buClr>
                <a:srgbClr val="4BACC6"/>
              </a:buClr>
              <a:buFont typeface="Wingdings 3" pitchFamily="18" charset="2"/>
              <a:buChar char=""/>
              <a:defRPr sz="2000">
                <a:solidFill>
                  <a:schemeClr val="tx1"/>
                </a:solidFill>
                <a:latin typeface="Corbel" pitchFamily="34" charset="0"/>
                <a:ea typeface="MS PGothic" pitchFamily="34" charset="-128"/>
              </a:defRPr>
            </a:lvl9pPr>
          </a:lstStyle>
          <a:p>
            <a:pPr marL="438150" indent="-319088">
              <a:buClr>
                <a:schemeClr val="accent1"/>
              </a:buClr>
              <a:buSzPct val="80000"/>
              <a:buFont typeface="Wingdings 2" pitchFamily="18" charset="2"/>
              <a:buChar char=""/>
            </a:pPr>
            <a:r>
              <a:rPr lang="it-IT" altLang="en-US" dirty="0" smtClean="0">
                <a:solidFill>
                  <a:srgbClr val="000000"/>
                </a:solidFill>
                <a:latin typeface="Calibri" pitchFamily="34" charset="0"/>
              </a:rPr>
              <a:t>Ho escluso le </a:t>
            </a:r>
            <a:r>
              <a:rPr lang="it-IT" altLang="en-US" dirty="0" err="1" smtClean="0">
                <a:solidFill>
                  <a:srgbClr val="000000"/>
                </a:solidFill>
                <a:latin typeface="Calibri" pitchFamily="34" charset="0"/>
              </a:rPr>
              <a:t>Red</a:t>
            </a:r>
            <a:r>
              <a:rPr lang="it-IT" altLang="en-US" dirty="0" smtClean="0">
                <a:solidFill>
                  <a:srgbClr val="000000"/>
                </a:solidFill>
                <a:latin typeface="Calibri" pitchFamily="34" charset="0"/>
              </a:rPr>
              <a:t> </a:t>
            </a:r>
            <a:r>
              <a:rPr lang="it-IT" altLang="en-US" dirty="0" err="1" smtClean="0">
                <a:solidFill>
                  <a:srgbClr val="000000"/>
                </a:solidFill>
                <a:latin typeface="Calibri" pitchFamily="34" charset="0"/>
              </a:rPr>
              <a:t>Flags</a:t>
            </a:r>
            <a:r>
              <a:rPr lang="it-IT" altLang="en-US" dirty="0" smtClean="0">
                <a:solidFill>
                  <a:srgbClr val="000000"/>
                </a:solidFill>
                <a:latin typeface="Calibri" pitchFamily="34" charset="0"/>
              </a:rPr>
              <a:t>?</a:t>
            </a:r>
            <a:endParaRPr lang="it-IT" altLang="en-US" dirty="0">
              <a:solidFill>
                <a:srgbClr val="000000"/>
              </a:solidFill>
              <a:latin typeface="Calibri" pitchFamily="34" charset="0"/>
            </a:endParaRPr>
          </a:p>
          <a:p>
            <a:pPr marL="438150" indent="-319088">
              <a:buClr>
                <a:schemeClr val="accent1"/>
              </a:buClr>
              <a:buSzPct val="80000"/>
              <a:buFont typeface="Wingdings 2" pitchFamily="18" charset="2"/>
              <a:buChar char=""/>
            </a:pPr>
            <a:r>
              <a:rPr lang="it-IT" altLang="en-US" dirty="0">
                <a:solidFill>
                  <a:srgbClr val="000000"/>
                </a:solidFill>
                <a:latin typeface="Calibri" pitchFamily="34" charset="0"/>
              </a:rPr>
              <a:t>Il SNC è competente</a:t>
            </a:r>
            <a:r>
              <a:rPr lang="it-IT" altLang="en-US" dirty="0" smtClean="0">
                <a:solidFill>
                  <a:srgbClr val="000000"/>
                </a:solidFill>
                <a:latin typeface="Calibri" pitchFamily="34" charset="0"/>
              </a:rPr>
              <a:t>?</a:t>
            </a:r>
          </a:p>
          <a:p>
            <a:pPr marL="119062">
              <a:buClr>
                <a:schemeClr val="accent1"/>
              </a:buClr>
              <a:buSzPct val="80000"/>
            </a:pPr>
            <a:endParaRPr lang="it-IT" altLang="en-US" dirty="0">
              <a:solidFill>
                <a:srgbClr val="000000"/>
              </a:solidFill>
              <a:latin typeface="Calibri" pitchFamily="34" charset="0"/>
            </a:endParaRPr>
          </a:p>
          <a:p>
            <a:pPr marL="438150" indent="-319088">
              <a:buClr>
                <a:schemeClr val="accent1"/>
              </a:buClr>
              <a:buSzPct val="80000"/>
              <a:buFont typeface="Wingdings 2" pitchFamily="18" charset="2"/>
              <a:buChar char=""/>
            </a:pPr>
            <a:r>
              <a:rPr lang="it-IT" altLang="en-US" b="1" dirty="0">
                <a:solidFill>
                  <a:srgbClr val="000000"/>
                </a:solidFill>
                <a:latin typeface="Calibri" pitchFamily="34" charset="0"/>
              </a:rPr>
              <a:t>Sono i tessuti la fonte principale di nocicezione? Qual è la capacità di carico?</a:t>
            </a:r>
          </a:p>
          <a:p>
            <a:pPr marL="438150" indent="-319088">
              <a:buClr>
                <a:schemeClr val="accent1"/>
              </a:buClr>
              <a:buSzPct val="80000"/>
              <a:buFont typeface="Wingdings 2" pitchFamily="18" charset="2"/>
              <a:buChar char=""/>
            </a:pPr>
            <a:r>
              <a:rPr lang="it-IT" altLang="en-US" b="1" dirty="0">
                <a:solidFill>
                  <a:srgbClr val="000000"/>
                </a:solidFill>
                <a:latin typeface="Calibri" pitchFamily="34" charset="0"/>
              </a:rPr>
              <a:t>Il meccanismo di dolore è adattativo?</a:t>
            </a:r>
          </a:p>
          <a:p>
            <a:pPr marL="438150" indent="-319088">
              <a:buClr>
                <a:schemeClr val="accent1"/>
              </a:buClr>
              <a:buSzPct val="80000"/>
              <a:buFont typeface="Wingdings 2" pitchFamily="18" charset="2"/>
              <a:buChar char=""/>
            </a:pPr>
            <a:r>
              <a:rPr lang="it-IT" altLang="en-US" b="1" dirty="0" smtClean="0">
                <a:solidFill>
                  <a:srgbClr val="000000"/>
                </a:solidFill>
                <a:latin typeface="Calibri" pitchFamily="34" charset="0"/>
              </a:rPr>
              <a:t>Ci sono altri trattamenti utili per il paziente?</a:t>
            </a:r>
          </a:p>
          <a:p>
            <a:pPr marL="119062">
              <a:buClr>
                <a:schemeClr val="accent1"/>
              </a:buClr>
              <a:buSzPct val="80000"/>
            </a:pPr>
            <a:endParaRPr lang="it-IT" altLang="en-US" b="1" dirty="0" smtClean="0">
              <a:solidFill>
                <a:srgbClr val="000000"/>
              </a:solidFill>
              <a:latin typeface="Calibri" pitchFamily="34" charset="0"/>
            </a:endParaRPr>
          </a:p>
          <a:p>
            <a:pPr marL="438150" indent="-319088">
              <a:buClr>
                <a:schemeClr val="accent1"/>
              </a:buClr>
              <a:buSzPct val="80000"/>
              <a:buFont typeface="Wingdings 2" pitchFamily="18" charset="2"/>
              <a:buChar char=""/>
            </a:pPr>
            <a:r>
              <a:rPr lang="it-IT" altLang="en-US" dirty="0" smtClean="0">
                <a:solidFill>
                  <a:srgbClr val="000000"/>
                </a:solidFill>
                <a:latin typeface="Calibri" pitchFamily="34" charset="0"/>
              </a:rPr>
              <a:t>La </a:t>
            </a:r>
            <a:r>
              <a:rPr lang="it-IT" altLang="en-US" dirty="0">
                <a:solidFill>
                  <a:srgbClr val="000000"/>
                </a:solidFill>
                <a:latin typeface="Calibri" pitchFamily="34" charset="0"/>
              </a:rPr>
              <a:t>presentazione clinica è ascrivibile ad una sindrome comune?</a:t>
            </a:r>
          </a:p>
        </p:txBody>
      </p:sp>
      <p:sp>
        <p:nvSpPr>
          <p:cNvPr id="55309" name="CasellaDiTesto 3"/>
          <p:cNvSpPr txBox="1">
            <a:spLocks noChangeArrowheads="1"/>
          </p:cNvSpPr>
          <p:nvPr/>
        </p:nvSpPr>
        <p:spPr bwMode="auto">
          <a:xfrm>
            <a:off x="4608513" y="6092825"/>
            <a:ext cx="4356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rbel" pitchFamily="34" charset="0"/>
                <a:ea typeface="MS PGothic" pitchFamily="34" charset="-128"/>
              </a:defRPr>
            </a:lvl1pPr>
            <a:lvl2pPr marL="742950" indent="-285750">
              <a:defRPr sz="2800">
                <a:solidFill>
                  <a:schemeClr val="tx1"/>
                </a:solidFill>
                <a:latin typeface="Corbel" pitchFamily="34" charset="0"/>
                <a:ea typeface="MS PGothic" pitchFamily="34" charset="-128"/>
              </a:defRPr>
            </a:lvl2pPr>
            <a:lvl3pPr marL="1143000">
              <a:defRPr sz="2400">
                <a:solidFill>
                  <a:schemeClr val="tx1"/>
                </a:solidFill>
                <a:latin typeface="Corbel" pitchFamily="34" charset="0"/>
                <a:ea typeface="MS PGothic" pitchFamily="34" charset="-128"/>
              </a:defRPr>
            </a:lvl3pPr>
            <a:lvl4pPr marL="1600200" indent="-228600">
              <a:defRPr sz="2000">
                <a:solidFill>
                  <a:schemeClr val="tx1"/>
                </a:solidFill>
                <a:latin typeface="Corbel" pitchFamily="34" charset="0"/>
                <a:ea typeface="MS PGothic" pitchFamily="34" charset="-128"/>
              </a:defRPr>
            </a:lvl4pPr>
            <a:lvl5pPr marL="2057400" indent="-228600">
              <a:defRPr sz="2000">
                <a:solidFill>
                  <a:schemeClr val="tx1"/>
                </a:solidFill>
                <a:latin typeface="Corbel" pitchFamily="34" charset="0"/>
                <a:ea typeface="MS PGothic" pitchFamily="34" charset="-128"/>
              </a:defRPr>
            </a:lvl5pPr>
            <a:lvl6pPr marL="2514600" indent="-228600" eaLnBrk="0" fontAlgn="base" hangingPunct="0">
              <a:spcAft>
                <a:spcPct val="0"/>
              </a:spcAft>
              <a:buClr>
                <a:srgbClr val="4BACC6"/>
              </a:buClr>
              <a:buFont typeface="Wingdings 3" pitchFamily="18" charset="2"/>
              <a:buChar char=""/>
              <a:defRPr sz="2000">
                <a:solidFill>
                  <a:schemeClr val="tx1"/>
                </a:solidFill>
                <a:latin typeface="Corbel" pitchFamily="34" charset="0"/>
                <a:ea typeface="MS PGothic" pitchFamily="34" charset="-128"/>
              </a:defRPr>
            </a:lvl6pPr>
            <a:lvl7pPr marL="2971800" indent="-228600" eaLnBrk="0" fontAlgn="base" hangingPunct="0">
              <a:spcAft>
                <a:spcPct val="0"/>
              </a:spcAft>
              <a:buClr>
                <a:srgbClr val="4BACC6"/>
              </a:buClr>
              <a:buFont typeface="Wingdings 3" pitchFamily="18" charset="2"/>
              <a:buChar char=""/>
              <a:defRPr sz="2000">
                <a:solidFill>
                  <a:schemeClr val="tx1"/>
                </a:solidFill>
                <a:latin typeface="Corbel" pitchFamily="34" charset="0"/>
                <a:ea typeface="MS PGothic" pitchFamily="34" charset="-128"/>
              </a:defRPr>
            </a:lvl7pPr>
            <a:lvl8pPr marL="3429000" indent="-228600" eaLnBrk="0" fontAlgn="base" hangingPunct="0">
              <a:spcAft>
                <a:spcPct val="0"/>
              </a:spcAft>
              <a:buClr>
                <a:srgbClr val="4BACC6"/>
              </a:buClr>
              <a:buFont typeface="Wingdings 3" pitchFamily="18" charset="2"/>
              <a:buChar char=""/>
              <a:defRPr sz="2000">
                <a:solidFill>
                  <a:schemeClr val="tx1"/>
                </a:solidFill>
                <a:latin typeface="Corbel" pitchFamily="34" charset="0"/>
                <a:ea typeface="MS PGothic" pitchFamily="34" charset="-128"/>
              </a:defRPr>
            </a:lvl8pPr>
            <a:lvl9pPr marL="3886200" indent="-228600" eaLnBrk="0" fontAlgn="base" hangingPunct="0">
              <a:spcAft>
                <a:spcPct val="0"/>
              </a:spcAft>
              <a:buClr>
                <a:srgbClr val="4BACC6"/>
              </a:buClr>
              <a:buFont typeface="Wingdings 3" pitchFamily="18" charset="2"/>
              <a:buChar char=""/>
              <a:defRPr sz="2000">
                <a:solidFill>
                  <a:schemeClr val="tx1"/>
                </a:solidFill>
                <a:latin typeface="Corbel" pitchFamily="34" charset="0"/>
                <a:ea typeface="MS PGothic" pitchFamily="34" charset="-128"/>
              </a:defRPr>
            </a:lvl9pPr>
          </a:lstStyle>
          <a:p>
            <a:pPr algn="r" eaLnBrk="1" hangingPunct="1">
              <a:buClr>
                <a:srgbClr val="000000"/>
              </a:buClr>
              <a:buSzPct val="100000"/>
              <a:buFont typeface="Arial" pitchFamily="34" charset="0"/>
              <a:buNone/>
            </a:pPr>
            <a:r>
              <a:rPr lang="it-IT" altLang="en-US" sz="1800">
                <a:solidFill>
                  <a:srgbClr val="000000"/>
                </a:solidFill>
                <a:latin typeface="Calibri" pitchFamily="34" charset="0"/>
              </a:rPr>
              <a:t>Gifford et al, 2006 - Extracted from Wall and Melzack</a:t>
            </a:r>
            <a:r>
              <a:rPr lang="it-IT" altLang="it-IT" sz="1800">
                <a:solidFill>
                  <a:srgbClr val="000000"/>
                </a:solidFill>
                <a:latin typeface="Calibri" pitchFamily="34" charset="0"/>
              </a:rPr>
              <a:t>’</a:t>
            </a:r>
            <a:r>
              <a:rPr lang="it-IT" altLang="en-US" sz="1800">
                <a:solidFill>
                  <a:srgbClr val="000000"/>
                </a:solidFill>
                <a:latin typeface="Calibri" pitchFamily="34" charset="0"/>
              </a:rPr>
              <a:t>s Textbook of pain. 2006</a:t>
            </a:r>
          </a:p>
        </p:txBody>
      </p:sp>
    </p:spTree>
    <p:extLst>
      <p:ext uri="{BB962C8B-B14F-4D97-AF65-F5344CB8AC3E}">
        <p14:creationId xmlns:p14="http://schemas.microsoft.com/office/powerpoint/2010/main" val="3208555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2411760" y="476672"/>
            <a:ext cx="4210630" cy="1185861"/>
          </a:xfrm>
        </p:spPr>
        <p:txBody>
          <a:bodyPr/>
          <a:lstStyle/>
          <a:p>
            <a:pPr algn="ctr"/>
            <a:r>
              <a:rPr lang="it-IT" sz="3200" b="1" dirty="0" smtClean="0"/>
              <a:t>Dolore nocicettivo</a:t>
            </a:r>
            <a:endParaRPr lang="it-IT" sz="32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1833" y="1916832"/>
            <a:ext cx="5599754" cy="183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egnaposto testo 8"/>
          <p:cNvSpPr>
            <a:spLocks noGrp="1"/>
          </p:cNvSpPr>
          <p:nvPr>
            <p:ph type="body" sz="half" idx="2"/>
          </p:nvPr>
        </p:nvSpPr>
        <p:spPr>
          <a:xfrm>
            <a:off x="1115616" y="4149080"/>
            <a:ext cx="7056784" cy="2520280"/>
          </a:xfrm>
        </p:spPr>
        <p:txBody>
          <a:bodyPr>
            <a:normAutofit fontScale="92500" lnSpcReduction="10000"/>
          </a:bodyPr>
          <a:lstStyle/>
          <a:p>
            <a:endParaRPr lang="it-IT" dirty="0"/>
          </a:p>
          <a:p>
            <a:pPr marL="171450" indent="-171450">
              <a:buFont typeface="Wingdings" pitchFamily="2" charset="2"/>
              <a:buChar char="ü"/>
            </a:pPr>
            <a:r>
              <a:rPr lang="it-IT" dirty="0" smtClean="0">
                <a:solidFill>
                  <a:schemeClr val="tx1"/>
                </a:solidFill>
              </a:rPr>
              <a:t>è </a:t>
            </a:r>
            <a:r>
              <a:rPr lang="it-IT" dirty="0">
                <a:solidFill>
                  <a:schemeClr val="tx1"/>
                </a:solidFill>
              </a:rPr>
              <a:t>un DOLORE FISIOLOGICO </a:t>
            </a:r>
          </a:p>
          <a:p>
            <a:pPr marL="171450" indent="-171450">
              <a:buFont typeface="Wingdings" pitchFamily="2" charset="2"/>
              <a:buChar char="ü"/>
            </a:pPr>
            <a:r>
              <a:rPr lang="it-IT" dirty="0">
                <a:solidFill>
                  <a:schemeClr val="tx1"/>
                </a:solidFill>
              </a:rPr>
              <a:t>compare in seguito ad un </a:t>
            </a:r>
            <a:r>
              <a:rPr lang="it-IT" b="1" dirty="0">
                <a:solidFill>
                  <a:schemeClr val="tx1"/>
                </a:solidFill>
              </a:rPr>
              <a:t>danno locale </a:t>
            </a:r>
            <a:r>
              <a:rPr lang="it-IT" dirty="0">
                <a:solidFill>
                  <a:schemeClr val="tx1"/>
                </a:solidFill>
              </a:rPr>
              <a:t>dei </a:t>
            </a:r>
            <a:r>
              <a:rPr lang="it-IT" dirty="0" smtClean="0">
                <a:solidFill>
                  <a:schemeClr val="tx1"/>
                </a:solidFill>
              </a:rPr>
              <a:t>tessuti </a:t>
            </a:r>
            <a:r>
              <a:rPr lang="it-IT" dirty="0">
                <a:solidFill>
                  <a:schemeClr val="tx1"/>
                </a:solidFill>
              </a:rPr>
              <a:t>con alterazione dei recettori del dolore e delle loro connessioni con il SNC </a:t>
            </a:r>
          </a:p>
          <a:p>
            <a:pPr marL="171450" indent="-171450">
              <a:buFont typeface="Wingdings" pitchFamily="2" charset="2"/>
              <a:buChar char="ü"/>
            </a:pPr>
            <a:r>
              <a:rPr lang="it-IT" dirty="0" smtClean="0">
                <a:solidFill>
                  <a:schemeClr val="tx1"/>
                </a:solidFill>
              </a:rPr>
              <a:t>rappresenta </a:t>
            </a:r>
            <a:r>
              <a:rPr lang="it-IT" dirty="0">
                <a:solidFill>
                  <a:schemeClr val="tx1"/>
                </a:solidFill>
              </a:rPr>
              <a:t>la </a:t>
            </a:r>
            <a:r>
              <a:rPr lang="it-IT" b="1" dirty="0">
                <a:solidFill>
                  <a:schemeClr val="tx1"/>
                </a:solidFill>
              </a:rPr>
              <a:t>corretta </a:t>
            </a:r>
            <a:r>
              <a:rPr lang="it-IT" dirty="0">
                <a:solidFill>
                  <a:schemeClr val="tx1"/>
                </a:solidFill>
              </a:rPr>
              <a:t>risposta di adattamento a stimoli potenzialmente nocivi </a:t>
            </a:r>
          </a:p>
          <a:p>
            <a:pPr marL="171450" indent="-171450">
              <a:buFont typeface="Wingdings" pitchFamily="2" charset="2"/>
              <a:buChar char="ü"/>
            </a:pPr>
            <a:r>
              <a:rPr lang="it-IT" dirty="0" smtClean="0">
                <a:solidFill>
                  <a:schemeClr val="tx1"/>
                </a:solidFill>
              </a:rPr>
              <a:t>è </a:t>
            </a:r>
            <a:r>
              <a:rPr lang="it-IT" dirty="0">
                <a:solidFill>
                  <a:schemeClr val="tx1"/>
                </a:solidFill>
              </a:rPr>
              <a:t>il </a:t>
            </a:r>
            <a:r>
              <a:rPr lang="it-IT" b="1" i="1" dirty="0">
                <a:solidFill>
                  <a:schemeClr val="tx1"/>
                </a:solidFill>
              </a:rPr>
              <a:t>SISTEMA DI ALLARME </a:t>
            </a:r>
            <a:r>
              <a:rPr lang="it-IT" dirty="0">
                <a:solidFill>
                  <a:schemeClr val="tx1"/>
                </a:solidFill>
              </a:rPr>
              <a:t>dell’organismo che entra in funzione per evitare ulteriori danni ai tessuti. </a:t>
            </a:r>
          </a:p>
          <a:p>
            <a:endParaRPr lang="it-IT" dirty="0"/>
          </a:p>
        </p:txBody>
      </p:sp>
    </p:spTree>
    <p:extLst>
      <p:ext uri="{BB962C8B-B14F-4D97-AF65-F5344CB8AC3E}">
        <p14:creationId xmlns:p14="http://schemas.microsoft.com/office/powerpoint/2010/main" val="215345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 calcmode="lin" valueType="num">
                                      <p:cBhvr additive="base">
                                        <p:cTn id="20"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additive="base">
                                        <p:cTn id="24"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 calcmode="lin" valueType="num">
                                      <p:cBhvr additive="base">
                                        <p:cTn id="28"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 calcmode="lin" valueType="num">
                                      <p:cBhvr additive="base">
                                        <p:cTn id="32"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994122"/>
          </a:xfrm>
          <a:solidFill>
            <a:srgbClr val="FFFF00"/>
          </a:solidFill>
        </p:spPr>
        <p:txBody>
          <a:bodyPr/>
          <a:lstStyle/>
          <a:p>
            <a:r>
              <a:rPr lang="it-IT" b="1" dirty="0" smtClean="0"/>
              <a:t>Yellow </a:t>
            </a:r>
            <a:r>
              <a:rPr lang="it-IT" b="1" dirty="0" err="1" smtClean="0"/>
              <a:t>flags</a:t>
            </a:r>
            <a:endParaRPr lang="it-IT" b="1" dirty="0"/>
          </a:p>
        </p:txBody>
      </p:sp>
      <p:sp>
        <p:nvSpPr>
          <p:cNvPr id="3" name="Segnaposto contenuto 2"/>
          <p:cNvSpPr>
            <a:spLocks noGrp="1"/>
          </p:cNvSpPr>
          <p:nvPr>
            <p:ph idx="1"/>
          </p:nvPr>
        </p:nvSpPr>
        <p:spPr>
          <a:xfrm>
            <a:off x="0" y="1196752"/>
            <a:ext cx="9071992" cy="5472608"/>
          </a:xfrm>
        </p:spPr>
        <p:txBody>
          <a:bodyPr>
            <a:noAutofit/>
          </a:bodyPr>
          <a:lstStyle/>
          <a:p>
            <a:r>
              <a:rPr lang="it-IT" sz="2200" dirty="0">
                <a:solidFill>
                  <a:schemeClr val="tx1"/>
                </a:solidFill>
              </a:rPr>
              <a:t>S</a:t>
            </a:r>
            <a:r>
              <a:rPr lang="it-IT" sz="2200" dirty="0" smtClean="0">
                <a:solidFill>
                  <a:schemeClr val="tx1"/>
                </a:solidFill>
              </a:rPr>
              <a:t>ono </a:t>
            </a:r>
            <a:r>
              <a:rPr lang="it-IT" sz="2200" dirty="0">
                <a:solidFill>
                  <a:schemeClr val="tx1"/>
                </a:solidFill>
              </a:rPr>
              <a:t>i fattori </a:t>
            </a:r>
            <a:r>
              <a:rPr lang="it-IT" sz="2200" dirty="0" smtClean="0">
                <a:solidFill>
                  <a:schemeClr val="tx1"/>
                </a:solidFill>
              </a:rPr>
              <a:t>di rischio </a:t>
            </a:r>
            <a:r>
              <a:rPr lang="it-IT" sz="2200" dirty="0">
                <a:solidFill>
                  <a:schemeClr val="tx1"/>
                </a:solidFill>
              </a:rPr>
              <a:t>di sviluppare o perpetuare il dolore cronico e la disabilità a lungo </a:t>
            </a:r>
            <a:r>
              <a:rPr lang="it-IT" sz="2200" dirty="0" smtClean="0">
                <a:solidFill>
                  <a:schemeClr val="tx1"/>
                </a:solidFill>
              </a:rPr>
              <a:t>termine. Ad esempio:</a:t>
            </a:r>
          </a:p>
          <a:p>
            <a:pPr lvl="1"/>
            <a:r>
              <a:rPr lang="it-IT" sz="2000" b="1" dirty="0">
                <a:solidFill>
                  <a:schemeClr val="tx1"/>
                </a:solidFill>
              </a:rPr>
              <a:t>atteggiamenti e credenze non </a:t>
            </a:r>
            <a:r>
              <a:rPr lang="it-IT" sz="2000" b="1" dirty="0" smtClean="0">
                <a:solidFill>
                  <a:schemeClr val="tx1"/>
                </a:solidFill>
              </a:rPr>
              <a:t>appropriate</a:t>
            </a:r>
            <a:r>
              <a:rPr lang="it-IT" sz="2000" dirty="0" smtClean="0">
                <a:solidFill>
                  <a:schemeClr val="tx1"/>
                </a:solidFill>
              </a:rPr>
              <a:t>,  come la </a:t>
            </a:r>
            <a:r>
              <a:rPr lang="it-IT" sz="2000" dirty="0">
                <a:solidFill>
                  <a:schemeClr val="tx1"/>
                </a:solidFill>
              </a:rPr>
              <a:t>convinzione che </a:t>
            </a:r>
            <a:r>
              <a:rPr lang="it-IT" sz="2000" dirty="0" smtClean="0">
                <a:solidFill>
                  <a:schemeClr val="tx1"/>
                </a:solidFill>
              </a:rPr>
              <a:t>ogni dolore sia </a:t>
            </a:r>
            <a:r>
              <a:rPr lang="it-IT" sz="2000" dirty="0">
                <a:solidFill>
                  <a:schemeClr val="tx1"/>
                </a:solidFill>
              </a:rPr>
              <a:t>dannoso o potenzialmente invalidante, oppure avere un’alta aspettativa sui trattamenti passivi piuttosto che un’attiva </a:t>
            </a:r>
            <a:r>
              <a:rPr lang="it-IT" sz="2000" dirty="0" smtClean="0">
                <a:solidFill>
                  <a:schemeClr val="tx1"/>
                </a:solidFill>
              </a:rPr>
              <a:t>partecipazione</a:t>
            </a:r>
          </a:p>
          <a:p>
            <a:pPr lvl="1"/>
            <a:r>
              <a:rPr lang="it-IT" sz="2000" b="1" dirty="0">
                <a:solidFill>
                  <a:schemeClr val="tx1"/>
                </a:solidFill>
              </a:rPr>
              <a:t>comportamento inappropriato </a:t>
            </a:r>
            <a:r>
              <a:rPr lang="it-IT" sz="2000" b="1" dirty="0" smtClean="0">
                <a:solidFill>
                  <a:schemeClr val="tx1"/>
                </a:solidFill>
              </a:rPr>
              <a:t>rispetto al </a:t>
            </a:r>
            <a:r>
              <a:rPr lang="it-IT" sz="2000" b="1" dirty="0">
                <a:solidFill>
                  <a:schemeClr val="tx1"/>
                </a:solidFill>
              </a:rPr>
              <a:t>dolore </a:t>
            </a:r>
            <a:r>
              <a:rPr lang="it-IT" sz="2000" dirty="0">
                <a:solidFill>
                  <a:schemeClr val="tx1"/>
                </a:solidFill>
              </a:rPr>
              <a:t>(ad </a:t>
            </a:r>
            <a:r>
              <a:rPr lang="it-IT" sz="2000" dirty="0" smtClean="0">
                <a:solidFill>
                  <a:schemeClr val="tx1"/>
                </a:solidFill>
              </a:rPr>
              <a:t>es. comportamenti </a:t>
            </a:r>
            <a:r>
              <a:rPr lang="it-IT" sz="2000" dirty="0">
                <a:solidFill>
                  <a:schemeClr val="tx1"/>
                </a:solidFill>
              </a:rPr>
              <a:t>di paura-</a:t>
            </a:r>
            <a:r>
              <a:rPr lang="it-IT" sz="2000" dirty="0" err="1">
                <a:solidFill>
                  <a:schemeClr val="tx1"/>
                </a:solidFill>
              </a:rPr>
              <a:t>evitamento</a:t>
            </a:r>
            <a:r>
              <a:rPr lang="it-IT" sz="2000" dirty="0">
                <a:solidFill>
                  <a:schemeClr val="tx1"/>
                </a:solidFill>
              </a:rPr>
              <a:t> e livelli di attività ridotti</a:t>
            </a:r>
            <a:r>
              <a:rPr lang="it-IT" sz="2000" dirty="0" smtClean="0">
                <a:solidFill>
                  <a:schemeClr val="tx1"/>
                </a:solidFill>
              </a:rPr>
              <a:t>)</a:t>
            </a:r>
          </a:p>
          <a:p>
            <a:pPr lvl="1"/>
            <a:r>
              <a:rPr lang="it-IT" sz="2000" b="1" dirty="0" smtClean="0">
                <a:solidFill>
                  <a:schemeClr val="tx1"/>
                </a:solidFill>
              </a:rPr>
              <a:t>problemi </a:t>
            </a:r>
            <a:r>
              <a:rPr lang="it-IT" sz="2000" b="1" dirty="0">
                <a:solidFill>
                  <a:schemeClr val="tx1"/>
                </a:solidFill>
              </a:rPr>
              <a:t>connessi al lavoro o problemi di compensazione</a:t>
            </a:r>
            <a:r>
              <a:rPr lang="it-IT" sz="2000" dirty="0">
                <a:solidFill>
                  <a:schemeClr val="tx1"/>
                </a:solidFill>
              </a:rPr>
              <a:t> </a:t>
            </a:r>
            <a:r>
              <a:rPr lang="it-IT" sz="2000" dirty="0" smtClean="0">
                <a:solidFill>
                  <a:schemeClr val="tx1"/>
                </a:solidFill>
              </a:rPr>
              <a:t>(ad es. </a:t>
            </a:r>
            <a:r>
              <a:rPr lang="it-IT" sz="2000" dirty="0">
                <a:solidFill>
                  <a:schemeClr val="tx1"/>
                </a:solidFill>
              </a:rPr>
              <a:t>problematiche legate al lavoro stesso o praticare un lavoro con scarse soddisfazioni sociali)</a:t>
            </a:r>
          </a:p>
          <a:p>
            <a:pPr lvl="1"/>
            <a:r>
              <a:rPr lang="it-IT" sz="2000" b="1" dirty="0">
                <a:solidFill>
                  <a:schemeClr val="tx1"/>
                </a:solidFill>
              </a:rPr>
              <a:t>problemi emotivi </a:t>
            </a:r>
            <a:r>
              <a:rPr lang="it-IT" sz="2000" dirty="0">
                <a:solidFill>
                  <a:schemeClr val="tx1"/>
                </a:solidFill>
              </a:rPr>
              <a:t>(come la depressione, l'ansia, lo stress, la tendenza all’ umore basso e il ritiro dalla interazione sociale</a:t>
            </a:r>
            <a:r>
              <a:rPr lang="it-IT" sz="2000" dirty="0" smtClean="0">
                <a:solidFill>
                  <a:schemeClr val="tx1"/>
                </a:solidFill>
              </a:rPr>
              <a:t>).</a:t>
            </a:r>
            <a:endParaRPr lang="it-IT" sz="2400" dirty="0" smtClean="0">
              <a:solidFill>
                <a:schemeClr val="tx1"/>
              </a:solidFill>
            </a:endParaRPr>
          </a:p>
          <a:p>
            <a:r>
              <a:rPr lang="it-IT" sz="2400" b="1" dirty="0" smtClean="0">
                <a:solidFill>
                  <a:schemeClr val="tx1"/>
                </a:solidFill>
              </a:rPr>
              <a:t>L’identificazione </a:t>
            </a:r>
            <a:r>
              <a:rPr lang="it-IT" sz="2400" b="1" dirty="0">
                <a:solidFill>
                  <a:schemeClr val="tx1"/>
                </a:solidFill>
              </a:rPr>
              <a:t>delle bandiere gialle dovrebbe portare ad </a:t>
            </a:r>
            <a:r>
              <a:rPr lang="it-IT" sz="2400" b="1" dirty="0" smtClean="0">
                <a:solidFill>
                  <a:schemeClr val="tx1"/>
                </a:solidFill>
              </a:rPr>
              <a:t>un'adeguata gestione </a:t>
            </a:r>
            <a:r>
              <a:rPr lang="it-IT" sz="2400" b="1" dirty="0">
                <a:solidFill>
                  <a:schemeClr val="tx1"/>
                </a:solidFill>
              </a:rPr>
              <a:t>cognitivo e comportamentale del </a:t>
            </a:r>
            <a:r>
              <a:rPr lang="it-IT" sz="2400" b="1" dirty="0" smtClean="0">
                <a:solidFill>
                  <a:schemeClr val="tx1"/>
                </a:solidFill>
              </a:rPr>
              <a:t>problema.</a:t>
            </a:r>
            <a:endParaRPr lang="it-IT" sz="2400" b="1" dirty="0">
              <a:solidFill>
                <a:schemeClr val="tx1"/>
              </a:solidFill>
            </a:endParaRPr>
          </a:p>
        </p:txBody>
      </p:sp>
    </p:spTree>
    <p:extLst>
      <p:ext uri="{BB962C8B-B14F-4D97-AF65-F5344CB8AC3E}">
        <p14:creationId xmlns:p14="http://schemas.microsoft.com/office/powerpoint/2010/main" val="34614940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850" y="836613"/>
            <a:ext cx="8496300" cy="5545137"/>
          </a:xfrm>
        </p:spPr>
        <p:txBody>
          <a:bodyPr/>
          <a:lstStyle/>
          <a:p>
            <a:pPr>
              <a:defRPr/>
            </a:pPr>
            <a:r>
              <a:rPr lang="it-IT" sz="2600" dirty="0" smtClean="0">
                <a:solidFill>
                  <a:schemeClr val="tx1"/>
                </a:solidFill>
              </a:rPr>
              <a:t>«Un adeguato sollievo dal dolore richiede una comprensione dei bisogni individuali, ed è stato trovato che </a:t>
            </a:r>
            <a:r>
              <a:rPr lang="it-IT" sz="2600" b="1" u="sng" dirty="0" smtClean="0">
                <a:solidFill>
                  <a:schemeClr val="tx1"/>
                </a:solidFill>
              </a:rPr>
              <a:t>tecniche non farmacologiche </a:t>
            </a:r>
            <a:r>
              <a:rPr lang="it-IT" sz="2600" dirty="0" smtClean="0">
                <a:solidFill>
                  <a:schemeClr val="tx1"/>
                </a:solidFill>
              </a:rPr>
              <a:t>come la terapia cognitivo-comportamentale, il biofeedback, i training di meditazione e </a:t>
            </a:r>
            <a:r>
              <a:rPr lang="it-IT" sz="2600" dirty="0" err="1" smtClean="0">
                <a:solidFill>
                  <a:schemeClr val="tx1"/>
                </a:solidFill>
              </a:rPr>
              <a:t>mindfulness</a:t>
            </a:r>
            <a:r>
              <a:rPr lang="it-IT" sz="2600" dirty="0" smtClean="0">
                <a:solidFill>
                  <a:schemeClr val="tx1"/>
                </a:solidFill>
              </a:rPr>
              <a:t>, il rilassamento possono aiutare tutti i pazienti che soffrono  per dolori reumatici.</a:t>
            </a:r>
          </a:p>
          <a:p>
            <a:pPr marL="0" indent="0">
              <a:buFont typeface="Wingdings" pitchFamily="2" charset="2"/>
              <a:buNone/>
              <a:defRPr/>
            </a:pPr>
            <a:endParaRPr lang="it-IT" sz="2600" dirty="0" smtClean="0">
              <a:solidFill>
                <a:schemeClr val="tx1"/>
              </a:solidFill>
            </a:endParaRPr>
          </a:p>
          <a:p>
            <a:pPr>
              <a:defRPr/>
            </a:pPr>
            <a:r>
              <a:rPr lang="it-IT" sz="2600" dirty="0" smtClean="0">
                <a:solidFill>
                  <a:schemeClr val="tx1"/>
                </a:solidFill>
              </a:rPr>
              <a:t>Per di più, </a:t>
            </a:r>
            <a:r>
              <a:rPr lang="it-IT" sz="2600" b="1" u="sng" dirty="0" smtClean="0">
                <a:solidFill>
                  <a:schemeClr val="tx1"/>
                </a:solidFill>
              </a:rPr>
              <a:t>quasi ogni forma di attività fisica </a:t>
            </a:r>
            <a:r>
              <a:rPr lang="it-IT" sz="2600" dirty="0" smtClean="0">
                <a:solidFill>
                  <a:schemeClr val="tx1"/>
                </a:solidFill>
              </a:rPr>
              <a:t>è essenziale per la salute globale in tutti pazienti con disturbi muscolo-scheletrici, e l'esercizio fisico ha molti effetti benefici sullo stato fisico e mentale dei pazienti con dolore cronico.»</a:t>
            </a:r>
          </a:p>
          <a:p>
            <a:pPr>
              <a:defRPr/>
            </a:pPr>
            <a:endParaRPr lang="it-IT" dirty="0">
              <a:solidFill>
                <a:schemeClr val="tx1"/>
              </a:solidFill>
            </a:endParaRPr>
          </a:p>
        </p:txBody>
      </p:sp>
      <p:sp>
        <p:nvSpPr>
          <p:cNvPr id="22531" name="Segnaposto numero diapositiva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A17604-1CFB-4F27-AA16-875839C9153C}" type="slidenum">
              <a:rPr lang="it-IT" smtClean="0">
                <a:latin typeface="Arial Black" pitchFamily="34" charset="0"/>
              </a:rPr>
              <a:pPr eaLnBrk="1" hangingPunct="1"/>
              <a:t>71</a:t>
            </a:fld>
            <a:endParaRPr lang="it-IT" smtClean="0">
              <a:latin typeface="Arial Black" pitchFamily="34" charset="0"/>
            </a:endParaRPr>
          </a:p>
        </p:txBody>
      </p:sp>
    </p:spTree>
    <p:extLst>
      <p:ext uri="{BB962C8B-B14F-4D97-AF65-F5344CB8AC3E}">
        <p14:creationId xmlns:p14="http://schemas.microsoft.com/office/powerpoint/2010/main" val="4655977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0825" y="620713"/>
            <a:ext cx="8642350" cy="5976937"/>
          </a:xfrm>
        </p:spPr>
        <p:txBody>
          <a:bodyPr>
            <a:normAutofit lnSpcReduction="10000"/>
          </a:bodyPr>
          <a:lstStyle/>
          <a:p>
            <a:pPr>
              <a:defRPr/>
            </a:pPr>
            <a:r>
              <a:rPr lang="it-IT" sz="2600" dirty="0" smtClean="0">
                <a:solidFill>
                  <a:schemeClr val="tx1"/>
                </a:solidFill>
              </a:rPr>
              <a:t>«Il dolore cronico non ha la stessa rilevanza in tutte le malattie reumatiche o autoimmuni, ed è ancora sconosciuto il motivo per cui resti localizzato ad una determinata articolazione o  zona topografica in alcuni pazienti, ma si diffonda in tutto il corpo in altri.</a:t>
            </a:r>
          </a:p>
          <a:p>
            <a:pPr marL="0" indent="0">
              <a:buFont typeface="Wingdings" pitchFamily="2" charset="2"/>
              <a:buNone/>
              <a:defRPr/>
            </a:pPr>
            <a:endParaRPr lang="it-IT" sz="2600" dirty="0" smtClean="0">
              <a:solidFill>
                <a:schemeClr val="tx1"/>
              </a:solidFill>
            </a:endParaRPr>
          </a:p>
          <a:p>
            <a:pPr>
              <a:defRPr/>
            </a:pPr>
            <a:r>
              <a:rPr lang="it-IT" sz="2600" dirty="0" smtClean="0">
                <a:solidFill>
                  <a:schemeClr val="tx1"/>
                </a:solidFill>
              </a:rPr>
              <a:t>Alcuni fattori di rischio chiaramente svolgono un ruolo importante nell’espressione clinica del dolore e correlate sindromi, tra cui la genetica, l’età, il genere, le </a:t>
            </a:r>
            <a:r>
              <a:rPr lang="it-IT" sz="2600" dirty="0" err="1" smtClean="0">
                <a:solidFill>
                  <a:schemeClr val="tx1"/>
                </a:solidFill>
              </a:rPr>
              <a:t>comorbilità</a:t>
            </a:r>
            <a:r>
              <a:rPr lang="it-IT" sz="2600" dirty="0" smtClean="0">
                <a:solidFill>
                  <a:schemeClr val="tx1"/>
                </a:solidFill>
              </a:rPr>
              <a:t>, i traumi e modelli psicologici, ma non c'è nessun indicatore specifico clinico, di laboratorio o di </a:t>
            </a:r>
            <a:r>
              <a:rPr lang="it-IT" sz="2600" dirty="0" err="1" smtClean="0">
                <a:solidFill>
                  <a:schemeClr val="tx1"/>
                </a:solidFill>
              </a:rPr>
              <a:t>neuroimaging</a:t>
            </a:r>
            <a:r>
              <a:rPr lang="it-IT" sz="2600" dirty="0" smtClean="0">
                <a:solidFill>
                  <a:schemeClr val="tx1"/>
                </a:solidFill>
              </a:rPr>
              <a:t>, che può indicare perché e quando un dolore localizzato del paziente si evolverà in dolore cronico diffuso.»</a:t>
            </a:r>
            <a:endParaRPr lang="it-IT" sz="2600" dirty="0">
              <a:solidFill>
                <a:schemeClr val="tx1"/>
              </a:solidFill>
            </a:endParaRPr>
          </a:p>
        </p:txBody>
      </p:sp>
      <p:sp>
        <p:nvSpPr>
          <p:cNvPr id="23555" name="Segnaposto numero diapositiva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1C139B-2471-4A9E-B324-06B86D5AE65C}" type="slidenum">
              <a:rPr lang="it-IT" smtClean="0">
                <a:latin typeface="Arial Black" pitchFamily="34" charset="0"/>
              </a:rPr>
              <a:pPr eaLnBrk="1" hangingPunct="1"/>
              <a:t>72</a:t>
            </a:fld>
            <a:endParaRPr lang="it-IT" smtClean="0">
              <a:latin typeface="Arial Black" pitchFamily="34" charset="0"/>
            </a:endParaRPr>
          </a:p>
        </p:txBody>
      </p:sp>
    </p:spTree>
    <p:extLst>
      <p:ext uri="{BB962C8B-B14F-4D97-AF65-F5344CB8AC3E}">
        <p14:creationId xmlns:p14="http://schemas.microsoft.com/office/powerpoint/2010/main" val="23732317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contenuto 2"/>
          <p:cNvSpPr>
            <a:spLocks noGrp="1"/>
          </p:cNvSpPr>
          <p:nvPr>
            <p:ph idx="1"/>
          </p:nvPr>
        </p:nvSpPr>
        <p:spPr>
          <a:xfrm>
            <a:off x="323528" y="476672"/>
            <a:ext cx="8496944" cy="6047953"/>
          </a:xfrm>
        </p:spPr>
        <p:txBody>
          <a:bodyPr>
            <a:normAutofit fontScale="92500" lnSpcReduction="10000"/>
          </a:bodyPr>
          <a:lstStyle/>
          <a:p>
            <a:r>
              <a:rPr lang="it-IT" sz="2600" b="1" dirty="0" smtClean="0">
                <a:solidFill>
                  <a:schemeClr val="tx1"/>
                </a:solidFill>
              </a:rPr>
              <a:t>«Tuttavia, è chiaro che l'intensità e la localizzazione del dolore dovrebbe essere valutata nel corso della valutazione clinica, e che il dolore, di qualsiasi tipo, deve essere sempre trattato in modo da evitare che diventi cronico. </a:t>
            </a:r>
          </a:p>
          <a:p>
            <a:pPr marL="0" indent="0">
              <a:buNone/>
            </a:pPr>
            <a:endParaRPr lang="it-IT" sz="2600" b="1" dirty="0" smtClean="0">
              <a:solidFill>
                <a:schemeClr val="tx1"/>
              </a:solidFill>
            </a:endParaRPr>
          </a:p>
          <a:p>
            <a:r>
              <a:rPr lang="it-IT" sz="2600" dirty="0" smtClean="0">
                <a:solidFill>
                  <a:schemeClr val="tx1"/>
                </a:solidFill>
              </a:rPr>
              <a:t>Infine, il trattamento stesso dovrebbe essere basato su una </a:t>
            </a:r>
            <a:r>
              <a:rPr lang="it-IT" sz="2600" b="1" i="1" u="sng" dirty="0" smtClean="0">
                <a:solidFill>
                  <a:schemeClr val="tx1"/>
                </a:solidFill>
              </a:rPr>
              <a:t>strategia terapeutica integrata </a:t>
            </a:r>
            <a:r>
              <a:rPr lang="it-IT" sz="2600" dirty="0" smtClean="0">
                <a:solidFill>
                  <a:schemeClr val="tx1"/>
                </a:solidFill>
              </a:rPr>
              <a:t>che vada al di là della terapia specifica e tenga conto del pattern periferico e della centralizzazione del dolore in ogni singolo paziente, e dei fattori psicosociali che influenzano la risposta del dolore. </a:t>
            </a:r>
          </a:p>
          <a:p>
            <a:pPr marL="0" indent="0">
              <a:buNone/>
            </a:pPr>
            <a:endParaRPr lang="it-IT" sz="2600" dirty="0" smtClean="0">
              <a:solidFill>
                <a:schemeClr val="tx1"/>
              </a:solidFill>
            </a:endParaRPr>
          </a:p>
          <a:p>
            <a:r>
              <a:rPr lang="it-IT" sz="2600" dirty="0" smtClean="0">
                <a:solidFill>
                  <a:schemeClr val="tx1"/>
                </a:solidFill>
              </a:rPr>
              <a:t>Il dolore può diventare meno problematico, se facciamo del nostro meglio per trattarlo prontamente e in modo appropriato.»</a:t>
            </a:r>
            <a:endParaRPr lang="it-IT" dirty="0" smtClean="0">
              <a:solidFill>
                <a:schemeClr val="tx1"/>
              </a:solidFill>
            </a:endParaRPr>
          </a:p>
        </p:txBody>
      </p:sp>
      <p:sp>
        <p:nvSpPr>
          <p:cNvPr id="24579" name="Segnaposto numero diapositiva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9D1AF1-BE45-41A9-AA27-408C911301F4}" type="slidenum">
              <a:rPr lang="it-IT" smtClean="0">
                <a:latin typeface="Arial Black" pitchFamily="34" charset="0"/>
              </a:rPr>
              <a:pPr eaLnBrk="1" hangingPunct="1"/>
              <a:t>73</a:t>
            </a:fld>
            <a:endParaRPr lang="it-IT" smtClean="0">
              <a:latin typeface="Arial Black" pitchFamily="34" charset="0"/>
            </a:endParaRPr>
          </a:p>
        </p:txBody>
      </p:sp>
    </p:spTree>
    <p:extLst>
      <p:ext uri="{BB962C8B-B14F-4D97-AF65-F5344CB8AC3E}">
        <p14:creationId xmlns:p14="http://schemas.microsoft.com/office/powerpoint/2010/main" val="42281327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half" idx="2"/>
          </p:nvPr>
        </p:nvSpPr>
        <p:spPr>
          <a:xfrm>
            <a:off x="1191269" y="1709368"/>
            <a:ext cx="2660650" cy="2564879"/>
          </a:xfrm>
        </p:spPr>
        <p:txBody>
          <a:bodyPr>
            <a:noAutofit/>
          </a:bodyPr>
          <a:lstStyle/>
          <a:p>
            <a:pPr>
              <a:lnSpc>
                <a:spcPct val="200000"/>
              </a:lnSpc>
            </a:pPr>
            <a:r>
              <a:rPr lang="it-IT" sz="2800" b="1" dirty="0" smtClean="0">
                <a:solidFill>
                  <a:schemeClr val="tx1"/>
                </a:solidFill>
              </a:rPr>
              <a:t>Top-down </a:t>
            </a:r>
            <a:r>
              <a:rPr lang="it-IT" sz="2800" b="1" dirty="0" err="1" smtClean="0">
                <a:solidFill>
                  <a:schemeClr val="tx1"/>
                </a:solidFill>
              </a:rPr>
              <a:t>before</a:t>
            </a:r>
            <a:r>
              <a:rPr lang="it-IT" sz="2800" b="1" dirty="0" smtClean="0">
                <a:solidFill>
                  <a:schemeClr val="tx1"/>
                </a:solidFill>
              </a:rPr>
              <a:t>  bottom-up</a:t>
            </a:r>
            <a:endParaRPr lang="it-IT" sz="2800" b="1" dirty="0">
              <a:solidFill>
                <a:schemeClr val="tx1"/>
              </a:solidFill>
            </a:endParaRPr>
          </a:p>
        </p:txBody>
      </p:sp>
      <p:sp>
        <p:nvSpPr>
          <p:cNvPr id="8" name="Freccia in giù 7"/>
          <p:cNvSpPr/>
          <p:nvPr/>
        </p:nvSpPr>
        <p:spPr>
          <a:xfrm>
            <a:off x="4932040" y="764704"/>
            <a:ext cx="1584176" cy="1944216"/>
          </a:xfrm>
          <a:prstGeom prst="downArrow">
            <a:avLst/>
          </a:prstGeom>
          <a:solidFill>
            <a:srgbClr val="43D43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p:cNvSpPr/>
          <p:nvPr/>
        </p:nvSpPr>
        <p:spPr>
          <a:xfrm rot="10800000">
            <a:off x="4932040" y="3861048"/>
            <a:ext cx="1584176" cy="2017888"/>
          </a:xfrm>
          <a:prstGeom prst="downArrow">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17167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414405159"/>
              </p:ext>
            </p:extLst>
          </p:nvPr>
        </p:nvGraphicFramePr>
        <p:xfrm>
          <a:off x="755576" y="332656"/>
          <a:ext cx="7992888"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testo 3"/>
          <p:cNvSpPr>
            <a:spLocks noGrp="1"/>
          </p:cNvSpPr>
          <p:nvPr>
            <p:ph type="body" sz="half" idx="2"/>
          </p:nvPr>
        </p:nvSpPr>
        <p:spPr>
          <a:xfrm>
            <a:off x="6012160" y="404664"/>
            <a:ext cx="3008313" cy="558552"/>
          </a:xfrm>
        </p:spPr>
        <p:txBody>
          <a:bodyPr>
            <a:normAutofit/>
          </a:bodyPr>
          <a:lstStyle/>
          <a:p>
            <a:r>
              <a:rPr lang="it-IT" sz="2400" dirty="0" smtClean="0">
                <a:solidFill>
                  <a:schemeClr val="tx1"/>
                </a:solidFill>
              </a:rPr>
              <a:t>Anamnesi</a:t>
            </a:r>
            <a:endParaRPr lang="it-IT" sz="2400" dirty="0">
              <a:solidFill>
                <a:schemeClr val="tx1"/>
              </a:solidFill>
            </a:endParaRPr>
          </a:p>
        </p:txBody>
      </p:sp>
      <p:sp>
        <p:nvSpPr>
          <p:cNvPr id="5" name="CasellaDiTesto 4"/>
          <p:cNvSpPr txBox="1"/>
          <p:nvPr/>
        </p:nvSpPr>
        <p:spPr>
          <a:xfrm>
            <a:off x="107504" y="3068960"/>
            <a:ext cx="2392001" cy="707886"/>
          </a:xfrm>
          <a:prstGeom prst="rect">
            <a:avLst/>
          </a:prstGeom>
          <a:noFill/>
        </p:spPr>
        <p:txBody>
          <a:bodyPr wrap="none" rtlCol="0">
            <a:spAutoFit/>
          </a:bodyPr>
          <a:lstStyle/>
          <a:p>
            <a:r>
              <a:rPr lang="it-IT" sz="2000" dirty="0" smtClean="0">
                <a:latin typeface="+mj-lt"/>
              </a:rPr>
              <a:t>Non cercare</a:t>
            </a:r>
          </a:p>
          <a:p>
            <a:r>
              <a:rPr lang="it-IT" sz="2000" dirty="0" smtClean="0">
                <a:latin typeface="+mj-lt"/>
              </a:rPr>
              <a:t>Il tessuto sorgente</a:t>
            </a:r>
            <a:endParaRPr lang="it-IT" sz="2000" dirty="0">
              <a:latin typeface="+mj-lt"/>
            </a:endParaRPr>
          </a:p>
        </p:txBody>
      </p:sp>
      <p:sp>
        <p:nvSpPr>
          <p:cNvPr id="7" name="CasellaDiTesto 6"/>
          <p:cNvSpPr txBox="1"/>
          <p:nvPr/>
        </p:nvSpPr>
        <p:spPr>
          <a:xfrm>
            <a:off x="6372200" y="4941168"/>
            <a:ext cx="2771800" cy="1015663"/>
          </a:xfrm>
          <a:prstGeom prst="rect">
            <a:avLst/>
          </a:prstGeom>
          <a:noFill/>
        </p:spPr>
        <p:txBody>
          <a:bodyPr wrap="square" rtlCol="0">
            <a:spAutoFit/>
          </a:bodyPr>
          <a:lstStyle/>
          <a:p>
            <a:r>
              <a:rPr lang="it-IT" sz="2000" dirty="0" smtClean="0">
                <a:latin typeface="+mj-lt"/>
              </a:rPr>
              <a:t>Non sottovalutare </a:t>
            </a:r>
          </a:p>
          <a:p>
            <a:r>
              <a:rPr lang="it-IT" sz="2000" dirty="0" smtClean="0">
                <a:latin typeface="+mj-lt"/>
              </a:rPr>
              <a:t>Il dolore, ma orientare al risultato</a:t>
            </a:r>
            <a:endParaRPr lang="it-IT" sz="2000" dirty="0">
              <a:latin typeface="+mj-lt"/>
            </a:endParaRPr>
          </a:p>
        </p:txBody>
      </p:sp>
    </p:spTree>
    <p:extLst>
      <p:ext uri="{BB962C8B-B14F-4D97-AF65-F5344CB8AC3E}">
        <p14:creationId xmlns:p14="http://schemas.microsoft.com/office/powerpoint/2010/main" val="14442553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152128"/>
          </a:xfrm>
        </p:spPr>
        <p:style>
          <a:lnRef idx="1">
            <a:schemeClr val="accent1"/>
          </a:lnRef>
          <a:fillRef idx="2">
            <a:schemeClr val="accent1"/>
          </a:fillRef>
          <a:effectRef idx="1">
            <a:schemeClr val="accent1"/>
          </a:effectRef>
          <a:fontRef idx="minor">
            <a:schemeClr val="dk1"/>
          </a:fontRef>
        </p:style>
        <p:txBody>
          <a:bodyPr/>
          <a:lstStyle/>
          <a:p>
            <a:r>
              <a:rPr lang="it-IT" sz="4400" dirty="0" smtClean="0"/>
              <a:t>Per il tuo ragionamento clinico</a:t>
            </a:r>
            <a:endParaRPr lang="it-IT" sz="4400" dirty="0"/>
          </a:p>
        </p:txBody>
      </p:sp>
      <p:sp>
        <p:nvSpPr>
          <p:cNvPr id="3" name="Segnaposto contenuto 2"/>
          <p:cNvSpPr>
            <a:spLocks noGrp="1"/>
          </p:cNvSpPr>
          <p:nvPr>
            <p:ph idx="1"/>
          </p:nvPr>
        </p:nvSpPr>
        <p:spPr>
          <a:xfrm>
            <a:off x="251520" y="1600200"/>
            <a:ext cx="8784976" cy="5069160"/>
          </a:xfrm>
        </p:spPr>
        <p:txBody>
          <a:bodyPr>
            <a:normAutofit/>
          </a:bodyPr>
          <a:lstStyle/>
          <a:p>
            <a:r>
              <a:rPr lang="it-IT" sz="2400" dirty="0" smtClean="0">
                <a:solidFill>
                  <a:schemeClr val="tx1"/>
                </a:solidFill>
              </a:rPr>
              <a:t>Hai escluso le bandiere rosse?</a:t>
            </a:r>
          </a:p>
          <a:p>
            <a:r>
              <a:rPr lang="it-IT" sz="2400" dirty="0" smtClean="0">
                <a:solidFill>
                  <a:schemeClr val="tx1"/>
                </a:solidFill>
              </a:rPr>
              <a:t>Vi è coinvolgimento del Sistema nervoso?</a:t>
            </a:r>
          </a:p>
          <a:p>
            <a:r>
              <a:rPr lang="it-IT" sz="2400" dirty="0" smtClean="0">
                <a:solidFill>
                  <a:schemeClr val="tx1"/>
                </a:solidFill>
              </a:rPr>
              <a:t>Puoi riconoscere un tessuto quale principale causa del dolore (articolazione, tendine, muscolo </a:t>
            </a:r>
            <a:r>
              <a:rPr lang="it-IT" sz="2400" dirty="0" err="1" smtClean="0">
                <a:solidFill>
                  <a:schemeClr val="tx1"/>
                </a:solidFill>
              </a:rPr>
              <a:t>ecc</a:t>
            </a:r>
            <a:r>
              <a:rPr lang="it-IT" sz="2400" dirty="0" smtClean="0">
                <a:solidFill>
                  <a:schemeClr val="tx1"/>
                </a:solidFill>
              </a:rPr>
              <a:t>)?</a:t>
            </a:r>
          </a:p>
          <a:p>
            <a:r>
              <a:rPr lang="it-IT" sz="2400" dirty="0" smtClean="0">
                <a:solidFill>
                  <a:schemeClr val="tx1"/>
                </a:solidFill>
              </a:rPr>
              <a:t>La presentazione clinica ti ricorda una sindrome riconoscibile?</a:t>
            </a:r>
          </a:p>
          <a:p>
            <a:r>
              <a:rPr lang="it-IT" sz="2400" dirty="0" smtClean="0">
                <a:solidFill>
                  <a:schemeClr val="tx1"/>
                </a:solidFill>
              </a:rPr>
              <a:t>Quale «carico» puoi usare nell’esame obiettivo?</a:t>
            </a:r>
          </a:p>
          <a:p>
            <a:r>
              <a:rPr lang="it-IT" sz="2400" dirty="0" smtClean="0">
                <a:solidFill>
                  <a:schemeClr val="tx1"/>
                </a:solidFill>
              </a:rPr>
              <a:t>La mappa del dolore sembra incoerente? Puoi essere davanti ad una cronicizzazione del dolore?</a:t>
            </a:r>
          </a:p>
          <a:p>
            <a:r>
              <a:rPr lang="it-IT" sz="2400" dirty="0" smtClean="0">
                <a:solidFill>
                  <a:schemeClr val="tx1"/>
                </a:solidFill>
              </a:rPr>
              <a:t>Puoi utilizzare un altro trattamento rispetto alla terapia manuale e ad un qualsiasi approccio puramente «periferico»?</a:t>
            </a:r>
          </a:p>
          <a:p>
            <a:endParaRPr lang="it-IT" dirty="0"/>
          </a:p>
        </p:txBody>
      </p:sp>
    </p:spTree>
    <p:extLst>
      <p:ext uri="{BB962C8B-B14F-4D97-AF65-F5344CB8AC3E}">
        <p14:creationId xmlns:p14="http://schemas.microsoft.com/office/powerpoint/2010/main" val="16537932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74638"/>
            <a:ext cx="8496944" cy="229026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it-IT" b="1" dirty="0" smtClean="0"/>
              <a:t>La conoscenza del dolore influenza il modo in cui lo si percepisce</a:t>
            </a:r>
            <a:endParaRPr lang="it-IT" b="1" dirty="0"/>
          </a:p>
        </p:txBody>
      </p:sp>
      <p:sp>
        <p:nvSpPr>
          <p:cNvPr id="3" name="Segnaposto contenuto 2"/>
          <p:cNvSpPr>
            <a:spLocks noGrp="1"/>
          </p:cNvSpPr>
          <p:nvPr>
            <p:ph idx="1"/>
          </p:nvPr>
        </p:nvSpPr>
        <p:spPr>
          <a:xfrm>
            <a:off x="457200" y="2996952"/>
            <a:ext cx="8229600" cy="3129211"/>
          </a:xfrm>
        </p:spPr>
        <p:txBody>
          <a:bodyPr/>
          <a:lstStyle/>
          <a:p>
            <a:r>
              <a:rPr lang="it-IT" dirty="0" smtClean="0">
                <a:solidFill>
                  <a:schemeClr val="tx1"/>
                </a:solidFill>
              </a:rPr>
              <a:t>Nel pdf «</a:t>
            </a:r>
            <a:r>
              <a:rPr lang="it-IT" dirty="0" err="1" smtClean="0">
                <a:solidFill>
                  <a:schemeClr val="tx1"/>
                </a:solidFill>
              </a:rPr>
              <a:t>Painforpatients</a:t>
            </a:r>
            <a:r>
              <a:rPr lang="it-IT" dirty="0" smtClean="0">
                <a:solidFill>
                  <a:schemeClr val="tx1"/>
                </a:solidFill>
              </a:rPr>
              <a:t>» cerca alcuni esempi per informare correttamente il paziente e aiutarlo a modificare le strategie di </a:t>
            </a:r>
            <a:r>
              <a:rPr lang="it-IT" dirty="0" err="1" smtClean="0">
                <a:solidFill>
                  <a:schemeClr val="tx1"/>
                </a:solidFill>
              </a:rPr>
              <a:t>coping</a:t>
            </a:r>
            <a:endParaRPr lang="it-IT" dirty="0">
              <a:solidFill>
                <a:schemeClr val="tx1"/>
              </a:solidFill>
            </a:endParaRPr>
          </a:p>
        </p:txBody>
      </p:sp>
    </p:spTree>
    <p:extLst>
      <p:ext uri="{BB962C8B-B14F-4D97-AF65-F5344CB8AC3E}">
        <p14:creationId xmlns:p14="http://schemas.microsoft.com/office/powerpoint/2010/main" val="31807251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a:xfrm>
            <a:off x="467544" y="188640"/>
            <a:ext cx="8229600" cy="1008112"/>
          </a:xfrm>
          <a:solidFill>
            <a:srgbClr val="EDAFE9"/>
          </a:solidFill>
        </p:spPr>
        <p:txBody>
          <a:bodyPr/>
          <a:lstStyle/>
          <a:p>
            <a:r>
              <a:rPr lang="it-IT" sz="4000" b="1" dirty="0" smtClean="0"/>
              <a:t>Concetti chiave rispetto al dolore</a:t>
            </a:r>
            <a:endParaRPr lang="it-IT" sz="2800" b="1" dirty="0" smtClean="0"/>
          </a:p>
        </p:txBody>
      </p:sp>
      <p:sp>
        <p:nvSpPr>
          <p:cNvPr id="3" name="Segnaposto contenuto 2"/>
          <p:cNvSpPr>
            <a:spLocks noGrp="1"/>
          </p:cNvSpPr>
          <p:nvPr>
            <p:ph idx="1"/>
          </p:nvPr>
        </p:nvSpPr>
        <p:spPr>
          <a:xfrm>
            <a:off x="179512" y="1412776"/>
            <a:ext cx="8857108" cy="5256584"/>
          </a:xfrm>
        </p:spPr>
        <p:txBody>
          <a:bodyPr>
            <a:normAutofit lnSpcReduction="10000"/>
          </a:bodyPr>
          <a:lstStyle/>
          <a:p>
            <a:pPr>
              <a:defRPr/>
            </a:pPr>
            <a:r>
              <a:rPr lang="it-IT" sz="2500" dirty="0" smtClean="0">
                <a:solidFill>
                  <a:schemeClr val="tx1"/>
                </a:solidFill>
              </a:rPr>
              <a:t>Il dolore è un fenomeno complesso influenzato da una serie di fattori genetici, biologici, psicologici e sociali.</a:t>
            </a:r>
          </a:p>
          <a:p>
            <a:pPr marL="0" indent="0">
              <a:buNone/>
              <a:defRPr/>
            </a:pPr>
            <a:endParaRPr lang="it-IT" sz="2500" dirty="0" smtClean="0">
              <a:solidFill>
                <a:schemeClr val="tx1"/>
              </a:solidFill>
            </a:endParaRPr>
          </a:p>
          <a:p>
            <a:pPr>
              <a:defRPr/>
            </a:pPr>
            <a:r>
              <a:rPr lang="it-IT" sz="2500" dirty="0" smtClean="0">
                <a:solidFill>
                  <a:schemeClr val="tx1"/>
                </a:solidFill>
              </a:rPr>
              <a:t>Il dolore è una delle componenti più importanti di molte malattie reumatiche ed è il risultato di interazioni tra il sistema nervoso periferico e centrale.</a:t>
            </a:r>
          </a:p>
          <a:p>
            <a:pPr marL="0" indent="0">
              <a:buNone/>
              <a:defRPr/>
            </a:pPr>
            <a:endParaRPr lang="it-IT" sz="2500" dirty="0" smtClean="0">
              <a:solidFill>
                <a:schemeClr val="tx1"/>
              </a:solidFill>
            </a:endParaRPr>
          </a:p>
          <a:p>
            <a:pPr>
              <a:defRPr/>
            </a:pPr>
            <a:r>
              <a:rPr lang="it-IT" sz="2500" dirty="0" smtClean="0">
                <a:solidFill>
                  <a:schemeClr val="tx1"/>
                </a:solidFill>
              </a:rPr>
              <a:t>Ogni dolore dovrebbe essere diagnosticato e trattato correttamente a seconda del tipo</a:t>
            </a:r>
          </a:p>
          <a:p>
            <a:pPr marL="0" indent="0">
              <a:buNone/>
              <a:defRPr/>
            </a:pPr>
            <a:endParaRPr lang="it-IT" sz="2500" dirty="0" smtClean="0">
              <a:solidFill>
                <a:schemeClr val="tx1"/>
              </a:solidFill>
            </a:endParaRPr>
          </a:p>
          <a:p>
            <a:pPr>
              <a:defRPr/>
            </a:pPr>
            <a:r>
              <a:rPr lang="it-IT" sz="2500" dirty="0" smtClean="0">
                <a:solidFill>
                  <a:schemeClr val="tx1"/>
                </a:solidFill>
              </a:rPr>
              <a:t>La strategia di trattamento deve essere integrata, coerentemente con un approccio </a:t>
            </a:r>
            <a:r>
              <a:rPr lang="it-IT" sz="2500" dirty="0" err="1" smtClean="0">
                <a:solidFill>
                  <a:schemeClr val="tx1"/>
                </a:solidFill>
              </a:rPr>
              <a:t>bio</a:t>
            </a:r>
            <a:r>
              <a:rPr lang="it-IT" sz="2500" dirty="0" smtClean="0">
                <a:solidFill>
                  <a:schemeClr val="tx1"/>
                </a:solidFill>
              </a:rPr>
              <a:t>-</a:t>
            </a:r>
            <a:r>
              <a:rPr lang="it-IT" sz="2500" dirty="0" err="1" smtClean="0">
                <a:solidFill>
                  <a:schemeClr val="tx1"/>
                </a:solidFill>
              </a:rPr>
              <a:t>psico</a:t>
            </a:r>
            <a:r>
              <a:rPr lang="it-IT" sz="2500" dirty="0" smtClean="0">
                <a:solidFill>
                  <a:schemeClr val="tx1"/>
                </a:solidFill>
              </a:rPr>
              <a:t>-sociale</a:t>
            </a:r>
            <a:r>
              <a:rPr lang="it-IT" sz="2600" dirty="0" smtClean="0">
                <a:solidFill>
                  <a:schemeClr val="tx1"/>
                </a:solidFill>
              </a:rPr>
              <a:t>.</a:t>
            </a:r>
            <a:endParaRPr lang="it-IT" sz="2600" dirty="0">
              <a:solidFill>
                <a:schemeClr val="tx1"/>
              </a:solidFill>
            </a:endParaRPr>
          </a:p>
        </p:txBody>
      </p:sp>
      <p:sp>
        <p:nvSpPr>
          <p:cNvPr id="28676" name="Segnaposto numero diapositiva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0AA9B3-5651-4663-B8FB-7710B04C8DB9}" type="slidenum">
              <a:rPr lang="it-IT" smtClean="0">
                <a:latin typeface="Arial Black" pitchFamily="34" charset="0"/>
              </a:rPr>
              <a:pPr eaLnBrk="1" hangingPunct="1"/>
              <a:t>78</a:t>
            </a:fld>
            <a:endParaRPr lang="it-IT" smtClean="0">
              <a:latin typeface="Arial Black" pitchFamily="34" charset="0"/>
            </a:endParaRPr>
          </a:p>
        </p:txBody>
      </p:sp>
    </p:spTree>
    <p:extLst>
      <p:ext uri="{BB962C8B-B14F-4D97-AF65-F5344CB8AC3E}">
        <p14:creationId xmlns:p14="http://schemas.microsoft.com/office/powerpoint/2010/main" val="34379494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numero diapositiva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BB402B-4064-4D64-84D2-D8603D3319E4}" type="slidenum">
              <a:rPr lang="it-IT" smtClean="0">
                <a:latin typeface="Arial Black" pitchFamily="34" charset="0"/>
              </a:rPr>
              <a:pPr eaLnBrk="1" hangingPunct="1"/>
              <a:t>79</a:t>
            </a:fld>
            <a:endParaRPr lang="it-IT" smtClean="0">
              <a:latin typeface="Arial Black" pitchFamily="34" charset="0"/>
            </a:endParaRPr>
          </a:p>
        </p:txBody>
      </p:sp>
      <p:sp>
        <p:nvSpPr>
          <p:cNvPr id="35843" name="Rectangle 2"/>
          <p:cNvSpPr>
            <a:spLocks noGrp="1" noChangeArrowheads="1"/>
          </p:cNvSpPr>
          <p:nvPr>
            <p:ph type="title"/>
          </p:nvPr>
        </p:nvSpPr>
        <p:spPr>
          <a:xfrm>
            <a:off x="539750" y="404664"/>
            <a:ext cx="8229600" cy="1150938"/>
          </a:xfrm>
          <a:extLst/>
        </p:spPr>
        <p:style>
          <a:lnRef idx="1">
            <a:schemeClr val="accent2"/>
          </a:lnRef>
          <a:fillRef idx="2">
            <a:schemeClr val="accent2"/>
          </a:fillRef>
          <a:effectRef idx="1">
            <a:schemeClr val="accent2"/>
          </a:effectRef>
          <a:fontRef idx="minor">
            <a:schemeClr val="dk1"/>
          </a:fontRef>
        </p:style>
        <p:txBody>
          <a:bodyPr/>
          <a:lstStyle/>
          <a:p>
            <a:pPr eaLnBrk="1" hangingPunct="1">
              <a:defRPr/>
            </a:pPr>
            <a:r>
              <a:rPr lang="it-IT" sz="4800" b="1" dirty="0" smtClean="0"/>
              <a:t>Per il tuo approfondimento</a:t>
            </a:r>
          </a:p>
        </p:txBody>
      </p:sp>
      <p:sp>
        <p:nvSpPr>
          <p:cNvPr id="21510" name="AutoShape 9"/>
          <p:cNvSpPr>
            <a:spLocks noChangeArrowheads="1"/>
          </p:cNvSpPr>
          <p:nvPr/>
        </p:nvSpPr>
        <p:spPr bwMode="auto">
          <a:xfrm>
            <a:off x="71438" y="1916113"/>
            <a:ext cx="8964612" cy="4752975"/>
          </a:xfrm>
          <a:prstGeom prst="horizontalScroll">
            <a:avLst>
              <a:gd name="adj" fmla="val 12500"/>
            </a:avLst>
          </a:prstGeom>
          <a:solidFill>
            <a:schemeClr val="accent2">
              <a:lumMod val="20000"/>
              <a:lumOff val="80000"/>
            </a:schemeClr>
          </a:solidFill>
          <a:ln w="9525">
            <a:solidFill>
              <a:schemeClr val="tx1"/>
            </a:solidFill>
            <a:round/>
            <a:headEnd/>
            <a:tailEnd/>
          </a:ln>
        </p:spPr>
        <p:txBody>
          <a:bodyPr wrap="none" anchor="ctr"/>
          <a:lstStyle/>
          <a:p>
            <a:pPr marL="342900" indent="-342900" algn="ctr">
              <a:lnSpc>
                <a:spcPct val="150000"/>
              </a:lnSpc>
              <a:buFontTx/>
              <a:buAutoNum type="arabicPeriod"/>
            </a:pPr>
            <a:r>
              <a:rPr lang="it-IT" sz="2000" b="1" dirty="0" smtClean="0"/>
              <a:t>Collega le informazioni degli altri corsi: qual è la definizione di dolore?</a:t>
            </a:r>
          </a:p>
          <a:p>
            <a:pPr marL="342900" indent="-342900" algn="ctr">
              <a:lnSpc>
                <a:spcPct val="150000"/>
              </a:lnSpc>
              <a:buFontTx/>
              <a:buAutoNum type="arabicPeriod"/>
            </a:pPr>
            <a:r>
              <a:rPr lang="it-IT" sz="2000" b="1" dirty="0" smtClean="0"/>
              <a:t>Cosa significa dolore nocicettivo e dolore neuropatico?</a:t>
            </a:r>
          </a:p>
          <a:p>
            <a:pPr marL="342900" indent="-342900" algn="ctr">
              <a:lnSpc>
                <a:spcPct val="150000"/>
              </a:lnSpc>
              <a:buFontTx/>
              <a:buAutoNum type="arabicPeriod"/>
            </a:pPr>
            <a:r>
              <a:rPr lang="it-IT" sz="2000" b="1" dirty="0" smtClean="0"/>
              <a:t>Quali altri sintomi accompagnano il dolore cronico centralizzato?</a:t>
            </a:r>
          </a:p>
          <a:p>
            <a:pPr marL="342900" indent="-342900" algn="ctr">
              <a:lnSpc>
                <a:spcPct val="150000"/>
              </a:lnSpc>
              <a:buFontTx/>
              <a:buAutoNum type="arabicPeriod"/>
            </a:pPr>
            <a:r>
              <a:rPr lang="it-IT" sz="2000" b="1" dirty="0" smtClean="0"/>
              <a:t>Qual è il concetto di bandiere gialle? Fai degli esempi</a:t>
            </a:r>
          </a:p>
          <a:p>
            <a:pPr marL="342900" indent="-342900" algn="ctr">
              <a:lnSpc>
                <a:spcPct val="150000"/>
              </a:lnSpc>
              <a:buFontTx/>
              <a:buAutoNum type="arabicPeriod"/>
            </a:pPr>
            <a:r>
              <a:rPr lang="it-IT" sz="2000" b="1" dirty="0" smtClean="0"/>
              <a:t>Come dovrebbe modificarsi il trattamento in presenza di </a:t>
            </a:r>
            <a:r>
              <a:rPr lang="it-IT" sz="2000" b="1" dirty="0" err="1" smtClean="0"/>
              <a:t>yellow</a:t>
            </a:r>
            <a:r>
              <a:rPr lang="it-IT" sz="2000" b="1" dirty="0" smtClean="0"/>
              <a:t> </a:t>
            </a:r>
            <a:r>
              <a:rPr lang="it-IT" sz="2000" b="1" dirty="0" err="1" smtClean="0"/>
              <a:t>flags</a:t>
            </a:r>
            <a:r>
              <a:rPr lang="it-IT" sz="2000" b="1" dirty="0" smtClean="0"/>
              <a:t>?</a:t>
            </a:r>
            <a:endParaRPr lang="it-IT" sz="2000" b="1" dirty="0"/>
          </a:p>
          <a:p>
            <a:pPr marL="342900" indent="-342900" algn="ctr">
              <a:lnSpc>
                <a:spcPct val="150000"/>
              </a:lnSpc>
              <a:buFontTx/>
              <a:buAutoNum type="arabicPeriod"/>
            </a:pPr>
            <a:r>
              <a:rPr lang="it-IT" sz="2000" b="1" dirty="0" smtClean="0"/>
              <a:t>Leggi la bibliografia allegata </a:t>
            </a:r>
          </a:p>
          <a:p>
            <a:pPr marL="342900" indent="-342900" algn="ctr">
              <a:lnSpc>
                <a:spcPct val="150000"/>
              </a:lnSpc>
              <a:buFontTx/>
              <a:buAutoNum type="arabicPeriod"/>
            </a:pPr>
            <a:r>
              <a:rPr lang="it-IT" sz="2000" b="1" dirty="0" smtClean="0"/>
              <a:t>Visita il sito </a:t>
            </a:r>
            <a:r>
              <a:rPr lang="it-IT" sz="2000" b="1" dirty="0" err="1" smtClean="0"/>
              <a:t>Pain</a:t>
            </a:r>
            <a:r>
              <a:rPr lang="it-IT" sz="2000" b="1" dirty="0" smtClean="0"/>
              <a:t> in Motion per trovare altro materiale</a:t>
            </a:r>
            <a:endParaRPr lang="it-IT" sz="2000" b="1" dirty="0"/>
          </a:p>
        </p:txBody>
      </p:sp>
    </p:spTree>
    <p:extLst>
      <p:ext uri="{BB962C8B-B14F-4D97-AF65-F5344CB8AC3E}">
        <p14:creationId xmlns:p14="http://schemas.microsoft.com/office/powerpoint/2010/main" val="2657307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type="subTitle" idx="1"/>
          </p:nvPr>
        </p:nvSpPr>
        <p:spPr>
          <a:xfrm>
            <a:off x="1331640" y="2420888"/>
            <a:ext cx="6400800" cy="1777752"/>
          </a:xfr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a:normAutofit/>
          </a:bodyPr>
          <a:lstStyle/>
          <a:p>
            <a:r>
              <a:rPr lang="it-IT" sz="4000" b="1" i="1" dirty="0" smtClean="0">
                <a:solidFill>
                  <a:schemeClr val="tx1"/>
                </a:solidFill>
              </a:rPr>
              <a:t>Sono davanti ad un dolore neuropatico?</a:t>
            </a:r>
            <a:endParaRPr lang="it-IT" sz="4000" b="1" i="1" dirty="0">
              <a:solidFill>
                <a:schemeClr val="tx1"/>
              </a:solidFill>
            </a:endParaRPr>
          </a:p>
        </p:txBody>
      </p:sp>
    </p:spTree>
    <p:extLst>
      <p:ext uri="{BB962C8B-B14F-4D97-AF65-F5344CB8AC3E}">
        <p14:creationId xmlns:p14="http://schemas.microsoft.com/office/powerpoint/2010/main" val="183466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olore buhhhh\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52189"/>
            <a:ext cx="7704856" cy="600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737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hangingPunct="1"/>
            <a:r>
              <a:rPr lang="it-IT" sz="4800" b="1" dirty="0" smtClean="0">
                <a:latin typeface="Calibri" charset="0"/>
              </a:rPr>
              <a:t>Dolore neuropatico</a:t>
            </a:r>
          </a:p>
        </p:txBody>
      </p:sp>
      <p:sp>
        <p:nvSpPr>
          <p:cNvPr id="29699" name="Rectangle 3"/>
          <p:cNvSpPr>
            <a:spLocks noGrp="1" noChangeArrowheads="1"/>
          </p:cNvSpPr>
          <p:nvPr>
            <p:ph type="body" idx="1"/>
          </p:nvPr>
        </p:nvSpPr>
        <p:spPr>
          <a:xfrm>
            <a:off x="539552" y="2204864"/>
            <a:ext cx="8136904" cy="4267200"/>
          </a:xfrm>
        </p:spPr>
        <p:txBody>
          <a:bodyPr/>
          <a:lstStyle/>
          <a:p>
            <a:pPr eaLnBrk="1" hangingPunct="1">
              <a:buFontTx/>
              <a:buNone/>
            </a:pPr>
            <a:r>
              <a:rPr lang="it-IT" sz="4000" i="1" dirty="0" smtClean="0">
                <a:solidFill>
                  <a:srgbClr val="000066"/>
                </a:solidFill>
                <a:latin typeface="Calibri" charset="0"/>
              </a:rPr>
              <a:t>“Dolore che nasce quale diretta conseguenza di lesione o malattia del sistema </a:t>
            </a:r>
            <a:r>
              <a:rPr lang="it-IT" sz="4000" i="1" dirty="0" err="1" smtClean="0">
                <a:solidFill>
                  <a:srgbClr val="000066"/>
                </a:solidFill>
                <a:latin typeface="Calibri" charset="0"/>
              </a:rPr>
              <a:t>somato</a:t>
            </a:r>
            <a:r>
              <a:rPr lang="it-IT" sz="4000" i="1" dirty="0" smtClean="0">
                <a:solidFill>
                  <a:srgbClr val="000066"/>
                </a:solidFill>
                <a:latin typeface="Calibri" charset="0"/>
              </a:rPr>
              <a:t>-sensoriale “</a:t>
            </a:r>
            <a:r>
              <a:rPr lang="it-IT" b="0" dirty="0" smtClean="0">
                <a:solidFill>
                  <a:srgbClr val="000066"/>
                </a:solidFill>
              </a:rPr>
              <a:t> </a:t>
            </a:r>
          </a:p>
          <a:p>
            <a:pPr eaLnBrk="1" hangingPunct="1">
              <a:buFontTx/>
              <a:buNone/>
            </a:pPr>
            <a:r>
              <a:rPr lang="it-IT" b="0" dirty="0" smtClean="0">
                <a:solidFill>
                  <a:srgbClr val="000066"/>
                </a:solidFill>
              </a:rPr>
              <a:t>   </a:t>
            </a:r>
          </a:p>
          <a:p>
            <a:pPr eaLnBrk="1" hangingPunct="1">
              <a:buFontTx/>
              <a:buNone/>
            </a:pPr>
            <a:r>
              <a:rPr lang="it-IT" b="0" dirty="0" smtClean="0">
                <a:solidFill>
                  <a:srgbClr val="000066"/>
                </a:solidFill>
              </a:rPr>
              <a:t>     (</a:t>
            </a:r>
            <a:r>
              <a:rPr lang="it-IT" b="0" dirty="0" err="1" smtClean="0">
                <a:solidFill>
                  <a:srgbClr val="000066"/>
                </a:solidFill>
              </a:rPr>
              <a:t>Treede</a:t>
            </a:r>
            <a:r>
              <a:rPr lang="it-IT" b="0" dirty="0" smtClean="0">
                <a:solidFill>
                  <a:srgbClr val="000066"/>
                </a:solidFill>
              </a:rPr>
              <a:t> et al. 2008 – IASP)</a:t>
            </a:r>
          </a:p>
        </p:txBody>
      </p:sp>
    </p:spTree>
    <p:extLst>
      <p:ext uri="{BB962C8B-B14F-4D97-AF65-F5344CB8AC3E}">
        <p14:creationId xmlns:p14="http://schemas.microsoft.com/office/powerpoint/2010/main" val="29327331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873</TotalTime>
  <Words>3460</Words>
  <Application>Microsoft Office PowerPoint</Application>
  <PresentationFormat>Presentazione su schermo (4:3)</PresentationFormat>
  <Paragraphs>359</Paragraphs>
  <Slides>80</Slides>
  <Notes>2</Notes>
  <HiddenSlides>0</HiddenSlides>
  <MMClips>0</MMClips>
  <ScaleCrop>false</ScaleCrop>
  <HeadingPairs>
    <vt:vector size="4" baseType="variant">
      <vt:variant>
        <vt:lpstr>Tema</vt:lpstr>
      </vt:variant>
      <vt:variant>
        <vt:i4>1</vt:i4>
      </vt:variant>
      <vt:variant>
        <vt:lpstr>Titoli diapositive</vt:lpstr>
      </vt:variant>
      <vt:variant>
        <vt:i4>80</vt:i4>
      </vt:variant>
    </vt:vector>
  </HeadingPairs>
  <TitlesOfParts>
    <vt:vector size="81" baseType="lpstr">
      <vt:lpstr>Executive</vt:lpstr>
      <vt:lpstr>Riabilitazione in Patologia Reumatica dell’adulto</vt:lpstr>
      <vt:lpstr>Presentazione standard di PowerPoint</vt:lpstr>
      <vt:lpstr>“Un meccanismo di allarme che avverte l’anima di un pericolo imminente” Cartesio</vt:lpstr>
      <vt:lpstr>Il quinto parametro vitale</vt:lpstr>
      <vt:lpstr>Linee guida per la realizzazione  dell’ «Ospedale senza dolore», 2001</vt:lpstr>
      <vt:lpstr>Legge 15/03/2010, n. 38: “Disposizioni per garantire l'accesso alle cure palliative e alla terapia del dolore”</vt:lpstr>
      <vt:lpstr>Dolore nocicettivo</vt:lpstr>
      <vt:lpstr>Presentazione standard di PowerPoint</vt:lpstr>
      <vt:lpstr>Dolore neuropatico</vt:lpstr>
      <vt:lpstr>In seguito a quali patologie?</vt:lpstr>
      <vt:lpstr>Presentazione standard di PowerPoint</vt:lpstr>
      <vt:lpstr>Presentazione standard di PowerPoint</vt:lpstr>
      <vt:lpstr>Caratteristiche del dolore neuropatico</vt:lpstr>
      <vt:lpstr>Tradotto da “The Leeds Assessment of Neuropathic Symptoms and Signs” - LANSS Pain Scale</vt:lpstr>
      <vt:lpstr>Prove sensoriali</vt:lpstr>
      <vt:lpstr>Presentazione standard di PowerPoint</vt:lpstr>
      <vt:lpstr>Presentazione standard di PowerPoint</vt:lpstr>
      <vt:lpstr>Processi nocicettivi</vt:lpstr>
      <vt:lpstr>Ragionamento clinico nel sospetto di dolore neuropatico – da Treede, 2008</vt:lpstr>
      <vt:lpstr>Presentazione standard di PowerPoint</vt:lpstr>
      <vt:lpstr>Dolore cronico</vt:lpstr>
      <vt:lpstr>Presentazione standard di PowerPoint</vt:lpstr>
      <vt:lpstr>Epidemiologia - Salaffi et al. 2012</vt:lpstr>
      <vt:lpstr>Quindi, che fare?</vt:lpstr>
      <vt:lpstr>Approccio al paziente con dolore cronico – Ministero della Salute 2010</vt:lpstr>
      <vt:lpstr> XV Rapporto nazionale sulle politiche della cronicità “In cronica attesa” - 2017</vt:lpstr>
      <vt:lpstr>XVI Rapporto nazionale sulle politiche della cronicità: «Cittadini con cronicità: molti atti, pochi fatti» - 2018</vt:lpstr>
      <vt:lpstr>Louis Gifford</vt:lpstr>
      <vt:lpstr>Per un buon trattamento del dolore</vt:lpstr>
      <vt:lpstr>«If something is wrong with me, I want to know about it»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Secondo passo nel ragionamento clinico,  se sono davanti ad un dolore cronico</vt:lpstr>
      <vt:lpstr>Dal punto di vista del paziente</vt:lpstr>
      <vt:lpstr>Dal nostro  punto di vista</vt:lpstr>
      <vt:lpstr>Presentazione standard di PowerPoint</vt:lpstr>
      <vt:lpstr>Sensibilizzazione centrale del dolore</vt:lpstr>
      <vt:lpstr>Presentazione standard di PowerPoint</vt:lpstr>
      <vt:lpstr>Presentazione standard di PowerPoint</vt:lpstr>
      <vt:lpstr>Presentazione standard di PowerPoint</vt:lpstr>
      <vt:lpstr>Presentazione standard di PowerPoint</vt:lpstr>
      <vt:lpstr>Nel normale decorso…</vt:lpstr>
      <vt:lpstr>Presentazione standard di PowerPoint</vt:lpstr>
      <vt:lpstr>Per un buon trattamento del dolore</vt:lpstr>
      <vt:lpstr>Presentazione standard di PowerPoint</vt:lpstr>
      <vt:lpstr>Il problema non è più il tessuto</vt:lpstr>
      <vt:lpstr>Presentazione standard di PowerPoint</vt:lpstr>
      <vt:lpstr>Presentazione standard di PowerPoint</vt:lpstr>
      <vt:lpstr>Cosa cambia nel tuo approccio?</vt:lpstr>
      <vt:lpstr>Cosa cambia nel tuo approccio?</vt:lpstr>
      <vt:lpstr>Più centrale che periferico significa:</vt:lpstr>
      <vt:lpstr>Presentazione standard di PowerPoint</vt:lpstr>
      <vt:lpstr>Come interpreto?</vt:lpstr>
      <vt:lpstr>Differenti contesti Differenti obiettivi</vt:lpstr>
      <vt:lpstr>Per un buon trattamento del dolore</vt:lpstr>
      <vt:lpstr>Presentazione standard di PowerPoint</vt:lpstr>
      <vt:lpstr>Come affronto il problema sensibilizzazione centrale del dolore?</vt:lpstr>
      <vt:lpstr>Nocicezione ≠ dolore</vt:lpstr>
      <vt:lpstr>Presentazione standard di PowerPoint</vt:lpstr>
      <vt:lpstr>Presentazione standard di PowerPoint</vt:lpstr>
      <vt:lpstr>Yellow flags</vt:lpstr>
      <vt:lpstr>Presentazione standard di PowerPoint</vt:lpstr>
      <vt:lpstr>Presentazione standard di PowerPoint</vt:lpstr>
      <vt:lpstr>Presentazione standard di PowerPoint</vt:lpstr>
      <vt:lpstr>Presentazione standard di PowerPoint</vt:lpstr>
      <vt:lpstr>Presentazione standard di PowerPoint</vt:lpstr>
      <vt:lpstr>Per il tuo ragionamento clinico</vt:lpstr>
      <vt:lpstr>La conoscenza del dolore influenza il modo in cui lo si percepisce</vt:lpstr>
      <vt:lpstr>Concetti chiave rispetto al dolore</vt:lpstr>
      <vt:lpstr>Per il tuo approfondimento</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dolore</dc:title>
  <dc:creator>Fisiot 52</dc:creator>
  <cp:lastModifiedBy>Fisiot24</cp:lastModifiedBy>
  <cp:revision>66</cp:revision>
  <dcterms:created xsi:type="dcterms:W3CDTF">2018-07-16T09:43:05Z</dcterms:created>
  <dcterms:modified xsi:type="dcterms:W3CDTF">2020-01-16T04:28:39Z</dcterms:modified>
</cp:coreProperties>
</file>