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63"/>
  </p:notesMasterIdLst>
  <p:sldIdLst>
    <p:sldId id="326" r:id="rId2"/>
    <p:sldId id="327" r:id="rId3"/>
    <p:sldId id="328" r:id="rId4"/>
    <p:sldId id="256" r:id="rId5"/>
    <p:sldId id="321" r:id="rId6"/>
    <p:sldId id="322" r:id="rId7"/>
    <p:sldId id="324" r:id="rId8"/>
    <p:sldId id="323" r:id="rId9"/>
    <p:sldId id="325" r:id="rId10"/>
    <p:sldId id="308" r:id="rId11"/>
    <p:sldId id="274" r:id="rId12"/>
    <p:sldId id="275" r:id="rId13"/>
    <p:sldId id="330" r:id="rId14"/>
    <p:sldId id="331" r:id="rId15"/>
    <p:sldId id="332" r:id="rId16"/>
    <p:sldId id="329" r:id="rId17"/>
    <p:sldId id="259" r:id="rId18"/>
    <p:sldId id="335" r:id="rId19"/>
    <p:sldId id="318" r:id="rId20"/>
    <p:sldId id="319" r:id="rId21"/>
    <p:sldId id="315" r:id="rId22"/>
    <p:sldId id="276" r:id="rId23"/>
    <p:sldId id="261" r:id="rId24"/>
    <p:sldId id="295" r:id="rId25"/>
    <p:sldId id="337" r:id="rId26"/>
    <p:sldId id="333" r:id="rId27"/>
    <p:sldId id="334" r:id="rId28"/>
    <p:sldId id="292" r:id="rId29"/>
    <p:sldId id="309" r:id="rId30"/>
    <p:sldId id="293" r:id="rId31"/>
    <p:sldId id="263" r:id="rId32"/>
    <p:sldId id="294" r:id="rId33"/>
    <p:sldId id="338" r:id="rId34"/>
    <p:sldId id="307" r:id="rId35"/>
    <p:sldId id="303" r:id="rId36"/>
    <p:sldId id="278" r:id="rId37"/>
    <p:sldId id="279" r:id="rId38"/>
    <p:sldId id="304" r:id="rId39"/>
    <p:sldId id="280" r:id="rId40"/>
    <p:sldId id="266" r:id="rId41"/>
    <p:sldId id="296" r:id="rId42"/>
    <p:sldId id="336" r:id="rId43"/>
    <p:sldId id="311" r:id="rId44"/>
    <p:sldId id="264" r:id="rId45"/>
    <p:sldId id="297" r:id="rId46"/>
    <p:sldId id="298" r:id="rId47"/>
    <p:sldId id="301" r:id="rId48"/>
    <p:sldId id="300" r:id="rId49"/>
    <p:sldId id="299" r:id="rId50"/>
    <p:sldId id="305" r:id="rId51"/>
    <p:sldId id="271" r:id="rId52"/>
    <p:sldId id="306" r:id="rId53"/>
    <p:sldId id="272" r:id="rId54"/>
    <p:sldId id="314" r:id="rId55"/>
    <p:sldId id="287" r:id="rId56"/>
    <p:sldId id="283" r:id="rId57"/>
    <p:sldId id="282" r:id="rId58"/>
    <p:sldId id="290" r:id="rId59"/>
    <p:sldId id="291" r:id="rId60"/>
    <p:sldId id="339" r:id="rId61"/>
    <p:sldId id="313" r:id="rId62"/>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39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it-IT"/>
          </a:p>
        </p:txBody>
      </p:sp>
      <p:sp>
        <p:nvSpPr>
          <p:cNvPr id="614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it-IT"/>
          </a:p>
        </p:txBody>
      </p:sp>
      <p:sp>
        <p:nvSpPr>
          <p:cNvPr id="7066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14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it-IT"/>
          </a:p>
        </p:txBody>
      </p:sp>
      <p:sp>
        <p:nvSpPr>
          <p:cNvPr id="614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CBD8C79-EB69-4E55-975E-5193CAACD315}" type="slidenum">
              <a:rPr lang="it-IT"/>
              <a:pPr>
                <a:defRPr/>
              </a:pPr>
              <a:t>‹N›</a:t>
            </a:fld>
            <a:endParaRPr lang="it-IT"/>
          </a:p>
        </p:txBody>
      </p:sp>
    </p:spTree>
    <p:extLst>
      <p:ext uri="{BB962C8B-B14F-4D97-AF65-F5344CB8AC3E}">
        <p14:creationId xmlns:p14="http://schemas.microsoft.com/office/powerpoint/2010/main" val="33025868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 name="Ovale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5" name="Ovale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4" name="Titolo 13"/>
          <p:cNvSpPr>
            <a:spLocks noGrp="1"/>
          </p:cNvSpPr>
          <p:nvPr>
            <p:ph type="ctrTitle"/>
          </p:nvPr>
        </p:nvSpPr>
        <p:spPr>
          <a:xfrm>
            <a:off x="1432560" y="359898"/>
            <a:ext cx="7406640" cy="1472184"/>
          </a:xfrm>
        </p:spPr>
        <p:txBody>
          <a:bodyPr anchor="b"/>
          <a:lstStyle>
            <a:lvl1pPr algn="l">
              <a:defRPr/>
            </a:lvl1pPr>
            <a:extLst/>
          </a:lstStyle>
          <a:p>
            <a:r>
              <a:rPr lang="it-IT" smtClean="0"/>
              <a:t>Fare clic per modificare lo stile del titolo</a:t>
            </a:r>
            <a:endParaRPr lang="en-US"/>
          </a:p>
        </p:txBody>
      </p:sp>
      <p:sp>
        <p:nvSpPr>
          <p:cNvPr id="22" name="Sottotito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it-IT" smtClean="0"/>
              <a:t>Fare clic per modificare lo stile del sottotitolo dello schema</a:t>
            </a:r>
            <a:endParaRPr lang="en-US"/>
          </a:p>
        </p:txBody>
      </p:sp>
      <p:sp>
        <p:nvSpPr>
          <p:cNvPr id="6" name="Segnaposto data 6"/>
          <p:cNvSpPr>
            <a:spLocks noGrp="1"/>
          </p:cNvSpPr>
          <p:nvPr>
            <p:ph type="dt" sz="half" idx="10"/>
          </p:nvPr>
        </p:nvSpPr>
        <p:spPr/>
        <p:txBody>
          <a:bodyPr/>
          <a:lstStyle>
            <a:lvl1pPr>
              <a:defRPr/>
            </a:lvl1pPr>
            <a:extLst/>
          </a:lstStyle>
          <a:p>
            <a:pPr>
              <a:defRPr/>
            </a:pPr>
            <a:endParaRPr lang="it-IT"/>
          </a:p>
        </p:txBody>
      </p:sp>
      <p:sp>
        <p:nvSpPr>
          <p:cNvPr id="7" name="Segnaposto piè di pagina 19"/>
          <p:cNvSpPr>
            <a:spLocks noGrp="1"/>
          </p:cNvSpPr>
          <p:nvPr>
            <p:ph type="ftr" sz="quarter" idx="11"/>
          </p:nvPr>
        </p:nvSpPr>
        <p:spPr/>
        <p:txBody>
          <a:bodyPr/>
          <a:lstStyle>
            <a:lvl1pPr>
              <a:defRPr/>
            </a:lvl1pPr>
            <a:extLst/>
          </a:lstStyle>
          <a:p>
            <a:pPr>
              <a:defRPr/>
            </a:pPr>
            <a:endParaRPr lang="it-IT"/>
          </a:p>
        </p:txBody>
      </p:sp>
      <p:sp>
        <p:nvSpPr>
          <p:cNvPr id="8" name="Segnaposto numero diapositiva 9"/>
          <p:cNvSpPr>
            <a:spLocks noGrp="1"/>
          </p:cNvSpPr>
          <p:nvPr>
            <p:ph type="sldNum" sz="quarter" idx="12"/>
          </p:nvPr>
        </p:nvSpPr>
        <p:spPr/>
        <p:txBody>
          <a:bodyPr/>
          <a:lstStyle>
            <a:lvl1pPr>
              <a:defRPr/>
            </a:lvl1pPr>
            <a:extLst/>
          </a:lstStyle>
          <a:p>
            <a:pPr>
              <a:defRPr/>
            </a:pPr>
            <a:fld id="{942D68B7-D48A-4F8C-949D-DE9A8008F0C1}" type="slidenum">
              <a:rPr lang="it-IT"/>
              <a:pPr>
                <a:defRPr/>
              </a:pPr>
              <a:t>‹N›</a:t>
            </a:fld>
            <a:endParaRPr lang="it-IT"/>
          </a:p>
        </p:txBody>
      </p:sp>
    </p:spTree>
    <p:extLst>
      <p:ext uri="{BB962C8B-B14F-4D97-AF65-F5344CB8AC3E}">
        <p14:creationId xmlns:p14="http://schemas.microsoft.com/office/powerpoint/2010/main" val="952643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23"/>
          <p:cNvSpPr>
            <a:spLocks noGrp="1"/>
          </p:cNvSpPr>
          <p:nvPr>
            <p:ph type="dt" sz="half" idx="10"/>
          </p:nvPr>
        </p:nvSpPr>
        <p:spPr/>
        <p:txBody>
          <a:bodyPr/>
          <a:lstStyle>
            <a:lvl1pPr>
              <a:defRPr/>
            </a:lvl1pPr>
          </a:lstStyle>
          <a:p>
            <a:pPr>
              <a:defRPr/>
            </a:pPr>
            <a:endParaRPr lang="it-IT"/>
          </a:p>
        </p:txBody>
      </p:sp>
      <p:sp>
        <p:nvSpPr>
          <p:cNvPr id="5" name="Segnaposto piè di pagina 9"/>
          <p:cNvSpPr>
            <a:spLocks noGrp="1"/>
          </p:cNvSpPr>
          <p:nvPr>
            <p:ph type="ftr" sz="quarter" idx="11"/>
          </p:nvPr>
        </p:nvSpPr>
        <p:spPr/>
        <p:txBody>
          <a:bodyPr/>
          <a:lstStyle>
            <a:lvl1pPr>
              <a:defRPr/>
            </a:lvl1pPr>
          </a:lstStyle>
          <a:p>
            <a:pPr>
              <a:defRPr/>
            </a:pPr>
            <a:endParaRPr lang="it-IT"/>
          </a:p>
        </p:txBody>
      </p:sp>
      <p:sp>
        <p:nvSpPr>
          <p:cNvPr id="6" name="Segnaposto numero diapositiva 21"/>
          <p:cNvSpPr>
            <a:spLocks noGrp="1"/>
          </p:cNvSpPr>
          <p:nvPr>
            <p:ph type="sldNum" sz="quarter" idx="12"/>
          </p:nvPr>
        </p:nvSpPr>
        <p:spPr/>
        <p:txBody>
          <a:bodyPr/>
          <a:lstStyle>
            <a:lvl1pPr>
              <a:defRPr/>
            </a:lvl1pPr>
          </a:lstStyle>
          <a:p>
            <a:pPr>
              <a:defRPr/>
            </a:pPr>
            <a:fld id="{3A2383E4-3DED-4C87-8A45-F4D77E7E515B}" type="slidenum">
              <a:rPr lang="it-IT"/>
              <a:pPr>
                <a:defRPr/>
              </a:pPr>
              <a:t>‹N›</a:t>
            </a:fld>
            <a:endParaRPr lang="it-IT"/>
          </a:p>
        </p:txBody>
      </p:sp>
    </p:spTree>
    <p:extLst>
      <p:ext uri="{BB962C8B-B14F-4D97-AF65-F5344CB8AC3E}">
        <p14:creationId xmlns:p14="http://schemas.microsoft.com/office/powerpoint/2010/main" val="2181384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274639"/>
            <a:ext cx="1828800" cy="5851525"/>
          </a:xfrm>
        </p:spPr>
        <p:txBody>
          <a:bodyPr vert="eaVert"/>
          <a:lstStyle>
            <a:extLs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1143000" y="274640"/>
            <a:ext cx="5562600" cy="5851525"/>
          </a:xfrm>
        </p:spPr>
        <p:txBody>
          <a:bodyPr vert="eaVert"/>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23"/>
          <p:cNvSpPr>
            <a:spLocks noGrp="1"/>
          </p:cNvSpPr>
          <p:nvPr>
            <p:ph type="dt" sz="half" idx="10"/>
          </p:nvPr>
        </p:nvSpPr>
        <p:spPr/>
        <p:txBody>
          <a:bodyPr/>
          <a:lstStyle>
            <a:lvl1pPr>
              <a:defRPr/>
            </a:lvl1pPr>
          </a:lstStyle>
          <a:p>
            <a:pPr>
              <a:defRPr/>
            </a:pPr>
            <a:endParaRPr lang="it-IT"/>
          </a:p>
        </p:txBody>
      </p:sp>
      <p:sp>
        <p:nvSpPr>
          <p:cNvPr id="5" name="Segnaposto piè di pagina 9"/>
          <p:cNvSpPr>
            <a:spLocks noGrp="1"/>
          </p:cNvSpPr>
          <p:nvPr>
            <p:ph type="ftr" sz="quarter" idx="11"/>
          </p:nvPr>
        </p:nvSpPr>
        <p:spPr/>
        <p:txBody>
          <a:bodyPr/>
          <a:lstStyle>
            <a:lvl1pPr>
              <a:defRPr/>
            </a:lvl1pPr>
          </a:lstStyle>
          <a:p>
            <a:pPr>
              <a:defRPr/>
            </a:pPr>
            <a:endParaRPr lang="it-IT"/>
          </a:p>
        </p:txBody>
      </p:sp>
      <p:sp>
        <p:nvSpPr>
          <p:cNvPr id="6" name="Segnaposto numero diapositiva 21"/>
          <p:cNvSpPr>
            <a:spLocks noGrp="1"/>
          </p:cNvSpPr>
          <p:nvPr>
            <p:ph type="sldNum" sz="quarter" idx="12"/>
          </p:nvPr>
        </p:nvSpPr>
        <p:spPr/>
        <p:txBody>
          <a:bodyPr/>
          <a:lstStyle>
            <a:lvl1pPr>
              <a:defRPr/>
            </a:lvl1pPr>
          </a:lstStyle>
          <a:p>
            <a:pPr>
              <a:defRPr/>
            </a:pPr>
            <a:fld id="{4A9A701D-9F14-43FF-B3E6-BDB735A9A4B1}" type="slidenum">
              <a:rPr lang="it-IT"/>
              <a:pPr>
                <a:defRPr/>
              </a:pPr>
              <a:t>‹N›</a:t>
            </a:fld>
            <a:endParaRPr lang="it-IT"/>
          </a:p>
        </p:txBody>
      </p:sp>
    </p:spTree>
    <p:extLst>
      <p:ext uri="{BB962C8B-B14F-4D97-AF65-F5344CB8AC3E}">
        <p14:creationId xmlns:p14="http://schemas.microsoft.com/office/powerpoint/2010/main" val="2680431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olo e testo sopra contenuto">
    <p:spTree>
      <p:nvGrpSpPr>
        <p:cNvPr id="1" name=""/>
        <p:cNvGrpSpPr/>
        <p:nvPr/>
      </p:nvGrpSpPr>
      <p:grpSpPr>
        <a:xfrm>
          <a:off x="0" y="0"/>
          <a:ext cx="0" cy="0"/>
          <a:chOff x="0" y="0"/>
          <a:chExt cx="0" cy="0"/>
        </a:xfrm>
      </p:grpSpPr>
      <p:sp>
        <p:nvSpPr>
          <p:cNvPr id="2" name="Titolo 1"/>
          <p:cNvSpPr>
            <a:spLocks noGrp="1"/>
          </p:cNvSpPr>
          <p:nvPr>
            <p:ph type="title"/>
          </p:nvPr>
        </p:nvSpPr>
        <p:spPr>
          <a:xfrm>
            <a:off x="914400" y="277813"/>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914400" y="1600200"/>
            <a:ext cx="7772400" cy="21891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914400" y="3941763"/>
            <a:ext cx="7772400" cy="218916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23"/>
          <p:cNvSpPr>
            <a:spLocks noGrp="1"/>
          </p:cNvSpPr>
          <p:nvPr>
            <p:ph type="dt" sz="half" idx="10"/>
          </p:nvPr>
        </p:nvSpPr>
        <p:spPr/>
        <p:txBody>
          <a:bodyPr/>
          <a:lstStyle>
            <a:lvl1pPr>
              <a:defRPr/>
            </a:lvl1pPr>
          </a:lstStyle>
          <a:p>
            <a:pPr>
              <a:defRPr/>
            </a:pPr>
            <a:endParaRPr lang="it-IT"/>
          </a:p>
        </p:txBody>
      </p:sp>
      <p:sp>
        <p:nvSpPr>
          <p:cNvPr id="6" name="Segnaposto piè di pagina 9"/>
          <p:cNvSpPr>
            <a:spLocks noGrp="1"/>
          </p:cNvSpPr>
          <p:nvPr>
            <p:ph type="ftr" sz="quarter" idx="11"/>
          </p:nvPr>
        </p:nvSpPr>
        <p:spPr/>
        <p:txBody>
          <a:bodyPr/>
          <a:lstStyle>
            <a:lvl1pPr>
              <a:defRPr/>
            </a:lvl1pPr>
          </a:lstStyle>
          <a:p>
            <a:pPr>
              <a:defRPr/>
            </a:pPr>
            <a:endParaRPr lang="it-IT"/>
          </a:p>
        </p:txBody>
      </p:sp>
      <p:sp>
        <p:nvSpPr>
          <p:cNvPr id="7" name="Segnaposto numero diapositiva 21"/>
          <p:cNvSpPr>
            <a:spLocks noGrp="1"/>
          </p:cNvSpPr>
          <p:nvPr>
            <p:ph type="sldNum" sz="quarter" idx="12"/>
          </p:nvPr>
        </p:nvSpPr>
        <p:spPr/>
        <p:txBody>
          <a:bodyPr/>
          <a:lstStyle>
            <a:lvl1pPr>
              <a:defRPr/>
            </a:lvl1pPr>
          </a:lstStyle>
          <a:p>
            <a:pPr>
              <a:defRPr/>
            </a:pPr>
            <a:fld id="{BE167107-482C-4568-80F3-1B11938A6E0C}" type="slidenum">
              <a:rPr lang="it-IT"/>
              <a:pPr>
                <a:defRPr/>
              </a:pPr>
              <a:t>‹N›</a:t>
            </a:fld>
            <a:endParaRPr lang="it-IT"/>
          </a:p>
        </p:txBody>
      </p:sp>
    </p:spTree>
    <p:extLst>
      <p:ext uri="{BB962C8B-B14F-4D97-AF65-F5344CB8AC3E}">
        <p14:creationId xmlns:p14="http://schemas.microsoft.com/office/powerpoint/2010/main" val="4248246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914400" y="277813"/>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914400" y="1600200"/>
            <a:ext cx="3810000" cy="45307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876800" y="1600200"/>
            <a:ext cx="3810000" cy="45307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23"/>
          <p:cNvSpPr>
            <a:spLocks noGrp="1"/>
          </p:cNvSpPr>
          <p:nvPr>
            <p:ph type="dt" sz="half" idx="10"/>
          </p:nvPr>
        </p:nvSpPr>
        <p:spPr/>
        <p:txBody>
          <a:bodyPr/>
          <a:lstStyle>
            <a:lvl1pPr>
              <a:defRPr/>
            </a:lvl1pPr>
          </a:lstStyle>
          <a:p>
            <a:pPr>
              <a:defRPr/>
            </a:pPr>
            <a:endParaRPr lang="it-IT"/>
          </a:p>
        </p:txBody>
      </p:sp>
      <p:sp>
        <p:nvSpPr>
          <p:cNvPr id="6" name="Segnaposto piè di pagina 9"/>
          <p:cNvSpPr>
            <a:spLocks noGrp="1"/>
          </p:cNvSpPr>
          <p:nvPr>
            <p:ph type="ftr" sz="quarter" idx="11"/>
          </p:nvPr>
        </p:nvSpPr>
        <p:spPr/>
        <p:txBody>
          <a:bodyPr/>
          <a:lstStyle>
            <a:lvl1pPr>
              <a:defRPr/>
            </a:lvl1pPr>
          </a:lstStyle>
          <a:p>
            <a:pPr>
              <a:defRPr/>
            </a:pPr>
            <a:endParaRPr lang="it-IT"/>
          </a:p>
        </p:txBody>
      </p:sp>
      <p:sp>
        <p:nvSpPr>
          <p:cNvPr id="7" name="Segnaposto numero diapositiva 21"/>
          <p:cNvSpPr>
            <a:spLocks noGrp="1"/>
          </p:cNvSpPr>
          <p:nvPr>
            <p:ph type="sldNum" sz="quarter" idx="12"/>
          </p:nvPr>
        </p:nvSpPr>
        <p:spPr/>
        <p:txBody>
          <a:bodyPr/>
          <a:lstStyle>
            <a:lvl1pPr>
              <a:defRPr/>
            </a:lvl1pPr>
          </a:lstStyle>
          <a:p>
            <a:pPr>
              <a:defRPr/>
            </a:pPr>
            <a:fld id="{542BD078-1E37-4536-9457-229648FD2CCE}" type="slidenum">
              <a:rPr lang="it-IT"/>
              <a:pPr>
                <a:defRPr/>
              </a:pPr>
              <a:t>‹N›</a:t>
            </a:fld>
            <a:endParaRPr lang="it-IT"/>
          </a:p>
        </p:txBody>
      </p:sp>
    </p:spTree>
    <p:extLst>
      <p:ext uri="{BB962C8B-B14F-4D97-AF65-F5344CB8AC3E}">
        <p14:creationId xmlns:p14="http://schemas.microsoft.com/office/powerpoint/2010/main" val="3684837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lang="it-IT" smtClean="0"/>
              <a:t>Fare clic per modificare lo stile del titolo</a:t>
            </a:r>
            <a:endParaRPr lang="en-US"/>
          </a:p>
        </p:txBody>
      </p:sp>
      <p:sp>
        <p:nvSpPr>
          <p:cNvPr id="3" name="Segnaposto contenuto 2"/>
          <p:cNvSpPr>
            <a:spLocks noGrp="1"/>
          </p:cNvSpPr>
          <p:nvPr>
            <p:ph idx="1"/>
          </p:nvPr>
        </p:nvSpPr>
        <p:spPr/>
        <p:txBody>
          <a:bodyPr/>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23"/>
          <p:cNvSpPr>
            <a:spLocks noGrp="1"/>
          </p:cNvSpPr>
          <p:nvPr>
            <p:ph type="dt" sz="half" idx="10"/>
          </p:nvPr>
        </p:nvSpPr>
        <p:spPr/>
        <p:txBody>
          <a:bodyPr/>
          <a:lstStyle>
            <a:lvl1pPr>
              <a:defRPr/>
            </a:lvl1pPr>
          </a:lstStyle>
          <a:p>
            <a:pPr>
              <a:defRPr/>
            </a:pPr>
            <a:endParaRPr lang="it-IT"/>
          </a:p>
        </p:txBody>
      </p:sp>
      <p:sp>
        <p:nvSpPr>
          <p:cNvPr id="5" name="Segnaposto piè di pagina 9"/>
          <p:cNvSpPr>
            <a:spLocks noGrp="1"/>
          </p:cNvSpPr>
          <p:nvPr>
            <p:ph type="ftr" sz="quarter" idx="11"/>
          </p:nvPr>
        </p:nvSpPr>
        <p:spPr/>
        <p:txBody>
          <a:bodyPr/>
          <a:lstStyle>
            <a:lvl1pPr>
              <a:defRPr/>
            </a:lvl1pPr>
          </a:lstStyle>
          <a:p>
            <a:pPr>
              <a:defRPr/>
            </a:pPr>
            <a:endParaRPr lang="it-IT"/>
          </a:p>
        </p:txBody>
      </p:sp>
      <p:sp>
        <p:nvSpPr>
          <p:cNvPr id="6" name="Segnaposto numero diapositiva 21"/>
          <p:cNvSpPr>
            <a:spLocks noGrp="1"/>
          </p:cNvSpPr>
          <p:nvPr>
            <p:ph type="sldNum" sz="quarter" idx="12"/>
          </p:nvPr>
        </p:nvSpPr>
        <p:spPr/>
        <p:txBody>
          <a:bodyPr/>
          <a:lstStyle>
            <a:lvl1pPr>
              <a:defRPr/>
            </a:lvl1pPr>
          </a:lstStyle>
          <a:p>
            <a:pPr>
              <a:defRPr/>
            </a:pPr>
            <a:fld id="{76B9C6B3-63C7-46FA-AB9E-639A75818ED2}" type="slidenum">
              <a:rPr lang="it-IT"/>
              <a:pPr>
                <a:defRPr/>
              </a:pPr>
              <a:t>‹N›</a:t>
            </a:fld>
            <a:endParaRPr lang="it-IT"/>
          </a:p>
        </p:txBody>
      </p:sp>
    </p:spTree>
    <p:extLst>
      <p:ext uri="{BB962C8B-B14F-4D97-AF65-F5344CB8AC3E}">
        <p14:creationId xmlns:p14="http://schemas.microsoft.com/office/powerpoint/2010/main" val="1963153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4" name="Rettangolo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ttangolo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Ovale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7" name="Ovale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2" name="Tito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it-IT" smtClean="0"/>
              <a:t>Fare clic per modificare lo stile del titolo</a:t>
            </a:r>
            <a:endParaRPr lang="en-US"/>
          </a:p>
        </p:txBody>
      </p:sp>
      <p:sp>
        <p:nvSpPr>
          <p:cNvPr id="3" name="Segnaposto tes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it-IT" smtClean="0"/>
              <a:t>Fare clic per modificare stili del testo dello schema</a:t>
            </a:r>
          </a:p>
        </p:txBody>
      </p:sp>
      <p:sp>
        <p:nvSpPr>
          <p:cNvPr id="8" name="Segnaposto data 3"/>
          <p:cNvSpPr>
            <a:spLocks noGrp="1"/>
          </p:cNvSpPr>
          <p:nvPr>
            <p:ph type="dt" sz="half" idx="10"/>
          </p:nvPr>
        </p:nvSpPr>
        <p:spPr/>
        <p:txBody>
          <a:bodyPr/>
          <a:lstStyle>
            <a:lvl1pPr>
              <a:defRPr/>
            </a:lvl1pPr>
            <a:extLst/>
          </a:lstStyle>
          <a:p>
            <a:pPr>
              <a:defRPr/>
            </a:pPr>
            <a:endParaRPr lang="it-IT"/>
          </a:p>
        </p:txBody>
      </p:sp>
      <p:sp>
        <p:nvSpPr>
          <p:cNvPr id="9" name="Segnaposto piè di pagina 4"/>
          <p:cNvSpPr>
            <a:spLocks noGrp="1"/>
          </p:cNvSpPr>
          <p:nvPr>
            <p:ph type="ftr" sz="quarter" idx="11"/>
          </p:nvPr>
        </p:nvSpPr>
        <p:spPr/>
        <p:txBody>
          <a:bodyPr/>
          <a:lstStyle>
            <a:lvl1pPr>
              <a:defRPr/>
            </a:lvl1pPr>
            <a:extLst/>
          </a:lstStyle>
          <a:p>
            <a:pPr>
              <a:defRPr/>
            </a:pPr>
            <a:endParaRPr lang="it-IT"/>
          </a:p>
        </p:txBody>
      </p:sp>
      <p:sp>
        <p:nvSpPr>
          <p:cNvPr id="10" name="Segnaposto numero diapositiva 5"/>
          <p:cNvSpPr>
            <a:spLocks noGrp="1"/>
          </p:cNvSpPr>
          <p:nvPr>
            <p:ph type="sldNum" sz="quarter" idx="12"/>
          </p:nvPr>
        </p:nvSpPr>
        <p:spPr/>
        <p:txBody>
          <a:bodyPr/>
          <a:lstStyle>
            <a:lvl1pPr>
              <a:defRPr/>
            </a:lvl1pPr>
            <a:extLst/>
          </a:lstStyle>
          <a:p>
            <a:pPr>
              <a:defRPr/>
            </a:pPr>
            <a:fld id="{B7719700-B1A6-49C6-BCF1-3D511F033C61}" type="slidenum">
              <a:rPr lang="it-IT"/>
              <a:pPr>
                <a:defRPr/>
              </a:pPr>
              <a:t>‹N›</a:t>
            </a:fld>
            <a:endParaRPr lang="it-IT"/>
          </a:p>
        </p:txBody>
      </p:sp>
    </p:spTree>
    <p:extLst>
      <p:ext uri="{BB962C8B-B14F-4D97-AF65-F5344CB8AC3E}">
        <p14:creationId xmlns:p14="http://schemas.microsoft.com/office/powerpoint/2010/main" val="2603235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extLst/>
          </a:lstStyle>
          <a:p>
            <a:r>
              <a:rPr lang="it-IT" smtClean="0"/>
              <a:t>Fare clic per modificare lo stile del titolo</a:t>
            </a:r>
            <a:endParaRPr lang="en-US"/>
          </a:p>
        </p:txBody>
      </p:sp>
      <p:sp>
        <p:nvSpPr>
          <p:cNvPr id="3" name="Segnaposto contenut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23"/>
          <p:cNvSpPr>
            <a:spLocks noGrp="1"/>
          </p:cNvSpPr>
          <p:nvPr>
            <p:ph type="dt" sz="half" idx="10"/>
          </p:nvPr>
        </p:nvSpPr>
        <p:spPr/>
        <p:txBody>
          <a:bodyPr/>
          <a:lstStyle>
            <a:lvl1pPr>
              <a:defRPr/>
            </a:lvl1pPr>
          </a:lstStyle>
          <a:p>
            <a:pPr>
              <a:defRPr/>
            </a:pPr>
            <a:endParaRPr lang="it-IT"/>
          </a:p>
        </p:txBody>
      </p:sp>
      <p:sp>
        <p:nvSpPr>
          <p:cNvPr id="6" name="Segnaposto piè di pagina 9"/>
          <p:cNvSpPr>
            <a:spLocks noGrp="1"/>
          </p:cNvSpPr>
          <p:nvPr>
            <p:ph type="ftr" sz="quarter" idx="11"/>
          </p:nvPr>
        </p:nvSpPr>
        <p:spPr/>
        <p:txBody>
          <a:bodyPr/>
          <a:lstStyle>
            <a:lvl1pPr>
              <a:defRPr/>
            </a:lvl1pPr>
          </a:lstStyle>
          <a:p>
            <a:pPr>
              <a:defRPr/>
            </a:pPr>
            <a:endParaRPr lang="it-IT"/>
          </a:p>
        </p:txBody>
      </p:sp>
      <p:sp>
        <p:nvSpPr>
          <p:cNvPr id="7" name="Segnaposto numero diapositiva 21"/>
          <p:cNvSpPr>
            <a:spLocks noGrp="1"/>
          </p:cNvSpPr>
          <p:nvPr>
            <p:ph type="sldNum" sz="quarter" idx="12"/>
          </p:nvPr>
        </p:nvSpPr>
        <p:spPr/>
        <p:txBody>
          <a:bodyPr/>
          <a:lstStyle>
            <a:lvl1pPr>
              <a:defRPr/>
            </a:lvl1pPr>
          </a:lstStyle>
          <a:p>
            <a:pPr>
              <a:defRPr/>
            </a:pPr>
            <a:fld id="{BBBF8346-6C39-4D26-9BE3-4AEA1FDAF4B0}" type="slidenum">
              <a:rPr lang="it-IT"/>
              <a:pPr>
                <a:defRPr/>
              </a:pPr>
              <a:t>‹N›</a:t>
            </a:fld>
            <a:endParaRPr lang="it-IT"/>
          </a:p>
        </p:txBody>
      </p:sp>
    </p:spTree>
    <p:extLst>
      <p:ext uri="{BB962C8B-B14F-4D97-AF65-F5344CB8AC3E}">
        <p14:creationId xmlns:p14="http://schemas.microsoft.com/office/powerpoint/2010/main" val="1740819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5160336"/>
            <a:ext cx="8229600" cy="1143000"/>
          </a:xfrm>
        </p:spPr>
        <p:txBody>
          <a:bodyPr/>
          <a:lstStyle>
            <a:lvl1pPr algn="ctr">
              <a:defRPr sz="4500" b="1" cap="none" baseline="0"/>
            </a:lvl1pPr>
            <a:extLst/>
          </a:lstStyle>
          <a:p>
            <a:r>
              <a:rPr lang="it-IT" smtClean="0"/>
              <a:t>Fare clic per modificare lo stile del titolo</a:t>
            </a:r>
            <a:endParaRPr lang="en-US"/>
          </a:p>
        </p:txBody>
      </p:sp>
      <p:sp>
        <p:nvSpPr>
          <p:cNvPr id="3" name="Segnaposto tes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it-IT" smtClean="0"/>
              <a:t>Fare clic per modificare stili del testo dello schema</a:t>
            </a:r>
          </a:p>
        </p:txBody>
      </p:sp>
      <p:sp>
        <p:nvSpPr>
          <p:cNvPr id="4" name="Segnaposto tes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it-IT" smtClean="0"/>
              <a:t>Fare clic per modificare stili del testo dello schema</a:t>
            </a:r>
          </a:p>
        </p:txBody>
      </p:sp>
      <p:sp>
        <p:nvSpPr>
          <p:cNvPr id="5" name="Segnaposto contenut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contenut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lvl1pPr>
              <a:defRPr/>
            </a:lvl1pPr>
            <a:extLst/>
          </a:lstStyle>
          <a:p>
            <a:pPr>
              <a:defRPr/>
            </a:pPr>
            <a:endParaRPr lang="it-IT"/>
          </a:p>
        </p:txBody>
      </p:sp>
      <p:sp>
        <p:nvSpPr>
          <p:cNvPr id="8" name="Segnaposto piè di pagina 7"/>
          <p:cNvSpPr>
            <a:spLocks noGrp="1"/>
          </p:cNvSpPr>
          <p:nvPr>
            <p:ph type="ftr" sz="quarter" idx="11"/>
          </p:nvPr>
        </p:nvSpPr>
        <p:spPr/>
        <p:txBody>
          <a:bodyPr/>
          <a:lstStyle>
            <a:lvl1pPr>
              <a:defRPr/>
            </a:lvl1pPr>
            <a:extLst/>
          </a:lstStyle>
          <a:p>
            <a:pPr>
              <a:defRPr/>
            </a:pPr>
            <a:endParaRPr lang="it-IT"/>
          </a:p>
        </p:txBody>
      </p:sp>
      <p:sp>
        <p:nvSpPr>
          <p:cNvPr id="9" name="Segnaposto numero diapositiva 8"/>
          <p:cNvSpPr>
            <a:spLocks noGrp="1"/>
          </p:cNvSpPr>
          <p:nvPr>
            <p:ph type="sldNum" sz="quarter" idx="12"/>
          </p:nvPr>
        </p:nvSpPr>
        <p:spPr/>
        <p:txBody>
          <a:bodyPr/>
          <a:lstStyle>
            <a:lvl1pPr>
              <a:defRPr/>
            </a:lvl1pPr>
            <a:extLst/>
          </a:lstStyle>
          <a:p>
            <a:pPr>
              <a:defRPr/>
            </a:pPr>
            <a:fld id="{FBEEE94C-F9B1-4928-AD27-AA73F07FDD45}" type="slidenum">
              <a:rPr lang="it-IT"/>
              <a:pPr>
                <a:defRPr/>
              </a:pPr>
              <a:t>‹N›</a:t>
            </a:fld>
            <a:endParaRPr lang="it-IT"/>
          </a:p>
        </p:txBody>
      </p:sp>
    </p:spTree>
    <p:extLst>
      <p:ext uri="{BB962C8B-B14F-4D97-AF65-F5344CB8AC3E}">
        <p14:creationId xmlns:p14="http://schemas.microsoft.com/office/powerpoint/2010/main" val="30699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extLst/>
          </a:lstStyle>
          <a:p>
            <a:r>
              <a:rPr lang="it-IT" smtClean="0"/>
              <a:t>Fare clic per modificare lo stile del titolo</a:t>
            </a:r>
            <a:endParaRPr lang="en-US"/>
          </a:p>
        </p:txBody>
      </p:sp>
      <p:sp>
        <p:nvSpPr>
          <p:cNvPr id="3" name="Segnaposto data 23"/>
          <p:cNvSpPr>
            <a:spLocks noGrp="1"/>
          </p:cNvSpPr>
          <p:nvPr>
            <p:ph type="dt" sz="half" idx="10"/>
          </p:nvPr>
        </p:nvSpPr>
        <p:spPr/>
        <p:txBody>
          <a:bodyPr/>
          <a:lstStyle>
            <a:lvl1pPr>
              <a:defRPr/>
            </a:lvl1pPr>
          </a:lstStyle>
          <a:p>
            <a:pPr>
              <a:defRPr/>
            </a:pPr>
            <a:endParaRPr lang="it-IT"/>
          </a:p>
        </p:txBody>
      </p:sp>
      <p:sp>
        <p:nvSpPr>
          <p:cNvPr id="4" name="Segnaposto piè di pagina 9"/>
          <p:cNvSpPr>
            <a:spLocks noGrp="1"/>
          </p:cNvSpPr>
          <p:nvPr>
            <p:ph type="ftr" sz="quarter" idx="11"/>
          </p:nvPr>
        </p:nvSpPr>
        <p:spPr/>
        <p:txBody>
          <a:bodyPr/>
          <a:lstStyle>
            <a:lvl1pPr>
              <a:defRPr/>
            </a:lvl1pPr>
          </a:lstStyle>
          <a:p>
            <a:pPr>
              <a:defRPr/>
            </a:pPr>
            <a:endParaRPr lang="it-IT"/>
          </a:p>
        </p:txBody>
      </p:sp>
      <p:sp>
        <p:nvSpPr>
          <p:cNvPr id="5" name="Segnaposto numero diapositiva 21"/>
          <p:cNvSpPr>
            <a:spLocks noGrp="1"/>
          </p:cNvSpPr>
          <p:nvPr>
            <p:ph type="sldNum" sz="quarter" idx="12"/>
          </p:nvPr>
        </p:nvSpPr>
        <p:spPr/>
        <p:txBody>
          <a:bodyPr/>
          <a:lstStyle>
            <a:lvl1pPr>
              <a:defRPr/>
            </a:lvl1pPr>
          </a:lstStyle>
          <a:p>
            <a:pPr>
              <a:defRPr/>
            </a:pPr>
            <a:fld id="{9B3F4201-BABB-4329-A94B-4FC3653BEC52}" type="slidenum">
              <a:rPr lang="it-IT"/>
              <a:pPr>
                <a:defRPr/>
              </a:pPr>
              <a:t>‹N›</a:t>
            </a:fld>
            <a:endParaRPr lang="it-IT"/>
          </a:p>
        </p:txBody>
      </p:sp>
    </p:spTree>
    <p:extLst>
      <p:ext uri="{BB962C8B-B14F-4D97-AF65-F5344CB8AC3E}">
        <p14:creationId xmlns:p14="http://schemas.microsoft.com/office/powerpoint/2010/main" val="4275502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ttangolo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Rettangolo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4" name="Segnaposto data 1"/>
          <p:cNvSpPr>
            <a:spLocks noGrp="1"/>
          </p:cNvSpPr>
          <p:nvPr>
            <p:ph type="dt" sz="half" idx="10"/>
          </p:nvPr>
        </p:nvSpPr>
        <p:spPr/>
        <p:txBody>
          <a:bodyPr/>
          <a:lstStyle>
            <a:lvl1pPr>
              <a:defRPr/>
            </a:lvl1pPr>
            <a:extLst/>
          </a:lstStyle>
          <a:p>
            <a:pPr>
              <a:defRPr/>
            </a:pPr>
            <a:endParaRPr lang="it-IT"/>
          </a:p>
        </p:txBody>
      </p:sp>
      <p:sp>
        <p:nvSpPr>
          <p:cNvPr id="5" name="Segnaposto piè di pagina 2"/>
          <p:cNvSpPr>
            <a:spLocks noGrp="1"/>
          </p:cNvSpPr>
          <p:nvPr>
            <p:ph type="ftr" sz="quarter" idx="11"/>
          </p:nvPr>
        </p:nvSpPr>
        <p:spPr/>
        <p:txBody>
          <a:bodyPr/>
          <a:lstStyle>
            <a:lvl1pPr>
              <a:defRPr/>
            </a:lvl1pPr>
            <a:extLst/>
          </a:lstStyle>
          <a:p>
            <a:pPr>
              <a:defRPr/>
            </a:pPr>
            <a:endParaRPr lang="it-IT"/>
          </a:p>
        </p:txBody>
      </p:sp>
      <p:sp>
        <p:nvSpPr>
          <p:cNvPr id="6" name="Segnaposto numero diapositiva 3"/>
          <p:cNvSpPr>
            <a:spLocks noGrp="1"/>
          </p:cNvSpPr>
          <p:nvPr>
            <p:ph type="sldNum" sz="quarter" idx="12"/>
          </p:nvPr>
        </p:nvSpPr>
        <p:spPr/>
        <p:txBody>
          <a:bodyPr/>
          <a:lstStyle>
            <a:lvl1pPr>
              <a:defRPr/>
            </a:lvl1pPr>
            <a:extLst/>
          </a:lstStyle>
          <a:p>
            <a:pPr>
              <a:defRPr/>
            </a:pPr>
            <a:fld id="{9C02E7E7-18C3-461C-90B1-46ED49CABAA0}" type="slidenum">
              <a:rPr lang="it-IT"/>
              <a:pPr>
                <a:defRPr/>
              </a:pPr>
              <a:t>‹N›</a:t>
            </a:fld>
            <a:endParaRPr lang="it-IT"/>
          </a:p>
        </p:txBody>
      </p:sp>
    </p:spTree>
    <p:extLst>
      <p:ext uri="{BB962C8B-B14F-4D97-AF65-F5344CB8AC3E}">
        <p14:creationId xmlns:p14="http://schemas.microsoft.com/office/powerpoint/2010/main" val="4168682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it-IT" smtClean="0"/>
              <a:t>Fare clic per modificare lo stile del titolo</a:t>
            </a:r>
            <a:endParaRPr lang="en-US"/>
          </a:p>
        </p:txBody>
      </p:sp>
      <p:sp>
        <p:nvSpPr>
          <p:cNvPr id="3" name="Segnaposto tes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it-IT" smtClean="0"/>
              <a:t>Fare clic per modificare stili del testo dello schema</a:t>
            </a:r>
          </a:p>
        </p:txBody>
      </p:sp>
      <p:sp>
        <p:nvSpPr>
          <p:cNvPr id="4" name="Segnaposto contenut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lvl1pPr>
              <a:defRPr/>
            </a:lvl1pPr>
            <a:extLst/>
          </a:lstStyle>
          <a:p>
            <a:pPr>
              <a:defRPr/>
            </a:pPr>
            <a:endParaRPr lang="it-IT"/>
          </a:p>
        </p:txBody>
      </p:sp>
      <p:sp>
        <p:nvSpPr>
          <p:cNvPr id="6" name="Segnaposto piè di pagina 5"/>
          <p:cNvSpPr>
            <a:spLocks noGrp="1"/>
          </p:cNvSpPr>
          <p:nvPr>
            <p:ph type="ftr" sz="quarter" idx="11"/>
          </p:nvPr>
        </p:nvSpPr>
        <p:spPr/>
        <p:txBody>
          <a:bodyPr/>
          <a:lstStyle>
            <a:lvl1pPr>
              <a:defRPr/>
            </a:lvl1pPr>
            <a:extLst/>
          </a:lstStyle>
          <a:p>
            <a:pPr>
              <a:defRPr/>
            </a:pPr>
            <a:endParaRPr lang="it-IT"/>
          </a:p>
        </p:txBody>
      </p:sp>
      <p:sp>
        <p:nvSpPr>
          <p:cNvPr id="7" name="Segnaposto numero diapositiva 6"/>
          <p:cNvSpPr>
            <a:spLocks noGrp="1"/>
          </p:cNvSpPr>
          <p:nvPr>
            <p:ph type="sldNum" sz="quarter" idx="12"/>
          </p:nvPr>
        </p:nvSpPr>
        <p:spPr/>
        <p:txBody>
          <a:bodyPr/>
          <a:lstStyle>
            <a:lvl1pPr>
              <a:defRPr/>
            </a:lvl1pPr>
            <a:extLst/>
          </a:lstStyle>
          <a:p>
            <a:pPr>
              <a:defRPr/>
            </a:pPr>
            <a:fld id="{7FC8ED99-3569-4FC2-9463-6B170DF84DD2}" type="slidenum">
              <a:rPr lang="it-IT"/>
              <a:pPr>
                <a:defRPr/>
              </a:pPr>
              <a:t>‹N›</a:t>
            </a:fld>
            <a:endParaRPr lang="it-IT"/>
          </a:p>
        </p:txBody>
      </p:sp>
    </p:spTree>
    <p:extLst>
      <p:ext uri="{BB962C8B-B14F-4D97-AF65-F5344CB8AC3E}">
        <p14:creationId xmlns:p14="http://schemas.microsoft.com/office/powerpoint/2010/main" val="891152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5" name="Rettangolo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chemeClr val="accent1"/>
              </a:buClr>
              <a:buSzPct val="80000"/>
              <a:buFont typeface="Wingdings 2"/>
              <a:buNone/>
              <a:defRPr/>
            </a:pPr>
            <a:endParaRPr lang="en-US" sz="3200">
              <a:latin typeface="+mn-lt"/>
            </a:endParaRPr>
          </a:p>
        </p:txBody>
      </p:sp>
      <p:sp>
        <p:nvSpPr>
          <p:cNvPr id="6" name="Elaborazione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7" name="Elaborazione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o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it-IT" smtClean="0"/>
              <a:t>Fare clic per modificare lo stile del titolo</a:t>
            </a:r>
            <a:endParaRPr lang="en-US"/>
          </a:p>
        </p:txBody>
      </p:sp>
      <p:sp>
        <p:nvSpPr>
          <p:cNvPr id="3" name="Segnaposto immagin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it-IT" noProof="0" smtClean="0"/>
              <a:t>Fare clic sull'icona per inserire un'immagine</a:t>
            </a:r>
            <a:endParaRPr lang="en-US" noProof="0" dirty="0"/>
          </a:p>
        </p:txBody>
      </p:sp>
      <p:sp>
        <p:nvSpPr>
          <p:cNvPr id="4" name="Segnaposto tes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it-IT" smtClean="0"/>
              <a:t>Fare clic per modificare stili del testo dello schema</a:t>
            </a:r>
          </a:p>
        </p:txBody>
      </p:sp>
      <p:sp>
        <p:nvSpPr>
          <p:cNvPr id="8" name="Segnaposto data 4"/>
          <p:cNvSpPr>
            <a:spLocks noGrp="1"/>
          </p:cNvSpPr>
          <p:nvPr>
            <p:ph type="dt" sz="half" idx="10"/>
          </p:nvPr>
        </p:nvSpPr>
        <p:spPr/>
        <p:txBody>
          <a:bodyPr/>
          <a:lstStyle>
            <a:lvl1pPr>
              <a:defRPr/>
            </a:lvl1pPr>
            <a:extLst/>
          </a:lstStyle>
          <a:p>
            <a:pPr>
              <a:defRPr/>
            </a:pPr>
            <a:endParaRPr lang="it-IT"/>
          </a:p>
        </p:txBody>
      </p:sp>
      <p:sp>
        <p:nvSpPr>
          <p:cNvPr id="9" name="Segnaposto piè di pagina 5"/>
          <p:cNvSpPr>
            <a:spLocks noGrp="1"/>
          </p:cNvSpPr>
          <p:nvPr>
            <p:ph type="ftr" sz="quarter" idx="11"/>
          </p:nvPr>
        </p:nvSpPr>
        <p:spPr/>
        <p:txBody>
          <a:bodyPr/>
          <a:lstStyle>
            <a:lvl1pPr>
              <a:defRPr/>
            </a:lvl1pPr>
            <a:extLst/>
          </a:lstStyle>
          <a:p>
            <a:pPr>
              <a:defRPr/>
            </a:pPr>
            <a:endParaRPr lang="it-IT"/>
          </a:p>
        </p:txBody>
      </p:sp>
      <p:sp>
        <p:nvSpPr>
          <p:cNvPr id="10" name="Segnaposto numero diapositiva 6"/>
          <p:cNvSpPr>
            <a:spLocks noGrp="1"/>
          </p:cNvSpPr>
          <p:nvPr>
            <p:ph type="sldNum" sz="quarter" idx="12"/>
          </p:nvPr>
        </p:nvSpPr>
        <p:spPr/>
        <p:txBody>
          <a:bodyPr/>
          <a:lstStyle>
            <a:lvl1pPr>
              <a:defRPr/>
            </a:lvl1pPr>
            <a:extLst/>
          </a:lstStyle>
          <a:p>
            <a:pPr>
              <a:defRPr/>
            </a:pPr>
            <a:fld id="{9594AB5C-37DC-4D05-81C3-4697DEE4EA9D}" type="slidenum">
              <a:rPr lang="it-IT"/>
              <a:pPr>
                <a:defRPr/>
              </a:pPr>
              <a:t>‹N›</a:t>
            </a:fld>
            <a:endParaRPr lang="it-IT"/>
          </a:p>
        </p:txBody>
      </p:sp>
    </p:spTree>
    <p:extLst>
      <p:ext uri="{BB962C8B-B14F-4D97-AF65-F5344CB8AC3E}">
        <p14:creationId xmlns:p14="http://schemas.microsoft.com/office/powerpoint/2010/main" val="1232941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 name="Torta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Ovale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Ane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ttangolo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Segnaposto titolo 4"/>
          <p:cNvSpPr>
            <a:spLocks noGrp="1"/>
          </p:cNvSpPr>
          <p:nvPr>
            <p:ph type="title"/>
          </p:nvPr>
        </p:nvSpPr>
        <p:spPr>
          <a:xfrm>
            <a:off x="1435100" y="274638"/>
            <a:ext cx="7499350" cy="1143000"/>
          </a:xfrm>
          <a:prstGeom prst="rect">
            <a:avLst/>
          </a:prstGeom>
        </p:spPr>
        <p:txBody>
          <a:bodyPr anchor="ctr">
            <a:normAutofit/>
          </a:bodyPr>
          <a:lstStyle>
            <a:extLst/>
          </a:lstStyle>
          <a:p>
            <a:r>
              <a:rPr lang="it-IT" smtClean="0"/>
              <a:t>Fare clic per modificare lo stile del titolo</a:t>
            </a:r>
            <a:endParaRPr lang="en-US"/>
          </a:p>
        </p:txBody>
      </p:sp>
      <p:sp>
        <p:nvSpPr>
          <p:cNvPr id="1033" name="Segnaposto testo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endParaRPr lang="en-US" altLang="it-IT" smtClean="0"/>
          </a:p>
        </p:txBody>
      </p:sp>
      <p:sp>
        <p:nvSpPr>
          <p:cNvPr id="24" name="Segnaposto data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it-IT"/>
          </a:p>
        </p:txBody>
      </p:sp>
      <p:sp>
        <p:nvSpPr>
          <p:cNvPr id="10" name="Segnaposto piè di pagina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it-IT"/>
          </a:p>
        </p:txBody>
      </p:sp>
      <p:sp>
        <p:nvSpPr>
          <p:cNvPr id="22" name="Segnaposto numero diapositiva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960A5DF7-3D6E-43BA-9F54-394703A20716}" type="slidenum">
              <a:rPr lang="it-IT"/>
              <a:pPr>
                <a:defRPr/>
              </a:pPr>
              <a:t>‹N›</a:t>
            </a:fld>
            <a:endParaRPr lang="it-IT"/>
          </a:p>
        </p:txBody>
      </p:sp>
      <p:sp>
        <p:nvSpPr>
          <p:cNvPr id="15" name="Rettangolo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825" r:id="rId1"/>
    <p:sldLayoutId id="2147483818" r:id="rId2"/>
    <p:sldLayoutId id="2147483826" r:id="rId3"/>
    <p:sldLayoutId id="2147483819" r:id="rId4"/>
    <p:sldLayoutId id="2147483827" r:id="rId5"/>
    <p:sldLayoutId id="2147483820" r:id="rId6"/>
    <p:sldLayoutId id="2147483828" r:id="rId7"/>
    <p:sldLayoutId id="2147483829" r:id="rId8"/>
    <p:sldLayoutId id="2147483830" r:id="rId9"/>
    <p:sldLayoutId id="2147483821" r:id="rId10"/>
    <p:sldLayoutId id="2147483822" r:id="rId11"/>
    <p:sldLayoutId id="2147483823" r:id="rId12"/>
    <p:sldLayoutId id="2147483824" r:id="rId13"/>
  </p:sldLayoutIdLst>
  <p:hf hdr="0" ftr="0" dt="0"/>
  <p:txStyles>
    <p:titleStyle>
      <a:lvl1pPr algn="l" rtl="0" eaLnBrk="0" fontAlgn="base" hangingPunct="0">
        <a:spcBef>
          <a:spcPct val="0"/>
        </a:spcBef>
        <a:spcAft>
          <a:spcPct val="0"/>
        </a:spcAft>
        <a:defRPr sz="4300" kern="1200">
          <a:solidFill>
            <a:srgbClr val="006B8D"/>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006B8D"/>
          </a:solidFill>
          <a:latin typeface="Gill Sans MT" pitchFamily="34" charset="0"/>
        </a:defRPr>
      </a:lvl2pPr>
      <a:lvl3pPr algn="l" rtl="0" eaLnBrk="0" fontAlgn="base" hangingPunct="0">
        <a:spcBef>
          <a:spcPct val="0"/>
        </a:spcBef>
        <a:spcAft>
          <a:spcPct val="0"/>
        </a:spcAft>
        <a:defRPr sz="4300">
          <a:solidFill>
            <a:srgbClr val="006B8D"/>
          </a:solidFill>
          <a:latin typeface="Gill Sans MT" pitchFamily="34" charset="0"/>
        </a:defRPr>
      </a:lvl3pPr>
      <a:lvl4pPr algn="l" rtl="0" eaLnBrk="0" fontAlgn="base" hangingPunct="0">
        <a:spcBef>
          <a:spcPct val="0"/>
        </a:spcBef>
        <a:spcAft>
          <a:spcPct val="0"/>
        </a:spcAft>
        <a:defRPr sz="4300">
          <a:solidFill>
            <a:srgbClr val="006B8D"/>
          </a:solidFill>
          <a:latin typeface="Gill Sans MT" pitchFamily="34" charset="0"/>
        </a:defRPr>
      </a:lvl4pPr>
      <a:lvl5pPr algn="l" rtl="0" eaLnBrk="0" fontAlgn="base" hangingPunct="0">
        <a:spcBef>
          <a:spcPct val="0"/>
        </a:spcBef>
        <a:spcAft>
          <a:spcPct val="0"/>
        </a:spcAft>
        <a:defRPr sz="4300">
          <a:solidFill>
            <a:srgbClr val="006B8D"/>
          </a:solidFill>
          <a:latin typeface="Gill Sans MT" pitchFamily="34" charset="0"/>
        </a:defRPr>
      </a:lvl5pPr>
      <a:lvl6pPr marL="457200" algn="l" rtl="0" fontAlgn="base">
        <a:spcBef>
          <a:spcPct val="0"/>
        </a:spcBef>
        <a:spcAft>
          <a:spcPct val="0"/>
        </a:spcAft>
        <a:defRPr sz="4300">
          <a:solidFill>
            <a:srgbClr val="006B8D"/>
          </a:solidFill>
          <a:latin typeface="Gill Sans MT" pitchFamily="34" charset="0"/>
        </a:defRPr>
      </a:lvl6pPr>
      <a:lvl7pPr marL="914400" algn="l" rtl="0" fontAlgn="base">
        <a:spcBef>
          <a:spcPct val="0"/>
        </a:spcBef>
        <a:spcAft>
          <a:spcPct val="0"/>
        </a:spcAft>
        <a:defRPr sz="4300">
          <a:solidFill>
            <a:srgbClr val="006B8D"/>
          </a:solidFill>
          <a:latin typeface="Gill Sans MT" pitchFamily="34" charset="0"/>
        </a:defRPr>
      </a:lvl7pPr>
      <a:lvl8pPr marL="1371600" algn="l" rtl="0" fontAlgn="base">
        <a:spcBef>
          <a:spcPct val="0"/>
        </a:spcBef>
        <a:spcAft>
          <a:spcPct val="0"/>
        </a:spcAft>
        <a:defRPr sz="4300">
          <a:solidFill>
            <a:srgbClr val="006B8D"/>
          </a:solidFill>
          <a:latin typeface="Gill Sans MT" pitchFamily="34" charset="0"/>
        </a:defRPr>
      </a:lvl8pPr>
      <a:lvl9pPr marL="1828800" algn="l" rtl="0" fontAlgn="base">
        <a:spcBef>
          <a:spcPct val="0"/>
        </a:spcBef>
        <a:spcAft>
          <a:spcPct val="0"/>
        </a:spcAft>
        <a:defRPr sz="4300">
          <a:solidFill>
            <a:srgbClr val="006B8D"/>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0BD0D9"/>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10CF9B"/>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wm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jpeg"/></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a:xfrm>
            <a:off x="1331913" y="660400"/>
            <a:ext cx="7704137" cy="1473200"/>
          </a:xfrm>
        </p:spPr>
        <p:txBody>
          <a:bodyPr/>
          <a:lstStyle/>
          <a:p>
            <a:pPr eaLnBrk="1" hangingPunct="1">
              <a:defRPr/>
            </a:pPr>
            <a:r>
              <a:rPr lang="it-IT" b="1" dirty="0" smtClean="0"/>
              <a:t>Le spondiloartriti sieronegative</a:t>
            </a:r>
            <a:endParaRPr lang="it-IT" b="1" dirty="0"/>
          </a:p>
        </p:txBody>
      </p:sp>
      <p:sp>
        <p:nvSpPr>
          <p:cNvPr id="6" name="Sottotitolo 5"/>
          <p:cNvSpPr>
            <a:spLocks noGrp="1"/>
          </p:cNvSpPr>
          <p:nvPr>
            <p:ph type="subTitle" idx="1"/>
          </p:nvPr>
        </p:nvSpPr>
        <p:spPr>
          <a:xfrm>
            <a:off x="1431925" y="2781300"/>
            <a:ext cx="7407275" cy="820738"/>
          </a:xfrm>
        </p:spPr>
        <p:txBody>
          <a:bodyPr/>
          <a:lstStyle/>
          <a:p>
            <a:pPr eaLnBrk="1" hangingPunct="1">
              <a:defRPr/>
            </a:pPr>
            <a:endParaRPr lang="it-IT" dirty="0"/>
          </a:p>
        </p:txBody>
      </p:sp>
      <p:sp>
        <p:nvSpPr>
          <p:cNvPr id="4" name="Segnaposto numero diapositiva 3"/>
          <p:cNvSpPr>
            <a:spLocks noGrp="1"/>
          </p:cNvSpPr>
          <p:nvPr>
            <p:ph type="sldNum" sz="quarter" idx="12"/>
          </p:nvPr>
        </p:nvSpPr>
        <p:spPr/>
        <p:txBody>
          <a:bodyPr/>
          <a:lstStyle/>
          <a:p>
            <a:pPr>
              <a:defRPr/>
            </a:pPr>
            <a:fld id="{6555A55D-2AB8-4C1A-8A60-73E886BB0582}" type="slidenum">
              <a:rPr lang="it-IT" smtClean="0"/>
              <a:pPr>
                <a:defRPr/>
              </a:pPr>
              <a:t>1</a:t>
            </a:fld>
            <a:endParaRPr lang="it-IT"/>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1331913" y="215900"/>
            <a:ext cx="7543800" cy="1484313"/>
          </a:xfrm>
          <a:solidFill>
            <a:srgbClr val="FF0000"/>
          </a:solidFill>
        </p:spPr>
        <p:txBody>
          <a:bodyPr/>
          <a:lstStyle/>
          <a:p>
            <a:pPr eaLnBrk="1" fontAlgn="auto" hangingPunct="1">
              <a:spcAft>
                <a:spcPts val="0"/>
              </a:spcAft>
              <a:defRPr/>
            </a:pPr>
            <a:r>
              <a:rPr lang="it-IT" altLang="it-IT" sz="3800" dirty="0" smtClean="0">
                <a:solidFill>
                  <a:schemeClr val="bg1"/>
                </a:solidFill>
              </a:rPr>
              <a:t>Patologie infiammatorie (spondilite anchilosante e patologie associate)</a:t>
            </a:r>
          </a:p>
        </p:txBody>
      </p:sp>
      <p:sp>
        <p:nvSpPr>
          <p:cNvPr id="17411" name="Rectangle 3"/>
          <p:cNvSpPr>
            <a:spLocks noGrp="1" noChangeArrowheads="1"/>
          </p:cNvSpPr>
          <p:nvPr>
            <p:ph idx="1"/>
          </p:nvPr>
        </p:nvSpPr>
        <p:spPr>
          <a:xfrm>
            <a:off x="990600" y="2125663"/>
            <a:ext cx="7923213" cy="4427537"/>
          </a:xfrm>
        </p:spPr>
        <p:txBody>
          <a:bodyPr/>
          <a:lstStyle/>
          <a:p>
            <a:pPr eaLnBrk="1" hangingPunct="1">
              <a:lnSpc>
                <a:spcPct val="90000"/>
              </a:lnSpc>
              <a:buClr>
                <a:srgbClr val="F10D28"/>
              </a:buClr>
              <a:buFont typeface="Wingdings" pitchFamily="2" charset="2"/>
              <a:buChar char="O"/>
            </a:pPr>
            <a:r>
              <a:rPr lang="it-IT" altLang="it-IT" b="1" smtClean="0">
                <a:solidFill>
                  <a:srgbClr val="000000"/>
                </a:solidFill>
              </a:rPr>
              <a:t>Esordio graduale prima dei 40 anni</a:t>
            </a:r>
          </a:p>
          <a:p>
            <a:pPr eaLnBrk="1" hangingPunct="1">
              <a:lnSpc>
                <a:spcPct val="90000"/>
              </a:lnSpc>
              <a:buClr>
                <a:srgbClr val="F10D28"/>
              </a:buClr>
              <a:buFont typeface="Wingdings" pitchFamily="2" charset="2"/>
              <a:buChar char="O"/>
            </a:pPr>
            <a:r>
              <a:rPr lang="it-IT" altLang="it-IT" b="1" smtClean="0">
                <a:solidFill>
                  <a:srgbClr val="000000"/>
                </a:solidFill>
              </a:rPr>
              <a:t>Marcata rigidità al mattino</a:t>
            </a:r>
          </a:p>
          <a:p>
            <a:pPr eaLnBrk="1" hangingPunct="1">
              <a:lnSpc>
                <a:spcPct val="90000"/>
              </a:lnSpc>
              <a:buClr>
                <a:srgbClr val="F10D28"/>
              </a:buClr>
              <a:buFont typeface="Wingdings" pitchFamily="2" charset="2"/>
              <a:buChar char="O"/>
            </a:pPr>
            <a:r>
              <a:rPr lang="it-IT" altLang="it-IT" b="1" smtClean="0">
                <a:solidFill>
                  <a:srgbClr val="000000"/>
                </a:solidFill>
              </a:rPr>
              <a:t>Persistente limitazione dei movimenti spinali in tutte le direzioni</a:t>
            </a:r>
          </a:p>
          <a:p>
            <a:pPr eaLnBrk="1" hangingPunct="1">
              <a:lnSpc>
                <a:spcPct val="90000"/>
              </a:lnSpc>
              <a:buClr>
                <a:srgbClr val="F10D28"/>
              </a:buClr>
              <a:buFont typeface="Wingdings" pitchFamily="2" charset="2"/>
              <a:buChar char="O"/>
            </a:pPr>
            <a:r>
              <a:rPr lang="it-IT" altLang="it-IT" b="1" smtClean="0">
                <a:solidFill>
                  <a:srgbClr val="000000"/>
                </a:solidFill>
              </a:rPr>
              <a:t>Interessamento articolare periferico</a:t>
            </a:r>
          </a:p>
          <a:p>
            <a:pPr eaLnBrk="1" hangingPunct="1">
              <a:lnSpc>
                <a:spcPct val="90000"/>
              </a:lnSpc>
              <a:buClr>
                <a:srgbClr val="F10D28"/>
              </a:buClr>
              <a:buFont typeface="Wingdings" pitchFamily="2" charset="2"/>
              <a:buChar char="O"/>
            </a:pPr>
            <a:r>
              <a:rPr lang="it-IT" altLang="it-IT" b="1" smtClean="0">
                <a:solidFill>
                  <a:srgbClr val="000000"/>
                </a:solidFill>
              </a:rPr>
              <a:t>Irite, rash cutanei (psoriasi), colite, perdite uretrali</a:t>
            </a:r>
          </a:p>
          <a:p>
            <a:pPr eaLnBrk="1" hangingPunct="1">
              <a:lnSpc>
                <a:spcPct val="90000"/>
              </a:lnSpc>
              <a:buClr>
                <a:srgbClr val="F10D28"/>
              </a:buClr>
              <a:buFont typeface="Wingdings" pitchFamily="2" charset="2"/>
              <a:buChar char="O"/>
            </a:pPr>
            <a:r>
              <a:rPr lang="it-IT" altLang="it-IT" b="1" smtClean="0">
                <a:solidFill>
                  <a:srgbClr val="000000"/>
                </a:solidFill>
              </a:rPr>
              <a:t>Anamnesi familiare</a:t>
            </a:r>
          </a:p>
        </p:txBody>
      </p:sp>
      <p:sp>
        <p:nvSpPr>
          <p:cNvPr id="1741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fld id="{169F3E1B-0C97-412A-85C5-D592267D89B4}" type="slidenum">
              <a:rPr lang="it-IT" altLang="it-IT" sz="1200" smtClean="0">
                <a:latin typeface="Arial" charset="0"/>
              </a:rPr>
              <a:pPr eaLnBrk="1" hangingPunct="1">
                <a:spcBef>
                  <a:spcPct val="0"/>
                </a:spcBef>
                <a:buClrTx/>
                <a:buSzTx/>
                <a:buFontTx/>
                <a:buNone/>
              </a:pPr>
              <a:t>10</a:t>
            </a:fld>
            <a:endParaRPr lang="it-IT" altLang="it-IT" sz="1200" smtClean="0">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116013" y="188913"/>
            <a:ext cx="7570787" cy="1079500"/>
          </a:xfrm>
        </p:spPr>
        <p:txBody>
          <a:bodyPr>
            <a:normAutofit fontScale="90000"/>
          </a:bodyPr>
          <a:lstStyle/>
          <a:p>
            <a:pPr eaLnBrk="1" fontAlgn="auto" hangingPunct="1">
              <a:spcAft>
                <a:spcPts val="0"/>
              </a:spcAft>
              <a:defRPr/>
            </a:pPr>
            <a:r>
              <a:rPr lang="it-IT" altLang="it-IT" b="1" dirty="0" smtClean="0">
                <a:solidFill>
                  <a:schemeClr val="tx2">
                    <a:satMod val="130000"/>
                  </a:schemeClr>
                </a:solidFill>
              </a:rPr>
              <a:t>Fisiopatologia ed epidemiologia in sintesi</a:t>
            </a:r>
          </a:p>
        </p:txBody>
      </p:sp>
      <p:sp>
        <p:nvSpPr>
          <p:cNvPr id="18435" name="Rectangle 3"/>
          <p:cNvSpPr>
            <a:spLocks noGrp="1" noChangeArrowheads="1"/>
          </p:cNvSpPr>
          <p:nvPr>
            <p:ph idx="1"/>
          </p:nvPr>
        </p:nvSpPr>
        <p:spPr>
          <a:xfrm>
            <a:off x="611188" y="1844675"/>
            <a:ext cx="8424862" cy="4897438"/>
          </a:xfrm>
        </p:spPr>
        <p:txBody>
          <a:bodyPr/>
          <a:lstStyle/>
          <a:p>
            <a:pPr eaLnBrk="1" hangingPunct="1">
              <a:lnSpc>
                <a:spcPct val="90000"/>
              </a:lnSpc>
            </a:pPr>
            <a:r>
              <a:rPr lang="it-IT" altLang="it-IT" sz="2800" b="1" u="sng" smtClean="0"/>
              <a:t>Eziologia sconosciuta</a:t>
            </a:r>
            <a:r>
              <a:rPr lang="it-IT" altLang="it-IT" sz="2800" smtClean="0"/>
              <a:t>, ma documentata una predisposizione ereditaria; particolarmente predisposti i soggetti portatori dell’antigene di istocompatibilità HLAB27, riscontrato in oltre il 90% dei soggetti affetti da PSR.</a:t>
            </a:r>
          </a:p>
          <a:p>
            <a:pPr eaLnBrk="1" hangingPunct="1">
              <a:lnSpc>
                <a:spcPct val="90000"/>
              </a:lnSpc>
            </a:pPr>
            <a:endParaRPr lang="it-IT" altLang="it-IT" sz="2800" smtClean="0"/>
          </a:p>
          <a:p>
            <a:pPr eaLnBrk="1" hangingPunct="1">
              <a:lnSpc>
                <a:spcPct val="90000"/>
              </a:lnSpc>
            </a:pPr>
            <a:r>
              <a:rPr lang="it-IT" altLang="it-IT" sz="2800" b="1" u="sng" smtClean="0"/>
              <a:t>Esordio 20 - 40</a:t>
            </a:r>
            <a:r>
              <a:rPr lang="it-IT" altLang="it-IT" sz="2800" smtClean="0"/>
              <a:t> (20-30) anni</a:t>
            </a:r>
          </a:p>
          <a:p>
            <a:pPr eaLnBrk="1" hangingPunct="1">
              <a:lnSpc>
                <a:spcPct val="90000"/>
              </a:lnSpc>
            </a:pPr>
            <a:r>
              <a:rPr lang="it-IT" altLang="it-IT" sz="2800" smtClean="0"/>
              <a:t>Rapporto M/F: 4/1, 3/1 </a:t>
            </a:r>
            <a:r>
              <a:rPr lang="it-IT" altLang="it-IT" sz="2800" b="1" u="sng" smtClean="0"/>
              <a:t>predilige il sesso maschile</a:t>
            </a:r>
          </a:p>
          <a:p>
            <a:pPr eaLnBrk="1" hangingPunct="1">
              <a:lnSpc>
                <a:spcPct val="90000"/>
              </a:lnSpc>
            </a:pPr>
            <a:r>
              <a:rPr lang="it-IT" altLang="it-IT" sz="2800" smtClean="0"/>
              <a:t>La prevalenza globale della SA è 0.1-1.4%. Nell’Europa centrale e occidentale è 0.3-0.5%, e in Italia è 0.37%.</a:t>
            </a:r>
            <a:endParaRPr lang="it-IT" altLang="it-IT" sz="2800" b="1" u="sng" smtClean="0"/>
          </a:p>
        </p:txBody>
      </p:sp>
      <p:sp>
        <p:nvSpPr>
          <p:cNvPr id="1843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fld id="{2400F169-88DF-42FB-9940-43912B159446}" type="slidenum">
              <a:rPr lang="it-IT" altLang="it-IT" sz="1200" smtClean="0">
                <a:latin typeface="Arial" charset="0"/>
              </a:rPr>
              <a:pPr eaLnBrk="1" hangingPunct="1">
                <a:spcBef>
                  <a:spcPct val="0"/>
                </a:spcBef>
                <a:buClrTx/>
                <a:buSzTx/>
                <a:buFontTx/>
                <a:buNone/>
              </a:pPr>
              <a:t>11</a:t>
            </a:fld>
            <a:endParaRPr lang="it-IT" altLang="it-IT" sz="1200" smtClean="0">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26"/>
          <p:cNvSpPr>
            <a:spLocks noGrp="1" noChangeArrowheads="1"/>
          </p:cNvSpPr>
          <p:nvPr>
            <p:ph type="title"/>
          </p:nvPr>
        </p:nvSpPr>
        <p:spPr>
          <a:xfrm>
            <a:off x="1692275" y="44450"/>
            <a:ext cx="2592388" cy="792163"/>
          </a:xfrm>
        </p:spPr>
        <p:txBody>
          <a:bodyPr/>
          <a:lstStyle/>
          <a:p>
            <a:pPr eaLnBrk="1" fontAlgn="auto" hangingPunct="1">
              <a:spcAft>
                <a:spcPts val="0"/>
              </a:spcAft>
              <a:defRPr/>
            </a:pPr>
            <a:r>
              <a:rPr lang="it-IT" altLang="it-IT" b="1" dirty="0" smtClean="0">
                <a:solidFill>
                  <a:schemeClr val="tx2">
                    <a:satMod val="130000"/>
                  </a:schemeClr>
                </a:solidFill>
              </a:rPr>
              <a:t>lesioni</a:t>
            </a:r>
          </a:p>
        </p:txBody>
      </p:sp>
      <p:sp>
        <p:nvSpPr>
          <p:cNvPr id="12291" name="Rectangle 1027"/>
          <p:cNvSpPr>
            <a:spLocks noGrp="1" noChangeArrowheads="1"/>
          </p:cNvSpPr>
          <p:nvPr>
            <p:ph idx="1"/>
          </p:nvPr>
        </p:nvSpPr>
        <p:spPr>
          <a:xfrm>
            <a:off x="538163" y="981075"/>
            <a:ext cx="8497887" cy="5688013"/>
          </a:xfrm>
        </p:spPr>
        <p:txBody>
          <a:bodyPr>
            <a:normAutofit lnSpcReduction="10000"/>
          </a:bodyPr>
          <a:lstStyle/>
          <a:p>
            <a:pPr marL="365760" indent="-283464" eaLnBrk="1" fontAlgn="auto" hangingPunct="1">
              <a:spcAft>
                <a:spcPts val="0"/>
              </a:spcAft>
              <a:buFont typeface="Wingdings 2"/>
              <a:buChar char=""/>
              <a:defRPr/>
            </a:pPr>
            <a:r>
              <a:rPr lang="it-IT" altLang="it-IT" sz="2400" b="1" u="sng" dirty="0" smtClean="0"/>
              <a:t>Andamento a </a:t>
            </a:r>
            <a:r>
              <a:rPr lang="it-IT" altLang="it-IT" sz="2400" b="1" u="sng" dirty="0" err="1" smtClean="0"/>
              <a:t>poussée</a:t>
            </a:r>
            <a:r>
              <a:rPr lang="it-IT" altLang="it-IT" sz="2400" dirty="0" smtClean="0"/>
              <a:t>: l’infiammazione delle </a:t>
            </a:r>
            <a:r>
              <a:rPr lang="it-IT" altLang="it-IT" sz="2400" dirty="0" err="1" smtClean="0"/>
              <a:t>entesi</a:t>
            </a:r>
            <a:r>
              <a:rPr lang="it-IT" altLang="it-IT" sz="2400" dirty="0" smtClean="0"/>
              <a:t> clinicamente porta ad una </a:t>
            </a:r>
            <a:r>
              <a:rPr lang="it-IT" altLang="it-IT" sz="2400" dirty="0" err="1" smtClean="0"/>
              <a:t>poussée</a:t>
            </a:r>
            <a:r>
              <a:rPr lang="it-IT" altLang="it-IT" sz="2400" dirty="0" smtClean="0"/>
              <a:t> dolorosa, mentre l’ossificazione è responsabile di deformazioni e anchilosi.</a:t>
            </a:r>
          </a:p>
          <a:p>
            <a:pPr marL="365760" indent="-283464" eaLnBrk="1" fontAlgn="auto" hangingPunct="1">
              <a:spcAft>
                <a:spcPts val="0"/>
              </a:spcAft>
              <a:buFont typeface="Wingdings 2"/>
              <a:buChar char=""/>
              <a:defRPr/>
            </a:pPr>
            <a:endParaRPr lang="it-IT" altLang="it-IT" sz="2400" dirty="0" smtClean="0"/>
          </a:p>
          <a:p>
            <a:pPr marL="365760" indent="-283464" eaLnBrk="1" fontAlgn="auto" hangingPunct="1">
              <a:spcAft>
                <a:spcPts val="0"/>
              </a:spcAft>
              <a:buFont typeface="Wingdings 2"/>
              <a:buChar char=""/>
              <a:defRPr/>
            </a:pPr>
            <a:r>
              <a:rPr lang="it-IT" altLang="it-IT" sz="2400" dirty="0" smtClean="0"/>
              <a:t>Colpisce </a:t>
            </a:r>
            <a:r>
              <a:rPr lang="it-IT" altLang="it-IT" sz="2400" b="1" u="sng" dirty="0" smtClean="0"/>
              <a:t>sia le articolazioni sinoviali</a:t>
            </a:r>
            <a:r>
              <a:rPr lang="it-IT" altLang="it-IT" sz="2400" dirty="0" smtClean="0"/>
              <a:t> (sacro-iliache, interapofisarie, coxofemorali) </a:t>
            </a:r>
            <a:r>
              <a:rPr lang="it-IT" altLang="it-IT" sz="2400" b="1" u="sng" dirty="0" smtClean="0"/>
              <a:t>che quelle cartilaginee</a:t>
            </a:r>
            <a:r>
              <a:rPr lang="it-IT" altLang="it-IT" sz="2400" dirty="0" smtClean="0"/>
              <a:t> (dischi intervertebrali, sinfisi pubica, articolazioni costo-vertebrali e costo-sternali)</a:t>
            </a:r>
          </a:p>
          <a:p>
            <a:pPr marL="365760" indent="-283464" eaLnBrk="1" fontAlgn="auto" hangingPunct="1">
              <a:spcAft>
                <a:spcPts val="0"/>
              </a:spcAft>
              <a:buFont typeface="Wingdings 2"/>
              <a:buChar char=""/>
              <a:defRPr/>
            </a:pPr>
            <a:endParaRPr lang="it-IT" altLang="it-IT" sz="2400" dirty="0" smtClean="0"/>
          </a:p>
          <a:p>
            <a:pPr marL="365760" indent="-283464" eaLnBrk="1" fontAlgn="auto" hangingPunct="1">
              <a:spcAft>
                <a:spcPts val="0"/>
              </a:spcAft>
              <a:buFont typeface="Wingdings 2"/>
              <a:buChar char=""/>
              <a:defRPr/>
            </a:pPr>
            <a:r>
              <a:rPr lang="it-IT" altLang="it-IT" sz="2400" dirty="0" smtClean="0"/>
              <a:t>Le alterazioni istologiche precoci a livello articolare: </a:t>
            </a:r>
            <a:r>
              <a:rPr lang="it-IT" altLang="it-IT" sz="2400" b="1" u="sng" dirty="0" smtClean="0"/>
              <a:t>fenomeni erosivi</a:t>
            </a:r>
            <a:r>
              <a:rPr lang="it-IT" altLang="it-IT" sz="2400" dirty="0" smtClean="0"/>
              <a:t> della cartilagine articolare, a cui seguono </a:t>
            </a:r>
            <a:r>
              <a:rPr lang="it-IT" altLang="it-IT" sz="2400" b="1" u="sng" dirty="0" smtClean="0"/>
              <a:t>processi di fibrosi e ossificazione articolare.</a:t>
            </a:r>
          </a:p>
          <a:p>
            <a:pPr marL="365760" indent="-283464" eaLnBrk="1" fontAlgn="auto" hangingPunct="1">
              <a:spcAft>
                <a:spcPts val="0"/>
              </a:spcAft>
              <a:buFont typeface="Wingdings 2"/>
              <a:buChar char=""/>
              <a:defRPr/>
            </a:pPr>
            <a:endParaRPr lang="it-IT" altLang="it-IT" sz="2400" b="1" u="sng" dirty="0" smtClean="0"/>
          </a:p>
          <a:p>
            <a:pPr marL="365760" indent="-283464" eaLnBrk="1" fontAlgn="auto" hangingPunct="1">
              <a:spcAft>
                <a:spcPts val="0"/>
              </a:spcAft>
              <a:buFont typeface="Wingdings 2"/>
              <a:buChar char=""/>
              <a:defRPr/>
            </a:pPr>
            <a:r>
              <a:rPr lang="it-IT" altLang="it-IT" sz="2400" dirty="0" smtClean="0"/>
              <a:t>Le prime alterazioni compaiono a livello </a:t>
            </a:r>
            <a:r>
              <a:rPr lang="it-IT" altLang="it-IT" sz="2400" b="1" u="sng" dirty="0" smtClean="0"/>
              <a:t>sacro-iliaco</a:t>
            </a:r>
            <a:r>
              <a:rPr lang="it-IT" altLang="it-IT" sz="2400" dirty="0" smtClean="0"/>
              <a:t>; in seguito </a:t>
            </a:r>
            <a:r>
              <a:rPr lang="it-IT" altLang="it-IT" sz="2400" b="1" u="sng" dirty="0" smtClean="0"/>
              <a:t>colonna vertebrale e gabbia toracica.</a:t>
            </a:r>
          </a:p>
        </p:txBody>
      </p:sp>
      <p:sp>
        <p:nvSpPr>
          <p:cNvPr id="1946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fld id="{0BFF2B66-6C24-408D-A4D9-AF9B8A47D7CB}" type="slidenum">
              <a:rPr lang="it-IT" altLang="it-IT" sz="1200" smtClean="0">
                <a:latin typeface="Arial" charset="0"/>
              </a:rPr>
              <a:pPr eaLnBrk="1" hangingPunct="1">
                <a:spcBef>
                  <a:spcPct val="0"/>
                </a:spcBef>
                <a:buClrTx/>
                <a:buSzTx/>
                <a:buFontTx/>
                <a:buNone/>
              </a:pPr>
              <a:t>12</a:t>
            </a:fld>
            <a:endParaRPr lang="it-IT" altLang="it-IT" sz="1200" smtClean="0">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03350" y="58738"/>
            <a:ext cx="7499350" cy="777875"/>
          </a:xfrm>
        </p:spPr>
        <p:txBody>
          <a:bodyPr/>
          <a:lstStyle/>
          <a:p>
            <a:pPr eaLnBrk="1" hangingPunct="1">
              <a:defRPr/>
            </a:pPr>
            <a:r>
              <a:rPr lang="it-IT" dirty="0" smtClean="0"/>
              <a:t>Anatomia patologica</a:t>
            </a:r>
            <a:endParaRPr lang="it-IT" dirty="0"/>
          </a:p>
        </p:txBody>
      </p:sp>
      <p:sp>
        <p:nvSpPr>
          <p:cNvPr id="20483" name="Segnaposto contenuto 2"/>
          <p:cNvSpPr>
            <a:spLocks noGrp="1"/>
          </p:cNvSpPr>
          <p:nvPr>
            <p:ph idx="1"/>
          </p:nvPr>
        </p:nvSpPr>
        <p:spPr>
          <a:xfrm>
            <a:off x="539750" y="1341438"/>
            <a:ext cx="8604250" cy="5327650"/>
          </a:xfrm>
        </p:spPr>
        <p:txBody>
          <a:bodyPr/>
          <a:lstStyle/>
          <a:p>
            <a:pPr eaLnBrk="1" hangingPunct="1"/>
            <a:r>
              <a:rPr lang="it-IT" altLang="it-IT" sz="2600" smtClean="0"/>
              <a:t>I due meccanismi fondamentali del processo patogenetico sono </a:t>
            </a:r>
            <a:r>
              <a:rPr lang="it-IT" altLang="it-IT" sz="2600" b="1" smtClean="0"/>
              <a:t>l’infiammazione e la neoformazione ossea</a:t>
            </a:r>
            <a:r>
              <a:rPr lang="it-IT" altLang="it-IT" sz="2600" smtClean="0"/>
              <a:t>.</a:t>
            </a:r>
          </a:p>
          <a:p>
            <a:pPr eaLnBrk="1" hangingPunct="1"/>
            <a:endParaRPr lang="it-IT" altLang="it-IT" sz="800" smtClean="0"/>
          </a:p>
          <a:p>
            <a:pPr eaLnBrk="1" hangingPunct="1"/>
            <a:r>
              <a:rPr lang="it-IT" altLang="it-IT" sz="2600" b="1" smtClean="0"/>
              <a:t>Il bersaglio dell’infiammazione è l’entesi</a:t>
            </a:r>
            <a:r>
              <a:rPr lang="it-IT" altLang="it-IT" sz="2600" smtClean="0"/>
              <a:t>, ossia la giunzione osteo-tendinea. </a:t>
            </a:r>
          </a:p>
          <a:p>
            <a:pPr eaLnBrk="1" hangingPunct="1"/>
            <a:endParaRPr lang="it-IT" altLang="it-IT" sz="800" smtClean="0"/>
          </a:p>
          <a:p>
            <a:pPr eaLnBrk="1" hangingPunct="1"/>
            <a:r>
              <a:rPr lang="it-IT" altLang="it-IT" sz="2600" smtClean="0"/>
              <a:t>Dapprima </a:t>
            </a:r>
            <a:r>
              <a:rPr lang="it-IT" altLang="it-IT" sz="2600" b="1" smtClean="0"/>
              <a:t>l’infiammazione (</a:t>
            </a:r>
            <a:r>
              <a:rPr lang="it-IT" altLang="it-IT" sz="2600" b="1" i="1" smtClean="0"/>
              <a:t>entesite</a:t>
            </a:r>
            <a:r>
              <a:rPr lang="it-IT" altLang="it-IT" sz="2600" b="1" smtClean="0"/>
              <a:t>) </a:t>
            </a:r>
            <a:r>
              <a:rPr lang="it-IT" altLang="it-IT" sz="2600" smtClean="0"/>
              <a:t>coinvolge il connettivo fibroso con alterazioni necrotiche fibrillari, erosione della corticale ossea ed edema dello spazio midollare adiacente. </a:t>
            </a:r>
          </a:p>
          <a:p>
            <a:pPr eaLnBrk="1" hangingPunct="1"/>
            <a:endParaRPr lang="it-IT" altLang="it-IT" sz="800" smtClean="0"/>
          </a:p>
          <a:p>
            <a:pPr eaLnBrk="1" hangingPunct="1"/>
            <a:r>
              <a:rPr lang="it-IT" altLang="it-IT" sz="2600" smtClean="0"/>
              <a:t>Successivamente, si sviluppano </a:t>
            </a:r>
            <a:r>
              <a:rPr lang="it-IT" altLang="it-IT" sz="2600" b="1" smtClean="0"/>
              <a:t>riparazione</a:t>
            </a:r>
            <a:r>
              <a:rPr lang="it-IT" altLang="it-IT" sz="2600" smtClean="0"/>
              <a:t> con tessuto fibroso, metaplasia cartilaginea e proliferazione di tessuto osseo, che sostituisce l’entesi. </a:t>
            </a:r>
          </a:p>
        </p:txBody>
      </p:sp>
      <p:sp>
        <p:nvSpPr>
          <p:cNvPr id="4" name="Segnaposto numero diapositiva 3"/>
          <p:cNvSpPr>
            <a:spLocks noGrp="1"/>
          </p:cNvSpPr>
          <p:nvPr>
            <p:ph type="sldNum" sz="quarter" idx="12"/>
          </p:nvPr>
        </p:nvSpPr>
        <p:spPr/>
        <p:txBody>
          <a:bodyPr/>
          <a:lstStyle/>
          <a:p>
            <a:pPr>
              <a:defRPr/>
            </a:pPr>
            <a:fld id="{DA5738DC-43E0-45C9-93B2-ED1307ABD419}" type="slidenum">
              <a:rPr lang="it-IT" smtClean="0"/>
              <a:pPr>
                <a:defRPr/>
              </a:pPr>
              <a:t>13</a:t>
            </a:fld>
            <a:endParaRPr lang="it-IT"/>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contenuto 2"/>
          <p:cNvSpPr>
            <a:spLocks noGrp="1"/>
          </p:cNvSpPr>
          <p:nvPr>
            <p:ph sz="half" idx="1"/>
          </p:nvPr>
        </p:nvSpPr>
        <p:spPr>
          <a:xfrm>
            <a:off x="755650" y="620713"/>
            <a:ext cx="4752975" cy="6121400"/>
          </a:xfrm>
        </p:spPr>
        <p:txBody>
          <a:bodyPr/>
          <a:lstStyle/>
          <a:p>
            <a:pPr eaLnBrk="1" hangingPunct="1"/>
            <a:r>
              <a:rPr lang="it-IT" altLang="it-IT" smtClean="0"/>
              <a:t>Tipiche della SA sono l’ossificazione di legamenti, tendini e capsule articolari e </a:t>
            </a:r>
            <a:r>
              <a:rPr lang="it-IT" altLang="it-IT" b="1" smtClean="0"/>
              <a:t>la formazione di ponti ossei (</a:t>
            </a:r>
            <a:r>
              <a:rPr lang="it-IT" altLang="it-IT" b="1" i="1" smtClean="0"/>
              <a:t>sindesmofiti</a:t>
            </a:r>
            <a:r>
              <a:rPr lang="it-IT" altLang="it-IT" b="1" smtClean="0"/>
              <a:t>), </a:t>
            </a:r>
            <a:r>
              <a:rPr lang="it-IT" altLang="it-IT" smtClean="0"/>
              <a:t>successivi all’entesite, nelle fibre esterne dell’anulus fibroso del disco intervertebrale e l’osteite delle zone d’inserzione ai piatti vertebrali, con la trasformazione dell’osso neoformato in osso maturo lamellare.</a:t>
            </a:r>
          </a:p>
          <a:p>
            <a:pPr eaLnBrk="1" hangingPunct="1"/>
            <a:endParaRPr lang="it-IT" altLang="it-IT" smtClean="0"/>
          </a:p>
        </p:txBody>
      </p:sp>
      <p:sp>
        <p:nvSpPr>
          <p:cNvPr id="4" name="Segnaposto numero diapositiva 3"/>
          <p:cNvSpPr>
            <a:spLocks noGrp="1"/>
          </p:cNvSpPr>
          <p:nvPr>
            <p:ph type="sldNum" sz="quarter" idx="12"/>
          </p:nvPr>
        </p:nvSpPr>
        <p:spPr/>
        <p:txBody>
          <a:bodyPr/>
          <a:lstStyle/>
          <a:p>
            <a:pPr>
              <a:defRPr/>
            </a:pPr>
            <a:fld id="{C113A43F-D7A7-4EEA-AA98-DED7A24B4D49}" type="slidenum">
              <a:rPr lang="it-IT" smtClean="0"/>
              <a:pPr>
                <a:defRPr/>
              </a:pPr>
              <a:t>14</a:t>
            </a:fld>
            <a:endParaRPr lang="it-IT"/>
          </a:p>
        </p:txBody>
      </p:sp>
      <p:pic>
        <p:nvPicPr>
          <p:cNvPr id="21508" name="Picture 5" descr="spondilite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651500" y="908050"/>
            <a:ext cx="3313113" cy="5041900"/>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contenuto 2"/>
          <p:cNvSpPr>
            <a:spLocks noGrp="1"/>
          </p:cNvSpPr>
          <p:nvPr>
            <p:ph sz="half" idx="1"/>
          </p:nvPr>
        </p:nvSpPr>
        <p:spPr>
          <a:xfrm>
            <a:off x="684213" y="0"/>
            <a:ext cx="4967287" cy="6742113"/>
          </a:xfrm>
        </p:spPr>
        <p:txBody>
          <a:bodyPr/>
          <a:lstStyle/>
          <a:p>
            <a:pPr eaLnBrk="1" hangingPunct="1"/>
            <a:r>
              <a:rPr lang="it-IT" altLang="it-IT" sz="2400" b="1" smtClean="0"/>
              <a:t>La progressione delle lesioni del rachide è ascendente</a:t>
            </a:r>
            <a:r>
              <a:rPr lang="it-IT" altLang="it-IT" sz="2400" smtClean="0"/>
              <a:t>, a partire dalle articolazioni sacroiliache per poi diffondersi al rachide lombare, dorsale e cervicale.</a:t>
            </a:r>
          </a:p>
          <a:p>
            <a:pPr eaLnBrk="1" hangingPunct="1"/>
            <a:endParaRPr lang="it-IT" altLang="it-IT" sz="800" smtClean="0"/>
          </a:p>
          <a:p>
            <a:pPr eaLnBrk="1" hangingPunct="1"/>
            <a:r>
              <a:rPr lang="it-IT" altLang="it-IT" sz="2400" smtClean="0"/>
              <a:t>Anche nelle articolazioni sacroiliache, da una fase infiammatoria (sacroileite) si passa all’erosione delle strutture ossee e all’anchilosi.</a:t>
            </a:r>
          </a:p>
          <a:p>
            <a:pPr eaLnBrk="1" hangingPunct="1"/>
            <a:endParaRPr lang="it-IT" altLang="it-IT" sz="800" smtClean="0"/>
          </a:p>
          <a:p>
            <a:pPr eaLnBrk="1" hangingPunct="1"/>
            <a:r>
              <a:rPr lang="it-IT" altLang="it-IT" sz="2400" smtClean="0"/>
              <a:t>Nella fase avanzata della SA i sindesmofiti possono saldare tra loro le vertebre, determinando anchilosi e il tipico aspetto radiologico </a:t>
            </a:r>
            <a:r>
              <a:rPr lang="it-IT" altLang="it-IT" sz="2400" b="1" smtClean="0"/>
              <a:t>“a canna di bambù” </a:t>
            </a:r>
            <a:r>
              <a:rPr lang="it-IT" altLang="it-IT" sz="2400" smtClean="0"/>
              <a:t>del rachide.</a:t>
            </a:r>
          </a:p>
          <a:p>
            <a:pPr eaLnBrk="1" hangingPunct="1"/>
            <a:endParaRPr lang="it-IT" altLang="it-IT" sz="2000" smtClean="0"/>
          </a:p>
        </p:txBody>
      </p:sp>
      <p:sp>
        <p:nvSpPr>
          <p:cNvPr id="4" name="Segnaposto numero diapositiva 3"/>
          <p:cNvSpPr>
            <a:spLocks noGrp="1"/>
          </p:cNvSpPr>
          <p:nvPr>
            <p:ph type="sldNum" sz="quarter" idx="12"/>
          </p:nvPr>
        </p:nvSpPr>
        <p:spPr/>
        <p:txBody>
          <a:bodyPr/>
          <a:lstStyle/>
          <a:p>
            <a:pPr>
              <a:defRPr/>
            </a:pPr>
            <a:fld id="{28467DA0-1AED-43FA-AC9E-537C3DC206E1}" type="slidenum">
              <a:rPr lang="it-IT" smtClean="0"/>
              <a:pPr>
                <a:defRPr/>
              </a:pPr>
              <a:t>15</a:t>
            </a:fld>
            <a:endParaRPr lang="it-IT"/>
          </a:p>
        </p:txBody>
      </p:sp>
      <p:pic>
        <p:nvPicPr>
          <p:cNvPr id="2253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678488" y="700088"/>
            <a:ext cx="3357562" cy="54879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p:cNvGraphicFramePr>
            <a:graphicFrameLocks noGrp="1"/>
          </p:cNvGraphicFramePr>
          <p:nvPr>
            <p:ph idx="1"/>
          </p:nvPr>
        </p:nvGraphicFramePr>
        <p:xfrm>
          <a:off x="179388" y="133350"/>
          <a:ext cx="8964612" cy="6711950"/>
        </p:xfrm>
        <a:graphic>
          <a:graphicData uri="http://schemas.openxmlformats.org/drawingml/2006/table">
            <a:tbl>
              <a:tblPr/>
              <a:tblGrid>
                <a:gridCol w="1224151"/>
                <a:gridCol w="1017003"/>
                <a:gridCol w="4482304"/>
                <a:gridCol w="2241153"/>
              </a:tblGrid>
              <a:tr h="636377">
                <a:tc>
                  <a:txBody>
                    <a:bodyPr/>
                    <a:lstStyle/>
                    <a:p>
                      <a:r>
                        <a:rPr lang="it-IT" sz="1800" b="1" u="none" strike="noStrike" dirty="0">
                          <a:solidFill>
                            <a:srgbClr val="FFFFFF"/>
                          </a:solidFill>
                          <a:effectLst/>
                        </a:rPr>
                        <a:t>Forme cliniche</a:t>
                      </a:r>
                    </a:p>
                  </a:txBody>
                  <a:tcPr marL="40342" marR="40342" marT="20172" marB="20172" anchor="ctr">
                    <a:lnL w="9525" cap="flat" cmpd="sng" algn="ctr">
                      <a:solidFill>
                        <a:srgbClr val="E1F5FE"/>
                      </a:solidFill>
                      <a:prstDash val="solid"/>
                      <a:round/>
                      <a:headEnd type="none" w="med" len="med"/>
                      <a:tailEnd type="none" w="med" len="med"/>
                    </a:lnL>
                    <a:lnR w="9525" cap="flat" cmpd="sng" algn="ctr">
                      <a:solidFill>
                        <a:srgbClr val="E1F5FE"/>
                      </a:solidFill>
                      <a:prstDash val="solid"/>
                      <a:round/>
                      <a:headEnd type="none" w="med" len="med"/>
                      <a:tailEnd type="none" w="med" len="med"/>
                    </a:lnR>
                    <a:lnT w="9525" cap="flat" cmpd="sng" algn="ctr">
                      <a:solidFill>
                        <a:srgbClr val="E1F5FE"/>
                      </a:solidFill>
                      <a:prstDash val="solid"/>
                      <a:round/>
                      <a:headEnd type="none" w="med" len="med"/>
                      <a:tailEnd type="none" w="med" len="med"/>
                    </a:lnT>
                    <a:lnB w="9525" cap="flat" cmpd="sng" algn="ctr">
                      <a:solidFill>
                        <a:srgbClr val="E1F5FE"/>
                      </a:solidFill>
                      <a:prstDash val="solid"/>
                      <a:round/>
                      <a:headEnd type="none" w="med" len="med"/>
                      <a:tailEnd type="none" w="med" len="med"/>
                    </a:lnB>
                    <a:solidFill>
                      <a:srgbClr val="005378"/>
                    </a:solidFill>
                  </a:tcPr>
                </a:tc>
                <a:tc>
                  <a:txBody>
                    <a:bodyPr/>
                    <a:lstStyle/>
                    <a:p>
                      <a:r>
                        <a:rPr lang="it-IT" sz="1800" b="1" u="none" strike="noStrike">
                          <a:solidFill>
                            <a:srgbClr val="FFFFFF"/>
                          </a:solidFill>
                          <a:effectLst/>
                        </a:rPr>
                        <a:t>Età di esordio</a:t>
                      </a:r>
                    </a:p>
                  </a:txBody>
                  <a:tcPr marL="40342" marR="40342" marT="20172" marB="20172" anchor="ctr">
                    <a:lnL w="9525" cap="flat" cmpd="sng" algn="ctr">
                      <a:solidFill>
                        <a:srgbClr val="E1F5FE"/>
                      </a:solidFill>
                      <a:prstDash val="solid"/>
                      <a:round/>
                      <a:headEnd type="none" w="med" len="med"/>
                      <a:tailEnd type="none" w="med" len="med"/>
                    </a:lnL>
                    <a:lnR w="9525" cap="flat" cmpd="sng" algn="ctr">
                      <a:solidFill>
                        <a:srgbClr val="E1F5FE"/>
                      </a:solidFill>
                      <a:prstDash val="solid"/>
                      <a:round/>
                      <a:headEnd type="none" w="med" len="med"/>
                      <a:tailEnd type="none" w="med" len="med"/>
                    </a:lnR>
                    <a:lnT w="9525" cap="flat" cmpd="sng" algn="ctr">
                      <a:solidFill>
                        <a:srgbClr val="E1F5FE"/>
                      </a:solidFill>
                      <a:prstDash val="solid"/>
                      <a:round/>
                      <a:headEnd type="none" w="med" len="med"/>
                      <a:tailEnd type="none" w="med" len="med"/>
                    </a:lnT>
                    <a:lnB w="9525" cap="flat" cmpd="sng" algn="ctr">
                      <a:solidFill>
                        <a:srgbClr val="E1F5FE"/>
                      </a:solidFill>
                      <a:prstDash val="solid"/>
                      <a:round/>
                      <a:headEnd type="none" w="med" len="med"/>
                      <a:tailEnd type="none" w="med" len="med"/>
                    </a:lnB>
                    <a:solidFill>
                      <a:srgbClr val="005378"/>
                    </a:solidFill>
                  </a:tcPr>
                </a:tc>
                <a:tc>
                  <a:txBody>
                    <a:bodyPr/>
                    <a:lstStyle/>
                    <a:p>
                      <a:r>
                        <a:rPr lang="it-IT" sz="1800" b="1" u="none" strike="noStrike" dirty="0">
                          <a:solidFill>
                            <a:srgbClr val="FFFFFF"/>
                          </a:solidFill>
                          <a:effectLst/>
                        </a:rPr>
                        <a:t>Manifestazioni cliniche articolari tipiche</a:t>
                      </a:r>
                    </a:p>
                  </a:txBody>
                  <a:tcPr marL="40342" marR="40342" marT="20172" marB="20172" anchor="ctr">
                    <a:lnL w="9525" cap="flat" cmpd="sng" algn="ctr">
                      <a:solidFill>
                        <a:srgbClr val="E1F5FE"/>
                      </a:solidFill>
                      <a:prstDash val="solid"/>
                      <a:round/>
                      <a:headEnd type="none" w="med" len="med"/>
                      <a:tailEnd type="none" w="med" len="med"/>
                    </a:lnL>
                    <a:lnR w="9525" cap="flat" cmpd="sng" algn="ctr">
                      <a:solidFill>
                        <a:srgbClr val="E1F5FE"/>
                      </a:solidFill>
                      <a:prstDash val="solid"/>
                      <a:round/>
                      <a:headEnd type="none" w="med" len="med"/>
                      <a:tailEnd type="none" w="med" len="med"/>
                    </a:lnR>
                    <a:lnT w="9525" cap="flat" cmpd="sng" algn="ctr">
                      <a:solidFill>
                        <a:srgbClr val="E1F5FE"/>
                      </a:solidFill>
                      <a:prstDash val="solid"/>
                      <a:round/>
                      <a:headEnd type="none" w="med" len="med"/>
                      <a:tailEnd type="none" w="med" len="med"/>
                    </a:lnT>
                    <a:lnB w="9525" cap="flat" cmpd="sng" algn="ctr">
                      <a:solidFill>
                        <a:srgbClr val="E1F5FE"/>
                      </a:solidFill>
                      <a:prstDash val="solid"/>
                      <a:round/>
                      <a:headEnd type="none" w="med" len="med"/>
                      <a:tailEnd type="none" w="med" len="med"/>
                    </a:lnB>
                    <a:solidFill>
                      <a:srgbClr val="005378"/>
                    </a:solidFill>
                  </a:tcPr>
                </a:tc>
                <a:tc>
                  <a:txBody>
                    <a:bodyPr/>
                    <a:lstStyle/>
                    <a:p>
                      <a:r>
                        <a:rPr lang="it-IT" sz="1800" b="1" u="none" strike="noStrike">
                          <a:solidFill>
                            <a:srgbClr val="FFFFFF"/>
                          </a:solidFill>
                          <a:effectLst/>
                        </a:rPr>
                        <a:t>Manifestazioni extra-articolari</a:t>
                      </a:r>
                    </a:p>
                  </a:txBody>
                  <a:tcPr marL="40342" marR="40342" marT="20172" marB="20172" anchor="ctr">
                    <a:lnL w="9525" cap="flat" cmpd="sng" algn="ctr">
                      <a:solidFill>
                        <a:srgbClr val="E1F5FE"/>
                      </a:solidFill>
                      <a:prstDash val="solid"/>
                      <a:round/>
                      <a:headEnd type="none" w="med" len="med"/>
                      <a:tailEnd type="none" w="med" len="med"/>
                    </a:lnL>
                    <a:lnR w="9525" cap="flat" cmpd="sng" algn="ctr">
                      <a:solidFill>
                        <a:srgbClr val="E1F5FE"/>
                      </a:solidFill>
                      <a:prstDash val="solid"/>
                      <a:round/>
                      <a:headEnd type="none" w="med" len="med"/>
                      <a:tailEnd type="none" w="med" len="med"/>
                    </a:lnR>
                    <a:lnT w="9525" cap="flat" cmpd="sng" algn="ctr">
                      <a:solidFill>
                        <a:srgbClr val="E1F5FE"/>
                      </a:solidFill>
                      <a:prstDash val="solid"/>
                      <a:round/>
                      <a:headEnd type="none" w="med" len="med"/>
                      <a:tailEnd type="none" w="med" len="med"/>
                    </a:lnT>
                    <a:lnB w="9525" cap="flat" cmpd="sng" algn="ctr">
                      <a:solidFill>
                        <a:srgbClr val="E1F5FE"/>
                      </a:solidFill>
                      <a:prstDash val="solid"/>
                      <a:round/>
                      <a:headEnd type="none" w="med" len="med"/>
                      <a:tailEnd type="none" w="med" len="med"/>
                    </a:lnB>
                    <a:solidFill>
                      <a:srgbClr val="005378"/>
                    </a:solidFill>
                  </a:tcPr>
                </a:tc>
              </a:tr>
              <a:tr h="3720364">
                <a:tc>
                  <a:txBody>
                    <a:bodyPr/>
                    <a:lstStyle/>
                    <a:p>
                      <a:r>
                        <a:rPr lang="it-IT" sz="1800" b="1" u="none" strike="noStrike" dirty="0">
                          <a:effectLst/>
                        </a:rPr>
                        <a:t>Classica</a:t>
                      </a:r>
                    </a:p>
                  </a:txBody>
                  <a:tcPr marL="40342" marR="40342" marT="20172" marB="20172" anchor="ctr">
                    <a:lnL w="9525" cap="flat" cmpd="sng" algn="ctr">
                      <a:solidFill>
                        <a:srgbClr val="E1F5FE"/>
                      </a:solidFill>
                      <a:prstDash val="solid"/>
                      <a:round/>
                      <a:headEnd type="none" w="med" len="med"/>
                      <a:tailEnd type="none" w="med" len="med"/>
                    </a:lnL>
                    <a:lnR w="9525" cap="flat" cmpd="sng" algn="ctr">
                      <a:solidFill>
                        <a:srgbClr val="E1F5FE"/>
                      </a:solidFill>
                      <a:prstDash val="solid"/>
                      <a:round/>
                      <a:headEnd type="none" w="med" len="med"/>
                      <a:tailEnd type="none" w="med" len="med"/>
                    </a:lnR>
                    <a:lnT w="9525" cap="flat" cmpd="sng" algn="ctr">
                      <a:solidFill>
                        <a:srgbClr val="E1F5FE"/>
                      </a:solidFill>
                      <a:prstDash val="solid"/>
                      <a:round/>
                      <a:headEnd type="none" w="med" len="med"/>
                      <a:tailEnd type="none" w="med" len="med"/>
                    </a:lnT>
                    <a:lnB w="9525" cap="flat" cmpd="sng" algn="ctr">
                      <a:solidFill>
                        <a:srgbClr val="E1F5FE"/>
                      </a:solidFill>
                      <a:prstDash val="solid"/>
                      <a:round/>
                      <a:headEnd type="none" w="med" len="med"/>
                      <a:tailEnd type="none" w="med" len="med"/>
                    </a:lnB>
                    <a:solidFill>
                      <a:srgbClr val="FFFFFF"/>
                    </a:solidFill>
                  </a:tcPr>
                </a:tc>
                <a:tc>
                  <a:txBody>
                    <a:bodyPr/>
                    <a:lstStyle/>
                    <a:p>
                      <a:r>
                        <a:rPr lang="it-IT" sz="1800" u="none" strike="noStrike" dirty="0">
                          <a:effectLst/>
                        </a:rPr>
                        <a:t>II-III decade</a:t>
                      </a:r>
                    </a:p>
                  </a:txBody>
                  <a:tcPr marL="40342" marR="40342" marT="20172" marB="20172" anchor="ctr">
                    <a:lnL w="9525" cap="flat" cmpd="sng" algn="ctr">
                      <a:solidFill>
                        <a:srgbClr val="E1F5FE"/>
                      </a:solidFill>
                      <a:prstDash val="solid"/>
                      <a:round/>
                      <a:headEnd type="none" w="med" len="med"/>
                      <a:tailEnd type="none" w="med" len="med"/>
                    </a:lnL>
                    <a:lnR w="9525" cap="flat" cmpd="sng" algn="ctr">
                      <a:solidFill>
                        <a:srgbClr val="E1F5FE"/>
                      </a:solidFill>
                      <a:prstDash val="solid"/>
                      <a:round/>
                      <a:headEnd type="none" w="med" len="med"/>
                      <a:tailEnd type="none" w="med" len="med"/>
                    </a:lnR>
                    <a:lnT w="9525" cap="flat" cmpd="sng" algn="ctr">
                      <a:solidFill>
                        <a:srgbClr val="E1F5FE"/>
                      </a:solidFill>
                      <a:prstDash val="solid"/>
                      <a:round/>
                      <a:headEnd type="none" w="med" len="med"/>
                      <a:tailEnd type="none" w="med" len="med"/>
                    </a:lnT>
                    <a:lnB w="9525" cap="flat" cmpd="sng" algn="ctr">
                      <a:solidFill>
                        <a:srgbClr val="E1F5FE"/>
                      </a:solidFill>
                      <a:prstDash val="solid"/>
                      <a:round/>
                      <a:headEnd type="none" w="med" len="med"/>
                      <a:tailEnd type="none" w="med" len="med"/>
                    </a:lnB>
                    <a:solidFill>
                      <a:srgbClr val="FFFFFF"/>
                    </a:solidFill>
                  </a:tcPr>
                </a:tc>
                <a:tc>
                  <a:txBody>
                    <a:bodyPr/>
                    <a:lstStyle/>
                    <a:p>
                      <a:r>
                        <a:rPr lang="it-IT" sz="1800" u="none" strike="noStrike" dirty="0">
                          <a:effectLst/>
                        </a:rPr>
                        <a:t>Lombalgia cronica, dolore infiammatorio al rachide</a:t>
                      </a:r>
                      <a:br>
                        <a:rPr lang="it-IT" sz="1800" u="none" strike="noStrike" dirty="0">
                          <a:effectLst/>
                        </a:rPr>
                      </a:br>
                      <a:r>
                        <a:rPr lang="it-IT" sz="1800" u="none" strike="noStrike" dirty="0">
                          <a:effectLst/>
                        </a:rPr>
                        <a:t/>
                      </a:r>
                      <a:br>
                        <a:rPr lang="it-IT" sz="1800" u="none" strike="noStrike" dirty="0">
                          <a:effectLst/>
                        </a:rPr>
                      </a:br>
                      <a:r>
                        <a:rPr lang="it-IT" sz="1800" u="none" strike="noStrike" dirty="0" err="1">
                          <a:effectLst/>
                        </a:rPr>
                        <a:t>Sacroileite</a:t>
                      </a:r>
                      <a:r>
                        <a:rPr lang="it-IT" sz="1800" u="none" strike="noStrike" dirty="0">
                          <a:effectLst/>
                        </a:rPr>
                        <a:t>: dolore gluteo basculante o tipo sciatica mozza</a:t>
                      </a:r>
                      <a:br>
                        <a:rPr lang="it-IT" sz="1800" u="none" strike="noStrike" dirty="0">
                          <a:effectLst/>
                        </a:rPr>
                      </a:br>
                      <a:r>
                        <a:rPr lang="it-IT" sz="1800" u="none" strike="noStrike" dirty="0">
                          <a:effectLst/>
                        </a:rPr>
                        <a:t/>
                      </a:r>
                      <a:br>
                        <a:rPr lang="it-IT" sz="1800" u="none" strike="noStrike" dirty="0">
                          <a:effectLst/>
                        </a:rPr>
                      </a:br>
                      <a:r>
                        <a:rPr lang="it-IT" sz="1800" u="none" strike="noStrike" dirty="0" err="1">
                          <a:effectLst/>
                        </a:rPr>
                        <a:t>Entesiti</a:t>
                      </a:r>
                      <a:r>
                        <a:rPr lang="it-IT" sz="1800" u="none" strike="noStrike" dirty="0">
                          <a:effectLst/>
                        </a:rPr>
                        <a:t> o flogosi inserzionali: — costo-sternali</a:t>
                      </a:r>
                      <a:br>
                        <a:rPr lang="it-IT" sz="1800" u="none" strike="noStrike" dirty="0">
                          <a:effectLst/>
                        </a:rPr>
                      </a:br>
                      <a:r>
                        <a:rPr lang="it-IT" sz="1800" u="none" strike="noStrike" dirty="0">
                          <a:effectLst/>
                        </a:rPr>
                        <a:t>— processi spinosi</a:t>
                      </a:r>
                      <a:br>
                        <a:rPr lang="it-IT" sz="1800" u="none" strike="noStrike" dirty="0">
                          <a:effectLst/>
                        </a:rPr>
                      </a:br>
                      <a:r>
                        <a:rPr lang="it-IT" sz="1800" u="none" strike="noStrike" dirty="0">
                          <a:effectLst/>
                        </a:rPr>
                        <a:t>— creste iliache</a:t>
                      </a:r>
                      <a:br>
                        <a:rPr lang="it-IT" sz="1800" u="none" strike="noStrike" dirty="0">
                          <a:effectLst/>
                        </a:rPr>
                      </a:br>
                      <a:r>
                        <a:rPr lang="it-IT" sz="1800" u="none" strike="noStrike" dirty="0">
                          <a:effectLst/>
                        </a:rPr>
                        <a:t>— grandi trocanteri</a:t>
                      </a:r>
                      <a:br>
                        <a:rPr lang="it-IT" sz="1800" u="none" strike="noStrike" dirty="0">
                          <a:effectLst/>
                        </a:rPr>
                      </a:br>
                      <a:r>
                        <a:rPr lang="it-IT" sz="1800" u="none" strike="noStrike" dirty="0">
                          <a:effectLst/>
                        </a:rPr>
                        <a:t>— tuberosità ischiatiche</a:t>
                      </a:r>
                      <a:br>
                        <a:rPr lang="it-IT" sz="1800" u="none" strike="noStrike" dirty="0">
                          <a:effectLst/>
                        </a:rPr>
                      </a:br>
                      <a:r>
                        <a:rPr lang="it-IT" sz="1800" u="none" strike="noStrike" dirty="0">
                          <a:effectLst/>
                        </a:rPr>
                        <a:t>— tubercoli tibiali</a:t>
                      </a:r>
                    </a:p>
                  </a:txBody>
                  <a:tcPr marL="40342" marR="40342" marT="20172" marB="20172" anchor="ctr">
                    <a:lnL w="9525" cap="flat" cmpd="sng" algn="ctr">
                      <a:solidFill>
                        <a:srgbClr val="E1F5FE"/>
                      </a:solidFill>
                      <a:prstDash val="solid"/>
                      <a:round/>
                      <a:headEnd type="none" w="med" len="med"/>
                      <a:tailEnd type="none" w="med" len="med"/>
                    </a:lnL>
                    <a:lnR w="9525" cap="flat" cmpd="sng" algn="ctr">
                      <a:solidFill>
                        <a:srgbClr val="E1F5FE"/>
                      </a:solidFill>
                      <a:prstDash val="solid"/>
                      <a:round/>
                      <a:headEnd type="none" w="med" len="med"/>
                      <a:tailEnd type="none" w="med" len="med"/>
                    </a:lnR>
                    <a:lnT w="9525" cap="flat" cmpd="sng" algn="ctr">
                      <a:solidFill>
                        <a:srgbClr val="E1F5FE"/>
                      </a:solidFill>
                      <a:prstDash val="solid"/>
                      <a:round/>
                      <a:headEnd type="none" w="med" len="med"/>
                      <a:tailEnd type="none" w="med" len="med"/>
                    </a:lnT>
                    <a:lnB w="9525" cap="flat" cmpd="sng" algn="ctr">
                      <a:solidFill>
                        <a:srgbClr val="E1F5FE"/>
                      </a:solidFill>
                      <a:prstDash val="solid"/>
                      <a:round/>
                      <a:headEnd type="none" w="med" len="med"/>
                      <a:tailEnd type="none" w="med" len="med"/>
                    </a:lnB>
                    <a:solidFill>
                      <a:srgbClr val="FFFFFF"/>
                    </a:solidFill>
                  </a:tcPr>
                </a:tc>
                <a:tc rowSpan="4">
                  <a:txBody>
                    <a:bodyPr/>
                    <a:lstStyle/>
                    <a:p>
                      <a:r>
                        <a:rPr lang="it-IT" sz="1800" u="none" strike="noStrike" dirty="0">
                          <a:effectLst/>
                        </a:rPr>
                        <a:t>Occhio:</a:t>
                      </a:r>
                      <a:br>
                        <a:rPr lang="it-IT" sz="1800" u="none" strike="noStrike" dirty="0">
                          <a:effectLst/>
                        </a:rPr>
                      </a:br>
                      <a:r>
                        <a:rPr lang="it-IT" sz="1800" u="none" strike="noStrike" dirty="0">
                          <a:effectLst/>
                        </a:rPr>
                        <a:t>uveite anteriore, iridociclite</a:t>
                      </a:r>
                      <a:br>
                        <a:rPr lang="it-IT" sz="1800" u="none" strike="noStrike" dirty="0">
                          <a:effectLst/>
                        </a:rPr>
                      </a:br>
                      <a:r>
                        <a:rPr lang="it-IT" sz="1800" u="none" strike="noStrike" dirty="0">
                          <a:effectLst/>
                        </a:rPr>
                        <a:t/>
                      </a:r>
                      <a:br>
                        <a:rPr lang="it-IT" sz="1800" u="none" strike="noStrike" dirty="0">
                          <a:effectLst/>
                        </a:rPr>
                      </a:br>
                      <a:r>
                        <a:rPr lang="it-IT" sz="1800" u="none" strike="noStrike" dirty="0">
                          <a:effectLst/>
                        </a:rPr>
                        <a:t>Intestino:</a:t>
                      </a:r>
                      <a:br>
                        <a:rPr lang="it-IT" sz="1800" u="none" strike="noStrike" dirty="0">
                          <a:effectLst/>
                        </a:rPr>
                      </a:br>
                      <a:r>
                        <a:rPr lang="it-IT" sz="1800" u="none" strike="noStrike" dirty="0">
                          <a:effectLst/>
                        </a:rPr>
                        <a:t>lesioni colon-</a:t>
                      </a:r>
                      <a:r>
                        <a:rPr lang="it-IT" sz="1800" u="none" strike="noStrike" dirty="0" err="1">
                          <a:effectLst/>
                        </a:rPr>
                        <a:t>ileoscopiche</a:t>
                      </a:r>
                      <a:r>
                        <a:rPr lang="it-IT" sz="1800" u="none" strike="noStrike" dirty="0">
                          <a:effectLst/>
                        </a:rPr>
                        <a:t> 30%</a:t>
                      </a:r>
                      <a:br>
                        <a:rPr lang="it-IT" sz="1800" u="none" strike="noStrike" dirty="0">
                          <a:effectLst/>
                        </a:rPr>
                      </a:br>
                      <a:r>
                        <a:rPr lang="it-IT" sz="1800" u="none" strike="noStrike" dirty="0">
                          <a:effectLst/>
                        </a:rPr>
                        <a:t/>
                      </a:r>
                      <a:br>
                        <a:rPr lang="it-IT" sz="1800" u="none" strike="noStrike" dirty="0">
                          <a:effectLst/>
                        </a:rPr>
                      </a:br>
                      <a:r>
                        <a:rPr lang="it-IT" sz="1800" u="none" strike="noStrike" dirty="0">
                          <a:effectLst/>
                        </a:rPr>
                        <a:t>Polmone:</a:t>
                      </a:r>
                      <a:br>
                        <a:rPr lang="it-IT" sz="1800" u="none" strike="noStrike" dirty="0">
                          <a:effectLst/>
                        </a:rPr>
                      </a:br>
                      <a:r>
                        <a:rPr lang="it-IT" sz="1800" u="none" strike="noStrike" dirty="0">
                          <a:effectLst/>
                        </a:rPr>
                        <a:t>fibrosi apicale 2%; ridotte escursioni respiratorie</a:t>
                      </a:r>
                      <a:br>
                        <a:rPr lang="it-IT" sz="1800" u="none" strike="noStrike" dirty="0">
                          <a:effectLst/>
                        </a:rPr>
                      </a:br>
                      <a:r>
                        <a:rPr lang="it-IT" sz="1800" u="none" strike="noStrike" dirty="0">
                          <a:effectLst/>
                        </a:rPr>
                        <a:t/>
                      </a:r>
                      <a:br>
                        <a:rPr lang="it-IT" sz="1800" u="none" strike="noStrike" dirty="0">
                          <a:effectLst/>
                        </a:rPr>
                      </a:br>
                      <a:r>
                        <a:rPr lang="it-IT" sz="1800" u="none" strike="noStrike" dirty="0">
                          <a:effectLst/>
                        </a:rPr>
                        <a:t>Cuore/vasi:</a:t>
                      </a:r>
                      <a:br>
                        <a:rPr lang="it-IT" sz="1800" u="none" strike="noStrike" dirty="0">
                          <a:effectLst/>
                        </a:rPr>
                      </a:br>
                      <a:r>
                        <a:rPr lang="it-IT" sz="1800" u="none" strike="noStrike" dirty="0">
                          <a:effectLst/>
                        </a:rPr>
                        <a:t>aortite ascendente con insufficienza aortica, </a:t>
                      </a:r>
                      <a:r>
                        <a:rPr lang="it-IT" sz="1800" u="none" strike="noStrike" dirty="0" smtClean="0">
                          <a:effectLst/>
                        </a:rPr>
                        <a:t>BAV</a:t>
                      </a:r>
                      <a:r>
                        <a:rPr lang="it-IT" sz="1800" u="none" strike="noStrike" dirty="0">
                          <a:effectLst/>
                        </a:rPr>
                        <a:t/>
                      </a:r>
                      <a:br>
                        <a:rPr lang="it-IT" sz="1800" u="none" strike="noStrike" dirty="0">
                          <a:effectLst/>
                        </a:rPr>
                      </a:br>
                      <a:r>
                        <a:rPr lang="it-IT" sz="1800" u="none" strike="noStrike" dirty="0">
                          <a:effectLst/>
                        </a:rPr>
                        <a:t/>
                      </a:r>
                      <a:br>
                        <a:rPr lang="it-IT" sz="1800" u="none" strike="noStrike" dirty="0">
                          <a:effectLst/>
                        </a:rPr>
                      </a:br>
                      <a:r>
                        <a:rPr lang="it-IT" sz="1800" u="none" strike="noStrike" dirty="0">
                          <a:effectLst/>
                        </a:rPr>
                        <a:t>Rene/vie urinarie:</a:t>
                      </a:r>
                      <a:br>
                        <a:rPr lang="it-IT" sz="1800" u="none" strike="noStrike" dirty="0">
                          <a:effectLst/>
                        </a:rPr>
                      </a:br>
                      <a:r>
                        <a:rPr lang="it-IT" sz="1800" u="none" strike="noStrike" dirty="0">
                          <a:effectLst/>
                        </a:rPr>
                        <a:t>nefrite iatrogena, nefropatia </a:t>
                      </a:r>
                      <a:r>
                        <a:rPr lang="it-IT" sz="1800" u="none" strike="noStrike" dirty="0" err="1">
                          <a:effectLst/>
                        </a:rPr>
                        <a:t>IgA</a:t>
                      </a:r>
                      <a:r>
                        <a:rPr lang="it-IT" sz="1800" u="none" strike="noStrike" dirty="0">
                          <a:effectLst/>
                        </a:rPr>
                        <a:t>, prostatite cronica</a:t>
                      </a:r>
                    </a:p>
                  </a:txBody>
                  <a:tcPr marL="40342" marR="40342" marT="20172" marB="20172" anchor="ctr">
                    <a:lnL w="9525" cap="flat" cmpd="sng" algn="ctr">
                      <a:solidFill>
                        <a:srgbClr val="E1F5FE"/>
                      </a:solidFill>
                      <a:prstDash val="solid"/>
                      <a:round/>
                      <a:headEnd type="none" w="med" len="med"/>
                      <a:tailEnd type="none" w="med" len="med"/>
                    </a:lnL>
                    <a:lnR w="9525" cap="flat" cmpd="sng" algn="ctr">
                      <a:solidFill>
                        <a:srgbClr val="E1F5FE"/>
                      </a:solidFill>
                      <a:prstDash val="solid"/>
                      <a:round/>
                      <a:headEnd type="none" w="med" len="med"/>
                      <a:tailEnd type="none" w="med" len="med"/>
                    </a:lnR>
                    <a:lnT w="9525" cap="flat" cmpd="sng" algn="ctr">
                      <a:solidFill>
                        <a:srgbClr val="E1F5FE"/>
                      </a:solidFill>
                      <a:prstDash val="solid"/>
                      <a:round/>
                      <a:headEnd type="none" w="med" len="med"/>
                      <a:tailEnd type="none" w="med" len="med"/>
                    </a:lnT>
                    <a:lnB w="9525" cap="flat" cmpd="sng" algn="ctr">
                      <a:solidFill>
                        <a:srgbClr val="E1F5FE"/>
                      </a:solidFill>
                      <a:prstDash val="solid"/>
                      <a:round/>
                      <a:headEnd type="none" w="med" len="med"/>
                      <a:tailEnd type="none" w="med" len="med"/>
                    </a:lnB>
                    <a:solidFill>
                      <a:srgbClr val="FFFFFF"/>
                    </a:solidFill>
                  </a:tcPr>
                </a:tc>
              </a:tr>
              <a:tr h="589001">
                <a:tc>
                  <a:txBody>
                    <a:bodyPr/>
                    <a:lstStyle/>
                    <a:p>
                      <a:r>
                        <a:rPr lang="it-IT" sz="1800" b="1" u="none" strike="noStrike">
                          <a:effectLst/>
                        </a:rPr>
                        <a:t>Tardiva</a:t>
                      </a:r>
                    </a:p>
                  </a:txBody>
                  <a:tcPr marL="40342" marR="40342" marT="20172" marB="20172" anchor="ctr">
                    <a:lnL w="9525" cap="flat" cmpd="sng" algn="ctr">
                      <a:solidFill>
                        <a:srgbClr val="E1F5FE"/>
                      </a:solidFill>
                      <a:prstDash val="solid"/>
                      <a:round/>
                      <a:headEnd type="none" w="med" len="med"/>
                      <a:tailEnd type="none" w="med" len="med"/>
                    </a:lnL>
                    <a:lnR w="9525" cap="flat" cmpd="sng" algn="ctr">
                      <a:solidFill>
                        <a:srgbClr val="E1F5FE"/>
                      </a:solidFill>
                      <a:prstDash val="solid"/>
                      <a:round/>
                      <a:headEnd type="none" w="med" len="med"/>
                      <a:tailEnd type="none" w="med" len="med"/>
                    </a:lnR>
                    <a:lnT w="9525" cap="flat" cmpd="sng" algn="ctr">
                      <a:solidFill>
                        <a:srgbClr val="E1F5FE"/>
                      </a:solidFill>
                      <a:prstDash val="solid"/>
                      <a:round/>
                      <a:headEnd type="none" w="med" len="med"/>
                      <a:tailEnd type="none" w="med" len="med"/>
                    </a:lnT>
                    <a:lnB w="9525" cap="flat" cmpd="sng" algn="ctr">
                      <a:solidFill>
                        <a:srgbClr val="E1F5FE"/>
                      </a:solidFill>
                      <a:prstDash val="solid"/>
                      <a:round/>
                      <a:headEnd type="none" w="med" len="med"/>
                      <a:tailEnd type="none" w="med" len="med"/>
                    </a:lnB>
                    <a:solidFill>
                      <a:srgbClr val="E1F5FE"/>
                    </a:solidFill>
                  </a:tcPr>
                </a:tc>
                <a:tc>
                  <a:txBody>
                    <a:bodyPr/>
                    <a:lstStyle/>
                    <a:p>
                      <a:r>
                        <a:rPr lang="it-IT" sz="1800" u="none" strike="noStrike">
                          <a:effectLst/>
                        </a:rPr>
                        <a:t>IV-VI decade</a:t>
                      </a:r>
                    </a:p>
                  </a:txBody>
                  <a:tcPr marL="40342" marR="40342" marT="20172" marB="20172" anchor="ctr">
                    <a:lnL w="9525" cap="flat" cmpd="sng" algn="ctr">
                      <a:solidFill>
                        <a:srgbClr val="E1F5FE"/>
                      </a:solidFill>
                      <a:prstDash val="solid"/>
                      <a:round/>
                      <a:headEnd type="none" w="med" len="med"/>
                      <a:tailEnd type="none" w="med" len="med"/>
                    </a:lnL>
                    <a:lnR w="9525" cap="flat" cmpd="sng" algn="ctr">
                      <a:solidFill>
                        <a:srgbClr val="E1F5FE"/>
                      </a:solidFill>
                      <a:prstDash val="solid"/>
                      <a:round/>
                      <a:headEnd type="none" w="med" len="med"/>
                      <a:tailEnd type="none" w="med" len="med"/>
                    </a:lnR>
                    <a:lnT w="9525" cap="flat" cmpd="sng" algn="ctr">
                      <a:solidFill>
                        <a:srgbClr val="E1F5FE"/>
                      </a:solidFill>
                      <a:prstDash val="solid"/>
                      <a:round/>
                      <a:headEnd type="none" w="med" len="med"/>
                      <a:tailEnd type="none" w="med" len="med"/>
                    </a:lnT>
                    <a:lnB w="9525" cap="flat" cmpd="sng" algn="ctr">
                      <a:solidFill>
                        <a:srgbClr val="E1F5FE"/>
                      </a:solidFill>
                      <a:prstDash val="solid"/>
                      <a:round/>
                      <a:headEnd type="none" w="med" len="med"/>
                      <a:tailEnd type="none" w="med" len="med"/>
                    </a:lnB>
                    <a:solidFill>
                      <a:srgbClr val="E1F5FE"/>
                    </a:solidFill>
                  </a:tcPr>
                </a:tc>
                <a:tc>
                  <a:txBody>
                    <a:bodyPr/>
                    <a:lstStyle/>
                    <a:p>
                      <a:r>
                        <a:rPr lang="it-IT" sz="1800" u="none" strike="noStrike" dirty="0" err="1">
                          <a:effectLst/>
                        </a:rPr>
                        <a:t>Oligoartrite</a:t>
                      </a:r>
                      <a:r>
                        <a:rPr lang="it-IT" sz="1800" u="none" strike="noStrike" dirty="0">
                          <a:effectLst/>
                        </a:rPr>
                        <a:t> </a:t>
                      </a:r>
                      <a:r>
                        <a:rPr lang="it-IT" sz="1800" u="none" strike="noStrike" dirty="0" smtClean="0">
                          <a:effectLst/>
                        </a:rPr>
                        <a:t>AAII</a:t>
                      </a:r>
                      <a:endParaRPr lang="it-IT" sz="1800" u="none" strike="noStrike" dirty="0">
                        <a:effectLst/>
                      </a:endParaRPr>
                    </a:p>
                  </a:txBody>
                  <a:tcPr marL="40342" marR="40342" marT="20172" marB="20172" anchor="ctr">
                    <a:lnL w="9525" cap="flat" cmpd="sng" algn="ctr">
                      <a:solidFill>
                        <a:srgbClr val="E1F5FE"/>
                      </a:solidFill>
                      <a:prstDash val="solid"/>
                      <a:round/>
                      <a:headEnd type="none" w="med" len="med"/>
                      <a:tailEnd type="none" w="med" len="med"/>
                    </a:lnL>
                    <a:lnR w="9525" cap="flat" cmpd="sng" algn="ctr">
                      <a:solidFill>
                        <a:srgbClr val="E1F5FE"/>
                      </a:solidFill>
                      <a:prstDash val="solid"/>
                      <a:round/>
                      <a:headEnd type="none" w="med" len="med"/>
                      <a:tailEnd type="none" w="med" len="med"/>
                    </a:lnR>
                    <a:lnT w="9525" cap="flat" cmpd="sng" algn="ctr">
                      <a:solidFill>
                        <a:srgbClr val="E1F5FE"/>
                      </a:solidFill>
                      <a:prstDash val="solid"/>
                      <a:round/>
                      <a:headEnd type="none" w="med" len="med"/>
                      <a:tailEnd type="none" w="med" len="med"/>
                    </a:lnT>
                    <a:lnB w="9525" cap="flat" cmpd="sng" algn="ctr">
                      <a:solidFill>
                        <a:srgbClr val="E1F5FE"/>
                      </a:solidFill>
                      <a:prstDash val="solid"/>
                      <a:round/>
                      <a:headEnd type="none" w="med" len="med"/>
                      <a:tailEnd type="none" w="med" len="med"/>
                    </a:lnB>
                    <a:solidFill>
                      <a:srgbClr val="E1F5FE"/>
                    </a:solidFill>
                  </a:tcPr>
                </a:tc>
                <a:tc vMerge="1">
                  <a:txBody>
                    <a:bodyPr/>
                    <a:lstStyle/>
                    <a:p>
                      <a:endParaRPr lang="it-IT"/>
                    </a:p>
                  </a:txBody>
                  <a:tcPr/>
                </a:tc>
              </a:tr>
              <a:tr h="863329">
                <a:tc>
                  <a:txBody>
                    <a:bodyPr/>
                    <a:lstStyle/>
                    <a:p>
                      <a:r>
                        <a:rPr lang="it-IT" sz="1800" b="1" u="none" strike="noStrike">
                          <a:effectLst/>
                        </a:rPr>
                        <a:t>Femminile</a:t>
                      </a:r>
                    </a:p>
                  </a:txBody>
                  <a:tcPr marL="40342" marR="40342" marT="20172" marB="20172" anchor="ctr">
                    <a:lnL w="9525" cap="flat" cmpd="sng" algn="ctr">
                      <a:solidFill>
                        <a:srgbClr val="E1F5FE"/>
                      </a:solidFill>
                      <a:prstDash val="solid"/>
                      <a:round/>
                      <a:headEnd type="none" w="med" len="med"/>
                      <a:tailEnd type="none" w="med" len="med"/>
                    </a:lnL>
                    <a:lnR w="9525" cap="flat" cmpd="sng" algn="ctr">
                      <a:solidFill>
                        <a:srgbClr val="E1F5FE"/>
                      </a:solidFill>
                      <a:prstDash val="solid"/>
                      <a:round/>
                      <a:headEnd type="none" w="med" len="med"/>
                      <a:tailEnd type="none" w="med" len="med"/>
                    </a:lnR>
                    <a:lnT w="9525" cap="flat" cmpd="sng" algn="ctr">
                      <a:solidFill>
                        <a:srgbClr val="E1F5FE"/>
                      </a:solidFill>
                      <a:prstDash val="solid"/>
                      <a:round/>
                      <a:headEnd type="none" w="med" len="med"/>
                      <a:tailEnd type="none" w="med" len="med"/>
                    </a:lnT>
                    <a:lnB w="9525" cap="flat" cmpd="sng" algn="ctr">
                      <a:solidFill>
                        <a:srgbClr val="E1F5FE"/>
                      </a:solidFill>
                      <a:prstDash val="solid"/>
                      <a:round/>
                      <a:headEnd type="none" w="med" len="med"/>
                      <a:tailEnd type="none" w="med" len="med"/>
                    </a:lnB>
                    <a:solidFill>
                      <a:srgbClr val="FFFFFF"/>
                    </a:solidFill>
                  </a:tcPr>
                </a:tc>
                <a:tc>
                  <a:txBody>
                    <a:bodyPr/>
                    <a:lstStyle/>
                    <a:p>
                      <a:endParaRPr lang="it-IT" sz="1800" u="none" strike="noStrike">
                        <a:effectLst/>
                      </a:endParaRPr>
                    </a:p>
                  </a:txBody>
                  <a:tcPr marL="40342" marR="40342" marT="20172" marB="20172" anchor="ctr">
                    <a:lnL w="9525" cap="flat" cmpd="sng" algn="ctr">
                      <a:solidFill>
                        <a:srgbClr val="E1F5FE"/>
                      </a:solidFill>
                      <a:prstDash val="solid"/>
                      <a:round/>
                      <a:headEnd type="none" w="med" len="med"/>
                      <a:tailEnd type="none" w="med" len="med"/>
                    </a:lnL>
                    <a:lnR w="9525" cap="flat" cmpd="sng" algn="ctr">
                      <a:solidFill>
                        <a:srgbClr val="E1F5FE"/>
                      </a:solidFill>
                      <a:prstDash val="solid"/>
                      <a:round/>
                      <a:headEnd type="none" w="med" len="med"/>
                      <a:tailEnd type="none" w="med" len="med"/>
                    </a:lnR>
                    <a:lnT w="9525" cap="flat" cmpd="sng" algn="ctr">
                      <a:solidFill>
                        <a:srgbClr val="E1F5FE"/>
                      </a:solidFill>
                      <a:prstDash val="solid"/>
                      <a:round/>
                      <a:headEnd type="none" w="med" len="med"/>
                      <a:tailEnd type="none" w="med" len="med"/>
                    </a:lnT>
                    <a:lnB w="9525" cap="flat" cmpd="sng" algn="ctr">
                      <a:solidFill>
                        <a:srgbClr val="E1F5FE"/>
                      </a:solidFill>
                      <a:prstDash val="solid"/>
                      <a:round/>
                      <a:headEnd type="none" w="med" len="med"/>
                      <a:tailEnd type="none" w="med" len="med"/>
                    </a:lnB>
                    <a:solidFill>
                      <a:srgbClr val="FFFFFF"/>
                    </a:solidFill>
                  </a:tcPr>
                </a:tc>
                <a:tc>
                  <a:txBody>
                    <a:bodyPr/>
                    <a:lstStyle/>
                    <a:p>
                      <a:r>
                        <a:rPr lang="it-IT" sz="1800" u="none" strike="noStrike" dirty="0">
                          <a:effectLst/>
                        </a:rPr>
                        <a:t>Impegno periferico</a:t>
                      </a:r>
                      <a:br>
                        <a:rPr lang="it-IT" sz="1800" u="none" strike="noStrike" dirty="0">
                          <a:effectLst/>
                        </a:rPr>
                      </a:br>
                      <a:r>
                        <a:rPr lang="it-IT" sz="1800" u="none" strike="noStrike" dirty="0">
                          <a:effectLst/>
                        </a:rPr>
                        <a:t>Rachide cervicale</a:t>
                      </a:r>
                      <a:br>
                        <a:rPr lang="it-IT" sz="1800" u="none" strike="noStrike" dirty="0">
                          <a:effectLst/>
                        </a:rPr>
                      </a:br>
                      <a:r>
                        <a:rPr lang="it-IT" sz="1800" u="none" strike="noStrike" dirty="0">
                          <a:effectLst/>
                        </a:rPr>
                        <a:t>Osteite pubica</a:t>
                      </a:r>
                    </a:p>
                  </a:txBody>
                  <a:tcPr marL="40342" marR="40342" marT="20172" marB="20172" anchor="ctr">
                    <a:lnL w="9525" cap="flat" cmpd="sng" algn="ctr">
                      <a:solidFill>
                        <a:srgbClr val="E1F5FE"/>
                      </a:solidFill>
                      <a:prstDash val="solid"/>
                      <a:round/>
                      <a:headEnd type="none" w="med" len="med"/>
                      <a:tailEnd type="none" w="med" len="med"/>
                    </a:lnL>
                    <a:lnR w="9525" cap="flat" cmpd="sng" algn="ctr">
                      <a:solidFill>
                        <a:srgbClr val="E1F5FE"/>
                      </a:solidFill>
                      <a:prstDash val="solid"/>
                      <a:round/>
                      <a:headEnd type="none" w="med" len="med"/>
                      <a:tailEnd type="none" w="med" len="med"/>
                    </a:lnR>
                    <a:lnT w="9525" cap="flat" cmpd="sng" algn="ctr">
                      <a:solidFill>
                        <a:srgbClr val="E1F5FE"/>
                      </a:solidFill>
                      <a:prstDash val="solid"/>
                      <a:round/>
                      <a:headEnd type="none" w="med" len="med"/>
                      <a:tailEnd type="none" w="med" len="med"/>
                    </a:lnT>
                    <a:lnB w="9525" cap="flat" cmpd="sng" algn="ctr">
                      <a:solidFill>
                        <a:srgbClr val="E1F5FE"/>
                      </a:solidFill>
                      <a:prstDash val="solid"/>
                      <a:round/>
                      <a:headEnd type="none" w="med" len="med"/>
                      <a:tailEnd type="none" w="med" len="med"/>
                    </a:lnB>
                    <a:solidFill>
                      <a:srgbClr val="FFFFFF"/>
                    </a:solidFill>
                  </a:tcPr>
                </a:tc>
                <a:tc vMerge="1">
                  <a:txBody>
                    <a:bodyPr/>
                    <a:lstStyle/>
                    <a:p>
                      <a:endParaRPr lang="it-IT"/>
                    </a:p>
                  </a:txBody>
                  <a:tcPr/>
                </a:tc>
              </a:tr>
              <a:tr h="902879">
                <a:tc>
                  <a:txBody>
                    <a:bodyPr/>
                    <a:lstStyle/>
                    <a:p>
                      <a:r>
                        <a:rPr lang="it-IT" sz="1800" b="1" u="none" strike="noStrike">
                          <a:effectLst/>
                        </a:rPr>
                        <a:t>Giovanile</a:t>
                      </a:r>
                    </a:p>
                  </a:txBody>
                  <a:tcPr marL="40342" marR="40342" marT="20172" marB="20172" anchor="ctr">
                    <a:lnL w="9525" cap="flat" cmpd="sng" algn="ctr">
                      <a:solidFill>
                        <a:srgbClr val="E1F5FE"/>
                      </a:solidFill>
                      <a:prstDash val="solid"/>
                      <a:round/>
                      <a:headEnd type="none" w="med" len="med"/>
                      <a:tailEnd type="none" w="med" len="med"/>
                    </a:lnL>
                    <a:lnR w="9525" cap="flat" cmpd="sng" algn="ctr">
                      <a:solidFill>
                        <a:srgbClr val="E1F5FE"/>
                      </a:solidFill>
                      <a:prstDash val="solid"/>
                      <a:round/>
                      <a:headEnd type="none" w="med" len="med"/>
                      <a:tailEnd type="none" w="med" len="med"/>
                    </a:lnR>
                    <a:lnT w="9525" cap="flat" cmpd="sng" algn="ctr">
                      <a:solidFill>
                        <a:srgbClr val="E1F5FE"/>
                      </a:solidFill>
                      <a:prstDash val="solid"/>
                      <a:round/>
                      <a:headEnd type="none" w="med" len="med"/>
                      <a:tailEnd type="none" w="med" len="med"/>
                    </a:lnT>
                    <a:lnB w="9525" cap="flat" cmpd="sng" algn="ctr">
                      <a:solidFill>
                        <a:srgbClr val="E1F5FE"/>
                      </a:solidFill>
                      <a:prstDash val="solid"/>
                      <a:round/>
                      <a:headEnd type="none" w="med" len="med"/>
                      <a:tailEnd type="none" w="med" len="med"/>
                    </a:lnB>
                    <a:solidFill>
                      <a:srgbClr val="E1F5FE"/>
                    </a:solidFill>
                  </a:tcPr>
                </a:tc>
                <a:tc>
                  <a:txBody>
                    <a:bodyPr/>
                    <a:lstStyle/>
                    <a:p>
                      <a:r>
                        <a:rPr lang="it-IT" sz="1800" u="none" strike="noStrike">
                          <a:effectLst/>
                        </a:rPr>
                        <a:t>&lt; 16 aa</a:t>
                      </a:r>
                    </a:p>
                  </a:txBody>
                  <a:tcPr marL="40342" marR="40342" marT="20172" marB="20172" anchor="ctr">
                    <a:lnL w="9525" cap="flat" cmpd="sng" algn="ctr">
                      <a:solidFill>
                        <a:srgbClr val="E1F5FE"/>
                      </a:solidFill>
                      <a:prstDash val="solid"/>
                      <a:round/>
                      <a:headEnd type="none" w="med" len="med"/>
                      <a:tailEnd type="none" w="med" len="med"/>
                    </a:lnL>
                    <a:lnR w="9525" cap="flat" cmpd="sng" algn="ctr">
                      <a:solidFill>
                        <a:srgbClr val="E1F5FE"/>
                      </a:solidFill>
                      <a:prstDash val="solid"/>
                      <a:round/>
                      <a:headEnd type="none" w="med" len="med"/>
                      <a:tailEnd type="none" w="med" len="med"/>
                    </a:lnR>
                    <a:lnT w="9525" cap="flat" cmpd="sng" algn="ctr">
                      <a:solidFill>
                        <a:srgbClr val="E1F5FE"/>
                      </a:solidFill>
                      <a:prstDash val="solid"/>
                      <a:round/>
                      <a:headEnd type="none" w="med" len="med"/>
                      <a:tailEnd type="none" w="med" len="med"/>
                    </a:lnT>
                    <a:lnB w="9525" cap="flat" cmpd="sng" algn="ctr">
                      <a:solidFill>
                        <a:srgbClr val="E1F5FE"/>
                      </a:solidFill>
                      <a:prstDash val="solid"/>
                      <a:round/>
                      <a:headEnd type="none" w="med" len="med"/>
                      <a:tailEnd type="none" w="med" len="med"/>
                    </a:lnB>
                    <a:solidFill>
                      <a:srgbClr val="E1F5FE"/>
                    </a:solidFill>
                  </a:tcPr>
                </a:tc>
                <a:tc>
                  <a:txBody>
                    <a:bodyPr/>
                    <a:lstStyle/>
                    <a:p>
                      <a:r>
                        <a:rPr lang="it-IT" sz="1800" u="none" strike="noStrike" dirty="0" err="1">
                          <a:effectLst/>
                        </a:rPr>
                        <a:t>Oligoartrite</a:t>
                      </a:r>
                      <a:r>
                        <a:rPr lang="it-IT" sz="1800" u="none" strike="noStrike" dirty="0">
                          <a:effectLst/>
                        </a:rPr>
                        <a:t> </a:t>
                      </a:r>
                      <a:r>
                        <a:rPr lang="it-IT" sz="1800" u="none" strike="noStrike" dirty="0" smtClean="0">
                          <a:effectLst/>
                        </a:rPr>
                        <a:t>AAII</a:t>
                      </a:r>
                      <a:endParaRPr lang="it-IT" sz="1800" u="none" strike="noStrike" dirty="0">
                        <a:effectLst/>
                      </a:endParaRPr>
                    </a:p>
                  </a:txBody>
                  <a:tcPr marL="40342" marR="40342" marT="20172" marB="20172" anchor="ctr">
                    <a:lnL w="9525" cap="flat" cmpd="sng" algn="ctr">
                      <a:solidFill>
                        <a:srgbClr val="E1F5FE"/>
                      </a:solidFill>
                      <a:prstDash val="solid"/>
                      <a:round/>
                      <a:headEnd type="none" w="med" len="med"/>
                      <a:tailEnd type="none" w="med" len="med"/>
                    </a:lnL>
                    <a:lnR w="9525" cap="flat" cmpd="sng" algn="ctr">
                      <a:solidFill>
                        <a:srgbClr val="E1F5FE"/>
                      </a:solidFill>
                      <a:prstDash val="solid"/>
                      <a:round/>
                      <a:headEnd type="none" w="med" len="med"/>
                      <a:tailEnd type="none" w="med" len="med"/>
                    </a:lnR>
                    <a:lnT w="9525" cap="flat" cmpd="sng" algn="ctr">
                      <a:solidFill>
                        <a:srgbClr val="E1F5FE"/>
                      </a:solidFill>
                      <a:prstDash val="solid"/>
                      <a:round/>
                      <a:headEnd type="none" w="med" len="med"/>
                      <a:tailEnd type="none" w="med" len="med"/>
                    </a:lnT>
                    <a:lnB w="9525" cap="flat" cmpd="sng" algn="ctr">
                      <a:solidFill>
                        <a:srgbClr val="E1F5FE"/>
                      </a:solidFill>
                      <a:prstDash val="solid"/>
                      <a:round/>
                      <a:headEnd type="none" w="med" len="med"/>
                      <a:tailEnd type="none" w="med" len="med"/>
                    </a:lnB>
                    <a:solidFill>
                      <a:srgbClr val="E1F5FE"/>
                    </a:solidFill>
                  </a:tcPr>
                </a:tc>
                <a:tc vMerge="1">
                  <a:txBody>
                    <a:bodyPr/>
                    <a:lstStyle/>
                    <a:p>
                      <a:endParaRPr lang="it-IT"/>
                    </a:p>
                  </a:txBody>
                  <a:tcPr/>
                </a:tc>
              </a:tr>
            </a:tbl>
          </a:graphicData>
        </a:graphic>
      </p:graphicFrame>
      <p:sp>
        <p:nvSpPr>
          <p:cNvPr id="4" name="Segnaposto numero diapositiva 3"/>
          <p:cNvSpPr>
            <a:spLocks noGrp="1"/>
          </p:cNvSpPr>
          <p:nvPr>
            <p:ph type="sldNum" sz="quarter" idx="12"/>
          </p:nvPr>
        </p:nvSpPr>
        <p:spPr/>
        <p:txBody>
          <a:bodyPr/>
          <a:lstStyle/>
          <a:p>
            <a:pPr>
              <a:defRPr/>
            </a:pPr>
            <a:fld id="{210C83FC-C8FF-412B-ACB5-C937ECA08DEB}" type="slidenum">
              <a:rPr lang="it-IT" smtClean="0"/>
              <a:pPr>
                <a:defRPr/>
              </a:pPr>
              <a:t>16</a:t>
            </a:fld>
            <a:endParaRPr lang="it-IT"/>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320800" y="277813"/>
            <a:ext cx="7643813" cy="1143000"/>
          </a:xfrm>
        </p:spPr>
        <p:txBody>
          <a:bodyPr>
            <a:normAutofit fontScale="90000"/>
          </a:bodyPr>
          <a:lstStyle/>
          <a:p>
            <a:pPr eaLnBrk="1" fontAlgn="auto" hangingPunct="1">
              <a:spcAft>
                <a:spcPts val="0"/>
              </a:spcAft>
              <a:defRPr/>
            </a:pPr>
            <a:r>
              <a:rPr lang="it-IT" altLang="it-IT" b="1" u="sng" dirty="0" smtClean="0">
                <a:solidFill>
                  <a:schemeClr val="tx2">
                    <a:satMod val="130000"/>
                  </a:schemeClr>
                </a:solidFill>
              </a:rPr>
              <a:t>SINDROME PELVIRACHIDEA</a:t>
            </a:r>
            <a:r>
              <a:rPr lang="it-IT" altLang="it-IT" sz="4600" dirty="0" smtClean="0">
                <a:solidFill>
                  <a:schemeClr val="tx2">
                    <a:satMod val="130000"/>
                  </a:schemeClr>
                </a:solidFill>
              </a:rPr>
              <a:t/>
            </a:r>
            <a:br>
              <a:rPr lang="it-IT" altLang="it-IT" sz="4600" dirty="0" smtClean="0">
                <a:solidFill>
                  <a:schemeClr val="tx2">
                    <a:satMod val="130000"/>
                  </a:schemeClr>
                </a:solidFill>
              </a:rPr>
            </a:br>
            <a:r>
              <a:rPr lang="it-IT" altLang="it-IT" dirty="0" smtClean="0">
                <a:solidFill>
                  <a:schemeClr val="tx2">
                    <a:satMod val="130000"/>
                  </a:schemeClr>
                </a:solidFill>
              </a:rPr>
              <a:t>compromissione delle </a:t>
            </a:r>
            <a:r>
              <a:rPr lang="it-IT" altLang="it-IT" dirty="0" err="1" smtClean="0">
                <a:solidFill>
                  <a:schemeClr val="tx2">
                    <a:satMod val="130000"/>
                  </a:schemeClr>
                </a:solidFill>
              </a:rPr>
              <a:t>entesi</a:t>
            </a:r>
            <a:r>
              <a:rPr lang="it-IT" altLang="it-IT" dirty="0" smtClean="0">
                <a:solidFill>
                  <a:schemeClr val="tx2">
                    <a:satMod val="130000"/>
                  </a:schemeClr>
                </a:solidFill>
              </a:rPr>
              <a:t> assiali</a:t>
            </a:r>
          </a:p>
        </p:txBody>
      </p:sp>
      <p:sp>
        <p:nvSpPr>
          <p:cNvPr id="24579" name="Rectangle 3"/>
          <p:cNvSpPr>
            <a:spLocks noGrp="1" noChangeArrowheads="1"/>
          </p:cNvSpPr>
          <p:nvPr>
            <p:ph sz="half" idx="2"/>
          </p:nvPr>
        </p:nvSpPr>
        <p:spPr>
          <a:xfrm>
            <a:off x="971550" y="5589588"/>
            <a:ext cx="8172450" cy="1152525"/>
          </a:xfrm>
        </p:spPr>
        <p:txBody>
          <a:bodyPr/>
          <a:lstStyle/>
          <a:p>
            <a:pPr eaLnBrk="1" hangingPunct="1">
              <a:lnSpc>
                <a:spcPct val="90000"/>
              </a:lnSpc>
            </a:pPr>
            <a:r>
              <a:rPr lang="it-IT" altLang="it-IT" sz="2800" b="1" u="sng" smtClean="0"/>
              <a:t>SACROILEITE :</a:t>
            </a:r>
            <a:r>
              <a:rPr lang="it-IT" altLang="it-IT" sz="2800" smtClean="0"/>
              <a:t> dolore ai glutei, che si può irradiare alla parte posteriore delle cosce simulando una sciatica</a:t>
            </a:r>
          </a:p>
        </p:txBody>
      </p:sp>
      <p:sp>
        <p:nvSpPr>
          <p:cNvPr id="24580"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fld id="{1DDD82DF-3036-4E45-A4DA-07E17813FFFA}" type="slidenum">
              <a:rPr lang="it-IT" altLang="it-IT" sz="1200" smtClean="0">
                <a:latin typeface="Arial" charset="0"/>
              </a:rPr>
              <a:pPr eaLnBrk="1" hangingPunct="1">
                <a:spcBef>
                  <a:spcPct val="0"/>
                </a:spcBef>
                <a:buClrTx/>
                <a:buSzTx/>
                <a:buFontTx/>
                <a:buNone/>
              </a:pPr>
              <a:t>17</a:t>
            </a:fld>
            <a:endParaRPr lang="it-IT" altLang="it-IT" sz="1200" smtClean="0">
              <a:latin typeface="Arial" charset="0"/>
            </a:endParaRPr>
          </a:p>
        </p:txBody>
      </p:sp>
      <p:pic>
        <p:nvPicPr>
          <p:cNvPr id="24581"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484438" y="1700213"/>
            <a:ext cx="5067300" cy="3352800"/>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contenuto 6"/>
          <p:cNvSpPr>
            <a:spLocks noGrp="1"/>
          </p:cNvSpPr>
          <p:nvPr>
            <p:ph sz="half" idx="1"/>
          </p:nvPr>
        </p:nvSpPr>
        <p:spPr>
          <a:xfrm>
            <a:off x="611188" y="765175"/>
            <a:ext cx="5616575" cy="5688013"/>
          </a:xfrm>
        </p:spPr>
        <p:txBody>
          <a:bodyPr/>
          <a:lstStyle/>
          <a:p>
            <a:pPr eaLnBrk="1" hangingPunct="1"/>
            <a:r>
              <a:rPr lang="it-IT" altLang="it-IT" sz="2600" smtClean="0"/>
              <a:t>La forma pelvi rachidea prosegue con il coinvolgimento assiale</a:t>
            </a:r>
          </a:p>
          <a:p>
            <a:pPr eaLnBrk="1" hangingPunct="1"/>
            <a:endParaRPr lang="it-IT" altLang="it-IT" sz="2600" smtClean="0"/>
          </a:p>
          <a:p>
            <a:pPr eaLnBrk="1" hangingPunct="1"/>
            <a:r>
              <a:rPr lang="it-IT" altLang="it-IT" sz="2600" smtClean="0"/>
              <a:t>I metodi più utilizzati per la valutazione della progressione radiologica sono il </a:t>
            </a:r>
            <a:r>
              <a:rPr lang="it-IT" altLang="it-IT" sz="2600" b="1" smtClean="0"/>
              <a:t>Bath Ankylosing Spondylitis Radiology Index (BASRI)</a:t>
            </a:r>
          </a:p>
          <a:p>
            <a:pPr eaLnBrk="1" hangingPunct="1"/>
            <a:endParaRPr lang="it-IT" altLang="it-IT" sz="2600" smtClean="0"/>
          </a:p>
          <a:p>
            <a:pPr eaLnBrk="1" hangingPunct="1"/>
            <a:r>
              <a:rPr lang="en-US" altLang="it-IT" sz="2600" smtClean="0"/>
              <a:t>BASRI 2: Syndesmophytes are present anteriorly at the superior and inferior aspects of the L4 vertebral body</a:t>
            </a:r>
            <a:endParaRPr lang="it-IT" altLang="it-IT" sz="2600" smtClean="0"/>
          </a:p>
        </p:txBody>
      </p:sp>
      <p:sp>
        <p:nvSpPr>
          <p:cNvPr id="5" name="Segnaposto numero diapositiva 4"/>
          <p:cNvSpPr>
            <a:spLocks noGrp="1"/>
          </p:cNvSpPr>
          <p:nvPr>
            <p:ph type="sldNum" sz="quarter" idx="12"/>
          </p:nvPr>
        </p:nvSpPr>
        <p:spPr/>
        <p:txBody>
          <a:bodyPr/>
          <a:lstStyle/>
          <a:p>
            <a:pPr>
              <a:defRPr/>
            </a:pPr>
            <a:fld id="{AD408F8D-27E5-484D-96EF-6B1F7F2F2E58}" type="slidenum">
              <a:rPr lang="it-IT" smtClean="0"/>
              <a:pPr>
                <a:defRPr/>
              </a:pPr>
              <a:t>18</a:t>
            </a:fld>
            <a:endParaRPr lang="it-IT"/>
          </a:p>
        </p:txBody>
      </p:sp>
      <p:pic>
        <p:nvPicPr>
          <p:cNvPr id="2560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300788" y="620713"/>
            <a:ext cx="2592387" cy="6064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contenuto 2"/>
          <p:cNvSpPr>
            <a:spLocks noGrp="1"/>
          </p:cNvSpPr>
          <p:nvPr>
            <p:ph sz="half" idx="1"/>
          </p:nvPr>
        </p:nvSpPr>
        <p:spPr>
          <a:xfrm>
            <a:off x="1187450" y="765175"/>
            <a:ext cx="3905250" cy="5688013"/>
          </a:xfrm>
        </p:spPr>
        <p:txBody>
          <a:bodyPr/>
          <a:lstStyle/>
          <a:p>
            <a:pPr eaLnBrk="1" hangingPunct="1"/>
            <a:r>
              <a:rPr lang="en-US" altLang="it-IT" smtClean="0"/>
              <a:t>Lateral radiograph of lumbar spine in a patient with AS and a BASRI lumbar spine score of 3. Bridging syndesmophytes are present anteriorly at L1 and L2. There are also nonbridging syndesmophytes at the anterior and superior aspects of L3.</a:t>
            </a:r>
            <a:endParaRPr lang="it-IT" altLang="it-IT" smtClean="0"/>
          </a:p>
        </p:txBody>
      </p:sp>
      <p:pic>
        <p:nvPicPr>
          <p:cNvPr id="26627"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508625" y="279400"/>
            <a:ext cx="3311525" cy="6245225"/>
          </a:xfrm>
          <a:noFill/>
        </p:spPr>
      </p:pic>
      <p:sp>
        <p:nvSpPr>
          <p:cNvPr id="5" name="Segnaposto numero diapositiva 4"/>
          <p:cNvSpPr>
            <a:spLocks noGrp="1"/>
          </p:cNvSpPr>
          <p:nvPr>
            <p:ph type="sldNum" sz="quarter" idx="12"/>
          </p:nvPr>
        </p:nvSpPr>
        <p:spPr/>
        <p:txBody>
          <a:bodyPr/>
          <a:lstStyle/>
          <a:p>
            <a:pPr>
              <a:defRPr/>
            </a:pPr>
            <a:fld id="{796BB7F4-BCA7-4DA0-9679-54911DCA6E7D}" type="slidenum">
              <a:rPr lang="it-IT"/>
              <a:pPr>
                <a:defRPr/>
              </a:pPr>
              <a:t>19</a:t>
            </a:fld>
            <a:endParaRPr 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100" y="115888"/>
            <a:ext cx="7499350" cy="922337"/>
          </a:xfrm>
        </p:spPr>
        <p:txBody>
          <a:bodyPr/>
          <a:lstStyle/>
          <a:p>
            <a:pPr eaLnBrk="1" hangingPunct="1">
              <a:defRPr/>
            </a:pPr>
            <a:r>
              <a:rPr lang="it-IT" dirty="0" smtClean="0"/>
              <a:t>Spondiloartriti o spondiliti</a:t>
            </a:r>
            <a:endParaRPr lang="it-IT" dirty="0"/>
          </a:p>
        </p:txBody>
      </p:sp>
      <p:sp>
        <p:nvSpPr>
          <p:cNvPr id="3" name="Segnaposto contenuto 2"/>
          <p:cNvSpPr>
            <a:spLocks noGrp="1"/>
          </p:cNvSpPr>
          <p:nvPr>
            <p:ph idx="1"/>
          </p:nvPr>
        </p:nvSpPr>
        <p:spPr>
          <a:xfrm>
            <a:off x="755650" y="1125538"/>
            <a:ext cx="8388350" cy="5661025"/>
          </a:xfrm>
        </p:spPr>
        <p:txBody>
          <a:bodyPr/>
          <a:lstStyle/>
          <a:p>
            <a:pPr eaLnBrk="1" hangingPunct="1">
              <a:defRPr/>
            </a:pPr>
            <a:r>
              <a:rPr lang="it-IT" sz="2600" dirty="0" smtClean="0"/>
              <a:t>Identificano </a:t>
            </a:r>
            <a:r>
              <a:rPr lang="it-IT" sz="2600" dirty="0"/>
              <a:t>una vasta famiglia di malattie reumatiche, caratterizzate da </a:t>
            </a:r>
            <a:r>
              <a:rPr lang="it-IT" sz="2600" b="1" i="1" dirty="0"/>
              <a:t>artriti infiammatorie</a:t>
            </a:r>
            <a:r>
              <a:rPr lang="it-IT" sz="2600" dirty="0"/>
              <a:t> con aspetti clinici, epidemiologici, radiologici e genetici comuni</a:t>
            </a:r>
            <a:r>
              <a:rPr lang="it-IT" sz="2600" dirty="0" smtClean="0"/>
              <a:t>.</a:t>
            </a:r>
          </a:p>
          <a:p>
            <a:pPr marL="82550" indent="0" eaLnBrk="1" hangingPunct="1">
              <a:buFont typeface="Wingdings 2" pitchFamily="18" charset="2"/>
              <a:buNone/>
              <a:defRPr/>
            </a:pPr>
            <a:endParaRPr lang="it-IT" sz="2600" dirty="0" smtClean="0"/>
          </a:p>
          <a:p>
            <a:pPr eaLnBrk="1" hangingPunct="1">
              <a:defRPr/>
            </a:pPr>
            <a:r>
              <a:rPr lang="it-IT" sz="2600" dirty="0" smtClean="0"/>
              <a:t>Le </a:t>
            </a:r>
            <a:r>
              <a:rPr lang="it-IT" sz="2600" dirty="0"/>
              <a:t>principali entità cliniche sono: la Spondilite </a:t>
            </a:r>
            <a:r>
              <a:rPr lang="it-IT" sz="2600" dirty="0" smtClean="0"/>
              <a:t>Anchilosante, </a:t>
            </a:r>
            <a:r>
              <a:rPr lang="it-IT" sz="2600" dirty="0"/>
              <a:t>l’Artrite </a:t>
            </a:r>
            <a:r>
              <a:rPr lang="it-IT" sz="2600" dirty="0" smtClean="0"/>
              <a:t>Psoriasica, </a:t>
            </a:r>
            <a:r>
              <a:rPr lang="it-IT" sz="2600" dirty="0"/>
              <a:t>l’Artrite </a:t>
            </a:r>
            <a:r>
              <a:rPr lang="it-IT" sz="2600" dirty="0" smtClean="0"/>
              <a:t>Reattiva (</a:t>
            </a:r>
            <a:r>
              <a:rPr lang="it-IT" sz="2600" dirty="0" err="1" smtClean="0"/>
              <a:t>sdr</a:t>
            </a:r>
            <a:r>
              <a:rPr lang="it-IT" sz="2600" dirty="0" smtClean="0"/>
              <a:t> di </a:t>
            </a:r>
            <a:r>
              <a:rPr lang="it-IT" sz="2600" dirty="0" err="1" smtClean="0"/>
              <a:t>Reiter</a:t>
            </a:r>
            <a:r>
              <a:rPr lang="it-IT" sz="2600" dirty="0" smtClean="0"/>
              <a:t>), </a:t>
            </a:r>
            <a:r>
              <a:rPr lang="it-IT" sz="2600" dirty="0"/>
              <a:t>le artriti legate a malattie infiammatorie croniche </a:t>
            </a:r>
            <a:r>
              <a:rPr lang="it-IT" sz="2600" dirty="0" smtClean="0"/>
              <a:t>intestinali (m. di </a:t>
            </a:r>
            <a:r>
              <a:rPr lang="it-IT" sz="2600" dirty="0" err="1" smtClean="0"/>
              <a:t>Crohn</a:t>
            </a:r>
            <a:r>
              <a:rPr lang="it-IT" sz="2600" dirty="0" smtClean="0"/>
              <a:t>, </a:t>
            </a:r>
            <a:r>
              <a:rPr lang="it-IT" sz="2600" dirty="0" err="1" smtClean="0"/>
              <a:t>rettocolite</a:t>
            </a:r>
            <a:r>
              <a:rPr lang="it-IT" sz="2600" dirty="0" smtClean="0"/>
              <a:t> ulcerosa),  la spondiloartrite </a:t>
            </a:r>
            <a:r>
              <a:rPr lang="it-IT" sz="2600" dirty="0"/>
              <a:t>giovanile e la </a:t>
            </a:r>
            <a:r>
              <a:rPr lang="it-IT" sz="2600" dirty="0" smtClean="0"/>
              <a:t>spondiloartrite </a:t>
            </a:r>
            <a:r>
              <a:rPr lang="it-IT" sz="2600" dirty="0"/>
              <a:t>indifferenziata</a:t>
            </a:r>
            <a:r>
              <a:rPr lang="it-IT" sz="2600" dirty="0" smtClean="0"/>
              <a:t>.</a:t>
            </a:r>
          </a:p>
          <a:p>
            <a:pPr marL="82550" indent="0" eaLnBrk="1" hangingPunct="1">
              <a:buFont typeface="Wingdings 2" pitchFamily="18" charset="2"/>
              <a:buNone/>
              <a:defRPr/>
            </a:pPr>
            <a:endParaRPr lang="it-IT" sz="2600" dirty="0" smtClean="0"/>
          </a:p>
          <a:p>
            <a:pPr eaLnBrk="1" hangingPunct="1">
              <a:defRPr/>
            </a:pPr>
            <a:r>
              <a:rPr lang="it-IT" sz="2600" b="1" dirty="0"/>
              <a:t>L’aggettivo “sieronegative” implica l’assenza nel siero del Fattore </a:t>
            </a:r>
            <a:r>
              <a:rPr lang="it-IT" sz="2600" b="1" dirty="0" smtClean="0"/>
              <a:t>Reumatoide.</a:t>
            </a:r>
            <a:endParaRPr lang="it-IT" sz="2600" b="1" dirty="0"/>
          </a:p>
        </p:txBody>
      </p:sp>
      <p:sp>
        <p:nvSpPr>
          <p:cNvPr id="4" name="Segnaposto numero diapositiva 3"/>
          <p:cNvSpPr>
            <a:spLocks noGrp="1"/>
          </p:cNvSpPr>
          <p:nvPr>
            <p:ph type="sldNum" sz="quarter" idx="12"/>
          </p:nvPr>
        </p:nvSpPr>
        <p:spPr/>
        <p:txBody>
          <a:bodyPr/>
          <a:lstStyle/>
          <a:p>
            <a:pPr>
              <a:defRPr/>
            </a:pPr>
            <a:fld id="{84DF6B01-50DF-40A5-B770-11B0B555C43B}" type="slidenum">
              <a:rPr lang="it-IT" smtClean="0"/>
              <a:pPr>
                <a:defRPr/>
              </a:pPr>
              <a:t>2</a:t>
            </a:fld>
            <a:endParaRPr lang="it-IT"/>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contenuto 2"/>
          <p:cNvSpPr>
            <a:spLocks noGrp="1"/>
          </p:cNvSpPr>
          <p:nvPr>
            <p:ph sz="half" idx="1"/>
          </p:nvPr>
        </p:nvSpPr>
        <p:spPr>
          <a:xfrm>
            <a:off x="998538" y="620713"/>
            <a:ext cx="4365625" cy="3324225"/>
          </a:xfrm>
        </p:spPr>
        <p:txBody>
          <a:bodyPr/>
          <a:lstStyle/>
          <a:p>
            <a:pPr eaLnBrk="1" hangingPunct="1"/>
            <a:r>
              <a:rPr lang="en-US" altLang="it-IT" smtClean="0"/>
              <a:t> Lateral radiograph of lumbar spine in a patient with AS and a BASRI lumbar spine score of 4 shows bridging syndesmophytes at multiple levels.</a:t>
            </a:r>
            <a:endParaRPr lang="it-IT" altLang="it-IT" smtClean="0"/>
          </a:p>
        </p:txBody>
      </p:sp>
      <p:pic>
        <p:nvPicPr>
          <p:cNvPr id="27651"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303963" y="188913"/>
            <a:ext cx="2776537" cy="6005512"/>
          </a:xfrm>
          <a:noFill/>
        </p:spPr>
      </p:pic>
      <p:sp>
        <p:nvSpPr>
          <p:cNvPr id="5" name="Segnaposto numero diapositiva 4"/>
          <p:cNvSpPr>
            <a:spLocks noGrp="1"/>
          </p:cNvSpPr>
          <p:nvPr>
            <p:ph type="sldNum" sz="quarter" idx="12"/>
          </p:nvPr>
        </p:nvSpPr>
        <p:spPr/>
        <p:txBody>
          <a:bodyPr/>
          <a:lstStyle/>
          <a:p>
            <a:pPr>
              <a:defRPr/>
            </a:pPr>
            <a:fld id="{5855DD5A-8779-4172-ABBE-504297B79DAB}" type="slidenum">
              <a:rPr lang="it-IT"/>
              <a:pPr>
                <a:defRPr/>
              </a:pPr>
              <a:t>20</a:t>
            </a:fld>
            <a:endParaRPr lang="it-IT"/>
          </a:p>
        </p:txBody>
      </p:sp>
      <p:pic>
        <p:nvPicPr>
          <p:cNvPr id="2765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716338"/>
            <a:ext cx="5905500" cy="226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 y="5984875"/>
            <a:ext cx="51085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30275" y="274638"/>
            <a:ext cx="8178800" cy="922337"/>
          </a:xfrm>
        </p:spPr>
        <p:txBody>
          <a:bodyPr>
            <a:normAutofit fontScale="90000"/>
          </a:bodyPr>
          <a:lstStyle/>
          <a:p>
            <a:pPr eaLnBrk="1" fontAlgn="auto" hangingPunct="1">
              <a:spcAft>
                <a:spcPts val="0"/>
              </a:spcAft>
              <a:defRPr/>
            </a:pPr>
            <a:r>
              <a:rPr lang="it-IT" altLang="it-IT" sz="4400" b="1" dirty="0" smtClean="0">
                <a:solidFill>
                  <a:schemeClr val="tx2">
                    <a:satMod val="130000"/>
                  </a:schemeClr>
                </a:solidFill>
              </a:rPr>
              <a:t>Sindrome </a:t>
            </a:r>
            <a:r>
              <a:rPr lang="it-IT" altLang="it-IT" sz="4400" b="1" dirty="0" err="1" smtClean="0">
                <a:solidFill>
                  <a:schemeClr val="tx2">
                    <a:satMod val="130000"/>
                  </a:schemeClr>
                </a:solidFill>
              </a:rPr>
              <a:t>entesopatica</a:t>
            </a:r>
            <a:r>
              <a:rPr lang="it-IT" altLang="it-IT" sz="4400" b="1" dirty="0" smtClean="0">
                <a:solidFill>
                  <a:schemeClr val="tx2">
                    <a:satMod val="130000"/>
                  </a:schemeClr>
                </a:solidFill>
              </a:rPr>
              <a:t> periferica</a:t>
            </a:r>
            <a:endParaRPr lang="it-IT" dirty="0">
              <a:solidFill>
                <a:schemeClr val="tx2">
                  <a:satMod val="130000"/>
                </a:schemeClr>
              </a:solidFill>
            </a:endParaRPr>
          </a:p>
        </p:txBody>
      </p:sp>
      <p:sp>
        <p:nvSpPr>
          <p:cNvPr id="3" name="Segnaposto contenuto 2"/>
          <p:cNvSpPr>
            <a:spLocks noGrp="1"/>
          </p:cNvSpPr>
          <p:nvPr>
            <p:ph sz="half" idx="1"/>
          </p:nvPr>
        </p:nvSpPr>
        <p:spPr>
          <a:xfrm>
            <a:off x="611188" y="4581525"/>
            <a:ext cx="8532812" cy="2160588"/>
          </a:xfrm>
        </p:spPr>
        <p:txBody>
          <a:bodyPr>
            <a:normAutofit fontScale="92500" lnSpcReduction="10000"/>
          </a:bodyPr>
          <a:lstStyle/>
          <a:p>
            <a:pPr marL="365760" indent="-283464" eaLnBrk="1" fontAlgn="auto" hangingPunct="1">
              <a:spcAft>
                <a:spcPts val="0"/>
              </a:spcAft>
              <a:buFont typeface="Wingdings 2"/>
              <a:buChar char=""/>
              <a:defRPr/>
            </a:pPr>
            <a:r>
              <a:rPr lang="it-IT" altLang="it-IT" dirty="0" smtClean="0"/>
              <a:t>talalgia </a:t>
            </a:r>
            <a:r>
              <a:rPr lang="it-IT" altLang="it-IT" dirty="0"/>
              <a:t>più frequente, ma anche dolori </a:t>
            </a:r>
            <a:r>
              <a:rPr lang="it-IT" altLang="it-IT" dirty="0" err="1"/>
              <a:t>perirotulei</a:t>
            </a:r>
            <a:r>
              <a:rPr lang="it-IT" altLang="it-IT" dirty="0"/>
              <a:t> e </a:t>
            </a:r>
            <a:r>
              <a:rPr lang="it-IT" altLang="it-IT" dirty="0" err="1" smtClean="0"/>
              <a:t>perifemorali</a:t>
            </a:r>
            <a:endParaRPr lang="it-IT" altLang="it-IT" dirty="0" smtClean="0"/>
          </a:p>
          <a:p>
            <a:pPr marL="365760" indent="-283464" eaLnBrk="1" fontAlgn="auto" hangingPunct="1">
              <a:spcAft>
                <a:spcPts val="0"/>
              </a:spcAft>
              <a:buFont typeface="Wingdings 2"/>
              <a:buChar char=""/>
              <a:defRPr/>
            </a:pPr>
            <a:endParaRPr lang="it-IT" altLang="it-IT" dirty="0"/>
          </a:p>
          <a:p>
            <a:pPr marL="365760" indent="-283464" eaLnBrk="1" fontAlgn="auto" hangingPunct="1">
              <a:spcAft>
                <a:spcPts val="0"/>
              </a:spcAft>
              <a:buFont typeface="Wingdings 2"/>
              <a:buChar char=""/>
              <a:defRPr/>
            </a:pPr>
            <a:r>
              <a:rPr lang="it-IT" altLang="it-IT" dirty="0"/>
              <a:t>alla palpazione: punto doloroso selettivo, tumefazione, aumento della temperatura locale</a:t>
            </a:r>
          </a:p>
          <a:p>
            <a:pPr marL="365760" indent="-283464" eaLnBrk="1" fontAlgn="auto" hangingPunct="1">
              <a:spcAft>
                <a:spcPts val="0"/>
              </a:spcAft>
              <a:buFont typeface="Wingdings 2"/>
              <a:buChar char=""/>
              <a:defRPr/>
            </a:pPr>
            <a:endParaRPr lang="it-IT" dirty="0"/>
          </a:p>
        </p:txBody>
      </p:sp>
      <p:pic>
        <p:nvPicPr>
          <p:cNvPr id="2867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484438" y="1196975"/>
            <a:ext cx="4630737" cy="3101975"/>
          </a:xfrm>
          <a:noFill/>
        </p:spPr>
      </p:pic>
      <p:sp>
        <p:nvSpPr>
          <p:cNvPr id="5" name="Segnaposto numero diapositiva 4"/>
          <p:cNvSpPr>
            <a:spLocks noGrp="1"/>
          </p:cNvSpPr>
          <p:nvPr>
            <p:ph type="sldNum" sz="quarter" idx="12"/>
          </p:nvPr>
        </p:nvSpPr>
        <p:spPr/>
        <p:txBody>
          <a:bodyPr/>
          <a:lstStyle/>
          <a:p>
            <a:pPr>
              <a:defRPr/>
            </a:pPr>
            <a:fld id="{FDCA580A-1053-43F2-9FFB-76A7A9D92959}" type="slidenum">
              <a:rPr lang="it-IT"/>
              <a:pPr>
                <a:defRPr/>
              </a:pPr>
              <a:t>21</a:t>
            </a:fld>
            <a:endParaRPr lang="it-IT"/>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1116013" y="274638"/>
            <a:ext cx="7818437" cy="1930400"/>
          </a:xfrm>
        </p:spPr>
        <p:txBody>
          <a:bodyPr>
            <a:normAutofit fontScale="90000"/>
          </a:bodyPr>
          <a:lstStyle/>
          <a:p>
            <a:pPr eaLnBrk="1" hangingPunct="1">
              <a:defRPr/>
            </a:pPr>
            <a:r>
              <a:rPr lang="it-IT" altLang="it-IT" sz="4400" b="1" dirty="0" smtClean="0"/>
              <a:t>Sindrome articolare,</a:t>
            </a:r>
            <a:br>
              <a:rPr lang="it-IT" altLang="it-IT" sz="4400" b="1" dirty="0" smtClean="0"/>
            </a:br>
            <a:r>
              <a:rPr lang="it-IT" altLang="it-IT" sz="4400" b="1" dirty="0" smtClean="0"/>
              <a:t>particolarmente nei bambini e nelle donne</a:t>
            </a:r>
            <a:endParaRPr lang="it-IT" dirty="0"/>
          </a:p>
        </p:txBody>
      </p:sp>
      <p:sp>
        <p:nvSpPr>
          <p:cNvPr id="29699" name="Segnaposto contenuto 3"/>
          <p:cNvSpPr>
            <a:spLocks noGrp="1"/>
          </p:cNvSpPr>
          <p:nvPr>
            <p:ph sz="half" idx="2"/>
          </p:nvPr>
        </p:nvSpPr>
        <p:spPr>
          <a:xfrm>
            <a:off x="971550" y="2708275"/>
            <a:ext cx="7962900" cy="3479800"/>
          </a:xfrm>
        </p:spPr>
        <p:txBody>
          <a:bodyPr/>
          <a:lstStyle/>
          <a:p>
            <a:pPr eaLnBrk="1" hangingPunct="1"/>
            <a:r>
              <a:rPr lang="it-IT" altLang="it-IT" smtClean="0"/>
              <a:t>Il sintomo d'esordio più frequente è la lombalgia sebbene la malattia possa iniziare in modo atipico con un interessamento delle articolazioni periferiche (gomiti, mani, ginocchia, piedi, anca con una coxite grave che può portare ad artroprotesi d’anca), particolarmente nei bambini e nelle donne; raramente esordisce con una irite acuta (uveite anteriore). </a:t>
            </a:r>
          </a:p>
        </p:txBody>
      </p:sp>
      <p:sp>
        <p:nvSpPr>
          <p:cNvPr id="29700"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fld id="{7B4B93A1-2572-4CCA-AC30-66F0E091425F}" type="slidenum">
              <a:rPr lang="it-IT" altLang="it-IT" sz="1200" smtClean="0">
                <a:latin typeface="Arial" charset="0"/>
              </a:rPr>
              <a:pPr eaLnBrk="1" hangingPunct="1">
                <a:spcBef>
                  <a:spcPct val="0"/>
                </a:spcBef>
                <a:buClrTx/>
                <a:buSzTx/>
                <a:buFontTx/>
                <a:buNone/>
              </a:pPr>
              <a:t>22</a:t>
            </a:fld>
            <a:endParaRPr lang="it-IT" altLang="it-IT" sz="1200" smtClean="0">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fld id="{6495A117-189F-4781-8621-30836EAA9822}" type="slidenum">
              <a:rPr lang="it-IT" altLang="it-IT" sz="1200" smtClean="0">
                <a:latin typeface="Arial" charset="0"/>
              </a:rPr>
              <a:pPr eaLnBrk="1" hangingPunct="1">
                <a:spcBef>
                  <a:spcPct val="0"/>
                </a:spcBef>
                <a:buClrTx/>
                <a:buSzTx/>
                <a:buFontTx/>
                <a:buNone/>
              </a:pPr>
              <a:t>23</a:t>
            </a:fld>
            <a:endParaRPr lang="it-IT" altLang="it-IT" sz="1200" smtClean="0">
              <a:latin typeface="Arial" charset="0"/>
            </a:endParaRPr>
          </a:p>
        </p:txBody>
      </p:sp>
      <p:sp>
        <p:nvSpPr>
          <p:cNvPr id="10243" name="Rectangle 2"/>
          <p:cNvSpPr>
            <a:spLocks noGrp="1" noChangeArrowheads="1"/>
          </p:cNvSpPr>
          <p:nvPr>
            <p:ph type="title" idx="4294967295"/>
          </p:nvPr>
        </p:nvSpPr>
        <p:spPr>
          <a:xfrm>
            <a:off x="914400" y="76200"/>
            <a:ext cx="8229600" cy="1295400"/>
          </a:xfrm>
        </p:spPr>
        <p:txBody>
          <a:bodyPr/>
          <a:lstStyle/>
          <a:p>
            <a:pPr eaLnBrk="1" fontAlgn="auto" hangingPunct="1">
              <a:spcAft>
                <a:spcPts val="0"/>
              </a:spcAft>
              <a:defRPr/>
            </a:pPr>
            <a:r>
              <a:rPr lang="it-IT" altLang="it-IT" sz="3800" b="1" u="sng" smtClean="0">
                <a:solidFill>
                  <a:schemeClr val="tx2">
                    <a:satMod val="130000"/>
                  </a:schemeClr>
                </a:solidFill>
              </a:rPr>
              <a:t>MANIFESTAZIONI </a:t>
            </a:r>
            <a:br>
              <a:rPr lang="it-IT" altLang="it-IT" sz="3800" b="1" u="sng" smtClean="0">
                <a:solidFill>
                  <a:schemeClr val="tx2">
                    <a:satMod val="130000"/>
                  </a:schemeClr>
                </a:solidFill>
              </a:rPr>
            </a:br>
            <a:r>
              <a:rPr lang="it-IT" altLang="it-IT" sz="3800" b="1" u="sng" smtClean="0">
                <a:solidFill>
                  <a:schemeClr val="tx2">
                    <a:satMod val="130000"/>
                  </a:schemeClr>
                </a:solidFill>
              </a:rPr>
              <a:t>EXTRA-ARTICOLARI</a:t>
            </a:r>
            <a:endParaRPr lang="it-IT" altLang="it-IT" sz="3800" smtClean="0">
              <a:solidFill>
                <a:schemeClr val="tx2">
                  <a:satMod val="130000"/>
                </a:schemeClr>
              </a:solidFill>
            </a:endParaRPr>
          </a:p>
        </p:txBody>
      </p:sp>
      <p:sp>
        <p:nvSpPr>
          <p:cNvPr id="30724" name="Rectangle 3"/>
          <p:cNvSpPr>
            <a:spLocks noGrp="1" noChangeArrowheads="1"/>
          </p:cNvSpPr>
          <p:nvPr>
            <p:ph type="body" idx="4294967295"/>
          </p:nvPr>
        </p:nvSpPr>
        <p:spPr>
          <a:xfrm>
            <a:off x="611188" y="1844675"/>
            <a:ext cx="8532812" cy="4784725"/>
          </a:xfrm>
        </p:spPr>
        <p:txBody>
          <a:bodyPr/>
          <a:lstStyle/>
          <a:p>
            <a:pPr eaLnBrk="1" hangingPunct="1"/>
            <a:r>
              <a:rPr lang="it-IT" altLang="it-IT" sz="2400" b="1" smtClean="0"/>
              <a:t>INTERESSAMENTO POLMONARE</a:t>
            </a:r>
            <a:r>
              <a:rPr lang="it-IT" altLang="it-IT" sz="2400" smtClean="0"/>
              <a:t>: rigidità toracica e cifosi dorsale.</a:t>
            </a:r>
          </a:p>
          <a:p>
            <a:pPr eaLnBrk="1" hangingPunct="1"/>
            <a:r>
              <a:rPr lang="it-IT" altLang="it-IT" sz="2400" b="1" smtClean="0"/>
              <a:t>OCULARE: </a:t>
            </a:r>
            <a:r>
              <a:rPr lang="it-IT" altLang="it-IT" sz="2400" smtClean="0"/>
              <a:t>irite</a:t>
            </a:r>
          </a:p>
          <a:p>
            <a:pPr eaLnBrk="1" hangingPunct="1"/>
            <a:r>
              <a:rPr lang="it-IT" altLang="it-IT" sz="2400" b="1" smtClean="0"/>
              <a:t>CARDIACO</a:t>
            </a:r>
            <a:r>
              <a:rPr lang="it-IT" altLang="it-IT" sz="2400" smtClean="0"/>
              <a:t>: insufficienza aortica o blocco atrioventricolare</a:t>
            </a:r>
          </a:p>
          <a:p>
            <a:pPr eaLnBrk="1" hangingPunct="1"/>
            <a:r>
              <a:rPr lang="it-IT" altLang="it-IT" sz="2400" b="1" smtClean="0"/>
              <a:t>RENALE: </a:t>
            </a:r>
            <a:r>
              <a:rPr lang="it-IT" altLang="it-IT" sz="2400" smtClean="0"/>
              <a:t>raro</a:t>
            </a:r>
          </a:p>
          <a:p>
            <a:pPr eaLnBrk="1" hangingPunct="1"/>
            <a:r>
              <a:rPr lang="it-IT" altLang="it-IT" sz="2400" b="1" smtClean="0"/>
              <a:t>INTERESSAMENTO NEUROLOGICO</a:t>
            </a:r>
            <a:r>
              <a:rPr lang="it-IT" altLang="it-IT" sz="2400" smtClean="0"/>
              <a:t>: sdr della cauda</a:t>
            </a:r>
          </a:p>
          <a:p>
            <a:pPr eaLnBrk="1" hangingPunct="1"/>
            <a:r>
              <a:rPr lang="it-IT" altLang="it-IT" sz="2400" b="1" smtClean="0"/>
              <a:t>OSTEOPOROSI E FRATTURE VERTEBRALI</a:t>
            </a:r>
            <a:endParaRPr lang="it-IT" altLang="it-IT" b="1" smtClean="0"/>
          </a:p>
          <a:p>
            <a:pPr eaLnBrk="1" hangingPunct="1"/>
            <a:r>
              <a:rPr lang="it-IT" altLang="it-IT" sz="2400" b="1" smtClean="0"/>
              <a:t>IPOTROFIA MUSCOLARE: </a:t>
            </a:r>
            <a:r>
              <a:rPr lang="it-IT" altLang="it-IT" sz="2400" smtClean="0"/>
              <a:t>favorita dalla rigidità articolare, dall’inattività e dalle modificazioni della postura.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0" y="0"/>
            <a:ext cx="9144000" cy="1031875"/>
          </a:xfrm>
        </p:spPr>
        <p:txBody>
          <a:bodyPr>
            <a:normAutofit fontScale="90000"/>
          </a:bodyPr>
          <a:lstStyle/>
          <a:p>
            <a:pPr eaLnBrk="1" fontAlgn="auto" hangingPunct="1">
              <a:spcAft>
                <a:spcPts val="0"/>
              </a:spcAft>
              <a:defRPr/>
            </a:pPr>
            <a:r>
              <a:rPr lang="it-IT" altLang="it-IT" u="sng" smtClean="0">
                <a:solidFill>
                  <a:schemeClr val="tx2">
                    <a:satMod val="130000"/>
                  </a:schemeClr>
                </a:solidFill>
              </a:rPr>
              <a:t>“The modified New York criteria for AS”</a:t>
            </a:r>
          </a:p>
        </p:txBody>
      </p:sp>
      <p:sp>
        <p:nvSpPr>
          <p:cNvPr id="31747" name="Rectangle 3"/>
          <p:cNvSpPr>
            <a:spLocks noGrp="1" noChangeArrowheads="1"/>
          </p:cNvSpPr>
          <p:nvPr>
            <p:ph idx="1"/>
          </p:nvPr>
        </p:nvSpPr>
        <p:spPr>
          <a:xfrm>
            <a:off x="0" y="1268413"/>
            <a:ext cx="9144000" cy="5589587"/>
          </a:xfrm>
        </p:spPr>
        <p:txBody>
          <a:bodyPr/>
          <a:lstStyle/>
          <a:p>
            <a:pPr marL="609600" indent="-609600" eaLnBrk="1" hangingPunct="1">
              <a:lnSpc>
                <a:spcPct val="90000"/>
              </a:lnSpc>
              <a:buFont typeface="Wingdings" pitchFamily="2" charset="2"/>
              <a:buAutoNum type="arabicPeriod"/>
            </a:pPr>
            <a:r>
              <a:rPr lang="it-IT" altLang="it-IT" sz="2400" b="1" u="sng" smtClean="0"/>
              <a:t>Criteri clinici</a:t>
            </a:r>
          </a:p>
          <a:p>
            <a:pPr marL="990600" lvl="1" indent="-533400" eaLnBrk="1" hangingPunct="1">
              <a:lnSpc>
                <a:spcPct val="90000"/>
              </a:lnSpc>
              <a:buFont typeface="Wingdings" pitchFamily="2" charset="2"/>
              <a:buAutoNum type="alphaLcPeriod"/>
            </a:pPr>
            <a:r>
              <a:rPr lang="it-IT" altLang="it-IT" sz="2200" smtClean="0"/>
              <a:t>Lombalgia e rigidità da più di 3 mesi, che migliora con gli esercizi, ma non sparisce col riposo;</a:t>
            </a:r>
          </a:p>
          <a:p>
            <a:pPr marL="990600" lvl="1" indent="-533400" eaLnBrk="1" hangingPunct="1">
              <a:lnSpc>
                <a:spcPct val="90000"/>
              </a:lnSpc>
              <a:buFont typeface="Wingdings" pitchFamily="2" charset="2"/>
              <a:buAutoNum type="alphaLcPeriod"/>
            </a:pPr>
            <a:r>
              <a:rPr lang="it-IT" altLang="it-IT" sz="2200" smtClean="0"/>
              <a:t>Limitazione della mobilità del rachide lombare sia nel piano frontale che sagittale</a:t>
            </a:r>
          </a:p>
          <a:p>
            <a:pPr marL="990600" lvl="1" indent="-533400" eaLnBrk="1" hangingPunct="1">
              <a:lnSpc>
                <a:spcPct val="90000"/>
              </a:lnSpc>
              <a:buFont typeface="Wingdings" pitchFamily="2" charset="2"/>
              <a:buAutoNum type="alphaLcPeriod"/>
            </a:pPr>
            <a:r>
              <a:rPr lang="it-IT" altLang="it-IT" sz="2200" smtClean="0"/>
              <a:t>Limitazione dell’espansione toracica</a:t>
            </a:r>
          </a:p>
          <a:p>
            <a:pPr marL="609600" indent="-609600" eaLnBrk="1" hangingPunct="1">
              <a:lnSpc>
                <a:spcPct val="90000"/>
              </a:lnSpc>
              <a:buFont typeface="Wingdings" pitchFamily="2" charset="2"/>
              <a:buAutoNum type="arabicPeriod"/>
            </a:pPr>
            <a:r>
              <a:rPr lang="it-IT" altLang="it-IT" sz="2400" b="1" u="sng" smtClean="0"/>
              <a:t>Criteri radiologici</a:t>
            </a:r>
          </a:p>
          <a:p>
            <a:pPr marL="990600" lvl="1" indent="-533400" eaLnBrk="1" hangingPunct="1">
              <a:lnSpc>
                <a:spcPct val="90000"/>
              </a:lnSpc>
              <a:buFont typeface="Wingdings" pitchFamily="2" charset="2"/>
              <a:buAutoNum type="alphaLcPeriod"/>
            </a:pPr>
            <a:r>
              <a:rPr lang="it-IT" altLang="it-IT" sz="2200" smtClean="0"/>
              <a:t>sacro-ileite di 2° bil o di 3-4° unilaterale: ma può comparire anche dopo 3-7 anni dall’esordio</a:t>
            </a:r>
          </a:p>
          <a:p>
            <a:pPr marL="990600" lvl="1" indent="-533400" eaLnBrk="1" hangingPunct="1">
              <a:lnSpc>
                <a:spcPct val="90000"/>
              </a:lnSpc>
              <a:buFont typeface="Wingdings" pitchFamily="2" charset="2"/>
              <a:buNone/>
            </a:pPr>
            <a:endParaRPr lang="it-IT" altLang="it-IT" sz="2200" smtClean="0"/>
          </a:p>
          <a:p>
            <a:pPr marL="609600" indent="-609600" eaLnBrk="1" hangingPunct="1">
              <a:lnSpc>
                <a:spcPct val="90000"/>
              </a:lnSpc>
              <a:buFont typeface="Wingdings" pitchFamily="2" charset="2"/>
              <a:buNone/>
            </a:pPr>
            <a:r>
              <a:rPr lang="it-IT" altLang="it-IT" sz="2400" smtClean="0"/>
              <a:t>SA definita: evidenze radiografiche associate almeno ad un sintomo clinico</a:t>
            </a:r>
          </a:p>
          <a:p>
            <a:pPr marL="609600" indent="-609600" eaLnBrk="1" hangingPunct="1">
              <a:lnSpc>
                <a:spcPct val="90000"/>
              </a:lnSpc>
              <a:buFont typeface="Wingdings" pitchFamily="2" charset="2"/>
              <a:buNone/>
            </a:pPr>
            <a:r>
              <a:rPr lang="it-IT" altLang="it-IT" sz="2400" smtClean="0"/>
              <a:t>SA probabile: sono presenti i tre segni clinici oppure sono presenti evidenze radiografiche ma non cliniche</a:t>
            </a:r>
          </a:p>
        </p:txBody>
      </p:sp>
      <p:sp>
        <p:nvSpPr>
          <p:cNvPr id="3174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fld id="{0B738D3F-5ECA-4FDA-93DF-3D04D4D2871A}" type="slidenum">
              <a:rPr lang="it-IT" altLang="it-IT" sz="1200" smtClean="0">
                <a:latin typeface="Arial" charset="0"/>
              </a:rPr>
              <a:pPr eaLnBrk="1" hangingPunct="1">
                <a:spcBef>
                  <a:spcPct val="0"/>
                </a:spcBef>
                <a:buClrTx/>
                <a:buSzTx/>
                <a:buFontTx/>
                <a:buNone/>
              </a:pPr>
              <a:t>24</a:t>
            </a:fld>
            <a:endParaRPr lang="it-IT" altLang="it-IT" sz="1200" smtClean="0">
              <a:latin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8888" y="274638"/>
            <a:ext cx="7675562" cy="1138237"/>
          </a:xfrm>
        </p:spPr>
        <p:txBody>
          <a:bodyPr/>
          <a:lstStyle/>
          <a:p>
            <a:pPr>
              <a:defRPr/>
            </a:pPr>
            <a:r>
              <a:rPr lang="it-IT" b="1" dirty="0" smtClean="0"/>
              <a:t>diagnosi</a:t>
            </a:r>
            <a:endParaRPr lang="it-IT" b="1" dirty="0"/>
          </a:p>
        </p:txBody>
      </p:sp>
      <p:sp>
        <p:nvSpPr>
          <p:cNvPr id="32771" name="Segnaposto contenuto 2"/>
          <p:cNvSpPr>
            <a:spLocks noGrp="1"/>
          </p:cNvSpPr>
          <p:nvPr>
            <p:ph idx="1"/>
          </p:nvPr>
        </p:nvSpPr>
        <p:spPr>
          <a:xfrm>
            <a:off x="1042988" y="1700213"/>
            <a:ext cx="8101012" cy="4548187"/>
          </a:xfrm>
        </p:spPr>
        <p:txBody>
          <a:bodyPr/>
          <a:lstStyle/>
          <a:p>
            <a:r>
              <a:rPr lang="it-IT" altLang="it-IT" sz="2800" smtClean="0"/>
              <a:t>Radiografia lombosacrale e articolazione sacro-iliaca</a:t>
            </a:r>
          </a:p>
          <a:p>
            <a:endParaRPr lang="it-IT" altLang="it-IT" sz="2800" smtClean="0"/>
          </a:p>
          <a:p>
            <a:r>
              <a:rPr lang="it-IT" altLang="it-IT" sz="2800" smtClean="0"/>
              <a:t>Esami del sangue (VES, proteina C-reattiva, HLA-B27 ed emocromo) o espliciti criteri clinici (criteri di valutazione della Società Internazionale SpondyloArthritis)</a:t>
            </a:r>
          </a:p>
          <a:p>
            <a:endParaRPr lang="it-IT" altLang="it-IT" sz="2800" smtClean="0"/>
          </a:p>
          <a:p>
            <a:r>
              <a:rPr lang="it-IT" altLang="it-IT" sz="2800" smtClean="0"/>
              <a:t>RM pelvica in pazienti selezionati</a:t>
            </a:r>
          </a:p>
        </p:txBody>
      </p:sp>
      <p:sp>
        <p:nvSpPr>
          <p:cNvPr id="4" name="Segnaposto numero diapositiva 3"/>
          <p:cNvSpPr>
            <a:spLocks noGrp="1"/>
          </p:cNvSpPr>
          <p:nvPr>
            <p:ph type="sldNum" sz="quarter" idx="12"/>
          </p:nvPr>
        </p:nvSpPr>
        <p:spPr/>
        <p:txBody>
          <a:bodyPr/>
          <a:lstStyle/>
          <a:p>
            <a:pPr>
              <a:defRPr/>
            </a:pPr>
            <a:fld id="{17B2AD9F-FF18-4BAE-B45B-D59F65BE3797}" type="slidenum">
              <a:rPr lang="it-IT" smtClean="0"/>
              <a:pPr>
                <a:defRPr/>
              </a:pPr>
              <a:t>25</a:t>
            </a:fld>
            <a:endParaRPr lang="it-IT"/>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0240BAE4-7FA9-43EC-85CD-648B4BB279AA}" type="slidenum">
              <a:rPr lang="it-IT" smtClean="0"/>
              <a:pPr>
                <a:defRPr/>
              </a:pPr>
              <a:t>26</a:t>
            </a:fld>
            <a:endParaRPr lang="it-IT"/>
          </a:p>
        </p:txBody>
      </p:sp>
      <p:graphicFrame>
        <p:nvGraphicFramePr>
          <p:cNvPr id="5" name="Tabella 4"/>
          <p:cNvGraphicFramePr>
            <a:graphicFrameLocks noGrp="1"/>
          </p:cNvGraphicFramePr>
          <p:nvPr/>
        </p:nvGraphicFramePr>
        <p:xfrm>
          <a:off x="611188" y="620713"/>
          <a:ext cx="8424862" cy="5256212"/>
        </p:xfrm>
        <a:graphic>
          <a:graphicData uri="http://schemas.openxmlformats.org/drawingml/2006/table">
            <a:tbl>
              <a:tblPr firstRow="1" bandRow="1">
                <a:tableStyleId>{5C22544A-7EE6-4342-B048-85BDC9FD1C3A}</a:tableStyleId>
              </a:tblPr>
              <a:tblGrid>
                <a:gridCol w="1351157"/>
                <a:gridCol w="7073705"/>
              </a:tblGrid>
              <a:tr h="573295">
                <a:tc>
                  <a:txBody>
                    <a:bodyPr/>
                    <a:lstStyle/>
                    <a:p>
                      <a:pPr algn="ctr"/>
                      <a:r>
                        <a:rPr lang="it-IT" sz="2400" dirty="0" smtClean="0"/>
                        <a:t>Grado</a:t>
                      </a:r>
                      <a:endParaRPr lang="it-IT" sz="2400" dirty="0"/>
                    </a:p>
                  </a:txBody>
                  <a:tcPr marL="91439" marR="91439" marT="45717" marB="45717"/>
                </a:tc>
                <a:tc>
                  <a:txBody>
                    <a:bodyPr/>
                    <a:lstStyle/>
                    <a:p>
                      <a:r>
                        <a:rPr lang="it-IT" sz="2400" dirty="0" err="1" smtClean="0"/>
                        <a:t>Sacroileite</a:t>
                      </a:r>
                      <a:endParaRPr lang="it-IT" sz="2400" dirty="0"/>
                    </a:p>
                  </a:txBody>
                  <a:tcPr marL="91439" marR="91439" marT="45717" marB="45717"/>
                </a:tc>
              </a:tr>
              <a:tr h="841872">
                <a:tc>
                  <a:txBody>
                    <a:bodyPr/>
                    <a:lstStyle/>
                    <a:p>
                      <a:pPr algn="ctr"/>
                      <a:r>
                        <a:rPr lang="it-IT" sz="2400" dirty="0" smtClean="0"/>
                        <a:t>0</a:t>
                      </a:r>
                      <a:endParaRPr lang="it-IT" sz="2400" dirty="0"/>
                    </a:p>
                  </a:txBody>
                  <a:tcPr marL="91439" marR="91439" marT="45717" marB="45717"/>
                </a:tc>
                <a:tc>
                  <a:txBody>
                    <a:bodyPr/>
                    <a:lstStyle/>
                    <a:p>
                      <a:r>
                        <a:rPr lang="it-IT" sz="2400" dirty="0" smtClean="0"/>
                        <a:t>Margini e rima normali</a:t>
                      </a:r>
                      <a:endParaRPr lang="it-IT" sz="2400" dirty="0"/>
                    </a:p>
                  </a:txBody>
                  <a:tcPr marL="91439" marR="91439" marT="45717" marB="45717"/>
                </a:tc>
              </a:tr>
              <a:tr h="1037713">
                <a:tc>
                  <a:txBody>
                    <a:bodyPr/>
                    <a:lstStyle/>
                    <a:p>
                      <a:pPr algn="ctr"/>
                      <a:r>
                        <a:rPr lang="it-IT" sz="2400" dirty="0" smtClean="0"/>
                        <a:t>1</a:t>
                      </a:r>
                      <a:endParaRPr lang="it-IT" sz="2400" dirty="0"/>
                    </a:p>
                  </a:txBody>
                  <a:tcPr marL="91439" marR="91439" marT="45717" marB="45717"/>
                </a:tc>
                <a:tc>
                  <a:txBody>
                    <a:bodyPr/>
                    <a:lstStyle/>
                    <a:p>
                      <a:r>
                        <a:rPr lang="it-IT" sz="2400" dirty="0" smtClean="0"/>
                        <a:t>Sospetta </a:t>
                      </a:r>
                      <a:r>
                        <a:rPr lang="it-IT" sz="2400" dirty="0" err="1" smtClean="0"/>
                        <a:t>sacroileite</a:t>
                      </a:r>
                      <a:r>
                        <a:rPr lang="it-IT" sz="2400" baseline="0" dirty="0" smtClean="0"/>
                        <a:t> con perdita di definizione della rima</a:t>
                      </a:r>
                    </a:p>
                  </a:txBody>
                  <a:tcPr marL="91439" marR="91439" marT="45717" marB="45717"/>
                </a:tc>
              </a:tr>
              <a:tr h="934444">
                <a:tc>
                  <a:txBody>
                    <a:bodyPr/>
                    <a:lstStyle/>
                    <a:p>
                      <a:pPr algn="ctr"/>
                      <a:r>
                        <a:rPr lang="it-IT" sz="2400" dirty="0" smtClean="0"/>
                        <a:t>2</a:t>
                      </a:r>
                      <a:endParaRPr lang="it-IT" sz="2400" dirty="0"/>
                    </a:p>
                  </a:txBody>
                  <a:tcPr marL="91439" marR="91439" marT="45717" marB="45717"/>
                </a:tc>
                <a:tc>
                  <a:txBody>
                    <a:bodyPr/>
                    <a:lstStyle/>
                    <a:p>
                      <a:r>
                        <a:rPr lang="it-IT" sz="2400" dirty="0" err="1" smtClean="0"/>
                        <a:t>Sacroileite</a:t>
                      </a:r>
                      <a:r>
                        <a:rPr lang="it-IT" sz="2400" baseline="0" dirty="0" smtClean="0"/>
                        <a:t> minima: sclerosi, piccole erosioni, </a:t>
                      </a:r>
                      <a:r>
                        <a:rPr lang="it-IT" sz="2400" baseline="0" dirty="0" err="1" smtClean="0"/>
                        <a:t>pseudoallargamento</a:t>
                      </a:r>
                      <a:endParaRPr lang="it-IT" sz="2400" dirty="0"/>
                    </a:p>
                  </a:txBody>
                  <a:tcPr marL="91439" marR="91439" marT="45717" marB="45717"/>
                </a:tc>
              </a:tr>
              <a:tr h="934444">
                <a:tc>
                  <a:txBody>
                    <a:bodyPr/>
                    <a:lstStyle/>
                    <a:p>
                      <a:pPr algn="ctr"/>
                      <a:r>
                        <a:rPr lang="it-IT" sz="2400" dirty="0" smtClean="0"/>
                        <a:t>3</a:t>
                      </a:r>
                      <a:endParaRPr lang="it-IT" sz="2400" dirty="0"/>
                    </a:p>
                  </a:txBody>
                  <a:tcPr marL="91439" marR="91439" marT="45717" marB="45717"/>
                </a:tc>
                <a:tc>
                  <a:txBody>
                    <a:bodyPr/>
                    <a:lstStyle/>
                    <a:p>
                      <a:r>
                        <a:rPr lang="it-IT" sz="2400" dirty="0" err="1" smtClean="0"/>
                        <a:t>Sacroileite</a:t>
                      </a:r>
                      <a:r>
                        <a:rPr lang="it-IT" sz="2400" dirty="0" smtClean="0"/>
                        <a:t> moderata: sclerosi, erosioni grossolane,</a:t>
                      </a:r>
                      <a:r>
                        <a:rPr lang="it-IT" sz="2400" baseline="0" dirty="0" smtClean="0"/>
                        <a:t> riduzione della rima</a:t>
                      </a:r>
                      <a:endParaRPr lang="it-IT" sz="2400" dirty="0"/>
                    </a:p>
                  </a:txBody>
                  <a:tcPr marL="91439" marR="91439" marT="45717" marB="45717"/>
                </a:tc>
              </a:tr>
              <a:tr h="934444">
                <a:tc>
                  <a:txBody>
                    <a:bodyPr/>
                    <a:lstStyle/>
                    <a:p>
                      <a:pPr algn="ctr"/>
                      <a:r>
                        <a:rPr lang="it-IT" sz="2400" dirty="0" smtClean="0"/>
                        <a:t>4</a:t>
                      </a:r>
                      <a:endParaRPr lang="it-IT" sz="2400" dirty="0"/>
                    </a:p>
                  </a:txBody>
                  <a:tcPr marL="91439" marR="91439" marT="45717" marB="45717"/>
                </a:tc>
                <a:tc>
                  <a:txBody>
                    <a:bodyPr/>
                    <a:lstStyle/>
                    <a:p>
                      <a:r>
                        <a:rPr lang="it-IT" sz="2400" dirty="0" smtClean="0"/>
                        <a:t>Anchilosi,</a:t>
                      </a:r>
                      <a:r>
                        <a:rPr lang="it-IT" sz="2400" baseline="0" dirty="0" smtClean="0"/>
                        <a:t> scomparsa della rima per fusione completa</a:t>
                      </a:r>
                      <a:endParaRPr lang="it-IT" sz="2400" dirty="0"/>
                    </a:p>
                  </a:txBody>
                  <a:tcPr marL="91439" marR="91439" marT="45717" marB="45717"/>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31913" y="44450"/>
            <a:ext cx="7499350" cy="1143000"/>
          </a:xfrm>
        </p:spPr>
        <p:txBody>
          <a:bodyPr/>
          <a:lstStyle/>
          <a:p>
            <a:pPr eaLnBrk="1" hangingPunct="1">
              <a:defRPr/>
            </a:pPr>
            <a:r>
              <a:rPr lang="it-IT" b="1" dirty="0" smtClean="0"/>
              <a:t>Test diagnostici</a:t>
            </a:r>
            <a:endParaRPr lang="it-IT" dirty="0"/>
          </a:p>
        </p:txBody>
      </p:sp>
      <p:sp>
        <p:nvSpPr>
          <p:cNvPr id="34819" name="Segnaposto contenuto 2"/>
          <p:cNvSpPr>
            <a:spLocks noGrp="1"/>
          </p:cNvSpPr>
          <p:nvPr>
            <p:ph idx="1"/>
          </p:nvPr>
        </p:nvSpPr>
        <p:spPr>
          <a:xfrm>
            <a:off x="827088" y="1412875"/>
            <a:ext cx="8208962" cy="5329238"/>
          </a:xfrm>
        </p:spPr>
        <p:txBody>
          <a:bodyPr/>
          <a:lstStyle/>
          <a:p>
            <a:pPr eaLnBrk="1" hangingPunct="1"/>
            <a:r>
              <a:rPr lang="it-IT" altLang="it-IT" sz="2500" b="1" i="1" smtClean="0"/>
              <a:t>Non esistono test di laboratorio diagnostici per la SA. </a:t>
            </a:r>
          </a:p>
          <a:p>
            <a:pPr eaLnBrk="1" hangingPunct="1"/>
            <a:endParaRPr lang="it-IT" altLang="it-IT" sz="2500" smtClean="0"/>
          </a:p>
          <a:p>
            <a:pPr eaLnBrk="1" hangingPunct="1"/>
            <a:r>
              <a:rPr lang="it-IT" altLang="it-IT" sz="2500" b="1" smtClean="0"/>
              <a:t>Una normalità degli indici di flogosi non esclude la diagnosi</a:t>
            </a:r>
            <a:r>
              <a:rPr lang="it-IT" altLang="it-IT" sz="2500" smtClean="0"/>
              <a:t>. L’aumento della VES e della PCR è presente in circa il 75% dei pazienti, che tuttavia correla scarsamente con l’attività di malattia, specialmente nella forma assiale.</a:t>
            </a:r>
          </a:p>
          <a:p>
            <a:pPr eaLnBrk="1" hangingPunct="1"/>
            <a:endParaRPr lang="it-IT" altLang="it-IT" sz="2500" smtClean="0"/>
          </a:p>
          <a:p>
            <a:pPr eaLnBrk="1" hangingPunct="1"/>
            <a:r>
              <a:rPr lang="it-IT" altLang="it-IT" sz="2500" b="1" smtClean="0"/>
              <a:t>La </a:t>
            </a:r>
            <a:r>
              <a:rPr lang="it-IT" altLang="it-IT" sz="2500" b="1" i="1" smtClean="0"/>
              <a:t>Risonanza Magnetica</a:t>
            </a:r>
            <a:r>
              <a:rPr lang="it-IT" altLang="it-IT" sz="2500" b="1" smtClean="0"/>
              <a:t>, </a:t>
            </a:r>
            <a:r>
              <a:rPr lang="it-IT" altLang="it-IT" sz="2500" smtClean="0"/>
              <a:t>identificando l’edema osseo subcondrale e l’infiammazione delle articolazioni sacroiliache, consente di diagnosticare precocemente la sacroileite e/o la spondilite, anche dopo poche settimane dall’insorgenza di una lombalgia o dolore ai glutei a cronologia infiammatoria.</a:t>
            </a:r>
          </a:p>
        </p:txBody>
      </p:sp>
      <p:sp>
        <p:nvSpPr>
          <p:cNvPr id="4" name="Segnaposto numero diapositiva 3"/>
          <p:cNvSpPr>
            <a:spLocks noGrp="1"/>
          </p:cNvSpPr>
          <p:nvPr>
            <p:ph type="sldNum" sz="quarter" idx="12"/>
          </p:nvPr>
        </p:nvSpPr>
        <p:spPr/>
        <p:txBody>
          <a:bodyPr/>
          <a:lstStyle/>
          <a:p>
            <a:pPr>
              <a:defRPr/>
            </a:pPr>
            <a:fld id="{A9A845F7-3A20-4E19-84B2-B42A95E633DC}" type="slidenum">
              <a:rPr lang="it-IT" smtClean="0"/>
              <a:pPr>
                <a:defRPr/>
              </a:pPr>
              <a:t>27</a:t>
            </a:fld>
            <a:endParaRPr lang="it-IT"/>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4"/>
          <p:cNvSpPr>
            <a:spLocks noGrp="1" noChangeArrowheads="1"/>
          </p:cNvSpPr>
          <p:nvPr>
            <p:ph type="title"/>
          </p:nvPr>
        </p:nvSpPr>
        <p:spPr/>
        <p:txBody>
          <a:bodyPr/>
          <a:lstStyle/>
          <a:p>
            <a:pPr eaLnBrk="1" fontAlgn="auto" hangingPunct="1">
              <a:spcAft>
                <a:spcPts val="0"/>
              </a:spcAft>
              <a:defRPr/>
            </a:pPr>
            <a:r>
              <a:rPr lang="it-IT" altLang="it-IT" sz="3800" b="1" u="sng" smtClean="0">
                <a:solidFill>
                  <a:schemeClr val="tx2">
                    <a:satMod val="130000"/>
                  </a:schemeClr>
                </a:solidFill>
              </a:rPr>
              <a:t>MODIFICAZIONI POSTURALI</a:t>
            </a:r>
          </a:p>
        </p:txBody>
      </p:sp>
      <p:pic>
        <p:nvPicPr>
          <p:cNvPr id="35843" name="Picture 1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341688" y="3941763"/>
            <a:ext cx="2917825" cy="2189162"/>
          </a:xfrm>
          <a:noFill/>
        </p:spPr>
      </p:pic>
      <p:sp>
        <p:nvSpPr>
          <p:cNvPr id="35844"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fld id="{6DE1F1C8-ADBE-48C9-9167-3AA334E49ABB}" type="slidenum">
              <a:rPr lang="it-IT" altLang="it-IT" sz="1200" smtClean="0">
                <a:latin typeface="Arial" charset="0"/>
              </a:rPr>
              <a:pPr eaLnBrk="1" hangingPunct="1">
                <a:spcBef>
                  <a:spcPct val="0"/>
                </a:spcBef>
                <a:buClrTx/>
                <a:buSzTx/>
                <a:buFontTx/>
                <a:buNone/>
              </a:pPr>
              <a:t>28</a:t>
            </a:fld>
            <a:endParaRPr lang="it-IT" altLang="it-IT" sz="1200" smtClean="0">
              <a:latin typeface="Arial" charset="0"/>
            </a:endParaRPr>
          </a:p>
        </p:txBody>
      </p:sp>
      <p:pic>
        <p:nvPicPr>
          <p:cNvPr id="35845" name="Picture 26" descr="anklylosing_spondyliti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5" y="1557338"/>
            <a:ext cx="8605838"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fontAlgn="auto" hangingPunct="1">
              <a:spcAft>
                <a:spcPts val="0"/>
              </a:spcAft>
              <a:defRPr/>
            </a:pPr>
            <a:r>
              <a:rPr lang="it-IT" altLang="it-IT" smtClean="0">
                <a:solidFill>
                  <a:schemeClr val="tx2">
                    <a:satMod val="130000"/>
                  </a:schemeClr>
                </a:solidFill>
              </a:rPr>
              <a:t>… Modificazioni posturali</a:t>
            </a:r>
          </a:p>
        </p:txBody>
      </p:sp>
      <p:sp>
        <p:nvSpPr>
          <p:cNvPr id="36867" name="Rectangle 3"/>
          <p:cNvSpPr>
            <a:spLocks noGrp="1" noChangeArrowheads="1"/>
          </p:cNvSpPr>
          <p:nvPr>
            <p:ph idx="1"/>
          </p:nvPr>
        </p:nvSpPr>
        <p:spPr>
          <a:xfrm>
            <a:off x="684213" y="1600200"/>
            <a:ext cx="8208962" cy="4997450"/>
          </a:xfrm>
        </p:spPr>
        <p:txBody>
          <a:bodyPr/>
          <a:lstStyle/>
          <a:p>
            <a:pPr eaLnBrk="1" hangingPunct="1"/>
            <a:r>
              <a:rPr lang="it-IT" altLang="it-IT" sz="2400" smtClean="0"/>
              <a:t>Si instaurano lentamente e hanno come punto di partenza le articolazioni sacro-iliache, la cui flogosi provoca la verticalizzazione del sacro, l’appiattimento della curva lombare. La cifosi dorsale si irrigidisce, la testa va verso l’anteposizione. Ginocchia e anche vanno verso la flessione. </a:t>
            </a:r>
          </a:p>
          <a:p>
            <a:pPr eaLnBrk="1" hangingPunct="1">
              <a:buFont typeface="Wingdings" pitchFamily="2" charset="2"/>
              <a:buNone/>
            </a:pPr>
            <a:endParaRPr lang="it-IT" altLang="it-IT" sz="2400" smtClean="0"/>
          </a:p>
          <a:p>
            <a:pPr eaLnBrk="1" hangingPunct="1"/>
            <a:r>
              <a:rPr lang="it-IT" altLang="it-IT" sz="2400" smtClean="0"/>
              <a:t>“La cifosi comporta uno spostamento del centro di massa in basso e in avanti rispetto alla base, il che comporta una serie di aggiustamenti per non perdere l’equilibrio” (L.G. De Filippis et al., Reumatismo 2006)</a:t>
            </a:r>
          </a:p>
        </p:txBody>
      </p:sp>
      <p:sp>
        <p:nvSpPr>
          <p:cNvPr id="3686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fld id="{41A74FF1-2174-4027-9F35-581ABA00292B}" type="slidenum">
              <a:rPr lang="it-IT" altLang="it-IT" sz="1200" smtClean="0">
                <a:latin typeface="Arial" charset="0"/>
              </a:rPr>
              <a:pPr eaLnBrk="1" hangingPunct="1">
                <a:spcBef>
                  <a:spcPct val="0"/>
                </a:spcBef>
                <a:buClrTx/>
                <a:buSzTx/>
                <a:buFontTx/>
                <a:buNone/>
              </a:pPr>
              <a:t>29</a:t>
            </a:fld>
            <a:endParaRPr lang="it-IT" altLang="it-IT" sz="1200" smtClean="0">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00113" y="692150"/>
            <a:ext cx="8034337" cy="5905500"/>
          </a:xfrm>
        </p:spPr>
        <p:txBody>
          <a:bodyPr/>
          <a:lstStyle/>
          <a:p>
            <a:pPr eaLnBrk="1" hangingPunct="1">
              <a:defRPr/>
            </a:pPr>
            <a:r>
              <a:rPr lang="it-IT" sz="2800" dirty="0" smtClean="0"/>
              <a:t>Tra queste patologie, </a:t>
            </a:r>
            <a:r>
              <a:rPr lang="it-IT" sz="2800" b="1" dirty="0" smtClean="0"/>
              <a:t>la spondilite anchilosante </a:t>
            </a:r>
            <a:r>
              <a:rPr lang="it-IT" sz="2800" dirty="0" smtClean="0"/>
              <a:t>è certamente la patologia maggiormente comune e con il decorso più severo.</a:t>
            </a:r>
          </a:p>
          <a:p>
            <a:pPr marL="82550" indent="0" eaLnBrk="1" hangingPunct="1">
              <a:buFont typeface="Wingdings 2" pitchFamily="18" charset="2"/>
              <a:buNone/>
              <a:defRPr/>
            </a:pPr>
            <a:endParaRPr lang="it-IT" sz="2800" dirty="0" smtClean="0"/>
          </a:p>
          <a:p>
            <a:pPr eaLnBrk="1" hangingPunct="1">
              <a:defRPr/>
            </a:pPr>
            <a:r>
              <a:rPr lang="it-IT" sz="2800" dirty="0" smtClean="0"/>
              <a:t>Responsabile di dolore lombare, rigidità, ma anche di notevole riduzione della capacità funzionale articolare con gravi conseguenze sugli aspetti socio-economici.</a:t>
            </a:r>
          </a:p>
          <a:p>
            <a:pPr eaLnBrk="1" hangingPunct="1">
              <a:defRPr/>
            </a:pPr>
            <a:endParaRPr lang="it-IT" sz="2800" dirty="0" smtClean="0"/>
          </a:p>
          <a:p>
            <a:pPr eaLnBrk="1" hangingPunct="1">
              <a:defRPr/>
            </a:pPr>
            <a:r>
              <a:rPr lang="it-IT" sz="2800" dirty="0"/>
              <a:t>Nel gruppo delle malattie reumatiche infiammatorie, la </a:t>
            </a:r>
            <a:r>
              <a:rPr lang="it-IT" sz="2800" dirty="0" smtClean="0"/>
              <a:t>spondilite anchilosante </a:t>
            </a:r>
            <a:r>
              <a:rPr lang="it-IT" sz="2800" dirty="0"/>
              <a:t>è la diagnosi più comune dopo l’artrite reumatoide</a:t>
            </a:r>
            <a:r>
              <a:rPr lang="it-IT" dirty="0"/>
              <a:t>.</a:t>
            </a:r>
          </a:p>
        </p:txBody>
      </p:sp>
      <p:sp>
        <p:nvSpPr>
          <p:cNvPr id="4" name="Segnaposto numero diapositiva 3"/>
          <p:cNvSpPr>
            <a:spLocks noGrp="1"/>
          </p:cNvSpPr>
          <p:nvPr>
            <p:ph type="sldNum" sz="quarter" idx="12"/>
          </p:nvPr>
        </p:nvSpPr>
        <p:spPr/>
        <p:txBody>
          <a:bodyPr/>
          <a:lstStyle/>
          <a:p>
            <a:pPr>
              <a:defRPr/>
            </a:pPr>
            <a:fld id="{ECDCCF16-C064-412F-9DE9-9A5B124984EA}" type="slidenum">
              <a:rPr lang="it-IT" smtClean="0"/>
              <a:pPr>
                <a:defRPr/>
              </a:pPr>
              <a:t>3</a:t>
            </a:fld>
            <a:endParaRPr lang="it-IT"/>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a:xfrm>
            <a:off x="179388" y="242888"/>
            <a:ext cx="8785225" cy="6858000"/>
          </a:xfrm>
        </p:spPr>
        <p:txBody>
          <a:bodyPr/>
          <a:lstStyle/>
          <a:p>
            <a:pPr eaLnBrk="1" hangingPunct="1"/>
            <a:r>
              <a:rPr lang="it-IT" altLang="it-IT" smtClean="0"/>
              <a:t>Le alterazioni posturali comportano un pattern di attivazione muscolare e biomeccanica del passo anomalo:</a:t>
            </a:r>
          </a:p>
          <a:p>
            <a:pPr eaLnBrk="1" hangingPunct="1"/>
            <a:endParaRPr lang="it-IT" altLang="it-IT" smtClean="0"/>
          </a:p>
          <a:p>
            <a:pPr lvl="1" eaLnBrk="1" hangingPunct="1"/>
            <a:r>
              <a:rPr lang="it-IT" altLang="it-IT" smtClean="0"/>
              <a:t>Alterazioni delle forze di impatto al terreno, </a:t>
            </a:r>
          </a:p>
          <a:p>
            <a:pPr lvl="1" eaLnBrk="1" hangingPunct="1"/>
            <a:r>
              <a:rPr lang="it-IT" altLang="it-IT" smtClean="0"/>
              <a:t>alterazioni dell’attivazione muscolare,</a:t>
            </a:r>
          </a:p>
          <a:p>
            <a:pPr lvl="1" eaLnBrk="1" hangingPunct="1"/>
            <a:r>
              <a:rPr lang="it-IT" altLang="it-IT" smtClean="0"/>
              <a:t>Deficit propriocettivi</a:t>
            </a:r>
          </a:p>
          <a:p>
            <a:pPr lvl="1" eaLnBrk="1" hangingPunct="1"/>
            <a:r>
              <a:rPr lang="it-IT" altLang="it-IT" smtClean="0"/>
              <a:t>Aumento della fase di stance e proporzionale riduzione della fase di swing</a:t>
            </a:r>
          </a:p>
          <a:p>
            <a:pPr lvl="1" eaLnBrk="1" hangingPunct="1"/>
            <a:r>
              <a:rPr lang="it-IT" altLang="it-IT" smtClean="0"/>
              <a:t>Ritardo di attivazione del gemello mediale e timing di attivazione prolungato del tibiale anteriore</a:t>
            </a:r>
          </a:p>
          <a:p>
            <a:pPr lvl="1" eaLnBrk="1" hangingPunct="1">
              <a:buFont typeface="Wingdings" pitchFamily="2" charset="2"/>
              <a:buNone/>
            </a:pPr>
            <a:endParaRPr lang="it-IT" altLang="it-IT" smtClean="0"/>
          </a:p>
        </p:txBody>
      </p:sp>
      <p:sp>
        <p:nvSpPr>
          <p:cNvPr id="37891"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fld id="{1BD55156-153F-4BBA-8BEE-E531FAFF4C74}" type="slidenum">
              <a:rPr lang="it-IT" altLang="it-IT" sz="1200" smtClean="0">
                <a:latin typeface="Arial" charset="0"/>
              </a:rPr>
              <a:pPr eaLnBrk="1" hangingPunct="1">
                <a:spcBef>
                  <a:spcPct val="0"/>
                </a:spcBef>
                <a:buClrTx/>
                <a:buSzTx/>
                <a:buFontTx/>
                <a:buNone/>
              </a:pPr>
              <a:t>30</a:t>
            </a:fld>
            <a:endParaRPr lang="it-IT" altLang="it-IT" sz="1200" smtClean="0">
              <a:latin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395288" y="215900"/>
            <a:ext cx="8367712" cy="2565400"/>
          </a:xfrm>
        </p:spPr>
        <p:txBody>
          <a:bodyPr/>
          <a:lstStyle/>
          <a:p>
            <a:pPr eaLnBrk="1" fontAlgn="auto" hangingPunct="1">
              <a:spcAft>
                <a:spcPts val="0"/>
              </a:spcAft>
              <a:defRPr/>
            </a:pPr>
            <a:r>
              <a:rPr lang="it-IT" altLang="it-IT" sz="3800" b="1" smtClean="0">
                <a:solidFill>
                  <a:schemeClr val="tx2">
                    <a:satMod val="130000"/>
                  </a:schemeClr>
                </a:solidFill>
              </a:rPr>
              <a:t>     TRATTAMENTO</a:t>
            </a:r>
            <a:r>
              <a:rPr lang="it-IT" altLang="it-IT" sz="3800" b="1" u="sng" smtClean="0">
                <a:solidFill>
                  <a:schemeClr val="tx2">
                    <a:satMod val="130000"/>
                  </a:schemeClr>
                </a:solidFill>
              </a:rPr>
              <a:t/>
            </a:r>
            <a:br>
              <a:rPr lang="it-IT" altLang="it-IT" sz="3800" b="1" u="sng" smtClean="0">
                <a:solidFill>
                  <a:schemeClr val="tx2">
                    <a:satMod val="130000"/>
                  </a:schemeClr>
                </a:solidFill>
              </a:rPr>
            </a:br>
            <a:r>
              <a:rPr lang="it-IT" altLang="it-IT" sz="3800" b="1" u="sng" smtClean="0">
                <a:solidFill>
                  <a:schemeClr val="tx2">
                    <a:satMod val="130000"/>
                  </a:schemeClr>
                </a:solidFill>
              </a:rPr>
              <a:t/>
            </a:r>
            <a:br>
              <a:rPr lang="it-IT" altLang="it-IT" sz="3800" b="1" u="sng" smtClean="0">
                <a:solidFill>
                  <a:schemeClr val="tx2">
                    <a:satMod val="130000"/>
                  </a:schemeClr>
                </a:solidFill>
              </a:rPr>
            </a:br>
            <a:r>
              <a:rPr lang="it-IT" altLang="it-IT" sz="2500" smtClean="0">
                <a:solidFill>
                  <a:schemeClr val="tx2">
                    <a:satMod val="130000"/>
                  </a:schemeClr>
                </a:solidFill>
              </a:rPr>
              <a:t>multidisciplinare: va impostato un programma riabilitativo che tenga conto del soggetto nel suo complesso, della fase della malattia, dello stadio evolutivo...</a:t>
            </a:r>
            <a:endParaRPr lang="it-IT" altLang="it-IT" smtClean="0">
              <a:solidFill>
                <a:schemeClr val="tx2">
                  <a:satMod val="130000"/>
                </a:schemeClr>
              </a:solidFill>
            </a:endParaRPr>
          </a:p>
        </p:txBody>
      </p:sp>
      <p:sp>
        <p:nvSpPr>
          <p:cNvPr id="38915" name="Rectangle 3"/>
          <p:cNvSpPr>
            <a:spLocks noGrp="1" noChangeArrowheads="1"/>
          </p:cNvSpPr>
          <p:nvPr>
            <p:ph idx="1"/>
          </p:nvPr>
        </p:nvSpPr>
        <p:spPr>
          <a:xfrm>
            <a:off x="457200" y="3074988"/>
            <a:ext cx="8229600" cy="3810000"/>
          </a:xfrm>
        </p:spPr>
        <p:txBody>
          <a:bodyPr/>
          <a:lstStyle/>
          <a:p>
            <a:pPr eaLnBrk="1" hangingPunct="1"/>
            <a:r>
              <a:rPr lang="it-IT" altLang="it-IT" b="1" u="sng" smtClean="0"/>
              <a:t>FARMACOLOGICO:</a:t>
            </a:r>
            <a:r>
              <a:rPr lang="it-IT" altLang="it-IT" smtClean="0"/>
              <a:t> </a:t>
            </a:r>
            <a:r>
              <a:rPr lang="it-IT" altLang="it-IT" sz="2300" smtClean="0"/>
              <a:t>FANS, farmaci di fondo, terapia cortisonica locale, sinoviortesi nelle artriti severe</a:t>
            </a:r>
            <a:endParaRPr lang="it-IT" altLang="it-IT" smtClean="0"/>
          </a:p>
          <a:p>
            <a:pPr eaLnBrk="1" hangingPunct="1"/>
            <a:r>
              <a:rPr lang="it-IT" altLang="it-IT" b="1" u="sng" smtClean="0"/>
              <a:t>CHIRURGICO:</a:t>
            </a:r>
            <a:r>
              <a:rPr lang="it-IT" altLang="it-IT" smtClean="0"/>
              <a:t> </a:t>
            </a:r>
            <a:r>
              <a:rPr lang="it-IT" altLang="it-IT" sz="2300" smtClean="0"/>
              <a:t>ad es. artroprotesi d’anca, talvolta indicati interventi correttivi al rachide, in caso di deformità gravi</a:t>
            </a:r>
          </a:p>
          <a:p>
            <a:pPr eaLnBrk="1" hangingPunct="1"/>
            <a:r>
              <a:rPr lang="it-IT" altLang="it-IT" b="1" u="sng" smtClean="0"/>
              <a:t>RIEDUCATIVO:</a:t>
            </a:r>
            <a:r>
              <a:rPr lang="it-IT" altLang="it-IT" smtClean="0"/>
              <a:t> </a:t>
            </a:r>
            <a:r>
              <a:rPr lang="it-IT" altLang="it-IT" sz="2300" smtClean="0"/>
              <a:t>ha un ruolo fondamentale, deve essere sistematico e fatto in associazione agli altri trattamenti</a:t>
            </a:r>
            <a:endParaRPr lang="it-IT" altLang="it-IT" smtClean="0"/>
          </a:p>
        </p:txBody>
      </p:sp>
      <p:sp>
        <p:nvSpPr>
          <p:cNvPr id="3891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fld id="{76A7A380-B0FB-4AF3-9452-4A747F4CBD21}" type="slidenum">
              <a:rPr lang="it-IT" altLang="it-IT" sz="1200" smtClean="0">
                <a:latin typeface="Arial" charset="0"/>
              </a:rPr>
              <a:pPr eaLnBrk="1" hangingPunct="1">
                <a:spcBef>
                  <a:spcPct val="0"/>
                </a:spcBef>
                <a:buClrTx/>
                <a:buSzTx/>
                <a:buFontTx/>
                <a:buNone/>
              </a:pPr>
              <a:t>31</a:t>
            </a:fld>
            <a:endParaRPr lang="it-IT" altLang="it-IT" sz="1200" smtClean="0">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187450" y="115888"/>
            <a:ext cx="7497763" cy="9239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a:lstStyle/>
          <a:p>
            <a:pPr eaLnBrk="1" fontAlgn="auto" hangingPunct="1">
              <a:spcAft>
                <a:spcPts val="0"/>
              </a:spcAft>
              <a:defRPr/>
            </a:pPr>
            <a:r>
              <a:rPr lang="it-IT" sz="3800" b="1" dirty="0" smtClean="0">
                <a:solidFill>
                  <a:schemeClr val="tx2">
                    <a:satMod val="130000"/>
                  </a:schemeClr>
                </a:solidFill>
                <a:effectLst>
                  <a:outerShdw blurRad="38100" dist="38100" dir="2700000" algn="tl">
                    <a:srgbClr val="000000"/>
                  </a:outerShdw>
                </a:effectLst>
              </a:rPr>
              <a:t>Obiettivi principali riabilitativi</a:t>
            </a:r>
          </a:p>
        </p:txBody>
      </p:sp>
      <p:sp>
        <p:nvSpPr>
          <p:cNvPr id="39939" name="Rectangle 3"/>
          <p:cNvSpPr>
            <a:spLocks noGrp="1" noChangeArrowheads="1"/>
          </p:cNvSpPr>
          <p:nvPr>
            <p:ph sz="half" idx="1"/>
          </p:nvPr>
        </p:nvSpPr>
        <p:spPr>
          <a:xfrm>
            <a:off x="755650" y="1268413"/>
            <a:ext cx="5976938" cy="5473700"/>
          </a:xfrm>
        </p:spPr>
        <p:txBody>
          <a:bodyPr/>
          <a:lstStyle/>
          <a:p>
            <a:pPr eaLnBrk="1" hangingPunct="1">
              <a:lnSpc>
                <a:spcPct val="90000"/>
              </a:lnSpc>
            </a:pPr>
            <a:r>
              <a:rPr lang="it-IT" altLang="it-IT" b="1" smtClean="0"/>
              <a:t>Ridurre il dolore</a:t>
            </a:r>
          </a:p>
          <a:p>
            <a:pPr eaLnBrk="1" hangingPunct="1">
              <a:lnSpc>
                <a:spcPct val="90000"/>
              </a:lnSpc>
            </a:pPr>
            <a:r>
              <a:rPr lang="it-IT" altLang="it-IT" b="1" smtClean="0"/>
              <a:t>Ridurre la rigidità articolare e prevenire l’anchilosi, </a:t>
            </a:r>
            <a:r>
              <a:rPr lang="it-IT" altLang="it-IT" smtClean="0"/>
              <a:t>mantenendo le escursioni articolari a livello di rachide e articolazioni periferiche</a:t>
            </a:r>
          </a:p>
          <a:p>
            <a:pPr eaLnBrk="1" hangingPunct="1">
              <a:lnSpc>
                <a:spcPct val="90000"/>
              </a:lnSpc>
            </a:pPr>
            <a:r>
              <a:rPr lang="it-IT" altLang="it-IT" b="1" smtClean="0"/>
              <a:t>Prevenire e combattere l’ipotrofia muscolare </a:t>
            </a:r>
            <a:r>
              <a:rPr lang="it-IT" altLang="it-IT" smtClean="0"/>
              <a:t>(mm assiali, glutei, addominali)</a:t>
            </a:r>
          </a:p>
          <a:p>
            <a:pPr eaLnBrk="1" hangingPunct="1">
              <a:lnSpc>
                <a:spcPct val="90000"/>
              </a:lnSpc>
            </a:pPr>
            <a:r>
              <a:rPr lang="it-IT" altLang="it-IT" b="1" smtClean="0"/>
              <a:t>Mantenere la funzione respiratoria</a:t>
            </a:r>
            <a:r>
              <a:rPr lang="it-IT" altLang="it-IT" smtClean="0"/>
              <a:t>, prevenendo la rigidità della gabbia toracica</a:t>
            </a:r>
          </a:p>
          <a:p>
            <a:pPr eaLnBrk="1" hangingPunct="1">
              <a:lnSpc>
                <a:spcPct val="90000"/>
              </a:lnSpc>
            </a:pPr>
            <a:r>
              <a:rPr lang="it-IT" altLang="it-IT" b="1" smtClean="0"/>
              <a:t>Migliorare la postura e, in generale, la qualità di vita</a:t>
            </a:r>
          </a:p>
          <a:p>
            <a:pPr eaLnBrk="1" hangingPunct="1">
              <a:lnSpc>
                <a:spcPct val="90000"/>
              </a:lnSpc>
            </a:pPr>
            <a:endParaRPr lang="it-IT" altLang="it-IT" smtClean="0"/>
          </a:p>
          <a:p>
            <a:pPr eaLnBrk="1" hangingPunct="1">
              <a:lnSpc>
                <a:spcPct val="90000"/>
              </a:lnSpc>
            </a:pPr>
            <a:endParaRPr lang="it-IT" altLang="it-IT" smtClean="0"/>
          </a:p>
          <a:p>
            <a:pPr eaLnBrk="1" hangingPunct="1">
              <a:lnSpc>
                <a:spcPct val="90000"/>
              </a:lnSpc>
            </a:pPr>
            <a:endParaRPr lang="it-IT" altLang="it-IT" smtClean="0"/>
          </a:p>
        </p:txBody>
      </p:sp>
      <p:sp>
        <p:nvSpPr>
          <p:cNvPr id="3994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fld id="{9E7257E5-692D-47D5-B5B6-5BE212FBD96C}" type="slidenum">
              <a:rPr lang="it-IT" altLang="it-IT" sz="1200" smtClean="0">
                <a:latin typeface="Arial" charset="0"/>
              </a:rPr>
              <a:pPr eaLnBrk="1" hangingPunct="1">
                <a:spcBef>
                  <a:spcPct val="0"/>
                </a:spcBef>
                <a:buClrTx/>
                <a:buSzTx/>
                <a:buFontTx/>
                <a:buNone/>
              </a:pPr>
              <a:t>32</a:t>
            </a:fld>
            <a:endParaRPr lang="it-IT" altLang="it-IT" sz="1200" smtClean="0">
              <a:latin typeface="Arial" charset="0"/>
            </a:endParaRPr>
          </a:p>
        </p:txBody>
      </p:sp>
      <p:pic>
        <p:nvPicPr>
          <p:cNvPr id="39941"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788150" y="1311275"/>
            <a:ext cx="2247900" cy="54308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1435100" y="274638"/>
            <a:ext cx="7499350" cy="993775"/>
          </a:xfrm>
        </p:spPr>
        <p:txBody>
          <a:bodyPr/>
          <a:lstStyle/>
          <a:p>
            <a:pPr>
              <a:defRPr/>
            </a:pPr>
            <a:r>
              <a:rPr lang="it-IT" dirty="0"/>
              <a:t>D</a:t>
            </a:r>
            <a:r>
              <a:rPr lang="it-IT" dirty="0" smtClean="0"/>
              <a:t>a considerare nella valutazione</a:t>
            </a:r>
            <a:endParaRPr lang="it-IT" dirty="0"/>
          </a:p>
        </p:txBody>
      </p:sp>
      <p:sp>
        <p:nvSpPr>
          <p:cNvPr id="40963" name="Segnaposto contenuto 6"/>
          <p:cNvSpPr>
            <a:spLocks noGrp="1"/>
          </p:cNvSpPr>
          <p:nvPr>
            <p:ph sz="half" idx="1"/>
          </p:nvPr>
        </p:nvSpPr>
        <p:spPr>
          <a:xfrm>
            <a:off x="900113" y="1524000"/>
            <a:ext cx="4103687" cy="4664075"/>
          </a:xfrm>
        </p:spPr>
        <p:txBody>
          <a:bodyPr/>
          <a:lstStyle/>
          <a:p>
            <a:r>
              <a:rPr lang="en-US" altLang="it-IT" smtClean="0"/>
              <a:t>Dolore</a:t>
            </a:r>
          </a:p>
          <a:p>
            <a:r>
              <a:rPr lang="en-US" altLang="it-IT" smtClean="0"/>
              <a:t>Rigidità</a:t>
            </a:r>
          </a:p>
          <a:p>
            <a:r>
              <a:rPr lang="en-US" altLang="it-IT" smtClean="0"/>
              <a:t>Funzionalità</a:t>
            </a:r>
          </a:p>
          <a:p>
            <a:r>
              <a:rPr lang="en-US" altLang="it-IT" smtClean="0"/>
              <a:t>Fatica</a:t>
            </a:r>
          </a:p>
          <a:p>
            <a:r>
              <a:rPr lang="en-US" altLang="it-IT" smtClean="0"/>
              <a:t>Mobilità spinale</a:t>
            </a:r>
          </a:p>
          <a:p>
            <a:r>
              <a:rPr lang="en-US" altLang="it-IT" smtClean="0"/>
              <a:t>Mobilità delle articolazioni periferiche</a:t>
            </a:r>
          </a:p>
        </p:txBody>
      </p:sp>
      <p:sp>
        <p:nvSpPr>
          <p:cNvPr id="40964" name="Segnaposto contenuto 7"/>
          <p:cNvSpPr>
            <a:spLocks noGrp="1"/>
          </p:cNvSpPr>
          <p:nvPr>
            <p:ph sz="half" idx="2"/>
          </p:nvPr>
        </p:nvSpPr>
        <p:spPr>
          <a:xfrm>
            <a:off x="5276850" y="1524000"/>
            <a:ext cx="3657600" cy="4664075"/>
          </a:xfrm>
        </p:spPr>
        <p:txBody>
          <a:bodyPr/>
          <a:lstStyle/>
          <a:p>
            <a:r>
              <a:rPr lang="en-US" altLang="it-IT" smtClean="0"/>
              <a:t>Entesiti</a:t>
            </a:r>
          </a:p>
          <a:p>
            <a:r>
              <a:rPr lang="en-US" altLang="it-IT" smtClean="0"/>
              <a:t>Radiografia della colonna</a:t>
            </a:r>
          </a:p>
          <a:p>
            <a:r>
              <a:rPr lang="en-US" altLang="it-IT" smtClean="0"/>
              <a:t>Indagini di laboratorio sull’infiammazione</a:t>
            </a:r>
            <a:endParaRPr lang="it-IT" altLang="it-IT" smtClean="0"/>
          </a:p>
          <a:p>
            <a:endParaRPr lang="it-IT" altLang="it-IT" smtClean="0"/>
          </a:p>
        </p:txBody>
      </p:sp>
      <p:sp>
        <p:nvSpPr>
          <p:cNvPr id="5" name="Segnaposto numero diapositiva 4"/>
          <p:cNvSpPr>
            <a:spLocks noGrp="1"/>
          </p:cNvSpPr>
          <p:nvPr>
            <p:ph type="sldNum" sz="quarter" idx="12"/>
          </p:nvPr>
        </p:nvSpPr>
        <p:spPr/>
        <p:txBody>
          <a:bodyPr/>
          <a:lstStyle/>
          <a:p>
            <a:pPr>
              <a:defRPr/>
            </a:pPr>
            <a:fld id="{DF977FA7-5EF2-43A4-BAE1-095708D1C9F8}" type="slidenum">
              <a:rPr lang="it-IT" smtClean="0"/>
              <a:pPr>
                <a:defRPr/>
              </a:pPr>
              <a:t>33</a:t>
            </a:fld>
            <a:endParaRPr lang="it-IT"/>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fontAlgn="auto" hangingPunct="1">
              <a:spcAft>
                <a:spcPts val="0"/>
              </a:spcAft>
              <a:defRPr/>
            </a:pPr>
            <a:r>
              <a:rPr lang="it-IT" altLang="it-IT" smtClean="0">
                <a:solidFill>
                  <a:schemeClr val="tx2">
                    <a:satMod val="130000"/>
                  </a:schemeClr>
                </a:solidFill>
              </a:rPr>
              <a:t>inquadramento</a:t>
            </a:r>
          </a:p>
        </p:txBody>
      </p:sp>
      <p:sp>
        <p:nvSpPr>
          <p:cNvPr id="41987" name="Rectangle 3"/>
          <p:cNvSpPr>
            <a:spLocks noGrp="1" noChangeArrowheads="1"/>
          </p:cNvSpPr>
          <p:nvPr>
            <p:ph idx="1"/>
          </p:nvPr>
        </p:nvSpPr>
        <p:spPr>
          <a:xfrm>
            <a:off x="914400" y="1635125"/>
            <a:ext cx="7772400" cy="4530725"/>
          </a:xfrm>
        </p:spPr>
        <p:txBody>
          <a:bodyPr/>
          <a:lstStyle/>
          <a:p>
            <a:pPr marL="533400" indent="-533400" eaLnBrk="1" hangingPunct="1">
              <a:buFont typeface="Wingdings" pitchFamily="2" charset="2"/>
              <a:buAutoNum type="arabicPeriod"/>
            </a:pPr>
            <a:r>
              <a:rPr lang="it-IT" altLang="it-IT" smtClean="0"/>
              <a:t>Osservare e valutare</a:t>
            </a:r>
          </a:p>
          <a:p>
            <a:pPr marL="533400" indent="-533400" eaLnBrk="1" hangingPunct="1">
              <a:buFont typeface="Wingdings" pitchFamily="2" charset="2"/>
              <a:buAutoNum type="arabicPeriod"/>
            </a:pPr>
            <a:r>
              <a:rPr lang="it-IT" altLang="it-IT" smtClean="0"/>
              <a:t>Sintesi delle priorità riabilitative</a:t>
            </a:r>
          </a:p>
          <a:p>
            <a:pPr marL="533400" indent="-533400" eaLnBrk="1" hangingPunct="1">
              <a:buFont typeface="Wingdings" pitchFamily="2" charset="2"/>
              <a:buAutoNum type="arabicPeriod"/>
            </a:pPr>
            <a:r>
              <a:rPr lang="it-IT" altLang="it-IT" smtClean="0"/>
              <a:t>Programma terapeutico:</a:t>
            </a:r>
          </a:p>
          <a:p>
            <a:pPr marL="952500" lvl="1" indent="-495300" eaLnBrk="1" hangingPunct="1">
              <a:buFont typeface="Wingdings" pitchFamily="2" charset="2"/>
              <a:buAutoNum type="alphaLcPeriod"/>
            </a:pPr>
            <a:r>
              <a:rPr lang="it-IT" altLang="it-IT" smtClean="0"/>
              <a:t>Definire la modifica finale possibile</a:t>
            </a:r>
          </a:p>
          <a:p>
            <a:pPr marL="952500" lvl="1" indent="-495300" eaLnBrk="1" hangingPunct="1">
              <a:buFont typeface="Wingdings" pitchFamily="2" charset="2"/>
              <a:buAutoNum type="alphaLcPeriod"/>
            </a:pPr>
            <a:r>
              <a:rPr lang="it-IT" altLang="it-IT" smtClean="0"/>
              <a:t>Definire le tappe intermedie a partire dai problemi principali del paziente</a:t>
            </a:r>
          </a:p>
          <a:p>
            <a:pPr marL="533400" indent="-533400" eaLnBrk="1" hangingPunct="1">
              <a:buFont typeface="Wingdings" pitchFamily="2" charset="2"/>
              <a:buAutoNum type="arabicPeriod"/>
            </a:pPr>
            <a:r>
              <a:rPr lang="it-IT" altLang="it-IT" smtClean="0"/>
              <a:t>Esercizi per obiettivo</a:t>
            </a:r>
          </a:p>
        </p:txBody>
      </p:sp>
      <p:sp>
        <p:nvSpPr>
          <p:cNvPr id="4198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fld id="{3B462870-863F-4E2B-93D0-902F3D686B29}" type="slidenum">
              <a:rPr lang="it-IT" altLang="it-IT" sz="1200" smtClean="0">
                <a:latin typeface="Arial" charset="0"/>
              </a:rPr>
              <a:pPr eaLnBrk="1" hangingPunct="1">
                <a:spcBef>
                  <a:spcPct val="0"/>
                </a:spcBef>
                <a:buClrTx/>
                <a:buSzTx/>
                <a:buFontTx/>
                <a:buNone/>
              </a:pPr>
              <a:t>34</a:t>
            </a:fld>
            <a:endParaRPr lang="it-IT" altLang="it-IT" sz="1200" smtClean="0">
              <a:latin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fontAlgn="auto" hangingPunct="1">
              <a:spcAft>
                <a:spcPts val="0"/>
              </a:spcAft>
              <a:defRPr/>
            </a:pPr>
            <a:r>
              <a:rPr lang="it-IT" sz="3600" b="1" smtClean="0">
                <a:solidFill>
                  <a:schemeClr val="tx2">
                    <a:satMod val="130000"/>
                  </a:schemeClr>
                </a:solidFill>
                <a:effectLst>
                  <a:outerShdw blurRad="38100" dist="38100" dir="2700000" algn="tl">
                    <a:srgbClr val="000000"/>
                  </a:outerShdw>
                </a:effectLst>
              </a:rPr>
              <a:t>Valutazione riabilitativa</a:t>
            </a:r>
          </a:p>
        </p:txBody>
      </p:sp>
      <p:sp>
        <p:nvSpPr>
          <p:cNvPr id="19460" name="Rectangle 3"/>
          <p:cNvSpPr>
            <a:spLocks noGrp="1" noChangeArrowheads="1"/>
          </p:cNvSpPr>
          <p:nvPr>
            <p:ph idx="1"/>
          </p:nvPr>
        </p:nvSpPr>
        <p:spPr>
          <a:xfrm>
            <a:off x="914400" y="1600200"/>
            <a:ext cx="7772400" cy="4852988"/>
          </a:xfrm>
        </p:spPr>
        <p:txBody>
          <a:bodyPr>
            <a:normAutofit fontScale="92500"/>
          </a:bodyPr>
          <a:lstStyle/>
          <a:p>
            <a:pPr marL="533400" indent="-533400" eaLnBrk="1" fontAlgn="auto" hangingPunct="1">
              <a:spcAft>
                <a:spcPts val="0"/>
              </a:spcAft>
              <a:buFont typeface="Wingdings" pitchFamily="2" charset="2"/>
              <a:buAutoNum type="arabicPeriod"/>
              <a:defRPr/>
            </a:pPr>
            <a:r>
              <a:rPr lang="it-IT" altLang="it-IT" b="1" u="sng" smtClean="0"/>
              <a:t>Anamnesi </a:t>
            </a:r>
            <a:r>
              <a:rPr lang="it-IT" altLang="it-IT" smtClean="0"/>
              <a:t>rispetto alla persona e rispetto alla malattia: età, professione, esordio e stadio della malattia, farmaci eventualmente assunti, fase di poussèe o di stato</a:t>
            </a:r>
          </a:p>
          <a:p>
            <a:pPr marL="533400" indent="-533400" eaLnBrk="1" fontAlgn="auto" hangingPunct="1">
              <a:spcAft>
                <a:spcPts val="0"/>
              </a:spcAft>
              <a:buFont typeface="Wingdings" pitchFamily="2" charset="2"/>
              <a:buAutoNum type="arabicPeriod"/>
              <a:defRPr/>
            </a:pPr>
            <a:r>
              <a:rPr lang="it-IT" altLang="it-IT" b="1" u="sng" smtClean="0"/>
              <a:t>Esame soggettivo</a:t>
            </a:r>
            <a:r>
              <a:rPr lang="it-IT" altLang="it-IT" smtClean="0"/>
              <a:t>: evidenziando i sintomi riportati dal paziente e in particolare la “mappa del dolore” (sede, intensità e caratteristiche)</a:t>
            </a:r>
          </a:p>
          <a:p>
            <a:pPr marL="533400" indent="-533400" eaLnBrk="1" fontAlgn="auto" hangingPunct="1">
              <a:spcAft>
                <a:spcPts val="0"/>
              </a:spcAft>
              <a:buFont typeface="Wingdings" pitchFamily="2" charset="2"/>
              <a:buAutoNum type="arabicPeriod"/>
              <a:defRPr/>
            </a:pPr>
            <a:r>
              <a:rPr lang="it-IT" altLang="it-IT" b="1" u="sng" smtClean="0"/>
              <a:t>Esame obiettivo</a:t>
            </a:r>
            <a:r>
              <a:rPr lang="it-IT" altLang="it-IT" smtClean="0"/>
              <a:t>: bilancio posturale, dinamico e muscolare</a:t>
            </a:r>
          </a:p>
        </p:txBody>
      </p:sp>
      <p:sp>
        <p:nvSpPr>
          <p:cNvPr id="4301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fld id="{568F2DA8-81AD-4A44-8E77-90196D54EC9A}" type="slidenum">
              <a:rPr lang="it-IT" altLang="it-IT" sz="1200" smtClean="0">
                <a:latin typeface="Arial" charset="0"/>
              </a:rPr>
              <a:pPr eaLnBrk="1" hangingPunct="1">
                <a:spcBef>
                  <a:spcPct val="0"/>
                </a:spcBef>
                <a:buClrTx/>
                <a:buSzTx/>
                <a:buFontTx/>
                <a:buNone/>
              </a:pPr>
              <a:t>35</a:t>
            </a:fld>
            <a:endParaRPr lang="it-IT" altLang="it-IT" sz="1200" smtClean="0">
              <a:latin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sz="half" idx="1"/>
          </p:nvPr>
        </p:nvSpPr>
        <p:spPr>
          <a:xfrm>
            <a:off x="250825" y="620713"/>
            <a:ext cx="4244975" cy="5976937"/>
          </a:xfrm>
        </p:spPr>
        <p:txBody>
          <a:bodyPr/>
          <a:lstStyle/>
          <a:p>
            <a:pPr eaLnBrk="1" hangingPunct="1">
              <a:buFont typeface="Wingdings" pitchFamily="2" charset="2"/>
              <a:buNone/>
            </a:pPr>
            <a:r>
              <a:rPr lang="it-IT" altLang="it-IT" b="1" u="sng" smtClean="0"/>
              <a:t>Bilancio posturale</a:t>
            </a:r>
          </a:p>
          <a:p>
            <a:pPr eaLnBrk="1" hangingPunct="1">
              <a:buFont typeface="Wingdings" pitchFamily="2" charset="2"/>
              <a:buNone/>
            </a:pPr>
            <a:endParaRPr lang="it-IT" altLang="it-IT" b="1" u="sng" smtClean="0"/>
          </a:p>
          <a:p>
            <a:pPr eaLnBrk="1" hangingPunct="1"/>
            <a:r>
              <a:rPr lang="it-IT" altLang="it-IT" sz="2400" b="1" u="sng" smtClean="0"/>
              <a:t>Misurazione dell’altezza</a:t>
            </a:r>
            <a:r>
              <a:rPr lang="it-IT" altLang="it-IT" sz="2400" smtClean="0"/>
              <a:t>: misura indirettamente l’importanza della cifosi;</a:t>
            </a:r>
          </a:p>
          <a:p>
            <a:pPr eaLnBrk="1" hangingPunct="1"/>
            <a:r>
              <a:rPr lang="it-IT" altLang="it-IT" sz="2400" b="1" u="sng" smtClean="0"/>
              <a:t>Osservazione del profilo</a:t>
            </a:r>
            <a:r>
              <a:rPr lang="it-IT" altLang="it-IT" sz="2400" smtClean="0"/>
              <a:t> del rachide e della deviazione rispetto alla posizione standard (muro-occipite in cm)</a:t>
            </a:r>
          </a:p>
        </p:txBody>
      </p:sp>
      <p:sp>
        <p:nvSpPr>
          <p:cNvPr id="44035"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fld id="{3BCEBD3D-2079-4DA8-B3DA-CC170ACFDF59}" type="slidenum">
              <a:rPr lang="it-IT" altLang="it-IT" sz="1200" smtClean="0">
                <a:latin typeface="Arial" charset="0"/>
              </a:rPr>
              <a:pPr eaLnBrk="1" hangingPunct="1">
                <a:spcBef>
                  <a:spcPct val="0"/>
                </a:spcBef>
                <a:buClrTx/>
                <a:buSzTx/>
                <a:buFontTx/>
                <a:buNone/>
              </a:pPr>
              <a:t>36</a:t>
            </a:fld>
            <a:endParaRPr lang="it-IT" altLang="it-IT" sz="1200" smtClean="0">
              <a:latin typeface="Arial" charset="0"/>
            </a:endParaRPr>
          </a:p>
        </p:txBody>
      </p:sp>
      <p:pic>
        <p:nvPicPr>
          <p:cNvPr id="44036" name="Picture 5" descr="cifosi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04813"/>
            <a:ext cx="1549400" cy="46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6" descr="cifos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9175" y="2133600"/>
            <a:ext cx="1622425"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457200" y="115888"/>
            <a:ext cx="8229600" cy="865187"/>
          </a:xfrm>
        </p:spPr>
        <p:txBody>
          <a:bodyPr/>
          <a:lstStyle/>
          <a:p>
            <a:pPr eaLnBrk="1" fontAlgn="auto" hangingPunct="1">
              <a:spcAft>
                <a:spcPts val="0"/>
              </a:spcAft>
              <a:defRPr/>
            </a:pPr>
            <a:r>
              <a:rPr lang="it-IT" altLang="it-IT" sz="3800" b="1" u="sng" smtClean="0">
                <a:solidFill>
                  <a:schemeClr val="tx2">
                    <a:satMod val="130000"/>
                  </a:schemeClr>
                </a:solidFill>
              </a:rPr>
              <a:t>Bilancio</a:t>
            </a:r>
            <a:r>
              <a:rPr lang="it-IT" altLang="it-IT" smtClean="0">
                <a:solidFill>
                  <a:schemeClr val="tx2">
                    <a:satMod val="130000"/>
                  </a:schemeClr>
                </a:solidFill>
              </a:rPr>
              <a:t> </a:t>
            </a:r>
            <a:r>
              <a:rPr lang="it-IT" altLang="it-IT" sz="3800" b="1" u="sng" smtClean="0">
                <a:solidFill>
                  <a:schemeClr val="tx2">
                    <a:satMod val="130000"/>
                  </a:schemeClr>
                </a:solidFill>
              </a:rPr>
              <a:t>dinamico</a:t>
            </a:r>
          </a:p>
        </p:txBody>
      </p:sp>
      <p:sp>
        <p:nvSpPr>
          <p:cNvPr id="21508" name="Rectangle 3"/>
          <p:cNvSpPr>
            <a:spLocks noGrp="1" noChangeArrowheads="1"/>
          </p:cNvSpPr>
          <p:nvPr>
            <p:ph idx="1"/>
          </p:nvPr>
        </p:nvSpPr>
        <p:spPr>
          <a:xfrm>
            <a:off x="323850" y="1412875"/>
            <a:ext cx="8496300" cy="5040313"/>
          </a:xfrm>
        </p:spPr>
        <p:txBody>
          <a:bodyPr>
            <a:normAutofit lnSpcReduction="10000"/>
          </a:bodyPr>
          <a:lstStyle/>
          <a:p>
            <a:pPr marL="365760" indent="-283464" eaLnBrk="1" fontAlgn="auto" hangingPunct="1">
              <a:spcAft>
                <a:spcPts val="0"/>
              </a:spcAft>
              <a:buFont typeface="Wingdings 2"/>
              <a:buChar char=""/>
              <a:defRPr/>
            </a:pPr>
            <a:r>
              <a:rPr lang="it-IT" altLang="it-IT" b="1" u="sng" smtClean="0"/>
              <a:t>Valutazione della mobilità del rachide</a:t>
            </a:r>
            <a:r>
              <a:rPr lang="it-IT" altLang="it-IT" smtClean="0"/>
              <a:t>: in tutte le direzioni</a:t>
            </a:r>
          </a:p>
          <a:p>
            <a:pPr marL="640080" lvl="1" indent="-237744" eaLnBrk="1" fontAlgn="auto" hangingPunct="1">
              <a:spcAft>
                <a:spcPts val="0"/>
              </a:spcAft>
              <a:buFont typeface="Verdana"/>
              <a:buChar char="◦"/>
              <a:defRPr/>
            </a:pPr>
            <a:r>
              <a:rPr lang="it-IT" altLang="it-IT" smtClean="0"/>
              <a:t>Test di Schober per la flessibilità lombare</a:t>
            </a:r>
          </a:p>
          <a:p>
            <a:pPr marL="640080" lvl="1" indent="-237744" eaLnBrk="1" fontAlgn="auto" hangingPunct="1">
              <a:spcAft>
                <a:spcPts val="0"/>
              </a:spcAft>
              <a:buFont typeface="Verdana"/>
              <a:buChar char="◦"/>
              <a:defRPr/>
            </a:pPr>
            <a:r>
              <a:rPr lang="it-IT" altLang="it-IT" smtClean="0"/>
              <a:t>Distanza dita-suolo nel bending anteriore</a:t>
            </a:r>
          </a:p>
          <a:p>
            <a:pPr marL="640080" lvl="1" indent="-237744" eaLnBrk="1" fontAlgn="auto" hangingPunct="1">
              <a:spcAft>
                <a:spcPts val="0"/>
              </a:spcAft>
              <a:buFont typeface="Verdana"/>
              <a:buChar char="◦"/>
              <a:defRPr/>
            </a:pPr>
            <a:r>
              <a:rPr lang="it-IT" altLang="it-IT" smtClean="0"/>
              <a:t>Misura dell’espansione toracica</a:t>
            </a:r>
          </a:p>
          <a:p>
            <a:pPr marL="640080" lvl="1" indent="-237744" eaLnBrk="1" fontAlgn="auto" hangingPunct="1">
              <a:spcAft>
                <a:spcPts val="0"/>
              </a:spcAft>
              <a:buFont typeface="Verdana"/>
              <a:buChar char="◦"/>
              <a:defRPr/>
            </a:pPr>
            <a:r>
              <a:rPr lang="it-IT" altLang="it-IT" smtClean="0"/>
              <a:t>Valutazione della mobilità del rachide cervicale</a:t>
            </a:r>
          </a:p>
          <a:p>
            <a:pPr marL="365760" indent="-283464" eaLnBrk="1" fontAlgn="auto" hangingPunct="1">
              <a:spcAft>
                <a:spcPts val="0"/>
              </a:spcAft>
              <a:buFont typeface="Wingdings 2"/>
              <a:buChar char=""/>
              <a:defRPr/>
            </a:pPr>
            <a:r>
              <a:rPr lang="it-IT" altLang="it-IT" b="1" u="sng" smtClean="0"/>
              <a:t>Valutazione delle articolazioni periferiche</a:t>
            </a:r>
            <a:r>
              <a:rPr lang="it-IT" altLang="it-IT" smtClean="0"/>
              <a:t>:</a:t>
            </a:r>
          </a:p>
          <a:p>
            <a:pPr marL="640080" lvl="1" indent="-237744" eaLnBrk="1" fontAlgn="auto" hangingPunct="1">
              <a:spcAft>
                <a:spcPts val="0"/>
              </a:spcAft>
              <a:buFont typeface="Verdana"/>
              <a:buChar char="◦"/>
              <a:defRPr/>
            </a:pPr>
            <a:r>
              <a:rPr lang="it-IT" altLang="it-IT" smtClean="0"/>
              <a:t>misura delle ampiezze articolari</a:t>
            </a:r>
          </a:p>
          <a:p>
            <a:pPr marL="640080" lvl="1" indent="-237744" eaLnBrk="1" fontAlgn="auto" hangingPunct="1">
              <a:spcAft>
                <a:spcPts val="0"/>
              </a:spcAft>
              <a:buFont typeface="Verdana"/>
              <a:buChar char="◦"/>
              <a:defRPr/>
            </a:pPr>
            <a:r>
              <a:rPr lang="it-IT" altLang="it-IT" smtClean="0"/>
              <a:t>evidenziazione delle deformità</a:t>
            </a:r>
          </a:p>
        </p:txBody>
      </p:sp>
      <p:sp>
        <p:nvSpPr>
          <p:cNvPr id="4506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fld id="{3903FB37-6E27-4217-AA3F-5081B9A00DA8}" type="slidenum">
              <a:rPr lang="it-IT" altLang="it-IT" sz="1200" smtClean="0">
                <a:latin typeface="Arial" charset="0"/>
              </a:rPr>
              <a:pPr eaLnBrk="1" hangingPunct="1">
                <a:spcBef>
                  <a:spcPct val="0"/>
                </a:spcBef>
                <a:buClrTx/>
                <a:buSzTx/>
                <a:buFontTx/>
                <a:buNone/>
              </a:pPr>
              <a:t>37</a:t>
            </a:fld>
            <a:endParaRPr lang="it-IT" altLang="it-IT" sz="1200" smtClean="0">
              <a:latin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sz="half" idx="1"/>
          </p:nvPr>
        </p:nvSpPr>
        <p:spPr>
          <a:xfrm>
            <a:off x="323850" y="908050"/>
            <a:ext cx="4248150" cy="5949950"/>
          </a:xfrm>
        </p:spPr>
        <p:txBody>
          <a:bodyPr/>
          <a:lstStyle/>
          <a:p>
            <a:pPr eaLnBrk="1" hangingPunct="1">
              <a:buFont typeface="Wingdings" pitchFamily="2" charset="2"/>
              <a:buNone/>
            </a:pPr>
            <a:r>
              <a:rPr lang="it-IT" altLang="it-IT" b="1" u="sng" smtClean="0"/>
              <a:t>Bilancio muscolare</a:t>
            </a:r>
          </a:p>
          <a:p>
            <a:pPr eaLnBrk="1" hangingPunct="1"/>
            <a:r>
              <a:rPr lang="it-IT" altLang="it-IT" sz="2400" smtClean="0"/>
              <a:t>Valutazione delle retrazioni miofasciali (ad es. catena anteriore superiore arto sup, SCOM per anteposizione capo; ileopsoas per tendenza a flesso d’anca, ischio-crurali per rettificazione lordosi e tendenza a flesso di ginocchio)</a:t>
            </a:r>
          </a:p>
          <a:p>
            <a:pPr eaLnBrk="1" hangingPunct="1"/>
            <a:r>
              <a:rPr lang="it-IT" altLang="it-IT" sz="2400" smtClean="0"/>
              <a:t>Valutazioni delle debolezze muscolari: es. stabilizzatori lombari, stabilizzatori scapolari, ecc</a:t>
            </a:r>
          </a:p>
        </p:txBody>
      </p:sp>
      <p:sp>
        <p:nvSpPr>
          <p:cNvPr id="46083" name="Rectangle 5"/>
          <p:cNvSpPr>
            <a:spLocks noGrp="1" noChangeArrowheads="1"/>
          </p:cNvSpPr>
          <p:nvPr>
            <p:ph sz="half" idx="2"/>
          </p:nvPr>
        </p:nvSpPr>
        <p:spPr>
          <a:xfrm>
            <a:off x="4876800" y="1557338"/>
            <a:ext cx="4016375" cy="4824412"/>
          </a:xfrm>
        </p:spPr>
        <p:txBody>
          <a:bodyPr/>
          <a:lstStyle/>
          <a:p>
            <a:pPr eaLnBrk="1" hangingPunct="1"/>
            <a:r>
              <a:rPr lang="it-IT" altLang="it-IT" b="1" u="sng" smtClean="0"/>
              <a:t>La valutazione</a:t>
            </a:r>
            <a:r>
              <a:rPr lang="it-IT" altLang="it-IT" sz="2000" smtClean="0"/>
              <a:t> </a:t>
            </a:r>
            <a:r>
              <a:rPr lang="it-IT" altLang="it-IT" sz="2400" smtClean="0"/>
              <a:t>va fatta periodicamente per consentire esercizi in funzione dello stadio evolutivo, per seguire i progressi del paziente nel corso della rieducazione, per monitorare costantemente l’evoluzione della malattia.</a:t>
            </a:r>
          </a:p>
        </p:txBody>
      </p:sp>
      <p:sp>
        <p:nvSpPr>
          <p:cNvPr id="46084"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fld id="{64E65848-2737-4286-ACBF-9BA9D483B9A3}" type="slidenum">
              <a:rPr lang="it-IT" altLang="it-IT" sz="1200" smtClean="0">
                <a:latin typeface="Arial" charset="0"/>
              </a:rPr>
              <a:pPr eaLnBrk="1" hangingPunct="1">
                <a:spcBef>
                  <a:spcPct val="0"/>
                </a:spcBef>
                <a:buClrTx/>
                <a:buSzTx/>
                <a:buFontTx/>
                <a:buNone/>
              </a:pPr>
              <a:t>38</a:t>
            </a:fld>
            <a:endParaRPr lang="it-IT" altLang="it-IT" sz="1200" smtClean="0">
              <a:latin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8"/>
          <p:cNvSpPr>
            <a:spLocks noGrp="1" noChangeArrowheads="1"/>
          </p:cNvSpPr>
          <p:nvPr>
            <p:ph type="title"/>
          </p:nvPr>
        </p:nvSpPr>
        <p:spPr/>
        <p:txBody>
          <a:bodyPr/>
          <a:lstStyle/>
          <a:p>
            <a:pPr eaLnBrk="1" fontAlgn="auto" hangingPunct="1">
              <a:spcAft>
                <a:spcPts val="0"/>
              </a:spcAft>
              <a:defRPr/>
            </a:pPr>
            <a:r>
              <a:rPr lang="it-IT" altLang="it-IT" smtClean="0">
                <a:solidFill>
                  <a:schemeClr val="tx2">
                    <a:satMod val="130000"/>
                  </a:schemeClr>
                </a:solidFill>
              </a:rPr>
              <a:t>4. Valutazione funzionale</a:t>
            </a:r>
          </a:p>
        </p:txBody>
      </p:sp>
      <p:sp>
        <p:nvSpPr>
          <p:cNvPr id="23556" name="Rectangle 5"/>
          <p:cNvSpPr>
            <a:spLocks noGrp="1" noChangeArrowheads="1"/>
          </p:cNvSpPr>
          <p:nvPr>
            <p:ph idx="1"/>
          </p:nvPr>
        </p:nvSpPr>
        <p:spPr>
          <a:xfrm>
            <a:off x="914400" y="1600200"/>
            <a:ext cx="7834313" cy="4852988"/>
          </a:xfrm>
        </p:spPr>
        <p:txBody>
          <a:bodyPr>
            <a:normAutofit lnSpcReduction="10000"/>
          </a:bodyPr>
          <a:lstStyle/>
          <a:p>
            <a:pPr marL="365760" indent="-283464" eaLnBrk="1" fontAlgn="auto" hangingPunct="1">
              <a:lnSpc>
                <a:spcPct val="90000"/>
              </a:lnSpc>
              <a:spcAft>
                <a:spcPts val="0"/>
              </a:spcAft>
              <a:buFont typeface="Wingdings" pitchFamily="2" charset="2"/>
              <a:buNone/>
              <a:defRPr/>
            </a:pPr>
            <a:r>
              <a:rPr lang="it-IT" altLang="it-IT" b="1" u="sng" smtClean="0"/>
              <a:t>Prove funzionali respiratore</a:t>
            </a:r>
          </a:p>
          <a:p>
            <a:pPr marL="365760" indent="-283464" eaLnBrk="1" fontAlgn="auto" hangingPunct="1">
              <a:lnSpc>
                <a:spcPct val="90000"/>
              </a:lnSpc>
              <a:spcAft>
                <a:spcPts val="0"/>
              </a:spcAft>
              <a:buFont typeface="Wingdings 2"/>
              <a:buChar char=""/>
              <a:defRPr/>
            </a:pPr>
            <a:r>
              <a:rPr lang="it-IT" altLang="it-IT" smtClean="0"/>
              <a:t>La PSR porta ad un’insufficienza ventilatoria moderata di tipo restrittivo, proporzionale allo stadio evolutivo della malattia. Ciò dipende dalla diminuzione della compliance del torace, divenuto più rigido. I muscoli inspiratori lottano contro questa retrazione, ma non possono permettere un’espansione completa né un’espirazione massimale.</a:t>
            </a:r>
          </a:p>
          <a:p>
            <a:pPr marL="365760" indent="-283464" eaLnBrk="1" fontAlgn="auto" hangingPunct="1">
              <a:lnSpc>
                <a:spcPct val="90000"/>
              </a:lnSpc>
              <a:spcAft>
                <a:spcPts val="0"/>
              </a:spcAft>
              <a:buFont typeface="Wingdings 2"/>
              <a:buChar char=""/>
              <a:defRPr/>
            </a:pPr>
            <a:r>
              <a:rPr lang="it-IT" altLang="it-IT" smtClean="0"/>
              <a:t>Valutazione della respirazione diaframmatica, costale e apicale, tosse</a:t>
            </a:r>
          </a:p>
        </p:txBody>
      </p:sp>
      <p:sp>
        <p:nvSpPr>
          <p:cNvPr id="4710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fld id="{B4A6B081-6505-4815-A975-9586A486EB3E}" type="slidenum">
              <a:rPr lang="it-IT" altLang="it-IT" sz="1200" smtClean="0">
                <a:latin typeface="Arial" charset="0"/>
              </a:rPr>
              <a:pPr eaLnBrk="1" hangingPunct="1">
                <a:spcBef>
                  <a:spcPct val="0"/>
                </a:spcBef>
                <a:buClrTx/>
                <a:buSzTx/>
                <a:buFontTx/>
                <a:buNone/>
              </a:pPr>
              <a:t>39</a:t>
            </a:fld>
            <a:endParaRPr lang="it-IT" altLang="it-IT" sz="1200" smtClean="0">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79388" y="217488"/>
            <a:ext cx="8569325" cy="1555750"/>
          </a:xfrm>
        </p:spPr>
        <p:txBody>
          <a:bodyPr/>
          <a:lstStyle/>
          <a:p>
            <a:pPr eaLnBrk="1" fontAlgn="auto" hangingPunct="1">
              <a:spcAft>
                <a:spcPts val="0"/>
              </a:spcAft>
              <a:defRPr/>
            </a:pPr>
            <a:r>
              <a:rPr lang="it-IT" altLang="it-IT" sz="4400" dirty="0" smtClean="0">
                <a:solidFill>
                  <a:schemeClr val="tx2">
                    <a:satMod val="130000"/>
                  </a:schemeClr>
                </a:solidFill>
              </a:rPr>
              <a:t>PELVISPONDILITE</a:t>
            </a:r>
            <a:br>
              <a:rPr lang="it-IT" altLang="it-IT" sz="4400" dirty="0" smtClean="0">
                <a:solidFill>
                  <a:schemeClr val="tx2">
                    <a:satMod val="130000"/>
                  </a:schemeClr>
                </a:solidFill>
              </a:rPr>
            </a:br>
            <a:r>
              <a:rPr lang="it-IT" altLang="it-IT" sz="4400" dirty="0">
                <a:solidFill>
                  <a:schemeClr val="tx2">
                    <a:satMod val="130000"/>
                  </a:schemeClr>
                </a:solidFill>
              </a:rPr>
              <a:t/>
            </a:r>
            <a:br>
              <a:rPr lang="it-IT" altLang="it-IT" sz="4400" dirty="0">
                <a:solidFill>
                  <a:schemeClr val="tx2">
                    <a:satMod val="130000"/>
                  </a:schemeClr>
                </a:solidFill>
              </a:rPr>
            </a:br>
            <a:r>
              <a:rPr lang="it-IT" altLang="it-IT" sz="4400" dirty="0" smtClean="0">
                <a:solidFill>
                  <a:schemeClr val="tx2">
                    <a:satMod val="130000"/>
                  </a:schemeClr>
                </a:solidFill>
              </a:rPr>
              <a:t/>
            </a:r>
            <a:br>
              <a:rPr lang="it-IT" altLang="it-IT" sz="4400" dirty="0" smtClean="0">
                <a:solidFill>
                  <a:schemeClr val="tx2">
                    <a:satMod val="130000"/>
                  </a:schemeClr>
                </a:solidFill>
              </a:rPr>
            </a:br>
            <a:r>
              <a:rPr lang="it-IT" altLang="it-IT" sz="4400" dirty="0" smtClean="0">
                <a:solidFill>
                  <a:schemeClr val="tx2">
                    <a:satMod val="130000"/>
                  </a:schemeClr>
                </a:solidFill>
              </a:rPr>
              <a:t>REUMATICA</a:t>
            </a:r>
          </a:p>
        </p:txBody>
      </p:sp>
      <p:sp>
        <p:nvSpPr>
          <p:cNvPr id="11267" name="Rectangle 1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fld id="{E9073D83-0820-4478-8474-C95A2A8A803E}" type="slidenum">
              <a:rPr lang="it-IT" altLang="it-IT" sz="1200" smtClean="0">
                <a:latin typeface="Arial" charset="0"/>
              </a:rPr>
              <a:pPr eaLnBrk="1" hangingPunct="1">
                <a:spcBef>
                  <a:spcPct val="0"/>
                </a:spcBef>
                <a:buClrTx/>
                <a:buSzTx/>
                <a:buFontTx/>
                <a:buNone/>
              </a:pPr>
              <a:t>4</a:t>
            </a:fld>
            <a:endParaRPr lang="it-IT" altLang="it-IT" sz="1200" smtClean="0">
              <a:latin typeface="Arial" charset="0"/>
            </a:endParaRPr>
          </a:p>
        </p:txBody>
      </p:sp>
      <p:sp>
        <p:nvSpPr>
          <p:cNvPr id="11268" name="Text Box 4"/>
          <p:cNvSpPr txBox="1">
            <a:spLocks noChangeArrowheads="1"/>
          </p:cNvSpPr>
          <p:nvPr/>
        </p:nvSpPr>
        <p:spPr bwMode="auto">
          <a:xfrm>
            <a:off x="395288" y="5876925"/>
            <a:ext cx="8640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r>
              <a:rPr lang="it-IT" altLang="it-IT" sz="2400">
                <a:latin typeface="Arial" charset="0"/>
              </a:rPr>
              <a:t>Cap. 12 “La riabilitazione integrata delle malattie reumatiche”</a:t>
            </a:r>
          </a:p>
        </p:txBody>
      </p:sp>
      <p:pic>
        <p:nvPicPr>
          <p:cNvPr id="11269" name="Picture 7" descr="C:\Users\Fisiot24\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2030413"/>
            <a:ext cx="4824412" cy="3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57200" y="188913"/>
            <a:ext cx="8229600" cy="1152525"/>
          </a:xfrm>
        </p:spPr>
        <p:txBody>
          <a:bodyPr>
            <a:normAutofit fontScale="90000"/>
          </a:bodyPr>
          <a:lstStyle/>
          <a:p>
            <a:pPr eaLnBrk="1" fontAlgn="auto" hangingPunct="1">
              <a:spcAft>
                <a:spcPts val="0"/>
              </a:spcAft>
              <a:defRPr/>
            </a:pPr>
            <a:r>
              <a:rPr lang="it-IT" altLang="it-IT" b="1" smtClean="0">
                <a:solidFill>
                  <a:schemeClr val="tx2">
                    <a:satMod val="130000"/>
                  </a:schemeClr>
                </a:solidFill>
              </a:rPr>
              <a:t>Valutazione disabilità nelle AVQ</a:t>
            </a:r>
          </a:p>
        </p:txBody>
      </p:sp>
      <p:sp>
        <p:nvSpPr>
          <p:cNvPr id="24580" name="Rectangle 3"/>
          <p:cNvSpPr>
            <a:spLocks noGrp="1" noChangeArrowheads="1"/>
          </p:cNvSpPr>
          <p:nvPr>
            <p:ph idx="1"/>
          </p:nvPr>
        </p:nvSpPr>
        <p:spPr>
          <a:xfrm>
            <a:off x="395288" y="1628775"/>
            <a:ext cx="8229600" cy="4895850"/>
          </a:xfrm>
        </p:spPr>
        <p:txBody>
          <a:bodyPr>
            <a:normAutofit lnSpcReduction="10000"/>
          </a:bodyPr>
          <a:lstStyle/>
          <a:p>
            <a:pPr marL="365760" indent="-283464" eaLnBrk="1" fontAlgn="auto" hangingPunct="1">
              <a:lnSpc>
                <a:spcPct val="90000"/>
              </a:lnSpc>
              <a:spcAft>
                <a:spcPts val="0"/>
              </a:spcAft>
              <a:buFont typeface="Wingdings 2"/>
              <a:buChar char=""/>
              <a:defRPr/>
            </a:pPr>
            <a:r>
              <a:rPr lang="it-IT" altLang="it-IT" smtClean="0"/>
              <a:t>FINALIZZATA A RILEVARE L’IMPATTO DELLA PATOLOGIA NELLA VITA DEL SOGGETTO:</a:t>
            </a:r>
          </a:p>
          <a:p>
            <a:pPr marL="640080" lvl="1" indent="-237744" eaLnBrk="1" fontAlgn="auto" hangingPunct="1">
              <a:lnSpc>
                <a:spcPct val="90000"/>
              </a:lnSpc>
              <a:spcAft>
                <a:spcPts val="0"/>
              </a:spcAft>
              <a:buFont typeface="Verdana"/>
              <a:buChar char="◦"/>
              <a:defRPr/>
            </a:pPr>
            <a:r>
              <a:rPr lang="it-IT" altLang="it-IT" b="1" u="sng" smtClean="0"/>
              <a:t>Nelle AVQ del domicilio e nel lavoro</a:t>
            </a:r>
          </a:p>
          <a:p>
            <a:pPr marL="640080" lvl="1" indent="-237744" eaLnBrk="1" fontAlgn="auto" hangingPunct="1">
              <a:lnSpc>
                <a:spcPct val="90000"/>
              </a:lnSpc>
              <a:spcAft>
                <a:spcPts val="0"/>
              </a:spcAft>
              <a:buFont typeface="Verdana"/>
              <a:buChar char="◦"/>
              <a:defRPr/>
            </a:pPr>
            <a:r>
              <a:rPr lang="it-IT" altLang="it-IT" smtClean="0"/>
              <a:t>difficoltà nel </a:t>
            </a:r>
            <a:r>
              <a:rPr lang="it-IT" altLang="it-IT" b="1" u="sng" smtClean="0"/>
              <a:t>vestirsi</a:t>
            </a:r>
            <a:r>
              <a:rPr lang="it-IT" altLang="it-IT" smtClean="0"/>
              <a:t>: mettersi calze e scarpe, infilare un pullover, ecc</a:t>
            </a:r>
          </a:p>
          <a:p>
            <a:pPr marL="640080" lvl="1" indent="-237744" eaLnBrk="1" fontAlgn="auto" hangingPunct="1">
              <a:lnSpc>
                <a:spcPct val="90000"/>
              </a:lnSpc>
              <a:spcAft>
                <a:spcPts val="0"/>
              </a:spcAft>
              <a:buFont typeface="Verdana"/>
              <a:buChar char="◦"/>
              <a:defRPr/>
            </a:pPr>
            <a:r>
              <a:rPr lang="it-IT" altLang="it-IT" smtClean="0"/>
              <a:t>Difficoltà nelle </a:t>
            </a:r>
            <a:r>
              <a:rPr lang="it-IT" altLang="it-IT" b="1" u="sng" smtClean="0"/>
              <a:t>posture e nei passaggi posturali</a:t>
            </a:r>
            <a:r>
              <a:rPr lang="it-IT" altLang="it-IT" smtClean="0"/>
              <a:t>: stare disteso a letto, vasca da bagno, automobile, ecc</a:t>
            </a:r>
          </a:p>
          <a:p>
            <a:pPr marL="640080" lvl="1" indent="-237744" eaLnBrk="1" fontAlgn="auto" hangingPunct="1">
              <a:lnSpc>
                <a:spcPct val="90000"/>
              </a:lnSpc>
              <a:spcAft>
                <a:spcPts val="0"/>
              </a:spcAft>
              <a:buFont typeface="Verdana"/>
              <a:buChar char="◦"/>
              <a:defRPr/>
            </a:pPr>
            <a:r>
              <a:rPr lang="it-IT" altLang="it-IT" b="1" u="sng" smtClean="0"/>
              <a:t>Camminare</a:t>
            </a:r>
            <a:r>
              <a:rPr lang="it-IT" altLang="it-IT" smtClean="0"/>
              <a:t>, quanto può resistere in piedi, salire e scendere le scale, ecc</a:t>
            </a:r>
          </a:p>
          <a:p>
            <a:pPr marL="640080" lvl="1" indent="-237744" eaLnBrk="1" fontAlgn="auto" hangingPunct="1">
              <a:lnSpc>
                <a:spcPct val="90000"/>
              </a:lnSpc>
              <a:spcAft>
                <a:spcPts val="0"/>
              </a:spcAft>
              <a:buFont typeface="Verdana"/>
              <a:buChar char="◦"/>
              <a:defRPr/>
            </a:pPr>
            <a:r>
              <a:rPr lang="it-IT" altLang="it-IT" b="1" u="sng" smtClean="0"/>
              <a:t>Gestire pesi</a:t>
            </a:r>
            <a:r>
              <a:rPr lang="it-IT" altLang="it-IT" smtClean="0"/>
              <a:t> con gli arti superiori</a:t>
            </a:r>
          </a:p>
        </p:txBody>
      </p:sp>
      <p:sp>
        <p:nvSpPr>
          <p:cNvPr id="4813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fld id="{322E29F1-F2FF-4770-BDA5-F94B5FE90CA6}" type="slidenum">
              <a:rPr lang="it-IT" altLang="it-IT" sz="1200" smtClean="0">
                <a:latin typeface="Arial" charset="0"/>
              </a:rPr>
              <a:pPr eaLnBrk="1" hangingPunct="1">
                <a:spcBef>
                  <a:spcPct val="0"/>
                </a:spcBef>
                <a:buClrTx/>
                <a:buSzTx/>
                <a:buFontTx/>
                <a:buNone/>
              </a:pPr>
              <a:t>40</a:t>
            </a:fld>
            <a:endParaRPr lang="it-IT" altLang="it-IT" sz="1200" smtClean="0">
              <a:latin typeface="Arial" charset="0"/>
            </a:endParaRPr>
          </a:p>
        </p:txBody>
      </p:sp>
      <p:sp>
        <p:nvSpPr>
          <p:cNvPr id="37892" name="Rectangle 4"/>
          <p:cNvSpPr>
            <a:spLocks noChangeArrowheads="1"/>
          </p:cNvSpPr>
          <p:nvPr/>
        </p:nvSpPr>
        <p:spPr bwMode="auto">
          <a:xfrm>
            <a:off x="2286000" y="3716338"/>
            <a:ext cx="4572000" cy="366712"/>
          </a:xfrm>
          <a:prstGeom prst="rect">
            <a:avLst/>
          </a:prstGeom>
          <a:noFill/>
          <a:ln w="9525">
            <a:noFill/>
            <a:miter lim="800000"/>
            <a:headEnd/>
            <a:tailEnd/>
          </a:ln>
          <a:effectLst/>
        </p:spPr>
        <p:txBody>
          <a:bodyPr>
            <a:spAutoFit/>
          </a:bodyPr>
          <a:lstStyle/>
          <a:p>
            <a:pPr>
              <a:defRPr/>
            </a:pPr>
            <a:endParaRPr lang="it-IT">
              <a:effectLst>
                <a:outerShdw blurRad="38100" dist="38100" dir="2700000" algn="tl">
                  <a:srgbClr val="FFFFFF"/>
                </a:outerShdw>
              </a:effectLst>
              <a:latin typeface="Tahoma"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914400" y="277813"/>
            <a:ext cx="7772400" cy="1063625"/>
          </a:xfrm>
        </p:spPr>
        <p:txBody>
          <a:bodyPr>
            <a:normAutofit fontScale="90000"/>
          </a:bodyPr>
          <a:lstStyle/>
          <a:p>
            <a:pPr eaLnBrk="1" fontAlgn="auto" hangingPunct="1">
              <a:spcAft>
                <a:spcPts val="0"/>
              </a:spcAft>
              <a:defRPr/>
            </a:pPr>
            <a:r>
              <a:rPr lang="it-IT" b="1" smtClean="0">
                <a:solidFill>
                  <a:schemeClr val="tx2">
                    <a:satMod val="130000"/>
                  </a:schemeClr>
                </a:solidFill>
                <a:effectLst>
                  <a:outerShdw blurRad="38100" dist="38100" dir="2700000" algn="tl">
                    <a:srgbClr val="000000"/>
                  </a:outerShdw>
                </a:effectLst>
              </a:rPr>
              <a:t>Valutazione funzionale sistemica</a:t>
            </a:r>
          </a:p>
        </p:txBody>
      </p:sp>
      <p:sp>
        <p:nvSpPr>
          <p:cNvPr id="49155" name="Rectangle 3"/>
          <p:cNvSpPr>
            <a:spLocks noGrp="1" noChangeArrowheads="1"/>
          </p:cNvSpPr>
          <p:nvPr>
            <p:ph idx="1"/>
          </p:nvPr>
        </p:nvSpPr>
        <p:spPr>
          <a:xfrm>
            <a:off x="250825" y="1441450"/>
            <a:ext cx="8893175" cy="5416550"/>
          </a:xfrm>
        </p:spPr>
        <p:txBody>
          <a:bodyPr/>
          <a:lstStyle/>
          <a:p>
            <a:pPr eaLnBrk="1" hangingPunct="1">
              <a:lnSpc>
                <a:spcPct val="80000"/>
              </a:lnSpc>
            </a:pPr>
            <a:r>
              <a:rPr lang="it-IT" altLang="it-IT" sz="2400" b="1" u="sng" smtClean="0"/>
              <a:t>Sistema respiratorio:</a:t>
            </a:r>
            <a:r>
              <a:rPr lang="it-IT" altLang="it-IT" sz="2400" smtClean="0"/>
              <a:t> </a:t>
            </a:r>
          </a:p>
          <a:p>
            <a:pPr lvl="1" eaLnBrk="1" hangingPunct="1">
              <a:lnSpc>
                <a:spcPct val="80000"/>
              </a:lnSpc>
            </a:pPr>
            <a:r>
              <a:rPr lang="it-IT" altLang="it-IT" sz="2200" smtClean="0"/>
              <a:t>diminuita mobilità costale </a:t>
            </a:r>
            <a:r>
              <a:rPr lang="it-IT" altLang="it-IT" sz="2200" smtClean="0">
                <a:sym typeface="Wingdings" pitchFamily="2" charset="2"/>
              </a:rPr>
              <a:t></a:t>
            </a:r>
            <a:r>
              <a:rPr lang="it-IT" altLang="it-IT" sz="2200" smtClean="0"/>
              <a:t>diminuita capacità ventilatoria</a:t>
            </a:r>
          </a:p>
          <a:p>
            <a:pPr eaLnBrk="1" hangingPunct="1">
              <a:lnSpc>
                <a:spcPct val="80000"/>
              </a:lnSpc>
            </a:pPr>
            <a:r>
              <a:rPr lang="it-IT" altLang="it-IT" sz="2400" b="1" u="sng" smtClean="0"/>
              <a:t>Sistema “Tronco”:</a:t>
            </a:r>
          </a:p>
          <a:p>
            <a:pPr lvl="1" eaLnBrk="1" hangingPunct="1">
              <a:lnSpc>
                <a:spcPct val="80000"/>
              </a:lnSpc>
            </a:pPr>
            <a:r>
              <a:rPr lang="it-IT" altLang="it-IT" sz="2200" smtClean="0"/>
              <a:t>Deficit di frammentabilità: perdita ritmo lombo-pelvico</a:t>
            </a:r>
          </a:p>
          <a:p>
            <a:pPr lvl="1" eaLnBrk="1" hangingPunct="1">
              <a:lnSpc>
                <a:spcPct val="80000"/>
              </a:lnSpc>
            </a:pPr>
            <a:r>
              <a:rPr lang="it-IT" altLang="it-IT" sz="2200" smtClean="0"/>
              <a:t>Perdita di capacità di stabilizzazione lombare per deficit addominali </a:t>
            </a:r>
            <a:r>
              <a:rPr lang="it-IT" altLang="it-IT" sz="2200" smtClean="0">
                <a:sym typeface="Wingdings" pitchFamily="2" charset="2"/>
              </a:rPr>
              <a:t> deficit funzione di sostegno, verticalità e prolungamento</a:t>
            </a:r>
            <a:endParaRPr lang="it-IT" altLang="it-IT" sz="2200" smtClean="0"/>
          </a:p>
          <a:p>
            <a:pPr lvl="1" eaLnBrk="1" hangingPunct="1">
              <a:lnSpc>
                <a:spcPct val="80000"/>
              </a:lnSpc>
            </a:pPr>
            <a:r>
              <a:rPr lang="it-IT" altLang="it-IT" sz="2200" smtClean="0"/>
              <a:t>Deficit informativo: alterato senso di posizione</a:t>
            </a:r>
          </a:p>
          <a:p>
            <a:pPr eaLnBrk="1" hangingPunct="1">
              <a:lnSpc>
                <a:spcPct val="80000"/>
              </a:lnSpc>
            </a:pPr>
            <a:r>
              <a:rPr lang="it-IT" altLang="it-IT" sz="2400" b="1" u="sng" smtClean="0"/>
              <a:t>Sistema deambulazione</a:t>
            </a:r>
            <a:r>
              <a:rPr lang="it-IT" altLang="it-IT" sz="2400" smtClean="0"/>
              <a:t>:</a:t>
            </a:r>
          </a:p>
          <a:p>
            <a:pPr lvl="1" eaLnBrk="1" hangingPunct="1">
              <a:lnSpc>
                <a:spcPct val="80000"/>
              </a:lnSpc>
            </a:pPr>
            <a:r>
              <a:rPr lang="it-IT" altLang="it-IT" sz="2200" smtClean="0"/>
              <a:t>Perdita rotazione bacino-anca</a:t>
            </a:r>
          </a:p>
          <a:p>
            <a:pPr lvl="1" eaLnBrk="1" hangingPunct="1">
              <a:lnSpc>
                <a:spcPct val="80000"/>
              </a:lnSpc>
            </a:pPr>
            <a:r>
              <a:rPr lang="it-IT" altLang="it-IT" sz="2200" smtClean="0"/>
              <a:t>Alterato impatto al suolo</a:t>
            </a:r>
          </a:p>
          <a:p>
            <a:pPr lvl="1" eaLnBrk="1" hangingPunct="1">
              <a:lnSpc>
                <a:spcPct val="80000"/>
              </a:lnSpc>
            </a:pPr>
            <a:r>
              <a:rPr lang="it-IT" altLang="it-IT" sz="2200" smtClean="0"/>
              <a:t>Diminuzione tempo oscillatorio, aumento tempo di stance</a:t>
            </a:r>
          </a:p>
          <a:p>
            <a:pPr eaLnBrk="1" hangingPunct="1">
              <a:lnSpc>
                <a:spcPct val="80000"/>
              </a:lnSpc>
            </a:pPr>
            <a:r>
              <a:rPr lang="it-IT" altLang="it-IT" sz="2400" b="1" u="sng" smtClean="0"/>
              <a:t>Sistema prensione e manipolazione</a:t>
            </a:r>
            <a:r>
              <a:rPr lang="it-IT" altLang="it-IT" sz="2400" smtClean="0"/>
              <a:t>:</a:t>
            </a:r>
          </a:p>
          <a:p>
            <a:pPr lvl="1" eaLnBrk="1" hangingPunct="1">
              <a:lnSpc>
                <a:spcPct val="80000"/>
              </a:lnSpc>
            </a:pPr>
            <a:r>
              <a:rPr lang="it-IT" altLang="it-IT" sz="2200" smtClean="0"/>
              <a:t>perdita corretto orientamento scapola</a:t>
            </a:r>
          </a:p>
          <a:p>
            <a:pPr lvl="1" eaLnBrk="1" hangingPunct="1">
              <a:lnSpc>
                <a:spcPct val="80000"/>
              </a:lnSpc>
            </a:pPr>
            <a:r>
              <a:rPr lang="it-IT" altLang="it-IT" sz="2200" smtClean="0"/>
              <a:t>Deficit di orientamento e raggiungimento gleno-omerale con possibili sdr da conflitto</a:t>
            </a:r>
          </a:p>
        </p:txBody>
      </p:sp>
      <p:sp>
        <p:nvSpPr>
          <p:cNvPr id="49156"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fld id="{40A0F54C-107B-48D7-9D73-061ABEBA3440}" type="slidenum">
              <a:rPr lang="it-IT" altLang="it-IT" sz="1200" smtClean="0">
                <a:latin typeface="Arial" charset="0"/>
              </a:rPr>
              <a:pPr eaLnBrk="1" hangingPunct="1">
                <a:spcBef>
                  <a:spcPct val="0"/>
                </a:spcBef>
                <a:buClrTx/>
                <a:buSzTx/>
                <a:buFontTx/>
                <a:buNone/>
              </a:pPr>
              <a:t>41</a:t>
            </a:fld>
            <a:endParaRPr lang="it-IT" altLang="it-IT" sz="1200" smtClean="0">
              <a:latin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6013" y="-26988"/>
            <a:ext cx="7818437" cy="1497013"/>
          </a:xfrm>
        </p:spPr>
        <p:txBody>
          <a:bodyPr/>
          <a:lstStyle/>
          <a:p>
            <a:pPr eaLnBrk="1" hangingPunct="1">
              <a:defRPr/>
            </a:pPr>
            <a:r>
              <a:rPr lang="it-IT" dirty="0" smtClean="0"/>
              <a:t>Bath </a:t>
            </a:r>
            <a:r>
              <a:rPr lang="it-IT" dirty="0" err="1" smtClean="0"/>
              <a:t>Ankylosing</a:t>
            </a:r>
            <a:r>
              <a:rPr lang="it-IT" dirty="0" smtClean="0"/>
              <a:t> </a:t>
            </a:r>
            <a:r>
              <a:rPr lang="it-IT" dirty="0" err="1" smtClean="0"/>
              <a:t>Spondylitis</a:t>
            </a:r>
            <a:r>
              <a:rPr lang="it-IT" dirty="0" smtClean="0"/>
              <a:t> </a:t>
            </a:r>
            <a:r>
              <a:rPr lang="it-IT" dirty="0" err="1" smtClean="0"/>
              <a:t>Disease</a:t>
            </a:r>
            <a:r>
              <a:rPr lang="it-IT" dirty="0" smtClean="0"/>
              <a:t> Activity Index - BASDAI</a:t>
            </a:r>
            <a:endParaRPr lang="it-IT" dirty="0"/>
          </a:p>
        </p:txBody>
      </p:sp>
      <p:sp>
        <p:nvSpPr>
          <p:cNvPr id="50179" name="Segnaposto contenuto 2"/>
          <p:cNvSpPr>
            <a:spLocks noGrp="1"/>
          </p:cNvSpPr>
          <p:nvPr>
            <p:ph idx="1"/>
          </p:nvPr>
        </p:nvSpPr>
        <p:spPr>
          <a:xfrm>
            <a:off x="755650" y="1989138"/>
            <a:ext cx="8280400" cy="4868862"/>
          </a:xfrm>
        </p:spPr>
        <p:txBody>
          <a:bodyPr/>
          <a:lstStyle/>
          <a:p>
            <a:pPr eaLnBrk="1" hangingPunct="1"/>
            <a:r>
              <a:rPr lang="it-IT" altLang="it-IT" sz="2400" smtClean="0"/>
              <a:t>È un indice composito di malattia che valuta il dolore ed il fastidio avvertiti dal paziente nel corso dell’ultima settimana.</a:t>
            </a:r>
          </a:p>
          <a:p>
            <a:pPr eaLnBrk="1" hangingPunct="1"/>
            <a:r>
              <a:rPr lang="it-IT" altLang="it-IT" sz="2400" smtClean="0"/>
              <a:t>I quesiti del BASDAI interrogano i pazienti sul grado di dolore al collo, alla schiena, alle anche e quello provato alle articolazioni periferiche e il fastidio provocato dal contatto/pressione sui punti dolorosi nonché l’intensità della rigidità mattutina. </a:t>
            </a:r>
          </a:p>
          <a:p>
            <a:pPr eaLnBrk="1" hangingPunct="1"/>
            <a:r>
              <a:rPr lang="it-IT" altLang="it-IT" sz="2400" smtClean="0"/>
              <a:t>Le risposte sono riportate su scale analogico visive che presentano un range di 0-10 dove 0 corrisponde a nessun dolore o fastidio e 10 a severo dolore. Il punteggio finale dell’indice rappresenta semplicemente la somma delle singole scale.</a:t>
            </a:r>
          </a:p>
        </p:txBody>
      </p:sp>
      <p:sp>
        <p:nvSpPr>
          <p:cNvPr id="4" name="Segnaposto numero diapositiva 3"/>
          <p:cNvSpPr>
            <a:spLocks noGrp="1"/>
          </p:cNvSpPr>
          <p:nvPr>
            <p:ph type="sldNum" sz="quarter" idx="12"/>
          </p:nvPr>
        </p:nvSpPr>
        <p:spPr/>
        <p:txBody>
          <a:bodyPr/>
          <a:lstStyle/>
          <a:p>
            <a:pPr>
              <a:defRPr/>
            </a:pPr>
            <a:fld id="{24CA71C3-E368-4281-94C5-A6B210A6FE6E}" type="slidenum">
              <a:rPr lang="it-IT" smtClean="0"/>
              <a:pPr>
                <a:defRPr/>
              </a:pPr>
              <a:t>42</a:t>
            </a:fld>
            <a:endParaRPr lang="it-IT"/>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1187450" y="274638"/>
            <a:ext cx="7747000" cy="1143000"/>
          </a:xfrm>
        </p:spPr>
        <p:txBody>
          <a:bodyPr/>
          <a:lstStyle/>
          <a:p>
            <a:pPr eaLnBrk="1" fontAlgn="auto" hangingPunct="1">
              <a:spcAft>
                <a:spcPts val="0"/>
              </a:spcAft>
              <a:defRPr/>
            </a:pPr>
            <a:r>
              <a:rPr lang="it-IT" altLang="it-IT" b="1" dirty="0" smtClean="0">
                <a:solidFill>
                  <a:schemeClr val="tx2">
                    <a:satMod val="130000"/>
                  </a:schemeClr>
                </a:solidFill>
              </a:rPr>
              <a:t>Da ricordare</a:t>
            </a:r>
          </a:p>
        </p:txBody>
      </p:sp>
      <p:sp>
        <p:nvSpPr>
          <p:cNvPr id="51203"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fld id="{B4FB76A7-AEF7-43A0-952A-7A2749713AE3}" type="slidenum">
              <a:rPr lang="it-IT" altLang="it-IT" sz="1200" smtClean="0">
                <a:latin typeface="Arial" charset="0"/>
              </a:rPr>
              <a:pPr eaLnBrk="1" hangingPunct="1">
                <a:spcBef>
                  <a:spcPct val="0"/>
                </a:spcBef>
                <a:buClrTx/>
                <a:buSzTx/>
                <a:buFontTx/>
                <a:buNone/>
              </a:pPr>
              <a:t>43</a:t>
            </a:fld>
            <a:endParaRPr lang="it-IT" altLang="it-IT" sz="1200" smtClean="0">
              <a:latin typeface="Arial" charset="0"/>
            </a:endParaRPr>
          </a:p>
        </p:txBody>
      </p:sp>
      <p:sp>
        <p:nvSpPr>
          <p:cNvPr id="51204" name="AutoShape 3"/>
          <p:cNvSpPr>
            <a:spLocks noChangeArrowheads="1"/>
          </p:cNvSpPr>
          <p:nvPr/>
        </p:nvSpPr>
        <p:spPr bwMode="auto">
          <a:xfrm>
            <a:off x="71438" y="1557338"/>
            <a:ext cx="8964612" cy="5040312"/>
          </a:xfrm>
          <a:prstGeom prst="horizontalScroll">
            <a:avLst>
              <a:gd name="adj" fmla="val 12500"/>
            </a:avLst>
          </a:prstGeom>
          <a:solidFill>
            <a:schemeClr val="accent1"/>
          </a:solidFill>
          <a:ln w="9525">
            <a:solidFill>
              <a:schemeClr val="tx1"/>
            </a:solidFill>
            <a:round/>
            <a:headEnd/>
            <a:tailEnd/>
          </a:ln>
        </p:spPr>
        <p:txBody>
          <a:bodyPr wrap="none" anchor="ctr"/>
          <a:lstStyle>
            <a:lvl1pPr marL="457200" indent="-457200"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algn="ctr" eaLnBrk="1" hangingPunct="1">
              <a:lnSpc>
                <a:spcPct val="130000"/>
              </a:lnSpc>
              <a:spcBef>
                <a:spcPct val="0"/>
              </a:spcBef>
              <a:buClrTx/>
              <a:buSzTx/>
              <a:buFontTx/>
              <a:buAutoNum type="arabicPeriod"/>
            </a:pPr>
            <a:r>
              <a:rPr lang="it-IT" altLang="it-IT" sz="2400" b="1">
                <a:latin typeface="Times New Roman" pitchFamily="18" charset="0"/>
              </a:rPr>
              <a:t>Definizione di PSR</a:t>
            </a:r>
          </a:p>
          <a:p>
            <a:pPr algn="ctr" eaLnBrk="1" hangingPunct="1">
              <a:lnSpc>
                <a:spcPct val="130000"/>
              </a:lnSpc>
              <a:spcBef>
                <a:spcPct val="0"/>
              </a:spcBef>
              <a:buClrTx/>
              <a:buSzTx/>
              <a:buFontTx/>
              <a:buAutoNum type="arabicPeriod"/>
            </a:pPr>
            <a:r>
              <a:rPr lang="it-IT" altLang="it-IT" sz="2400" b="1">
                <a:latin typeface="Times New Roman" pitchFamily="18" charset="0"/>
              </a:rPr>
              <a:t>Tipo di esordio e chi colpisce più frequentemente</a:t>
            </a:r>
          </a:p>
          <a:p>
            <a:pPr algn="ctr" eaLnBrk="1" hangingPunct="1">
              <a:lnSpc>
                <a:spcPct val="130000"/>
              </a:lnSpc>
              <a:spcBef>
                <a:spcPct val="0"/>
              </a:spcBef>
              <a:buClrTx/>
              <a:buSzTx/>
              <a:buFontTx/>
              <a:buAutoNum type="arabicPeriod"/>
            </a:pPr>
            <a:r>
              <a:rPr lang="it-IT" altLang="it-IT" sz="2400" b="1">
                <a:latin typeface="Times New Roman" pitchFamily="18" charset="0"/>
              </a:rPr>
              <a:t>Le bandiere rosse</a:t>
            </a:r>
          </a:p>
          <a:p>
            <a:pPr algn="ctr" eaLnBrk="1" hangingPunct="1">
              <a:lnSpc>
                <a:spcPct val="130000"/>
              </a:lnSpc>
              <a:spcBef>
                <a:spcPct val="0"/>
              </a:spcBef>
              <a:buClrTx/>
              <a:buSzTx/>
              <a:buFontTx/>
              <a:buAutoNum type="arabicPeriod"/>
            </a:pPr>
            <a:r>
              <a:rPr lang="it-IT" altLang="it-IT" sz="2400" b="1">
                <a:latin typeface="Times New Roman" pitchFamily="18" charset="0"/>
              </a:rPr>
              <a:t>Le alterazioni strutturali e posturali più frequenti</a:t>
            </a:r>
          </a:p>
          <a:p>
            <a:pPr algn="ctr" eaLnBrk="1" hangingPunct="1">
              <a:lnSpc>
                <a:spcPct val="130000"/>
              </a:lnSpc>
              <a:spcBef>
                <a:spcPct val="0"/>
              </a:spcBef>
              <a:buClrTx/>
              <a:buSzTx/>
              <a:buFontTx/>
              <a:buAutoNum type="arabicPeriod"/>
            </a:pPr>
            <a:r>
              <a:rPr lang="it-IT" altLang="it-IT" sz="2400" b="1">
                <a:latin typeface="Times New Roman" pitchFamily="18" charset="0"/>
              </a:rPr>
              <a:t>Gli elementi importanti della valutazione</a:t>
            </a:r>
          </a:p>
          <a:p>
            <a:pPr algn="ctr" eaLnBrk="1" hangingPunct="1">
              <a:lnSpc>
                <a:spcPct val="130000"/>
              </a:lnSpc>
              <a:spcBef>
                <a:spcPct val="0"/>
              </a:spcBef>
              <a:buClrTx/>
              <a:buSzTx/>
              <a:buFontTx/>
              <a:buAutoNum type="arabicPeriod"/>
            </a:pPr>
            <a:r>
              <a:rPr lang="it-IT" altLang="it-IT" sz="2400" b="1">
                <a:latin typeface="Times New Roman" pitchFamily="18" charset="0"/>
              </a:rPr>
              <a:t>Descrizione/esecuzione dell’esame obiettivo</a:t>
            </a:r>
          </a:p>
          <a:p>
            <a:pPr algn="ctr" eaLnBrk="1" hangingPunct="1">
              <a:lnSpc>
                <a:spcPct val="130000"/>
              </a:lnSpc>
              <a:spcBef>
                <a:spcPct val="0"/>
              </a:spcBef>
              <a:buClrTx/>
              <a:buSzTx/>
              <a:buFontTx/>
              <a:buAutoNum type="arabicPeriod"/>
            </a:pPr>
            <a:endParaRPr lang="it-IT" altLang="it-IT" sz="2400" b="1">
              <a:latin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457200" y="76200"/>
            <a:ext cx="8229600" cy="1371600"/>
          </a:xfrm>
        </p:spPr>
        <p:txBody>
          <a:bodyPr>
            <a:normAutofit fontScale="90000"/>
          </a:bodyPr>
          <a:lstStyle/>
          <a:p>
            <a:pPr eaLnBrk="1" fontAlgn="auto" hangingPunct="1">
              <a:spcAft>
                <a:spcPts val="0"/>
              </a:spcAft>
              <a:defRPr/>
            </a:pPr>
            <a:r>
              <a:rPr lang="it-IT" altLang="it-IT" b="1" u="sng" smtClean="0">
                <a:solidFill>
                  <a:schemeClr val="tx2">
                    <a:satMod val="130000"/>
                  </a:schemeClr>
                </a:solidFill>
              </a:rPr>
              <a:t>OBIETTIVI </a:t>
            </a:r>
            <a:br>
              <a:rPr lang="it-IT" altLang="it-IT" b="1" u="sng" smtClean="0">
                <a:solidFill>
                  <a:schemeClr val="tx2">
                    <a:satMod val="130000"/>
                  </a:schemeClr>
                </a:solidFill>
              </a:rPr>
            </a:br>
            <a:r>
              <a:rPr lang="it-IT" altLang="it-IT" b="1" u="sng" smtClean="0">
                <a:solidFill>
                  <a:schemeClr val="tx2">
                    <a:satMod val="130000"/>
                  </a:schemeClr>
                </a:solidFill>
              </a:rPr>
              <a:t>DELLA RIABILITAZIONE</a:t>
            </a:r>
            <a:endParaRPr lang="it-IT" altLang="it-IT" sz="4600" smtClean="0">
              <a:solidFill>
                <a:schemeClr val="tx2">
                  <a:satMod val="130000"/>
                </a:schemeClr>
              </a:solidFill>
            </a:endParaRPr>
          </a:p>
        </p:txBody>
      </p:sp>
      <p:sp>
        <p:nvSpPr>
          <p:cNvPr id="52227" name="Rectangle 3"/>
          <p:cNvSpPr>
            <a:spLocks noGrp="1" noChangeArrowheads="1"/>
          </p:cNvSpPr>
          <p:nvPr>
            <p:ph idx="1"/>
          </p:nvPr>
        </p:nvSpPr>
        <p:spPr>
          <a:xfrm>
            <a:off x="457200" y="2133600"/>
            <a:ext cx="8229600" cy="4419600"/>
          </a:xfrm>
        </p:spPr>
        <p:txBody>
          <a:bodyPr/>
          <a:lstStyle/>
          <a:p>
            <a:pPr eaLnBrk="1" hangingPunct="1"/>
            <a:r>
              <a:rPr lang="it-IT" altLang="it-IT" smtClean="0"/>
              <a:t>RIDURRE E FORNIRE MODALITA’ DI GESTIONE DEL DOLORE</a:t>
            </a:r>
          </a:p>
          <a:p>
            <a:pPr eaLnBrk="1" hangingPunct="1"/>
            <a:r>
              <a:rPr lang="it-IT" altLang="it-IT" smtClean="0"/>
              <a:t>LIMITARE LA RIGIDITÀ E PREVENIRE LE DEFORMAZIONI POSTURALI</a:t>
            </a:r>
          </a:p>
          <a:p>
            <a:pPr eaLnBrk="1" hangingPunct="1"/>
            <a:r>
              <a:rPr lang="it-IT" altLang="it-IT" smtClean="0"/>
              <a:t>FAVORIRE IL MANTENIMENTO IL PIU’ A LUNGO POSSIBILE DEL PIU’ ALTO LIVELLO DI PARTECIPAZIONE E ATTIVITA’ DEL SOGGETTO</a:t>
            </a:r>
          </a:p>
        </p:txBody>
      </p:sp>
      <p:sp>
        <p:nvSpPr>
          <p:cNvPr id="5222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fld id="{CA39FB0B-7598-4D1E-89DC-18CD229AF382}" type="slidenum">
              <a:rPr lang="it-IT" altLang="it-IT" sz="1200" smtClean="0">
                <a:latin typeface="Arial" charset="0"/>
              </a:rPr>
              <a:pPr eaLnBrk="1" hangingPunct="1">
                <a:spcBef>
                  <a:spcPct val="0"/>
                </a:spcBef>
                <a:buClrTx/>
                <a:buSzTx/>
                <a:buFontTx/>
                <a:buNone/>
              </a:pPr>
              <a:t>44</a:t>
            </a:fld>
            <a:endParaRPr lang="it-IT" altLang="it-IT" sz="1200" smtClean="0">
              <a:latin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fontAlgn="auto" hangingPunct="1">
              <a:spcAft>
                <a:spcPts val="0"/>
              </a:spcAft>
              <a:defRPr/>
            </a:pPr>
            <a:r>
              <a:rPr lang="it-IT" b="1" smtClean="0">
                <a:solidFill>
                  <a:schemeClr val="tx2">
                    <a:satMod val="130000"/>
                  </a:schemeClr>
                </a:solidFill>
                <a:effectLst>
                  <a:outerShdw blurRad="38100" dist="38100" dir="2700000" algn="tl">
                    <a:srgbClr val="000000"/>
                  </a:outerShdw>
                </a:effectLst>
              </a:rPr>
              <a:t>Fase acuta: problemi</a:t>
            </a:r>
          </a:p>
        </p:txBody>
      </p:sp>
      <p:sp>
        <p:nvSpPr>
          <p:cNvPr id="28676" name="Rectangle 3"/>
          <p:cNvSpPr>
            <a:spLocks noGrp="1" noChangeArrowheads="1"/>
          </p:cNvSpPr>
          <p:nvPr>
            <p:ph idx="1"/>
          </p:nvPr>
        </p:nvSpPr>
        <p:spPr>
          <a:xfrm>
            <a:off x="611188" y="1600200"/>
            <a:ext cx="8075612" cy="4924425"/>
          </a:xfrm>
        </p:spPr>
        <p:txBody>
          <a:bodyPr>
            <a:normAutofit fontScale="92500" lnSpcReduction="10000"/>
          </a:bodyPr>
          <a:lstStyle/>
          <a:p>
            <a:pPr marL="365760" indent="-283464" eaLnBrk="1" fontAlgn="auto" hangingPunct="1">
              <a:lnSpc>
                <a:spcPct val="90000"/>
              </a:lnSpc>
              <a:spcAft>
                <a:spcPts val="0"/>
              </a:spcAft>
              <a:buFont typeface="Wingdings 2"/>
              <a:buChar char=""/>
              <a:defRPr/>
            </a:pPr>
            <a:r>
              <a:rPr lang="it-IT" altLang="it-IT" b="1" smtClean="0"/>
              <a:t>Dolore</a:t>
            </a:r>
          </a:p>
          <a:p>
            <a:pPr marL="365760" indent="-283464" eaLnBrk="1" fontAlgn="auto" hangingPunct="1">
              <a:lnSpc>
                <a:spcPct val="90000"/>
              </a:lnSpc>
              <a:spcAft>
                <a:spcPts val="0"/>
              </a:spcAft>
              <a:buFont typeface="Wingdings 2"/>
              <a:buChar char=""/>
              <a:defRPr/>
            </a:pPr>
            <a:r>
              <a:rPr lang="it-IT" altLang="it-IT" b="1" smtClean="0"/>
              <a:t>Affaticabilità </a:t>
            </a:r>
            <a:r>
              <a:rPr lang="it-IT" altLang="it-IT" smtClean="0"/>
              <a:t>rispetto a posizioni antigravitarie</a:t>
            </a:r>
          </a:p>
          <a:p>
            <a:pPr marL="365760" indent="-283464" eaLnBrk="1" fontAlgn="auto" hangingPunct="1">
              <a:lnSpc>
                <a:spcPct val="90000"/>
              </a:lnSpc>
              <a:spcAft>
                <a:spcPts val="0"/>
              </a:spcAft>
              <a:buFont typeface="Wingdings 2"/>
              <a:buChar char=""/>
              <a:defRPr/>
            </a:pPr>
            <a:r>
              <a:rPr lang="it-IT" altLang="it-IT" b="1" smtClean="0"/>
              <a:t>Rigidità</a:t>
            </a:r>
          </a:p>
          <a:p>
            <a:pPr marL="365760" indent="-283464" eaLnBrk="1" fontAlgn="auto" hangingPunct="1">
              <a:lnSpc>
                <a:spcPct val="90000"/>
              </a:lnSpc>
              <a:spcAft>
                <a:spcPts val="0"/>
              </a:spcAft>
              <a:buFont typeface="Wingdings 2"/>
              <a:buChar char=""/>
              <a:defRPr/>
            </a:pPr>
            <a:r>
              <a:rPr lang="it-IT" altLang="it-IT" smtClean="0"/>
              <a:t>Tendenza all’instaurarsi di </a:t>
            </a:r>
            <a:r>
              <a:rPr lang="it-IT" altLang="it-IT" b="1" smtClean="0"/>
              <a:t>deformità in “chiusura”</a:t>
            </a:r>
            <a:r>
              <a:rPr lang="it-IT" altLang="it-IT" smtClean="0"/>
              <a:t> (rettificazione lombare, cifosi dorsale, diminuita espansione toracica, flex anche…)</a:t>
            </a:r>
          </a:p>
          <a:p>
            <a:pPr marL="365760" indent="-283464" eaLnBrk="1" fontAlgn="auto" hangingPunct="1">
              <a:lnSpc>
                <a:spcPct val="90000"/>
              </a:lnSpc>
              <a:spcAft>
                <a:spcPts val="0"/>
              </a:spcAft>
              <a:buFont typeface="Wingdings 2"/>
              <a:buChar char=""/>
              <a:defRPr/>
            </a:pPr>
            <a:r>
              <a:rPr lang="it-IT" altLang="it-IT" b="1" smtClean="0"/>
              <a:t>Deficit di reclutamento muscolare</a:t>
            </a:r>
            <a:r>
              <a:rPr lang="it-IT" altLang="it-IT" smtClean="0"/>
              <a:t> (lombare)</a:t>
            </a:r>
          </a:p>
          <a:p>
            <a:pPr marL="365760" indent="-283464" eaLnBrk="1" fontAlgn="auto" hangingPunct="1">
              <a:lnSpc>
                <a:spcPct val="90000"/>
              </a:lnSpc>
              <a:spcAft>
                <a:spcPts val="0"/>
              </a:spcAft>
              <a:buFont typeface="Wingdings 2"/>
              <a:buChar char=""/>
              <a:defRPr/>
            </a:pPr>
            <a:r>
              <a:rPr lang="it-IT" altLang="it-IT" b="1" smtClean="0"/>
              <a:t>Deficit funzionale</a:t>
            </a:r>
            <a:r>
              <a:rPr lang="it-IT" altLang="it-IT" smtClean="0"/>
              <a:t>: cammino, ma anche il solo mantenimento di posizioni, deficit funzione di sostegno del tronco e di prolungamento</a:t>
            </a:r>
          </a:p>
        </p:txBody>
      </p:sp>
      <p:sp>
        <p:nvSpPr>
          <p:cNvPr id="5325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fld id="{6277CD65-E543-483E-AF33-A643741F779D}" type="slidenum">
              <a:rPr lang="it-IT" altLang="it-IT" sz="1200" smtClean="0">
                <a:latin typeface="Arial" charset="0"/>
              </a:rPr>
              <a:pPr eaLnBrk="1" hangingPunct="1">
                <a:spcBef>
                  <a:spcPct val="0"/>
                </a:spcBef>
                <a:buClrTx/>
                <a:buSzTx/>
                <a:buFontTx/>
                <a:buNone/>
              </a:pPr>
              <a:t>45</a:t>
            </a:fld>
            <a:endParaRPr lang="it-IT" altLang="it-IT" sz="1200" smtClean="0">
              <a:latin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normAutofit fontScale="90000"/>
          </a:bodyPr>
          <a:lstStyle/>
          <a:p>
            <a:pPr eaLnBrk="1" fontAlgn="auto" hangingPunct="1">
              <a:spcAft>
                <a:spcPts val="0"/>
              </a:spcAft>
              <a:defRPr/>
            </a:pPr>
            <a:r>
              <a:rPr lang="it-IT" b="1" smtClean="0">
                <a:solidFill>
                  <a:schemeClr val="tx2">
                    <a:satMod val="130000"/>
                  </a:schemeClr>
                </a:solidFill>
                <a:effectLst>
                  <a:outerShdw blurRad="38100" dist="38100" dir="2700000" algn="tl">
                    <a:srgbClr val="000000"/>
                  </a:outerShdw>
                </a:effectLst>
              </a:rPr>
              <a:t>Fase acuta: obiettivi e strumenti</a:t>
            </a:r>
          </a:p>
        </p:txBody>
      </p:sp>
      <p:sp>
        <p:nvSpPr>
          <p:cNvPr id="54275" name="Rectangle 3"/>
          <p:cNvSpPr>
            <a:spLocks noGrp="1" noChangeArrowheads="1"/>
          </p:cNvSpPr>
          <p:nvPr>
            <p:ph type="body" sz="half" idx="1"/>
          </p:nvPr>
        </p:nvSpPr>
        <p:spPr>
          <a:xfrm>
            <a:off x="34925" y="1484313"/>
            <a:ext cx="4826000" cy="4997450"/>
          </a:xfrm>
        </p:spPr>
        <p:txBody>
          <a:bodyPr/>
          <a:lstStyle/>
          <a:p>
            <a:pPr eaLnBrk="1" hangingPunct="1"/>
            <a:r>
              <a:rPr lang="it-IT" altLang="it-IT" sz="2400" b="1" u="sng" smtClean="0"/>
              <a:t>Riduzione dei sintomi infiammatori</a:t>
            </a:r>
          </a:p>
          <a:p>
            <a:pPr lvl="1" eaLnBrk="1" hangingPunct="1"/>
            <a:r>
              <a:rPr lang="it-IT" altLang="it-IT" sz="2200" smtClean="0"/>
              <a:t>Riposo e mobilizzazioni caute</a:t>
            </a:r>
          </a:p>
          <a:p>
            <a:pPr eaLnBrk="1" hangingPunct="1"/>
            <a:r>
              <a:rPr lang="it-IT" altLang="it-IT" sz="2400" b="1" u="sng" smtClean="0"/>
              <a:t>Prevenire le deformità in chiusura</a:t>
            </a:r>
          </a:p>
          <a:p>
            <a:pPr lvl="1" eaLnBrk="1" hangingPunct="1"/>
            <a:r>
              <a:rPr lang="it-IT" altLang="it-IT" sz="2200" smtClean="0"/>
              <a:t>Educazione ad una corretta igiene posturale: es. evitare la postura seduta prolungata, evitare più cuscini nella posizione di riposo, insegnare esercizi e autoposture in apertura (supino, prono, stazione eretta a parete)</a:t>
            </a:r>
          </a:p>
        </p:txBody>
      </p:sp>
      <p:pic>
        <p:nvPicPr>
          <p:cNvPr id="54276" name="Picture 5" descr="prono"/>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22875" y="2492375"/>
            <a:ext cx="3921125" cy="1112838"/>
          </a:xfrm>
          <a:noFill/>
        </p:spPr>
      </p:pic>
      <p:sp>
        <p:nvSpPr>
          <p:cNvPr id="54277"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fld id="{A867CB7E-C496-4FD9-8929-CF7162F94264}" type="slidenum">
              <a:rPr lang="it-IT" altLang="it-IT" sz="1200" smtClean="0">
                <a:latin typeface="Arial" charset="0"/>
              </a:rPr>
              <a:pPr eaLnBrk="1" hangingPunct="1">
                <a:spcBef>
                  <a:spcPct val="0"/>
                </a:spcBef>
                <a:buClrTx/>
                <a:buSzTx/>
                <a:buFontTx/>
                <a:buNone/>
              </a:pPr>
              <a:t>46</a:t>
            </a:fld>
            <a:endParaRPr lang="it-IT" altLang="it-IT" sz="1200" smtClean="0">
              <a:latin typeface="Arial" charset="0"/>
            </a:endParaRPr>
          </a:p>
        </p:txBody>
      </p:sp>
      <p:pic>
        <p:nvPicPr>
          <p:cNvPr id="54278" name="Picture 11" descr="sfi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5589588"/>
            <a:ext cx="465137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12" descr="cilind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3860800"/>
            <a:ext cx="31718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0" name="Text Box 13"/>
          <p:cNvSpPr txBox="1">
            <a:spLocks noChangeArrowheads="1"/>
          </p:cNvSpPr>
          <p:nvPr/>
        </p:nvSpPr>
        <p:spPr bwMode="auto">
          <a:xfrm>
            <a:off x="5651500" y="1747838"/>
            <a:ext cx="2727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r>
              <a:rPr lang="it-IT" altLang="it-IT" sz="2400">
                <a:latin typeface="Arial" charset="0"/>
              </a:rPr>
              <a:t>Posture preventive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fld id="{CE0FF3CB-7E52-4466-A0C7-2FBB89457EC6}" type="slidenum">
              <a:rPr lang="it-IT" altLang="it-IT" sz="1200" smtClean="0">
                <a:latin typeface="Arial" charset="0"/>
              </a:rPr>
              <a:pPr eaLnBrk="1" hangingPunct="1">
                <a:spcBef>
                  <a:spcPct val="0"/>
                </a:spcBef>
                <a:buClrTx/>
                <a:buSzTx/>
                <a:buFontTx/>
                <a:buNone/>
              </a:pPr>
              <a:t>47</a:t>
            </a:fld>
            <a:endParaRPr lang="it-IT" altLang="it-IT" sz="1200" smtClean="0">
              <a:latin typeface="Arial" charset="0"/>
            </a:endParaRPr>
          </a:p>
        </p:txBody>
      </p:sp>
      <p:pic>
        <p:nvPicPr>
          <p:cNvPr id="55299" name="Picture 4" descr="dischie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006475"/>
            <a:ext cx="38100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5" descr="postura seduta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295400"/>
            <a:ext cx="238125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6" descr="seduta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4175125"/>
            <a:ext cx="238125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8" descr="di-la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3789363"/>
            <a:ext cx="38100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Text Box 9"/>
          <p:cNvSpPr txBox="1">
            <a:spLocks noChangeArrowheads="1"/>
          </p:cNvSpPr>
          <p:nvPr/>
        </p:nvSpPr>
        <p:spPr bwMode="auto">
          <a:xfrm>
            <a:off x="1476375" y="333375"/>
            <a:ext cx="2473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r>
              <a:rPr lang="it-IT" altLang="it-IT" sz="2400">
                <a:latin typeface="Arial" charset="0"/>
              </a:rPr>
              <a:t>Posture di riposo</a:t>
            </a:r>
          </a:p>
        </p:txBody>
      </p:sp>
      <p:sp>
        <p:nvSpPr>
          <p:cNvPr id="55304" name="Text Box 10"/>
          <p:cNvSpPr txBox="1">
            <a:spLocks noChangeArrowheads="1"/>
          </p:cNvSpPr>
          <p:nvPr/>
        </p:nvSpPr>
        <p:spPr bwMode="auto">
          <a:xfrm>
            <a:off x="6053138" y="279400"/>
            <a:ext cx="21193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algn="ctr" eaLnBrk="1" hangingPunct="1">
              <a:spcBef>
                <a:spcPct val="0"/>
              </a:spcBef>
              <a:buClrTx/>
              <a:buSzTx/>
              <a:buFontTx/>
              <a:buNone/>
            </a:pPr>
            <a:r>
              <a:rPr lang="it-IT" altLang="it-IT" sz="2000">
                <a:latin typeface="Arial" charset="0"/>
              </a:rPr>
              <a:t>Correggere la </a:t>
            </a:r>
          </a:p>
          <a:p>
            <a:pPr algn="ctr" eaLnBrk="1" hangingPunct="1">
              <a:spcBef>
                <a:spcPct val="0"/>
              </a:spcBef>
              <a:buClrTx/>
              <a:buSzTx/>
              <a:buFontTx/>
              <a:buNone/>
            </a:pPr>
            <a:r>
              <a:rPr lang="it-IT" altLang="it-IT" sz="2000">
                <a:latin typeface="Arial" charset="0"/>
              </a:rPr>
              <a:t>Posizione seduta</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body" sz="half" idx="1"/>
          </p:nvPr>
        </p:nvSpPr>
        <p:spPr>
          <a:xfrm>
            <a:off x="179388" y="1600200"/>
            <a:ext cx="4545012" cy="4997450"/>
          </a:xfrm>
        </p:spPr>
        <p:txBody>
          <a:bodyPr/>
          <a:lstStyle/>
          <a:p>
            <a:pPr eaLnBrk="1" hangingPunct="1"/>
            <a:r>
              <a:rPr lang="it-IT" altLang="it-IT" b="1" u="sng" smtClean="0"/>
              <a:t>Prevenire rigidità gabbia toracica:</a:t>
            </a:r>
          </a:p>
          <a:p>
            <a:pPr lvl="1" eaLnBrk="1" hangingPunct="1"/>
            <a:r>
              <a:rPr lang="it-IT" altLang="it-IT" sz="2400" smtClean="0"/>
              <a:t>Esercizi di respirazione dei diversi distretti</a:t>
            </a:r>
          </a:p>
          <a:p>
            <a:pPr lvl="1" eaLnBrk="1" hangingPunct="1"/>
            <a:r>
              <a:rPr lang="it-IT" altLang="it-IT" sz="2400" smtClean="0"/>
              <a:t>Automobilizzazione degli arti superiori</a:t>
            </a:r>
          </a:p>
          <a:p>
            <a:pPr lvl="1" eaLnBrk="1" hangingPunct="1"/>
            <a:r>
              <a:rPr lang="it-IT" altLang="it-IT" sz="2400" smtClean="0"/>
              <a:t>Automobilizzazione dei cingoli (es. posizione quadrupedica)</a:t>
            </a:r>
            <a:endParaRPr lang="it-IT" altLang="it-IT" sz="2200" smtClean="0"/>
          </a:p>
        </p:txBody>
      </p:sp>
      <p:pic>
        <p:nvPicPr>
          <p:cNvPr id="56323" name="Picture 7" descr="gatto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588125" y="138113"/>
            <a:ext cx="2555875" cy="2211387"/>
          </a:xfrm>
          <a:noFill/>
        </p:spPr>
      </p:pic>
      <p:sp>
        <p:nvSpPr>
          <p:cNvPr id="56324"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fld id="{C34F584B-9DB5-4BDF-8FFD-5BBEC6129BBB}" type="slidenum">
              <a:rPr lang="it-IT" altLang="it-IT" sz="1200" smtClean="0">
                <a:latin typeface="Arial" charset="0"/>
              </a:rPr>
              <a:pPr eaLnBrk="1" hangingPunct="1">
                <a:spcBef>
                  <a:spcPct val="0"/>
                </a:spcBef>
                <a:buClrTx/>
                <a:buSzTx/>
                <a:buFontTx/>
                <a:buNone/>
              </a:pPr>
              <a:t>48</a:t>
            </a:fld>
            <a:endParaRPr lang="it-IT" altLang="it-IT" sz="1200" smtClean="0">
              <a:latin typeface="Arial" charset="0"/>
            </a:endParaRPr>
          </a:p>
        </p:txBody>
      </p:sp>
      <p:pic>
        <p:nvPicPr>
          <p:cNvPr id="56325" name="Picture 8" descr="inspirazi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333375"/>
            <a:ext cx="1577975"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9" descr="gat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4941888"/>
            <a:ext cx="4497387"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10" descr="gatto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9563" y="2563813"/>
            <a:ext cx="2484437"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5"/>
          <p:cNvSpPr>
            <a:spLocks noGrp="1" noChangeArrowheads="1"/>
          </p:cNvSpPr>
          <p:nvPr>
            <p:ph type="body" sz="half" idx="1"/>
          </p:nvPr>
        </p:nvSpPr>
        <p:spPr>
          <a:xfrm>
            <a:off x="323850" y="549275"/>
            <a:ext cx="4400550" cy="6165850"/>
          </a:xfrm>
        </p:spPr>
        <p:txBody>
          <a:bodyPr>
            <a:normAutofit lnSpcReduction="10000"/>
          </a:bodyPr>
          <a:lstStyle/>
          <a:p>
            <a:pPr marL="365760" indent="-283464" eaLnBrk="1" fontAlgn="auto" hangingPunct="1">
              <a:spcAft>
                <a:spcPts val="0"/>
              </a:spcAft>
              <a:buFont typeface="Wingdings 2"/>
              <a:buChar char=""/>
              <a:defRPr/>
            </a:pPr>
            <a:r>
              <a:rPr lang="it-IT" altLang="it-IT" sz="2400" b="1" u="sng" smtClean="0"/>
              <a:t>Combattere deficit di reclutamento addominale</a:t>
            </a:r>
          </a:p>
          <a:p>
            <a:pPr marL="640080" lvl="1" indent="-237744" eaLnBrk="1" fontAlgn="auto" hangingPunct="1">
              <a:spcAft>
                <a:spcPts val="0"/>
              </a:spcAft>
              <a:buFont typeface="Verdana"/>
              <a:buChar char="◦"/>
              <a:defRPr/>
            </a:pPr>
            <a:r>
              <a:rPr lang="it-IT" altLang="it-IT" sz="2400" smtClean="0"/>
              <a:t>Esercizi per il trasverso dell’addome, associati alla respirazione</a:t>
            </a:r>
          </a:p>
          <a:p>
            <a:pPr marL="365760" indent="-283464" eaLnBrk="1" fontAlgn="auto" hangingPunct="1">
              <a:spcAft>
                <a:spcPts val="0"/>
              </a:spcAft>
              <a:buFont typeface="Wingdings 2"/>
              <a:buChar char=""/>
              <a:defRPr/>
            </a:pPr>
            <a:r>
              <a:rPr lang="it-IT" altLang="it-IT" sz="2400" b="1" u="sng" smtClean="0"/>
              <a:t>Recuperare informazioni somestesiche corrette</a:t>
            </a:r>
            <a:r>
              <a:rPr lang="it-IT" altLang="it-IT" sz="2400" smtClean="0"/>
              <a:t>:</a:t>
            </a:r>
          </a:p>
          <a:p>
            <a:pPr marL="640080" lvl="1" indent="-237744" eaLnBrk="1" fontAlgn="auto" hangingPunct="1">
              <a:spcAft>
                <a:spcPts val="0"/>
              </a:spcAft>
              <a:buFont typeface="Verdana"/>
              <a:buChar char="◦"/>
              <a:defRPr/>
            </a:pPr>
            <a:r>
              <a:rPr lang="it-IT" altLang="it-IT" sz="2400" smtClean="0"/>
              <a:t>Rispetto al senso di posizione della colonna e del capo</a:t>
            </a:r>
          </a:p>
          <a:p>
            <a:pPr marL="365760" indent="-283464" eaLnBrk="1" fontAlgn="auto" hangingPunct="1">
              <a:spcAft>
                <a:spcPts val="0"/>
              </a:spcAft>
              <a:buFont typeface="Wingdings 2"/>
              <a:buChar char=""/>
              <a:defRPr/>
            </a:pPr>
            <a:r>
              <a:rPr lang="it-IT" altLang="it-IT" sz="2400" b="1" u="sng" smtClean="0"/>
              <a:t>Recuperare frammentabilità del tronco:</a:t>
            </a:r>
          </a:p>
          <a:p>
            <a:pPr marL="640080" lvl="1" indent="-237744" eaLnBrk="1" fontAlgn="auto" hangingPunct="1">
              <a:spcAft>
                <a:spcPts val="0"/>
              </a:spcAft>
              <a:buFont typeface="Verdana"/>
              <a:buChar char="◦"/>
              <a:defRPr/>
            </a:pPr>
            <a:r>
              <a:rPr lang="it-IT" altLang="it-IT" sz="2400" smtClean="0"/>
              <a:t>Ante-retroversione per un recupero ritmo lombo-pelvico</a:t>
            </a:r>
          </a:p>
        </p:txBody>
      </p:sp>
      <p:pic>
        <p:nvPicPr>
          <p:cNvPr id="57347" name="Picture 10" descr="stabilizzaz-lomb"/>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75225" y="2095500"/>
            <a:ext cx="3613150" cy="3540125"/>
          </a:xfrm>
          <a:noFill/>
        </p:spPr>
      </p:pic>
      <p:sp>
        <p:nvSpPr>
          <p:cNvPr id="57348"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fld id="{1F8A20C2-6A33-40AD-A1BF-85257A375B07}" type="slidenum">
              <a:rPr lang="it-IT" altLang="it-IT" sz="1200" smtClean="0">
                <a:latin typeface="Arial" charset="0"/>
              </a:rPr>
              <a:pPr eaLnBrk="1" hangingPunct="1">
                <a:spcBef>
                  <a:spcPct val="0"/>
                </a:spcBef>
                <a:buClrTx/>
                <a:buSzTx/>
                <a:buFontTx/>
                <a:buNone/>
              </a:pPr>
              <a:t>49</a:t>
            </a:fld>
            <a:endParaRPr lang="it-IT" altLang="it-IT" sz="1200" smtClean="0">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71550" y="346075"/>
            <a:ext cx="8172450" cy="2003425"/>
          </a:xfrm>
        </p:spPr>
        <p:txBody>
          <a:bodyPr>
            <a:noAutofit/>
          </a:bodyPr>
          <a:lstStyle/>
          <a:p>
            <a:pPr eaLnBrk="1" fontAlgn="auto" hangingPunct="1">
              <a:spcAft>
                <a:spcPts val="0"/>
              </a:spcAft>
              <a:defRPr/>
            </a:pPr>
            <a:r>
              <a:rPr lang="it-IT" sz="3600" dirty="0" smtClean="0">
                <a:solidFill>
                  <a:schemeClr val="tx2">
                    <a:satMod val="130000"/>
                  </a:schemeClr>
                </a:solidFill>
              </a:rPr>
              <a:t>Spondilite anchilosante</a:t>
            </a:r>
            <a:br>
              <a:rPr lang="it-IT" sz="3600" dirty="0" smtClean="0">
                <a:solidFill>
                  <a:schemeClr val="tx2">
                    <a:satMod val="130000"/>
                  </a:schemeClr>
                </a:solidFill>
              </a:rPr>
            </a:br>
            <a:r>
              <a:rPr lang="it-IT" sz="3600" dirty="0" smtClean="0">
                <a:solidFill>
                  <a:schemeClr val="tx2">
                    <a:satMod val="130000"/>
                  </a:schemeClr>
                </a:solidFill>
              </a:rPr>
              <a:t>	Spondiloartrite anchilosante </a:t>
            </a:r>
            <a:br>
              <a:rPr lang="it-IT" sz="3600" dirty="0" smtClean="0">
                <a:solidFill>
                  <a:schemeClr val="tx2">
                    <a:satMod val="130000"/>
                  </a:schemeClr>
                </a:solidFill>
              </a:rPr>
            </a:br>
            <a:r>
              <a:rPr lang="it-IT" sz="3600" dirty="0" smtClean="0">
                <a:solidFill>
                  <a:schemeClr val="tx2">
                    <a:satMod val="130000"/>
                  </a:schemeClr>
                </a:solidFill>
              </a:rPr>
              <a:t>		</a:t>
            </a:r>
            <a:r>
              <a:rPr lang="it-IT" sz="3600" dirty="0" err="1" smtClean="0">
                <a:solidFill>
                  <a:schemeClr val="tx2">
                    <a:satMod val="130000"/>
                  </a:schemeClr>
                </a:solidFill>
              </a:rPr>
              <a:t>Pelvispondilite</a:t>
            </a:r>
            <a:r>
              <a:rPr lang="it-IT" sz="3600" dirty="0" smtClean="0">
                <a:solidFill>
                  <a:schemeClr val="tx2">
                    <a:satMod val="130000"/>
                  </a:schemeClr>
                </a:solidFill>
              </a:rPr>
              <a:t> </a:t>
            </a:r>
            <a:r>
              <a:rPr lang="it-IT" sz="3600" dirty="0" err="1" smtClean="0">
                <a:solidFill>
                  <a:schemeClr val="tx2">
                    <a:satMod val="130000"/>
                  </a:schemeClr>
                </a:solidFill>
              </a:rPr>
              <a:t>anchilopoietica</a:t>
            </a:r>
            <a:r>
              <a:rPr lang="it-IT" sz="3600" dirty="0" smtClean="0">
                <a:solidFill>
                  <a:schemeClr val="tx2">
                    <a:satMod val="130000"/>
                  </a:schemeClr>
                </a:solidFill>
              </a:rPr>
              <a:t/>
            </a:r>
            <a:br>
              <a:rPr lang="it-IT" sz="3600" dirty="0" smtClean="0">
                <a:solidFill>
                  <a:schemeClr val="tx2">
                    <a:satMod val="130000"/>
                  </a:schemeClr>
                </a:solidFill>
              </a:rPr>
            </a:br>
            <a:r>
              <a:rPr lang="it-IT" sz="3600" dirty="0" smtClean="0">
                <a:solidFill>
                  <a:schemeClr val="tx2">
                    <a:satMod val="130000"/>
                  </a:schemeClr>
                </a:solidFill>
              </a:rPr>
              <a:t> 				Morbo di </a:t>
            </a:r>
            <a:r>
              <a:rPr lang="it-IT" sz="3600" dirty="0" err="1" smtClean="0">
                <a:solidFill>
                  <a:schemeClr val="tx2">
                    <a:satMod val="130000"/>
                  </a:schemeClr>
                </a:solidFill>
              </a:rPr>
              <a:t>Bechterew</a:t>
            </a:r>
            <a:endParaRPr lang="it-IT" sz="3600" dirty="0">
              <a:solidFill>
                <a:schemeClr val="tx2">
                  <a:satMod val="130000"/>
                </a:schemeClr>
              </a:solidFill>
            </a:endParaRPr>
          </a:p>
        </p:txBody>
      </p:sp>
      <p:sp>
        <p:nvSpPr>
          <p:cNvPr id="12291" name="Segnaposto contenuto 2"/>
          <p:cNvSpPr>
            <a:spLocks noGrp="1"/>
          </p:cNvSpPr>
          <p:nvPr>
            <p:ph sz="half" idx="1"/>
          </p:nvPr>
        </p:nvSpPr>
        <p:spPr>
          <a:xfrm>
            <a:off x="971550" y="3141663"/>
            <a:ext cx="8064500" cy="3671887"/>
          </a:xfrm>
        </p:spPr>
        <p:txBody>
          <a:bodyPr/>
          <a:lstStyle/>
          <a:p>
            <a:pPr eaLnBrk="1" hangingPunct="1"/>
            <a:r>
              <a:rPr lang="it-IT" altLang="it-IT" smtClean="0"/>
              <a:t>E’ un reumatismo infiammatorio cronico che colpisce elettivamente soprattutto la colonna vertebrale: rachide e sacro-iliaca. </a:t>
            </a:r>
          </a:p>
          <a:p>
            <a:pPr eaLnBrk="1" hangingPunct="1"/>
            <a:endParaRPr lang="it-IT" altLang="it-IT" smtClean="0"/>
          </a:p>
          <a:p>
            <a:pPr eaLnBrk="1" hangingPunct="1"/>
            <a:r>
              <a:rPr lang="it-IT" altLang="it-IT" smtClean="0"/>
              <a:t>Può colpire anche altre articolazioni del corpo, tendini, legamenti e organi come gli occhi e il cuore.</a:t>
            </a:r>
          </a:p>
          <a:p>
            <a:pPr eaLnBrk="1" hangingPunct="1"/>
            <a:endParaRPr lang="it-IT" altLang="it-IT" smtClean="0"/>
          </a:p>
        </p:txBody>
      </p:sp>
      <p:sp>
        <p:nvSpPr>
          <p:cNvPr id="4" name="Segnaposto numero diapositiva 3"/>
          <p:cNvSpPr>
            <a:spLocks noGrp="1"/>
          </p:cNvSpPr>
          <p:nvPr>
            <p:ph type="sldNum" sz="quarter" idx="12"/>
          </p:nvPr>
        </p:nvSpPr>
        <p:spPr/>
        <p:txBody>
          <a:bodyPr/>
          <a:lstStyle/>
          <a:p>
            <a:pPr>
              <a:defRPr/>
            </a:pPr>
            <a:fld id="{25BFC8FD-2FE1-40B5-B194-536FBEA82036}" type="slidenum">
              <a:rPr lang="it-IT"/>
              <a:pPr>
                <a:defRPr/>
              </a:pPr>
              <a:t>5</a:t>
            </a:fld>
            <a:endParaRPr lang="it-IT"/>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fontAlgn="auto" hangingPunct="1">
              <a:spcAft>
                <a:spcPts val="0"/>
              </a:spcAft>
              <a:defRPr/>
            </a:pPr>
            <a:r>
              <a:rPr lang="it-IT" b="1" smtClean="0">
                <a:solidFill>
                  <a:schemeClr val="tx2">
                    <a:satMod val="130000"/>
                  </a:schemeClr>
                </a:solidFill>
                <a:effectLst>
                  <a:outerShdw blurRad="38100" dist="38100" dir="2700000" algn="tl">
                    <a:srgbClr val="000000"/>
                  </a:outerShdw>
                </a:effectLst>
              </a:rPr>
              <a:t>Fase di stato: obiettivi</a:t>
            </a:r>
          </a:p>
        </p:txBody>
      </p:sp>
      <p:sp>
        <p:nvSpPr>
          <p:cNvPr id="58371" name="Rectangle 3"/>
          <p:cNvSpPr>
            <a:spLocks noGrp="1" noChangeArrowheads="1"/>
          </p:cNvSpPr>
          <p:nvPr>
            <p:ph idx="1"/>
          </p:nvPr>
        </p:nvSpPr>
        <p:spPr/>
        <p:txBody>
          <a:bodyPr/>
          <a:lstStyle/>
          <a:p>
            <a:pPr eaLnBrk="1" hangingPunct="1">
              <a:lnSpc>
                <a:spcPct val="90000"/>
              </a:lnSpc>
            </a:pPr>
            <a:r>
              <a:rPr lang="it-IT" altLang="it-IT" smtClean="0"/>
              <a:t>Combattere la rigidità e la progressiva deformità in chiusura</a:t>
            </a:r>
          </a:p>
          <a:p>
            <a:pPr eaLnBrk="1" hangingPunct="1">
              <a:lnSpc>
                <a:spcPct val="90000"/>
              </a:lnSpc>
            </a:pPr>
            <a:r>
              <a:rPr lang="it-IT" altLang="it-IT" smtClean="0"/>
              <a:t>Recuperare e mantenere il più a lungo possibile la mobilità della gabbia toracica</a:t>
            </a:r>
          </a:p>
          <a:p>
            <a:pPr eaLnBrk="1" hangingPunct="1">
              <a:lnSpc>
                <a:spcPct val="90000"/>
              </a:lnSpc>
            </a:pPr>
            <a:r>
              <a:rPr lang="it-IT" altLang="it-IT" smtClean="0"/>
              <a:t>Migliorare l’equilibrio muscolare, verso l’apertura dell’angolo coxo-femorale e apertura del cingolo scapolare</a:t>
            </a:r>
          </a:p>
          <a:p>
            <a:pPr eaLnBrk="1" hangingPunct="1">
              <a:lnSpc>
                <a:spcPct val="90000"/>
              </a:lnSpc>
            </a:pPr>
            <a:r>
              <a:rPr lang="it-IT" altLang="it-IT" smtClean="0"/>
              <a:t>Recuperare i deficit funzionali</a:t>
            </a:r>
          </a:p>
          <a:p>
            <a:pPr eaLnBrk="1" hangingPunct="1">
              <a:lnSpc>
                <a:spcPct val="90000"/>
              </a:lnSpc>
            </a:pPr>
            <a:r>
              <a:rPr lang="it-IT" altLang="it-IT" smtClean="0"/>
              <a:t>Educare il paziente ad una corretta e consapevole presa in carico del problema</a:t>
            </a:r>
          </a:p>
        </p:txBody>
      </p:sp>
      <p:sp>
        <p:nvSpPr>
          <p:cNvPr id="58372"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fld id="{045DEEE9-A299-4096-B43F-2E7E78B2BA4F}" type="slidenum">
              <a:rPr lang="it-IT" altLang="it-IT" sz="1200" smtClean="0">
                <a:latin typeface="Arial" charset="0"/>
              </a:rPr>
              <a:pPr eaLnBrk="1" hangingPunct="1">
                <a:spcBef>
                  <a:spcPct val="0"/>
                </a:spcBef>
                <a:buClrTx/>
                <a:buSzTx/>
                <a:buFontTx/>
                <a:buNone/>
              </a:pPr>
              <a:t>50</a:t>
            </a:fld>
            <a:endParaRPr lang="it-IT" altLang="it-IT" sz="1200" smtClean="0">
              <a:latin typeface="Arial"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457200" y="44450"/>
            <a:ext cx="8229600" cy="1223963"/>
          </a:xfrm>
        </p:spPr>
        <p:txBody>
          <a:bodyPr/>
          <a:lstStyle/>
          <a:p>
            <a:pPr eaLnBrk="1" fontAlgn="auto" hangingPunct="1">
              <a:spcAft>
                <a:spcPts val="0"/>
              </a:spcAft>
              <a:defRPr/>
            </a:pPr>
            <a:r>
              <a:rPr lang="it-IT" altLang="it-IT" smtClean="0">
                <a:solidFill>
                  <a:schemeClr val="tx2">
                    <a:satMod val="130000"/>
                  </a:schemeClr>
                </a:solidFill>
              </a:rPr>
              <a:t>INTERVENTO RIABILITATIVO </a:t>
            </a:r>
            <a:br>
              <a:rPr lang="it-IT" altLang="it-IT" smtClean="0">
                <a:solidFill>
                  <a:schemeClr val="tx2">
                    <a:satMod val="130000"/>
                  </a:schemeClr>
                </a:solidFill>
              </a:rPr>
            </a:br>
            <a:r>
              <a:rPr lang="it-IT" altLang="it-IT" sz="2500" smtClean="0">
                <a:solidFill>
                  <a:schemeClr val="tx2">
                    <a:satMod val="130000"/>
                  </a:schemeClr>
                </a:solidFill>
              </a:rPr>
              <a:t>IN FASE DI STATO</a:t>
            </a:r>
          </a:p>
        </p:txBody>
      </p:sp>
      <p:sp>
        <p:nvSpPr>
          <p:cNvPr id="59395" name="Rectangle 3"/>
          <p:cNvSpPr>
            <a:spLocks noGrp="1" noChangeArrowheads="1"/>
          </p:cNvSpPr>
          <p:nvPr>
            <p:ph sz="half" idx="1"/>
          </p:nvPr>
        </p:nvSpPr>
        <p:spPr>
          <a:xfrm>
            <a:off x="179388" y="1557338"/>
            <a:ext cx="4464050" cy="5300662"/>
          </a:xfrm>
        </p:spPr>
        <p:txBody>
          <a:bodyPr/>
          <a:lstStyle/>
          <a:p>
            <a:pPr algn="ctr" eaLnBrk="1" hangingPunct="1">
              <a:lnSpc>
                <a:spcPct val="90000"/>
              </a:lnSpc>
              <a:buFont typeface="Wingdings" pitchFamily="2" charset="2"/>
              <a:buNone/>
            </a:pPr>
            <a:r>
              <a:rPr lang="it-IT" altLang="it-IT" sz="2000" b="1" u="sng" smtClean="0"/>
              <a:t>LOTTA ALLA RIGIDITÀ</a:t>
            </a:r>
          </a:p>
          <a:p>
            <a:pPr eaLnBrk="1" hangingPunct="1">
              <a:lnSpc>
                <a:spcPct val="90000"/>
              </a:lnSpc>
            </a:pPr>
            <a:r>
              <a:rPr lang="it-IT" altLang="it-IT" sz="2000" b="1" u="sng" smtClean="0"/>
              <a:t>posture da prono</a:t>
            </a:r>
            <a:r>
              <a:rPr lang="it-IT" altLang="it-IT" sz="2000" smtClean="0"/>
              <a:t> e prono in estensione che permettano l’apertura dell’angolo coxo-femorale</a:t>
            </a:r>
          </a:p>
          <a:p>
            <a:pPr eaLnBrk="1" hangingPunct="1">
              <a:lnSpc>
                <a:spcPct val="90000"/>
              </a:lnSpc>
            </a:pPr>
            <a:r>
              <a:rPr lang="it-IT" altLang="it-IT" sz="2000" smtClean="0"/>
              <a:t>Esercizi per la </a:t>
            </a:r>
            <a:r>
              <a:rPr lang="it-IT" altLang="it-IT" sz="2000" b="1" u="sng" smtClean="0"/>
              <a:t>mobilità dei cingoli</a:t>
            </a:r>
            <a:r>
              <a:rPr lang="it-IT" altLang="it-IT" sz="2000" smtClean="0"/>
              <a:t> pelvico e scapolare: ad es. svincolo dei cingoli</a:t>
            </a:r>
          </a:p>
          <a:p>
            <a:pPr eaLnBrk="1" hangingPunct="1">
              <a:lnSpc>
                <a:spcPct val="90000"/>
              </a:lnSpc>
            </a:pPr>
            <a:r>
              <a:rPr lang="it-IT" altLang="it-IT" sz="2000" smtClean="0"/>
              <a:t>Esercizi per la </a:t>
            </a:r>
            <a:r>
              <a:rPr lang="it-IT" altLang="it-IT" sz="2000" b="1" u="sng" smtClean="0"/>
              <a:t>mobilità delle curve rachidee</a:t>
            </a:r>
            <a:r>
              <a:rPr lang="it-IT" altLang="it-IT" sz="2000" smtClean="0"/>
              <a:t>: inizialmente in scarico ad es. in quadrupedica, poi posizioni in carico;</a:t>
            </a:r>
          </a:p>
          <a:p>
            <a:pPr eaLnBrk="1" hangingPunct="1">
              <a:lnSpc>
                <a:spcPct val="90000"/>
              </a:lnSpc>
            </a:pPr>
            <a:r>
              <a:rPr lang="it-IT" altLang="it-IT" sz="2000" smtClean="0"/>
              <a:t>Associare </a:t>
            </a:r>
            <a:r>
              <a:rPr lang="it-IT" altLang="it-IT" sz="2000" b="1" u="sng" smtClean="0"/>
              <a:t>respirazione</a:t>
            </a:r>
            <a:r>
              <a:rPr lang="it-IT" altLang="it-IT" sz="2000" smtClean="0"/>
              <a:t> dei vari distretti nei diversi decubiti, stimolando l’espansione della G.T.</a:t>
            </a:r>
          </a:p>
          <a:p>
            <a:pPr eaLnBrk="1" hangingPunct="1">
              <a:lnSpc>
                <a:spcPct val="90000"/>
              </a:lnSpc>
            </a:pPr>
            <a:r>
              <a:rPr lang="it-IT" altLang="it-IT" sz="2000" b="1" u="sng" smtClean="0"/>
              <a:t>Educazione del paziente</a:t>
            </a:r>
            <a:r>
              <a:rPr lang="it-IT" altLang="it-IT" sz="2000" smtClean="0"/>
              <a:t> all’auto-mobilizzazione e alle auto-posture</a:t>
            </a:r>
          </a:p>
        </p:txBody>
      </p:sp>
      <p:sp>
        <p:nvSpPr>
          <p:cNvPr id="59396"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fld id="{39C9D129-60CB-4709-A74C-653A1E1B9FAE}" type="slidenum">
              <a:rPr lang="it-IT" altLang="it-IT" sz="1200" smtClean="0">
                <a:latin typeface="Arial" charset="0"/>
              </a:rPr>
              <a:pPr eaLnBrk="1" hangingPunct="1">
                <a:spcBef>
                  <a:spcPct val="0"/>
                </a:spcBef>
                <a:buClrTx/>
                <a:buSzTx/>
                <a:buFontTx/>
                <a:buNone/>
              </a:pPr>
              <a:t>51</a:t>
            </a:fld>
            <a:endParaRPr lang="it-IT" altLang="it-IT" sz="1200" smtClean="0">
              <a:latin typeface="Arial" charset="0"/>
            </a:endParaRPr>
          </a:p>
        </p:txBody>
      </p:sp>
      <p:pic>
        <p:nvPicPr>
          <p:cNvPr id="59397" name="Picture 5" descr="sfi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8525" y="1989138"/>
            <a:ext cx="443547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6" descr="gat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213100"/>
            <a:ext cx="44958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8" descr="cilind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5334000"/>
            <a:ext cx="31718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body" sz="half" idx="1"/>
          </p:nvPr>
        </p:nvSpPr>
        <p:spPr>
          <a:xfrm>
            <a:off x="250825" y="1600200"/>
            <a:ext cx="4473575" cy="5068888"/>
          </a:xfrm>
        </p:spPr>
        <p:txBody>
          <a:bodyPr/>
          <a:lstStyle/>
          <a:p>
            <a:pPr eaLnBrk="1" hangingPunct="1"/>
            <a:r>
              <a:rPr lang="it-IT" altLang="it-IT" sz="2000" b="1" u="sng" smtClean="0"/>
              <a:t>A livello lombare</a:t>
            </a:r>
            <a:r>
              <a:rPr lang="it-IT" altLang="it-IT" sz="2000" smtClean="0"/>
              <a:t>: progressione di esercizi per il recupero della funzione di sostegno e quindi della capacità di stabilizzazione, prediligendo esercizi verso l’apertura dell’angolo coxo-femorale</a:t>
            </a:r>
          </a:p>
          <a:p>
            <a:pPr eaLnBrk="1" hangingPunct="1"/>
            <a:r>
              <a:rPr lang="it-IT" altLang="it-IT" sz="2000" b="1" u="sng" smtClean="0"/>
              <a:t>A livello cervicale</a:t>
            </a:r>
            <a:r>
              <a:rPr lang="it-IT" altLang="it-IT" sz="2000" smtClean="0"/>
              <a:t>: combattere l’anteposizione del capo, innanzitutto con aspetti informativi propriocettivi e posture di autocorrezione (supino sostegni via via più bassi, in stazione eretta col feed-back della parete)</a:t>
            </a:r>
          </a:p>
        </p:txBody>
      </p:sp>
      <p:pic>
        <p:nvPicPr>
          <p:cNvPr id="60419" name="Picture 7" descr="gatto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92725" y="0"/>
            <a:ext cx="3311525" cy="2862263"/>
          </a:xfrm>
          <a:solidFill>
            <a:schemeClr val="accent2"/>
          </a:solidFill>
          <a:ln>
            <a:solidFill>
              <a:schemeClr val="tx1"/>
            </a:solidFill>
            <a:miter lim="800000"/>
            <a:headEnd/>
            <a:tailEnd/>
          </a:ln>
        </p:spPr>
      </p:pic>
      <p:sp>
        <p:nvSpPr>
          <p:cNvPr id="60420"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fld id="{B7C45CAD-361C-4292-9FA2-FA125CE2FFBA}" type="slidenum">
              <a:rPr lang="it-IT" altLang="it-IT" sz="1200" smtClean="0">
                <a:latin typeface="Arial" charset="0"/>
              </a:rPr>
              <a:pPr eaLnBrk="1" hangingPunct="1">
                <a:spcBef>
                  <a:spcPct val="0"/>
                </a:spcBef>
                <a:buClrTx/>
                <a:buSzTx/>
                <a:buFontTx/>
                <a:buNone/>
              </a:pPr>
              <a:t>52</a:t>
            </a:fld>
            <a:endParaRPr lang="it-IT" altLang="it-IT" sz="1200" smtClean="0">
              <a:latin typeface="Arial" charset="0"/>
            </a:endParaRPr>
          </a:p>
        </p:txBody>
      </p:sp>
      <p:sp>
        <p:nvSpPr>
          <p:cNvPr id="60421" name="Text Box 8"/>
          <p:cNvSpPr txBox="1">
            <a:spLocks noChangeArrowheads="1"/>
          </p:cNvSpPr>
          <p:nvPr/>
        </p:nvSpPr>
        <p:spPr bwMode="auto">
          <a:xfrm>
            <a:off x="5003800" y="3387725"/>
            <a:ext cx="3960813"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eaLnBrk="1" hangingPunct="1">
              <a:spcBef>
                <a:spcPct val="20000"/>
              </a:spcBef>
              <a:buClr>
                <a:schemeClr val="folHlink"/>
              </a:buClr>
              <a:buSzPct val="90000"/>
              <a:buFont typeface="Wingdings" pitchFamily="2" charset="2"/>
              <a:buNone/>
            </a:pPr>
            <a:r>
              <a:rPr lang="it-IT" altLang="it-IT" sz="2000" b="1" u="sng">
                <a:latin typeface="Arial" charset="0"/>
              </a:rPr>
              <a:t>la cinesiterapia respiratoria</a:t>
            </a:r>
            <a:r>
              <a:rPr lang="it-IT" altLang="it-IT" sz="2000">
                <a:latin typeface="Arial" charset="0"/>
              </a:rPr>
              <a:t>:</a:t>
            </a:r>
          </a:p>
          <a:p>
            <a:pPr eaLnBrk="1" hangingPunct="1">
              <a:spcBef>
                <a:spcPct val="20000"/>
              </a:spcBef>
              <a:buClr>
                <a:schemeClr val="folHlink"/>
              </a:buClr>
              <a:buSzPct val="90000"/>
              <a:buFont typeface="Wingdings" pitchFamily="2" charset="2"/>
              <a:buNone/>
            </a:pPr>
            <a:r>
              <a:rPr lang="it-IT" altLang="it-IT" sz="2000" b="1">
                <a:latin typeface="Arial" charset="0"/>
              </a:rPr>
              <a:t>stadio precoce</a:t>
            </a:r>
            <a:r>
              <a:rPr lang="it-IT" altLang="it-IT" sz="2000">
                <a:latin typeface="Arial" charset="0"/>
              </a:rPr>
              <a:t> </a:t>
            </a:r>
          </a:p>
          <a:p>
            <a:pPr eaLnBrk="1" hangingPunct="1">
              <a:spcBef>
                <a:spcPct val="20000"/>
              </a:spcBef>
              <a:buClr>
                <a:schemeClr val="folHlink"/>
              </a:buClr>
              <a:buSzPct val="90000"/>
              <a:buFont typeface="Wingdings" pitchFamily="2" charset="2"/>
              <a:buNone/>
            </a:pPr>
            <a:r>
              <a:rPr lang="it-IT" altLang="it-IT" sz="2000">
                <a:latin typeface="Arial" charset="0"/>
              </a:rPr>
              <a:t>mantenimento della respirazione costale per prevenire l’anchilosi toraco-rachidea,</a:t>
            </a:r>
          </a:p>
          <a:p>
            <a:pPr eaLnBrk="1" hangingPunct="1">
              <a:spcBef>
                <a:spcPct val="20000"/>
              </a:spcBef>
              <a:buClr>
                <a:schemeClr val="folHlink"/>
              </a:buClr>
              <a:buSzPct val="90000"/>
              <a:buFont typeface="Wingdings" pitchFamily="2" charset="2"/>
              <a:buNone/>
            </a:pPr>
            <a:r>
              <a:rPr lang="it-IT" altLang="it-IT" sz="2000" b="1">
                <a:latin typeface="Arial" charset="0"/>
              </a:rPr>
              <a:t>stadio più avanzato</a:t>
            </a:r>
            <a:r>
              <a:rPr lang="it-IT" altLang="it-IT" sz="2000">
                <a:latin typeface="Arial" charset="0"/>
              </a:rPr>
              <a:t> </a:t>
            </a:r>
          </a:p>
          <a:p>
            <a:pPr eaLnBrk="1" hangingPunct="1">
              <a:spcBef>
                <a:spcPct val="20000"/>
              </a:spcBef>
              <a:buClr>
                <a:schemeClr val="folHlink"/>
              </a:buClr>
              <a:buSzPct val="90000"/>
              <a:buFont typeface="Wingdings" pitchFamily="2" charset="2"/>
              <a:buNone/>
            </a:pPr>
            <a:r>
              <a:rPr lang="it-IT" altLang="it-IT" sz="2000">
                <a:latin typeface="Arial" charset="0"/>
              </a:rPr>
              <a:t>si mirerà a ottimizzare </a:t>
            </a:r>
          </a:p>
          <a:p>
            <a:pPr eaLnBrk="1" hangingPunct="1">
              <a:spcBef>
                <a:spcPct val="20000"/>
              </a:spcBef>
              <a:buClr>
                <a:schemeClr val="folHlink"/>
              </a:buClr>
              <a:buSzPct val="90000"/>
              <a:buFont typeface="Wingdings" pitchFamily="2" charset="2"/>
              <a:buNone/>
            </a:pPr>
            <a:r>
              <a:rPr lang="it-IT" altLang="it-IT" sz="2000">
                <a:latin typeface="Arial" charset="0"/>
              </a:rPr>
              <a:t>la respirazione addomino diaframmatica.</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457200" y="115888"/>
            <a:ext cx="8229600" cy="1225550"/>
          </a:xfrm>
        </p:spPr>
        <p:txBody>
          <a:bodyPr/>
          <a:lstStyle/>
          <a:p>
            <a:pPr eaLnBrk="1" fontAlgn="auto" hangingPunct="1">
              <a:spcAft>
                <a:spcPts val="0"/>
              </a:spcAft>
              <a:defRPr/>
            </a:pPr>
            <a:r>
              <a:rPr lang="it-IT" altLang="it-IT" smtClean="0">
                <a:solidFill>
                  <a:schemeClr val="tx2">
                    <a:satMod val="130000"/>
                  </a:schemeClr>
                </a:solidFill>
              </a:rPr>
              <a:t>INTERVENTO RIABILITATIVO </a:t>
            </a:r>
            <a:br>
              <a:rPr lang="it-IT" altLang="it-IT" smtClean="0">
                <a:solidFill>
                  <a:schemeClr val="tx2">
                    <a:satMod val="130000"/>
                  </a:schemeClr>
                </a:solidFill>
              </a:rPr>
            </a:br>
            <a:r>
              <a:rPr lang="it-IT" altLang="it-IT" sz="2500" smtClean="0">
                <a:solidFill>
                  <a:schemeClr val="tx2">
                    <a:satMod val="130000"/>
                  </a:schemeClr>
                </a:solidFill>
              </a:rPr>
              <a:t>IN FASE DI STATO</a:t>
            </a:r>
          </a:p>
        </p:txBody>
      </p:sp>
      <p:sp>
        <p:nvSpPr>
          <p:cNvPr id="36868" name="Rectangle 3"/>
          <p:cNvSpPr>
            <a:spLocks noGrp="1" noChangeArrowheads="1"/>
          </p:cNvSpPr>
          <p:nvPr>
            <p:ph sz="half" idx="1"/>
          </p:nvPr>
        </p:nvSpPr>
        <p:spPr>
          <a:xfrm>
            <a:off x="457200" y="1773238"/>
            <a:ext cx="4038600" cy="4824412"/>
          </a:xfrm>
        </p:spPr>
        <p:txBody>
          <a:bodyPr>
            <a:normAutofit lnSpcReduction="10000"/>
          </a:bodyPr>
          <a:lstStyle/>
          <a:p>
            <a:pPr marL="609600" indent="-609600" algn="ctr" eaLnBrk="1" fontAlgn="auto" hangingPunct="1">
              <a:spcAft>
                <a:spcPts val="0"/>
              </a:spcAft>
              <a:buFont typeface="Wingdings" pitchFamily="2" charset="2"/>
              <a:buNone/>
              <a:defRPr/>
            </a:pPr>
            <a:r>
              <a:rPr lang="it-IT" altLang="it-IT" b="1" u="sng" smtClean="0"/>
              <a:t>PREVENZIONE DELLE DEFORMITÀ</a:t>
            </a:r>
          </a:p>
          <a:p>
            <a:pPr marL="609600" indent="-609600" eaLnBrk="1" fontAlgn="auto" hangingPunct="1">
              <a:spcAft>
                <a:spcPts val="0"/>
              </a:spcAft>
              <a:buFont typeface="Wingdings 2"/>
              <a:buChar char=""/>
              <a:defRPr/>
            </a:pPr>
            <a:r>
              <a:rPr lang="it-IT" altLang="it-IT" sz="2400" smtClean="0"/>
              <a:t>IGIENE POSTURALE</a:t>
            </a:r>
          </a:p>
          <a:p>
            <a:pPr marL="609600" indent="-609600" eaLnBrk="1" fontAlgn="auto" hangingPunct="1">
              <a:spcAft>
                <a:spcPts val="0"/>
              </a:spcAft>
              <a:buFont typeface="Wingdings 2"/>
              <a:buChar char=""/>
              <a:defRPr/>
            </a:pPr>
            <a:r>
              <a:rPr lang="it-IT" altLang="it-IT" sz="2400" smtClean="0"/>
              <a:t>AUTOPOSTURE DI CORREZIONE</a:t>
            </a:r>
          </a:p>
          <a:p>
            <a:pPr marL="609600" indent="-609600" eaLnBrk="1" fontAlgn="auto" hangingPunct="1">
              <a:spcAft>
                <a:spcPts val="0"/>
              </a:spcAft>
              <a:buFont typeface="Wingdings 2"/>
              <a:buChar char=""/>
              <a:defRPr/>
            </a:pPr>
            <a:r>
              <a:rPr lang="it-IT" altLang="it-IT" sz="2400" smtClean="0"/>
              <a:t>ALLUNGAMENTO DEI MUSCOLI RETRATTI</a:t>
            </a:r>
          </a:p>
          <a:p>
            <a:pPr marL="609600" indent="-609600" eaLnBrk="1" fontAlgn="auto" hangingPunct="1">
              <a:spcAft>
                <a:spcPts val="0"/>
              </a:spcAft>
              <a:buFont typeface="Wingdings 2"/>
              <a:buChar char=""/>
              <a:defRPr/>
            </a:pPr>
            <a:r>
              <a:rPr lang="it-IT" altLang="it-IT" sz="2400" smtClean="0"/>
              <a:t>POTENZIAMENTO DEI MUSCOLI IPOTROFICI</a:t>
            </a:r>
          </a:p>
          <a:p>
            <a:pPr marL="609600" indent="-609600" eaLnBrk="1" fontAlgn="auto" hangingPunct="1">
              <a:spcAft>
                <a:spcPts val="0"/>
              </a:spcAft>
              <a:buFont typeface="Wingdings 2"/>
              <a:buChar char=""/>
              <a:defRPr/>
            </a:pPr>
            <a:r>
              <a:rPr lang="it-IT" altLang="it-IT" sz="2400" smtClean="0"/>
              <a:t>CHINESITERAPIA RESPIRATORIA</a:t>
            </a:r>
          </a:p>
        </p:txBody>
      </p:sp>
      <p:sp>
        <p:nvSpPr>
          <p:cNvPr id="61444"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fld id="{AE44286A-9040-44FE-9B4F-8D2467FDED96}" type="slidenum">
              <a:rPr lang="it-IT" altLang="it-IT" sz="1200" smtClean="0">
                <a:latin typeface="Arial" charset="0"/>
              </a:rPr>
              <a:pPr eaLnBrk="1" hangingPunct="1">
                <a:spcBef>
                  <a:spcPct val="0"/>
                </a:spcBef>
                <a:buClrTx/>
                <a:buSzTx/>
                <a:buFontTx/>
                <a:buNone/>
              </a:pPr>
              <a:t>53</a:t>
            </a:fld>
            <a:endParaRPr lang="it-IT" altLang="it-IT" sz="1200" smtClean="0">
              <a:latin typeface="Arial" charset="0"/>
            </a:endParaRPr>
          </a:p>
        </p:txBody>
      </p:sp>
      <p:pic>
        <p:nvPicPr>
          <p:cNvPr id="61445" name="Picture 5" descr="pro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2205038"/>
            <a:ext cx="36576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6" descr="ranaina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3284538"/>
            <a:ext cx="25908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611188" y="277813"/>
            <a:ext cx="8208962" cy="1143000"/>
          </a:xfrm>
        </p:spPr>
        <p:txBody>
          <a:bodyPr>
            <a:normAutofit fontScale="90000"/>
          </a:bodyPr>
          <a:lstStyle/>
          <a:p>
            <a:pPr eaLnBrk="1" fontAlgn="auto" hangingPunct="1">
              <a:spcAft>
                <a:spcPts val="0"/>
              </a:spcAft>
              <a:defRPr/>
            </a:pPr>
            <a:r>
              <a:rPr lang="it-IT" altLang="it-IT" smtClean="0">
                <a:solidFill>
                  <a:schemeClr val="tx2">
                    <a:satMod val="130000"/>
                  </a:schemeClr>
                </a:solidFill>
              </a:rPr>
              <a:t>Uno strumento terapeutico: la </a:t>
            </a:r>
            <a:r>
              <a:rPr lang="it-IT" altLang="it-IT" b="1" smtClean="0">
                <a:solidFill>
                  <a:schemeClr val="tx2">
                    <a:satMod val="130000"/>
                  </a:schemeClr>
                </a:solidFill>
              </a:rPr>
              <a:t>R.P.G</a:t>
            </a:r>
            <a:r>
              <a:rPr lang="it-IT" altLang="it-IT" smtClean="0">
                <a:solidFill>
                  <a:schemeClr val="tx2">
                    <a:satMod val="130000"/>
                  </a:schemeClr>
                </a:solidFill>
              </a:rPr>
              <a:t>.</a:t>
            </a:r>
          </a:p>
        </p:txBody>
      </p:sp>
      <p:pic>
        <p:nvPicPr>
          <p:cNvPr id="62467"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58888" y="1447800"/>
            <a:ext cx="6913562" cy="5224463"/>
          </a:xfrm>
          <a:noFill/>
        </p:spPr>
      </p:pic>
      <p:sp>
        <p:nvSpPr>
          <p:cNvPr id="6246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fld id="{8E6C83BE-D911-450D-99AE-3A3984E7CA65}" type="slidenum">
              <a:rPr lang="it-IT" altLang="it-IT" sz="1200" smtClean="0">
                <a:latin typeface="Arial" charset="0"/>
              </a:rPr>
              <a:pPr eaLnBrk="1" hangingPunct="1">
                <a:spcBef>
                  <a:spcPct val="0"/>
                </a:spcBef>
                <a:buClrTx/>
                <a:buSzTx/>
                <a:buFontTx/>
                <a:buNone/>
              </a:pPr>
              <a:t>54</a:t>
            </a:fld>
            <a:endParaRPr lang="it-IT" altLang="it-IT" sz="1200" smtClean="0">
              <a:latin typeface="Arial"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457200" y="1412875"/>
            <a:ext cx="8686800" cy="5445125"/>
          </a:xfrm>
        </p:spPr>
        <p:txBody>
          <a:bodyPr>
            <a:normAutofit lnSpcReduction="10000"/>
          </a:bodyPr>
          <a:lstStyle/>
          <a:p>
            <a:pPr marL="365760" indent="-283464" eaLnBrk="1" fontAlgn="auto" hangingPunct="1">
              <a:lnSpc>
                <a:spcPct val="90000"/>
              </a:lnSpc>
              <a:spcAft>
                <a:spcPts val="0"/>
              </a:spcAft>
              <a:buFont typeface="Wingdings 2"/>
              <a:buChar char=""/>
              <a:defRPr/>
            </a:pPr>
            <a:r>
              <a:rPr lang="it-IT" altLang="it-IT" smtClean="0"/>
              <a:t>A livello di articolazioni periferiche va fatto un programma di prevenzione delle deformità e di lotta alla rigidità personalizzato. </a:t>
            </a:r>
          </a:p>
          <a:p>
            <a:pPr marL="365760" indent="-283464" eaLnBrk="1" fontAlgn="auto" hangingPunct="1">
              <a:lnSpc>
                <a:spcPct val="90000"/>
              </a:lnSpc>
              <a:spcAft>
                <a:spcPts val="0"/>
              </a:spcAft>
              <a:buFont typeface="Wingdings 2"/>
              <a:buChar char=""/>
              <a:defRPr/>
            </a:pPr>
            <a:r>
              <a:rPr lang="it-IT" altLang="it-IT" b="1" u="sng" smtClean="0"/>
              <a:t>Punti chiave</a:t>
            </a:r>
            <a:r>
              <a:rPr lang="it-IT" altLang="it-IT" smtClean="0"/>
              <a:t>: apertura delle spalle; estensione delle anche; prevenzione del flesso di ginocchia, quindi stiramento della catena posteriore, ma anche anteriore</a:t>
            </a:r>
          </a:p>
          <a:p>
            <a:pPr marL="365760" indent="-283464" eaLnBrk="1" fontAlgn="auto" hangingPunct="1">
              <a:lnSpc>
                <a:spcPct val="90000"/>
              </a:lnSpc>
              <a:spcAft>
                <a:spcPts val="0"/>
              </a:spcAft>
              <a:buFont typeface="Wingdings 2"/>
              <a:buChar char=""/>
              <a:defRPr/>
            </a:pPr>
            <a:r>
              <a:rPr lang="it-IT" altLang="it-IT" b="1" u="sng" smtClean="0"/>
              <a:t>A livello muscolare</a:t>
            </a:r>
            <a:r>
              <a:rPr lang="it-IT" altLang="it-IT" smtClean="0"/>
              <a:t> è necessario un lavoro di </a:t>
            </a:r>
            <a:r>
              <a:rPr lang="it-IT" altLang="it-IT" b="1" u="sng" smtClean="0"/>
              <a:t>riequilibrio</a:t>
            </a:r>
            <a:r>
              <a:rPr lang="it-IT" altLang="it-IT" smtClean="0"/>
              <a:t>: alcuni gruppi avranno bisogno di maggior elasticità (pettorali, ischio-crurali…) ma alcuni hanno bisogno di tonificazione (spinali, glutei…). Uno strumento possibile: la Rieducazione Posturale Globale</a:t>
            </a:r>
          </a:p>
        </p:txBody>
      </p:sp>
      <p:sp>
        <p:nvSpPr>
          <p:cNvPr id="63491"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fld id="{17DE3CAD-3506-416C-BC32-D8ABB4AB2E74}" type="slidenum">
              <a:rPr lang="it-IT" altLang="it-IT" sz="1200" smtClean="0">
                <a:latin typeface="Arial" charset="0"/>
              </a:rPr>
              <a:pPr eaLnBrk="1" hangingPunct="1">
                <a:spcBef>
                  <a:spcPct val="0"/>
                </a:spcBef>
                <a:buClrTx/>
                <a:buSzTx/>
                <a:buFontTx/>
                <a:buNone/>
              </a:pPr>
              <a:t>55</a:t>
            </a:fld>
            <a:endParaRPr lang="it-IT" altLang="it-IT" sz="1200" smtClean="0">
              <a:latin typeface="Arial"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sz="half" idx="1"/>
          </p:nvPr>
        </p:nvSpPr>
        <p:spPr>
          <a:xfrm>
            <a:off x="179388" y="546100"/>
            <a:ext cx="4038600" cy="5403850"/>
          </a:xfrm>
        </p:spPr>
        <p:txBody>
          <a:bodyPr/>
          <a:lstStyle/>
          <a:p>
            <a:pPr eaLnBrk="1" hangingPunct="1">
              <a:buFont typeface="Wingdings" pitchFamily="2" charset="2"/>
              <a:buNone/>
            </a:pPr>
            <a:r>
              <a:rPr lang="it-IT" altLang="it-IT" b="1" u="sng" smtClean="0"/>
              <a:t>RIEDUCAZIONE IN ACQUA:</a:t>
            </a:r>
          </a:p>
          <a:p>
            <a:pPr eaLnBrk="1" hangingPunct="1"/>
            <a:r>
              <a:rPr lang="it-IT" altLang="it-IT" sz="2400" smtClean="0"/>
              <a:t>Riduce gli effetti del peso, favorisce la mobilizzazione attiva;</a:t>
            </a:r>
          </a:p>
          <a:p>
            <a:pPr eaLnBrk="1" hangingPunct="1"/>
            <a:r>
              <a:rPr lang="it-IT" altLang="it-IT" sz="2400" smtClean="0"/>
              <a:t>A temperatura adeguata favorisce il rilassamento</a:t>
            </a:r>
          </a:p>
          <a:p>
            <a:pPr eaLnBrk="1" hangingPunct="1"/>
            <a:r>
              <a:rPr lang="it-IT" altLang="it-IT" sz="2400" smtClean="0"/>
              <a:t>La resistenza idrodinamica opportunamente dosata favorisce il rinforzo;</a:t>
            </a:r>
          </a:p>
          <a:p>
            <a:pPr eaLnBrk="1" hangingPunct="1"/>
            <a:r>
              <a:rPr lang="it-IT" altLang="it-IT" sz="2400" smtClean="0"/>
              <a:t>Stimola una migliore ventilazione</a:t>
            </a:r>
          </a:p>
          <a:p>
            <a:pPr eaLnBrk="1" hangingPunct="1"/>
            <a:endParaRPr lang="it-IT" altLang="it-IT" b="1" u="sng" smtClean="0"/>
          </a:p>
        </p:txBody>
      </p:sp>
      <p:sp>
        <p:nvSpPr>
          <p:cNvPr id="64515" name="Rectangle 6"/>
          <p:cNvSpPr>
            <a:spLocks noGrp="1" noChangeArrowheads="1"/>
          </p:cNvSpPr>
          <p:nvPr>
            <p:ph sz="half" idx="2"/>
          </p:nvPr>
        </p:nvSpPr>
        <p:spPr>
          <a:xfrm>
            <a:off x="4500563" y="3860800"/>
            <a:ext cx="4608512" cy="3168650"/>
          </a:xfrm>
        </p:spPr>
        <p:txBody>
          <a:bodyPr/>
          <a:lstStyle/>
          <a:p>
            <a:pPr eaLnBrk="1" hangingPunct="1">
              <a:buFont typeface="Wingdings" pitchFamily="2" charset="2"/>
              <a:buNone/>
            </a:pPr>
            <a:r>
              <a:rPr lang="it-IT" altLang="it-IT" sz="2400" b="1" u="sng" smtClean="0"/>
              <a:t>SPORT</a:t>
            </a:r>
          </a:p>
          <a:p>
            <a:pPr eaLnBrk="1" hangingPunct="1"/>
            <a:r>
              <a:rPr lang="it-IT" altLang="it-IT" sz="2000" smtClean="0"/>
              <a:t>Incoraggiare un’attività fisica regolare, adatta alla malattia e allo stadio evolutivo</a:t>
            </a:r>
          </a:p>
          <a:p>
            <a:pPr eaLnBrk="1" hangingPunct="1"/>
            <a:r>
              <a:rPr lang="it-IT" altLang="it-IT" sz="2000" smtClean="0"/>
              <a:t>Privilegiare gli sport che fanno lavorare l’espansione toracica e gli estensori del rachide</a:t>
            </a:r>
          </a:p>
        </p:txBody>
      </p:sp>
      <p:sp>
        <p:nvSpPr>
          <p:cNvPr id="64516"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fld id="{AAE2EEB2-D0B3-4FE8-8989-5951B135AAB4}" type="slidenum">
              <a:rPr lang="it-IT" altLang="it-IT" sz="1200" smtClean="0">
                <a:latin typeface="Arial" charset="0"/>
              </a:rPr>
              <a:pPr eaLnBrk="1" hangingPunct="1">
                <a:spcBef>
                  <a:spcPct val="0"/>
                </a:spcBef>
                <a:buClrTx/>
                <a:buSzTx/>
                <a:buFontTx/>
                <a:buNone/>
              </a:pPr>
              <a:t>56</a:t>
            </a:fld>
            <a:endParaRPr lang="it-IT" altLang="it-IT" sz="1200" smtClean="0">
              <a:latin typeface="Arial" charset="0"/>
            </a:endParaRPr>
          </a:p>
        </p:txBody>
      </p:sp>
      <p:sp>
        <p:nvSpPr>
          <p:cNvPr id="64517" name="Text Box 7"/>
          <p:cNvSpPr txBox="1">
            <a:spLocks noChangeArrowheads="1"/>
          </p:cNvSpPr>
          <p:nvPr/>
        </p:nvSpPr>
        <p:spPr bwMode="auto">
          <a:xfrm>
            <a:off x="6197600" y="620713"/>
            <a:ext cx="18303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endParaRPr lang="it-IT" altLang="it-IT" sz="1800">
              <a:latin typeface="Tahoma" pitchFamily="34" charset="0"/>
            </a:endParaRPr>
          </a:p>
        </p:txBody>
      </p:sp>
      <p:sp>
        <p:nvSpPr>
          <p:cNvPr id="64518" name="Text Box 8"/>
          <p:cNvSpPr txBox="1">
            <a:spLocks noChangeArrowheads="1"/>
          </p:cNvSpPr>
          <p:nvPr/>
        </p:nvSpPr>
        <p:spPr bwMode="auto">
          <a:xfrm>
            <a:off x="5199063" y="582613"/>
            <a:ext cx="3836987"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r>
              <a:rPr lang="it-IT" altLang="it-IT" sz="2800" b="1" u="sng">
                <a:latin typeface="Tahoma" pitchFamily="34" charset="0"/>
              </a:rPr>
              <a:t>GESTIONE DEL DOLORE</a:t>
            </a:r>
          </a:p>
          <a:p>
            <a:pPr eaLnBrk="1" hangingPunct="1">
              <a:spcBef>
                <a:spcPct val="0"/>
              </a:spcBef>
              <a:buClrTx/>
              <a:buSzTx/>
              <a:buFontTx/>
              <a:buChar char="•"/>
            </a:pPr>
            <a:r>
              <a:rPr lang="it-IT" altLang="it-IT" sz="2000">
                <a:latin typeface="Tahoma" pitchFamily="34" charset="0"/>
              </a:rPr>
              <a:t>Terapia fisica</a:t>
            </a:r>
          </a:p>
          <a:p>
            <a:pPr eaLnBrk="1" hangingPunct="1">
              <a:spcBef>
                <a:spcPct val="0"/>
              </a:spcBef>
              <a:buClrTx/>
              <a:buSzTx/>
              <a:buFontTx/>
              <a:buChar char="•"/>
            </a:pPr>
            <a:r>
              <a:rPr lang="it-IT" altLang="it-IT" sz="2000">
                <a:latin typeface="Tahoma" pitchFamily="34" charset="0"/>
              </a:rPr>
              <a:t>FANS e antidolorifici</a:t>
            </a:r>
          </a:p>
          <a:p>
            <a:pPr eaLnBrk="1" hangingPunct="1">
              <a:spcBef>
                <a:spcPct val="0"/>
              </a:spcBef>
              <a:buClrTx/>
              <a:buSzTx/>
              <a:buFontTx/>
              <a:buChar char="•"/>
            </a:pPr>
            <a:r>
              <a:rPr lang="it-IT" altLang="it-IT" sz="2000">
                <a:latin typeface="Tahoma" pitchFamily="34" charset="0"/>
              </a:rPr>
              <a:t>Riposo</a:t>
            </a:r>
          </a:p>
          <a:p>
            <a:pPr eaLnBrk="1" hangingPunct="1">
              <a:spcBef>
                <a:spcPct val="0"/>
              </a:spcBef>
              <a:buClrTx/>
              <a:buSzTx/>
              <a:buFontTx/>
              <a:buChar char="•"/>
            </a:pPr>
            <a:r>
              <a:rPr lang="it-IT" altLang="it-IT" sz="2000">
                <a:latin typeface="Tahoma" pitchFamily="34" charset="0"/>
              </a:rPr>
              <a:t>Idrochinesiterapia</a:t>
            </a:r>
          </a:p>
          <a:p>
            <a:pPr eaLnBrk="1" hangingPunct="1">
              <a:spcBef>
                <a:spcPct val="0"/>
              </a:spcBef>
              <a:buClrTx/>
              <a:buSzTx/>
              <a:buFontTx/>
              <a:buChar char="•"/>
            </a:pPr>
            <a:r>
              <a:rPr lang="it-IT" altLang="it-IT" sz="2000">
                <a:latin typeface="Tahoma" pitchFamily="34" charset="0"/>
              </a:rPr>
              <a:t>Mobilizzazione rispettosa</a:t>
            </a:r>
          </a:p>
          <a:p>
            <a:pPr eaLnBrk="1" hangingPunct="1">
              <a:spcBef>
                <a:spcPct val="0"/>
              </a:spcBef>
              <a:buClrTx/>
              <a:buSzTx/>
              <a:buFontTx/>
              <a:buChar char="•"/>
            </a:pPr>
            <a:r>
              <a:rPr lang="it-IT" altLang="it-IT" sz="2000">
                <a:latin typeface="Tahoma" pitchFamily="34" charset="0"/>
              </a:rPr>
              <a: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503238" y="-26988"/>
            <a:ext cx="8893175" cy="2160588"/>
          </a:xfrm>
        </p:spPr>
        <p:txBody>
          <a:bodyPr/>
          <a:lstStyle/>
          <a:p>
            <a:pPr eaLnBrk="1" fontAlgn="auto" hangingPunct="1">
              <a:spcAft>
                <a:spcPts val="0"/>
              </a:spcAft>
              <a:defRPr/>
            </a:pPr>
            <a:r>
              <a:rPr lang="it-IT" altLang="it-IT" sz="2900" smtClean="0">
                <a:solidFill>
                  <a:schemeClr val="tx2">
                    <a:satMod val="130000"/>
                  </a:schemeClr>
                </a:solidFill>
              </a:rPr>
              <a:t>La rieducazione deve essere regolare e quotidiana, puntando alla prevenzione dell’anchilosi: questo significa informare e chiedere al paz. una partecipazione attiva al suo trattamento</a:t>
            </a:r>
          </a:p>
        </p:txBody>
      </p:sp>
      <p:sp>
        <p:nvSpPr>
          <p:cNvPr id="65539" name="Rectangle 3"/>
          <p:cNvSpPr>
            <a:spLocks noGrp="1" noChangeArrowheads="1"/>
          </p:cNvSpPr>
          <p:nvPr>
            <p:ph idx="1"/>
          </p:nvPr>
        </p:nvSpPr>
        <p:spPr>
          <a:xfrm>
            <a:off x="395288" y="2781300"/>
            <a:ext cx="8713787" cy="3887788"/>
          </a:xfrm>
        </p:spPr>
        <p:txBody>
          <a:bodyPr/>
          <a:lstStyle/>
          <a:p>
            <a:pPr eaLnBrk="1" hangingPunct="1"/>
            <a:r>
              <a:rPr lang="it-IT" altLang="it-IT" smtClean="0"/>
              <a:t>Il riposo è indispensabile</a:t>
            </a:r>
          </a:p>
          <a:p>
            <a:pPr eaLnBrk="1" hangingPunct="1"/>
            <a:r>
              <a:rPr lang="it-IT" altLang="it-IT" smtClean="0"/>
              <a:t>Regole di igiene posturale per il rachide: evitando la posizione seduta prolungata e favorendo sport e posture in estensione</a:t>
            </a:r>
          </a:p>
          <a:p>
            <a:pPr eaLnBrk="1" hangingPunct="1"/>
            <a:r>
              <a:rPr lang="it-IT" altLang="it-IT" smtClean="0"/>
              <a:t>Talvolta adattamento socio-professionale: ergonomia sul posto di lavoro, ma anche un ritmo più regolare.</a:t>
            </a:r>
          </a:p>
        </p:txBody>
      </p:sp>
      <p:sp>
        <p:nvSpPr>
          <p:cNvPr id="65540"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fld id="{84C6BC2D-D0E3-410D-A1A4-3C63AC40246B}" type="slidenum">
              <a:rPr lang="it-IT" altLang="it-IT" sz="1200" smtClean="0">
                <a:latin typeface="Arial" charset="0"/>
              </a:rPr>
              <a:pPr eaLnBrk="1" hangingPunct="1">
                <a:spcBef>
                  <a:spcPct val="0"/>
                </a:spcBef>
                <a:buClrTx/>
                <a:buSzTx/>
                <a:buFontTx/>
                <a:buNone/>
              </a:pPr>
              <a:t>57</a:t>
            </a:fld>
            <a:endParaRPr lang="it-IT" altLang="it-IT" sz="1200" smtClean="0">
              <a:latin typeface="Arial"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457200" y="115888"/>
            <a:ext cx="8229600" cy="887412"/>
          </a:xfrm>
        </p:spPr>
        <p:txBody>
          <a:bodyPr/>
          <a:lstStyle/>
          <a:p>
            <a:pPr eaLnBrk="1" fontAlgn="auto" hangingPunct="1">
              <a:spcAft>
                <a:spcPts val="0"/>
              </a:spcAft>
              <a:defRPr/>
            </a:pPr>
            <a:r>
              <a:rPr lang="it-IT" altLang="it-IT" smtClean="0">
                <a:solidFill>
                  <a:schemeClr val="tx2">
                    <a:satMod val="130000"/>
                  </a:schemeClr>
                </a:solidFill>
              </a:rPr>
              <a:t>In una visione sistemica…</a:t>
            </a:r>
          </a:p>
        </p:txBody>
      </p:sp>
      <p:sp>
        <p:nvSpPr>
          <p:cNvPr id="66563" name="Rectangle 3"/>
          <p:cNvSpPr>
            <a:spLocks noGrp="1" noChangeArrowheads="1"/>
          </p:cNvSpPr>
          <p:nvPr>
            <p:ph sz="half" idx="1"/>
          </p:nvPr>
        </p:nvSpPr>
        <p:spPr>
          <a:xfrm>
            <a:off x="538163" y="1981200"/>
            <a:ext cx="3529012" cy="4327525"/>
          </a:xfrm>
        </p:spPr>
        <p:txBody>
          <a:bodyPr/>
          <a:lstStyle/>
          <a:p>
            <a:pPr eaLnBrk="1" hangingPunct="1"/>
            <a:r>
              <a:rPr lang="it-IT" altLang="it-IT" sz="2400" b="1" u="sng" smtClean="0"/>
              <a:t>In fase non infiammatoria</a:t>
            </a:r>
            <a:r>
              <a:rPr lang="it-IT" altLang="it-IT" sz="2400" smtClean="0"/>
              <a:t> si predilige il lavoro in carico: </a:t>
            </a:r>
            <a:r>
              <a:rPr lang="it-IT" altLang="it-IT" sz="2400" b="1" u="sng" smtClean="0"/>
              <a:t>posizione seduta e poi anche in stazione eretta.</a:t>
            </a:r>
          </a:p>
        </p:txBody>
      </p:sp>
      <p:sp>
        <p:nvSpPr>
          <p:cNvPr id="66564" name="Rectangle 4"/>
          <p:cNvSpPr>
            <a:spLocks noGrp="1" noChangeArrowheads="1"/>
          </p:cNvSpPr>
          <p:nvPr>
            <p:ph sz="half" idx="2"/>
          </p:nvPr>
        </p:nvSpPr>
        <p:spPr>
          <a:xfrm>
            <a:off x="4570413" y="1700213"/>
            <a:ext cx="4465637" cy="4968875"/>
          </a:xfrm>
        </p:spPr>
        <p:txBody>
          <a:bodyPr/>
          <a:lstStyle/>
          <a:p>
            <a:pPr eaLnBrk="1" hangingPunct="1"/>
            <a:r>
              <a:rPr lang="it-IT" altLang="it-IT" sz="2400" b="1" u="sng" smtClean="0"/>
              <a:t>obiettivi</a:t>
            </a:r>
          </a:p>
          <a:p>
            <a:pPr lvl="1" eaLnBrk="1" hangingPunct="1">
              <a:buClr>
                <a:srgbClr val="FF9933"/>
              </a:buClr>
              <a:buFont typeface="Wingdings" pitchFamily="2" charset="2"/>
              <a:buChar char="Ø"/>
            </a:pPr>
            <a:r>
              <a:rPr lang="it-IT" altLang="it-IT" smtClean="0"/>
              <a:t>Acquisizione variabilità della b.d’a.</a:t>
            </a:r>
          </a:p>
          <a:p>
            <a:pPr lvl="1" eaLnBrk="1" hangingPunct="1">
              <a:buClr>
                <a:srgbClr val="FF9933"/>
              </a:buClr>
              <a:buFont typeface="Wingdings" pitchFamily="2" charset="2"/>
              <a:buChar char="Ø"/>
            </a:pPr>
            <a:r>
              <a:rPr lang="it-IT" altLang="it-IT" smtClean="0"/>
              <a:t>Frammentabilità del tronco in diverse direzioni dello spazio e sua stabilizzazione</a:t>
            </a:r>
          </a:p>
          <a:p>
            <a:pPr lvl="1" eaLnBrk="1" hangingPunct="1">
              <a:buClr>
                <a:srgbClr val="FF9933"/>
              </a:buClr>
              <a:buFont typeface="Wingdings" pitchFamily="2" charset="2"/>
              <a:buChar char="Ø"/>
            </a:pPr>
            <a:r>
              <a:rPr lang="it-IT" altLang="it-IT" smtClean="0"/>
              <a:t>Costruzione di informazioni relative alla cifosi (contatto del dorso con superficie esterna)</a:t>
            </a:r>
          </a:p>
        </p:txBody>
      </p:sp>
      <p:sp>
        <p:nvSpPr>
          <p:cNvPr id="66565"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fld id="{41F73F0F-6503-4962-B6AA-5D9C8572E211}" type="slidenum">
              <a:rPr lang="it-IT" altLang="it-IT" sz="1200" smtClean="0">
                <a:latin typeface="Arial" charset="0"/>
              </a:rPr>
              <a:pPr eaLnBrk="1" hangingPunct="1">
                <a:spcBef>
                  <a:spcPct val="0"/>
                </a:spcBef>
                <a:buClrTx/>
                <a:buSzTx/>
                <a:buFontTx/>
                <a:buNone/>
              </a:pPr>
              <a:t>58</a:t>
            </a:fld>
            <a:endParaRPr lang="it-IT" altLang="it-IT" sz="1200" smtClean="0">
              <a:latin typeface="Arial"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pPr eaLnBrk="1" fontAlgn="auto" hangingPunct="1">
              <a:spcAft>
                <a:spcPts val="0"/>
              </a:spcAft>
              <a:defRPr/>
            </a:pPr>
            <a:r>
              <a:rPr lang="it-IT" altLang="it-IT" smtClean="0">
                <a:solidFill>
                  <a:schemeClr val="tx2">
                    <a:satMod val="130000"/>
                  </a:schemeClr>
                </a:solidFill>
              </a:rPr>
              <a:t>Esercizi: alcuni esempi</a:t>
            </a:r>
          </a:p>
        </p:txBody>
      </p:sp>
      <p:sp>
        <p:nvSpPr>
          <p:cNvPr id="43012" name="Rectangle 3"/>
          <p:cNvSpPr>
            <a:spLocks noGrp="1" noChangeArrowheads="1"/>
          </p:cNvSpPr>
          <p:nvPr>
            <p:ph idx="1"/>
          </p:nvPr>
        </p:nvSpPr>
        <p:spPr>
          <a:xfrm>
            <a:off x="600075" y="1981200"/>
            <a:ext cx="8435975" cy="4616450"/>
          </a:xfrm>
        </p:spPr>
        <p:txBody>
          <a:bodyPr>
            <a:normAutofit lnSpcReduction="10000"/>
          </a:bodyPr>
          <a:lstStyle/>
          <a:p>
            <a:pPr marL="609600" indent="-609600" eaLnBrk="1" fontAlgn="auto" hangingPunct="1">
              <a:spcAft>
                <a:spcPts val="0"/>
              </a:spcAft>
              <a:buFont typeface="Wingdings" pitchFamily="2" charset="2"/>
              <a:buAutoNum type="arabicPeriod"/>
              <a:defRPr/>
            </a:pPr>
            <a:r>
              <a:rPr lang="it-IT" altLang="it-IT" smtClean="0"/>
              <a:t>Riconoscimenti pressori tra rachide e parete</a:t>
            </a:r>
          </a:p>
          <a:p>
            <a:pPr marL="609600" indent="-609600" eaLnBrk="1" fontAlgn="auto" hangingPunct="1">
              <a:spcAft>
                <a:spcPts val="0"/>
              </a:spcAft>
              <a:buFont typeface="Wingdings" pitchFamily="2" charset="2"/>
              <a:buAutoNum type="arabicPeriod"/>
              <a:defRPr/>
            </a:pPr>
            <a:r>
              <a:rPr lang="it-IT" altLang="it-IT" smtClean="0"/>
              <a:t>Confronti pressori tra R.L. e R.D.</a:t>
            </a:r>
          </a:p>
          <a:p>
            <a:pPr marL="609600" indent="-609600" eaLnBrk="1" fontAlgn="auto" hangingPunct="1">
              <a:spcAft>
                <a:spcPts val="0"/>
              </a:spcAft>
              <a:buFont typeface="Wingdings" pitchFamily="2" charset="2"/>
              <a:buAutoNum type="arabicPeriod"/>
              <a:defRPr/>
            </a:pPr>
            <a:r>
              <a:rPr lang="it-IT" altLang="it-IT" smtClean="0"/>
              <a:t>Seduto su sussidio mobile in senso antero-post: riconoscimenti di posizioni (ante-retroversione del bacino)</a:t>
            </a:r>
          </a:p>
          <a:p>
            <a:pPr marL="609600" indent="-609600" eaLnBrk="1" fontAlgn="auto" hangingPunct="1">
              <a:spcAft>
                <a:spcPts val="0"/>
              </a:spcAft>
              <a:buFont typeface="Wingdings" pitchFamily="2" charset="2"/>
              <a:buAutoNum type="arabicPeriod"/>
              <a:defRPr/>
            </a:pPr>
            <a:r>
              <a:rPr lang="it-IT" altLang="it-IT" smtClean="0"/>
              <a:t>Stesso esercizio, ma riconoscimento di resistenze</a:t>
            </a:r>
          </a:p>
          <a:p>
            <a:pPr marL="609600" indent="-609600" eaLnBrk="1" fontAlgn="auto" hangingPunct="1">
              <a:spcAft>
                <a:spcPts val="0"/>
              </a:spcAft>
              <a:buFont typeface="Wingdings" pitchFamily="2" charset="2"/>
              <a:buAutoNum type="arabicPeriod"/>
              <a:defRPr/>
            </a:pPr>
            <a:r>
              <a:rPr lang="it-IT" altLang="it-IT" smtClean="0"/>
              <a:t>Mantenimento orizzontalità con piccoli movimenti di arto sup e/o arto inferiore</a:t>
            </a:r>
          </a:p>
        </p:txBody>
      </p:sp>
      <p:sp>
        <p:nvSpPr>
          <p:cNvPr id="67588"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fld id="{1EBE8B63-05D3-4F56-8B7B-203E0D382B56}" type="slidenum">
              <a:rPr lang="it-IT" altLang="it-IT" sz="1200" smtClean="0">
                <a:latin typeface="Arial" charset="0"/>
              </a:rPr>
              <a:pPr eaLnBrk="1" hangingPunct="1">
                <a:spcBef>
                  <a:spcPct val="0"/>
                </a:spcBef>
                <a:buClrTx/>
                <a:buSzTx/>
                <a:buFontTx/>
                <a:buNone/>
              </a:pPr>
              <a:t>59</a:t>
            </a:fld>
            <a:endParaRPr lang="it-IT" altLang="it-IT" sz="1200" smtClean="0">
              <a:latin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684213" y="404813"/>
            <a:ext cx="4392612" cy="6337300"/>
          </a:xfrm>
        </p:spPr>
        <p:txBody>
          <a:bodyPr>
            <a:normAutofit fontScale="77500" lnSpcReduction="20000"/>
          </a:bodyPr>
          <a:lstStyle/>
          <a:p>
            <a:pPr marL="365760" indent="-283464" eaLnBrk="1" fontAlgn="auto" hangingPunct="1">
              <a:spcAft>
                <a:spcPts val="0"/>
              </a:spcAft>
              <a:buFont typeface="Wingdings 2"/>
              <a:buChar char=""/>
              <a:defRPr/>
            </a:pPr>
            <a:r>
              <a:rPr lang="it-IT" dirty="0" smtClean="0"/>
              <a:t>Spondiloartrite indica una infiammazione progressiva e cronica che coinvolge le articolazioni, i tendini e i legamenti della colonna vertebrale</a:t>
            </a:r>
            <a:endParaRPr lang="it-IT" dirty="0"/>
          </a:p>
          <a:p>
            <a:pPr marL="365760" indent="-283464" eaLnBrk="1" fontAlgn="auto" hangingPunct="1">
              <a:spcAft>
                <a:spcPts val="0"/>
              </a:spcAft>
              <a:buFont typeface="Wingdings 2"/>
              <a:buChar char=""/>
              <a:defRPr/>
            </a:pPr>
            <a:endParaRPr lang="it-IT" dirty="0" smtClean="0"/>
          </a:p>
          <a:p>
            <a:pPr marL="365760" indent="-283464" eaLnBrk="1" fontAlgn="auto" hangingPunct="1">
              <a:spcAft>
                <a:spcPts val="0"/>
              </a:spcAft>
              <a:buFont typeface="Wingdings 2"/>
              <a:buChar char=""/>
              <a:defRPr/>
            </a:pPr>
            <a:r>
              <a:rPr lang="it-IT" dirty="0" smtClean="0"/>
              <a:t>dal greco </a:t>
            </a:r>
            <a:r>
              <a:rPr lang="it-IT" b="1" dirty="0" smtClean="0"/>
              <a:t>“</a:t>
            </a:r>
            <a:r>
              <a:rPr lang="it-IT" b="1" dirty="0" err="1" smtClean="0"/>
              <a:t>spondylos</a:t>
            </a:r>
            <a:r>
              <a:rPr lang="it-IT" b="1" dirty="0" smtClean="0"/>
              <a:t>” = vertebra</a:t>
            </a:r>
            <a:r>
              <a:rPr lang="it-IT" dirty="0" smtClean="0"/>
              <a:t>, e </a:t>
            </a:r>
            <a:r>
              <a:rPr lang="it-IT" b="1" dirty="0" smtClean="0"/>
              <a:t>artrite</a:t>
            </a:r>
            <a:r>
              <a:rPr lang="it-IT" dirty="0" smtClean="0"/>
              <a:t>, che indica il carattere infiammatorio della malattia.</a:t>
            </a:r>
          </a:p>
          <a:p>
            <a:pPr marL="365760" indent="-283464" eaLnBrk="1" fontAlgn="auto" hangingPunct="1">
              <a:spcAft>
                <a:spcPts val="0"/>
              </a:spcAft>
              <a:buFont typeface="Wingdings 2"/>
              <a:buChar char=""/>
              <a:defRPr/>
            </a:pPr>
            <a:endParaRPr lang="it-IT" dirty="0" smtClean="0"/>
          </a:p>
          <a:p>
            <a:pPr marL="365760" indent="-283464" eaLnBrk="1" fontAlgn="auto" hangingPunct="1">
              <a:spcAft>
                <a:spcPts val="0"/>
              </a:spcAft>
              <a:buFont typeface="Wingdings 2"/>
              <a:buChar char=""/>
              <a:defRPr/>
            </a:pPr>
            <a:r>
              <a:rPr lang="it-IT" dirty="0" smtClean="0"/>
              <a:t>Anchilosante deriva da </a:t>
            </a:r>
            <a:r>
              <a:rPr lang="it-IT" b="1" dirty="0" smtClean="0"/>
              <a:t>“</a:t>
            </a:r>
            <a:r>
              <a:rPr lang="it-IT" b="1" dirty="0" err="1" smtClean="0"/>
              <a:t>ankylos</a:t>
            </a:r>
            <a:r>
              <a:rPr lang="it-IT" b="1" dirty="0" smtClean="0"/>
              <a:t>” = curvo</a:t>
            </a:r>
            <a:r>
              <a:rPr lang="it-IT" dirty="0" smtClean="0"/>
              <a:t>, e in medicina serve per indicare una motilità articolare ridotta o abolita. In questo caso significa sia una ridotta o abolita motilità articolare della schiena sia la condizione patologica che la provoca, ossia la fusione tra le vertebre</a:t>
            </a:r>
          </a:p>
        </p:txBody>
      </p:sp>
      <p:sp>
        <p:nvSpPr>
          <p:cNvPr id="5" name="Segnaposto numero diapositiva 4"/>
          <p:cNvSpPr>
            <a:spLocks noGrp="1"/>
          </p:cNvSpPr>
          <p:nvPr>
            <p:ph type="sldNum" sz="quarter" idx="12"/>
          </p:nvPr>
        </p:nvSpPr>
        <p:spPr/>
        <p:txBody>
          <a:bodyPr/>
          <a:lstStyle/>
          <a:p>
            <a:pPr>
              <a:defRPr/>
            </a:pPr>
            <a:fld id="{8D309A0B-803F-4AC0-BC64-3A15408B561A}" type="slidenum">
              <a:rPr lang="it-IT"/>
              <a:pPr>
                <a:defRPr/>
              </a:pPr>
              <a:t>6</a:t>
            </a:fld>
            <a:endParaRPr lang="it-IT"/>
          </a:p>
        </p:txBody>
      </p:sp>
      <p:pic>
        <p:nvPicPr>
          <p:cNvPr id="1331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1346200"/>
            <a:ext cx="3887788" cy="416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100" y="274638"/>
            <a:ext cx="7499350" cy="922337"/>
          </a:xfrm>
        </p:spPr>
        <p:txBody>
          <a:bodyPr/>
          <a:lstStyle/>
          <a:p>
            <a:pPr>
              <a:defRPr/>
            </a:pPr>
            <a:r>
              <a:rPr lang="it-IT" dirty="0" smtClean="0"/>
              <a:t>Cosa dicono le evidenze</a:t>
            </a:r>
            <a:endParaRPr lang="it-IT" dirty="0"/>
          </a:p>
        </p:txBody>
      </p:sp>
      <p:sp>
        <p:nvSpPr>
          <p:cNvPr id="3" name="Segnaposto contenuto 2"/>
          <p:cNvSpPr>
            <a:spLocks noGrp="1"/>
          </p:cNvSpPr>
          <p:nvPr>
            <p:ph idx="1"/>
          </p:nvPr>
        </p:nvSpPr>
        <p:spPr>
          <a:xfrm>
            <a:off x="864096" y="1340768"/>
            <a:ext cx="8244408" cy="54006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extLst/>
        </p:spPr>
        <p:txBody>
          <a:bodyPr/>
          <a:lstStyle/>
          <a:p>
            <a:pPr>
              <a:defRPr/>
            </a:pPr>
            <a:r>
              <a:rPr lang="it-IT" b="1" dirty="0" smtClean="0"/>
              <a:t>La fisioterapia è importante ed efficace </a:t>
            </a:r>
            <a:r>
              <a:rPr lang="it-IT" dirty="0" smtClean="0"/>
              <a:t>nel trattamento globale della SA</a:t>
            </a:r>
          </a:p>
          <a:p>
            <a:pPr>
              <a:defRPr/>
            </a:pPr>
            <a:r>
              <a:rPr lang="it-IT" b="1" dirty="0" smtClean="0"/>
              <a:t>Esercizi regolari sono </a:t>
            </a:r>
            <a:r>
              <a:rPr lang="it-IT" dirty="0" smtClean="0"/>
              <a:t>considerati la chiave per la gestione del trattamento </a:t>
            </a:r>
          </a:p>
          <a:p>
            <a:pPr>
              <a:defRPr/>
            </a:pPr>
            <a:r>
              <a:rPr lang="it-IT" b="1" dirty="0" smtClean="0"/>
              <a:t>Esercizi in gruppo con supervisione </a:t>
            </a:r>
            <a:r>
              <a:rPr lang="it-IT" dirty="0" smtClean="0"/>
              <a:t>si sono dimostrati anche molto efficaci</a:t>
            </a:r>
          </a:p>
          <a:p>
            <a:pPr>
              <a:defRPr/>
            </a:pPr>
            <a:r>
              <a:rPr lang="it-IT" dirty="0" smtClean="0"/>
              <a:t>Potrebbe migliorare la fatica e la partecipazione alle attività anche inserire </a:t>
            </a:r>
            <a:r>
              <a:rPr lang="it-IT" b="1" dirty="0" smtClean="0"/>
              <a:t>attività aerobiche, esercizi cardiorespiratori e programmi educativi</a:t>
            </a:r>
            <a:endParaRPr lang="it-IT" b="1" dirty="0"/>
          </a:p>
        </p:txBody>
      </p:sp>
      <p:sp>
        <p:nvSpPr>
          <p:cNvPr id="4" name="Segnaposto numero diapositiva 3"/>
          <p:cNvSpPr>
            <a:spLocks noGrp="1"/>
          </p:cNvSpPr>
          <p:nvPr>
            <p:ph type="sldNum" sz="quarter" idx="12"/>
          </p:nvPr>
        </p:nvSpPr>
        <p:spPr/>
        <p:txBody>
          <a:bodyPr/>
          <a:lstStyle/>
          <a:p>
            <a:pPr>
              <a:defRPr/>
            </a:pPr>
            <a:fld id="{2A921A40-B007-4CD1-BC7B-40E3CD174E47}" type="slidenum">
              <a:rPr lang="it-IT" smtClean="0"/>
              <a:pPr>
                <a:defRPr/>
              </a:pPr>
              <a:t>60</a:t>
            </a:fld>
            <a:endParaRPr lang="it-IT"/>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1116013" y="414338"/>
            <a:ext cx="7499350" cy="1143000"/>
          </a:xfrm>
        </p:spPr>
        <p:txBody>
          <a:bodyPr/>
          <a:lstStyle/>
          <a:p>
            <a:pPr eaLnBrk="1" fontAlgn="auto" hangingPunct="1">
              <a:spcAft>
                <a:spcPts val="0"/>
              </a:spcAft>
              <a:defRPr/>
            </a:pPr>
            <a:r>
              <a:rPr lang="it-IT" altLang="it-IT" b="1" dirty="0" smtClean="0">
                <a:solidFill>
                  <a:schemeClr val="tx2">
                    <a:satMod val="130000"/>
                  </a:schemeClr>
                </a:solidFill>
              </a:rPr>
              <a:t>Da ricordare</a:t>
            </a:r>
          </a:p>
        </p:txBody>
      </p:sp>
      <p:sp>
        <p:nvSpPr>
          <p:cNvPr id="69635"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fld id="{1393BD16-C8E2-404A-88EC-8B5A1EC641B1}" type="slidenum">
              <a:rPr lang="it-IT" altLang="it-IT" sz="1200" smtClean="0">
                <a:latin typeface="Arial" charset="0"/>
              </a:rPr>
              <a:pPr eaLnBrk="1" hangingPunct="1">
                <a:spcBef>
                  <a:spcPct val="0"/>
                </a:spcBef>
                <a:buClrTx/>
                <a:buSzTx/>
                <a:buFontTx/>
                <a:buNone/>
              </a:pPr>
              <a:t>61</a:t>
            </a:fld>
            <a:endParaRPr lang="it-IT" altLang="it-IT" sz="1200" smtClean="0">
              <a:latin typeface="Arial" charset="0"/>
            </a:endParaRPr>
          </a:p>
        </p:txBody>
      </p:sp>
      <p:sp>
        <p:nvSpPr>
          <p:cNvPr id="69636" name="AutoShape 3"/>
          <p:cNvSpPr>
            <a:spLocks noChangeArrowheads="1"/>
          </p:cNvSpPr>
          <p:nvPr/>
        </p:nvSpPr>
        <p:spPr bwMode="auto">
          <a:xfrm>
            <a:off x="71438" y="1557338"/>
            <a:ext cx="8964612" cy="5040312"/>
          </a:xfrm>
          <a:prstGeom prst="horizontalScroll">
            <a:avLst>
              <a:gd name="adj" fmla="val 12500"/>
            </a:avLst>
          </a:prstGeom>
          <a:solidFill>
            <a:schemeClr val="accent1"/>
          </a:solidFill>
          <a:ln w="9525">
            <a:solidFill>
              <a:schemeClr val="tx1"/>
            </a:solidFill>
            <a:round/>
            <a:headEnd/>
            <a:tailEnd/>
          </a:ln>
        </p:spPr>
        <p:txBody>
          <a:bodyPr wrap="none" anchor="ctr"/>
          <a:lstStyle>
            <a:lvl1pPr marL="457200" indent="-457200"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algn="ctr" eaLnBrk="1" hangingPunct="1">
              <a:lnSpc>
                <a:spcPct val="130000"/>
              </a:lnSpc>
              <a:spcBef>
                <a:spcPct val="0"/>
              </a:spcBef>
              <a:buClrTx/>
              <a:buSzTx/>
              <a:buFontTx/>
              <a:buAutoNum type="arabicPeriod"/>
            </a:pPr>
            <a:r>
              <a:rPr lang="it-IT" altLang="it-IT" sz="2400" b="1">
                <a:latin typeface="Times New Roman" pitchFamily="18" charset="0"/>
              </a:rPr>
              <a:t>Problemi e obiettivi in fase acuta</a:t>
            </a:r>
          </a:p>
          <a:p>
            <a:pPr algn="ctr" eaLnBrk="1" hangingPunct="1">
              <a:lnSpc>
                <a:spcPct val="130000"/>
              </a:lnSpc>
              <a:spcBef>
                <a:spcPct val="0"/>
              </a:spcBef>
              <a:buClrTx/>
              <a:buSzTx/>
              <a:buFontTx/>
              <a:buAutoNum type="arabicPeriod"/>
            </a:pPr>
            <a:r>
              <a:rPr lang="it-IT" altLang="it-IT" sz="2400" b="1">
                <a:latin typeface="Times New Roman" pitchFamily="18" charset="0"/>
              </a:rPr>
              <a:t>Problemi e obiettivi in fase di stato</a:t>
            </a:r>
          </a:p>
          <a:p>
            <a:pPr algn="ctr" eaLnBrk="1" hangingPunct="1">
              <a:lnSpc>
                <a:spcPct val="130000"/>
              </a:lnSpc>
              <a:spcBef>
                <a:spcPct val="0"/>
              </a:spcBef>
              <a:buClrTx/>
              <a:buSzTx/>
              <a:buFontTx/>
              <a:buAutoNum type="arabicPeriod"/>
            </a:pPr>
            <a:r>
              <a:rPr lang="it-IT" altLang="it-IT" sz="2400" b="1">
                <a:latin typeface="Times New Roman" pitchFamily="18" charset="0"/>
              </a:rPr>
              <a:t>Esempio di esercizio e progressione con il paziente</a:t>
            </a:r>
          </a:p>
          <a:p>
            <a:pPr algn="ctr" eaLnBrk="1" hangingPunct="1">
              <a:lnSpc>
                <a:spcPct val="130000"/>
              </a:lnSpc>
              <a:spcBef>
                <a:spcPct val="0"/>
              </a:spcBef>
              <a:buClrTx/>
              <a:buSzTx/>
              <a:buFontTx/>
              <a:buAutoNum type="arabicPeriod"/>
            </a:pPr>
            <a:r>
              <a:rPr lang="it-IT" altLang="it-IT" sz="2400" b="1">
                <a:latin typeface="Times New Roman" pitchFamily="18" charset="0"/>
              </a:rPr>
              <a:t>Consigli posturali, di stile di vita e di economia articolare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71550" y="274638"/>
            <a:ext cx="8172450" cy="561975"/>
          </a:xfrm>
        </p:spPr>
        <p:txBody>
          <a:bodyPr>
            <a:noAutofit/>
          </a:bodyPr>
          <a:lstStyle/>
          <a:p>
            <a:pPr eaLnBrk="1" fontAlgn="auto" hangingPunct="1">
              <a:spcAft>
                <a:spcPts val="0"/>
              </a:spcAft>
              <a:defRPr/>
            </a:pPr>
            <a:r>
              <a:rPr lang="it-IT" sz="3000" b="1" dirty="0" smtClean="0">
                <a:solidFill>
                  <a:schemeClr val="tx2">
                    <a:satMod val="130000"/>
                  </a:schemeClr>
                </a:solidFill>
              </a:rPr>
              <a:t>Predisposizione genetica e fattori ambientali</a:t>
            </a:r>
            <a:endParaRPr lang="it-IT" sz="3000" b="1" dirty="0">
              <a:solidFill>
                <a:schemeClr val="tx2">
                  <a:satMod val="130000"/>
                </a:schemeClr>
              </a:solidFill>
            </a:endParaRPr>
          </a:p>
        </p:txBody>
      </p:sp>
      <p:sp>
        <p:nvSpPr>
          <p:cNvPr id="3" name="Segnaposto contenuto 2"/>
          <p:cNvSpPr>
            <a:spLocks noGrp="1"/>
          </p:cNvSpPr>
          <p:nvPr>
            <p:ph idx="1"/>
          </p:nvPr>
        </p:nvSpPr>
        <p:spPr>
          <a:xfrm>
            <a:off x="827088" y="1447800"/>
            <a:ext cx="8208962" cy="5221288"/>
          </a:xfrm>
        </p:spPr>
        <p:txBody>
          <a:bodyPr>
            <a:normAutofit fontScale="70000" lnSpcReduction="20000"/>
          </a:bodyPr>
          <a:lstStyle/>
          <a:p>
            <a:pPr marL="365760" indent="-283464" eaLnBrk="1" fontAlgn="auto" hangingPunct="1">
              <a:spcAft>
                <a:spcPts val="0"/>
              </a:spcAft>
              <a:buFont typeface="Wingdings 2"/>
              <a:buChar char=""/>
              <a:defRPr/>
            </a:pPr>
            <a:r>
              <a:rPr lang="it-IT" b="1" dirty="0" smtClean="0"/>
              <a:t>La spondilite anchilosante è 3 volte più frequente negli uomini che nelle donne e insorge il più delle volte tra i 20 e i 40 anni d'età.</a:t>
            </a:r>
          </a:p>
          <a:p>
            <a:pPr marL="365760" indent="-283464" eaLnBrk="1" fontAlgn="auto" hangingPunct="1">
              <a:spcAft>
                <a:spcPts val="0"/>
              </a:spcAft>
              <a:buFont typeface="Wingdings 2"/>
              <a:buChar char=""/>
              <a:defRPr/>
            </a:pPr>
            <a:r>
              <a:rPr lang="it-IT" b="1" dirty="0" smtClean="0"/>
              <a:t>È 10-20 volte più frequente tra i parenti di primo grado di pazienti con spondilite anchilosante rispetto alla popolazione generale.</a:t>
            </a:r>
          </a:p>
          <a:p>
            <a:pPr marL="365760" indent="-283464" eaLnBrk="1" fontAlgn="auto" hangingPunct="1">
              <a:spcAft>
                <a:spcPts val="0"/>
              </a:spcAft>
              <a:buFont typeface="Wingdings 2"/>
              <a:buChar char=""/>
              <a:defRPr/>
            </a:pPr>
            <a:endParaRPr lang="it-IT" b="1" dirty="0" smtClean="0"/>
          </a:p>
          <a:p>
            <a:pPr marL="365760" indent="-283464" eaLnBrk="1" fontAlgn="auto" hangingPunct="1">
              <a:spcAft>
                <a:spcPts val="0"/>
              </a:spcAft>
              <a:buFont typeface="Wingdings 2"/>
              <a:buChar char=""/>
              <a:defRPr/>
            </a:pPr>
            <a:r>
              <a:rPr lang="it-IT" dirty="0" smtClean="0"/>
              <a:t>L'allele HLA-B27 è presente nel 90% dei pazienti di razza bianca con spondilite anchilosante, ma è presente anche nel 10% della popolazione generale a seconda dell'etnia. </a:t>
            </a:r>
          </a:p>
          <a:p>
            <a:pPr marL="365760" indent="-283464" eaLnBrk="1" fontAlgn="auto" hangingPunct="1">
              <a:spcAft>
                <a:spcPts val="0"/>
              </a:spcAft>
              <a:buFont typeface="Wingdings 2"/>
              <a:buChar char=""/>
              <a:defRPr/>
            </a:pPr>
            <a:r>
              <a:rPr lang="it-IT" dirty="0" smtClean="0"/>
              <a:t>Il rischio di spondilite anchilosante nei parenti di 1o grado con allele HLA-B27 è del 20% circa. </a:t>
            </a:r>
          </a:p>
          <a:p>
            <a:pPr marL="365760" indent="-283464" eaLnBrk="1" fontAlgn="auto" hangingPunct="1">
              <a:spcAft>
                <a:spcPts val="0"/>
              </a:spcAft>
              <a:buFont typeface="Wingdings 2"/>
              <a:buChar char=""/>
              <a:defRPr/>
            </a:pPr>
            <a:r>
              <a:rPr lang="it-IT" dirty="0" smtClean="0"/>
              <a:t>L'aumentata prevalenza di HLA-B27 nei bianchi o di HLA-B7 nei neri suggerisce una predisposizione genetica. Tuttavia, il tasso di concordanza in gemelli identici è solo del 50% circa, suggerendo anche il contributo di fattori ambientali. La fisiopatologia probabilmente comporta un'infiammazione </a:t>
            </a:r>
            <a:r>
              <a:rPr lang="it-IT" dirty="0" err="1" smtClean="0"/>
              <a:t>immuno-mediata</a:t>
            </a:r>
            <a:r>
              <a:rPr lang="it-IT" dirty="0" smtClean="0"/>
              <a:t>.</a:t>
            </a:r>
            <a:endParaRPr lang="it-IT" dirty="0"/>
          </a:p>
        </p:txBody>
      </p:sp>
      <p:sp>
        <p:nvSpPr>
          <p:cNvPr id="4" name="Segnaposto numero diapositiva 3"/>
          <p:cNvSpPr>
            <a:spLocks noGrp="1"/>
          </p:cNvSpPr>
          <p:nvPr>
            <p:ph type="sldNum" sz="quarter" idx="12"/>
          </p:nvPr>
        </p:nvSpPr>
        <p:spPr/>
        <p:txBody>
          <a:bodyPr/>
          <a:lstStyle/>
          <a:p>
            <a:pPr>
              <a:defRPr/>
            </a:pPr>
            <a:fld id="{A3E7E215-B0A5-4F9B-9AC0-553D43692AAE}" type="slidenum">
              <a:rPr lang="it-IT"/>
              <a:pPr>
                <a:defRPr/>
              </a:pPr>
              <a:t>7</a:t>
            </a:fld>
            <a:endParaRPr lang="it-IT"/>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100" y="274638"/>
            <a:ext cx="7499350" cy="777875"/>
          </a:xfrm>
        </p:spPr>
        <p:txBody>
          <a:bodyPr/>
          <a:lstStyle/>
          <a:p>
            <a:pPr eaLnBrk="1" fontAlgn="auto" hangingPunct="1">
              <a:spcAft>
                <a:spcPts val="0"/>
              </a:spcAft>
              <a:defRPr/>
            </a:pPr>
            <a:r>
              <a:rPr lang="it-IT" b="1" dirty="0" smtClean="0">
                <a:solidFill>
                  <a:schemeClr val="tx2">
                    <a:satMod val="130000"/>
                  </a:schemeClr>
                </a:solidFill>
              </a:rPr>
              <a:t>Esordio</a:t>
            </a:r>
            <a:endParaRPr lang="it-IT" b="1" dirty="0">
              <a:solidFill>
                <a:schemeClr val="tx2">
                  <a:satMod val="130000"/>
                </a:schemeClr>
              </a:solidFill>
            </a:endParaRPr>
          </a:p>
        </p:txBody>
      </p:sp>
      <p:sp>
        <p:nvSpPr>
          <p:cNvPr id="3" name="Segnaposto contenuto 2"/>
          <p:cNvSpPr>
            <a:spLocks noGrp="1"/>
          </p:cNvSpPr>
          <p:nvPr>
            <p:ph idx="1"/>
          </p:nvPr>
        </p:nvSpPr>
        <p:spPr>
          <a:xfrm>
            <a:off x="971550" y="1447800"/>
            <a:ext cx="7962900" cy="5076825"/>
          </a:xfrm>
        </p:spPr>
        <p:txBody>
          <a:bodyPr>
            <a:normAutofit fontScale="85000" lnSpcReduction="10000"/>
          </a:bodyPr>
          <a:lstStyle/>
          <a:p>
            <a:pPr marL="365760" indent="-283464" eaLnBrk="1" fontAlgn="auto" hangingPunct="1">
              <a:spcAft>
                <a:spcPts val="0"/>
              </a:spcAft>
              <a:buFont typeface="Wingdings 2"/>
              <a:buChar char=""/>
              <a:defRPr/>
            </a:pPr>
            <a:r>
              <a:rPr lang="it-IT" b="1" i="1" dirty="0" smtClean="0"/>
              <a:t>La manifestazione più frequente di spondilite anchilosante è la lombalgia, </a:t>
            </a:r>
          </a:p>
          <a:p>
            <a:pPr marL="365760" indent="-283464" eaLnBrk="1" fontAlgn="auto" hangingPunct="1">
              <a:spcAft>
                <a:spcPts val="0"/>
              </a:spcAft>
              <a:buFont typeface="Wingdings 2"/>
              <a:buChar char=""/>
              <a:defRPr/>
            </a:pPr>
            <a:endParaRPr lang="it-IT" b="1" i="1" dirty="0"/>
          </a:p>
          <a:p>
            <a:pPr marL="365760" indent="-283464" eaLnBrk="1" fontAlgn="auto" hangingPunct="1">
              <a:spcAft>
                <a:spcPts val="0"/>
              </a:spcAft>
              <a:buFont typeface="Wingdings 2"/>
              <a:buChar char=""/>
              <a:defRPr/>
            </a:pPr>
            <a:r>
              <a:rPr lang="it-IT" dirty="0" smtClean="0"/>
              <a:t>ma la malattia può esordire nelle articolazioni periferiche, particolarmente nei bambini e nelle donne, e raramente con un'iridociclite acuta (irite o uveite anteriore). </a:t>
            </a:r>
          </a:p>
          <a:p>
            <a:pPr marL="365760" indent="-283464" eaLnBrk="1" fontAlgn="auto" hangingPunct="1">
              <a:spcAft>
                <a:spcPts val="0"/>
              </a:spcAft>
              <a:buFont typeface="Wingdings 2"/>
              <a:buChar char=""/>
              <a:defRPr/>
            </a:pPr>
            <a:endParaRPr lang="it-IT" dirty="0" smtClean="0"/>
          </a:p>
          <a:p>
            <a:pPr marL="365760" indent="-283464" eaLnBrk="1" fontAlgn="auto" hangingPunct="1">
              <a:spcAft>
                <a:spcPts val="0"/>
              </a:spcAft>
              <a:buFont typeface="Wingdings 2"/>
              <a:buChar char=""/>
              <a:defRPr/>
            </a:pPr>
            <a:r>
              <a:rPr lang="it-IT" dirty="0" smtClean="0"/>
              <a:t>Altra sintomatologia iniziale è la ridotta espansione toracica per coinvolgimento </a:t>
            </a:r>
            <a:r>
              <a:rPr lang="it-IT" dirty="0" err="1" smtClean="0"/>
              <a:t>costovertebrale</a:t>
            </a:r>
            <a:r>
              <a:rPr lang="it-IT" dirty="0" smtClean="0"/>
              <a:t> diffuso, febbre modesta, affaticamento, anoressia, perdita di peso e anemia.</a:t>
            </a:r>
            <a:endParaRPr lang="it-IT" dirty="0"/>
          </a:p>
        </p:txBody>
      </p:sp>
      <p:sp>
        <p:nvSpPr>
          <p:cNvPr id="4" name="Segnaposto numero diapositiva 3"/>
          <p:cNvSpPr>
            <a:spLocks noGrp="1"/>
          </p:cNvSpPr>
          <p:nvPr>
            <p:ph type="sldNum" sz="quarter" idx="12"/>
          </p:nvPr>
        </p:nvSpPr>
        <p:spPr/>
        <p:txBody>
          <a:bodyPr/>
          <a:lstStyle/>
          <a:p>
            <a:pPr>
              <a:defRPr/>
            </a:pPr>
            <a:fld id="{D69944AA-CE60-4784-8462-3A69F51C0CBF}" type="slidenum">
              <a:rPr lang="it-IT"/>
              <a:pPr>
                <a:defRPr/>
              </a:pPr>
              <a:t>8</a:t>
            </a:fld>
            <a:endParaRPr lang="it-IT"/>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opb091\Desktop\53-531862_the-pros-and-cons-red-flag-transparent-background.p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042988" y="1125538"/>
            <a:ext cx="3948112" cy="4899025"/>
          </a:xfrm>
          <a:noFill/>
        </p:spPr>
      </p:pic>
      <p:sp>
        <p:nvSpPr>
          <p:cNvPr id="6" name="Segnaposto testo 5"/>
          <p:cNvSpPr>
            <a:spLocks noGrp="1"/>
          </p:cNvSpPr>
          <p:nvPr>
            <p:ph sz="half" idx="2"/>
          </p:nvPr>
        </p:nvSpPr>
        <p:spPr>
          <a:xfrm>
            <a:off x="5148263" y="115888"/>
            <a:ext cx="3995737" cy="6742112"/>
          </a:xfrm>
          <a:solidFill>
            <a:srgbClr val="FFC000"/>
          </a:solidFill>
        </p:spPr>
        <p:txBody>
          <a:bodyPr>
            <a:normAutofit fontScale="92500" lnSpcReduction="10000"/>
          </a:bodyPr>
          <a:lstStyle/>
          <a:p>
            <a:pPr marL="365760" indent="-283464" eaLnBrk="1" fontAlgn="auto" hangingPunct="1">
              <a:spcAft>
                <a:spcPts val="0"/>
              </a:spcAft>
              <a:buFont typeface="Wingdings 2"/>
              <a:buChar char=""/>
              <a:defRPr/>
            </a:pPr>
            <a:r>
              <a:rPr lang="it-IT" dirty="0" smtClean="0"/>
              <a:t>Si deve sospettare una spondilite anchilosante in pazienti: </a:t>
            </a:r>
          </a:p>
          <a:p>
            <a:pPr marL="640080" lvl="1" indent="-237744" eaLnBrk="1" fontAlgn="auto" hangingPunct="1">
              <a:spcAft>
                <a:spcPts val="0"/>
              </a:spcAft>
              <a:buFont typeface="Verdana"/>
              <a:buChar char="◦"/>
              <a:defRPr/>
            </a:pPr>
            <a:r>
              <a:rPr lang="it-IT" dirty="0" smtClean="0"/>
              <a:t>giovani, </a:t>
            </a:r>
          </a:p>
          <a:p>
            <a:pPr marL="640080" lvl="1" indent="-237744" eaLnBrk="1" fontAlgn="auto" hangingPunct="1">
              <a:spcAft>
                <a:spcPts val="0"/>
              </a:spcAft>
              <a:buFont typeface="Verdana"/>
              <a:buChar char="◦"/>
              <a:defRPr/>
            </a:pPr>
            <a:r>
              <a:rPr lang="it-IT" dirty="0" smtClean="0"/>
              <a:t>uomini, </a:t>
            </a:r>
          </a:p>
          <a:p>
            <a:pPr marL="640080" lvl="1" indent="-237744" eaLnBrk="1" fontAlgn="auto" hangingPunct="1">
              <a:spcAft>
                <a:spcPts val="0"/>
              </a:spcAft>
              <a:buFont typeface="Verdana"/>
              <a:buChar char="◦"/>
              <a:defRPr/>
            </a:pPr>
            <a:r>
              <a:rPr lang="it-IT" dirty="0" smtClean="0"/>
              <a:t>con lombalgia notturna </a:t>
            </a:r>
          </a:p>
          <a:p>
            <a:pPr marL="640080" lvl="1" indent="-237744" eaLnBrk="1" fontAlgn="auto" hangingPunct="1">
              <a:spcAft>
                <a:spcPts val="0"/>
              </a:spcAft>
              <a:buFont typeface="Verdana"/>
              <a:buChar char="◦"/>
              <a:defRPr/>
            </a:pPr>
            <a:r>
              <a:rPr lang="it-IT" dirty="0" smtClean="0"/>
              <a:t>e cifosi, </a:t>
            </a:r>
          </a:p>
          <a:p>
            <a:pPr marL="640080" lvl="1" indent="-237744" eaLnBrk="1" fontAlgn="auto" hangingPunct="1">
              <a:spcAft>
                <a:spcPts val="0"/>
              </a:spcAft>
              <a:buFont typeface="Verdana"/>
              <a:buChar char="◦"/>
              <a:defRPr/>
            </a:pPr>
            <a:r>
              <a:rPr lang="it-IT" dirty="0" smtClean="0"/>
              <a:t>ridotta espansione toracica, </a:t>
            </a:r>
          </a:p>
          <a:p>
            <a:pPr marL="640080" lvl="1" indent="-237744" eaLnBrk="1" fontAlgn="auto" hangingPunct="1">
              <a:spcAft>
                <a:spcPts val="0"/>
              </a:spcAft>
              <a:buFont typeface="Verdana"/>
              <a:buChar char="◦"/>
              <a:defRPr/>
            </a:pPr>
            <a:r>
              <a:rPr lang="it-IT" dirty="0" smtClean="0"/>
              <a:t>tendinite achillea o della rotula, </a:t>
            </a:r>
          </a:p>
          <a:p>
            <a:pPr marL="640080" lvl="1" indent="-237744" eaLnBrk="1" fontAlgn="auto" hangingPunct="1">
              <a:spcAft>
                <a:spcPts val="0"/>
              </a:spcAft>
              <a:buFont typeface="Verdana"/>
              <a:buChar char="◦"/>
              <a:defRPr/>
            </a:pPr>
            <a:r>
              <a:rPr lang="it-IT" dirty="0" smtClean="0"/>
              <a:t>o uveite anteriore inesplicata. </a:t>
            </a:r>
          </a:p>
          <a:p>
            <a:pPr marL="640080" lvl="1" indent="-237744" eaLnBrk="1" fontAlgn="auto" hangingPunct="1">
              <a:spcAft>
                <a:spcPts val="0"/>
              </a:spcAft>
              <a:buFont typeface="Verdana"/>
              <a:buNone/>
              <a:defRPr/>
            </a:pPr>
            <a:endParaRPr lang="it-IT" dirty="0" smtClean="0"/>
          </a:p>
          <a:p>
            <a:pPr marL="365760" indent="-283464" eaLnBrk="1" fontAlgn="auto" hangingPunct="1">
              <a:spcAft>
                <a:spcPts val="0"/>
              </a:spcAft>
              <a:buFont typeface="Wingdings 2"/>
              <a:buChar char=""/>
              <a:defRPr/>
            </a:pPr>
            <a:r>
              <a:rPr lang="it-IT" dirty="0" smtClean="0"/>
              <a:t>L'esistenza di un parente di 1o grado affetto da spondilite anchilosante deve aumentare il livello di sospetto.</a:t>
            </a:r>
            <a:endParaRPr lang="it-IT" dirty="0"/>
          </a:p>
        </p:txBody>
      </p:sp>
      <p:sp>
        <p:nvSpPr>
          <p:cNvPr id="4" name="Segnaposto numero diapositiva 3"/>
          <p:cNvSpPr>
            <a:spLocks noGrp="1"/>
          </p:cNvSpPr>
          <p:nvPr>
            <p:ph type="sldNum" sz="quarter" idx="12"/>
          </p:nvPr>
        </p:nvSpPr>
        <p:spPr/>
        <p:txBody>
          <a:bodyPr/>
          <a:lstStyle/>
          <a:p>
            <a:pPr>
              <a:defRPr/>
            </a:pPr>
            <a:fld id="{8484C072-9B10-413E-AAA8-84C328EBABC8}" type="slidenum">
              <a:rPr lang="it-IT"/>
              <a:pPr>
                <a:defRPr/>
              </a:pPr>
              <a:t>9</a:t>
            </a:fld>
            <a:endParaRPr lang="it-IT"/>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Solstiz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z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1587</TotalTime>
  <Words>3358</Words>
  <Application>Microsoft Office PowerPoint</Application>
  <PresentationFormat>Presentazione su schermo (4:3)</PresentationFormat>
  <Paragraphs>415</Paragraphs>
  <Slides>61</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61</vt:i4>
      </vt:variant>
    </vt:vector>
  </HeadingPairs>
  <TitlesOfParts>
    <vt:vector size="69" baseType="lpstr">
      <vt:lpstr>Arial</vt:lpstr>
      <vt:lpstr>Gill Sans MT</vt:lpstr>
      <vt:lpstr>Wingdings 2</vt:lpstr>
      <vt:lpstr>Verdana</vt:lpstr>
      <vt:lpstr>Wingdings</vt:lpstr>
      <vt:lpstr>Tahoma</vt:lpstr>
      <vt:lpstr>Times New Roman</vt:lpstr>
      <vt:lpstr>Solstizio</vt:lpstr>
      <vt:lpstr>Le spondiloartriti sieronegative</vt:lpstr>
      <vt:lpstr>Spondiloartriti o spondiliti</vt:lpstr>
      <vt:lpstr>Presentazione standard di PowerPoint</vt:lpstr>
      <vt:lpstr>PELVISPONDILITE   REUMATICA</vt:lpstr>
      <vt:lpstr>Spondilite anchilosante  Spondiloartrite anchilosante    Pelvispondilite anchilopoietica      Morbo di Bechterew</vt:lpstr>
      <vt:lpstr>Presentazione standard di PowerPoint</vt:lpstr>
      <vt:lpstr>Predisposizione genetica e fattori ambientali</vt:lpstr>
      <vt:lpstr>Esordio</vt:lpstr>
      <vt:lpstr>Presentazione standard di PowerPoint</vt:lpstr>
      <vt:lpstr>Patologie infiammatorie (spondilite anchilosante e patologie associate)</vt:lpstr>
      <vt:lpstr>Fisiopatologia ed epidemiologia in sintesi</vt:lpstr>
      <vt:lpstr>lesioni</vt:lpstr>
      <vt:lpstr>Anatomia patologica</vt:lpstr>
      <vt:lpstr>Presentazione standard di PowerPoint</vt:lpstr>
      <vt:lpstr>Presentazione standard di PowerPoint</vt:lpstr>
      <vt:lpstr>Presentazione standard di PowerPoint</vt:lpstr>
      <vt:lpstr>SINDROME PELVIRACHIDEA compromissione delle entesi assiali</vt:lpstr>
      <vt:lpstr>Presentazione standard di PowerPoint</vt:lpstr>
      <vt:lpstr>Presentazione standard di PowerPoint</vt:lpstr>
      <vt:lpstr>Presentazione standard di PowerPoint</vt:lpstr>
      <vt:lpstr>Sindrome entesopatica periferica</vt:lpstr>
      <vt:lpstr>Sindrome articolare, particolarmente nei bambini e nelle donne</vt:lpstr>
      <vt:lpstr>MANIFESTAZIONI  EXTRA-ARTICOLARI</vt:lpstr>
      <vt:lpstr>“The modified New York criteria for AS”</vt:lpstr>
      <vt:lpstr>diagnosi</vt:lpstr>
      <vt:lpstr>Presentazione standard di PowerPoint</vt:lpstr>
      <vt:lpstr>Test diagnostici</vt:lpstr>
      <vt:lpstr>MODIFICAZIONI POSTURALI</vt:lpstr>
      <vt:lpstr>… Modificazioni posturali</vt:lpstr>
      <vt:lpstr>Presentazione standard di PowerPoint</vt:lpstr>
      <vt:lpstr>     TRATTAMENTO  multidisciplinare: va impostato un programma riabilitativo che tenga conto del soggetto nel suo complesso, della fase della malattia, dello stadio evolutivo...</vt:lpstr>
      <vt:lpstr>Obiettivi principali riabilitativi</vt:lpstr>
      <vt:lpstr>Da considerare nella valutazione</vt:lpstr>
      <vt:lpstr>inquadramento</vt:lpstr>
      <vt:lpstr>Valutazione riabilitativa</vt:lpstr>
      <vt:lpstr>Presentazione standard di PowerPoint</vt:lpstr>
      <vt:lpstr>Bilancio dinamico</vt:lpstr>
      <vt:lpstr>Presentazione standard di PowerPoint</vt:lpstr>
      <vt:lpstr>4. Valutazione funzionale</vt:lpstr>
      <vt:lpstr>Valutazione disabilità nelle AVQ</vt:lpstr>
      <vt:lpstr>Valutazione funzionale sistemica</vt:lpstr>
      <vt:lpstr>Bath Ankylosing Spondylitis Disease Activity Index - BASDAI</vt:lpstr>
      <vt:lpstr>Da ricordare</vt:lpstr>
      <vt:lpstr>OBIETTIVI  DELLA RIABILITAZIONE</vt:lpstr>
      <vt:lpstr>Fase acuta: problemi</vt:lpstr>
      <vt:lpstr>Fase acuta: obiettivi e strumenti</vt:lpstr>
      <vt:lpstr>Presentazione standard di PowerPoint</vt:lpstr>
      <vt:lpstr>Presentazione standard di PowerPoint</vt:lpstr>
      <vt:lpstr>Presentazione standard di PowerPoint</vt:lpstr>
      <vt:lpstr>Fase di stato: obiettivi</vt:lpstr>
      <vt:lpstr>INTERVENTO RIABILITATIVO  IN FASE DI STATO</vt:lpstr>
      <vt:lpstr>Presentazione standard di PowerPoint</vt:lpstr>
      <vt:lpstr>INTERVENTO RIABILITATIVO  IN FASE DI STATO</vt:lpstr>
      <vt:lpstr>Uno strumento terapeutico: la R.P.G.</vt:lpstr>
      <vt:lpstr>Presentazione standard di PowerPoint</vt:lpstr>
      <vt:lpstr>Presentazione standard di PowerPoint</vt:lpstr>
      <vt:lpstr>La rieducazione deve essere regolare e quotidiana, puntando alla prevenzione dell’anchilosi: questo significa informare e chiedere al paz. una partecipazione attiva al suo trattamento</vt:lpstr>
      <vt:lpstr>In una visione sistemica…</vt:lpstr>
      <vt:lpstr>Esercizi: alcuni esempi</vt:lpstr>
      <vt:lpstr>Cosa dicono le evidenze</vt:lpstr>
      <vt:lpstr>Da ricordare</vt:lpstr>
    </vt:vector>
  </TitlesOfParts>
  <Company>università di trieste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PELVISPONDILITE REUMATICA</dc:title>
  <dc:creator>cdl in fisioterapia</dc:creator>
  <cp:lastModifiedBy>Fisiot24</cp:lastModifiedBy>
  <cp:revision>69</cp:revision>
  <dcterms:created xsi:type="dcterms:W3CDTF">2004-06-27T21:21:10Z</dcterms:created>
  <dcterms:modified xsi:type="dcterms:W3CDTF">2020-03-17T07:15:56Z</dcterms:modified>
</cp:coreProperties>
</file>