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45" r:id="rId2"/>
    <p:sldId id="346" r:id="rId3"/>
    <p:sldId id="344" r:id="rId4"/>
    <p:sldId id="339" r:id="rId5"/>
    <p:sldId id="416" r:id="rId6"/>
    <p:sldId id="334" r:id="rId7"/>
    <p:sldId id="412" r:id="rId8"/>
    <p:sldId id="413" r:id="rId9"/>
    <p:sldId id="415" r:id="rId10"/>
    <p:sldId id="332" r:id="rId11"/>
    <p:sldId id="406" r:id="rId12"/>
    <p:sldId id="410" r:id="rId13"/>
    <p:sldId id="330" r:id="rId14"/>
    <p:sldId id="335" r:id="rId15"/>
    <p:sldId id="278" r:id="rId16"/>
    <p:sldId id="414" r:id="rId17"/>
    <p:sldId id="41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06"/>
    <p:restoredTop sz="72037"/>
  </p:normalViewPr>
  <p:slideViewPr>
    <p:cSldViewPr snapToGrid="0" snapToObjects="1">
      <p:cViewPr varScale="1">
        <p:scale>
          <a:sx n="50" d="100"/>
          <a:sy n="50" d="100"/>
        </p:scale>
        <p:origin x="192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06EF5-0718-6D4A-B884-94379CE901A9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6FBC7-6035-8149-ABC5-CDF80541849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08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338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89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138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3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2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09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98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73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1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5CAD-D408-994A-996A-D5836546F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E4FD5-BD9E-5841-98EC-AC7F675F9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5AD6F-007F-E84A-8EFC-CC40DAAB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5EB8-3183-434C-805E-FD574C7C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6FEAB-8953-F842-BAC8-E4E58400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85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58A1-9F52-F047-A7AE-6DD6F9E5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05311-EA5E-F340-828A-8F0A701E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5D954-5963-174C-B909-67124326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28F77-6AAE-334C-A33C-99CC9181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2982-107B-DE45-9AE4-C9E2CA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07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DE6E-BDD2-D348-8B7C-7D93F4789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3AE16-745F-6944-8A4B-E992755C6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8EAD1-7204-814E-AFEF-A86BBF91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E614E-5B10-454B-8125-BCB1B23B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5918-D174-C747-AE6F-8BD30D9C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50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B7C2-6F0B-7D47-BC47-7E7788F3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29EC5-A932-314A-9D65-6770E23D6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55D4-5EB8-D449-8170-38C9D41E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56B28-19D9-1A48-84FD-2AC9CEDE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C650A-C593-5240-BF58-6487506B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60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A2EA-5546-4945-B72D-879B11C6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FE0DB-F931-C545-87E7-C1400046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3C8B6-F381-BC46-9B31-1795D6FB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34A62-51D3-D943-A4AA-F9ABB74A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2920F-B85E-D44C-B25C-DDB35D71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7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7514-8595-9F41-92A9-52F00E89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647FC-540C-8046-ACC6-0272F4BEA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9EF08-8A4C-1149-8096-80C0011F4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EF021-109E-5B46-B6DC-4845F5ED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B1F14-F703-A340-AA3F-F67BE7D0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AD7A2-27A9-7243-B4B6-DB2FC7DC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79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CD2A-AD96-2A42-9DBD-5D7F1FAA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05F3B-74C8-4F41-8FC8-4B00D99EF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828EF-29AA-0243-AB91-77B8A3A86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8AA1E-5AE1-8D4B-8FFB-6946DAAC0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BA7C6-50A3-2C4B-9B9E-E8DB8EB75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1D85AD-B22E-9144-9E69-8B092A61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6540C-8C91-6E42-B955-38CD6456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C7FBD-679E-2E44-A449-65D33F50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8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3540-F49B-154D-B1F2-3D52061F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DC793-2A0D-3247-BE35-9669D87F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91A45-F3FF-154D-8D02-F612AEAC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C74A4-4309-C545-ADA7-52181F4A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09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220BC-36FF-7B4B-B92A-9006293D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952B2-8134-B34D-883C-C43FD7A9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33BA3-5522-2E48-ACBA-495BB836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23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7C00-3446-C444-9C9E-52DE1D26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10E4-7178-DF4C-9EDE-E8FDBED3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A9C8-7C69-C04F-A0E9-E03457BA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B9298-C059-3341-8696-40489F06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F6CEB-F002-954B-ACF8-580536D7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B24D8-FD2F-0246-A522-524D2056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46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BE3B-D967-A549-AB10-B7100885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17E024-3C0A-ED4C-AF92-B5F41D780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284E1-19C9-154A-9B99-04E6E8828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9B28A-E85F-EC42-A338-B2F3E013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AE394-1FAE-3547-877E-193944CC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9A919-58C7-2A4B-9FCB-C98601AB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74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4710F0-47AF-0848-A7B7-A42FC739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419A0-C2AE-CB45-8EFC-C141132EC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B2A65-FA4B-8347-97F0-72270DCC2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51FAA-7D69-2243-9A50-AD00DCA3D4CE}" type="datetimeFigureOut">
              <a:rPr lang="it-IT" smtClean="0"/>
              <a:t>17/03/20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0514-FAC9-D84C-B7C0-623927D8D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001B-E13D-4347-B9A7-3FDF1CA37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D2C15-8A41-A340-A53A-A0C5EBB320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59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DC48-FAE9-B049-8922-5DEB02D5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Step</a:t>
            </a:r>
            <a:r>
              <a:rPr lang="it-IT" b="1" dirty="0">
                <a:solidFill>
                  <a:srgbClr val="FF0000"/>
                </a:solidFill>
              </a:rPr>
              <a:t> nel clonaggio molecolare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42EA-9F6E-AB46-8C6A-E0D9EEA08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950713" cy="5032375"/>
          </a:xfrm>
        </p:spPr>
        <p:txBody>
          <a:bodyPr>
            <a:normAutofit/>
          </a:bodyPr>
          <a:lstStyle/>
          <a:p>
            <a:r>
              <a:rPr lang="it-IT" sz="2400" dirty="0"/>
              <a:t>Scelta dell’</a:t>
            </a:r>
            <a:r>
              <a:rPr lang="it-IT" sz="2400" b="1" dirty="0"/>
              <a:t>organismo ospite </a:t>
            </a:r>
            <a:r>
              <a:rPr lang="it-IT" sz="2400" dirty="0"/>
              <a:t>e del </a:t>
            </a:r>
            <a:r>
              <a:rPr lang="it-IT" sz="2400" b="1" dirty="0"/>
              <a:t>vettore </a:t>
            </a:r>
            <a:r>
              <a:rPr lang="it-IT" sz="2400" dirty="0"/>
              <a:t>per il clonaggio</a:t>
            </a:r>
          </a:p>
          <a:p>
            <a:r>
              <a:rPr lang="it-IT" sz="2400" dirty="0"/>
              <a:t>Preparazione del DNA vettore</a:t>
            </a:r>
          </a:p>
          <a:p>
            <a:r>
              <a:rPr lang="it-IT" sz="2400" dirty="0"/>
              <a:t>Preparazione del DNA da clonare</a:t>
            </a:r>
          </a:p>
          <a:p>
            <a:r>
              <a:rPr lang="it-IT" sz="2400" dirty="0"/>
              <a:t>Creazione del DNA ricombinante</a:t>
            </a:r>
          </a:p>
          <a:p>
            <a:r>
              <a:rPr lang="it-IT" sz="2400" dirty="0"/>
              <a:t>Introduzione del DNA ricombinante nell’organismo ospite</a:t>
            </a:r>
          </a:p>
          <a:p>
            <a:r>
              <a:rPr lang="it-IT" sz="2400" dirty="0"/>
              <a:t>Selezione degli organismi contenente il vettore ricombinante (resistenza agli antibiotici)</a:t>
            </a:r>
          </a:p>
          <a:p>
            <a:r>
              <a:rPr lang="it-IT" sz="2400" dirty="0"/>
              <a:t>Screening dei cloni col DNA d’interesse e con le proprietà biologiche da questo derivate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23ECD-DD93-1146-A9D7-461B02407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913" y="1456226"/>
            <a:ext cx="4028134" cy="51673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C160BB-B7F4-C140-98B7-74E388EDE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36"/>
    </mc:Choice>
    <mc:Fallback xmlns="">
      <p:transition spd="slow" advTm="31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62B7-26CE-7F41-A388-7287F6CD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Vettori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clonaggio</a:t>
            </a:r>
            <a:r>
              <a:rPr lang="en-US" b="1" dirty="0">
                <a:solidFill>
                  <a:srgbClr val="FF0000"/>
                </a:solidFill>
              </a:rPr>
              <a:t> vs. </a:t>
            </a:r>
            <a:r>
              <a:rPr lang="en-US" b="1" dirty="0" err="1">
                <a:solidFill>
                  <a:srgbClr val="FF0000"/>
                </a:solidFill>
              </a:rPr>
              <a:t>vettori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espressione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960D-6AD6-284C-B0E4-CD3C36DF8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Vettori di clonaggio: </a:t>
            </a:r>
            <a:r>
              <a:rPr lang="it-IT" sz="2400" dirty="0"/>
              <a:t>sequenza di DNA capace di replicarsi in maniera autonoma che può essere utilizzata per trasferire frammenti di DNA esogeno. Viene utilizzato per </a:t>
            </a:r>
            <a:r>
              <a:rPr lang="it-IT" sz="2400" b="1" dirty="0">
                <a:solidFill>
                  <a:srgbClr val="FF0000"/>
                </a:solidFill>
              </a:rPr>
              <a:t>amplificare</a:t>
            </a:r>
            <a:r>
              <a:rPr lang="it-IT" sz="2400" dirty="0"/>
              <a:t> un frammento di DNA in un sistema </a:t>
            </a:r>
            <a:r>
              <a:rPr lang="it-IT" sz="2400" i="1" dirty="0"/>
              <a:t>in vivo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Utili per generare molte copie del gene di interesse.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b="1" dirty="0"/>
              <a:t>Vettori di espressione: </a:t>
            </a:r>
            <a:r>
              <a:rPr lang="it-IT" sz="2400" dirty="0"/>
              <a:t>contengono le sequenze che direzionano all’</a:t>
            </a:r>
            <a:r>
              <a:rPr lang="it-IT" sz="2400" b="1" dirty="0">
                <a:solidFill>
                  <a:srgbClr val="FF0000"/>
                </a:solidFill>
              </a:rPr>
              <a:t>espressione</a:t>
            </a:r>
            <a:r>
              <a:rPr lang="it-IT" sz="2400" dirty="0"/>
              <a:t> della sequenza del DNA inserita in un organismo appropriato. </a:t>
            </a:r>
          </a:p>
          <a:p>
            <a:pPr algn="just"/>
            <a:r>
              <a:rPr lang="it-IT" sz="2400" dirty="0"/>
              <a:t>Passaggio da DNA a </a:t>
            </a:r>
            <a:r>
              <a:rPr lang="it-IT" sz="2400" dirty="0" err="1"/>
              <a:t>mRNA</a:t>
            </a:r>
            <a:r>
              <a:rPr lang="it-IT" sz="2400" dirty="0"/>
              <a:t> e infine alla proteina.</a:t>
            </a:r>
          </a:p>
          <a:p>
            <a:pPr algn="just"/>
            <a:r>
              <a:rPr lang="it-IT" sz="2400" dirty="0"/>
              <a:t>L’espressione viene </a:t>
            </a:r>
            <a:r>
              <a:rPr lang="it-IT" sz="2400" i="1" dirty="0"/>
              <a:t>indotta</a:t>
            </a:r>
            <a:r>
              <a:rPr lang="it-IT" sz="2400" dirty="0"/>
              <a:t> da una molecola esogena (IPTG, lattosio, metanolo…). </a:t>
            </a:r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A05A14-EFBE-BE4D-9E33-238783379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29"/>
    </mc:Choice>
    <mc:Fallback xmlns="">
      <p:transition spd="slow" advTm="25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3894-6B08-2447-8D49-E38D1249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Il clonaggio e la selezione – 1</a:t>
            </a:r>
            <a:endParaRPr lang="it-I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D978E-722D-4243-9893-5D9EA69E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Le sequenze di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cDNA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e il vettore di clonaggio sono trattati con lo stesso enzima di restrizione, in modo che le estremità tagliate delle molecole siano complementari.</a:t>
            </a:r>
          </a:p>
          <a:p>
            <a:pPr algn="just"/>
            <a:endParaRPr lang="it-IT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65985-5B64-3B4A-B048-BB945F1248B0}"/>
              </a:ext>
            </a:extLst>
          </p:cNvPr>
          <p:cNvSpPr/>
          <p:nvPr/>
        </p:nvSpPr>
        <p:spPr>
          <a:xfrm>
            <a:off x="700548" y="4495363"/>
            <a:ext cx="4561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cs typeface="Arial" panose="020B0604020202020204" pitchFamily="34" charset="0"/>
              </a:rPr>
              <a:t>i frammenti di </a:t>
            </a:r>
            <a:r>
              <a:rPr lang="it-IT" altLang="it-IT" dirty="0" err="1">
                <a:cs typeface="Arial" panose="020B0604020202020204" pitchFamily="34" charset="0"/>
              </a:rPr>
              <a:t>cDNA</a:t>
            </a:r>
            <a:r>
              <a:rPr lang="it-IT" altLang="it-IT" dirty="0">
                <a:cs typeface="Arial" panose="020B0604020202020204" pitchFamily="34" charset="0"/>
              </a:rPr>
              <a:t> si mescolano ai frammenti di DNA </a:t>
            </a:r>
            <a:r>
              <a:rPr lang="it-IT" altLang="it-IT" dirty="0" err="1">
                <a:cs typeface="Arial" panose="020B0604020202020204" pitchFamily="34" charset="0"/>
              </a:rPr>
              <a:t>plasmidico</a:t>
            </a:r>
            <a:endParaRPr lang="it-IT" altLang="it-IT" dirty="0"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09909-C508-9A43-B71C-233DCE5D80CB}"/>
              </a:ext>
            </a:extLst>
          </p:cNvPr>
          <p:cNvGrpSpPr/>
          <p:nvPr/>
        </p:nvGrpSpPr>
        <p:grpSpPr>
          <a:xfrm>
            <a:off x="4398184" y="3009227"/>
            <a:ext cx="5257259" cy="3519420"/>
            <a:chOff x="4398184" y="3009227"/>
            <a:chExt cx="5257259" cy="3519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6F6FFD-D497-0842-A94F-33591C8DC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303" b="66358"/>
            <a:stretch/>
          </p:blipFill>
          <p:spPr>
            <a:xfrm>
              <a:off x="4398184" y="3009227"/>
              <a:ext cx="5257259" cy="330267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197DBC3-8AD9-2049-AB62-181AA7523280}"/>
                </a:ext>
              </a:extLst>
            </p:cNvPr>
            <p:cNvSpPr/>
            <p:nvPr/>
          </p:nvSpPr>
          <p:spPr>
            <a:xfrm>
              <a:off x="5824779" y="6134329"/>
              <a:ext cx="542441" cy="394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E0AC-5712-1A45-ACE4-35B3A5985D0B}"/>
                </a:ext>
              </a:extLst>
            </p:cNvPr>
            <p:cNvSpPr/>
            <p:nvPr/>
          </p:nvSpPr>
          <p:spPr>
            <a:xfrm>
              <a:off x="7392690" y="6134329"/>
              <a:ext cx="542441" cy="394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78DF119-ADA6-0B4A-9241-D8F8A1698DFA}"/>
              </a:ext>
            </a:extLst>
          </p:cNvPr>
          <p:cNvSpPr/>
          <p:nvPr/>
        </p:nvSpPr>
        <p:spPr>
          <a:xfrm>
            <a:off x="6632800" y="5778634"/>
            <a:ext cx="542441" cy="7460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15A449-9A8F-7B46-AB57-9529A4D56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1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03"/>
    </mc:Choice>
    <mc:Fallback>
      <p:transition spd="slow" advTm="6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BEA0-C194-CC40-B2D4-E5CC0BDF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Il clonaggio e la selezione – 2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6D043-3FFF-9D46-8D87-F8F5C0E0D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615"/>
            <a:ext cx="5588541" cy="4351338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La DNA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ligasi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unisce il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cDNA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all’interno dei vettori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plasmidici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it-IT" alt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/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Il DNA ricombinante (vettori che contengono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cDNA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) è inserito nelle cellule batteriche, in un processo chiamato 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trasformazione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Solo alcune cellule ricevono il plasmide.</a:t>
            </a:r>
          </a:p>
          <a:p>
            <a:pPr algn="just"/>
            <a:endParaRPr lang="it-IT" alt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/>
            <a:endParaRPr lang="it-IT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64D77C-9A75-EA48-ACCB-A86B87D97F95}"/>
              </a:ext>
            </a:extLst>
          </p:cNvPr>
          <p:cNvGrpSpPr/>
          <p:nvPr/>
        </p:nvGrpSpPr>
        <p:grpSpPr>
          <a:xfrm>
            <a:off x="6426741" y="1568370"/>
            <a:ext cx="5257259" cy="5365080"/>
            <a:chOff x="4398184" y="5937170"/>
            <a:chExt cx="5257259" cy="5365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C6B53D-4CBF-974F-A0DA-477B2D6E6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833" r="31303" b="18880"/>
            <a:stretch/>
          </p:blipFill>
          <p:spPr>
            <a:xfrm>
              <a:off x="4398184" y="6134329"/>
              <a:ext cx="5257259" cy="483847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409B36-A699-1340-81CF-98B0AB37B342}"/>
                </a:ext>
              </a:extLst>
            </p:cNvPr>
            <p:cNvSpPr/>
            <p:nvPr/>
          </p:nvSpPr>
          <p:spPr>
            <a:xfrm>
              <a:off x="6584434" y="5937170"/>
              <a:ext cx="542441" cy="394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94839A-60C2-6940-9684-235A563BD0C8}"/>
                </a:ext>
              </a:extLst>
            </p:cNvPr>
            <p:cNvSpPr/>
            <p:nvPr/>
          </p:nvSpPr>
          <p:spPr>
            <a:xfrm>
              <a:off x="6640706" y="10907932"/>
              <a:ext cx="542441" cy="394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7351CC-EBE9-1B47-82AF-ED501B08D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7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20"/>
    </mc:Choice>
    <mc:Fallback>
      <p:transition spd="slow" advTm="8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4C1B-D582-C448-B7B7-17476565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Il clonaggio e la selezione – 3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817E-5850-C74B-958F-47DDDD888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Le cellule che contengono il vettore hanno acquisito la resistenza a un antibiotico; in questo modo è possibile selezionarle mettendo le cellule in un mezzo di coltura che contiene l’antibiotico.</a:t>
            </a:r>
            <a:endParaRPr lang="it-IT" altLang="it-IT" sz="24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F1A0A-2ACE-AF43-9B75-C69C17520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17" t="7822" r="17337" b="12496"/>
          <a:stretch/>
        </p:blipFill>
        <p:spPr>
          <a:xfrm>
            <a:off x="4713249" y="3470933"/>
            <a:ext cx="2765502" cy="2706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836857-56CA-0A45-9CD8-663A6ED3ACEB}"/>
              </a:ext>
            </a:extLst>
          </p:cNvPr>
          <p:cNvSpPr/>
          <p:nvPr/>
        </p:nvSpPr>
        <p:spPr>
          <a:xfrm>
            <a:off x="1264170" y="4823948"/>
            <a:ext cx="3082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/>
              <a:t>il plasmide viene inserito </a:t>
            </a:r>
          </a:p>
          <a:p>
            <a:r>
              <a:rPr lang="it-IT" altLang="it-IT" dirty="0"/>
              <a:t>in cellule batteriche che si</a:t>
            </a:r>
          </a:p>
          <a:p>
            <a:r>
              <a:rPr lang="it-IT" altLang="it-IT" dirty="0"/>
              <a:t>riproducono e danno un clone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871CB-6455-1347-AE70-B2493715817F}"/>
              </a:ext>
            </a:extLst>
          </p:cNvPr>
          <p:cNvSpPr txBox="1"/>
          <p:nvPr/>
        </p:nvSpPr>
        <p:spPr>
          <a:xfrm>
            <a:off x="7844852" y="4916281"/>
            <a:ext cx="27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Colonie su terreno selettivo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1C592B-7742-464E-AFB6-140B0D37A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0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03"/>
    </mc:Choice>
    <mc:Fallback>
      <p:transition spd="slow" advTm="13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9BCC-DDCC-4945-BE2C-C3AFE6DD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La trasformazione batterica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3A8C6-9DE3-9C47-ACC8-B376E1E0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/>
              <a:t>Il processo tramite il quale un frammento di DNA estraneo entra in una cellula batterica è detto </a:t>
            </a:r>
            <a:r>
              <a:rPr lang="it-IT" altLang="it-IT" sz="2400" b="1" dirty="0"/>
              <a:t>trasformazione.</a:t>
            </a:r>
          </a:p>
          <a:p>
            <a:pPr algn="just"/>
            <a:r>
              <a:rPr lang="it-IT" sz="2400" dirty="0"/>
              <a:t>Per poter captare il DNA esogeno (plasmide ricombinante) una cellula deve essere resa permeabile in modo appropriato (</a:t>
            </a:r>
            <a:r>
              <a:rPr lang="it-IT" sz="2400" b="1" dirty="0">
                <a:solidFill>
                  <a:srgbClr val="FF0000"/>
                </a:solidFill>
              </a:rPr>
              <a:t>cellule competenti</a:t>
            </a:r>
            <a:r>
              <a:rPr lang="it-IT" sz="2400" dirty="0"/>
              <a:t>). </a:t>
            </a:r>
          </a:p>
          <a:p>
            <a:pPr algn="just"/>
            <a:r>
              <a:rPr lang="it-IT" sz="2400" dirty="0"/>
              <a:t>In natura certi batteri sono diventati competenti in seguito allo stress ambientale. </a:t>
            </a:r>
          </a:p>
          <a:p>
            <a:pPr algn="just"/>
            <a:r>
              <a:rPr lang="it-IT" sz="2400" dirty="0"/>
              <a:t>In laboratorio si utilizzano differenti strategie per manipolare l’introduzione dei plasmidi nel citoplasma.</a:t>
            </a:r>
          </a:p>
          <a:p>
            <a:pPr algn="just"/>
            <a:r>
              <a:rPr lang="it-IT" sz="2400" dirty="0"/>
              <a:t>Questo procedimento rende le cellule molto fragili che devono essere maneggiate con molta cautela in questo stato. </a:t>
            </a:r>
          </a:p>
          <a:p>
            <a:pPr algn="just"/>
            <a:r>
              <a:rPr lang="it-IT" sz="2400" b="1" dirty="0">
                <a:solidFill>
                  <a:srgbClr val="FF0000"/>
                </a:solidFill>
              </a:rPr>
              <a:t>Efficienza di trasformazione: </a:t>
            </a:r>
            <a:r>
              <a:rPr lang="it-IT" sz="2400" dirty="0"/>
              <a:t>quantità di cellule trasformate per 1 µg di DNA </a:t>
            </a:r>
            <a:endParaRPr lang="en-US" sz="2400" dirty="0"/>
          </a:p>
          <a:p>
            <a:endParaRPr lang="it-IT" altLang="it-IT" sz="2400" dirty="0"/>
          </a:p>
          <a:p>
            <a:endParaRPr lang="it-IT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F15CC4-81A1-E645-BA48-04C348CAE6CC}"/>
              </a:ext>
            </a:extLst>
          </p:cNvPr>
          <p:cNvGrpSpPr/>
          <p:nvPr/>
        </p:nvGrpSpPr>
        <p:grpSpPr>
          <a:xfrm>
            <a:off x="4233105" y="6150099"/>
            <a:ext cx="3769558" cy="646331"/>
            <a:chOff x="3547577" y="5942568"/>
            <a:chExt cx="3769558" cy="6463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698328-0805-EA44-8686-2C44B9C7DFCD}"/>
                </a:ext>
              </a:extLst>
            </p:cNvPr>
            <p:cNvSpPr/>
            <p:nvPr/>
          </p:nvSpPr>
          <p:spPr>
            <a:xfrm>
              <a:off x="3547577" y="5942568"/>
              <a:ext cx="3769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/>
                <a:t>n°colonie</a:t>
              </a:r>
              <a:r>
                <a:rPr lang="it-IT" dirty="0"/>
                <a:t> x fattore di diluizione x 1000</a:t>
              </a:r>
            </a:p>
            <a:p>
              <a:pPr algn="ctr"/>
              <a:r>
                <a:rPr lang="it-IT" dirty="0" err="1"/>
                <a:t>ng</a:t>
              </a:r>
              <a:r>
                <a:rPr lang="it-IT" dirty="0"/>
                <a:t> DNA</a:t>
              </a:r>
              <a:endParaRPr 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BAE8CC9-922F-1148-9C2F-32E57482A814}"/>
                </a:ext>
              </a:extLst>
            </p:cNvPr>
            <p:cNvCxnSpPr>
              <a:cxnSpLocks/>
            </p:cNvCxnSpPr>
            <p:nvPr/>
          </p:nvCxnSpPr>
          <p:spPr>
            <a:xfrm>
              <a:off x="3599964" y="6281134"/>
              <a:ext cx="3717171" cy="0"/>
            </a:xfrm>
            <a:prstGeom prst="straightConnector1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F140C8-51A8-1E4F-BC8C-8A627784DD37}"/>
              </a:ext>
            </a:extLst>
          </p:cNvPr>
          <p:cNvSpPr txBox="1"/>
          <p:nvPr/>
        </p:nvSpPr>
        <p:spPr>
          <a:xfrm>
            <a:off x="3873200" y="626779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E=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C4ECB0C-F706-4B47-8BD4-CEC0B5C3F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81"/>
    </mc:Choice>
    <mc:Fallback>
      <p:transition spd="slow" advTm="116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451F-8E9C-5343-9032-89050252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La trasformazione batterica - metodi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0E8BC8-B90D-5642-8EAB-38768355A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7401" y="1590680"/>
            <a:ext cx="7586431" cy="5167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41749-F338-2A4C-BFBA-F0A4BB8B1548}"/>
              </a:ext>
            </a:extLst>
          </p:cNvPr>
          <p:cNvSpPr txBox="1"/>
          <p:nvPr/>
        </p:nvSpPr>
        <p:spPr>
          <a:xfrm>
            <a:off x="6096000" y="1903751"/>
            <a:ext cx="113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GHIACCIO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A7FA81-F136-A740-B9A4-B34586A9A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25"/>
    </mc:Choice>
    <mc:Fallback>
      <p:transition spd="slow" advTm="18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7F24-2D57-8148-98A0-5400B4E7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La trasformazione batterica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6FCD2-6EA5-1346-981C-00D62DC18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00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sz="2400" dirty="0" err="1">
                <a:solidFill>
                  <a:srgbClr val="FF0000"/>
                </a:solidFill>
              </a:rPr>
              <a:t>Trasformazione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chimica</a:t>
            </a:r>
            <a:r>
              <a:rPr lang="en-US" sz="2400" dirty="0">
                <a:solidFill>
                  <a:srgbClr val="FF0000"/>
                </a:solidFill>
              </a:rPr>
              <a:t> + </a:t>
            </a:r>
            <a:r>
              <a:rPr lang="en-US" sz="2400" dirty="0" err="1">
                <a:solidFill>
                  <a:srgbClr val="FF0000"/>
                </a:solidFill>
              </a:rPr>
              <a:t>sbalzi</a:t>
            </a:r>
            <a:r>
              <a:rPr lang="en-US" sz="2400" dirty="0">
                <a:solidFill>
                  <a:srgbClr val="FF0000"/>
                </a:solidFill>
              </a:rPr>
              <a:t> di </a:t>
            </a:r>
            <a:r>
              <a:rPr lang="en-US" sz="2400" dirty="0" err="1">
                <a:solidFill>
                  <a:srgbClr val="FF0000"/>
                </a:solidFill>
              </a:rPr>
              <a:t>temperatura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- </a:t>
            </a:r>
            <a:r>
              <a:rPr lang="it-IT" sz="2400" dirty="0"/>
              <a:t> </a:t>
            </a:r>
            <a:r>
              <a:rPr lang="it-IT" sz="2200" dirty="0"/>
              <a:t>sali di cloruro come CaCl</a:t>
            </a:r>
            <a:r>
              <a:rPr lang="it-IT" sz="2200" baseline="-25000" dirty="0"/>
              <a:t>2</a:t>
            </a:r>
            <a:r>
              <a:rPr lang="it-IT" sz="2200" dirty="0"/>
              <a:t>, </a:t>
            </a:r>
            <a:r>
              <a:rPr lang="it-IT" sz="2200" dirty="0" err="1"/>
              <a:t>RbCl</a:t>
            </a:r>
            <a:r>
              <a:rPr lang="it-IT" sz="2200" dirty="0"/>
              <a:t>, MgCl</a:t>
            </a:r>
            <a:r>
              <a:rPr lang="it-IT" sz="2200" baseline="-25000" dirty="0"/>
              <a:t>2 </a:t>
            </a:r>
            <a:r>
              <a:rPr lang="it-IT" sz="2200" dirty="0"/>
              <a:t>o trattamenti a freddo alterano la struttura e la permeabilità della membrana facilitando così il passaggio del DNA.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sz="2400" dirty="0" err="1">
                <a:solidFill>
                  <a:srgbClr val="FF0000"/>
                </a:solidFill>
              </a:rPr>
              <a:t>Elettroporazione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200" dirty="0" err="1"/>
              <a:t>scariche</a:t>
            </a:r>
            <a:r>
              <a:rPr lang="en-US" sz="2200" dirty="0"/>
              <a:t> </a:t>
            </a:r>
            <a:r>
              <a:rPr lang="en-US" sz="2200" dirty="0" err="1"/>
              <a:t>elettriche</a:t>
            </a:r>
            <a:r>
              <a:rPr lang="en-US" sz="2200" dirty="0"/>
              <a:t> ad alto </a:t>
            </a:r>
            <a:r>
              <a:rPr lang="en-US" sz="2200" dirty="0" err="1"/>
              <a:t>voltaggio</a:t>
            </a:r>
            <a:r>
              <a:rPr lang="en-US" sz="2200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it-IT" sz="2200" dirty="0"/>
              <a:t>La presenza di un campo elettrico destabilizza le membrane di </a:t>
            </a:r>
            <a:r>
              <a:rPr lang="it-IT" sz="2200" i="1" dirty="0"/>
              <a:t>E. coli </a:t>
            </a:r>
            <a:r>
              <a:rPr lang="it-IT" sz="2200" dirty="0"/>
              <a:t>ed induce la formazione di pori transienti del diametro di alcuni nanometri.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t-IT" dirty="0">
                <a:solidFill>
                  <a:srgbClr val="FF0000"/>
                </a:solidFill>
              </a:rPr>
              <a:t>3. </a:t>
            </a:r>
            <a:r>
              <a:rPr lang="it-IT" sz="2400" dirty="0">
                <a:solidFill>
                  <a:srgbClr val="FF0000"/>
                </a:solidFill>
              </a:rPr>
              <a:t>Gene </a:t>
            </a:r>
            <a:r>
              <a:rPr lang="it-IT" sz="2400" dirty="0" err="1">
                <a:solidFill>
                  <a:srgbClr val="FF0000"/>
                </a:solidFill>
              </a:rPr>
              <a:t>gun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dirty="0"/>
              <a:t>-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sz="2200" dirty="0"/>
              <a:t>le microsfere caricate di oro o tungsteno (1-4 µm di diametro) sono coniugate al DNA da trasferire. </a:t>
            </a:r>
          </a:p>
          <a:p>
            <a:pPr algn="just">
              <a:lnSpc>
                <a:spcPct val="100000"/>
              </a:lnSpc>
            </a:pPr>
            <a:endParaRPr lang="it-IT" dirty="0">
              <a:solidFill>
                <a:schemeClr val="accent1"/>
              </a:solidFill>
            </a:endParaRP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endParaRPr lang="it-IT" dirty="0"/>
          </a:p>
          <a:p>
            <a:pPr algn="just">
              <a:lnSpc>
                <a:spcPct val="100000"/>
              </a:lnSpc>
            </a:pPr>
            <a:endParaRPr lang="it-IT" dirty="0"/>
          </a:p>
          <a:p>
            <a:pPr algn="just"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7DD508-490E-6B48-9620-21901401B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75"/>
    </mc:Choice>
    <mc:Fallback>
      <p:transition spd="slow" advTm="4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6180-1C04-7445-83AC-594BE3FF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La trasformazione batterica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274E0-3587-D54C-9473-93DFC069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74" y="1690688"/>
            <a:ext cx="8610513" cy="4691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D1E5FD-7B0D-9B4F-843B-BF9B6CE37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68"/>
    </mc:Choice>
    <mc:Fallback>
      <p:transition spd="slow" advTm="8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8C1E6-1393-314F-8E05-8B6ADCEF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Vettori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clonaggio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CCAC-B15E-CA43-86C6-964BA802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rmAutofit fontScale="92500" lnSpcReduction="10000"/>
          </a:bodyPr>
          <a:lstStyle/>
          <a:p>
            <a:r>
              <a:rPr lang="it-IT" sz="2600" b="1" dirty="0"/>
              <a:t>Plasmidi</a:t>
            </a:r>
            <a:r>
              <a:rPr lang="it-IT" b="1" dirty="0"/>
              <a:t> - </a:t>
            </a:r>
            <a:r>
              <a:rPr lang="it-IT" sz="2000" dirty="0"/>
              <a:t>sono numerosi e sono formati da circa 20 Kb, per frammenti fino a 10Kb;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r>
              <a:rPr lang="it-IT" sz="2600" b="1" dirty="0"/>
              <a:t>Batteriofagi</a:t>
            </a:r>
            <a:r>
              <a:rPr lang="it-IT" b="1" dirty="0"/>
              <a:t> - </a:t>
            </a:r>
            <a:r>
              <a:rPr lang="it-IT" sz="2000" dirty="0"/>
              <a:t>come lambda, costituiti da circa 48 Kb, per frammenti fino a 15 Kb;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600" b="1" dirty="0" err="1"/>
              <a:t>Cosmidi</a:t>
            </a:r>
            <a:r>
              <a:rPr lang="it-IT" b="1" dirty="0"/>
              <a:t> - </a:t>
            </a:r>
            <a:r>
              <a:rPr lang="it-IT" sz="2000" dirty="0"/>
              <a:t>costituiti fino a 45 Kb  per il clonaggio di genomi di dimensioni medio-piccole (o singoli geni)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62D89-349F-D841-8D5B-381040A38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44"/>
          <a:stretch/>
        </p:blipFill>
        <p:spPr>
          <a:xfrm>
            <a:off x="4168848" y="2262243"/>
            <a:ext cx="1337881" cy="1355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78AE4-82C5-AB41-B976-0510D81A9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984" y="2559219"/>
            <a:ext cx="1449222" cy="6799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57841B-A8C4-294C-A34F-51F7AFB21914}"/>
              </a:ext>
            </a:extLst>
          </p:cNvPr>
          <p:cNvCxnSpPr>
            <a:cxnSpLocks/>
          </p:cNvCxnSpPr>
          <p:nvPr/>
        </p:nvCxnSpPr>
        <p:spPr>
          <a:xfrm flipV="1">
            <a:off x="3232206" y="2858575"/>
            <a:ext cx="936642" cy="81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ABDFDD4-6991-D449-A30A-D34E173F6B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9" t="24652" r="68872" b="9931"/>
          <a:stretch/>
        </p:blipFill>
        <p:spPr>
          <a:xfrm>
            <a:off x="1978039" y="4223461"/>
            <a:ext cx="728532" cy="122755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93A280-8E7B-404E-B768-AE4816AA5346}"/>
              </a:ext>
            </a:extLst>
          </p:cNvPr>
          <p:cNvCxnSpPr>
            <a:cxnSpLocks/>
          </p:cNvCxnSpPr>
          <p:nvPr/>
        </p:nvCxnSpPr>
        <p:spPr>
          <a:xfrm flipV="1">
            <a:off x="2666926" y="4572602"/>
            <a:ext cx="1536195" cy="53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5447525-7AAD-C142-BCCE-ECB3A32CD7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43" b="59356"/>
          <a:stretch/>
        </p:blipFill>
        <p:spPr>
          <a:xfrm>
            <a:off x="4203121" y="4223461"/>
            <a:ext cx="4199229" cy="792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2B6716-2B8E-E248-AD4C-D0656FAD7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7"/>
    </mc:Choice>
    <mc:Fallback xmlns="">
      <p:transition spd="slow" advTm="13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48FA6-1518-5743-A109-6CBD82CB6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3519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it-IT" sz="2400" dirty="0"/>
              <a:t>La grande maggioranza degli esperimenti di clonaggio utilizza il batterio </a:t>
            </a:r>
            <a:r>
              <a:rPr lang="it-IT" sz="2400" i="1" dirty="0"/>
              <a:t>E. coli </a:t>
            </a:r>
            <a:r>
              <a:rPr lang="it-IT" sz="2400" dirty="0"/>
              <a:t>per la propagazione dei frammenti di DNA clonati.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it-IT" sz="2400" dirty="0"/>
          </a:p>
          <a:p>
            <a:pPr marL="0" indent="0" algn="just">
              <a:lnSpc>
                <a:spcPct val="100000"/>
              </a:lnSpc>
              <a:buNone/>
            </a:pPr>
            <a:endParaRPr lang="it-IT" sz="2400" dirty="0"/>
          </a:p>
          <a:p>
            <a:pPr marL="0" indent="0" algn="just">
              <a:lnSpc>
                <a:spcPct val="100000"/>
              </a:lnSpc>
              <a:buNone/>
            </a:pPr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C09A3-C17C-6D4D-88C8-4D2F17397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691" y="3132982"/>
            <a:ext cx="2716267" cy="2199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576B2-A11E-B94A-8AEC-FA1522CF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Vettori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clonaggio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5AE1B-3833-E149-8051-471A1E4806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35110" t="9180" r="33320"/>
          <a:stretch/>
        </p:blipFill>
        <p:spPr>
          <a:xfrm>
            <a:off x="10373193" y="-149902"/>
            <a:ext cx="1978702" cy="719527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251FF4-D668-ED42-A07E-A58CF4262C3F}"/>
              </a:ext>
            </a:extLst>
          </p:cNvPr>
          <p:cNvSpPr/>
          <p:nvPr/>
        </p:nvSpPr>
        <p:spPr>
          <a:xfrm>
            <a:off x="838200" y="3447737"/>
            <a:ext cx="464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1. Facile da coltivare in laboratorio; </a:t>
            </a:r>
          </a:p>
          <a:p>
            <a:pPr algn="just"/>
            <a:r>
              <a:rPr lang="it-IT" sz="2400" dirty="0"/>
              <a:t>2. Genetica è ben conosciuta; </a:t>
            </a:r>
          </a:p>
          <a:p>
            <a:pPr algn="just"/>
            <a:r>
              <a:rPr lang="it-IT" sz="2400" dirty="0"/>
              <a:t>3. Genoma è interamente mappato e sequenziato.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B698F6-8DCA-1946-B237-3A55BBCCF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0"/>
    </mc:Choice>
    <mc:Fallback xmlns="">
      <p:transition spd="slow" advTm="5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A7401A0-A90E-5349-841D-85A0EBBF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2" y="2513012"/>
            <a:ext cx="3570287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975F7-1E87-D548-8D7E-221415AD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Plasmidi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5DFFE-9B18-1743-91A7-970734C8D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73912" cy="4351338"/>
          </a:xfrm>
        </p:spPr>
        <p:txBody>
          <a:bodyPr>
            <a:normAutofit/>
          </a:bodyPr>
          <a:lstStyle/>
          <a:p>
            <a:pPr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it-IT" altLang="it-IT" sz="2400" dirty="0"/>
              <a:t>I plasmidi sono:</a:t>
            </a:r>
          </a:p>
          <a:p>
            <a:pPr lvl="1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it-IT" altLang="it-IT" sz="2000" dirty="0"/>
              <a:t>molecole di DNA circolari che contengono alcuni geni (da uno a decine)</a:t>
            </a:r>
          </a:p>
          <a:p>
            <a:pPr lvl="1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it-IT" altLang="it-IT" sz="2000" dirty="0"/>
              <a:t>presenti naturalmente nelle cellule batteriche, alle quali conferiscono caratteristiche peculiari</a:t>
            </a:r>
          </a:p>
          <a:p>
            <a:pPr lvl="1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it-IT" altLang="it-IT" sz="2000" dirty="0"/>
              <a:t>utilizzati in natura dai batteri per favorire il trasferimento di informazioni da una cellula all’altra</a:t>
            </a:r>
          </a:p>
          <a:p>
            <a:pPr lvl="1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it-IT" altLang="it-IT" sz="2000" dirty="0"/>
              <a:t>in grado di trasportare un frammento genetico da un organismo all’altro (vettori)</a:t>
            </a:r>
          </a:p>
          <a:p>
            <a:pPr lvl="1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</a:pPr>
            <a:endParaRPr lang="it-IT" altLang="it-IT" sz="2000" dirty="0"/>
          </a:p>
          <a:p>
            <a:pPr algn="just">
              <a:buClr>
                <a:schemeClr val="tx1"/>
              </a:buClr>
              <a:buSzPct val="100000"/>
            </a:pPr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C79A1A-CA5B-A642-9B71-C5990083A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42"/>
    </mc:Choice>
    <mc:Fallback xmlns="">
      <p:transition spd="slow" advTm="9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4C36-3245-A64A-AE57-1F03D8B5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Plasmidi ingegnerizzati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A217-D1A0-434C-9CA2-49D5D6888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Sono presenti in copie multiple nella cellula batterica (cellula ospite)</a:t>
            </a:r>
          </a:p>
          <a:p>
            <a:pPr algn="just"/>
            <a:r>
              <a:rPr lang="it-IT" sz="2400" dirty="0"/>
              <a:t>Possono essere trasferiti alla progenie quando la cellula batterica si divide</a:t>
            </a:r>
          </a:p>
          <a:p>
            <a:pPr algn="just"/>
            <a:r>
              <a:rPr lang="it-IT" sz="2400" dirty="0"/>
              <a:t>Sono in grado di replicarsi all’interno dei batteri</a:t>
            </a:r>
          </a:p>
          <a:p>
            <a:pPr algn="just"/>
            <a:r>
              <a:rPr lang="it-IT" sz="2400" b="1" dirty="0"/>
              <a:t>Utilizzano per lo più enzimi batterici per la replicazione</a:t>
            </a:r>
            <a:endParaRPr lang="it-IT" sz="2400" dirty="0"/>
          </a:p>
          <a:p>
            <a:pPr algn="just"/>
            <a:r>
              <a:rPr lang="it-IT" sz="2400" dirty="0"/>
              <a:t>Contengono solo poche (a volte una proteina) necessarie alla sua replicazione, poste vicino all’</a:t>
            </a:r>
            <a:r>
              <a:rPr lang="it-IT" sz="2400" i="1" dirty="0"/>
              <a:t>ori, </a:t>
            </a:r>
            <a:r>
              <a:rPr lang="it-IT" sz="2400" dirty="0"/>
              <a:t>il resto può essere «tolto» (non necessario)</a:t>
            </a:r>
          </a:p>
          <a:p>
            <a:pPr algn="just"/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03C9F-A624-D144-A59F-6BD79B3B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734" y="4500281"/>
            <a:ext cx="2300741" cy="21425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AFF945-8F95-6047-9C1B-890F94314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4"/>
    </mc:Choice>
    <mc:Fallback xmlns="">
      <p:transition spd="slow" advTm="8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276-E412-9745-9270-C5877CEE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Vettori di clonaggio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2AD0B-5B69-664B-B739-EBDD73A9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4806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vettori </a:t>
            </a:r>
            <a:r>
              <a:rPr lang="it-IT" altLang="it-IT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plasmidici</a:t>
            </a: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molecole di DNA circolare che possono essere usati per introdurre </a:t>
            </a:r>
            <a:r>
              <a:rPr lang="it-IT" altLang="it-IT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cDNA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nelle cellule ospiti.</a:t>
            </a:r>
          </a:p>
          <a:p>
            <a:pPr algn="just"/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plasmidi sono elementi genetici che si trovano nei batteri e che possono essere modificati in laboratorio.</a:t>
            </a:r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  <a:p>
            <a:pPr algn="just"/>
            <a:endParaRPr lang="it-IT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4E9F44-42B3-3741-8E44-9738DF836008}"/>
              </a:ext>
            </a:extLst>
          </p:cNvPr>
          <p:cNvSpPr/>
          <p:nvPr/>
        </p:nvSpPr>
        <p:spPr>
          <a:xfrm>
            <a:off x="5834866" y="3714495"/>
            <a:ext cx="6096000" cy="20226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dirty="0"/>
              <a:t>Elementi essenziali presenti: </a:t>
            </a:r>
          </a:p>
          <a:p>
            <a:pPr lvl="1" algn="just">
              <a:lnSpc>
                <a:spcPct val="120000"/>
              </a:lnSpc>
            </a:pPr>
            <a:r>
              <a:rPr lang="en-US" sz="2000" b="1" dirty="0"/>
              <a:t>MCS</a:t>
            </a:r>
            <a:r>
              <a:rPr lang="en-US" sz="2000" dirty="0"/>
              <a:t> </a:t>
            </a:r>
            <a:r>
              <a:rPr lang="it-IT" sz="2000" dirty="0"/>
              <a:t>–  multiple </a:t>
            </a:r>
            <a:r>
              <a:rPr lang="it-IT" sz="2000" dirty="0" err="1"/>
              <a:t>cloning</a:t>
            </a:r>
            <a:r>
              <a:rPr lang="it-IT" sz="2000" dirty="0"/>
              <a:t> site (siti di restrizione ~ 20); </a:t>
            </a:r>
          </a:p>
          <a:p>
            <a:pPr lvl="1" algn="just">
              <a:lnSpc>
                <a:spcPct val="120000"/>
              </a:lnSpc>
            </a:pPr>
            <a:r>
              <a:rPr lang="it-IT" sz="2000" b="1" dirty="0">
                <a:solidFill>
                  <a:srgbClr val="00B050"/>
                </a:solidFill>
              </a:rPr>
              <a:t>ori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r>
              <a:rPr lang="it-IT" sz="2000" dirty="0"/>
              <a:t>– origine di replicazione (TTT..AAA); </a:t>
            </a:r>
            <a:endParaRPr lang="en-US" sz="2000" baseline="30000" dirty="0"/>
          </a:p>
          <a:p>
            <a:pPr lvl="1" algn="just">
              <a:lnSpc>
                <a:spcPct val="120000"/>
              </a:lnSpc>
            </a:pP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RES</a:t>
            </a:r>
            <a:r>
              <a:rPr lang="it-IT" sz="2000" b="1" dirty="0"/>
              <a:t> </a:t>
            </a:r>
            <a:r>
              <a:rPr lang="it-IT" sz="2000" dirty="0"/>
              <a:t>– marker di selezione – gene che conferisce la resistenza ad un antibiotico.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5FF8B0-533C-0D40-9D69-085727BA1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657" y="3714495"/>
            <a:ext cx="3121705" cy="29070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3E29FC-01A7-5F46-A161-D9E217E03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61"/>
    </mc:Choice>
    <mc:Fallback xmlns="">
      <p:transition spd="slow" advTm="17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6C9B-F0E5-6C4E-9C2C-240EE97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MCS – multiple </a:t>
            </a:r>
            <a:r>
              <a:rPr lang="it-IT" b="1" dirty="0" err="1">
                <a:solidFill>
                  <a:srgbClr val="FF0000"/>
                </a:solidFill>
              </a:rPr>
              <a:t>cloning</a:t>
            </a:r>
            <a:r>
              <a:rPr lang="it-IT" b="1" dirty="0">
                <a:solidFill>
                  <a:srgbClr val="FF0000"/>
                </a:solidFill>
              </a:rPr>
              <a:t> site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BD48-227E-FC4E-98DE-FD504F3E9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400" dirty="0"/>
              <a:t>Siti di taglio per gli enzimi, detto sito di </a:t>
            </a:r>
            <a:r>
              <a:rPr lang="it-IT" sz="2400" dirty="0" err="1"/>
              <a:t>policlonaggio</a:t>
            </a:r>
            <a:r>
              <a:rPr lang="it-IT" sz="2400" dirty="0"/>
              <a:t> o </a:t>
            </a:r>
            <a:r>
              <a:rPr lang="it-IT" sz="2400" dirty="0" err="1"/>
              <a:t>polilinker</a:t>
            </a:r>
            <a:endParaRPr lang="it-IT" sz="24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400" dirty="0"/>
              <a:t>Piccola sequenza di DNA contenente siti di restrizione (fino a ~20)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E0D84-86DB-9344-A91C-90B0A48EE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374" y="2790026"/>
            <a:ext cx="4034846" cy="369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CCB11-4EDD-3F4A-9533-F60877A1E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536" y="2790026"/>
            <a:ext cx="4037381" cy="36914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D4613E-9E34-1348-ACD8-2C475A181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0"/>
    </mc:Choice>
    <mc:Fallback xmlns="">
      <p:transition spd="slow" advTm="7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5AD6-0636-E84A-BA1C-48C7F65B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Origine di replicazione – Ori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2B342-A15D-3C47-B122-8488C38BF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9182"/>
            <a:ext cx="6842760" cy="4351338"/>
          </a:xfrm>
        </p:spPr>
        <p:txBody>
          <a:bodyPr>
            <a:normAutofit/>
          </a:bodyPr>
          <a:lstStyle/>
          <a:p>
            <a:r>
              <a:rPr lang="it-IT" sz="2400" dirty="0"/>
              <a:t>Ori – origine di replicazione sul plasmide, la  sequenza di DNA dalla quale inizia la replicazione del DNA. </a:t>
            </a:r>
          </a:p>
          <a:p>
            <a:r>
              <a:rPr lang="it-IT" sz="2400" dirty="0"/>
              <a:t>Zona ricca in adenina e timina. </a:t>
            </a:r>
          </a:p>
          <a:p>
            <a:r>
              <a:rPr lang="it-IT" sz="2400" dirty="0"/>
              <a:t>L'origine di replicazione lega il complesso </a:t>
            </a:r>
            <a:r>
              <a:rPr lang="it-IT" sz="2400" dirty="0" err="1"/>
              <a:t>pre</a:t>
            </a:r>
            <a:r>
              <a:rPr lang="it-IT" sz="2400" dirty="0"/>
              <a:t>-replicazione, che è un complesso proteico che riconosce, apre ed inizia a copiare il DNA.</a:t>
            </a:r>
          </a:p>
          <a:p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4D349A-222D-5041-AF40-0015DFF7A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51ACE-1EA2-6348-ADC5-18FEE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56" r="21916"/>
          <a:stretch/>
        </p:blipFill>
        <p:spPr>
          <a:xfrm>
            <a:off x="8255152" y="1030406"/>
            <a:ext cx="2738619" cy="2748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94FD6-8EBA-7C4B-A074-72148D15D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9" b="31183"/>
          <a:stretch/>
        </p:blipFill>
        <p:spPr>
          <a:xfrm rot="12350020">
            <a:off x="10615954" y="3692609"/>
            <a:ext cx="1246212" cy="488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52D7D-B764-764F-93EA-38309B72A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454683" y="4091722"/>
            <a:ext cx="2496886" cy="2435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D3341-AB1A-894D-B927-21A108D55DED}"/>
              </a:ext>
            </a:extLst>
          </p:cNvPr>
          <p:cNvSpPr txBox="1"/>
          <p:nvPr/>
        </p:nvSpPr>
        <p:spPr>
          <a:xfrm>
            <a:off x="8060788" y="60211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Ori</a:t>
            </a:r>
          </a:p>
        </p:txBody>
      </p:sp>
    </p:spTree>
    <p:extLst>
      <p:ext uri="{BB962C8B-B14F-4D97-AF65-F5344CB8AC3E}">
        <p14:creationId xmlns:p14="http://schemas.microsoft.com/office/powerpoint/2010/main" val="26923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9"/>
    </mc:Choice>
    <mc:Fallback xmlns="">
      <p:transition spd="slow" advTm="4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DA90-6D71-CC46-AE9A-0354EEDE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Marcatori di selezione – resistenza agli antibiotici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C5B5D-4817-CA42-A97E-E0B7E65E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6828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Marcatore selettivo che permette di distinguere le cellule ospiti che contengono il plasmide da quelle che non lo contengono.</a:t>
            </a:r>
          </a:p>
          <a:p>
            <a:pPr algn="just"/>
            <a:r>
              <a:rPr lang="it-IT" sz="2400" dirty="0"/>
              <a:t>Le cellule batteriche, se non contengono il plasmide che porta il gene per la resistenza ad un antibiotico, sono “antibiotico-sensibili”, ossia sono incapaci di crescere in un terreno di coltura in cui sia presente l’antibiotico.</a:t>
            </a:r>
          </a:p>
          <a:p>
            <a:r>
              <a:rPr lang="it-IT" sz="2400" dirty="0"/>
              <a:t>Necessità dipendente dall’inefficienza della reazione di </a:t>
            </a:r>
            <a:r>
              <a:rPr lang="it-IT" sz="2400" dirty="0" err="1"/>
              <a:t>ligasi</a:t>
            </a:r>
            <a:r>
              <a:rPr lang="it-IT" sz="2400" dirty="0"/>
              <a:t> e di trasformazione batterica (max. efficienza in </a:t>
            </a:r>
            <a:r>
              <a:rPr lang="it-IT" sz="2400" i="1" dirty="0" err="1"/>
              <a:t>E.coli</a:t>
            </a:r>
            <a:r>
              <a:rPr lang="it-IT" sz="2400" i="1" dirty="0"/>
              <a:t> </a:t>
            </a:r>
            <a:r>
              <a:rPr lang="it-IT" sz="2400" dirty="0"/>
              <a:t>1%).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35C463-66DC-AC40-BF90-5971553BC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79452-9226-F54A-953E-AA5CF6F4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014"/>
          <a:stretch/>
        </p:blipFill>
        <p:spPr>
          <a:xfrm>
            <a:off x="8494778" y="1467663"/>
            <a:ext cx="3308015" cy="3691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08E4D-63B3-FA4C-B01B-2585B4F04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9" b="31183"/>
          <a:stretch/>
        </p:blipFill>
        <p:spPr>
          <a:xfrm rot="19982635">
            <a:off x="7515173" y="4249293"/>
            <a:ext cx="1246212" cy="4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3"/>
    </mc:Choice>
    <mc:Fallback xmlns="">
      <p:transition spd="slow" advTm="6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1048</Words>
  <Application>Microsoft Macintosh PowerPoint</Application>
  <PresentationFormat>Widescreen</PresentationFormat>
  <Paragraphs>118</Paragraphs>
  <Slides>17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Step nel clonaggio molecolare</vt:lpstr>
      <vt:lpstr>Vettori di clonaggio</vt:lpstr>
      <vt:lpstr>Vettori di clonaggio </vt:lpstr>
      <vt:lpstr>Plasmidi </vt:lpstr>
      <vt:lpstr>Plasmidi ingegnerizzati </vt:lpstr>
      <vt:lpstr>Vettori di clonaggio</vt:lpstr>
      <vt:lpstr>MCS – multiple cloning site </vt:lpstr>
      <vt:lpstr>Origine di replicazione – Ori </vt:lpstr>
      <vt:lpstr>Marcatori di selezione – resistenza agli antibiotici  </vt:lpstr>
      <vt:lpstr>Vettori di clonaggio vs. vettori di espressione</vt:lpstr>
      <vt:lpstr>Il clonaggio e la selezione – 1</vt:lpstr>
      <vt:lpstr>Il clonaggio e la selezione – 2</vt:lpstr>
      <vt:lpstr>Il clonaggio e la selezione – 3</vt:lpstr>
      <vt:lpstr>La trasformazione batterica</vt:lpstr>
      <vt:lpstr>La trasformazione batterica - metodi </vt:lpstr>
      <vt:lpstr>La trasformazione batterica</vt:lpstr>
      <vt:lpstr>La trasformazione batterica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 nel clonaggio molecolare</dc:title>
  <dc:creator>suzana.aulic@icgeb.org</dc:creator>
  <cp:lastModifiedBy>suzana.aulic@icgeb.org</cp:lastModifiedBy>
  <cp:revision>5</cp:revision>
  <dcterms:created xsi:type="dcterms:W3CDTF">2020-03-17T15:50:53Z</dcterms:created>
  <dcterms:modified xsi:type="dcterms:W3CDTF">2020-03-17T16:37:14Z</dcterms:modified>
</cp:coreProperties>
</file>