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</p:sldMasterIdLst>
  <p:sldIdLst>
    <p:sldId id="257" r:id="rId7"/>
    <p:sldId id="258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39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01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183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00249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203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2445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0126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166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3230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715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067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354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24303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1423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69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7647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8462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04718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29965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554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807802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9468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9808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35902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9252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94098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44504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6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4496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2546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1521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2294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87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5259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274710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29826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31483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001229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595044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7991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67521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004532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0355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470324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085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97826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988871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447100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67078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0007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09235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427041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32308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552923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45061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681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988907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059771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4829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361216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263736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8557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5290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74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772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397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8837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42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8084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4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425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84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52000"/>
                <a:lumOff val="48000"/>
                <a:alpha val="0"/>
              </a:schemeClr>
            </a:gs>
            <a:gs pos="25000">
              <a:schemeClr val="accent5">
                <a:lumMod val="60000"/>
                <a:lumOff val="4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9FFE3-0099-4D51-BC04-7F627B33D9AD}" type="datetimeFigureOut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17/03/2020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E311EC-0154-4E6A-93DC-DB4271AC3302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61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LA CULTURA: GENESI STORICA E INTELLETTUALE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328592"/>
          </a:xfrm>
        </p:spPr>
        <p:txBody>
          <a:bodyPr/>
          <a:lstStyle/>
          <a:p>
            <a:r>
              <a:rPr lang="it-IT" sz="2400" i="1" dirty="0"/>
              <a:t>Culture</a:t>
            </a:r>
            <a:r>
              <a:rPr lang="it-IT" sz="2400" dirty="0"/>
              <a:t> in senso figurato comincia ad imporsi nel XVIII secolo («cultura delle arti, delle scienze, delle lettere…»)</a:t>
            </a:r>
          </a:p>
          <a:p>
            <a:r>
              <a:rPr lang="it-IT" sz="2400" dirty="0"/>
              <a:t>Gli Illuministi considerano la cultura caratteristica peculiare della specie umana: la Cultura (declinata al singolare) è propria all’Uomo – idea di progresso, evoluzione, educazione, ragione</a:t>
            </a:r>
            <a:r>
              <a:rPr lang="it-IT" sz="2400" dirty="0" smtClean="0"/>
              <a:t>…</a:t>
            </a:r>
          </a:p>
          <a:p>
            <a:r>
              <a:rPr lang="it-IT" sz="2400" dirty="0" smtClean="0"/>
              <a:t>La cultura è dunque un processo di formazione della personalità dell’uomo attraverso l’apprendimento</a:t>
            </a:r>
          </a:p>
          <a:p>
            <a:r>
              <a:rPr lang="it-IT" sz="2400" dirty="0" smtClean="0"/>
              <a:t>Secondo tale concezione, detta «umanistica» o «classica» attraverso un adeguato processo educativo e per l’appunto culturale (arte, filosofia, intelletto…) si agisce sull’essere umano, «ingentilendolo» e rendendolo raffinato, misurato</a:t>
            </a:r>
          </a:p>
          <a:p>
            <a:endParaRPr lang="it-IT" sz="2400" dirty="0"/>
          </a:p>
          <a:p>
            <a:endParaRPr lang="it-IT" sz="2400" dirty="0" smtClean="0"/>
          </a:p>
          <a:p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6525344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9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6088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ANTAGONISMO CULTURA - CIVILIZZAZIONE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28945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1600" i="1" dirty="0" err="1"/>
              <a:t>Kultur</a:t>
            </a:r>
            <a:r>
              <a:rPr lang="it-IT" sz="1600" i="1" dirty="0"/>
              <a:t> </a:t>
            </a:r>
            <a:r>
              <a:rPr lang="it-IT" sz="1600" dirty="0"/>
              <a:t>appare nella lingua tedesca del XVIII secolo e rappresenta inizialmente l’esatto corrispettivo di </a:t>
            </a:r>
            <a:r>
              <a:rPr lang="it-IT" sz="1600" i="1" dirty="0"/>
              <a:t>Culture</a:t>
            </a:r>
            <a:r>
              <a:rPr lang="it-IT" sz="1600" dirty="0"/>
              <a:t> </a:t>
            </a:r>
          </a:p>
          <a:p>
            <a:pPr marL="0" indent="0">
              <a:buNone/>
            </a:pPr>
            <a:r>
              <a:rPr lang="it-IT" sz="1600" i="1" dirty="0" err="1"/>
              <a:t>Kultur</a:t>
            </a:r>
            <a:r>
              <a:rPr lang="it-IT" sz="1600" dirty="0"/>
              <a:t> verrà prontamente adottato dalla borghesia intellettuale tedesca in una relazione di antagonismo con l’aristocrazia di corte:</a:t>
            </a:r>
          </a:p>
          <a:p>
            <a:r>
              <a:rPr lang="it-IT" sz="1600" b="1" dirty="0"/>
              <a:t>Cultura</a:t>
            </a:r>
            <a:r>
              <a:rPr lang="it-IT" sz="1600" dirty="0"/>
              <a:t>: arricchimento profondo intellettuale e spirituale</a:t>
            </a:r>
          </a:p>
          <a:p>
            <a:r>
              <a:rPr lang="it-IT" sz="1600" b="1" dirty="0"/>
              <a:t>Civilizzazione</a:t>
            </a:r>
            <a:r>
              <a:rPr lang="it-IT" sz="1600" dirty="0"/>
              <a:t>: brillante solo in apparenza, raffinato superficialmente, </a:t>
            </a:r>
            <a:r>
              <a:rPr lang="it-IT" sz="1600" dirty="0" smtClean="0"/>
              <a:t>frivolo</a:t>
            </a:r>
          </a:p>
          <a:p>
            <a:pPr marL="0" indent="0">
              <a:buNone/>
            </a:pPr>
            <a:r>
              <a:rPr lang="it-IT" sz="1600" dirty="0" smtClean="0"/>
              <a:t>La </a:t>
            </a:r>
            <a:r>
              <a:rPr lang="it-IT" sz="1600" dirty="0"/>
              <a:t>diatriba si sposta su parametri nazionali su criteri anti aristocratici e anti francesi: «cultura» come riabilitazione della lingua tedesca e segno dell’intera nazione </a:t>
            </a:r>
            <a:r>
              <a:rPr lang="it-IT" sz="1600" dirty="0" smtClean="0"/>
              <a:t>tedesca.</a:t>
            </a:r>
          </a:p>
          <a:p>
            <a:pPr marL="0" indent="0">
              <a:buNone/>
            </a:pPr>
            <a:r>
              <a:rPr lang="it-IT" sz="1600" dirty="0" smtClean="0"/>
              <a:t>                                    </a:t>
            </a:r>
            <a:endParaRPr lang="it-IT" sz="1600" dirty="0"/>
          </a:p>
          <a:p>
            <a:pPr marL="0" indent="0">
              <a:buNone/>
            </a:pPr>
            <a:r>
              <a:rPr lang="it-IT" sz="1600" dirty="0"/>
              <a:t> </a:t>
            </a:r>
            <a:endParaRPr lang="it-IT" sz="1600" dirty="0" smtClean="0"/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endParaRPr lang="it-IT" sz="1600" b="1" dirty="0" smtClean="0"/>
          </a:p>
          <a:p>
            <a:pPr marL="0" indent="0">
              <a:buNone/>
            </a:pPr>
            <a:endParaRPr lang="it-IT" sz="1600" b="1" dirty="0"/>
          </a:p>
          <a:p>
            <a:pPr marL="0" indent="0">
              <a:buNone/>
            </a:pPr>
            <a:r>
              <a:rPr lang="it-IT" sz="1600" b="1" dirty="0" smtClean="0"/>
              <a:t>Johann </a:t>
            </a:r>
            <a:r>
              <a:rPr lang="it-IT" sz="1600" b="1" dirty="0" err="1"/>
              <a:t>Gottfried</a:t>
            </a:r>
            <a:r>
              <a:rPr lang="it-IT" sz="1600" b="1" dirty="0"/>
              <a:t> </a:t>
            </a:r>
            <a:r>
              <a:rPr lang="it-IT" sz="1600" b="1" dirty="0" err="1" smtClean="0"/>
              <a:t>Herder</a:t>
            </a:r>
            <a:r>
              <a:rPr lang="it-IT" sz="1600" b="1" dirty="0" smtClean="0"/>
              <a:t> </a:t>
            </a:r>
            <a:r>
              <a:rPr lang="it-IT" sz="1600" dirty="0" smtClean="0"/>
              <a:t>(1744-1803)</a:t>
            </a:r>
            <a:r>
              <a:rPr lang="it-IT" sz="1600" dirty="0"/>
              <a:t> </a:t>
            </a:r>
            <a:r>
              <a:rPr lang="it-IT" sz="1600" dirty="0" smtClean="0"/>
              <a:t>è </a:t>
            </a:r>
            <a:r>
              <a:rPr lang="it-IT" sz="1600" dirty="0"/>
              <a:t>il precursore del </a:t>
            </a:r>
            <a:r>
              <a:rPr lang="it-IT" sz="1600" b="1" dirty="0"/>
              <a:t>relativismo culturale</a:t>
            </a:r>
            <a:r>
              <a:rPr lang="it-IT" sz="1600" dirty="0"/>
              <a:t>: non </a:t>
            </a:r>
            <a:r>
              <a:rPr lang="it-IT" sz="1600" dirty="0" smtClean="0"/>
              <a:t>la cultura ma </a:t>
            </a:r>
            <a:r>
              <a:rPr lang="it-IT" sz="1600" dirty="0"/>
              <a:t>una molteplicità di </a:t>
            </a:r>
            <a:r>
              <a:rPr lang="it-IT" sz="1600" dirty="0" smtClean="0"/>
              <a:t>culture.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Nel </a:t>
            </a:r>
            <a:r>
              <a:rPr lang="it-IT" sz="1600" dirty="0"/>
              <a:t>XIX secolo l’idea tedesca di cultura si lega al concetto di «nazione»: essa è l’insieme delle conquiste artistiche, intellettuali e morali che fondano il patrimonio unitario di una </a:t>
            </a:r>
            <a:r>
              <a:rPr lang="it-IT" sz="1600" dirty="0" smtClean="0"/>
              <a:t>Nazione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Ogni </a:t>
            </a:r>
            <a:r>
              <a:rPr lang="it-IT" sz="1600" dirty="0"/>
              <a:t>popolo ha il suo orgoglio e un destino specifico da compiere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La </a:t>
            </a:r>
            <a:r>
              <a:rPr lang="it-IT" sz="1600" dirty="0"/>
              <a:t>civilizzazione è «solo» il progresso materiale connesso allo sviluppo economico e tecnico.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it-IT" sz="1600" dirty="0" smtClean="0"/>
              <a:t>Cultura </a:t>
            </a:r>
            <a:r>
              <a:rPr lang="it-IT" sz="1600" dirty="0"/>
              <a:t>è sincerità, profondità, spiritualità, tratti tipicamente tedeschi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636912"/>
            <a:ext cx="1575618" cy="1575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CasellaDiTesto 3"/>
          <p:cNvSpPr txBox="1"/>
          <p:nvPr/>
        </p:nvSpPr>
        <p:spPr>
          <a:xfrm>
            <a:off x="4283968" y="6488668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10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258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sz="2400" dirty="0"/>
              <a:t>LA «SOCIOLOGIA DELLA CULTURA» DI </a:t>
            </a:r>
            <a:r>
              <a:rPr lang="it-IT" sz="2400" b="1" dirty="0"/>
              <a:t>ALFRED WEBER </a:t>
            </a:r>
            <a:r>
              <a:rPr lang="it-IT" sz="2400" dirty="0"/>
              <a:t>(1868-1958)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908720"/>
            <a:ext cx="8856984" cy="5760640"/>
          </a:xfrm>
        </p:spPr>
        <p:txBody>
          <a:bodyPr/>
          <a:lstStyle/>
          <a:p>
            <a:pPr marL="0" indent="0">
              <a:buNone/>
            </a:pPr>
            <a:r>
              <a:rPr lang="it-IT" sz="1800" dirty="0"/>
              <a:t>Premessa necessaria: riconoscimento di due mondi differenti</a:t>
            </a:r>
          </a:p>
          <a:p>
            <a:r>
              <a:rPr lang="it-IT" sz="1800" b="1" dirty="0"/>
              <a:t>Universo oggettivo e universale </a:t>
            </a:r>
            <a:r>
              <a:rPr lang="it-IT" sz="1800" dirty="0"/>
              <a:t>delle forme dell’elaborazione scientifica, tecnica e organizzativa – </a:t>
            </a:r>
            <a:r>
              <a:rPr lang="it-IT" sz="1800" dirty="0" smtClean="0"/>
              <a:t>visione illuminista </a:t>
            </a:r>
            <a:r>
              <a:rPr lang="it-IT" sz="1800" dirty="0"/>
              <a:t>della storia</a:t>
            </a:r>
          </a:p>
          <a:p>
            <a:r>
              <a:rPr lang="it-IT" sz="1800" b="1" dirty="0"/>
              <a:t>Universo soggettivo e particolare </a:t>
            </a:r>
            <a:r>
              <a:rPr lang="it-IT" sz="1800" dirty="0"/>
              <a:t>dell’elaborazione artistica, letteraria, rituale, religiosa, simbolica… – </a:t>
            </a:r>
            <a:r>
              <a:rPr lang="it-IT" sz="1800" dirty="0" smtClean="0"/>
              <a:t>visione romantica </a:t>
            </a:r>
            <a:r>
              <a:rPr lang="it-IT" sz="1800" dirty="0"/>
              <a:t>della </a:t>
            </a:r>
            <a:r>
              <a:rPr lang="it-IT" sz="1800" dirty="0" smtClean="0"/>
              <a:t>storia</a:t>
            </a:r>
          </a:p>
          <a:p>
            <a:pPr marL="0" indent="0">
              <a:buNone/>
            </a:pPr>
            <a:endParaRPr lang="it-IT" sz="2000" dirty="0"/>
          </a:p>
          <a:p>
            <a:endParaRPr lang="it-IT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4705065"/>
              </p:ext>
            </p:extLst>
          </p:nvPr>
        </p:nvGraphicFramePr>
        <p:xfrm>
          <a:off x="9961" y="2564904"/>
          <a:ext cx="9026535" cy="3901440"/>
        </p:xfrm>
        <a:graphic>
          <a:graphicData uri="http://schemas.openxmlformats.org/drawingml/2006/table">
            <a:tbl>
              <a:tblPr firstRow="1" bandRow="1">
                <a:solidFill>
                  <a:schemeClr val="bg1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tableStyleId>{7DF18680-E054-41AD-8BC1-D1AEF772440D}</a:tableStyleId>
              </a:tblPr>
              <a:tblGrid>
                <a:gridCol w="528211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44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«Mondo della civilizzazione» ZIVILISATION</a:t>
                      </a:r>
                    </a:p>
                    <a:p>
                      <a:endParaRPr lang="it-IT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«Mondo della cultura» KULTUR</a:t>
                      </a:r>
                    </a:p>
                    <a:p>
                      <a:endParaRPr lang="it-IT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100967"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Il materiale fornito dall’esperienza è plasmato dalla </a:t>
                      </a:r>
                      <a:r>
                        <a:rPr lang="it-IT" sz="1600" b="1" dirty="0" smtClean="0"/>
                        <a:t>ragione</a:t>
                      </a:r>
                      <a:r>
                        <a:rPr lang="it-IT" sz="1600" dirty="0" smtClean="0"/>
                        <a:t> e dall’</a:t>
                      </a:r>
                      <a:r>
                        <a:rPr lang="it-IT" sz="1600" b="1" dirty="0" smtClean="0"/>
                        <a:t>intelletto</a:t>
                      </a:r>
                      <a:r>
                        <a:rPr lang="it-IT" sz="1600" dirty="0" smtClean="0"/>
                        <a:t>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Alla fine dell’Ottocento  – II fase – si designa la crescente razionalizzazione e meccanizzazione del </a:t>
                      </a:r>
                      <a:r>
                        <a:rPr lang="it-IT" sz="1600" b="1" dirty="0" smtClean="0"/>
                        <a:t>progresso tecnico-scientifico </a:t>
                      </a:r>
                      <a:r>
                        <a:rPr lang="it-IT" sz="1600" dirty="0" smtClean="0"/>
                        <a:t>opposte ai valori spirituali di cui la cultura di un popolo è depositaria.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Il pensiero astratto applicato al dominio tecnico-scientifico della natura produce una </a:t>
                      </a:r>
                      <a:r>
                        <a:rPr lang="it-IT" sz="1600" b="1" dirty="0" smtClean="0"/>
                        <a:t>razionalizzazione oggettiva e impersonale, estranea alla vita emozionale</a:t>
                      </a:r>
                      <a:r>
                        <a:rPr lang="it-IT" sz="1600" dirty="0" smtClean="0"/>
                        <a:t>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I suoi prodotti sono ordinabili in una </a:t>
                      </a:r>
                      <a:r>
                        <a:rPr lang="it-IT" sz="1600" b="1" dirty="0" smtClean="0"/>
                        <a:t>scala quantitativa</a:t>
                      </a:r>
                      <a:r>
                        <a:rPr lang="it-IT" sz="1600" dirty="0" smtClean="0"/>
                        <a:t>, cumulabile e confrontabile.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L’andamento è progressivo. 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endParaRPr lang="it-IT" sz="1600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Lo stesso è creato invece dal sentimento, configurando una sfera di natura </a:t>
                      </a:r>
                      <a:r>
                        <a:rPr lang="it-IT" sz="1600" b="1" dirty="0" smtClean="0"/>
                        <a:t>espressiva</a:t>
                      </a:r>
                      <a:r>
                        <a:rPr lang="it-IT" sz="1600" dirty="0" smtClean="0"/>
                        <a:t> ed </a:t>
                      </a:r>
                      <a:r>
                        <a:rPr lang="it-IT" sz="1600" b="1" dirty="0" smtClean="0"/>
                        <a:t>emozionale</a:t>
                      </a:r>
                      <a:r>
                        <a:rPr lang="it-IT" sz="1600" dirty="0" smtClean="0"/>
                        <a:t>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Vicino ai sentimenti e ai destini degli individui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I suoi prodotti </a:t>
                      </a:r>
                      <a:r>
                        <a:rPr lang="it-IT" sz="1600" b="1" dirty="0" smtClean="0"/>
                        <a:t>non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="1" dirty="0" smtClean="0"/>
                        <a:t>sono</a:t>
                      </a:r>
                      <a:r>
                        <a:rPr lang="it-IT" sz="1600" dirty="0" smtClean="0"/>
                        <a:t> </a:t>
                      </a:r>
                      <a:r>
                        <a:rPr lang="it-IT" sz="1600" b="1" dirty="0" smtClean="0"/>
                        <a:t>ordinabili</a:t>
                      </a:r>
                      <a:r>
                        <a:rPr lang="it-IT" sz="1600" dirty="0" smtClean="0"/>
                        <a:t> in alcun tipo di scala, ma si possono ripresentare nella medesima società in periodi diversi o contemporaneamente in società diverse.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§"/>
                      </a:pPr>
                      <a:r>
                        <a:rPr lang="it-IT" sz="1600" dirty="0" smtClean="0"/>
                        <a:t>Non sono confrontabili.</a:t>
                      </a:r>
                      <a:endParaRPr lang="it-IT" sz="1600" dirty="0"/>
                    </a:p>
                  </a:txBody>
                  <a:tcPr>
                    <a:cell3D prstMaterial="dkEdge">
                      <a:bevel prst="convex"/>
                      <a:lightRig rig="flood" dir="t"/>
                    </a:cell3D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Freccia in su 6"/>
          <p:cNvSpPr/>
          <p:nvPr/>
        </p:nvSpPr>
        <p:spPr>
          <a:xfrm rot="3245258">
            <a:off x="3071262" y="5588702"/>
            <a:ext cx="121158" cy="734784"/>
          </a:xfrm>
          <a:prstGeom prst="upArrow">
            <a:avLst/>
          </a:prstGeom>
          <a:solidFill>
            <a:srgbClr val="002060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9" name="Freccia angolare in su 8"/>
          <p:cNvSpPr/>
          <p:nvPr/>
        </p:nvSpPr>
        <p:spPr>
          <a:xfrm>
            <a:off x="3032882" y="6069678"/>
            <a:ext cx="432048" cy="313621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0" name="Freccia angolare in su 9"/>
          <p:cNvSpPr/>
          <p:nvPr/>
        </p:nvSpPr>
        <p:spPr>
          <a:xfrm>
            <a:off x="3451840" y="5909607"/>
            <a:ext cx="383471" cy="365759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11" name="Freccia angolare in su 10"/>
          <p:cNvSpPr/>
          <p:nvPr/>
        </p:nvSpPr>
        <p:spPr>
          <a:xfrm>
            <a:off x="3812018" y="5804145"/>
            <a:ext cx="435163" cy="313518"/>
          </a:xfrm>
          <a:prstGeom prst="bentUp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solidFill>
                <a:prstClr val="white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644008" y="6517891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11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61500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r>
              <a:rPr lang="it-IT" sz="3200" dirty="0" smtClean="0"/>
              <a:t>LE RADICI ANTROPOLOGICHE DELLA CULTURA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8928992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D</a:t>
            </a:r>
            <a:r>
              <a:rPr lang="it-IT" dirty="0" smtClean="0"/>
              <a:t>efinizione </a:t>
            </a:r>
            <a:r>
              <a:rPr lang="it-IT" dirty="0"/>
              <a:t>descrittiva, scientifica, antropologica – XIX secolo</a:t>
            </a:r>
          </a:p>
          <a:p>
            <a:pPr marL="0" indent="0">
              <a:buNone/>
            </a:pPr>
            <a:r>
              <a:rPr lang="it-IT" sz="2400" i="1" dirty="0" smtClean="0"/>
              <a:t>La </a:t>
            </a:r>
            <a:r>
              <a:rPr lang="it-IT" sz="2400" i="1" dirty="0"/>
              <a:t>cultura, o civiltà, intesa nel suo ampio senso etnografico è quell’insieme complesso che include le conoscenze, le credenze, l’arte, la morale, il diritto, il costume e qualsiasi altra capacità e abitudine acquisita dall’uomo come membro di una </a:t>
            </a:r>
            <a:r>
              <a:rPr lang="it-IT" sz="2400" i="1" dirty="0" smtClean="0"/>
              <a:t>società </a:t>
            </a:r>
            <a:r>
              <a:rPr lang="it-IT" sz="2400" b="1" dirty="0"/>
              <a:t>(Edward Burnett </a:t>
            </a:r>
            <a:r>
              <a:rPr lang="it-IT" sz="2400" b="1" dirty="0" err="1"/>
              <a:t>Tylor</a:t>
            </a:r>
            <a:r>
              <a:rPr lang="it-IT" sz="2400" b="1" dirty="0"/>
              <a:t>, 1871</a:t>
            </a:r>
            <a:r>
              <a:rPr lang="it-IT" sz="2400" b="1" dirty="0" smtClean="0"/>
              <a:t>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200" dirty="0"/>
              <a:t>Concerne una </a:t>
            </a:r>
            <a:r>
              <a:rPr lang="it-IT" sz="2200" b="1" dirty="0"/>
              <a:t>collettività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200" dirty="0"/>
              <a:t>Assume un significato </a:t>
            </a:r>
            <a:r>
              <a:rPr lang="it-IT" sz="2200" b="1" dirty="0"/>
              <a:t>descrittivo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200" dirty="0"/>
              <a:t>Si occupa della </a:t>
            </a:r>
            <a:r>
              <a:rPr lang="it-IT" sz="2200" b="1" dirty="0"/>
              <a:t>quotidianità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it-IT" sz="2200" dirty="0"/>
              <a:t>Relativista: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200" dirty="0"/>
              <a:t>Si tratta di pensare la diversità delle culture attraverso «abiti acquisiti» anziché configurazioni biologicamente determinate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it-IT" sz="2200" i="1" dirty="0"/>
              <a:t>Ognuno chiama barbarie quello che non è nei suoi usi; sembra infatti che non abbiamo altro punto di riferimento per la verità e la ragione che l’esempio e l’idea delle opinioni e degli usi del paese in cui </a:t>
            </a:r>
            <a:r>
              <a:rPr lang="it-IT" sz="2200" i="1" dirty="0" smtClean="0"/>
              <a:t>viviamo </a:t>
            </a:r>
            <a:r>
              <a:rPr lang="it-IT" sz="2200" b="1" dirty="0" smtClean="0"/>
              <a:t>(M</a:t>
            </a:r>
            <a:r>
              <a:rPr lang="it-IT" sz="2200" b="1" dirty="0"/>
              <a:t>. </a:t>
            </a:r>
            <a:r>
              <a:rPr lang="it-IT" sz="2200" b="1" dirty="0" err="1"/>
              <a:t>Montaigne</a:t>
            </a:r>
            <a:r>
              <a:rPr lang="it-IT" sz="2200" b="1" dirty="0"/>
              <a:t> (1533-1592), </a:t>
            </a:r>
            <a:r>
              <a:rPr lang="it-IT" sz="2200" b="1" i="1" dirty="0" err="1"/>
              <a:t>Essais</a:t>
            </a:r>
            <a:r>
              <a:rPr lang="it-IT" sz="2200" b="1" dirty="0"/>
              <a:t>, 1588; </a:t>
            </a:r>
            <a:r>
              <a:rPr lang="it-IT" sz="2200" b="1" dirty="0" err="1"/>
              <a:t>tr</a:t>
            </a:r>
            <a:r>
              <a:rPr lang="it-IT" sz="2200" b="1" dirty="0"/>
              <a:t>. </a:t>
            </a:r>
            <a:r>
              <a:rPr lang="it-IT" sz="2200" b="1" dirty="0" err="1"/>
              <a:t>it</a:t>
            </a:r>
            <a:r>
              <a:rPr lang="it-IT" sz="2200" b="1" dirty="0"/>
              <a:t>. 1953, p. </a:t>
            </a:r>
            <a:r>
              <a:rPr lang="it-IT" sz="2200" b="1" dirty="0" smtClean="0"/>
              <a:t>213).</a:t>
            </a:r>
            <a:endParaRPr lang="it-IT" sz="2200" b="1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9829" y="646142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12</a:t>
            </a:r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6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/>
          </a:bodyPr>
          <a:lstStyle/>
          <a:p>
            <a:r>
              <a:rPr lang="it-IT" sz="3600" dirty="0" smtClean="0"/>
              <a:t>COME È POSSIBILE DEFINIRE LA CULTURA?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001419"/>
          </a:xfrm>
        </p:spPr>
        <p:txBody>
          <a:bodyPr>
            <a:normAutofit lnSpcReduction="10000"/>
          </a:bodyPr>
          <a:lstStyle/>
          <a:p>
            <a:r>
              <a:rPr lang="it-IT" sz="2400" b="1" dirty="0" smtClean="0"/>
              <a:t>Appresa</a:t>
            </a:r>
            <a:r>
              <a:rPr lang="it-IT" sz="2400" dirty="0" smtClean="0"/>
              <a:t> </a:t>
            </a:r>
            <a:r>
              <a:rPr lang="it-IT" sz="2400" dirty="0"/>
              <a:t>– non geneticamente </a:t>
            </a:r>
            <a:r>
              <a:rPr lang="it-IT" sz="2400" dirty="0" smtClean="0"/>
              <a:t>determinata</a:t>
            </a:r>
            <a:endParaRPr lang="it-IT" sz="2400" dirty="0"/>
          </a:p>
          <a:p>
            <a:endParaRPr lang="it-IT" sz="2400" b="1" dirty="0" smtClean="0"/>
          </a:p>
          <a:p>
            <a:r>
              <a:rPr lang="it-IT" sz="2400" b="1" dirty="0" smtClean="0"/>
              <a:t>Umana </a:t>
            </a:r>
            <a:r>
              <a:rPr lang="it-IT" sz="2400" dirty="0"/>
              <a:t>– gli animali compongono campi sociali; la loro </a:t>
            </a:r>
            <a:r>
              <a:rPr lang="it-IT" sz="2400" dirty="0" smtClean="0"/>
              <a:t>comunicazione, per </a:t>
            </a:r>
            <a:r>
              <a:rPr lang="it-IT" sz="2400" dirty="0"/>
              <a:t>quanto </a:t>
            </a:r>
            <a:r>
              <a:rPr lang="it-IT" sz="2400" dirty="0" smtClean="0"/>
              <a:t>complessa, rimane </a:t>
            </a:r>
            <a:r>
              <a:rPr lang="it-IT" sz="2400" dirty="0"/>
              <a:t>di natura </a:t>
            </a:r>
            <a:r>
              <a:rPr lang="it-IT" sz="2400" b="1" dirty="0" smtClean="0"/>
              <a:t>relazionale</a:t>
            </a:r>
            <a:r>
              <a:rPr lang="it-IT" sz="2400" dirty="0" smtClean="0"/>
              <a:t> e </a:t>
            </a:r>
            <a:r>
              <a:rPr lang="it-IT" sz="2400" dirty="0"/>
              <a:t>non </a:t>
            </a:r>
            <a:r>
              <a:rPr lang="it-IT" sz="2400" b="1" dirty="0" smtClean="0"/>
              <a:t>proposizionale: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900" b="1" dirty="0" smtClean="0"/>
              <a:t>- relazionale: </a:t>
            </a:r>
            <a:r>
              <a:rPr lang="it-IT" sz="1900" dirty="0" smtClean="0"/>
              <a:t>comunicazione che impartisce ordini, li riceve, li comprende e li esegue (attacco/fuga/allarme…). Non vi sono credenze, opinioni o «racconti».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1900" b="1" dirty="0" smtClean="0"/>
              <a:t>- proposizionale: </a:t>
            </a:r>
            <a:r>
              <a:rPr lang="it-IT" sz="1900" dirty="0" smtClean="0"/>
              <a:t>specifica capacità di apprendere e comunicare a livello simbolico. Il linguaggio umano è dotato di connettivi sintattici, espressioni </a:t>
            </a:r>
            <a:r>
              <a:rPr lang="it-IT" sz="1900" dirty="0"/>
              <a:t>che </a:t>
            </a:r>
            <a:r>
              <a:rPr lang="it-IT" sz="1900" dirty="0" smtClean="0"/>
              <a:t>servono a legare le parti di </a:t>
            </a:r>
            <a:r>
              <a:rPr lang="it-IT" sz="1900" dirty="0"/>
              <a:t>un </a:t>
            </a:r>
            <a:r>
              <a:rPr lang="it-IT" sz="1900" dirty="0" smtClean="0"/>
              <a:t>discorso o di una frase, dando loro una logica: forme </a:t>
            </a:r>
            <a:r>
              <a:rPr lang="it-IT" sz="1900" dirty="0"/>
              <a:t>invariabili (congiunzioni, </a:t>
            </a:r>
            <a:r>
              <a:rPr lang="it-IT" sz="1900" dirty="0" smtClean="0"/>
              <a:t>preposizioni, avverbi ecc.) </a:t>
            </a:r>
            <a:r>
              <a:rPr lang="it-IT" sz="1900" dirty="0"/>
              <a:t>che </a:t>
            </a:r>
            <a:r>
              <a:rPr lang="it-IT" sz="1900" dirty="0" smtClean="0"/>
              <a:t>fungono da </a:t>
            </a:r>
            <a:r>
              <a:rPr lang="it-IT" sz="1900" dirty="0"/>
              <a:t>ponte per unire in modo logico i diversi contenuti di un </a:t>
            </a:r>
            <a:r>
              <a:rPr lang="it-IT" sz="1900" dirty="0" smtClean="0"/>
              <a:t>testo.</a:t>
            </a:r>
            <a:endParaRPr lang="it-IT" sz="1900" dirty="0"/>
          </a:p>
          <a:p>
            <a:endParaRPr lang="it-IT" sz="2400" b="1" dirty="0" smtClean="0"/>
          </a:p>
          <a:p>
            <a:r>
              <a:rPr lang="it-IT" sz="2400" b="1" dirty="0" smtClean="0"/>
              <a:t>Condivisa</a:t>
            </a:r>
            <a:r>
              <a:rPr lang="it-IT" sz="2400" dirty="0" smtClean="0"/>
              <a:t> </a:t>
            </a:r>
            <a:r>
              <a:rPr lang="it-IT" sz="2400" dirty="0"/>
              <a:t>– collettiva </a:t>
            </a:r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6525344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13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0113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/>
          <a:lstStyle/>
          <a:p>
            <a:r>
              <a:rPr lang="it-IT" dirty="0" smtClean="0"/>
              <a:t>FUNZIONI E CARATTERISTICHE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184576"/>
          </a:xfrm>
        </p:spPr>
        <p:txBody>
          <a:bodyPr>
            <a:normAutofit/>
          </a:bodyPr>
          <a:lstStyle/>
          <a:p>
            <a:r>
              <a:rPr lang="it-IT" sz="2400" dirty="0" smtClean="0"/>
              <a:t>È </a:t>
            </a:r>
            <a:r>
              <a:rPr lang="it-IT" sz="2400" dirty="0"/>
              <a:t>una </a:t>
            </a:r>
            <a:r>
              <a:rPr lang="it-IT" sz="2400" b="1" dirty="0"/>
              <a:t>risposta</a:t>
            </a:r>
            <a:r>
              <a:rPr lang="it-IT" sz="2400" dirty="0"/>
              <a:t> soddisfacente </a:t>
            </a:r>
            <a:r>
              <a:rPr lang="it-IT" sz="2400" b="1" dirty="0"/>
              <a:t>alle differenze esistenti </a:t>
            </a:r>
            <a:r>
              <a:rPr lang="it-IT" sz="2400" dirty="0"/>
              <a:t>fra i gruppi umani dato che la spiegazione di natura «razziale» è stata da tempo screditata</a:t>
            </a:r>
          </a:p>
          <a:p>
            <a:r>
              <a:rPr lang="it-IT" sz="2400" dirty="0"/>
              <a:t>Nella specie umana si è verificata una sorta di regressione degli istinti traslata in una configurazione immaginata dall’uomo</a:t>
            </a:r>
          </a:p>
          <a:p>
            <a:r>
              <a:rPr lang="it-IT" sz="2400" dirty="0"/>
              <a:t>Rappresenta </a:t>
            </a:r>
            <a:r>
              <a:rPr lang="it-IT" sz="2400" b="1" dirty="0"/>
              <a:t>ordine, controllo, scelta, classificazione</a:t>
            </a:r>
          </a:p>
          <a:p>
            <a:r>
              <a:rPr lang="it-IT" sz="2400" dirty="0" smtClean="0"/>
              <a:t>È molto </a:t>
            </a:r>
            <a:r>
              <a:rPr lang="it-IT" sz="2400" dirty="0"/>
              <a:t>più </a:t>
            </a:r>
            <a:r>
              <a:rPr lang="it-IT" sz="2400" b="1" dirty="0"/>
              <a:t>funzionale e flessibile </a:t>
            </a:r>
            <a:r>
              <a:rPr lang="it-IT" sz="2400" dirty="0"/>
              <a:t>dell’adattamento genetico</a:t>
            </a:r>
          </a:p>
          <a:p>
            <a:r>
              <a:rPr lang="it-IT" sz="2400" b="1" dirty="0"/>
              <a:t>Trasmissibile</a:t>
            </a:r>
            <a:r>
              <a:rPr lang="it-IT" sz="2400" dirty="0"/>
              <a:t> attraverso processi di natura </a:t>
            </a:r>
            <a:r>
              <a:rPr lang="it-IT" sz="2400" b="1" dirty="0"/>
              <a:t>comunicativa</a:t>
            </a:r>
            <a:r>
              <a:rPr lang="it-IT" sz="2400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Linguaggio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Scrittura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it-IT" sz="2400" dirty="0"/>
              <a:t>Comunicazione non verbale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4572000" y="6453336"/>
            <a:ext cx="4187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>
                <a:solidFill>
                  <a:prstClr val="black"/>
                </a:solidFill>
              </a:rPr>
              <a:t>14</a:t>
            </a:r>
          </a:p>
          <a:p>
            <a:endParaRPr lang="it-IT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6213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875</Words>
  <Application>Microsoft Office PowerPoint</Application>
  <PresentationFormat>Presentazione su schermo (4:3)</PresentationFormat>
  <Paragraphs>70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Titoli diapositive</vt:lpstr>
      </vt:variant>
      <vt:variant>
        <vt:i4>6</vt:i4>
      </vt:variant>
    </vt:vector>
  </HeadingPairs>
  <TitlesOfParts>
    <vt:vector size="12" baseType="lpstr">
      <vt:lpstr>1_Tema di Office</vt:lpstr>
      <vt:lpstr>Tema di Office</vt:lpstr>
      <vt:lpstr>2_Tema di Office</vt:lpstr>
      <vt:lpstr>3_Tema di Office</vt:lpstr>
      <vt:lpstr>4_Tema di Office</vt:lpstr>
      <vt:lpstr>5_Tema di Office</vt:lpstr>
      <vt:lpstr>LA CULTURA: GENESI STORICA E INTELLETTUALE</vt:lpstr>
      <vt:lpstr>ANTAGONISMO CULTURA - CIVILIZZAZIONE</vt:lpstr>
      <vt:lpstr>LA «SOCIOLOGIA DELLA CULTURA» DI ALFRED WEBER (1868-1958)</vt:lpstr>
      <vt:lpstr>LE RADICI ANTROPOLOGICHE DELLA CULTURA</vt:lpstr>
      <vt:lpstr>COME È POSSIBILE DEFINIRE LA CULTURA?</vt:lpstr>
      <vt:lpstr>FUNZIONI E CARATTERISTICHE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CULTURA: GENESI STORICA E INTELLETTUALE</dc:title>
  <dc:creator>Elena</dc:creator>
  <cp:lastModifiedBy>Elena</cp:lastModifiedBy>
  <cp:revision>1</cp:revision>
  <dcterms:created xsi:type="dcterms:W3CDTF">2020-03-17T17:28:35Z</dcterms:created>
  <dcterms:modified xsi:type="dcterms:W3CDTF">2020-03-17T17:33:33Z</dcterms:modified>
</cp:coreProperties>
</file>