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9"/>
  </p:notesMasterIdLst>
  <p:handoutMasterIdLst>
    <p:handoutMasterId r:id="rId60"/>
  </p:handoutMasterIdLst>
  <p:sldIdLst>
    <p:sldId id="502" r:id="rId3"/>
    <p:sldId id="337" r:id="rId4"/>
    <p:sldId id="338" r:id="rId5"/>
    <p:sldId id="339" r:id="rId6"/>
    <p:sldId id="340" r:id="rId7"/>
    <p:sldId id="341" r:id="rId8"/>
    <p:sldId id="398" r:id="rId9"/>
    <p:sldId id="342" r:id="rId10"/>
    <p:sldId id="389" r:id="rId11"/>
    <p:sldId id="390" r:id="rId12"/>
    <p:sldId id="391" r:id="rId13"/>
    <p:sldId id="392" r:id="rId14"/>
    <p:sldId id="403" r:id="rId15"/>
    <p:sldId id="404" r:id="rId16"/>
    <p:sldId id="415" r:id="rId17"/>
    <p:sldId id="412" r:id="rId18"/>
    <p:sldId id="413" r:id="rId19"/>
    <p:sldId id="414" r:id="rId20"/>
    <p:sldId id="405" r:id="rId21"/>
    <p:sldId id="416" r:id="rId22"/>
    <p:sldId id="417" r:id="rId23"/>
    <p:sldId id="420" r:id="rId24"/>
    <p:sldId id="418" r:id="rId25"/>
    <p:sldId id="441" r:id="rId26"/>
    <p:sldId id="442" r:id="rId27"/>
    <p:sldId id="475" r:id="rId28"/>
    <p:sldId id="476" r:id="rId29"/>
    <p:sldId id="419" r:id="rId30"/>
    <p:sldId id="407" r:id="rId31"/>
    <p:sldId id="477" r:id="rId32"/>
    <p:sldId id="422" r:id="rId33"/>
    <p:sldId id="423" r:id="rId34"/>
    <p:sldId id="424" r:id="rId35"/>
    <p:sldId id="479" r:id="rId36"/>
    <p:sldId id="480" r:id="rId37"/>
    <p:sldId id="481" r:id="rId38"/>
    <p:sldId id="482" r:id="rId39"/>
    <p:sldId id="483" r:id="rId40"/>
    <p:sldId id="484" r:id="rId41"/>
    <p:sldId id="485" r:id="rId42"/>
    <p:sldId id="486" r:id="rId43"/>
    <p:sldId id="487" r:id="rId44"/>
    <p:sldId id="488" r:id="rId45"/>
    <p:sldId id="489" r:id="rId46"/>
    <p:sldId id="490" r:id="rId47"/>
    <p:sldId id="491" r:id="rId48"/>
    <p:sldId id="492" r:id="rId49"/>
    <p:sldId id="493" r:id="rId50"/>
    <p:sldId id="494" r:id="rId51"/>
    <p:sldId id="495" r:id="rId52"/>
    <p:sldId id="496" r:id="rId53"/>
    <p:sldId id="497" r:id="rId54"/>
    <p:sldId id="498" r:id="rId55"/>
    <p:sldId id="499" r:id="rId56"/>
    <p:sldId id="500" r:id="rId57"/>
    <p:sldId id="501" r:id="rId58"/>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AFF2D"/>
    <a:srgbClr val="FD3599"/>
    <a:srgbClr val="FF9900"/>
    <a:srgbClr val="33CC33"/>
    <a:srgbClr val="422100"/>
    <a:srgbClr val="00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1942" autoAdjust="0"/>
    <p:restoredTop sz="90929"/>
  </p:normalViewPr>
  <p:slideViewPr>
    <p:cSldViewPr>
      <p:cViewPr varScale="1">
        <p:scale>
          <a:sx n="88" d="100"/>
          <a:sy n="88" d="100"/>
        </p:scale>
        <p:origin x="179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it-IT" altLang="it-IT"/>
          </a:p>
        </p:txBody>
      </p:sp>
      <p:sp>
        <p:nvSpPr>
          <p:cNvPr id="283651"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it-IT" altLang="it-IT"/>
          </a:p>
        </p:txBody>
      </p:sp>
      <p:sp>
        <p:nvSpPr>
          <p:cNvPr id="283652"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it-IT" altLang="it-IT"/>
          </a:p>
        </p:txBody>
      </p:sp>
      <p:sp>
        <p:nvSpPr>
          <p:cNvPr id="283653"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450D1DF8-38AF-4523-9DD1-30B77E87C025}" type="slidenum">
              <a:rPr lang="it-IT" altLang="it-IT"/>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it-IT" altLang="it-IT"/>
          </a:p>
        </p:txBody>
      </p:sp>
      <p:sp>
        <p:nvSpPr>
          <p:cNvPr id="24579"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it-IT" altLang="it-IT"/>
          </a:p>
        </p:txBody>
      </p:sp>
      <p:sp>
        <p:nvSpPr>
          <p:cNvPr id="2458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4582"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it-IT" altLang="it-IT"/>
          </a:p>
        </p:txBody>
      </p:sp>
      <p:sp>
        <p:nvSpPr>
          <p:cNvPr id="24583"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79107C1B-8CF6-4A47-8E61-46449C09D32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66E79DD1-CEAA-46CE-810C-9E0E3F628A4E}" type="slidenum">
              <a:rPr lang="it-IT" altLang="it-IT"/>
              <a:pPr/>
              <a:t>‹N›</a:t>
            </a:fld>
            <a:endParaRPr lang="it-IT" altLang="it-IT"/>
          </a:p>
        </p:txBody>
      </p:sp>
    </p:spTree>
    <p:extLst>
      <p:ext uri="{BB962C8B-B14F-4D97-AF65-F5344CB8AC3E}">
        <p14:creationId xmlns:p14="http://schemas.microsoft.com/office/powerpoint/2010/main" val="13244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44450DE2-490D-4834-84DC-3ADD791D706C}" type="slidenum">
              <a:rPr lang="it-IT" altLang="it-IT"/>
              <a:pPr/>
              <a:t>‹N›</a:t>
            </a:fld>
            <a:endParaRPr lang="it-IT" altLang="it-IT"/>
          </a:p>
        </p:txBody>
      </p:sp>
    </p:spTree>
    <p:extLst>
      <p:ext uri="{BB962C8B-B14F-4D97-AF65-F5344CB8AC3E}">
        <p14:creationId xmlns:p14="http://schemas.microsoft.com/office/powerpoint/2010/main" val="29299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9D6E52B7-9CA0-47BE-A656-D9C9F101978C}" type="slidenum">
              <a:rPr lang="it-IT" altLang="it-IT"/>
              <a:pPr/>
              <a:t>‹N›</a:t>
            </a:fld>
            <a:endParaRPr lang="it-IT" altLang="it-IT"/>
          </a:p>
        </p:txBody>
      </p:sp>
    </p:spTree>
    <p:extLst>
      <p:ext uri="{BB962C8B-B14F-4D97-AF65-F5344CB8AC3E}">
        <p14:creationId xmlns:p14="http://schemas.microsoft.com/office/powerpoint/2010/main" val="1020726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bg>
      <p:bgPr>
        <a:gradFill rotWithShape="0">
          <a:gsLst>
            <a:gs pos="0">
              <a:srgbClr val="002F5E"/>
            </a:gs>
            <a:gs pos="5000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endParaRPr lang="it-IT" altLang="it-IT" smtClean="0"/>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it-IT" altLang="it-IT" noProof="0" smtClean="0"/>
              <a:t>Fare clic per modificare lo stile del titolo dello schema</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defRPr b="1">
                <a:latin typeface="Times New Roman" pitchFamily="18" charset="0"/>
              </a:defRPr>
            </a:lvl1pPr>
          </a:lstStyle>
          <a:p>
            <a:pPr lvl="0"/>
            <a:r>
              <a:rPr lang="it-IT" altLang="it-IT" noProof="0" smtClean="0"/>
              <a:t>Fare clic per modificare lo stile del sottotitolo dello schema</a:t>
            </a:r>
          </a:p>
        </p:txBody>
      </p:sp>
      <p:sp>
        <p:nvSpPr>
          <p:cNvPr id="7" name="Rectangle 6"/>
          <p:cNvSpPr>
            <a:spLocks noGrp="1" noChangeArrowheads="1"/>
          </p:cNvSpPr>
          <p:nvPr>
            <p:ph type="dt" sz="quarter" idx="10"/>
          </p:nvPr>
        </p:nvSpPr>
        <p:spPr/>
        <p:txBody>
          <a:bodyPr/>
          <a:lstStyle>
            <a:lvl1pPr>
              <a:defRPr/>
            </a:lvl1pPr>
          </a:lstStyle>
          <a:p>
            <a:pPr>
              <a:defRPr/>
            </a:pPr>
            <a:endParaRPr lang="it-IT" altLang="it-IT"/>
          </a:p>
        </p:txBody>
      </p:sp>
      <p:sp>
        <p:nvSpPr>
          <p:cNvPr id="8" name="Rectangle 7"/>
          <p:cNvSpPr>
            <a:spLocks noGrp="1" noChangeArrowheads="1"/>
          </p:cNvSpPr>
          <p:nvPr>
            <p:ph type="ftr" sz="quarter" idx="11"/>
          </p:nvPr>
        </p:nvSpPr>
        <p:spPr/>
        <p:txBody>
          <a:bodyPr/>
          <a:lstStyle>
            <a:lvl1pPr>
              <a:defRPr/>
            </a:lvl1pPr>
          </a:lstStyle>
          <a:p>
            <a:pPr>
              <a:defRPr/>
            </a:pPr>
            <a:r>
              <a:rPr lang="it-IT" altLang="it-IT"/>
              <a:t>Tecniche Analitiche Ambientali</a:t>
            </a:r>
          </a:p>
        </p:txBody>
      </p:sp>
      <p:sp>
        <p:nvSpPr>
          <p:cNvPr id="9" name="Rectangle 8"/>
          <p:cNvSpPr>
            <a:spLocks noGrp="1" noChangeArrowheads="1"/>
          </p:cNvSpPr>
          <p:nvPr>
            <p:ph type="sldNum" sz="quarter" idx="12"/>
          </p:nvPr>
        </p:nvSpPr>
        <p:spPr/>
        <p:txBody>
          <a:bodyPr/>
          <a:lstStyle>
            <a:lvl1pPr>
              <a:defRPr/>
            </a:lvl1pPr>
          </a:lstStyle>
          <a:p>
            <a:fld id="{4BFB54F4-DDAA-4167-8C5C-ED9C6111BD7D}" type="slidenum">
              <a:rPr lang="it-IT" altLang="it-IT"/>
              <a:pPr/>
              <a:t>‹N›</a:t>
            </a:fld>
            <a:endParaRPr lang="it-IT" altLang="it-IT"/>
          </a:p>
        </p:txBody>
      </p:sp>
    </p:spTree>
    <p:extLst>
      <p:ext uri="{BB962C8B-B14F-4D97-AF65-F5344CB8AC3E}">
        <p14:creationId xmlns:p14="http://schemas.microsoft.com/office/powerpoint/2010/main" val="3257876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8A211550-8288-4684-AEC0-56663BABEF21}" type="slidenum">
              <a:rPr lang="it-IT" altLang="it-IT"/>
              <a:pPr/>
              <a:t>‹N›</a:t>
            </a:fld>
            <a:endParaRPr lang="it-IT" altLang="it-IT"/>
          </a:p>
        </p:txBody>
      </p:sp>
    </p:spTree>
    <p:extLst>
      <p:ext uri="{BB962C8B-B14F-4D97-AF65-F5344CB8AC3E}">
        <p14:creationId xmlns:p14="http://schemas.microsoft.com/office/powerpoint/2010/main" val="531572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59EBC462-13A0-46F6-8712-E04626CB4735}" type="slidenum">
              <a:rPr lang="it-IT" altLang="it-IT"/>
              <a:pPr/>
              <a:t>‹N›</a:t>
            </a:fld>
            <a:endParaRPr lang="it-IT" altLang="it-IT"/>
          </a:p>
        </p:txBody>
      </p:sp>
    </p:spTree>
    <p:extLst>
      <p:ext uri="{BB962C8B-B14F-4D97-AF65-F5344CB8AC3E}">
        <p14:creationId xmlns:p14="http://schemas.microsoft.com/office/powerpoint/2010/main" val="135027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7" name="Rectangle 10"/>
          <p:cNvSpPr>
            <a:spLocks noGrp="1" noChangeArrowheads="1"/>
          </p:cNvSpPr>
          <p:nvPr>
            <p:ph type="sldNum" sz="quarter" idx="12"/>
          </p:nvPr>
        </p:nvSpPr>
        <p:spPr>
          <a:ln/>
        </p:spPr>
        <p:txBody>
          <a:bodyPr/>
          <a:lstStyle>
            <a:lvl1pPr>
              <a:defRPr/>
            </a:lvl1pPr>
          </a:lstStyle>
          <a:p>
            <a:fld id="{41306547-5271-45EF-AC9E-76ED20306D1B}" type="slidenum">
              <a:rPr lang="it-IT" altLang="it-IT"/>
              <a:pPr/>
              <a:t>‹N›</a:t>
            </a:fld>
            <a:endParaRPr lang="it-IT" altLang="it-IT"/>
          </a:p>
        </p:txBody>
      </p:sp>
    </p:spTree>
    <p:extLst>
      <p:ext uri="{BB962C8B-B14F-4D97-AF65-F5344CB8AC3E}">
        <p14:creationId xmlns:p14="http://schemas.microsoft.com/office/powerpoint/2010/main" val="339100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9" name="Rectangle 10"/>
          <p:cNvSpPr>
            <a:spLocks noGrp="1" noChangeArrowheads="1"/>
          </p:cNvSpPr>
          <p:nvPr>
            <p:ph type="sldNum" sz="quarter" idx="12"/>
          </p:nvPr>
        </p:nvSpPr>
        <p:spPr>
          <a:ln/>
        </p:spPr>
        <p:txBody>
          <a:bodyPr/>
          <a:lstStyle>
            <a:lvl1pPr>
              <a:defRPr/>
            </a:lvl1pPr>
          </a:lstStyle>
          <a:p>
            <a:fld id="{F68AC55F-14C4-4BFC-850C-E32A2C23A7A4}" type="slidenum">
              <a:rPr lang="it-IT" altLang="it-IT"/>
              <a:pPr/>
              <a:t>‹N›</a:t>
            </a:fld>
            <a:endParaRPr lang="it-IT" altLang="it-IT"/>
          </a:p>
        </p:txBody>
      </p:sp>
    </p:spTree>
    <p:extLst>
      <p:ext uri="{BB962C8B-B14F-4D97-AF65-F5344CB8AC3E}">
        <p14:creationId xmlns:p14="http://schemas.microsoft.com/office/powerpoint/2010/main" val="317356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5" name="Rectangle 10"/>
          <p:cNvSpPr>
            <a:spLocks noGrp="1" noChangeArrowheads="1"/>
          </p:cNvSpPr>
          <p:nvPr>
            <p:ph type="sldNum" sz="quarter" idx="12"/>
          </p:nvPr>
        </p:nvSpPr>
        <p:spPr>
          <a:ln/>
        </p:spPr>
        <p:txBody>
          <a:bodyPr/>
          <a:lstStyle>
            <a:lvl1pPr>
              <a:defRPr/>
            </a:lvl1pPr>
          </a:lstStyle>
          <a:p>
            <a:fld id="{6ECE5F1E-0B08-4AB6-9CBB-280430A812DF}" type="slidenum">
              <a:rPr lang="it-IT" altLang="it-IT"/>
              <a:pPr/>
              <a:t>‹N›</a:t>
            </a:fld>
            <a:endParaRPr lang="it-IT" altLang="it-IT"/>
          </a:p>
        </p:txBody>
      </p:sp>
    </p:spTree>
    <p:extLst>
      <p:ext uri="{BB962C8B-B14F-4D97-AF65-F5344CB8AC3E}">
        <p14:creationId xmlns:p14="http://schemas.microsoft.com/office/powerpoint/2010/main" val="3513247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4" name="Rectangle 10"/>
          <p:cNvSpPr>
            <a:spLocks noGrp="1" noChangeArrowheads="1"/>
          </p:cNvSpPr>
          <p:nvPr>
            <p:ph type="sldNum" sz="quarter" idx="12"/>
          </p:nvPr>
        </p:nvSpPr>
        <p:spPr>
          <a:ln/>
        </p:spPr>
        <p:txBody>
          <a:bodyPr/>
          <a:lstStyle>
            <a:lvl1pPr>
              <a:defRPr/>
            </a:lvl1pPr>
          </a:lstStyle>
          <a:p>
            <a:fld id="{741CA4A1-B1B1-4A88-B6E6-4D1E326DA051}" type="slidenum">
              <a:rPr lang="it-IT" altLang="it-IT"/>
              <a:pPr/>
              <a:t>‹N›</a:t>
            </a:fld>
            <a:endParaRPr lang="it-IT" altLang="it-IT"/>
          </a:p>
        </p:txBody>
      </p:sp>
    </p:spTree>
    <p:extLst>
      <p:ext uri="{BB962C8B-B14F-4D97-AF65-F5344CB8AC3E}">
        <p14:creationId xmlns:p14="http://schemas.microsoft.com/office/powerpoint/2010/main" val="3522069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7" name="Rectangle 10"/>
          <p:cNvSpPr>
            <a:spLocks noGrp="1" noChangeArrowheads="1"/>
          </p:cNvSpPr>
          <p:nvPr>
            <p:ph type="sldNum" sz="quarter" idx="12"/>
          </p:nvPr>
        </p:nvSpPr>
        <p:spPr>
          <a:ln/>
        </p:spPr>
        <p:txBody>
          <a:bodyPr/>
          <a:lstStyle>
            <a:lvl1pPr>
              <a:defRPr/>
            </a:lvl1pPr>
          </a:lstStyle>
          <a:p>
            <a:fld id="{8231C271-0E7C-427E-95CC-9E01E7F83D8E}" type="slidenum">
              <a:rPr lang="it-IT" altLang="it-IT"/>
              <a:pPr/>
              <a:t>‹N›</a:t>
            </a:fld>
            <a:endParaRPr lang="it-IT" altLang="it-IT"/>
          </a:p>
        </p:txBody>
      </p:sp>
    </p:spTree>
    <p:extLst>
      <p:ext uri="{BB962C8B-B14F-4D97-AF65-F5344CB8AC3E}">
        <p14:creationId xmlns:p14="http://schemas.microsoft.com/office/powerpoint/2010/main" val="45022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26548EBA-CBD8-468F-93C0-84D13717705E}" type="slidenum">
              <a:rPr lang="it-IT" altLang="it-IT"/>
              <a:pPr/>
              <a:t>‹N›</a:t>
            </a:fld>
            <a:endParaRPr lang="it-IT" altLang="it-IT"/>
          </a:p>
        </p:txBody>
      </p:sp>
    </p:spTree>
    <p:extLst>
      <p:ext uri="{BB962C8B-B14F-4D97-AF65-F5344CB8AC3E}">
        <p14:creationId xmlns:p14="http://schemas.microsoft.com/office/powerpoint/2010/main" val="140969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7" name="Rectangle 10"/>
          <p:cNvSpPr>
            <a:spLocks noGrp="1" noChangeArrowheads="1"/>
          </p:cNvSpPr>
          <p:nvPr>
            <p:ph type="sldNum" sz="quarter" idx="12"/>
          </p:nvPr>
        </p:nvSpPr>
        <p:spPr>
          <a:ln/>
        </p:spPr>
        <p:txBody>
          <a:bodyPr/>
          <a:lstStyle>
            <a:lvl1pPr>
              <a:defRPr/>
            </a:lvl1pPr>
          </a:lstStyle>
          <a:p>
            <a:fld id="{5D527E6B-8C5D-4443-A778-28784B58B7E1}" type="slidenum">
              <a:rPr lang="it-IT" altLang="it-IT"/>
              <a:pPr/>
              <a:t>‹N›</a:t>
            </a:fld>
            <a:endParaRPr lang="it-IT" altLang="it-IT"/>
          </a:p>
        </p:txBody>
      </p:sp>
    </p:spTree>
    <p:extLst>
      <p:ext uri="{BB962C8B-B14F-4D97-AF65-F5344CB8AC3E}">
        <p14:creationId xmlns:p14="http://schemas.microsoft.com/office/powerpoint/2010/main" val="2306716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754D6B04-A37F-4923-9A72-89A7A4BC7946}" type="slidenum">
              <a:rPr lang="it-IT" altLang="it-IT"/>
              <a:pPr/>
              <a:t>‹N›</a:t>
            </a:fld>
            <a:endParaRPr lang="it-IT" altLang="it-IT"/>
          </a:p>
        </p:txBody>
      </p:sp>
    </p:spTree>
    <p:extLst>
      <p:ext uri="{BB962C8B-B14F-4D97-AF65-F5344CB8AC3E}">
        <p14:creationId xmlns:p14="http://schemas.microsoft.com/office/powerpoint/2010/main" val="4138944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20469BC7-C85A-49DE-96A9-C9DF96BCE95B}" type="slidenum">
              <a:rPr lang="it-IT" altLang="it-IT"/>
              <a:pPr/>
              <a:t>‹N›</a:t>
            </a:fld>
            <a:endParaRPr lang="it-IT" altLang="it-IT"/>
          </a:p>
        </p:txBody>
      </p:sp>
    </p:spTree>
    <p:extLst>
      <p:ext uri="{BB962C8B-B14F-4D97-AF65-F5344CB8AC3E}">
        <p14:creationId xmlns:p14="http://schemas.microsoft.com/office/powerpoint/2010/main" val="262601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196F1219-77A8-41D5-A182-5AF8352FBD57}" type="slidenum">
              <a:rPr lang="it-IT" altLang="it-IT"/>
              <a:pPr/>
              <a:t>‹N›</a:t>
            </a:fld>
            <a:endParaRPr lang="it-IT" altLang="it-IT"/>
          </a:p>
        </p:txBody>
      </p:sp>
    </p:spTree>
    <p:extLst>
      <p:ext uri="{BB962C8B-B14F-4D97-AF65-F5344CB8AC3E}">
        <p14:creationId xmlns:p14="http://schemas.microsoft.com/office/powerpoint/2010/main" val="733788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6A8278A3-9E5B-4736-8A62-24097845B194}" type="slidenum">
              <a:rPr lang="it-IT" altLang="it-IT"/>
              <a:pPr/>
              <a:t>‹N›</a:t>
            </a:fld>
            <a:endParaRPr lang="it-IT" altLang="it-IT"/>
          </a:p>
        </p:txBody>
      </p:sp>
    </p:spTree>
    <p:extLst>
      <p:ext uri="{BB962C8B-B14F-4D97-AF65-F5344CB8AC3E}">
        <p14:creationId xmlns:p14="http://schemas.microsoft.com/office/powerpoint/2010/main" val="429231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p>
        </p:txBody>
      </p:sp>
      <p:sp>
        <p:nvSpPr>
          <p:cNvPr id="8" name="Segnaposto piè di pagina 7"/>
          <p:cNvSpPr>
            <a:spLocks noGrp="1"/>
          </p:cNvSpPr>
          <p:nvPr>
            <p:ph type="ftr" sz="quarter" idx="11"/>
          </p:nvPr>
        </p:nvSpPr>
        <p:spPr/>
        <p:txBody>
          <a:bodyPr/>
          <a:lstStyle>
            <a:lvl1pPr>
              <a:defRPr/>
            </a:lvl1pPr>
          </a:lstStyle>
          <a:p>
            <a:endParaRPr lang="it-IT" altLang="it-IT"/>
          </a:p>
        </p:txBody>
      </p:sp>
      <p:sp>
        <p:nvSpPr>
          <p:cNvPr id="9" name="Segnaposto numero diapositiva 8"/>
          <p:cNvSpPr>
            <a:spLocks noGrp="1"/>
          </p:cNvSpPr>
          <p:nvPr>
            <p:ph type="sldNum" sz="quarter" idx="12"/>
          </p:nvPr>
        </p:nvSpPr>
        <p:spPr/>
        <p:txBody>
          <a:bodyPr/>
          <a:lstStyle>
            <a:lvl1pPr>
              <a:defRPr/>
            </a:lvl1pPr>
          </a:lstStyle>
          <a:p>
            <a:fld id="{22841972-3AAB-4DD4-9056-DF46C7E9AFEE}" type="slidenum">
              <a:rPr lang="it-IT" altLang="it-IT"/>
              <a:pPr/>
              <a:t>‹N›</a:t>
            </a:fld>
            <a:endParaRPr lang="it-IT" altLang="it-IT"/>
          </a:p>
        </p:txBody>
      </p:sp>
    </p:spTree>
    <p:extLst>
      <p:ext uri="{BB962C8B-B14F-4D97-AF65-F5344CB8AC3E}">
        <p14:creationId xmlns:p14="http://schemas.microsoft.com/office/powerpoint/2010/main" val="145650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p>
        </p:txBody>
      </p:sp>
      <p:sp>
        <p:nvSpPr>
          <p:cNvPr id="4" name="Segnaposto piè di pagina 3"/>
          <p:cNvSpPr>
            <a:spLocks noGrp="1"/>
          </p:cNvSpPr>
          <p:nvPr>
            <p:ph type="ftr" sz="quarter" idx="11"/>
          </p:nvPr>
        </p:nvSpPr>
        <p:spPr/>
        <p:txBody>
          <a:bodyPr/>
          <a:lstStyle>
            <a:lvl1pPr>
              <a:defRPr/>
            </a:lvl1pPr>
          </a:lstStyle>
          <a:p>
            <a:endParaRPr lang="it-IT" altLang="it-IT"/>
          </a:p>
        </p:txBody>
      </p:sp>
      <p:sp>
        <p:nvSpPr>
          <p:cNvPr id="5" name="Segnaposto numero diapositiva 4"/>
          <p:cNvSpPr>
            <a:spLocks noGrp="1"/>
          </p:cNvSpPr>
          <p:nvPr>
            <p:ph type="sldNum" sz="quarter" idx="12"/>
          </p:nvPr>
        </p:nvSpPr>
        <p:spPr/>
        <p:txBody>
          <a:bodyPr/>
          <a:lstStyle>
            <a:lvl1pPr>
              <a:defRPr/>
            </a:lvl1pPr>
          </a:lstStyle>
          <a:p>
            <a:fld id="{D4B1DC23-16AE-4CDA-89FE-C46F3CE65B93}" type="slidenum">
              <a:rPr lang="it-IT" altLang="it-IT"/>
              <a:pPr/>
              <a:t>‹N›</a:t>
            </a:fld>
            <a:endParaRPr lang="it-IT" altLang="it-IT"/>
          </a:p>
        </p:txBody>
      </p:sp>
    </p:spTree>
    <p:extLst>
      <p:ext uri="{BB962C8B-B14F-4D97-AF65-F5344CB8AC3E}">
        <p14:creationId xmlns:p14="http://schemas.microsoft.com/office/powerpoint/2010/main" val="75714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p>
        </p:txBody>
      </p:sp>
      <p:sp>
        <p:nvSpPr>
          <p:cNvPr id="3" name="Segnaposto piè di pagina 2"/>
          <p:cNvSpPr>
            <a:spLocks noGrp="1"/>
          </p:cNvSpPr>
          <p:nvPr>
            <p:ph type="ftr" sz="quarter" idx="11"/>
          </p:nvPr>
        </p:nvSpPr>
        <p:spPr/>
        <p:txBody>
          <a:bodyPr/>
          <a:lstStyle>
            <a:lvl1pPr>
              <a:defRPr/>
            </a:lvl1pPr>
          </a:lstStyle>
          <a:p>
            <a:endParaRPr lang="it-IT" altLang="it-IT"/>
          </a:p>
        </p:txBody>
      </p:sp>
      <p:sp>
        <p:nvSpPr>
          <p:cNvPr id="4" name="Segnaposto numero diapositiva 3"/>
          <p:cNvSpPr>
            <a:spLocks noGrp="1"/>
          </p:cNvSpPr>
          <p:nvPr>
            <p:ph type="sldNum" sz="quarter" idx="12"/>
          </p:nvPr>
        </p:nvSpPr>
        <p:spPr/>
        <p:txBody>
          <a:bodyPr/>
          <a:lstStyle>
            <a:lvl1pPr>
              <a:defRPr/>
            </a:lvl1pPr>
          </a:lstStyle>
          <a:p>
            <a:fld id="{63BE7805-8DE5-4126-BBD8-E9E20D71A545}" type="slidenum">
              <a:rPr lang="it-IT" altLang="it-IT"/>
              <a:pPr/>
              <a:t>‹N›</a:t>
            </a:fld>
            <a:endParaRPr lang="it-IT" altLang="it-IT"/>
          </a:p>
        </p:txBody>
      </p:sp>
    </p:spTree>
    <p:extLst>
      <p:ext uri="{BB962C8B-B14F-4D97-AF65-F5344CB8AC3E}">
        <p14:creationId xmlns:p14="http://schemas.microsoft.com/office/powerpoint/2010/main" val="357530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352AA5D0-8FE0-4BB2-A3C7-4A6BABBA96AB}" type="slidenum">
              <a:rPr lang="it-IT" altLang="it-IT"/>
              <a:pPr/>
              <a:t>‹N›</a:t>
            </a:fld>
            <a:endParaRPr lang="it-IT" altLang="it-IT"/>
          </a:p>
        </p:txBody>
      </p:sp>
    </p:spTree>
    <p:extLst>
      <p:ext uri="{BB962C8B-B14F-4D97-AF65-F5344CB8AC3E}">
        <p14:creationId xmlns:p14="http://schemas.microsoft.com/office/powerpoint/2010/main" val="253351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AB101BAE-8956-4FF3-B7AF-28CF815518D8}" type="slidenum">
              <a:rPr lang="it-IT" altLang="it-IT"/>
              <a:pPr/>
              <a:t>‹N›</a:t>
            </a:fld>
            <a:endParaRPr lang="it-IT" altLang="it-IT"/>
          </a:p>
        </p:txBody>
      </p:sp>
    </p:spTree>
    <p:extLst>
      <p:ext uri="{BB962C8B-B14F-4D97-AF65-F5344CB8AC3E}">
        <p14:creationId xmlns:p14="http://schemas.microsoft.com/office/powerpoint/2010/main" val="6096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221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it-IT" alt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alt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C506701-7FA6-4618-8756-F907844604E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it-IT" altLang="it-IT" smtClean="0"/>
              <a:t>Fare clic per modificare lo stile del titolo dello schema</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pPr>
              <a:defRPr/>
            </a:pPr>
            <a:endParaRPr lang="it-IT" altLang="it-IT"/>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a:defRPr/>
            </a:pPr>
            <a:r>
              <a:rPr lang="it-IT" altLang="it-IT"/>
              <a:t>Tecniche Analitiche Ambientali</a:t>
            </a:r>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10920FA3-2289-46D6-8E94-DC57638EFB7A}" type="slidenum">
              <a:rPr lang="it-IT" altLang="it-IT"/>
              <a:pPr/>
              <a:t>‹N›</a:t>
            </a:fld>
            <a:endParaRPr lang="it-IT" altLang="it-IT"/>
          </a:p>
        </p:txBody>
      </p:sp>
    </p:spTree>
    <p:extLst>
      <p:ext uri="{BB962C8B-B14F-4D97-AF65-F5344CB8AC3E}">
        <p14:creationId xmlns:p14="http://schemas.microsoft.com/office/powerpoint/2010/main" val="184478589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defRPr kumimoji="1"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kumimoji="1" sz="26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png"/><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3.bin"/><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5.png"/><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17.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4.wmf"/><Relationship Id="rId5" Type="http://schemas.openxmlformats.org/officeDocument/2006/relationships/oleObject" Target="../embeddings/oleObject21.bin"/><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png"/><Relationship Id="rId4" Type="http://schemas.openxmlformats.org/officeDocument/2006/relationships/image" Target="../media/image37.wmf"/></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0.wmf"/><Relationship Id="rId5" Type="http://schemas.openxmlformats.org/officeDocument/2006/relationships/oleObject" Target="../embeddings/oleObject2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8.bin"/></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1.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52.wmf"/><Relationship Id="rId5" Type="http://schemas.openxmlformats.org/officeDocument/2006/relationships/oleObject" Target="../embeddings/oleObject30.bin"/><Relationship Id="rId4" Type="http://schemas.openxmlformats.org/officeDocument/2006/relationships/image" Target="../media/image5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59.wmf"/><Relationship Id="rId5" Type="http://schemas.openxmlformats.org/officeDocument/2006/relationships/oleObject" Target="../embeddings/oleObject33.bin"/><Relationship Id="rId4" Type="http://schemas.openxmlformats.org/officeDocument/2006/relationships/image" Target="../media/image58.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226436"/>
            <a:ext cx="7772400" cy="1143000"/>
          </a:xfrm>
        </p:spPr>
        <p:txBody>
          <a:bodyPr/>
          <a:lstStyle/>
          <a:p>
            <a:r>
              <a:rPr lang="it-IT" sz="2800" dirty="0" smtClean="0"/>
              <a:t>LEZIONI DI CHIMICA ANALITICA</a:t>
            </a:r>
            <a:endParaRPr lang="it-IT" sz="2800" dirty="0"/>
          </a:p>
        </p:txBody>
      </p:sp>
      <p:sp>
        <p:nvSpPr>
          <p:cNvPr id="3" name="Segnaposto contenuto 2"/>
          <p:cNvSpPr>
            <a:spLocks noGrp="1"/>
          </p:cNvSpPr>
          <p:nvPr>
            <p:ph idx="1"/>
          </p:nvPr>
        </p:nvSpPr>
        <p:spPr>
          <a:xfrm>
            <a:off x="395536" y="1369436"/>
            <a:ext cx="8404652" cy="4114800"/>
          </a:xfrm>
        </p:spPr>
        <p:txBody>
          <a:bodyPr/>
          <a:lstStyle/>
          <a:p>
            <a:pPr algn="ctr"/>
            <a:r>
              <a:rPr lang="it-IT" sz="3200" dirty="0" smtClean="0">
                <a:solidFill>
                  <a:srgbClr val="FFC000"/>
                </a:solidFill>
              </a:rPr>
              <a:t>LEZIONE </a:t>
            </a:r>
            <a:r>
              <a:rPr lang="it-IT" sz="3200" dirty="0" smtClean="0">
                <a:solidFill>
                  <a:srgbClr val="FFC000"/>
                </a:solidFill>
              </a:rPr>
              <a:t>#7: </a:t>
            </a:r>
            <a:endParaRPr lang="it-IT" sz="3200" dirty="0" smtClean="0">
              <a:solidFill>
                <a:srgbClr val="FFC000"/>
              </a:solidFill>
            </a:endParaRPr>
          </a:p>
          <a:p>
            <a:pPr algn="ctr"/>
            <a:r>
              <a:rPr lang="it-IT" sz="3200" dirty="0" smtClean="0">
                <a:solidFill>
                  <a:srgbClr val="FFC000"/>
                </a:solidFill>
              </a:rPr>
              <a:t>«</a:t>
            </a:r>
            <a:r>
              <a:rPr lang="it-IT" sz="3200" dirty="0" smtClean="0">
                <a:solidFill>
                  <a:srgbClr val="FFC000"/>
                </a:solidFill>
              </a:rPr>
              <a:t>TITOLAZIONI</a:t>
            </a:r>
            <a:r>
              <a:rPr lang="it-IT" sz="3200" dirty="0" smtClean="0">
                <a:solidFill>
                  <a:srgbClr val="FFC000"/>
                </a:solidFill>
              </a:rPr>
              <a:t>»</a:t>
            </a:r>
            <a:endParaRPr lang="it-IT" sz="3200" dirty="0" smtClean="0">
              <a:solidFill>
                <a:srgbClr val="FFC000"/>
              </a:solidFill>
            </a:endParaRPr>
          </a:p>
          <a:p>
            <a:pPr algn="ctr"/>
            <a:endParaRPr lang="it-IT" dirty="0" smtClean="0"/>
          </a:p>
          <a:p>
            <a:pPr algn="ctr"/>
            <a:endParaRPr lang="it-IT" dirty="0"/>
          </a:p>
          <a:p>
            <a:pPr algn="ctr"/>
            <a:r>
              <a:rPr lang="it-IT" dirty="0" smtClean="0"/>
              <a:t>DOCENTE: G. ADAMI</a:t>
            </a:r>
          </a:p>
          <a:p>
            <a:pPr algn="ctr"/>
            <a:r>
              <a:rPr lang="it-IT" dirty="0" smtClean="0"/>
              <a:t>AA: 2019-20</a:t>
            </a:r>
          </a:p>
          <a:p>
            <a:pPr algn="ctr"/>
            <a:endParaRPr lang="it-IT" sz="1800" dirty="0" smtClean="0"/>
          </a:p>
          <a:p>
            <a:r>
              <a:rPr lang="it-IT" sz="1800" dirty="0" smtClean="0"/>
              <a:t>PER INSEGNAMENTI DI:</a:t>
            </a:r>
          </a:p>
          <a:p>
            <a:pPr lvl="1">
              <a:spcBef>
                <a:spcPts val="0"/>
              </a:spcBef>
            </a:pPr>
            <a:r>
              <a:rPr lang="it-IT" sz="2000" dirty="0" smtClean="0"/>
              <a:t>CA1+LAB (CHIMICA)</a:t>
            </a:r>
          </a:p>
          <a:p>
            <a:pPr lvl="1">
              <a:spcBef>
                <a:spcPts val="0"/>
              </a:spcBef>
            </a:pPr>
            <a:r>
              <a:rPr lang="it-IT" sz="2000" dirty="0" smtClean="0"/>
              <a:t>CA (STAN)</a:t>
            </a:r>
          </a:p>
          <a:p>
            <a:pPr lvl="1">
              <a:spcBef>
                <a:spcPts val="0"/>
              </a:spcBef>
            </a:pPr>
            <a:r>
              <a:rPr lang="it-IT" sz="2000" dirty="0" smtClean="0"/>
              <a:t>CA (FARM)</a:t>
            </a:r>
            <a:r>
              <a:rPr lang="it-IT" dirty="0" smtClean="0"/>
              <a:t>			</a:t>
            </a:r>
            <a:endParaRPr lang="it-IT" dirty="0"/>
          </a:p>
        </p:txBody>
      </p:sp>
      <p:sp>
        <p:nvSpPr>
          <p:cNvPr id="4" name="Segnaposto numero diapositiva 3"/>
          <p:cNvSpPr>
            <a:spLocks noGrp="1"/>
          </p:cNvSpPr>
          <p:nvPr>
            <p:ph type="sldNum" sz="quarter" idx="12"/>
          </p:nvPr>
        </p:nvSpPr>
        <p:spPr/>
        <p:txBody>
          <a:bodyPr/>
          <a:lstStyle/>
          <a:p>
            <a:fld id="{8A211550-8288-4684-AEC0-56663BABEF21}" type="slidenum">
              <a:rPr lang="it-IT" altLang="it-IT" smtClean="0"/>
              <a:pPr/>
              <a:t>1</a:t>
            </a:fld>
            <a:endParaRPr lang="it-IT" altLang="it-IT"/>
          </a:p>
        </p:txBody>
      </p:sp>
      <p:sp>
        <p:nvSpPr>
          <p:cNvPr id="6" name="Rettangolo 5"/>
          <p:cNvSpPr/>
          <p:nvPr/>
        </p:nvSpPr>
        <p:spPr bwMode="auto">
          <a:xfrm>
            <a:off x="170790" y="226436"/>
            <a:ext cx="8793697" cy="6402964"/>
          </a:xfrm>
          <a:prstGeom prst="rect">
            <a:avLst/>
          </a:prstGeom>
          <a:noFill/>
          <a:ln>
            <a:headEnd type="none" w="sm" len="sm"/>
            <a:tailEnd type="none" w="sm" len="sm"/>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60700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p>
            <a:fld id="{05337426-44B1-4704-9C47-3BD17E4599F3}" type="slidenum">
              <a:rPr lang="it-IT" altLang="it-IT"/>
              <a:pPr/>
              <a:t>10</a:t>
            </a:fld>
            <a:endParaRPr lang="it-IT" altLang="it-IT"/>
          </a:p>
        </p:txBody>
      </p:sp>
      <p:pic>
        <p:nvPicPr>
          <p:cNvPr id="168975" name="Picture 15" descr="titolaz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62200"/>
            <a:ext cx="4876800" cy="3806825"/>
          </a:xfrm>
          <a:prstGeom prst="rect">
            <a:avLst/>
          </a:prstGeom>
          <a:noFill/>
          <a:extLst>
            <a:ext uri="{909E8E84-426E-40DD-AFC4-6F175D3DCCD1}">
              <a14:hiddenFill xmlns:a14="http://schemas.microsoft.com/office/drawing/2010/main">
                <a:solidFill>
                  <a:srgbClr val="FFFFFF"/>
                </a:solidFill>
              </a14:hiddenFill>
            </a:ext>
          </a:extLst>
        </p:spPr>
      </p:pic>
      <p:sp>
        <p:nvSpPr>
          <p:cNvPr id="168980" name="Text Box 20"/>
          <p:cNvSpPr txBox="1">
            <a:spLocks noChangeArrowheads="1"/>
          </p:cNvSpPr>
          <p:nvPr/>
        </p:nvSpPr>
        <p:spPr bwMode="auto">
          <a:xfrm>
            <a:off x="6324600" y="3733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it-IT">
              <a:solidFill>
                <a:schemeClr val="bg1"/>
              </a:solidFill>
              <a:effectLst>
                <a:outerShdw blurRad="38100" dist="38100" dir="2700000" algn="tl">
                  <a:srgbClr val="000000"/>
                </a:outerShdw>
              </a:effectLst>
              <a:latin typeface="MathSoftText" pitchFamily="2" charset="0"/>
            </a:endParaRPr>
          </a:p>
        </p:txBody>
      </p:sp>
      <p:sp>
        <p:nvSpPr>
          <p:cNvPr id="168981" name="Text Box 21"/>
          <p:cNvSpPr txBox="1">
            <a:spLocks noChangeArrowheads="1"/>
          </p:cNvSpPr>
          <p:nvPr/>
        </p:nvSpPr>
        <p:spPr bwMode="auto">
          <a:xfrm>
            <a:off x="6400800" y="2819400"/>
            <a:ext cx="236220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Curve di titolazione </a:t>
            </a:r>
          </a:p>
          <a:p>
            <a:pPr algn="r">
              <a:spcBef>
                <a:spcPct val="50000"/>
              </a:spcBef>
            </a:pPr>
            <a:r>
              <a:rPr lang="it-IT" altLang="it-IT">
                <a:solidFill>
                  <a:srgbClr val="FFFF00"/>
                </a:solidFill>
                <a:effectLst>
                  <a:outerShdw blurRad="38100" dist="38100" dir="2700000" algn="tl">
                    <a:srgbClr val="000000"/>
                  </a:outerShdw>
                </a:effectLst>
                <a:latin typeface="Arial" panose="020B0604020202020204" pitchFamily="34" charset="0"/>
              </a:rPr>
              <a:t>ac. f.-base f.</a:t>
            </a:r>
            <a:r>
              <a:rPr lang="it-IT" altLang="it-IT">
                <a:solidFill>
                  <a:schemeClr val="bg1"/>
                </a:solidFill>
                <a:effectLst>
                  <a:outerShdw blurRad="38100" dist="38100" dir="2700000" algn="tl">
                    <a:srgbClr val="000000"/>
                  </a:outerShdw>
                </a:effectLst>
                <a:latin typeface="Arial" panose="020B0604020202020204" pitchFamily="34" charset="0"/>
              </a:rPr>
              <a:t> </a:t>
            </a:r>
          </a:p>
          <a:p>
            <a:pPr algn="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e </a:t>
            </a:r>
          </a:p>
          <a:p>
            <a:pPr algn="r">
              <a:spcBef>
                <a:spcPct val="50000"/>
              </a:spcBef>
            </a:pPr>
            <a:r>
              <a:rPr lang="it-IT" altLang="it-IT">
                <a:solidFill>
                  <a:srgbClr val="FFFF00"/>
                </a:solidFill>
                <a:effectLst>
                  <a:outerShdw blurRad="38100" dist="38100" dir="2700000" algn="tl">
                    <a:srgbClr val="000000"/>
                  </a:outerShdw>
                </a:effectLst>
                <a:latin typeface="Arial" panose="020B0604020202020204" pitchFamily="34" charset="0"/>
              </a:rPr>
              <a:t>base f. –ac. f.</a:t>
            </a:r>
          </a:p>
          <a:p>
            <a:pPr algn="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La conformazione sigmoidale è del tutto generale.</a:t>
            </a:r>
          </a:p>
        </p:txBody>
      </p:sp>
      <p:sp>
        <p:nvSpPr>
          <p:cNvPr id="168983" name="Text Box 23"/>
          <p:cNvSpPr txBox="1">
            <a:spLocks noChangeArrowheads="1"/>
          </p:cNvSpPr>
          <p:nvPr/>
        </p:nvSpPr>
        <p:spPr bwMode="auto">
          <a:xfrm>
            <a:off x="1143000" y="304800"/>
            <a:ext cx="76200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Titolazioni acido forte-base forte:</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HCl con NaOH, KOH con HNO</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ecc.</a:t>
            </a:r>
          </a:p>
          <a:p>
            <a:pPr algn="just">
              <a:spcBef>
                <a:spcPct val="50000"/>
              </a:spcBef>
            </a:pPr>
            <a:r>
              <a:rPr lang="it-IT" altLang="it-IT">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Titolazioni acido debole-base forte:</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COOH con NaOH, NaBrO con con HNO</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ecc.</a:t>
            </a:r>
            <a:endParaRPr lang="it-IT" altLang="it-IT">
              <a:solidFill>
                <a:schemeClr val="bg1"/>
              </a:solidFill>
              <a:effectLst>
                <a:outerShdw blurRad="38100" dist="38100" dir="2700000" algn="tl">
                  <a:srgbClr val="000000"/>
                </a:outerShdw>
              </a:effectLst>
              <a:latin typeface="Arial" panose="020B0604020202020204" pitchFamily="34" charset="0"/>
            </a:endParaRPr>
          </a:p>
        </p:txBody>
      </p:sp>
      <p:sp>
        <p:nvSpPr>
          <p:cNvPr id="168984" name="Line 24"/>
          <p:cNvSpPr>
            <a:spLocks noChangeShapeType="1"/>
          </p:cNvSpPr>
          <p:nvPr/>
        </p:nvSpPr>
        <p:spPr bwMode="auto">
          <a:xfrm flipH="1" flipV="1">
            <a:off x="5410200" y="2895600"/>
            <a:ext cx="182880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8985" name="Line 25"/>
          <p:cNvSpPr>
            <a:spLocks noChangeShapeType="1"/>
          </p:cNvSpPr>
          <p:nvPr/>
        </p:nvSpPr>
        <p:spPr bwMode="auto">
          <a:xfrm flipH="1">
            <a:off x="5943600" y="4267200"/>
            <a:ext cx="11430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8986" name="Text Box 26"/>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3B28500F-7C52-4E36-B442-8F98D04A974A}" type="slidenum">
              <a:rPr lang="it-IT" altLang="it-IT" sz="1400">
                <a:solidFill>
                  <a:schemeClr val="bg1"/>
                </a:solidFill>
                <a:latin typeface="Arial" panose="020B0604020202020204" pitchFamily="34" charset="0"/>
              </a:rPr>
              <a:pPr>
                <a:spcBef>
                  <a:spcPct val="50000"/>
                </a:spcBef>
              </a:pPr>
              <a:t>10</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87ADC1AB-6296-4A45-B4EC-8821EED79112}" type="slidenum">
              <a:rPr lang="it-IT" altLang="it-IT"/>
              <a:pPr/>
              <a:t>11</a:t>
            </a:fld>
            <a:endParaRPr lang="it-IT" altLang="it-IT"/>
          </a:p>
        </p:txBody>
      </p:sp>
      <p:sp>
        <p:nvSpPr>
          <p:cNvPr id="169988" name="Text Box 4"/>
          <p:cNvSpPr txBox="1">
            <a:spLocks noChangeArrowheads="1"/>
          </p:cNvSpPr>
          <p:nvPr/>
        </p:nvSpPr>
        <p:spPr bwMode="auto">
          <a:xfrm>
            <a:off x="1066800" y="228600"/>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4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TEORIA DELLE TITOLAZIONI DI NEUTRALIZZAZIONE</a:t>
            </a:r>
          </a:p>
        </p:txBody>
      </p:sp>
      <p:sp>
        <p:nvSpPr>
          <p:cNvPr id="169990" name="Text Box 6"/>
          <p:cNvSpPr txBox="1">
            <a:spLocks noChangeArrowheads="1"/>
          </p:cNvSpPr>
          <p:nvPr/>
        </p:nvSpPr>
        <p:spPr bwMode="auto">
          <a:xfrm>
            <a:off x="1066800" y="1371600"/>
            <a:ext cx="7696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Gli </a:t>
            </a:r>
            <a:r>
              <a:rPr lang="it-IT" altLang="it-IT"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indicatori</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normalmente usati per l'identificazione del punto di arresto di una titolazione acido-base sono </a:t>
            </a:r>
            <a:r>
              <a:rPr lang="it-IT" altLang="it-IT"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coppie coniugate acido/base</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caratterizzate dal fatto che l'acido e la base coniugati (indicati con </a:t>
            </a:r>
            <a:r>
              <a:rPr lang="it-IT" altLang="it-IT"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HIn</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 In</a:t>
            </a:r>
            <a:r>
              <a:rPr lang="it-IT" altLang="it-IT"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hanno diverso colore. </a:t>
            </a:r>
          </a:p>
        </p:txBody>
      </p:sp>
      <p:sp>
        <p:nvSpPr>
          <p:cNvPr id="169991" name="Text Box 7"/>
          <p:cNvSpPr txBox="1">
            <a:spLocks noChangeArrowheads="1"/>
          </p:cNvSpPr>
          <p:nvPr/>
        </p:nvSpPr>
        <p:spPr bwMode="auto">
          <a:xfrm>
            <a:off x="1066800" y="2667000"/>
            <a:ext cx="76962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Nel caso di un indicatore generico </a:t>
            </a:r>
            <a:r>
              <a:rPr lang="it-IT" altLang="it-IT"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HIn</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avente costante di dissociazione acida </a:t>
            </a:r>
            <a:r>
              <a:rPr lang="it-IT" altLang="it-IT"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K</a:t>
            </a:r>
            <a:r>
              <a:rPr lang="it-IT" altLang="it-IT" baseline="-250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si ammette di riuscire a distinguere il colore dell'acido o della base coniugata quando il rapporto [In</a:t>
            </a:r>
            <a:r>
              <a:rPr lang="it-IT" altLang="it-IT"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HIn</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è uguale a 0,1 o 10, rispettivamente. L'intervallo di </a:t>
            </a:r>
            <a:r>
              <a:rPr lang="it-IT" altLang="it-IT"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pH</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corrispondente a questa variazione del rapporto [In</a:t>
            </a:r>
            <a:r>
              <a:rPr lang="it-IT" altLang="it-IT"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HIn</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è ovviamente uguale</a:t>
            </a:r>
          </a:p>
          <a:p>
            <a:pPr algn="just"/>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p>
          <a:p>
            <a:pPr algn="ctr"/>
            <a:r>
              <a:rPr lang="it-IT" altLang="it-IT" b="1"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pH</a:t>
            </a:r>
            <a:r>
              <a:rPr lang="it-IT" altLang="it-IT" b="1"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b="1"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pK</a:t>
            </a:r>
            <a:r>
              <a:rPr lang="it-IT" altLang="it-IT" b="1" baseline="-250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a:t>
            </a:r>
            <a:r>
              <a:rPr lang="it-IT" altLang="it-IT" b="1"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1</a:t>
            </a:r>
          </a:p>
          <a:p>
            <a:pPr algn="just"/>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p>
          <a:p>
            <a:pPr algn="just"/>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Normalmente si assume che il viraggio di un indicatore avvenga in circa due unità di </a:t>
            </a:r>
            <a:r>
              <a:rPr lang="it-IT" altLang="it-IT"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pH</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Gli intervalli di viraggio riportati in tabella non sono perfettamente uguali a due unità di </a:t>
            </a:r>
            <a:r>
              <a:rPr lang="it-IT" altLang="it-IT"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pH</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o simmetrici a cavallo di </a:t>
            </a:r>
            <a:r>
              <a:rPr lang="it-IT" altLang="it-IT"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pH</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pK</a:t>
            </a:r>
            <a:r>
              <a:rPr lang="it-IT" altLang="it-IT" baseline="-250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perché la diversa intensità delle colorazioni implica una diversa sensibilità visiva. </a:t>
            </a:r>
            <a:endParaRPr lang="it-IT" altLang="it-IT" dirty="0"/>
          </a:p>
        </p:txBody>
      </p:sp>
      <p:sp>
        <p:nvSpPr>
          <p:cNvPr id="169992" name="Text Box 8"/>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094217AD-6797-4CD6-BA50-5807997038A4}" type="slidenum">
              <a:rPr lang="it-IT" altLang="it-IT" sz="1400">
                <a:solidFill>
                  <a:schemeClr val="bg1"/>
                </a:solidFill>
                <a:latin typeface="Arial" panose="020B0604020202020204" pitchFamily="34" charset="0"/>
              </a:rPr>
              <a:pPr>
                <a:spcBef>
                  <a:spcPct val="50000"/>
                </a:spcBef>
              </a:pPr>
              <a:t>11</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fld id="{B58DF08A-386C-4E5C-9519-24DCA0BA2FC0}" type="slidenum">
              <a:rPr lang="it-IT" altLang="it-IT"/>
              <a:pPr/>
              <a:t>12</a:t>
            </a:fld>
            <a:endParaRPr lang="it-IT" altLang="it-IT"/>
          </a:p>
        </p:txBody>
      </p:sp>
      <p:pic>
        <p:nvPicPr>
          <p:cNvPr id="171012" name="Picture 4" descr="metilaran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4724400" cy="2995613"/>
          </a:xfrm>
          <a:prstGeom prst="rect">
            <a:avLst/>
          </a:prstGeom>
          <a:noFill/>
          <a:extLst>
            <a:ext uri="{909E8E84-426E-40DD-AFC4-6F175D3DCCD1}">
              <a14:hiddenFill xmlns:a14="http://schemas.microsoft.com/office/drawing/2010/main">
                <a:solidFill>
                  <a:srgbClr val="FFFFFF"/>
                </a:solidFill>
              </a14:hiddenFill>
            </a:ext>
          </a:extLst>
        </p:spPr>
      </p:pic>
      <p:sp>
        <p:nvSpPr>
          <p:cNvPr id="171014" name="Text Box 6"/>
          <p:cNvSpPr txBox="1">
            <a:spLocks noChangeArrowheads="1"/>
          </p:cNvSpPr>
          <p:nvPr/>
        </p:nvSpPr>
        <p:spPr bwMode="auto">
          <a:xfrm>
            <a:off x="1143000" y="381000"/>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Qui sotto si può osservare la gamma di colori che il </a:t>
            </a:r>
            <a:r>
              <a:rPr lang="it-IT" altLang="it-IT">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metilarancio</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assume in funzione del pH.</a:t>
            </a:r>
          </a:p>
        </p:txBody>
      </p:sp>
      <p:sp>
        <p:nvSpPr>
          <p:cNvPr id="171015" name="Text Box 7"/>
          <p:cNvSpPr txBox="1">
            <a:spLocks noChangeArrowheads="1"/>
          </p:cNvSpPr>
          <p:nvPr/>
        </p:nvSpPr>
        <p:spPr bwMode="auto">
          <a:xfrm>
            <a:off x="6172200" y="1905000"/>
            <a:ext cx="24384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L'indicatore deve essere aggiunto nella quantità </a:t>
            </a:r>
            <a:r>
              <a:rPr lang="it-IT" altLang="it-IT" sz="16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minima necessaria</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per poter osservare il viraggio. In caso contrario potrebbe consumare una frazione non indifferente di titolante</a:t>
            </a:r>
            <a:r>
              <a:rPr lang="it-IT" altLang="it-IT" sz="1600">
                <a:solidFill>
                  <a:schemeClr val="bg1"/>
                </a:solidFill>
                <a:effectLst>
                  <a:outerShdw blurRad="38100" dist="38100" dir="2700000" algn="tl">
                    <a:srgbClr val="000000"/>
                  </a:outerShdw>
                </a:effectLst>
                <a:latin typeface="Times" panose="02020603050405020304" pitchFamily="18" charset="0"/>
                <a:cs typeface="Times New Roman" panose="02020603050405020304" pitchFamily="18" charset="0"/>
              </a:rPr>
              <a:t>. </a:t>
            </a:r>
            <a:endParaRPr lang="it-IT" altLang="it-IT" sz="1600">
              <a:solidFill>
                <a:schemeClr val="bg1"/>
              </a:solidFill>
              <a:effectLst>
                <a:outerShdw blurRad="38100" dist="38100" dir="2700000" algn="tl">
                  <a:srgbClr val="000000"/>
                </a:outerShdw>
              </a:effectLst>
            </a:endParaRPr>
          </a:p>
        </p:txBody>
      </p:sp>
      <p:sp>
        <p:nvSpPr>
          <p:cNvPr id="171017" name="Comment 9"/>
          <p:cNvSpPr>
            <a:spLocks noChangeArrowheads="1"/>
          </p:cNvSpPr>
          <p:nvPr/>
        </p:nvSpPr>
        <p:spPr bwMode="auto">
          <a:xfrm>
            <a:off x="1143000" y="4419600"/>
            <a:ext cx="7620000" cy="1590675"/>
          </a:xfrm>
          <a:prstGeom prst="rect">
            <a:avLst/>
          </a:prstGeom>
          <a:solidFill>
            <a:schemeClr val="bg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p>
            <a:pPr algn="just">
              <a:spcBef>
                <a:spcPct val="50000"/>
              </a:spcBef>
            </a:pPr>
            <a:r>
              <a:rPr lang="it-IT" altLang="it-IT" sz="1400">
                <a:latin typeface="Arial" panose="020B0604020202020204" pitchFamily="34" charset="0"/>
                <a:cs typeface="Times New Roman" panose="02020603050405020304" pitchFamily="18" charset="0"/>
              </a:rPr>
              <a:t>Al fine di limitare l'errore di titolazione è opportuno sottrarre da V</a:t>
            </a:r>
            <a:r>
              <a:rPr lang="it-IT" altLang="it-IT" sz="1400" baseline="-25000">
                <a:latin typeface="Arial" panose="020B0604020202020204" pitchFamily="34" charset="0"/>
                <a:cs typeface="Times New Roman" panose="02020603050405020304" pitchFamily="18" charset="0"/>
              </a:rPr>
              <a:t>pa</a:t>
            </a:r>
            <a:r>
              <a:rPr lang="it-IT" altLang="it-IT" sz="1400">
                <a:latin typeface="Arial" panose="020B0604020202020204" pitchFamily="34" charset="0"/>
                <a:cs typeface="Times New Roman" panose="02020603050405020304" pitchFamily="18" charset="0"/>
              </a:rPr>
              <a:t> il volume consumato nel corso di una </a:t>
            </a:r>
            <a:r>
              <a:rPr lang="it-IT" altLang="it-IT" sz="1400" i="1">
                <a:latin typeface="Arial" panose="020B0604020202020204" pitchFamily="34" charset="0"/>
                <a:cs typeface="Times New Roman" panose="02020603050405020304" pitchFamily="18" charset="0"/>
              </a:rPr>
              <a:t>titolazione in bianco</a:t>
            </a:r>
            <a:r>
              <a:rPr lang="it-IT" altLang="it-IT" sz="1400">
                <a:latin typeface="Arial" panose="020B0604020202020204" pitchFamily="34" charset="0"/>
                <a:cs typeface="Times New Roman" panose="02020603050405020304" pitchFamily="18" charset="0"/>
              </a:rPr>
              <a:t>, V</a:t>
            </a:r>
            <a:r>
              <a:rPr lang="it-IT" altLang="it-IT" sz="1400" baseline="-25000">
                <a:latin typeface="Arial" panose="020B0604020202020204" pitchFamily="34" charset="0"/>
                <a:cs typeface="Times New Roman" panose="02020603050405020304" pitchFamily="18" charset="0"/>
              </a:rPr>
              <a:t>b</a:t>
            </a:r>
            <a:r>
              <a:rPr lang="it-IT" altLang="it-IT" sz="1400">
                <a:latin typeface="Arial" panose="020B0604020202020204" pitchFamily="34" charset="0"/>
                <a:cs typeface="Times New Roman" panose="02020603050405020304" pitchFamily="18" charset="0"/>
              </a:rPr>
              <a:t>, cioè quello ottenuto nella titolazione di un volume di soluzione uguale a quello dell'analita, contenente tutti i componenti del campione in esame (quindi anche l'indicatore) ma non l'analita stesso. Il volume consumato nella titolazione in bianco deve corrispondere a poche gocce di titolante. Per una corretta identificazione del p.a. è molto utile confrontare il colore della soluzione in esame con quello di due soluzioni contenenti l'indicatore nella sua forma acida (pH &lt; pK</a:t>
            </a:r>
            <a:r>
              <a:rPr lang="it-IT" altLang="it-IT" sz="1400" baseline="-25000">
                <a:latin typeface="Arial" panose="020B0604020202020204" pitchFamily="34" charset="0"/>
                <a:cs typeface="Times New Roman" panose="02020603050405020304" pitchFamily="18" charset="0"/>
              </a:rPr>
              <a:t>in</a:t>
            </a:r>
            <a:r>
              <a:rPr lang="it-IT" altLang="it-IT" sz="1400">
                <a:latin typeface="Arial" panose="020B0604020202020204" pitchFamily="34" charset="0"/>
                <a:cs typeface="Times New Roman" panose="02020603050405020304" pitchFamily="18" charset="0"/>
              </a:rPr>
              <a:t>) e, rispettivamente, basica (pH &gt; pK</a:t>
            </a:r>
            <a:r>
              <a:rPr lang="it-IT" altLang="it-IT" sz="1400" baseline="-25000">
                <a:latin typeface="Arial" panose="020B0604020202020204" pitchFamily="34" charset="0"/>
                <a:cs typeface="Times New Roman" panose="02020603050405020304" pitchFamily="18" charset="0"/>
              </a:rPr>
              <a:t>in</a:t>
            </a:r>
            <a:r>
              <a:rPr lang="it-IT" altLang="it-IT" sz="1400">
                <a:latin typeface="Arial" panose="020B0604020202020204" pitchFamily="34" charset="0"/>
                <a:cs typeface="Times New Roman" panose="02020603050405020304" pitchFamily="18" charset="0"/>
              </a:rPr>
              <a:t>).</a:t>
            </a:r>
            <a:endParaRPr lang="it-IT" altLang="it-IT" sz="1600">
              <a:latin typeface="Arial" panose="020B0604020202020204" pitchFamily="34" charset="0"/>
            </a:endParaRPr>
          </a:p>
        </p:txBody>
      </p:sp>
      <p:sp>
        <p:nvSpPr>
          <p:cNvPr id="171018" name="Text Box 10"/>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B0A2DAE7-FC4D-4BB6-8E60-89A0F6707982}" type="slidenum">
              <a:rPr lang="it-IT" altLang="it-IT" sz="1400">
                <a:solidFill>
                  <a:schemeClr val="bg1"/>
                </a:solidFill>
                <a:latin typeface="Arial" panose="020B0604020202020204" pitchFamily="34" charset="0"/>
              </a:rPr>
              <a:pPr>
                <a:spcBef>
                  <a:spcPct val="50000"/>
                </a:spcBef>
              </a:pPr>
              <a:t>12</a:t>
            </a:fld>
            <a:endParaRPr lang="it-IT" altLang="it-IT" sz="1400">
              <a:solidFill>
                <a:schemeClr val="bg1"/>
              </a:solidFill>
              <a:latin typeface="Arial" panose="020B0604020202020204" pitchFamily="34" charset="0"/>
            </a:endParaRPr>
          </a:p>
        </p:txBody>
      </p:sp>
      <p:pic>
        <p:nvPicPr>
          <p:cNvPr id="17101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914400"/>
            <a:ext cx="18288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1017"/>
                                        </p:tgtEl>
                                        <p:attrNameLst>
                                          <p:attrName>style.visibility</p:attrName>
                                        </p:attrNameLst>
                                      </p:cBhvr>
                                      <p:to>
                                        <p:strVal val="visible"/>
                                      </p:to>
                                    </p:set>
                                    <p:animEffect transition="in" filter="dissolve">
                                      <p:cBhvr>
                                        <p:cTn id="7" dur="500"/>
                                        <p:tgtEl>
                                          <p:spTgt spid="171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397A21C5-7433-4908-BA2D-3802B8CD8E4E}" type="slidenum">
              <a:rPr lang="it-IT" altLang="it-IT"/>
              <a:pPr/>
              <a:t>13</a:t>
            </a:fld>
            <a:endParaRPr lang="it-IT" altLang="it-IT"/>
          </a:p>
        </p:txBody>
      </p:sp>
      <p:pic>
        <p:nvPicPr>
          <p:cNvPr id="182276" name="Picture 4" descr="indicat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153400" cy="5473700"/>
          </a:xfrm>
          <a:prstGeom prst="rect">
            <a:avLst/>
          </a:prstGeom>
          <a:noFill/>
          <a:extLst>
            <a:ext uri="{909E8E84-426E-40DD-AFC4-6F175D3DCCD1}">
              <a14:hiddenFill xmlns:a14="http://schemas.microsoft.com/office/drawing/2010/main">
                <a:solidFill>
                  <a:srgbClr val="FFFFFF"/>
                </a:solidFill>
              </a14:hiddenFill>
            </a:ext>
          </a:extLst>
        </p:spPr>
      </p:pic>
      <p:sp>
        <p:nvSpPr>
          <p:cNvPr id="182278" name="Text Box 6"/>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7A98E125-A160-40FD-A3E0-665774FAC850}" type="slidenum">
              <a:rPr lang="it-IT" altLang="it-IT" sz="1400">
                <a:solidFill>
                  <a:schemeClr val="bg1"/>
                </a:solidFill>
                <a:latin typeface="Arial" panose="020B0604020202020204" pitchFamily="34" charset="0"/>
              </a:rPr>
              <a:pPr>
                <a:spcBef>
                  <a:spcPct val="50000"/>
                </a:spcBef>
              </a:pPr>
              <a:t>13</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 name="Segnaposto numero diapositiva 3"/>
          <p:cNvSpPr>
            <a:spLocks noGrp="1"/>
          </p:cNvSpPr>
          <p:nvPr>
            <p:ph type="sldNum" sz="quarter" idx="12"/>
          </p:nvPr>
        </p:nvSpPr>
        <p:spPr/>
        <p:txBody>
          <a:bodyPr/>
          <a:lstStyle/>
          <a:p>
            <a:fld id="{03D56A7D-6EB3-4254-A11C-A4426FD22D0B}" type="slidenum">
              <a:rPr lang="it-IT" altLang="it-IT"/>
              <a:pPr/>
              <a:t>14</a:t>
            </a:fld>
            <a:endParaRPr lang="it-IT" altLang="it-IT"/>
          </a:p>
        </p:txBody>
      </p:sp>
      <p:sp>
        <p:nvSpPr>
          <p:cNvPr id="183300" name="Text Box 4"/>
          <p:cNvSpPr txBox="1">
            <a:spLocks noChangeArrowheads="1"/>
          </p:cNvSpPr>
          <p:nvPr/>
        </p:nvSpPr>
        <p:spPr bwMode="auto">
          <a:xfrm>
            <a:off x="1143000" y="3810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Titolazione di un acido forte con una base forte.</a:t>
            </a:r>
          </a:p>
        </p:txBody>
      </p:sp>
      <p:sp>
        <p:nvSpPr>
          <p:cNvPr id="183301" name="Text Box 5"/>
          <p:cNvSpPr txBox="1">
            <a:spLocks noChangeArrowheads="1"/>
          </p:cNvSpPr>
          <p:nvPr/>
        </p:nvSpPr>
        <p:spPr bwMode="auto">
          <a:xfrm>
            <a:off x="1066800" y="1066800"/>
            <a:ext cx="76200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Il pH durante la titolazione può essere calcolato</a:t>
            </a:r>
          </a:p>
          <a:p>
            <a:pPr algn="just">
              <a:spcBef>
                <a:spcPct val="50000"/>
              </a:spcBef>
              <a:buFontTx/>
              <a:buBlip>
                <a:blip r:embed="rId3"/>
              </a:buBlip>
            </a:pPr>
            <a:r>
              <a:rPr lang="it-IT" altLang="it-IT">
                <a:solidFill>
                  <a:schemeClr val="bg1"/>
                </a:solidFill>
                <a:effectLst>
                  <a:outerShdw blurRad="38100" dist="38100" dir="2700000" algn="tl">
                    <a:srgbClr val="000000"/>
                  </a:outerShdw>
                </a:effectLst>
                <a:latin typeface="Arial" panose="020B0604020202020204" pitchFamily="34" charset="0"/>
              </a:rPr>
              <a:t>  prima del p.e.			Eq. 1</a:t>
            </a:r>
          </a:p>
          <a:p>
            <a:pPr algn="just">
              <a:buFontTx/>
              <a:buBlip>
                <a:blip r:embed="rId3"/>
              </a:buBlip>
            </a:pPr>
            <a:r>
              <a:rPr lang="it-IT" altLang="it-IT">
                <a:solidFill>
                  <a:schemeClr val="bg1"/>
                </a:solidFill>
                <a:effectLst>
                  <a:outerShdw blurRad="38100" dist="38100" dir="2700000" algn="tl">
                    <a:srgbClr val="000000"/>
                  </a:outerShdw>
                </a:effectLst>
                <a:latin typeface="Arial" panose="020B0604020202020204" pitchFamily="34" charset="0"/>
              </a:rPr>
              <a:t>  al p.e.			Eq. 2</a:t>
            </a:r>
          </a:p>
          <a:p>
            <a:pPr algn="just">
              <a:buFontTx/>
              <a:buBlip>
                <a:blip r:embed="rId3"/>
              </a:buBlip>
            </a:pPr>
            <a:r>
              <a:rPr lang="it-IT" altLang="it-IT">
                <a:solidFill>
                  <a:schemeClr val="bg1"/>
                </a:solidFill>
                <a:effectLst>
                  <a:outerShdw blurRad="38100" dist="38100" dir="2700000" algn="tl">
                    <a:srgbClr val="000000"/>
                  </a:outerShdw>
                </a:effectLst>
                <a:latin typeface="Arial" panose="020B0604020202020204" pitchFamily="34" charset="0"/>
              </a:rPr>
              <a:t>  dopo il p.e.			Eq. 3</a:t>
            </a:r>
          </a:p>
        </p:txBody>
      </p:sp>
      <p:grpSp>
        <p:nvGrpSpPr>
          <p:cNvPr id="183314" name="Group 18"/>
          <p:cNvGrpSpPr>
            <a:grpSpLocks/>
          </p:cNvGrpSpPr>
          <p:nvPr/>
        </p:nvGrpSpPr>
        <p:grpSpPr bwMode="auto">
          <a:xfrm>
            <a:off x="5638800" y="1447800"/>
            <a:ext cx="3200400" cy="2362200"/>
            <a:chOff x="3552" y="912"/>
            <a:chExt cx="2016" cy="1488"/>
          </a:xfrm>
        </p:grpSpPr>
        <p:grpSp>
          <p:nvGrpSpPr>
            <p:cNvPr id="183302" name="Group 6"/>
            <p:cNvGrpSpPr>
              <a:grpSpLocks/>
            </p:cNvGrpSpPr>
            <p:nvPr/>
          </p:nvGrpSpPr>
          <p:grpSpPr bwMode="auto">
            <a:xfrm>
              <a:off x="4032" y="912"/>
              <a:ext cx="1536" cy="1488"/>
              <a:chOff x="1632" y="1344"/>
              <a:chExt cx="960" cy="1008"/>
            </a:xfrm>
          </p:grpSpPr>
          <p:sp>
            <p:nvSpPr>
              <p:cNvPr id="183303" name="Rectangle 7"/>
              <p:cNvSpPr>
                <a:spLocks noChangeArrowheads="1"/>
              </p:cNvSpPr>
              <p:nvPr/>
            </p:nvSpPr>
            <p:spPr bwMode="auto">
              <a:xfrm>
                <a:off x="1632" y="1344"/>
                <a:ext cx="960" cy="10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183304" name="Group 8"/>
              <p:cNvGrpSpPr>
                <a:grpSpLocks/>
              </p:cNvGrpSpPr>
              <p:nvPr/>
            </p:nvGrpSpPr>
            <p:grpSpPr bwMode="auto">
              <a:xfrm>
                <a:off x="1680" y="1440"/>
                <a:ext cx="872" cy="832"/>
                <a:chOff x="1680" y="1440"/>
                <a:chExt cx="872" cy="832"/>
              </a:xfrm>
            </p:grpSpPr>
            <p:graphicFrame>
              <p:nvGraphicFramePr>
                <p:cNvPr id="183305" name="Object 9"/>
                <p:cNvGraphicFramePr>
                  <a:graphicFrameLocks noChangeAspect="1"/>
                </p:cNvGraphicFramePr>
                <p:nvPr/>
              </p:nvGraphicFramePr>
              <p:xfrm>
                <a:off x="1680" y="1440"/>
                <a:ext cx="872" cy="256"/>
              </p:xfrm>
              <a:graphic>
                <a:graphicData uri="http://schemas.openxmlformats.org/presentationml/2006/ole">
                  <mc:AlternateContent xmlns:mc="http://schemas.openxmlformats.org/markup-compatibility/2006">
                    <mc:Choice xmlns:v="urn:schemas-microsoft-com:vml" Requires="v">
                      <p:oleObj spid="_x0000_s286772" name="Equation" r:id="rId4" imgW="1384200" imgH="406080" progId="Equation.3">
                        <p:embed/>
                      </p:oleObj>
                    </mc:Choice>
                    <mc:Fallback>
                      <p:oleObj name="Equation" r:id="rId4" imgW="1384200" imgH="40608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1440"/>
                              <a:ext cx="872" cy="25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3306" name="Object 10"/>
                <p:cNvGraphicFramePr>
                  <a:graphicFrameLocks noChangeAspect="1"/>
                </p:cNvGraphicFramePr>
                <p:nvPr/>
              </p:nvGraphicFramePr>
              <p:xfrm>
                <a:off x="1680" y="2016"/>
                <a:ext cx="872" cy="256"/>
              </p:xfrm>
              <a:graphic>
                <a:graphicData uri="http://schemas.openxmlformats.org/presentationml/2006/ole">
                  <mc:AlternateContent xmlns:mc="http://schemas.openxmlformats.org/markup-compatibility/2006">
                    <mc:Choice xmlns:v="urn:schemas-microsoft-com:vml" Requires="v">
                      <p:oleObj spid="_x0000_s286773" name="Equation" r:id="rId6" imgW="1384200" imgH="406080" progId="Equation.3">
                        <p:embed/>
                      </p:oleObj>
                    </mc:Choice>
                    <mc:Fallback>
                      <p:oleObj name="Equation" r:id="rId6" imgW="1384200" imgH="40608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0" y="2016"/>
                              <a:ext cx="872" cy="25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3307" name="Object 11"/>
                <p:cNvGraphicFramePr>
                  <a:graphicFrameLocks noChangeAspect="1"/>
                </p:cNvGraphicFramePr>
                <p:nvPr/>
              </p:nvGraphicFramePr>
              <p:xfrm>
                <a:off x="1680" y="1776"/>
                <a:ext cx="640" cy="144"/>
              </p:xfrm>
              <a:graphic>
                <a:graphicData uri="http://schemas.openxmlformats.org/presentationml/2006/ole">
                  <mc:AlternateContent xmlns:mc="http://schemas.openxmlformats.org/markup-compatibility/2006">
                    <mc:Choice xmlns:v="urn:schemas-microsoft-com:vml" Requires="v">
                      <p:oleObj spid="_x0000_s286774" name="Equation" r:id="rId8" imgW="1015920" imgH="228600" progId="Equation.3">
                        <p:embed/>
                      </p:oleObj>
                    </mc:Choice>
                    <mc:Fallback>
                      <p:oleObj name="Equation" r:id="rId8" imgW="1015920" imgH="22860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0" y="1776"/>
                              <a:ext cx="640" cy="14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183308" name="Line 12"/>
            <p:cNvSpPr>
              <a:spLocks noChangeShapeType="1"/>
            </p:cNvSpPr>
            <p:nvPr/>
          </p:nvSpPr>
          <p:spPr bwMode="auto">
            <a:xfrm>
              <a:off x="3600" y="1008"/>
              <a:ext cx="336" cy="14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3309" name="Line 13"/>
            <p:cNvSpPr>
              <a:spLocks noChangeShapeType="1"/>
            </p:cNvSpPr>
            <p:nvPr/>
          </p:nvSpPr>
          <p:spPr bwMode="auto">
            <a:xfrm>
              <a:off x="3552" y="1200"/>
              <a:ext cx="384" cy="38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3310" name="Line 14"/>
            <p:cNvSpPr>
              <a:spLocks noChangeShapeType="1"/>
            </p:cNvSpPr>
            <p:nvPr/>
          </p:nvSpPr>
          <p:spPr bwMode="auto">
            <a:xfrm>
              <a:off x="3552" y="1440"/>
              <a:ext cx="384" cy="52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aphicFrame>
        <p:nvGraphicFramePr>
          <p:cNvPr id="183312" name="Object 16"/>
          <p:cNvGraphicFramePr>
            <a:graphicFrameLocks noChangeAspect="1"/>
          </p:cNvGraphicFramePr>
          <p:nvPr/>
        </p:nvGraphicFramePr>
        <p:xfrm>
          <a:off x="1219200" y="2590800"/>
          <a:ext cx="3876675" cy="3829050"/>
        </p:xfrm>
        <a:graphic>
          <a:graphicData uri="http://schemas.openxmlformats.org/presentationml/2006/ole">
            <mc:AlternateContent xmlns:mc="http://schemas.openxmlformats.org/markup-compatibility/2006">
              <mc:Choice xmlns:v="urn:schemas-microsoft-com:vml" Requires="v">
                <p:oleObj spid="_x0000_s286775" name="Mathcad" r:id="rId10" imgW="3876840" imgH="3828960" progId="Mathcad">
                  <p:embed/>
                </p:oleObj>
              </mc:Choice>
              <mc:Fallback>
                <p:oleObj name="Mathcad" r:id="rId10" imgW="3876840" imgH="3828960" progId="Mathcad">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2590800"/>
                        <a:ext cx="387667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313" name="Text Box 17"/>
          <p:cNvSpPr txBox="1">
            <a:spLocks noChangeArrowheads="1"/>
          </p:cNvSpPr>
          <p:nvPr/>
        </p:nvSpPr>
        <p:spPr bwMode="auto">
          <a:xfrm>
            <a:off x="5562600" y="4191000"/>
            <a:ext cx="3276600" cy="2290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Curve di titolazione di HCl 0,1 M con NaOH 0,1 M (a) e di HCl 0,001 M con NaOH 0,001 M (b).</a:t>
            </a:r>
            <a:r>
              <a:rPr lang="it-IT" altLang="it-IT">
                <a:solidFill>
                  <a:schemeClr val="bg1"/>
                </a:solidFill>
                <a:effectLst>
                  <a:outerShdw blurRad="38100" dist="38100" dir="2700000" algn="tl">
                    <a:srgbClr val="000000"/>
                  </a:outerShdw>
                </a:effectLst>
                <a:latin typeface="Arial" panose="020B0604020202020204" pitchFamily="34" charset="0"/>
              </a:rPr>
              <a:t> </a:t>
            </a:r>
          </a:p>
          <a:p>
            <a:pPr algn="just">
              <a:spcBef>
                <a:spcPct val="50000"/>
              </a:spcBef>
            </a:pPr>
            <a:r>
              <a:rPr lang="it-IT" altLang="it-IT">
                <a:solidFill>
                  <a:srgbClr val="FFFF00"/>
                </a:solidFill>
                <a:effectLst>
                  <a:outerShdw blurRad="38100" dist="38100" dir="2700000" algn="tl">
                    <a:srgbClr val="000000"/>
                  </a:outerShdw>
                </a:effectLst>
                <a:latin typeface="Arial" panose="020B0604020202020204" pitchFamily="34" charset="0"/>
              </a:rPr>
              <a:t>Perché C</a:t>
            </a:r>
            <a:r>
              <a:rPr lang="it-IT" altLang="it-IT" baseline="-25000">
                <a:solidFill>
                  <a:srgbClr val="FFFF00"/>
                </a:solidFill>
                <a:effectLst>
                  <a:outerShdw blurRad="38100" dist="38100" dir="2700000" algn="tl">
                    <a:srgbClr val="000000"/>
                  </a:outerShdw>
                </a:effectLst>
                <a:latin typeface="Arial" panose="020B0604020202020204" pitchFamily="34" charset="0"/>
              </a:rPr>
              <a:t>a</a:t>
            </a:r>
            <a:r>
              <a:rPr lang="it-IT" altLang="it-IT">
                <a:solidFill>
                  <a:srgbClr val="FFFF00"/>
                </a:solidFill>
                <a:effectLst>
                  <a:outerShdw blurRad="38100" dist="38100" dir="2700000" algn="tl">
                    <a:srgbClr val="000000"/>
                  </a:outerShdw>
                </a:effectLst>
                <a:latin typeface="Arial" panose="020B0604020202020204" pitchFamily="34" charset="0"/>
              </a:rPr>
              <a:t> </a:t>
            </a:r>
            <a:r>
              <a:rPr lang="it-IT" altLang="it-IT">
                <a:solidFill>
                  <a:srgbClr val="FFFF00"/>
                </a:solidFill>
                <a:effectLst>
                  <a:outerShdw blurRad="38100" dist="38100" dir="2700000" algn="tl">
                    <a:srgbClr val="000000"/>
                  </a:outerShdw>
                </a:effectLst>
                <a:latin typeface="Arial" panose="020B0604020202020204" pitchFamily="34" charset="0"/>
                <a:sym typeface="Symbol" panose="05050102010706020507" pitchFamily="18" charset="2"/>
              </a:rPr>
              <a:t> C</a:t>
            </a:r>
            <a:r>
              <a:rPr lang="it-IT" altLang="it-IT" baseline="-25000">
                <a:solidFill>
                  <a:srgbClr val="FFFF00"/>
                </a:solidFill>
                <a:effectLst>
                  <a:outerShdw blurRad="38100" dist="38100" dir="2700000" algn="tl">
                    <a:srgbClr val="000000"/>
                  </a:outerShdw>
                </a:effectLst>
                <a:latin typeface="Arial" panose="020B0604020202020204" pitchFamily="34" charset="0"/>
                <a:sym typeface="Symbol" panose="05050102010706020507" pitchFamily="18" charset="2"/>
              </a:rPr>
              <a:t>b</a:t>
            </a:r>
            <a:r>
              <a:rPr lang="it-IT" altLang="it-IT">
                <a:solidFill>
                  <a:srgbClr val="FFFF00"/>
                </a:solidFill>
                <a:effectLst>
                  <a:outerShdw blurRad="38100" dist="38100" dir="2700000" algn="tl">
                    <a:srgbClr val="000000"/>
                  </a:outerShdw>
                </a:effectLst>
                <a:latin typeface="Arial" panose="020B0604020202020204" pitchFamily="34" charset="0"/>
                <a:sym typeface="Symbol" panose="05050102010706020507" pitchFamily="18" charset="2"/>
              </a:rPr>
              <a:t> ?</a:t>
            </a:r>
          </a:p>
          <a:p>
            <a:pPr algn="just">
              <a:spcBef>
                <a:spcPct val="50000"/>
              </a:spcBef>
            </a:pPr>
            <a:r>
              <a:rPr lang="it-IT" altLang="it-IT">
                <a:solidFill>
                  <a:srgbClr val="FFFF00"/>
                </a:solidFill>
                <a:effectLst>
                  <a:outerShdw blurRad="38100" dist="38100" dir="2700000" algn="tl">
                    <a:srgbClr val="000000"/>
                  </a:outerShdw>
                </a:effectLst>
                <a:latin typeface="Arial" panose="020B0604020202020204" pitchFamily="34" charset="0"/>
                <a:sym typeface="Symbol" panose="05050102010706020507" pitchFamily="18" charset="2"/>
              </a:rPr>
              <a:t>Qual’è l’effetto della concentrazione?</a:t>
            </a:r>
            <a:endParaRPr lang="it-IT" altLang="it-IT">
              <a:solidFill>
                <a:srgbClr val="FFFF00"/>
              </a:solidFill>
              <a:effectLst>
                <a:outerShdw blurRad="38100" dist="38100" dir="2700000" algn="tl">
                  <a:srgbClr val="000000"/>
                </a:outerShdw>
              </a:effectLst>
              <a:latin typeface="Arial" panose="020B0604020202020204" pitchFamily="34" charset="0"/>
            </a:endParaRPr>
          </a:p>
        </p:txBody>
      </p:sp>
      <p:sp>
        <p:nvSpPr>
          <p:cNvPr id="183316" name="Text Box 20"/>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C11FC3B-4C09-4EAF-AC7A-73513066E404}" type="slidenum">
              <a:rPr lang="it-IT" altLang="it-IT" sz="1400">
                <a:solidFill>
                  <a:schemeClr val="bg1"/>
                </a:solidFill>
                <a:latin typeface="Arial" panose="020B0604020202020204" pitchFamily="34" charset="0"/>
              </a:rPr>
              <a:pPr>
                <a:spcBef>
                  <a:spcPct val="50000"/>
                </a:spcBef>
              </a:pPr>
              <a:t>14</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3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331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331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33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fld id="{9B7AAC55-49EB-4387-849E-C443BCBBDAB9}" type="slidenum">
              <a:rPr lang="it-IT" altLang="it-IT"/>
              <a:pPr/>
              <a:t>15</a:t>
            </a:fld>
            <a:endParaRPr lang="it-IT" altLang="it-IT"/>
          </a:p>
        </p:txBody>
      </p:sp>
      <p:sp>
        <p:nvSpPr>
          <p:cNvPr id="194564" name="Text Box 4"/>
          <p:cNvSpPr txBox="1">
            <a:spLocks noChangeArrowheads="1"/>
          </p:cNvSpPr>
          <p:nvPr/>
        </p:nvSpPr>
        <p:spPr bwMode="auto">
          <a:xfrm>
            <a:off x="990600" y="3810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a:solidFill>
                  <a:srgbClr val="FFFF00"/>
                </a:solidFill>
                <a:latin typeface="Arial" panose="020B0604020202020204" pitchFamily="34" charset="0"/>
                <a:cs typeface="Times New Roman" panose="02020603050405020304" pitchFamily="18" charset="0"/>
              </a:rPr>
              <a:t>Scelta dell’indicatore</a:t>
            </a:r>
          </a:p>
        </p:txBody>
      </p:sp>
      <p:sp>
        <p:nvSpPr>
          <p:cNvPr id="194580" name="Text Box 20"/>
          <p:cNvSpPr txBox="1">
            <a:spLocks noChangeArrowheads="1"/>
          </p:cNvSpPr>
          <p:nvPr/>
        </p:nvSpPr>
        <p:spPr bwMode="auto">
          <a:xfrm>
            <a:off x="990600" y="1447800"/>
            <a:ext cx="35814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La figura riporta due curve di titolazione ottenute titolando</a:t>
            </a:r>
          </a:p>
          <a:p>
            <a:pPr algn="just">
              <a:spcBef>
                <a:spcPct val="50000"/>
              </a:spcBef>
              <a:buFontTx/>
              <a:buBlip>
                <a:blip r:embed="rId2"/>
              </a:buBlip>
            </a:pPr>
            <a:r>
              <a:rPr lang="it-IT" altLang="it-IT">
                <a:solidFill>
                  <a:schemeClr val="bg1"/>
                </a:solidFill>
                <a:effectLst>
                  <a:outerShdw blurRad="38100" dist="38100" dir="2700000" algn="tl">
                    <a:srgbClr val="000000"/>
                  </a:outerShdw>
                </a:effectLst>
                <a:latin typeface="Arial" panose="020B0604020202020204" pitchFamily="34" charset="0"/>
              </a:rPr>
              <a:t>  HCl 0,05 M con NaOH 0,1000 M</a:t>
            </a:r>
          </a:p>
          <a:p>
            <a:pPr algn="just">
              <a:spcBef>
                <a:spcPct val="50000"/>
              </a:spcBef>
              <a:buFontTx/>
              <a:buBlip>
                <a:blip r:embed="rId2"/>
              </a:buBlip>
            </a:pPr>
            <a:r>
              <a:rPr lang="it-IT" altLang="it-IT">
                <a:solidFill>
                  <a:schemeClr val="bg1"/>
                </a:solidFill>
                <a:effectLst>
                  <a:outerShdw blurRad="38100" dist="38100" dir="2700000" algn="tl">
                    <a:srgbClr val="000000"/>
                  </a:outerShdw>
                </a:effectLst>
                <a:latin typeface="Arial" panose="020B0604020202020204" pitchFamily="34" charset="0"/>
              </a:rPr>
              <a:t>  HCl 0,0005 M con NaOH 0,0010(00) M.</a:t>
            </a:r>
          </a:p>
        </p:txBody>
      </p:sp>
      <p:pic>
        <p:nvPicPr>
          <p:cNvPr id="194581" name="Picture 21" descr="titolaz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3952875" cy="3660775"/>
          </a:xfrm>
          <a:prstGeom prst="rect">
            <a:avLst/>
          </a:prstGeom>
          <a:noFill/>
          <a:extLst>
            <a:ext uri="{909E8E84-426E-40DD-AFC4-6F175D3DCCD1}">
              <a14:hiddenFill xmlns:a14="http://schemas.microsoft.com/office/drawing/2010/main">
                <a:solidFill>
                  <a:srgbClr val="FFFFFF"/>
                </a:solidFill>
              </a14:hiddenFill>
            </a:ext>
          </a:extLst>
        </p:spPr>
      </p:pic>
      <p:sp>
        <p:nvSpPr>
          <p:cNvPr id="194582" name="Text Box 22"/>
          <p:cNvSpPr txBox="1">
            <a:spLocks noChangeArrowheads="1"/>
          </p:cNvSpPr>
          <p:nvPr/>
        </p:nvSpPr>
        <p:spPr bwMode="auto">
          <a:xfrm>
            <a:off x="1066800" y="5181600"/>
            <a:ext cx="7543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Quale indicatore scegliereste nei due casi?</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Perché si commette un errore trascurabile anche se non ci si ferma al pH</a:t>
            </a:r>
            <a:r>
              <a:rPr lang="it-IT" altLang="it-IT" baseline="-25000">
                <a:solidFill>
                  <a:schemeClr val="bg1"/>
                </a:solidFill>
                <a:effectLst>
                  <a:outerShdw blurRad="38100" dist="38100" dir="2700000" algn="tl">
                    <a:srgbClr val="000000"/>
                  </a:outerShdw>
                </a:effectLst>
                <a:latin typeface="Arial" panose="020B0604020202020204" pitchFamily="34" charset="0"/>
              </a:rPr>
              <a:t>pe</a:t>
            </a:r>
            <a:r>
              <a:rPr lang="it-IT" altLang="it-IT">
                <a:solidFill>
                  <a:schemeClr val="bg1"/>
                </a:solidFill>
                <a:effectLst>
                  <a:outerShdw blurRad="38100" dist="38100" dir="2700000" algn="tl">
                    <a:srgbClr val="000000"/>
                  </a:outerShdw>
                </a:effectLst>
                <a:latin typeface="Arial" panose="020B0604020202020204" pitchFamily="34" charset="0"/>
              </a:rPr>
              <a:t> ? </a:t>
            </a:r>
            <a:endParaRPr lang="it-IT" altLang="it-IT">
              <a:effectLst>
                <a:outerShdw blurRad="38100" dist="38100" dir="2700000" algn="tl">
                  <a:srgbClr val="FFFFFF"/>
                </a:outerShdw>
              </a:effectLst>
            </a:endParaRPr>
          </a:p>
        </p:txBody>
      </p:sp>
      <p:sp>
        <p:nvSpPr>
          <p:cNvPr id="194583" name="Text Box 23"/>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846F95D6-7784-410C-98BA-08F70B1FEB35}" type="slidenum">
              <a:rPr lang="it-IT" altLang="it-IT" sz="1400">
                <a:solidFill>
                  <a:schemeClr val="bg1"/>
                </a:solidFill>
                <a:latin typeface="Arial" panose="020B0604020202020204" pitchFamily="34" charset="0"/>
              </a:rPr>
              <a:pPr>
                <a:spcBef>
                  <a:spcPct val="50000"/>
                </a:spcBef>
              </a:pPr>
              <a:t>15</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BC50BA0-10F7-4110-812C-08A4479FE32F}" type="slidenum">
              <a:rPr lang="it-IT" altLang="it-IT"/>
              <a:pPr/>
              <a:t>16</a:t>
            </a:fld>
            <a:endParaRPr lang="it-IT" altLang="it-IT"/>
          </a:p>
        </p:txBody>
      </p:sp>
      <p:pic>
        <p:nvPicPr>
          <p:cNvPr id="191495" name="Picture 7" descr="indicator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4695825"/>
          </a:xfrm>
          <a:prstGeom prst="rect">
            <a:avLst/>
          </a:prstGeom>
          <a:noFill/>
          <a:extLst>
            <a:ext uri="{909E8E84-426E-40DD-AFC4-6F175D3DCCD1}">
              <a14:hiddenFill xmlns:a14="http://schemas.microsoft.com/office/drawing/2010/main">
                <a:solidFill>
                  <a:srgbClr val="FFFFFF"/>
                </a:solidFill>
              </a14:hiddenFill>
            </a:ext>
          </a:extLst>
        </p:spPr>
      </p:pic>
      <p:sp>
        <p:nvSpPr>
          <p:cNvPr id="191497" name="Text Box 9"/>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5E7A25B-9D22-45C5-95C2-B45590C09CC0}" type="slidenum">
              <a:rPr lang="it-IT" altLang="it-IT" sz="1400">
                <a:solidFill>
                  <a:schemeClr val="bg1"/>
                </a:solidFill>
                <a:latin typeface="Arial" panose="020B0604020202020204" pitchFamily="34" charset="0"/>
              </a:rPr>
              <a:pPr>
                <a:spcBef>
                  <a:spcPct val="50000"/>
                </a:spcBef>
              </a:pPr>
              <a:t>16</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 name="Segnaposto numero diapositiva 3"/>
          <p:cNvSpPr>
            <a:spLocks noGrp="1"/>
          </p:cNvSpPr>
          <p:nvPr>
            <p:ph type="sldNum" sz="quarter" idx="12"/>
          </p:nvPr>
        </p:nvSpPr>
        <p:spPr/>
        <p:txBody>
          <a:bodyPr/>
          <a:lstStyle/>
          <a:p>
            <a:fld id="{AE8C7797-6C28-4D5E-B720-5C84F915EFCC}" type="slidenum">
              <a:rPr lang="it-IT" altLang="it-IT"/>
              <a:pPr/>
              <a:t>17</a:t>
            </a:fld>
            <a:endParaRPr lang="it-IT" altLang="it-IT"/>
          </a:p>
        </p:txBody>
      </p:sp>
      <p:sp>
        <p:nvSpPr>
          <p:cNvPr id="192516" name="Text Box 4"/>
          <p:cNvSpPr txBox="1">
            <a:spLocks noChangeArrowheads="1"/>
          </p:cNvSpPr>
          <p:nvPr/>
        </p:nvSpPr>
        <p:spPr bwMode="auto">
          <a:xfrm>
            <a:off x="990600" y="381000"/>
            <a:ext cx="640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Calcolo del pH di soluzioni tampone</a:t>
            </a:r>
          </a:p>
        </p:txBody>
      </p:sp>
      <p:sp>
        <p:nvSpPr>
          <p:cNvPr id="192517" name="Text Box 5"/>
          <p:cNvSpPr txBox="1">
            <a:spLocks noChangeArrowheads="1"/>
          </p:cNvSpPr>
          <p:nvPr/>
        </p:nvSpPr>
        <p:spPr bwMode="auto">
          <a:xfrm>
            <a:off x="990600" y="1219200"/>
            <a:ext cx="64008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Sistema di 5 equazioni in 5 incognite:</a:t>
            </a:r>
          </a:p>
          <a:p>
            <a:pP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K</a:t>
            </a:r>
            <a:r>
              <a:rPr lang="it-IT" altLang="it-IT" baseline="-25000">
                <a:solidFill>
                  <a:schemeClr val="bg1"/>
                </a:solidFill>
                <a:effectLst>
                  <a:outerShdw blurRad="38100" dist="38100" dir="2700000" algn="tl">
                    <a:srgbClr val="000000"/>
                  </a:outerShdw>
                </a:effectLst>
                <a:latin typeface="Arial" panose="020B0604020202020204" pitchFamily="34" charset="0"/>
              </a:rPr>
              <a:t>w</a:t>
            </a:r>
            <a:r>
              <a:rPr lang="it-IT" altLang="it-IT">
                <a:solidFill>
                  <a:schemeClr val="bg1"/>
                </a:solidFill>
                <a:effectLst>
                  <a:outerShdw blurRad="38100" dist="38100" dir="2700000" algn="tl">
                    <a:srgbClr val="000000"/>
                  </a:outerShdw>
                </a:effectLst>
                <a:latin typeface="Arial" panose="020B0604020202020204" pitchFamily="34" charset="0"/>
              </a:rPr>
              <a:t> = [H</a:t>
            </a:r>
            <a:r>
              <a:rPr lang="it-IT" altLang="it-IT" baseline="-25000">
                <a:solidFill>
                  <a:schemeClr val="bg1"/>
                </a:solidFill>
                <a:effectLst>
                  <a:outerShdw blurRad="38100" dist="38100" dir="2700000" algn="tl">
                    <a:srgbClr val="000000"/>
                  </a:outerShdw>
                </a:effectLst>
                <a:latin typeface="Arial" panose="020B0604020202020204" pitchFamily="34" charset="0"/>
              </a:rPr>
              <a:t>3</a:t>
            </a:r>
            <a:r>
              <a:rPr lang="it-IT" altLang="it-IT">
                <a:solidFill>
                  <a:schemeClr val="bg1"/>
                </a:solidFill>
                <a:effectLst>
                  <a:outerShdw blurRad="38100" dist="38100" dir="2700000" algn="tl">
                    <a:srgbClr val="000000"/>
                  </a:outerShdw>
                </a:effectLst>
                <a:latin typeface="Arial" panose="020B0604020202020204" pitchFamily="34" charset="0"/>
              </a:rPr>
              <a:t>O</a:t>
            </a:r>
            <a:r>
              <a:rPr lang="it-IT" altLang="it-IT" baseline="30000">
                <a:solidFill>
                  <a:schemeClr val="bg1"/>
                </a:solidFill>
                <a:effectLst>
                  <a:outerShdw blurRad="38100" dist="38100" dir="2700000" algn="tl">
                    <a:srgbClr val="000000"/>
                  </a:outerShdw>
                </a:effectLst>
                <a:latin typeface="Arial" panose="020B0604020202020204" pitchFamily="34" charset="0"/>
              </a:rPr>
              <a:t>+</a:t>
            </a:r>
            <a:r>
              <a:rPr lang="it-IT" altLang="it-IT">
                <a:solidFill>
                  <a:schemeClr val="bg1"/>
                </a:solidFill>
                <a:effectLst>
                  <a:outerShdw blurRad="38100" dist="38100" dir="2700000" algn="tl">
                    <a:srgbClr val="000000"/>
                  </a:outerShdw>
                </a:effectLst>
                <a:latin typeface="Arial" panose="020B0604020202020204" pitchFamily="34" charset="0"/>
              </a:rPr>
              <a:t> ].[OH</a:t>
            </a:r>
            <a:r>
              <a:rPr lang="it-IT" altLang="it-IT" baseline="30000">
                <a:solidFill>
                  <a:schemeClr val="bg1"/>
                </a:solidFill>
                <a:effectLst>
                  <a:outerShdw blurRad="38100" dist="38100" dir="2700000" algn="tl">
                    <a:srgbClr val="000000"/>
                  </a:outerShdw>
                </a:effectLst>
                <a:latin typeface="Arial" panose="020B0604020202020204" pitchFamily="34" charset="0"/>
              </a:rPr>
              <a:t>-</a:t>
            </a:r>
            <a:r>
              <a:rPr lang="it-IT" altLang="it-IT">
                <a:solidFill>
                  <a:schemeClr val="bg1"/>
                </a:solidFill>
                <a:effectLst>
                  <a:outerShdw blurRad="38100" dist="38100" dir="2700000" algn="tl">
                    <a:srgbClr val="000000"/>
                  </a:outerShdw>
                </a:effectLst>
                <a:latin typeface="Arial" panose="020B0604020202020204" pitchFamily="34" charset="0"/>
              </a:rPr>
              <a:t>] = 1.00.10</a:t>
            </a:r>
            <a:r>
              <a:rPr lang="it-IT" altLang="it-IT" baseline="30000">
                <a:solidFill>
                  <a:schemeClr val="bg1"/>
                </a:solidFill>
                <a:effectLst>
                  <a:outerShdw blurRad="38100" dist="38100" dir="2700000" algn="tl">
                    <a:srgbClr val="000000"/>
                  </a:outerShdw>
                </a:effectLst>
                <a:latin typeface="Arial" panose="020B0604020202020204" pitchFamily="34" charset="0"/>
              </a:rPr>
              <a:t>-14</a:t>
            </a:r>
          </a:p>
          <a:p>
            <a:pPr>
              <a:buClr>
                <a:srgbClr val="FF0000"/>
              </a:buClr>
              <a:buSzPct val="120000"/>
              <a:buFont typeface="Wingdings" panose="05000000000000000000" pitchFamily="2" charset="2"/>
              <a:buNone/>
            </a:pPr>
            <a:r>
              <a:rPr lang="it-IT" altLang="it-IT">
                <a:solidFill>
                  <a:schemeClr val="bg1"/>
                </a:solidFill>
                <a:effectLst>
                  <a:outerShdw blurRad="38100" dist="38100" dir="2700000" algn="tl">
                    <a:srgbClr val="000000"/>
                  </a:outerShdw>
                </a:effectLst>
                <a:latin typeface="Arial" panose="020B0604020202020204" pitchFamily="34" charset="0"/>
              </a:rPr>
              <a:t>K</a:t>
            </a:r>
            <a:r>
              <a:rPr lang="it-IT" altLang="it-IT" baseline="-25000">
                <a:solidFill>
                  <a:schemeClr val="bg1"/>
                </a:solidFill>
                <a:effectLst>
                  <a:outerShdw blurRad="38100" dist="38100" dir="2700000" algn="tl">
                    <a:srgbClr val="000000"/>
                  </a:outerShdw>
                </a:effectLst>
                <a:latin typeface="Arial" panose="020B0604020202020204" pitchFamily="34" charset="0"/>
              </a:rPr>
              <a:t>a</a:t>
            </a:r>
            <a:r>
              <a:rPr lang="it-IT" altLang="it-IT">
                <a:solidFill>
                  <a:schemeClr val="bg1"/>
                </a:solidFill>
                <a:effectLst>
                  <a:outerShdw blurRad="38100" dist="38100" dir="2700000" algn="tl">
                    <a:srgbClr val="000000"/>
                  </a:outerShdw>
                </a:effectLst>
                <a:latin typeface="Arial" panose="020B0604020202020204" pitchFamily="34" charset="0"/>
              </a:rPr>
              <a:t> [HA] = [H</a:t>
            </a:r>
            <a:r>
              <a:rPr lang="it-IT" altLang="it-IT" baseline="-25000">
                <a:solidFill>
                  <a:schemeClr val="bg1"/>
                </a:solidFill>
                <a:effectLst>
                  <a:outerShdw blurRad="38100" dist="38100" dir="2700000" algn="tl">
                    <a:srgbClr val="000000"/>
                  </a:outerShdw>
                </a:effectLst>
                <a:latin typeface="Arial" panose="020B0604020202020204" pitchFamily="34" charset="0"/>
              </a:rPr>
              <a:t>3</a:t>
            </a:r>
            <a:r>
              <a:rPr lang="it-IT" altLang="it-IT">
                <a:solidFill>
                  <a:schemeClr val="bg1"/>
                </a:solidFill>
                <a:effectLst>
                  <a:outerShdw blurRad="38100" dist="38100" dir="2700000" algn="tl">
                    <a:srgbClr val="000000"/>
                  </a:outerShdw>
                </a:effectLst>
                <a:latin typeface="Arial" panose="020B0604020202020204" pitchFamily="34" charset="0"/>
              </a:rPr>
              <a:t>O</a:t>
            </a:r>
            <a:r>
              <a:rPr lang="it-IT" altLang="it-IT" baseline="30000">
                <a:solidFill>
                  <a:schemeClr val="bg1"/>
                </a:solidFill>
                <a:effectLst>
                  <a:outerShdw blurRad="38100" dist="38100" dir="2700000" algn="tl">
                    <a:srgbClr val="000000"/>
                  </a:outerShdw>
                </a:effectLst>
                <a:latin typeface="Arial" panose="020B0604020202020204" pitchFamily="34" charset="0"/>
              </a:rPr>
              <a:t>+</a:t>
            </a:r>
            <a:r>
              <a:rPr lang="it-IT" altLang="it-IT">
                <a:solidFill>
                  <a:schemeClr val="bg1"/>
                </a:solidFill>
                <a:effectLst>
                  <a:outerShdw blurRad="38100" dist="38100" dir="2700000" algn="tl">
                    <a:srgbClr val="000000"/>
                  </a:outerShdw>
                </a:effectLst>
                <a:latin typeface="Arial" panose="020B0604020202020204" pitchFamily="34" charset="0"/>
              </a:rPr>
              <a:t> ].[A</a:t>
            </a:r>
            <a:r>
              <a:rPr lang="it-IT" altLang="it-IT" baseline="30000">
                <a:solidFill>
                  <a:schemeClr val="bg1"/>
                </a:solidFill>
                <a:effectLst>
                  <a:outerShdw blurRad="38100" dist="38100" dir="2700000" algn="tl">
                    <a:srgbClr val="000000"/>
                  </a:outerShdw>
                </a:effectLst>
                <a:latin typeface="Arial" panose="020B0604020202020204" pitchFamily="34" charset="0"/>
              </a:rPr>
              <a:t>-</a:t>
            </a:r>
            <a:r>
              <a:rPr lang="it-IT" altLang="it-IT">
                <a:solidFill>
                  <a:schemeClr val="bg1"/>
                </a:solidFill>
                <a:effectLst>
                  <a:outerShdw blurRad="38100" dist="38100" dir="2700000" algn="tl">
                    <a:srgbClr val="000000"/>
                  </a:outerShdw>
                </a:effectLst>
                <a:latin typeface="Arial" panose="020B0604020202020204" pitchFamily="34" charset="0"/>
              </a:rPr>
              <a:t>]</a:t>
            </a:r>
          </a:p>
          <a:p>
            <a:pPr>
              <a:buClr>
                <a:srgbClr val="FF0000"/>
              </a:buClr>
              <a:buSzPct val="120000"/>
              <a:buFont typeface="Wingdings" panose="05000000000000000000" pitchFamily="2" charset="2"/>
              <a:buNone/>
            </a:pPr>
            <a:r>
              <a:rPr lang="it-IT" altLang="it-IT">
                <a:solidFill>
                  <a:schemeClr val="bg1"/>
                </a:solidFill>
                <a:effectLst>
                  <a:outerShdw blurRad="38100" dist="38100" dir="2700000" algn="tl">
                    <a:srgbClr val="000000"/>
                  </a:outerShdw>
                </a:effectLst>
                <a:latin typeface="Arial" panose="020B0604020202020204" pitchFamily="34" charset="0"/>
              </a:rPr>
              <a:t>C</a:t>
            </a:r>
            <a:r>
              <a:rPr lang="it-IT" altLang="it-IT" baseline="-25000">
                <a:solidFill>
                  <a:schemeClr val="bg1"/>
                </a:solidFill>
                <a:effectLst>
                  <a:outerShdw blurRad="38100" dist="38100" dir="2700000" algn="tl">
                    <a:srgbClr val="000000"/>
                  </a:outerShdw>
                </a:effectLst>
                <a:latin typeface="Arial" panose="020B0604020202020204" pitchFamily="34" charset="0"/>
              </a:rPr>
              <a:t>A</a:t>
            </a:r>
            <a:r>
              <a:rPr lang="it-IT" altLang="it-IT">
                <a:solidFill>
                  <a:schemeClr val="bg1"/>
                </a:solidFill>
                <a:effectLst>
                  <a:outerShdw blurRad="38100" dist="38100" dir="2700000" algn="tl">
                    <a:srgbClr val="000000"/>
                  </a:outerShdw>
                </a:effectLst>
                <a:latin typeface="Arial" panose="020B0604020202020204" pitchFamily="34" charset="0"/>
              </a:rPr>
              <a:t> = [Na</a:t>
            </a:r>
            <a:r>
              <a:rPr lang="it-IT" altLang="it-IT" baseline="30000">
                <a:solidFill>
                  <a:schemeClr val="bg1"/>
                </a:solidFill>
                <a:effectLst>
                  <a:outerShdw blurRad="38100" dist="38100" dir="2700000" algn="tl">
                    <a:srgbClr val="000000"/>
                  </a:outerShdw>
                </a:effectLst>
                <a:latin typeface="Arial" panose="020B0604020202020204" pitchFamily="34" charset="0"/>
              </a:rPr>
              <a:t>+</a:t>
            </a:r>
            <a:r>
              <a:rPr lang="it-IT" altLang="it-IT">
                <a:solidFill>
                  <a:schemeClr val="bg1"/>
                </a:solidFill>
                <a:effectLst>
                  <a:outerShdw blurRad="38100" dist="38100" dir="2700000" algn="tl">
                    <a:srgbClr val="000000"/>
                  </a:outerShdw>
                </a:effectLst>
                <a:latin typeface="Arial" panose="020B0604020202020204" pitchFamily="34" charset="0"/>
              </a:rPr>
              <a:t>]</a:t>
            </a:r>
          </a:p>
          <a:p>
            <a:pPr>
              <a:buClr>
                <a:srgbClr val="FF0000"/>
              </a:buClr>
              <a:buSzPct val="120000"/>
              <a:buFont typeface="Wingdings" panose="05000000000000000000" pitchFamily="2" charset="2"/>
              <a:buNone/>
            </a:pPr>
            <a:r>
              <a:rPr lang="it-IT" altLang="it-IT">
                <a:solidFill>
                  <a:schemeClr val="bg1"/>
                </a:solidFill>
                <a:effectLst>
                  <a:outerShdw blurRad="38100" dist="38100" dir="2700000" algn="tl">
                    <a:srgbClr val="000000"/>
                  </a:outerShdw>
                </a:effectLst>
                <a:latin typeface="Arial" panose="020B0604020202020204" pitchFamily="34" charset="0"/>
              </a:rPr>
              <a:t>C</a:t>
            </a:r>
            <a:r>
              <a:rPr lang="it-IT" altLang="it-IT" baseline="-25000">
                <a:solidFill>
                  <a:schemeClr val="bg1"/>
                </a:solidFill>
                <a:effectLst>
                  <a:outerShdw blurRad="38100" dist="38100" dir="2700000" algn="tl">
                    <a:srgbClr val="000000"/>
                  </a:outerShdw>
                </a:effectLst>
                <a:latin typeface="Arial" panose="020B0604020202020204" pitchFamily="34" charset="0"/>
              </a:rPr>
              <a:t>HA</a:t>
            </a:r>
            <a:r>
              <a:rPr lang="it-IT" altLang="it-IT">
                <a:solidFill>
                  <a:schemeClr val="bg1"/>
                </a:solidFill>
                <a:effectLst>
                  <a:outerShdw blurRad="38100" dist="38100" dir="2700000" algn="tl">
                    <a:srgbClr val="000000"/>
                  </a:outerShdw>
                </a:effectLst>
                <a:latin typeface="Arial" panose="020B0604020202020204" pitchFamily="34" charset="0"/>
              </a:rPr>
              <a:t> + C</a:t>
            </a:r>
            <a:r>
              <a:rPr lang="it-IT" altLang="it-IT" baseline="-25000">
                <a:solidFill>
                  <a:schemeClr val="bg1"/>
                </a:solidFill>
                <a:effectLst>
                  <a:outerShdw blurRad="38100" dist="38100" dir="2700000" algn="tl">
                    <a:srgbClr val="000000"/>
                  </a:outerShdw>
                </a:effectLst>
                <a:latin typeface="Arial" panose="020B0604020202020204" pitchFamily="34" charset="0"/>
              </a:rPr>
              <a:t>A</a:t>
            </a:r>
            <a:r>
              <a:rPr lang="it-IT" altLang="it-IT">
                <a:solidFill>
                  <a:schemeClr val="bg1"/>
                </a:solidFill>
                <a:effectLst>
                  <a:outerShdw blurRad="38100" dist="38100" dir="2700000" algn="tl">
                    <a:srgbClr val="000000"/>
                  </a:outerShdw>
                </a:effectLst>
                <a:latin typeface="Arial" panose="020B0604020202020204" pitchFamily="34" charset="0"/>
              </a:rPr>
              <a:t> = [HA] + [A</a:t>
            </a:r>
            <a:r>
              <a:rPr lang="it-IT" altLang="it-IT" baseline="30000">
                <a:solidFill>
                  <a:schemeClr val="bg1"/>
                </a:solidFill>
                <a:effectLst>
                  <a:outerShdw blurRad="38100" dist="38100" dir="2700000" algn="tl">
                    <a:srgbClr val="000000"/>
                  </a:outerShdw>
                </a:effectLst>
                <a:latin typeface="Arial" panose="020B0604020202020204" pitchFamily="34" charset="0"/>
              </a:rPr>
              <a:t>-</a:t>
            </a:r>
            <a:r>
              <a:rPr lang="it-IT" altLang="it-IT">
                <a:solidFill>
                  <a:schemeClr val="bg1"/>
                </a:solidFill>
                <a:effectLst>
                  <a:outerShdw blurRad="38100" dist="38100" dir="2700000" algn="tl">
                    <a:srgbClr val="000000"/>
                  </a:outerShdw>
                </a:effectLst>
                <a:latin typeface="Arial" panose="020B0604020202020204" pitchFamily="34" charset="0"/>
              </a:rPr>
              <a:t>]</a:t>
            </a:r>
          </a:p>
          <a:p>
            <a:pPr>
              <a:buClr>
                <a:srgbClr val="FF0000"/>
              </a:buClr>
              <a:buSzPct val="120000"/>
              <a:buFont typeface="Wingdings" panose="05000000000000000000" pitchFamily="2" charset="2"/>
              <a:buNone/>
            </a:pPr>
            <a:r>
              <a:rPr lang="it-IT" altLang="it-IT">
                <a:solidFill>
                  <a:schemeClr val="bg1"/>
                </a:solidFill>
                <a:effectLst>
                  <a:outerShdw blurRad="38100" dist="38100" dir="2700000" algn="tl">
                    <a:srgbClr val="000000"/>
                  </a:outerShdw>
                </a:effectLst>
                <a:latin typeface="Arial" panose="020B0604020202020204" pitchFamily="34" charset="0"/>
              </a:rPr>
              <a:t>[Na</a:t>
            </a:r>
            <a:r>
              <a:rPr lang="it-IT" altLang="it-IT" baseline="30000">
                <a:solidFill>
                  <a:schemeClr val="bg1"/>
                </a:solidFill>
                <a:effectLst>
                  <a:outerShdw blurRad="38100" dist="38100" dir="2700000" algn="tl">
                    <a:srgbClr val="000000"/>
                  </a:outerShdw>
                </a:effectLst>
                <a:latin typeface="Arial" panose="020B0604020202020204" pitchFamily="34" charset="0"/>
              </a:rPr>
              <a:t>+</a:t>
            </a:r>
            <a:r>
              <a:rPr lang="it-IT" altLang="it-IT">
                <a:solidFill>
                  <a:schemeClr val="bg1"/>
                </a:solidFill>
                <a:effectLst>
                  <a:outerShdw blurRad="38100" dist="38100" dir="2700000" algn="tl">
                    <a:srgbClr val="000000"/>
                  </a:outerShdw>
                </a:effectLst>
                <a:latin typeface="Arial" panose="020B0604020202020204" pitchFamily="34" charset="0"/>
              </a:rPr>
              <a:t>] + [H</a:t>
            </a:r>
            <a:r>
              <a:rPr lang="it-IT" altLang="it-IT" baseline="-25000">
                <a:solidFill>
                  <a:schemeClr val="bg1"/>
                </a:solidFill>
                <a:effectLst>
                  <a:outerShdw blurRad="38100" dist="38100" dir="2700000" algn="tl">
                    <a:srgbClr val="000000"/>
                  </a:outerShdw>
                </a:effectLst>
                <a:latin typeface="Arial" panose="020B0604020202020204" pitchFamily="34" charset="0"/>
              </a:rPr>
              <a:t>3</a:t>
            </a:r>
            <a:r>
              <a:rPr lang="it-IT" altLang="it-IT">
                <a:solidFill>
                  <a:schemeClr val="bg1"/>
                </a:solidFill>
                <a:effectLst>
                  <a:outerShdw blurRad="38100" dist="38100" dir="2700000" algn="tl">
                    <a:srgbClr val="000000"/>
                  </a:outerShdw>
                </a:effectLst>
                <a:latin typeface="Arial" panose="020B0604020202020204" pitchFamily="34" charset="0"/>
              </a:rPr>
              <a:t>O</a:t>
            </a:r>
            <a:r>
              <a:rPr lang="it-IT" altLang="it-IT" baseline="30000">
                <a:solidFill>
                  <a:schemeClr val="bg1"/>
                </a:solidFill>
                <a:effectLst>
                  <a:outerShdw blurRad="38100" dist="38100" dir="2700000" algn="tl">
                    <a:srgbClr val="000000"/>
                  </a:outerShdw>
                </a:effectLst>
                <a:latin typeface="Arial" panose="020B0604020202020204" pitchFamily="34" charset="0"/>
              </a:rPr>
              <a:t>+</a:t>
            </a:r>
            <a:r>
              <a:rPr lang="it-IT" altLang="it-IT">
                <a:solidFill>
                  <a:schemeClr val="bg1"/>
                </a:solidFill>
                <a:effectLst>
                  <a:outerShdw blurRad="38100" dist="38100" dir="2700000" algn="tl">
                    <a:srgbClr val="000000"/>
                  </a:outerShdw>
                </a:effectLst>
                <a:latin typeface="Arial" panose="020B0604020202020204" pitchFamily="34" charset="0"/>
              </a:rPr>
              <a:t> ] = [OH</a:t>
            </a:r>
            <a:r>
              <a:rPr lang="it-IT" altLang="it-IT" baseline="30000">
                <a:solidFill>
                  <a:schemeClr val="bg1"/>
                </a:solidFill>
                <a:effectLst>
                  <a:outerShdw blurRad="38100" dist="38100" dir="2700000" algn="tl">
                    <a:srgbClr val="000000"/>
                  </a:outerShdw>
                </a:effectLst>
                <a:latin typeface="Arial" panose="020B0604020202020204" pitchFamily="34" charset="0"/>
              </a:rPr>
              <a:t>-</a:t>
            </a:r>
            <a:r>
              <a:rPr lang="it-IT" altLang="it-IT">
                <a:solidFill>
                  <a:schemeClr val="bg1"/>
                </a:solidFill>
                <a:effectLst>
                  <a:outerShdw blurRad="38100" dist="38100" dir="2700000" algn="tl">
                    <a:srgbClr val="000000"/>
                  </a:outerShdw>
                </a:effectLst>
                <a:latin typeface="Arial" panose="020B0604020202020204" pitchFamily="34" charset="0"/>
              </a:rPr>
              <a:t>] + [A</a:t>
            </a:r>
            <a:r>
              <a:rPr lang="it-IT" altLang="it-IT" baseline="30000">
                <a:solidFill>
                  <a:schemeClr val="bg1"/>
                </a:solidFill>
                <a:effectLst>
                  <a:outerShdw blurRad="38100" dist="38100" dir="2700000" algn="tl">
                    <a:srgbClr val="000000"/>
                  </a:outerShdw>
                </a:effectLst>
                <a:latin typeface="Arial" panose="020B0604020202020204" pitchFamily="34" charset="0"/>
              </a:rPr>
              <a:t>-</a:t>
            </a:r>
            <a:r>
              <a:rPr lang="it-IT" altLang="it-IT">
                <a:solidFill>
                  <a:schemeClr val="bg1"/>
                </a:solidFill>
                <a:effectLst>
                  <a:outerShdw blurRad="38100" dist="38100" dir="2700000" algn="tl">
                    <a:srgbClr val="000000"/>
                  </a:outerShdw>
                </a:effectLst>
                <a:latin typeface="Arial" panose="020B0604020202020204" pitchFamily="34" charset="0"/>
              </a:rPr>
              <a:t>]</a:t>
            </a:r>
            <a:endPar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192518" name="AutoShape 6"/>
          <p:cNvSpPr>
            <a:spLocks/>
          </p:cNvSpPr>
          <p:nvPr/>
        </p:nvSpPr>
        <p:spPr bwMode="auto">
          <a:xfrm>
            <a:off x="838200" y="1600200"/>
            <a:ext cx="228600" cy="1600200"/>
          </a:xfrm>
          <a:prstGeom prst="leftBrace">
            <a:avLst>
              <a:gd name="adj1" fmla="val 58333"/>
              <a:gd name="adj2" fmla="val 50000"/>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192541" name="Group 29"/>
          <p:cNvGrpSpPr>
            <a:grpSpLocks/>
          </p:cNvGrpSpPr>
          <p:nvPr/>
        </p:nvGrpSpPr>
        <p:grpSpPr bwMode="auto">
          <a:xfrm>
            <a:off x="4191000" y="3200400"/>
            <a:ext cx="4456113" cy="935038"/>
            <a:chOff x="2640" y="2016"/>
            <a:chExt cx="2807" cy="589"/>
          </a:xfrm>
        </p:grpSpPr>
        <p:graphicFrame>
          <p:nvGraphicFramePr>
            <p:cNvPr id="192519" name="Object 7"/>
            <p:cNvGraphicFramePr>
              <a:graphicFrameLocks noChangeAspect="1"/>
            </p:cNvGraphicFramePr>
            <p:nvPr/>
          </p:nvGraphicFramePr>
          <p:xfrm>
            <a:off x="3312" y="2160"/>
            <a:ext cx="2135" cy="445"/>
          </p:xfrm>
          <a:graphic>
            <a:graphicData uri="http://schemas.openxmlformats.org/presentationml/2006/ole">
              <mc:AlternateContent xmlns:mc="http://schemas.openxmlformats.org/markup-compatibility/2006">
                <mc:Choice xmlns:v="urn:schemas-microsoft-com:vml" Requires="v">
                  <p:oleObj spid="_x0000_s192588" name="Equation" r:id="rId3" imgW="2070000" imgH="431640" progId="Equation.3">
                    <p:embed/>
                  </p:oleObj>
                </mc:Choice>
                <mc:Fallback>
                  <p:oleObj name="Equation" r:id="rId3" imgW="2070000" imgH="43164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2160"/>
                          <a:ext cx="2135" cy="44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2527" name="Line 15"/>
            <p:cNvSpPr>
              <a:spLocks noChangeShapeType="1"/>
            </p:cNvSpPr>
            <p:nvPr/>
          </p:nvSpPr>
          <p:spPr bwMode="auto">
            <a:xfrm>
              <a:off x="2640" y="2016"/>
              <a:ext cx="528" cy="24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92542" name="Group 30"/>
          <p:cNvGrpSpPr>
            <a:grpSpLocks/>
          </p:cNvGrpSpPr>
          <p:nvPr/>
        </p:nvGrpSpPr>
        <p:grpSpPr bwMode="auto">
          <a:xfrm>
            <a:off x="3352800" y="3276600"/>
            <a:ext cx="4745038" cy="2386013"/>
            <a:chOff x="2112" y="2064"/>
            <a:chExt cx="2989" cy="1503"/>
          </a:xfrm>
        </p:grpSpPr>
        <p:graphicFrame>
          <p:nvGraphicFramePr>
            <p:cNvPr id="192522" name="Object 10"/>
            <p:cNvGraphicFramePr>
              <a:graphicFrameLocks noChangeAspect="1"/>
            </p:cNvGraphicFramePr>
            <p:nvPr/>
          </p:nvGraphicFramePr>
          <p:xfrm>
            <a:off x="3456" y="3120"/>
            <a:ext cx="1645" cy="447"/>
          </p:xfrm>
          <a:graphic>
            <a:graphicData uri="http://schemas.openxmlformats.org/presentationml/2006/ole">
              <mc:AlternateContent xmlns:mc="http://schemas.openxmlformats.org/markup-compatibility/2006">
                <mc:Choice xmlns:v="urn:schemas-microsoft-com:vml" Requires="v">
                  <p:oleObj spid="_x0000_s192589" name="Equation" r:id="rId5" imgW="1587240" imgH="431640" progId="Equation.3">
                    <p:embed/>
                  </p:oleObj>
                </mc:Choice>
                <mc:Fallback>
                  <p:oleObj name="Equation" r:id="rId5" imgW="1587240" imgH="43164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6" y="3120"/>
                          <a:ext cx="1645" cy="44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2528" name="Line 16"/>
            <p:cNvSpPr>
              <a:spLocks noChangeShapeType="1"/>
            </p:cNvSpPr>
            <p:nvPr/>
          </p:nvSpPr>
          <p:spPr bwMode="auto">
            <a:xfrm>
              <a:off x="2112" y="2064"/>
              <a:ext cx="1104" cy="1104"/>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92540" name="Group 28"/>
          <p:cNvGrpSpPr>
            <a:grpSpLocks/>
          </p:cNvGrpSpPr>
          <p:nvPr/>
        </p:nvGrpSpPr>
        <p:grpSpPr bwMode="auto">
          <a:xfrm>
            <a:off x="1066800" y="3505200"/>
            <a:ext cx="1752600" cy="2055813"/>
            <a:chOff x="672" y="2208"/>
            <a:chExt cx="1104" cy="1295"/>
          </a:xfrm>
        </p:grpSpPr>
        <p:graphicFrame>
          <p:nvGraphicFramePr>
            <p:cNvPr id="192520" name="Object 8"/>
            <p:cNvGraphicFramePr>
              <a:graphicFrameLocks noChangeAspect="1"/>
            </p:cNvGraphicFramePr>
            <p:nvPr/>
          </p:nvGraphicFramePr>
          <p:xfrm>
            <a:off x="672" y="3072"/>
            <a:ext cx="1104" cy="431"/>
          </p:xfrm>
          <a:graphic>
            <a:graphicData uri="http://schemas.openxmlformats.org/presentationml/2006/ole">
              <mc:AlternateContent xmlns:mc="http://schemas.openxmlformats.org/markup-compatibility/2006">
                <mc:Choice xmlns:v="urn:schemas-microsoft-com:vml" Requires="v">
                  <p:oleObj spid="_x0000_s192590" name="Equation" r:id="rId7" imgW="1041120" imgH="406080" progId="Equation.3">
                    <p:embed/>
                  </p:oleObj>
                </mc:Choice>
                <mc:Fallback>
                  <p:oleObj name="Equation" r:id="rId7" imgW="1041120" imgH="40608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 y="3072"/>
                          <a:ext cx="1104" cy="431"/>
                        </a:xfrm>
                        <a:prstGeom prst="rect">
                          <a:avLst/>
                        </a:prstGeom>
                        <a:solidFill>
                          <a:schemeClr val="bg1"/>
                        </a:solidFill>
                        <a:ln w="38100" cmpd="dbl">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2531" name="Line 19"/>
            <p:cNvSpPr>
              <a:spLocks noChangeShapeType="1"/>
            </p:cNvSpPr>
            <p:nvPr/>
          </p:nvSpPr>
          <p:spPr bwMode="auto">
            <a:xfrm>
              <a:off x="1200" y="2208"/>
              <a:ext cx="0" cy="768"/>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92538" name="Group 26"/>
          <p:cNvGrpSpPr>
            <a:grpSpLocks/>
          </p:cNvGrpSpPr>
          <p:nvPr/>
        </p:nvGrpSpPr>
        <p:grpSpPr bwMode="auto">
          <a:xfrm>
            <a:off x="2895600" y="3429000"/>
            <a:ext cx="1905000" cy="2743200"/>
            <a:chOff x="1824" y="2160"/>
            <a:chExt cx="1200" cy="1728"/>
          </a:xfrm>
        </p:grpSpPr>
        <p:sp>
          <p:nvSpPr>
            <p:cNvPr id="192530" name="Line 18"/>
            <p:cNvSpPr>
              <a:spLocks noChangeShapeType="1"/>
            </p:cNvSpPr>
            <p:nvPr/>
          </p:nvSpPr>
          <p:spPr bwMode="auto">
            <a:xfrm>
              <a:off x="1824" y="2160"/>
              <a:ext cx="672" cy="1104"/>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192534" name="Group 22"/>
            <p:cNvGrpSpPr>
              <a:grpSpLocks/>
            </p:cNvGrpSpPr>
            <p:nvPr/>
          </p:nvGrpSpPr>
          <p:grpSpPr bwMode="auto">
            <a:xfrm>
              <a:off x="2160" y="3408"/>
              <a:ext cx="864" cy="480"/>
              <a:chOff x="2112" y="3312"/>
              <a:chExt cx="864" cy="480"/>
            </a:xfrm>
          </p:grpSpPr>
          <p:sp>
            <p:nvSpPr>
              <p:cNvPr id="192532" name="Rectangle 20"/>
              <p:cNvSpPr>
                <a:spLocks noChangeArrowheads="1"/>
              </p:cNvSpPr>
              <p:nvPr/>
            </p:nvSpPr>
            <p:spPr bwMode="auto">
              <a:xfrm>
                <a:off x="2112" y="3312"/>
                <a:ext cx="864" cy="4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2533" name="Text Box 21"/>
              <p:cNvSpPr txBox="1">
                <a:spLocks noChangeArrowheads="1"/>
              </p:cNvSpPr>
              <p:nvPr/>
            </p:nvSpPr>
            <p:spPr bwMode="auto">
              <a:xfrm>
                <a:off x="2208" y="3408"/>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b="1"/>
                  <a:t>……….</a:t>
                </a:r>
              </a:p>
            </p:txBody>
          </p:sp>
        </p:grpSp>
      </p:grpSp>
      <p:sp>
        <p:nvSpPr>
          <p:cNvPr id="192535" name="Text Box 23"/>
          <p:cNvSpPr txBox="1">
            <a:spLocks noChangeArrowheads="1"/>
          </p:cNvSpPr>
          <p:nvPr/>
        </p:nvSpPr>
        <p:spPr bwMode="auto">
          <a:xfrm>
            <a:off x="5562600" y="1828800"/>
            <a:ext cx="2819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Come al solito esistono un’equazione esatta e più equazioni approssimate.</a:t>
            </a:r>
          </a:p>
        </p:txBody>
      </p:sp>
      <p:grpSp>
        <p:nvGrpSpPr>
          <p:cNvPr id="192548" name="Group 36"/>
          <p:cNvGrpSpPr>
            <a:grpSpLocks/>
          </p:cNvGrpSpPr>
          <p:nvPr/>
        </p:nvGrpSpPr>
        <p:grpSpPr bwMode="auto">
          <a:xfrm>
            <a:off x="762000" y="6096000"/>
            <a:ext cx="3657600" cy="457200"/>
            <a:chOff x="480" y="3840"/>
            <a:chExt cx="2304" cy="288"/>
          </a:xfrm>
        </p:grpSpPr>
        <p:sp>
          <p:nvSpPr>
            <p:cNvPr id="192545" name="AutoShape 33"/>
            <p:cNvSpPr>
              <a:spLocks noChangeArrowheads="1"/>
            </p:cNvSpPr>
            <p:nvPr/>
          </p:nvSpPr>
          <p:spPr bwMode="auto">
            <a:xfrm>
              <a:off x="480" y="3840"/>
              <a:ext cx="2304" cy="288"/>
            </a:xfrm>
            <a:prstGeom prst="wedgeRectCallout">
              <a:avLst>
                <a:gd name="adj1" fmla="val -25866"/>
                <a:gd name="adj2" fmla="val -152083"/>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tLang="it-IT"/>
            </a:p>
          </p:txBody>
        </p:sp>
        <p:sp>
          <p:nvSpPr>
            <p:cNvPr id="192546" name="Text Box 34"/>
            <p:cNvSpPr txBox="1">
              <a:spLocks noChangeArrowheads="1"/>
            </p:cNvSpPr>
            <p:nvPr/>
          </p:nvSpPr>
          <p:spPr bwMode="auto">
            <a:xfrm>
              <a:off x="480" y="3888"/>
              <a:ext cx="22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600">
                  <a:latin typeface="Arial" panose="020B0604020202020204" pitchFamily="34" charset="0"/>
                </a:rPr>
                <a:t>Equazione di Henderson-Hasselbalch</a:t>
              </a:r>
              <a:endParaRPr lang="en-GB" altLang="it-IT" sz="1600">
                <a:latin typeface="Arial" panose="020B0604020202020204" pitchFamily="34" charset="0"/>
              </a:endParaRPr>
            </a:p>
          </p:txBody>
        </p:sp>
      </p:grpSp>
      <p:sp>
        <p:nvSpPr>
          <p:cNvPr id="192547" name="Text Box 35"/>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71612B0-785A-43A2-B0D0-26A0330FBFFE}" type="slidenum">
              <a:rPr lang="it-IT" altLang="it-IT" sz="1400">
                <a:solidFill>
                  <a:schemeClr val="bg1"/>
                </a:solidFill>
                <a:latin typeface="Arial" panose="020B0604020202020204" pitchFamily="34" charset="0"/>
              </a:rPr>
              <a:pPr>
                <a:spcBef>
                  <a:spcPct val="50000"/>
                </a:spcBef>
              </a:pPr>
              <a:t>17</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25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nodeType="clickEffect">
                                  <p:stCondLst>
                                    <p:cond delay="0"/>
                                  </p:stCondLst>
                                  <p:childTnLst>
                                    <p:set>
                                      <p:cBhvr>
                                        <p:cTn id="10" dur="1" fill="hold">
                                          <p:stCondLst>
                                            <p:cond delay="0"/>
                                          </p:stCondLst>
                                        </p:cTn>
                                        <p:tgtEl>
                                          <p:spTgt spid="192541"/>
                                        </p:tgtEl>
                                        <p:attrNameLst>
                                          <p:attrName>style.visibility</p:attrName>
                                        </p:attrNameLst>
                                      </p:cBhvr>
                                      <p:to>
                                        <p:strVal val="visible"/>
                                      </p:to>
                                    </p:set>
                                    <p:anim calcmode="lin" valueType="num">
                                      <p:cBhvr>
                                        <p:cTn id="11" dur="500" fill="hold"/>
                                        <p:tgtEl>
                                          <p:spTgt spid="192541"/>
                                        </p:tgtEl>
                                        <p:attrNameLst>
                                          <p:attrName>ppt_x</p:attrName>
                                        </p:attrNameLst>
                                      </p:cBhvr>
                                      <p:tavLst>
                                        <p:tav tm="0">
                                          <p:val>
                                            <p:strVal val="#ppt_x-#ppt_w/2"/>
                                          </p:val>
                                        </p:tav>
                                        <p:tav tm="100000">
                                          <p:val>
                                            <p:strVal val="#ppt_x"/>
                                          </p:val>
                                        </p:tav>
                                      </p:tavLst>
                                    </p:anim>
                                    <p:anim calcmode="lin" valueType="num">
                                      <p:cBhvr>
                                        <p:cTn id="12" dur="500" fill="hold"/>
                                        <p:tgtEl>
                                          <p:spTgt spid="192541"/>
                                        </p:tgtEl>
                                        <p:attrNameLst>
                                          <p:attrName>ppt_y</p:attrName>
                                        </p:attrNameLst>
                                      </p:cBhvr>
                                      <p:tavLst>
                                        <p:tav tm="0">
                                          <p:val>
                                            <p:strVal val="#ppt_y"/>
                                          </p:val>
                                        </p:tav>
                                        <p:tav tm="100000">
                                          <p:val>
                                            <p:strVal val="#ppt_y"/>
                                          </p:val>
                                        </p:tav>
                                      </p:tavLst>
                                    </p:anim>
                                    <p:anim calcmode="lin" valueType="num">
                                      <p:cBhvr>
                                        <p:cTn id="13" dur="500" fill="hold"/>
                                        <p:tgtEl>
                                          <p:spTgt spid="192541"/>
                                        </p:tgtEl>
                                        <p:attrNameLst>
                                          <p:attrName>ppt_w</p:attrName>
                                        </p:attrNameLst>
                                      </p:cBhvr>
                                      <p:tavLst>
                                        <p:tav tm="0">
                                          <p:val>
                                            <p:fltVal val="0"/>
                                          </p:val>
                                        </p:tav>
                                        <p:tav tm="100000">
                                          <p:val>
                                            <p:strVal val="#ppt_w"/>
                                          </p:val>
                                        </p:tav>
                                      </p:tavLst>
                                    </p:anim>
                                    <p:anim calcmode="lin" valueType="num">
                                      <p:cBhvr>
                                        <p:cTn id="14" dur="500" fill="hold"/>
                                        <p:tgtEl>
                                          <p:spTgt spid="192541"/>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nodeType="clickEffect">
                                  <p:stCondLst>
                                    <p:cond delay="0"/>
                                  </p:stCondLst>
                                  <p:childTnLst>
                                    <p:set>
                                      <p:cBhvr>
                                        <p:cTn id="18" dur="1" fill="hold">
                                          <p:stCondLst>
                                            <p:cond delay="0"/>
                                          </p:stCondLst>
                                        </p:cTn>
                                        <p:tgtEl>
                                          <p:spTgt spid="192542"/>
                                        </p:tgtEl>
                                        <p:attrNameLst>
                                          <p:attrName>style.visibility</p:attrName>
                                        </p:attrNameLst>
                                      </p:cBhvr>
                                      <p:to>
                                        <p:strVal val="visible"/>
                                      </p:to>
                                    </p:set>
                                    <p:anim calcmode="lin" valueType="num">
                                      <p:cBhvr>
                                        <p:cTn id="19" dur="500" fill="hold"/>
                                        <p:tgtEl>
                                          <p:spTgt spid="192542"/>
                                        </p:tgtEl>
                                        <p:attrNameLst>
                                          <p:attrName>ppt_x</p:attrName>
                                        </p:attrNameLst>
                                      </p:cBhvr>
                                      <p:tavLst>
                                        <p:tav tm="0">
                                          <p:val>
                                            <p:strVal val="#ppt_x-#ppt_w/2"/>
                                          </p:val>
                                        </p:tav>
                                        <p:tav tm="100000">
                                          <p:val>
                                            <p:strVal val="#ppt_x"/>
                                          </p:val>
                                        </p:tav>
                                      </p:tavLst>
                                    </p:anim>
                                    <p:anim calcmode="lin" valueType="num">
                                      <p:cBhvr>
                                        <p:cTn id="20" dur="500" fill="hold"/>
                                        <p:tgtEl>
                                          <p:spTgt spid="192542"/>
                                        </p:tgtEl>
                                        <p:attrNameLst>
                                          <p:attrName>ppt_y</p:attrName>
                                        </p:attrNameLst>
                                      </p:cBhvr>
                                      <p:tavLst>
                                        <p:tav tm="0">
                                          <p:val>
                                            <p:strVal val="#ppt_y"/>
                                          </p:val>
                                        </p:tav>
                                        <p:tav tm="100000">
                                          <p:val>
                                            <p:strVal val="#ppt_y"/>
                                          </p:val>
                                        </p:tav>
                                      </p:tavLst>
                                    </p:anim>
                                    <p:anim calcmode="lin" valueType="num">
                                      <p:cBhvr>
                                        <p:cTn id="21" dur="500" fill="hold"/>
                                        <p:tgtEl>
                                          <p:spTgt spid="192542"/>
                                        </p:tgtEl>
                                        <p:attrNameLst>
                                          <p:attrName>ppt_w</p:attrName>
                                        </p:attrNameLst>
                                      </p:cBhvr>
                                      <p:tavLst>
                                        <p:tav tm="0">
                                          <p:val>
                                            <p:fltVal val="0"/>
                                          </p:val>
                                        </p:tav>
                                        <p:tav tm="100000">
                                          <p:val>
                                            <p:strVal val="#ppt_w"/>
                                          </p:val>
                                        </p:tav>
                                      </p:tavLst>
                                    </p:anim>
                                    <p:anim calcmode="lin" valueType="num">
                                      <p:cBhvr>
                                        <p:cTn id="22" dur="500" fill="hold"/>
                                        <p:tgtEl>
                                          <p:spTgt spid="192542"/>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nodeType="clickEffect">
                                  <p:stCondLst>
                                    <p:cond delay="0"/>
                                  </p:stCondLst>
                                  <p:childTnLst>
                                    <p:set>
                                      <p:cBhvr>
                                        <p:cTn id="26" dur="1" fill="hold">
                                          <p:stCondLst>
                                            <p:cond delay="0"/>
                                          </p:stCondLst>
                                        </p:cTn>
                                        <p:tgtEl>
                                          <p:spTgt spid="192538"/>
                                        </p:tgtEl>
                                        <p:attrNameLst>
                                          <p:attrName>style.visibility</p:attrName>
                                        </p:attrNameLst>
                                      </p:cBhvr>
                                      <p:to>
                                        <p:strVal val="visible"/>
                                      </p:to>
                                    </p:set>
                                    <p:anim calcmode="lin" valueType="num">
                                      <p:cBhvr>
                                        <p:cTn id="27" dur="500" fill="hold"/>
                                        <p:tgtEl>
                                          <p:spTgt spid="192538"/>
                                        </p:tgtEl>
                                        <p:attrNameLst>
                                          <p:attrName>ppt_x</p:attrName>
                                        </p:attrNameLst>
                                      </p:cBhvr>
                                      <p:tavLst>
                                        <p:tav tm="0">
                                          <p:val>
                                            <p:strVal val="#ppt_x-#ppt_w/2"/>
                                          </p:val>
                                        </p:tav>
                                        <p:tav tm="100000">
                                          <p:val>
                                            <p:strVal val="#ppt_x"/>
                                          </p:val>
                                        </p:tav>
                                      </p:tavLst>
                                    </p:anim>
                                    <p:anim calcmode="lin" valueType="num">
                                      <p:cBhvr>
                                        <p:cTn id="28" dur="500" fill="hold"/>
                                        <p:tgtEl>
                                          <p:spTgt spid="192538"/>
                                        </p:tgtEl>
                                        <p:attrNameLst>
                                          <p:attrName>ppt_y</p:attrName>
                                        </p:attrNameLst>
                                      </p:cBhvr>
                                      <p:tavLst>
                                        <p:tav tm="0">
                                          <p:val>
                                            <p:strVal val="#ppt_y"/>
                                          </p:val>
                                        </p:tav>
                                        <p:tav tm="100000">
                                          <p:val>
                                            <p:strVal val="#ppt_y"/>
                                          </p:val>
                                        </p:tav>
                                      </p:tavLst>
                                    </p:anim>
                                    <p:anim calcmode="lin" valueType="num">
                                      <p:cBhvr>
                                        <p:cTn id="29" dur="500" fill="hold"/>
                                        <p:tgtEl>
                                          <p:spTgt spid="192538"/>
                                        </p:tgtEl>
                                        <p:attrNameLst>
                                          <p:attrName>ppt_w</p:attrName>
                                        </p:attrNameLst>
                                      </p:cBhvr>
                                      <p:tavLst>
                                        <p:tav tm="0">
                                          <p:val>
                                            <p:fltVal val="0"/>
                                          </p:val>
                                        </p:tav>
                                        <p:tav tm="100000">
                                          <p:val>
                                            <p:strVal val="#ppt_w"/>
                                          </p:val>
                                        </p:tav>
                                      </p:tavLst>
                                    </p:anim>
                                    <p:anim calcmode="lin" valueType="num">
                                      <p:cBhvr>
                                        <p:cTn id="30" dur="500" fill="hold"/>
                                        <p:tgtEl>
                                          <p:spTgt spid="192538"/>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 fill="hold" nodeType="clickEffect">
                                  <p:stCondLst>
                                    <p:cond delay="0"/>
                                  </p:stCondLst>
                                  <p:childTnLst>
                                    <p:set>
                                      <p:cBhvr>
                                        <p:cTn id="34" dur="1" fill="hold">
                                          <p:stCondLst>
                                            <p:cond delay="0"/>
                                          </p:stCondLst>
                                        </p:cTn>
                                        <p:tgtEl>
                                          <p:spTgt spid="192540"/>
                                        </p:tgtEl>
                                        <p:attrNameLst>
                                          <p:attrName>style.visibility</p:attrName>
                                        </p:attrNameLst>
                                      </p:cBhvr>
                                      <p:to>
                                        <p:strVal val="visible"/>
                                      </p:to>
                                    </p:set>
                                    <p:anim calcmode="lin" valueType="num">
                                      <p:cBhvr>
                                        <p:cTn id="35" dur="500" fill="hold"/>
                                        <p:tgtEl>
                                          <p:spTgt spid="192540"/>
                                        </p:tgtEl>
                                        <p:attrNameLst>
                                          <p:attrName>ppt_x</p:attrName>
                                        </p:attrNameLst>
                                      </p:cBhvr>
                                      <p:tavLst>
                                        <p:tav tm="0">
                                          <p:val>
                                            <p:strVal val="#ppt_x"/>
                                          </p:val>
                                        </p:tav>
                                        <p:tav tm="100000">
                                          <p:val>
                                            <p:strVal val="#ppt_x"/>
                                          </p:val>
                                        </p:tav>
                                      </p:tavLst>
                                    </p:anim>
                                    <p:anim calcmode="lin" valueType="num">
                                      <p:cBhvr>
                                        <p:cTn id="36" dur="500" fill="hold"/>
                                        <p:tgtEl>
                                          <p:spTgt spid="192540"/>
                                        </p:tgtEl>
                                        <p:attrNameLst>
                                          <p:attrName>ppt_y</p:attrName>
                                        </p:attrNameLst>
                                      </p:cBhvr>
                                      <p:tavLst>
                                        <p:tav tm="0">
                                          <p:val>
                                            <p:strVal val="#ppt_y-#ppt_h/2"/>
                                          </p:val>
                                        </p:tav>
                                        <p:tav tm="100000">
                                          <p:val>
                                            <p:strVal val="#ppt_y"/>
                                          </p:val>
                                        </p:tav>
                                      </p:tavLst>
                                    </p:anim>
                                    <p:anim calcmode="lin" valueType="num">
                                      <p:cBhvr>
                                        <p:cTn id="37" dur="500" fill="hold"/>
                                        <p:tgtEl>
                                          <p:spTgt spid="192540"/>
                                        </p:tgtEl>
                                        <p:attrNameLst>
                                          <p:attrName>ppt_w</p:attrName>
                                        </p:attrNameLst>
                                      </p:cBhvr>
                                      <p:tavLst>
                                        <p:tav tm="0">
                                          <p:val>
                                            <p:strVal val="#ppt_w"/>
                                          </p:val>
                                        </p:tav>
                                        <p:tav tm="100000">
                                          <p:val>
                                            <p:strVal val="#ppt_w"/>
                                          </p:val>
                                        </p:tav>
                                      </p:tavLst>
                                    </p:anim>
                                    <p:anim calcmode="lin" valueType="num">
                                      <p:cBhvr>
                                        <p:cTn id="38" dur="500" fill="hold"/>
                                        <p:tgtEl>
                                          <p:spTgt spid="192540"/>
                                        </p:tgtEl>
                                        <p:attrNameLst>
                                          <p:attrName>ppt_h</p:attrName>
                                        </p:attrNameLst>
                                      </p:cBhvr>
                                      <p:tavLst>
                                        <p:tav tm="0">
                                          <p:val>
                                            <p:fltVal val="0"/>
                                          </p:val>
                                        </p:tav>
                                        <p:tav tm="100000">
                                          <p:val>
                                            <p:strVal val="#ppt_h"/>
                                          </p:val>
                                        </p:tav>
                                      </p:tavLst>
                                    </p:anim>
                                  </p:childTnLst>
                                </p:cTn>
                              </p:par>
                            </p:childTnLst>
                          </p:cTn>
                        </p:par>
                        <p:par>
                          <p:cTn id="39" fill="hold" nodeType="afterGroup">
                            <p:stCondLst>
                              <p:cond delay="500"/>
                            </p:stCondLst>
                            <p:childTnLst>
                              <p:par>
                                <p:cTn id="40" presetID="9" presetClass="entr" presetSubtype="0" fill="hold" nodeType="afterEffect">
                                  <p:stCondLst>
                                    <p:cond delay="1000"/>
                                  </p:stCondLst>
                                  <p:childTnLst>
                                    <p:set>
                                      <p:cBhvr>
                                        <p:cTn id="41" dur="1" fill="hold">
                                          <p:stCondLst>
                                            <p:cond delay="0"/>
                                          </p:stCondLst>
                                        </p:cTn>
                                        <p:tgtEl>
                                          <p:spTgt spid="192548"/>
                                        </p:tgtEl>
                                        <p:attrNameLst>
                                          <p:attrName>style.visibility</p:attrName>
                                        </p:attrNameLst>
                                      </p:cBhvr>
                                      <p:to>
                                        <p:strVal val="visible"/>
                                      </p:to>
                                    </p:set>
                                    <p:animEffect transition="in" filter="dissolve">
                                      <p:cBhvr>
                                        <p:cTn id="42" dur="500"/>
                                        <p:tgtEl>
                                          <p:spTgt spid="192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3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Segnaposto numero diapositiva 3"/>
          <p:cNvSpPr>
            <a:spLocks noGrp="1"/>
          </p:cNvSpPr>
          <p:nvPr>
            <p:ph type="sldNum" sz="quarter" idx="12"/>
          </p:nvPr>
        </p:nvSpPr>
        <p:spPr/>
        <p:txBody>
          <a:bodyPr/>
          <a:lstStyle/>
          <a:p>
            <a:fld id="{F54B1EED-44CD-4AE9-AE03-9F545B0541F0}" type="slidenum">
              <a:rPr lang="it-IT" altLang="it-IT"/>
              <a:pPr/>
              <a:t>18</a:t>
            </a:fld>
            <a:endParaRPr lang="it-IT" altLang="it-IT"/>
          </a:p>
        </p:txBody>
      </p:sp>
      <p:sp>
        <p:nvSpPr>
          <p:cNvPr id="193544" name="Text Box 8"/>
          <p:cNvSpPr txBox="1">
            <a:spLocks noChangeArrowheads="1"/>
          </p:cNvSpPr>
          <p:nvPr/>
        </p:nvSpPr>
        <p:spPr bwMode="auto">
          <a:xfrm>
            <a:off x="1066800" y="457200"/>
            <a:ext cx="502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2000">
                <a:solidFill>
                  <a:schemeClr val="bg1"/>
                </a:solidFill>
                <a:latin typeface="Arial" panose="020B0604020202020204" pitchFamily="34" charset="0"/>
              </a:rPr>
              <a:t> Calcolare il pH di una soluzione contenente ac. piruvico 0,02 M e piruvato di potassio 0,001 M. </a:t>
            </a:r>
          </a:p>
        </p:txBody>
      </p:sp>
      <p:graphicFrame>
        <p:nvGraphicFramePr>
          <p:cNvPr id="193545" name="Object 9"/>
          <p:cNvGraphicFramePr>
            <a:graphicFrameLocks noChangeAspect="1"/>
          </p:cNvGraphicFramePr>
          <p:nvPr/>
        </p:nvGraphicFramePr>
        <p:xfrm>
          <a:off x="1219200" y="1676400"/>
          <a:ext cx="4021138" cy="3886200"/>
        </p:xfrm>
        <a:graphic>
          <a:graphicData uri="http://schemas.openxmlformats.org/presentationml/2006/ole">
            <mc:AlternateContent xmlns:mc="http://schemas.openxmlformats.org/markup-compatibility/2006">
              <mc:Choice xmlns:v="urn:schemas-microsoft-com:vml" Requires="v">
                <p:oleObj spid="_x0000_s193573" name="Mathcad" r:id="rId3" imgW="2533680" imgH="2647800" progId="Mathcad">
                  <p:embed/>
                </p:oleObj>
              </mc:Choice>
              <mc:Fallback>
                <p:oleObj name="Mathcad" r:id="rId3" imgW="2533680" imgH="2647800" progId="Mathca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676400"/>
                        <a:ext cx="402113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46" name="Text Box 10"/>
          <p:cNvSpPr txBox="1">
            <a:spLocks noChangeArrowheads="1"/>
          </p:cNvSpPr>
          <p:nvPr/>
        </p:nvSpPr>
        <p:spPr bwMode="auto">
          <a:xfrm>
            <a:off x="5638800" y="1600200"/>
            <a:ext cx="2895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latin typeface="Arial" panose="020B0604020202020204" pitchFamily="34" charset="0"/>
              </a:rPr>
              <a:t>Come prevedibile, in questo caso l’uso dell’equazione di Henderson-Hasselbalch porta ad risultato assolutamente sbagliato.</a:t>
            </a:r>
          </a:p>
        </p:txBody>
      </p:sp>
      <p:grpSp>
        <p:nvGrpSpPr>
          <p:cNvPr id="193550" name="Group 14"/>
          <p:cNvGrpSpPr>
            <a:grpSpLocks/>
          </p:cNvGrpSpPr>
          <p:nvPr/>
        </p:nvGrpSpPr>
        <p:grpSpPr bwMode="auto">
          <a:xfrm>
            <a:off x="1828800" y="2438400"/>
            <a:ext cx="2133600" cy="838200"/>
            <a:chOff x="1152" y="1536"/>
            <a:chExt cx="1344" cy="528"/>
          </a:xfrm>
        </p:grpSpPr>
        <p:sp>
          <p:nvSpPr>
            <p:cNvPr id="193547" name="Line 11"/>
            <p:cNvSpPr>
              <a:spLocks noChangeShapeType="1"/>
            </p:cNvSpPr>
            <p:nvPr/>
          </p:nvSpPr>
          <p:spPr bwMode="auto">
            <a:xfrm>
              <a:off x="1152" y="1584"/>
              <a:ext cx="1344" cy="3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3549" name="Line 13"/>
            <p:cNvSpPr>
              <a:spLocks noChangeShapeType="1"/>
            </p:cNvSpPr>
            <p:nvPr/>
          </p:nvSpPr>
          <p:spPr bwMode="auto">
            <a:xfrm flipV="1">
              <a:off x="1200" y="1536"/>
              <a:ext cx="1200" cy="52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93551" name="Text Box 15"/>
          <p:cNvSpPr txBox="1">
            <a:spLocks noChangeArrowheads="1"/>
          </p:cNvSpPr>
          <p:nvPr/>
        </p:nvSpPr>
        <p:spPr bwMode="auto">
          <a:xfrm>
            <a:off x="5638800" y="3429000"/>
            <a:ext cx="2971800" cy="231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30000"/>
              </a:spcBef>
            </a:pPr>
            <a:r>
              <a:rPr lang="it-IT" altLang="it-IT">
                <a:solidFill>
                  <a:schemeClr val="bg1"/>
                </a:solidFill>
                <a:latin typeface="Arial" panose="020B0604020202020204" pitchFamily="34" charset="0"/>
              </a:rPr>
              <a:t>Di quanto è sbagliato?</a:t>
            </a:r>
          </a:p>
          <a:p>
            <a:pPr algn="just">
              <a:spcBef>
                <a:spcPct val="30000"/>
              </a:spcBef>
            </a:pPr>
            <a:r>
              <a:rPr lang="it-IT" altLang="it-IT">
                <a:solidFill>
                  <a:schemeClr val="bg1"/>
                </a:solidFill>
                <a:latin typeface="Arial" panose="020B0604020202020204" pitchFamily="34" charset="0"/>
              </a:rPr>
              <a:t>Perché è sbagliato?</a:t>
            </a:r>
          </a:p>
          <a:p>
            <a:pPr algn="just">
              <a:spcBef>
                <a:spcPct val="30000"/>
              </a:spcBef>
            </a:pPr>
            <a:r>
              <a:rPr lang="it-IT" altLang="it-IT">
                <a:solidFill>
                  <a:schemeClr val="bg1"/>
                </a:solidFill>
                <a:latin typeface="Arial" panose="020B0604020202020204" pitchFamily="34" charset="0"/>
              </a:rPr>
              <a:t>Perché spesso si può ipotizzare che</a:t>
            </a:r>
          </a:p>
          <a:p>
            <a:pPr algn="just">
              <a:spcBef>
                <a:spcPct val="50000"/>
              </a:spcBef>
            </a:pPr>
            <a:r>
              <a:rPr lang="it-IT" altLang="it-IT">
                <a:solidFill>
                  <a:schemeClr val="bg1"/>
                </a:solidFill>
                <a:latin typeface="Arial" panose="020B0604020202020204" pitchFamily="34" charset="0"/>
              </a:rPr>
              <a:t>C</a:t>
            </a:r>
            <a:r>
              <a:rPr lang="it-IT" altLang="it-IT" baseline="-25000">
                <a:solidFill>
                  <a:schemeClr val="bg1"/>
                </a:solidFill>
                <a:latin typeface="Arial" panose="020B0604020202020204" pitchFamily="34" charset="0"/>
              </a:rPr>
              <a:t>A</a:t>
            </a:r>
            <a:r>
              <a:rPr lang="it-IT" altLang="it-IT">
                <a:solidFill>
                  <a:schemeClr val="bg1"/>
                </a:solidFill>
                <a:latin typeface="Arial" panose="020B0604020202020204" pitchFamily="34" charset="0"/>
              </a:rPr>
              <a:t>&gt;&gt;[H</a:t>
            </a:r>
            <a:r>
              <a:rPr lang="it-IT" altLang="it-IT" baseline="30000">
                <a:solidFill>
                  <a:schemeClr val="bg1"/>
                </a:solidFill>
                <a:latin typeface="Arial" panose="020B0604020202020204" pitchFamily="34" charset="0"/>
              </a:rPr>
              <a:t>+</a:t>
            </a:r>
            <a:r>
              <a:rPr lang="it-IT" altLang="it-IT">
                <a:solidFill>
                  <a:schemeClr val="bg1"/>
                </a:solidFill>
                <a:latin typeface="Arial" panose="020B0604020202020204" pitchFamily="34" charset="0"/>
              </a:rPr>
              <a:t>] e C</a:t>
            </a:r>
            <a:r>
              <a:rPr lang="it-IT" altLang="it-IT" baseline="-25000">
                <a:solidFill>
                  <a:schemeClr val="bg1"/>
                </a:solidFill>
                <a:latin typeface="Arial" panose="020B0604020202020204" pitchFamily="34" charset="0"/>
              </a:rPr>
              <a:t>A</a:t>
            </a:r>
            <a:r>
              <a:rPr lang="it-IT" altLang="it-IT">
                <a:solidFill>
                  <a:schemeClr val="bg1"/>
                </a:solidFill>
                <a:latin typeface="Arial" panose="020B0604020202020204" pitchFamily="34" charset="0"/>
              </a:rPr>
              <a:t>&gt;&gt;[OH</a:t>
            </a:r>
            <a:r>
              <a:rPr lang="it-IT" altLang="it-IT" baseline="30000">
                <a:solidFill>
                  <a:schemeClr val="bg1"/>
                </a:solidFill>
                <a:latin typeface="Arial" panose="020B0604020202020204" pitchFamily="34" charset="0"/>
              </a:rPr>
              <a:t>-</a:t>
            </a:r>
            <a:r>
              <a:rPr lang="it-IT" altLang="it-IT">
                <a:solidFill>
                  <a:schemeClr val="bg1"/>
                </a:solidFill>
                <a:latin typeface="Arial" panose="020B0604020202020204" pitchFamily="34" charset="0"/>
              </a:rPr>
              <a:t>]</a:t>
            </a:r>
          </a:p>
          <a:p>
            <a:pPr algn="just"/>
            <a:r>
              <a:rPr lang="it-IT" altLang="it-IT">
                <a:solidFill>
                  <a:schemeClr val="bg1"/>
                </a:solidFill>
                <a:latin typeface="Arial" panose="020B0604020202020204" pitchFamily="34" charset="0"/>
              </a:rPr>
              <a:t>e</a:t>
            </a:r>
          </a:p>
          <a:p>
            <a:pPr algn="just"/>
            <a:r>
              <a:rPr lang="it-IT" altLang="it-IT">
                <a:solidFill>
                  <a:schemeClr val="bg1"/>
                </a:solidFill>
                <a:latin typeface="Arial" panose="020B0604020202020204" pitchFamily="34" charset="0"/>
              </a:rPr>
              <a:t>C</a:t>
            </a:r>
            <a:r>
              <a:rPr lang="it-IT" altLang="it-IT" baseline="-25000">
                <a:solidFill>
                  <a:schemeClr val="bg1"/>
                </a:solidFill>
                <a:latin typeface="Arial" panose="020B0604020202020204" pitchFamily="34" charset="0"/>
              </a:rPr>
              <a:t>HA</a:t>
            </a:r>
            <a:r>
              <a:rPr lang="it-IT" altLang="it-IT">
                <a:solidFill>
                  <a:schemeClr val="bg1"/>
                </a:solidFill>
                <a:latin typeface="Arial" panose="020B0604020202020204" pitchFamily="34" charset="0"/>
              </a:rPr>
              <a:t>&gt;&gt;[H</a:t>
            </a:r>
            <a:r>
              <a:rPr lang="it-IT" altLang="it-IT" baseline="30000">
                <a:solidFill>
                  <a:schemeClr val="bg1"/>
                </a:solidFill>
                <a:latin typeface="Arial" panose="020B0604020202020204" pitchFamily="34" charset="0"/>
              </a:rPr>
              <a:t>+</a:t>
            </a:r>
            <a:r>
              <a:rPr lang="it-IT" altLang="it-IT">
                <a:solidFill>
                  <a:schemeClr val="bg1"/>
                </a:solidFill>
                <a:latin typeface="Arial" panose="020B0604020202020204" pitchFamily="34" charset="0"/>
              </a:rPr>
              <a:t>] e C</a:t>
            </a:r>
            <a:r>
              <a:rPr lang="it-IT" altLang="it-IT" baseline="-25000">
                <a:solidFill>
                  <a:schemeClr val="bg1"/>
                </a:solidFill>
                <a:latin typeface="Arial" panose="020B0604020202020204" pitchFamily="34" charset="0"/>
              </a:rPr>
              <a:t>HA</a:t>
            </a:r>
            <a:r>
              <a:rPr lang="it-IT" altLang="it-IT">
                <a:solidFill>
                  <a:schemeClr val="bg1"/>
                </a:solidFill>
                <a:latin typeface="Arial" panose="020B0604020202020204" pitchFamily="34" charset="0"/>
              </a:rPr>
              <a:t>&gt;&gt;[OH</a:t>
            </a:r>
            <a:r>
              <a:rPr lang="it-IT" altLang="it-IT" baseline="30000">
                <a:solidFill>
                  <a:schemeClr val="bg1"/>
                </a:solidFill>
                <a:latin typeface="Arial" panose="020B0604020202020204" pitchFamily="34" charset="0"/>
              </a:rPr>
              <a:t>-</a:t>
            </a:r>
            <a:r>
              <a:rPr lang="it-IT" altLang="it-IT">
                <a:solidFill>
                  <a:schemeClr val="bg1"/>
                </a:solidFill>
                <a:latin typeface="Arial" panose="020B0604020202020204" pitchFamily="34" charset="0"/>
              </a:rPr>
              <a:t>] ?</a:t>
            </a:r>
          </a:p>
        </p:txBody>
      </p:sp>
      <p:sp>
        <p:nvSpPr>
          <p:cNvPr id="193555" name="Text Box 19"/>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71C51D0D-AB50-462D-A7B5-B128CB3C60A7}" type="slidenum">
              <a:rPr lang="it-IT" altLang="it-IT" sz="1400">
                <a:solidFill>
                  <a:schemeClr val="bg1"/>
                </a:solidFill>
                <a:latin typeface="Arial" panose="020B0604020202020204" pitchFamily="34" charset="0"/>
              </a:rPr>
              <a:pPr>
                <a:spcBef>
                  <a:spcPct val="50000"/>
                </a:spcBef>
              </a:pPr>
              <a:t>18</a:t>
            </a:fld>
            <a:endParaRPr lang="it-IT" altLang="it-IT" sz="1400">
              <a:solidFill>
                <a:schemeClr val="bg1"/>
              </a:solidFill>
              <a:latin typeface="Arial" panose="020B0604020202020204" pitchFamily="34" charset="0"/>
            </a:endParaRPr>
          </a:p>
        </p:txBody>
      </p:sp>
      <p:pic>
        <p:nvPicPr>
          <p:cNvPr id="193559" name="Picture 23" descr="C:\Documents and Settings\user\Desktop\799px-Acido_piruvico_struttur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228600"/>
            <a:ext cx="1622425" cy="1217613"/>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935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35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354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nodeType="clickEffect">
                                  <p:stCondLst>
                                    <p:cond delay="0"/>
                                  </p:stCondLst>
                                  <p:childTnLst>
                                    <p:set>
                                      <p:cBhvr>
                                        <p:cTn id="18" dur="1" fill="hold">
                                          <p:stCondLst>
                                            <p:cond delay="0"/>
                                          </p:stCondLst>
                                        </p:cTn>
                                        <p:tgtEl>
                                          <p:spTgt spid="193550"/>
                                        </p:tgtEl>
                                        <p:attrNameLst>
                                          <p:attrName>style.visibility</p:attrName>
                                        </p:attrNameLst>
                                      </p:cBhvr>
                                      <p:to>
                                        <p:strVal val="visible"/>
                                      </p:to>
                                    </p:set>
                                    <p:animEffect transition="in" filter="box(out)">
                                      <p:cBhvr>
                                        <p:cTn id="19" dur="500"/>
                                        <p:tgtEl>
                                          <p:spTgt spid="19355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3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4" grpId="0" autoUpdateAnimBg="0"/>
      <p:bldP spid="193546" grpId="0" build="p" autoUpdateAnimBg="0"/>
      <p:bldP spid="19355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 name="Segnaposto numero diapositiva 3"/>
          <p:cNvSpPr>
            <a:spLocks noGrp="1"/>
          </p:cNvSpPr>
          <p:nvPr>
            <p:ph type="sldNum" sz="quarter" idx="12"/>
          </p:nvPr>
        </p:nvSpPr>
        <p:spPr/>
        <p:txBody>
          <a:bodyPr/>
          <a:lstStyle/>
          <a:p>
            <a:fld id="{4D1C04B8-2E89-49A6-853D-A6748CBC1B2B}" type="slidenum">
              <a:rPr lang="it-IT" altLang="it-IT"/>
              <a:pPr/>
              <a:t>19</a:t>
            </a:fld>
            <a:endParaRPr lang="it-IT" altLang="it-IT"/>
          </a:p>
        </p:txBody>
      </p:sp>
      <p:sp>
        <p:nvSpPr>
          <p:cNvPr id="184325" name="Text Box 5"/>
          <p:cNvSpPr txBox="1">
            <a:spLocks noChangeArrowheads="1"/>
          </p:cNvSpPr>
          <p:nvPr/>
        </p:nvSpPr>
        <p:spPr bwMode="auto">
          <a:xfrm>
            <a:off x="1143000" y="1219200"/>
            <a:ext cx="373380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Effetto della diluizione sul pH </a:t>
            </a:r>
          </a:p>
          <a:p>
            <a:pPr algn="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di una soluz. tampone (pK</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=4), </a:t>
            </a:r>
          </a:p>
          <a:p>
            <a:pPr lvl="2">
              <a:spcBef>
                <a:spcPct val="2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di un ac. debole</a:t>
            </a:r>
          </a:p>
          <a:p>
            <a:pPr algn="ctr">
              <a:spcBef>
                <a:spcPct val="2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di un acido forte</a:t>
            </a:r>
          </a:p>
        </p:txBody>
      </p:sp>
      <p:sp>
        <p:nvSpPr>
          <p:cNvPr id="184326" name="Text Box 6"/>
          <p:cNvSpPr txBox="1">
            <a:spLocks noChangeArrowheads="1"/>
          </p:cNvSpPr>
          <p:nvPr/>
        </p:nvSpPr>
        <p:spPr bwMode="auto">
          <a:xfrm>
            <a:off x="1143000" y="533400"/>
            <a:ext cx="640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Proprietà delle soluzioni tampone</a:t>
            </a:r>
          </a:p>
        </p:txBody>
      </p:sp>
      <p:pic>
        <p:nvPicPr>
          <p:cNvPr id="184327" name="Picture 7" descr="tamp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95600"/>
            <a:ext cx="3743325" cy="3584575"/>
          </a:xfrm>
          <a:prstGeom prst="rect">
            <a:avLst/>
          </a:prstGeom>
          <a:noFill/>
          <a:extLst>
            <a:ext uri="{909E8E84-426E-40DD-AFC4-6F175D3DCCD1}">
              <a14:hiddenFill xmlns:a14="http://schemas.microsoft.com/office/drawing/2010/main">
                <a:solidFill>
                  <a:srgbClr val="FFFFFF"/>
                </a:solidFill>
              </a14:hiddenFill>
            </a:ext>
          </a:extLst>
        </p:spPr>
      </p:pic>
      <p:sp>
        <p:nvSpPr>
          <p:cNvPr id="184330" name="Line 10"/>
          <p:cNvSpPr>
            <a:spLocks noChangeShapeType="1"/>
          </p:cNvSpPr>
          <p:nvPr/>
        </p:nvSpPr>
        <p:spPr bwMode="auto">
          <a:xfrm>
            <a:off x="2438400" y="2362200"/>
            <a:ext cx="304800" cy="1828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36" name="Line 16"/>
          <p:cNvSpPr>
            <a:spLocks noChangeShapeType="1"/>
          </p:cNvSpPr>
          <p:nvPr/>
        </p:nvSpPr>
        <p:spPr bwMode="auto">
          <a:xfrm>
            <a:off x="1828800" y="2057400"/>
            <a:ext cx="381000" cy="1524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37" name="Line 17"/>
          <p:cNvSpPr>
            <a:spLocks noChangeShapeType="1"/>
          </p:cNvSpPr>
          <p:nvPr/>
        </p:nvSpPr>
        <p:spPr bwMode="auto">
          <a:xfrm>
            <a:off x="3276600" y="2667000"/>
            <a:ext cx="152400" cy="1447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184350" name="Group 30"/>
          <p:cNvGrpSpPr>
            <a:grpSpLocks/>
          </p:cNvGrpSpPr>
          <p:nvPr/>
        </p:nvGrpSpPr>
        <p:grpSpPr bwMode="auto">
          <a:xfrm>
            <a:off x="5486400" y="1371600"/>
            <a:ext cx="3200400" cy="4500563"/>
            <a:chOff x="3456" y="864"/>
            <a:chExt cx="2016" cy="2835"/>
          </a:xfrm>
        </p:grpSpPr>
        <p:pic>
          <p:nvPicPr>
            <p:cNvPr id="184341" name="Picture 21" descr="be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1632"/>
              <a:ext cx="1965" cy="2067"/>
            </a:xfrm>
            <a:prstGeom prst="rect">
              <a:avLst/>
            </a:prstGeom>
            <a:noFill/>
            <a:extLst>
              <a:ext uri="{909E8E84-426E-40DD-AFC4-6F175D3DCCD1}">
                <a14:hiddenFill xmlns:a14="http://schemas.microsoft.com/office/drawing/2010/main">
                  <a:solidFill>
                    <a:srgbClr val="FFFFFF"/>
                  </a:solidFill>
                </a14:hiddenFill>
              </a:ext>
            </a:extLst>
          </p:spPr>
        </p:pic>
        <p:sp>
          <p:nvSpPr>
            <p:cNvPr id="184344" name="Text Box 24"/>
            <p:cNvSpPr txBox="1">
              <a:spLocks noChangeArrowheads="1"/>
            </p:cNvSpPr>
            <p:nvPr/>
          </p:nvSpPr>
          <p:spPr bwMode="auto">
            <a:xfrm>
              <a:off x="4128" y="864"/>
              <a:ext cx="13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Capacità tampone</a:t>
              </a:r>
            </a:p>
          </p:txBody>
        </p:sp>
      </p:grpSp>
      <p:grpSp>
        <p:nvGrpSpPr>
          <p:cNvPr id="184349" name="Group 29"/>
          <p:cNvGrpSpPr>
            <a:grpSpLocks/>
          </p:cNvGrpSpPr>
          <p:nvPr/>
        </p:nvGrpSpPr>
        <p:grpSpPr bwMode="auto">
          <a:xfrm>
            <a:off x="6172200" y="3429000"/>
            <a:ext cx="1295400" cy="3048000"/>
            <a:chOff x="3888" y="2160"/>
            <a:chExt cx="816" cy="1920"/>
          </a:xfrm>
        </p:grpSpPr>
        <p:sp>
          <p:nvSpPr>
            <p:cNvPr id="184342" name="Line 22"/>
            <p:cNvSpPr>
              <a:spLocks noChangeShapeType="1"/>
            </p:cNvSpPr>
            <p:nvPr/>
          </p:nvSpPr>
          <p:spPr bwMode="auto">
            <a:xfrm flipV="1">
              <a:off x="4272" y="2160"/>
              <a:ext cx="192" cy="163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6" name="Rectangle 26"/>
            <p:cNvSpPr>
              <a:spLocks noChangeArrowheads="1"/>
            </p:cNvSpPr>
            <p:nvPr/>
          </p:nvSpPr>
          <p:spPr bwMode="auto">
            <a:xfrm>
              <a:off x="3888" y="3792"/>
              <a:ext cx="816" cy="288"/>
            </a:xfrm>
            <a:prstGeom prst="rect">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47" name="Text Box 27"/>
            <p:cNvSpPr txBox="1">
              <a:spLocks noChangeArrowheads="1"/>
            </p:cNvSpPr>
            <p:nvPr/>
          </p:nvSpPr>
          <p:spPr bwMode="auto">
            <a:xfrm>
              <a:off x="3936" y="382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FF0000"/>
                  </a:solidFill>
                  <a:latin typeface="Arial" panose="020B0604020202020204" pitchFamily="34" charset="0"/>
                </a:rPr>
                <a:t>pH = pK</a:t>
              </a:r>
              <a:r>
                <a:rPr lang="it-IT" altLang="it-IT" baseline="-25000">
                  <a:solidFill>
                    <a:srgbClr val="FF0000"/>
                  </a:solidFill>
                  <a:latin typeface="Arial" panose="020B0604020202020204" pitchFamily="34" charset="0"/>
                </a:rPr>
                <a:t>a</a:t>
              </a:r>
              <a:endParaRPr lang="it-IT" altLang="it-IT">
                <a:solidFill>
                  <a:srgbClr val="FF0000"/>
                </a:solidFill>
                <a:latin typeface="Arial" panose="020B0604020202020204" pitchFamily="34" charset="0"/>
              </a:endParaRPr>
            </a:p>
          </p:txBody>
        </p:sp>
      </p:grpSp>
      <p:sp>
        <p:nvSpPr>
          <p:cNvPr id="184352" name="Text Box 3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8AF5FF9F-A3CF-41FF-B0B1-3DBAA8150492}" type="slidenum">
              <a:rPr lang="it-IT" altLang="it-IT" sz="1400">
                <a:solidFill>
                  <a:schemeClr val="bg1"/>
                </a:solidFill>
                <a:latin typeface="Arial" panose="020B0604020202020204" pitchFamily="34" charset="0"/>
              </a:rPr>
              <a:pPr>
                <a:spcBef>
                  <a:spcPct val="50000"/>
                </a:spcBef>
              </a:pPr>
              <a:t>19</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84336"/>
                                        </p:tgtEl>
                                        <p:attrNameLst>
                                          <p:attrName>style.visibility</p:attrName>
                                        </p:attrNameLst>
                                      </p:cBhvr>
                                      <p:to>
                                        <p:strVal val="visible"/>
                                      </p:to>
                                    </p:set>
                                    <p:anim calcmode="lin" valueType="num">
                                      <p:cBhvr>
                                        <p:cTn id="7" dur="500" fill="hold"/>
                                        <p:tgtEl>
                                          <p:spTgt spid="184336"/>
                                        </p:tgtEl>
                                        <p:attrNameLst>
                                          <p:attrName>ppt_x</p:attrName>
                                        </p:attrNameLst>
                                      </p:cBhvr>
                                      <p:tavLst>
                                        <p:tav tm="0">
                                          <p:val>
                                            <p:strVal val="#ppt_x"/>
                                          </p:val>
                                        </p:tav>
                                        <p:tav tm="100000">
                                          <p:val>
                                            <p:strVal val="#ppt_x"/>
                                          </p:val>
                                        </p:tav>
                                      </p:tavLst>
                                    </p:anim>
                                    <p:anim calcmode="lin" valueType="num">
                                      <p:cBhvr>
                                        <p:cTn id="8" dur="500" fill="hold"/>
                                        <p:tgtEl>
                                          <p:spTgt spid="184336"/>
                                        </p:tgtEl>
                                        <p:attrNameLst>
                                          <p:attrName>ppt_y</p:attrName>
                                        </p:attrNameLst>
                                      </p:cBhvr>
                                      <p:tavLst>
                                        <p:tav tm="0">
                                          <p:val>
                                            <p:strVal val="#ppt_y-#ppt_h/2"/>
                                          </p:val>
                                        </p:tav>
                                        <p:tav tm="100000">
                                          <p:val>
                                            <p:strVal val="#ppt_y"/>
                                          </p:val>
                                        </p:tav>
                                      </p:tavLst>
                                    </p:anim>
                                    <p:anim calcmode="lin" valueType="num">
                                      <p:cBhvr>
                                        <p:cTn id="9" dur="500" fill="hold"/>
                                        <p:tgtEl>
                                          <p:spTgt spid="184336"/>
                                        </p:tgtEl>
                                        <p:attrNameLst>
                                          <p:attrName>ppt_w</p:attrName>
                                        </p:attrNameLst>
                                      </p:cBhvr>
                                      <p:tavLst>
                                        <p:tav tm="0">
                                          <p:val>
                                            <p:strVal val="#ppt_w"/>
                                          </p:val>
                                        </p:tav>
                                        <p:tav tm="100000">
                                          <p:val>
                                            <p:strVal val="#ppt_w"/>
                                          </p:val>
                                        </p:tav>
                                      </p:tavLst>
                                    </p:anim>
                                    <p:anim calcmode="lin" valueType="num">
                                      <p:cBhvr>
                                        <p:cTn id="10" dur="500" fill="hold"/>
                                        <p:tgtEl>
                                          <p:spTgt spid="184336"/>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184330"/>
                                        </p:tgtEl>
                                        <p:attrNameLst>
                                          <p:attrName>style.visibility</p:attrName>
                                        </p:attrNameLst>
                                      </p:cBhvr>
                                      <p:to>
                                        <p:strVal val="visible"/>
                                      </p:to>
                                    </p:set>
                                    <p:anim calcmode="lin" valueType="num">
                                      <p:cBhvr>
                                        <p:cTn id="15" dur="500" fill="hold"/>
                                        <p:tgtEl>
                                          <p:spTgt spid="184330"/>
                                        </p:tgtEl>
                                        <p:attrNameLst>
                                          <p:attrName>ppt_x</p:attrName>
                                        </p:attrNameLst>
                                      </p:cBhvr>
                                      <p:tavLst>
                                        <p:tav tm="0">
                                          <p:val>
                                            <p:strVal val="#ppt_x"/>
                                          </p:val>
                                        </p:tav>
                                        <p:tav tm="100000">
                                          <p:val>
                                            <p:strVal val="#ppt_x"/>
                                          </p:val>
                                        </p:tav>
                                      </p:tavLst>
                                    </p:anim>
                                    <p:anim calcmode="lin" valueType="num">
                                      <p:cBhvr>
                                        <p:cTn id="16" dur="500" fill="hold"/>
                                        <p:tgtEl>
                                          <p:spTgt spid="184330"/>
                                        </p:tgtEl>
                                        <p:attrNameLst>
                                          <p:attrName>ppt_y</p:attrName>
                                        </p:attrNameLst>
                                      </p:cBhvr>
                                      <p:tavLst>
                                        <p:tav tm="0">
                                          <p:val>
                                            <p:strVal val="#ppt_y-#ppt_h/2"/>
                                          </p:val>
                                        </p:tav>
                                        <p:tav tm="100000">
                                          <p:val>
                                            <p:strVal val="#ppt_y"/>
                                          </p:val>
                                        </p:tav>
                                      </p:tavLst>
                                    </p:anim>
                                    <p:anim calcmode="lin" valueType="num">
                                      <p:cBhvr>
                                        <p:cTn id="17" dur="500" fill="hold"/>
                                        <p:tgtEl>
                                          <p:spTgt spid="184330"/>
                                        </p:tgtEl>
                                        <p:attrNameLst>
                                          <p:attrName>ppt_w</p:attrName>
                                        </p:attrNameLst>
                                      </p:cBhvr>
                                      <p:tavLst>
                                        <p:tav tm="0">
                                          <p:val>
                                            <p:strVal val="#ppt_w"/>
                                          </p:val>
                                        </p:tav>
                                        <p:tav tm="100000">
                                          <p:val>
                                            <p:strVal val="#ppt_w"/>
                                          </p:val>
                                        </p:tav>
                                      </p:tavLst>
                                    </p:anim>
                                    <p:anim calcmode="lin" valueType="num">
                                      <p:cBhvr>
                                        <p:cTn id="18" dur="500" fill="hold"/>
                                        <p:tgtEl>
                                          <p:spTgt spid="184330"/>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184337"/>
                                        </p:tgtEl>
                                        <p:attrNameLst>
                                          <p:attrName>style.visibility</p:attrName>
                                        </p:attrNameLst>
                                      </p:cBhvr>
                                      <p:to>
                                        <p:strVal val="visible"/>
                                      </p:to>
                                    </p:set>
                                    <p:anim calcmode="lin" valueType="num">
                                      <p:cBhvr>
                                        <p:cTn id="23" dur="500" fill="hold"/>
                                        <p:tgtEl>
                                          <p:spTgt spid="184337"/>
                                        </p:tgtEl>
                                        <p:attrNameLst>
                                          <p:attrName>ppt_x</p:attrName>
                                        </p:attrNameLst>
                                      </p:cBhvr>
                                      <p:tavLst>
                                        <p:tav tm="0">
                                          <p:val>
                                            <p:strVal val="#ppt_x"/>
                                          </p:val>
                                        </p:tav>
                                        <p:tav tm="100000">
                                          <p:val>
                                            <p:strVal val="#ppt_x"/>
                                          </p:val>
                                        </p:tav>
                                      </p:tavLst>
                                    </p:anim>
                                    <p:anim calcmode="lin" valueType="num">
                                      <p:cBhvr>
                                        <p:cTn id="24" dur="500" fill="hold"/>
                                        <p:tgtEl>
                                          <p:spTgt spid="184337"/>
                                        </p:tgtEl>
                                        <p:attrNameLst>
                                          <p:attrName>ppt_y</p:attrName>
                                        </p:attrNameLst>
                                      </p:cBhvr>
                                      <p:tavLst>
                                        <p:tav tm="0">
                                          <p:val>
                                            <p:strVal val="#ppt_y-#ppt_h/2"/>
                                          </p:val>
                                        </p:tav>
                                        <p:tav tm="100000">
                                          <p:val>
                                            <p:strVal val="#ppt_y"/>
                                          </p:val>
                                        </p:tav>
                                      </p:tavLst>
                                    </p:anim>
                                    <p:anim calcmode="lin" valueType="num">
                                      <p:cBhvr>
                                        <p:cTn id="25" dur="500" fill="hold"/>
                                        <p:tgtEl>
                                          <p:spTgt spid="184337"/>
                                        </p:tgtEl>
                                        <p:attrNameLst>
                                          <p:attrName>ppt_w</p:attrName>
                                        </p:attrNameLst>
                                      </p:cBhvr>
                                      <p:tavLst>
                                        <p:tav tm="0">
                                          <p:val>
                                            <p:strVal val="#ppt_w"/>
                                          </p:val>
                                        </p:tav>
                                        <p:tav tm="100000">
                                          <p:val>
                                            <p:strVal val="#ppt_w"/>
                                          </p:val>
                                        </p:tav>
                                      </p:tavLst>
                                    </p:anim>
                                    <p:anim calcmode="lin" valueType="num">
                                      <p:cBhvr>
                                        <p:cTn id="26" dur="500" fill="hold"/>
                                        <p:tgtEl>
                                          <p:spTgt spid="184337"/>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843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4" fill="hold" nodeType="clickEffect">
                                  <p:stCondLst>
                                    <p:cond delay="0"/>
                                  </p:stCondLst>
                                  <p:childTnLst>
                                    <p:set>
                                      <p:cBhvr>
                                        <p:cTn id="34" dur="1" fill="hold">
                                          <p:stCondLst>
                                            <p:cond delay="0"/>
                                          </p:stCondLst>
                                        </p:cTn>
                                        <p:tgtEl>
                                          <p:spTgt spid="184349"/>
                                        </p:tgtEl>
                                        <p:attrNameLst>
                                          <p:attrName>style.visibility</p:attrName>
                                        </p:attrNameLst>
                                      </p:cBhvr>
                                      <p:to>
                                        <p:strVal val="visible"/>
                                      </p:to>
                                    </p:set>
                                    <p:anim calcmode="lin" valueType="num">
                                      <p:cBhvr>
                                        <p:cTn id="35" dur="500" fill="hold"/>
                                        <p:tgtEl>
                                          <p:spTgt spid="184349"/>
                                        </p:tgtEl>
                                        <p:attrNameLst>
                                          <p:attrName>ppt_x</p:attrName>
                                        </p:attrNameLst>
                                      </p:cBhvr>
                                      <p:tavLst>
                                        <p:tav tm="0">
                                          <p:val>
                                            <p:strVal val="#ppt_x"/>
                                          </p:val>
                                        </p:tav>
                                        <p:tav tm="100000">
                                          <p:val>
                                            <p:strVal val="#ppt_x"/>
                                          </p:val>
                                        </p:tav>
                                      </p:tavLst>
                                    </p:anim>
                                    <p:anim calcmode="lin" valueType="num">
                                      <p:cBhvr>
                                        <p:cTn id="36" dur="500" fill="hold"/>
                                        <p:tgtEl>
                                          <p:spTgt spid="184349"/>
                                        </p:tgtEl>
                                        <p:attrNameLst>
                                          <p:attrName>ppt_y</p:attrName>
                                        </p:attrNameLst>
                                      </p:cBhvr>
                                      <p:tavLst>
                                        <p:tav tm="0">
                                          <p:val>
                                            <p:strVal val="#ppt_y+#ppt_h/2"/>
                                          </p:val>
                                        </p:tav>
                                        <p:tav tm="100000">
                                          <p:val>
                                            <p:strVal val="#ppt_y"/>
                                          </p:val>
                                        </p:tav>
                                      </p:tavLst>
                                    </p:anim>
                                    <p:anim calcmode="lin" valueType="num">
                                      <p:cBhvr>
                                        <p:cTn id="37" dur="500" fill="hold"/>
                                        <p:tgtEl>
                                          <p:spTgt spid="184349"/>
                                        </p:tgtEl>
                                        <p:attrNameLst>
                                          <p:attrName>ppt_w</p:attrName>
                                        </p:attrNameLst>
                                      </p:cBhvr>
                                      <p:tavLst>
                                        <p:tav tm="0">
                                          <p:val>
                                            <p:strVal val="#ppt_w"/>
                                          </p:val>
                                        </p:tav>
                                        <p:tav tm="100000">
                                          <p:val>
                                            <p:strVal val="#ppt_w"/>
                                          </p:val>
                                        </p:tav>
                                      </p:tavLst>
                                    </p:anim>
                                    <p:anim calcmode="lin" valueType="num">
                                      <p:cBhvr>
                                        <p:cTn id="38" dur="500" fill="hold"/>
                                        <p:tgtEl>
                                          <p:spTgt spid="1843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fld id="{433EA2BC-6A38-4463-AF3F-515FC9CE075D}" type="slidenum">
              <a:rPr lang="it-IT" altLang="it-IT"/>
              <a:pPr/>
              <a:t>2</a:t>
            </a:fld>
            <a:endParaRPr lang="it-IT" altLang="it-IT"/>
          </a:p>
        </p:txBody>
      </p:sp>
      <p:sp>
        <p:nvSpPr>
          <p:cNvPr id="108548" name="Text Box 4"/>
          <p:cNvSpPr txBox="1">
            <a:spLocks noChangeArrowheads="1"/>
          </p:cNvSpPr>
          <p:nvPr/>
        </p:nvSpPr>
        <p:spPr bwMode="auto">
          <a:xfrm>
            <a:off x="1066800" y="228600"/>
            <a:ext cx="754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b="1">
                <a:solidFill>
                  <a:srgbClr val="FAFF2D"/>
                </a:solidFill>
                <a:latin typeface="Arial" panose="020B0604020202020204" pitchFamily="34" charset="0"/>
              </a:rPr>
              <a:t>METODI DI ANALISI BASATI SU TITOLAZIONE</a:t>
            </a:r>
            <a:endParaRPr lang="it-IT" altLang="it-IT" sz="2400" b="1">
              <a:solidFill>
                <a:schemeClr val="bg1"/>
              </a:solidFill>
              <a:effectLst>
                <a:outerShdw blurRad="38100" dist="38100" dir="2700000" algn="tl">
                  <a:srgbClr val="000000"/>
                </a:outerShdw>
              </a:effectLst>
              <a:latin typeface="Arial" panose="020B0604020202020204" pitchFamily="34" charset="0"/>
            </a:endParaRPr>
          </a:p>
        </p:txBody>
      </p:sp>
      <p:sp>
        <p:nvSpPr>
          <p:cNvPr id="108550" name="Text Box 6"/>
          <p:cNvSpPr txBox="1">
            <a:spLocks noChangeArrowheads="1"/>
          </p:cNvSpPr>
          <p:nvPr/>
        </p:nvSpPr>
        <p:spPr bwMode="auto">
          <a:xfrm>
            <a:off x="1066800" y="1295400"/>
            <a:ext cx="7696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Nell'analisi volumetrica la concentrazione di analita viene determinata mediante </a:t>
            </a: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titolazione</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cioè mediante aggiunta di un volume noto di una soluzione di reattivo a concentrazione nota, il </a:t>
            </a: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titolante</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che reagisce quantitativamente con l'analita in esame.</a:t>
            </a:r>
          </a:p>
        </p:txBody>
      </p:sp>
      <p:sp>
        <p:nvSpPr>
          <p:cNvPr id="108551" name="Text Box 7"/>
          <p:cNvSpPr txBox="1">
            <a:spLocks noChangeArrowheads="1"/>
          </p:cNvSpPr>
          <p:nvPr/>
        </p:nvSpPr>
        <p:spPr bwMode="auto">
          <a:xfrm>
            <a:off x="1066800" y="3810000"/>
            <a:ext cx="7696200"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2"/>
              </a:buBlip>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reazione tra analita e titolante deve essere rapida (condizione verificata in tutte le titolazioni acido-base), quantitativa e a stechiometria nota;</a:t>
            </a:r>
          </a:p>
          <a:p>
            <a:pPr algn="just">
              <a:spcBef>
                <a:spcPct val="10000"/>
              </a:spcBef>
              <a:buFontTx/>
              <a:buBlip>
                <a:blip r:embed="rId2"/>
              </a:buBlip>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non devono essere possibili reazioni collaterali del titolante con interferenti, con l'ossigeno disciolto in soluzione o con l'anidride carbonica, ecc.;</a:t>
            </a:r>
            <a:r>
              <a:rPr lang="it-IT" altLang="it-IT" sz="18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endPar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a:spcBef>
                <a:spcPct val="10000"/>
              </a:spcBef>
              <a:buFontTx/>
              <a:buBlip>
                <a:blip r:embed="rId2"/>
              </a:buBlip>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deve essere possibile reperire un </a:t>
            </a:r>
            <a:r>
              <a:rPr lang="it-IT" altLang="it-IT" sz="18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indicatore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cioè una sostanza che permetta di identificare il p.e. cambiando di colore in vicinanza di esso (viraggio).</a:t>
            </a:r>
            <a:endParaRPr lang="it-IT" altLang="it-IT" sz="1800"/>
          </a:p>
        </p:txBody>
      </p:sp>
      <p:sp>
        <p:nvSpPr>
          <p:cNvPr id="108552" name="Text Box 8"/>
          <p:cNvSpPr txBox="1">
            <a:spLocks noChangeArrowheads="1"/>
          </p:cNvSpPr>
          <p:nvPr/>
        </p:nvSpPr>
        <p:spPr bwMode="auto">
          <a:xfrm>
            <a:off x="1143000" y="609600"/>
            <a:ext cx="746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it-IT"/>
          </a:p>
        </p:txBody>
      </p:sp>
      <p:sp>
        <p:nvSpPr>
          <p:cNvPr id="108555" name="Text Box 11"/>
          <p:cNvSpPr txBox="1">
            <a:spLocks noChangeArrowheads="1"/>
          </p:cNvSpPr>
          <p:nvPr/>
        </p:nvSpPr>
        <p:spPr bwMode="auto">
          <a:xfrm>
            <a:off x="1066800" y="2514600"/>
            <a:ext cx="7696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Il </a:t>
            </a: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punto di arresto</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della titolazione, </a:t>
            </a: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p.a.</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al quale vengono interrotte le aggiunte di titolante, deve essere il più possibile vicino al </a:t>
            </a: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punto equivalente</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p.e.</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cioè al punto al quale si sarebbe pervenuti dopo aver aggiunto la quantità</a:t>
            </a:r>
            <a:r>
              <a:rPr lang="it-IT" altLang="it-IT"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esattamente</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stechiometrica</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di titolante.  Ma:</a:t>
            </a:r>
          </a:p>
        </p:txBody>
      </p:sp>
      <p:sp>
        <p:nvSpPr>
          <p:cNvPr id="108556" name="Text Box 1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1E83619-2C93-4218-9827-C2A423C60D29}" type="slidenum">
              <a:rPr lang="it-IT" altLang="it-IT" sz="1400">
                <a:solidFill>
                  <a:schemeClr val="bg1"/>
                </a:solidFill>
                <a:latin typeface="Arial" panose="020B0604020202020204" pitchFamily="34" charset="0"/>
              </a:rPr>
              <a:pPr>
                <a:spcBef>
                  <a:spcPct val="50000"/>
                </a:spcBef>
              </a:pPr>
              <a:t>2</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55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55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85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build="p" autoUpdateAnimBg="0"/>
      <p:bldP spid="10855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Segnaposto numero diapositiva 3"/>
          <p:cNvSpPr>
            <a:spLocks noGrp="1"/>
          </p:cNvSpPr>
          <p:nvPr>
            <p:ph type="sldNum" sz="quarter" idx="12"/>
          </p:nvPr>
        </p:nvSpPr>
        <p:spPr/>
        <p:txBody>
          <a:bodyPr/>
          <a:lstStyle/>
          <a:p>
            <a:fld id="{1BA920A1-0DA2-4B8D-9AB7-8F1637B2EA3A}" type="slidenum">
              <a:rPr lang="it-IT" altLang="it-IT"/>
              <a:pPr/>
              <a:t>20</a:t>
            </a:fld>
            <a:endParaRPr lang="it-IT" altLang="it-IT"/>
          </a:p>
        </p:txBody>
      </p:sp>
      <p:sp>
        <p:nvSpPr>
          <p:cNvPr id="195589" name="Rectangle 1029"/>
          <p:cNvSpPr>
            <a:spLocks noChangeArrowheads="1"/>
          </p:cNvSpPr>
          <p:nvPr/>
        </p:nvSpPr>
        <p:spPr bwMode="auto">
          <a:xfrm>
            <a:off x="990600" y="9144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it-IT"/>
          </a:p>
        </p:txBody>
      </p:sp>
      <p:sp>
        <p:nvSpPr>
          <p:cNvPr id="195593" name="Text Box 1033"/>
          <p:cNvSpPr txBox="1">
            <a:spLocks noChangeArrowheads="1"/>
          </p:cNvSpPr>
          <p:nvPr/>
        </p:nvSpPr>
        <p:spPr bwMode="auto">
          <a:xfrm>
            <a:off x="1295400" y="990600"/>
            <a:ext cx="716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2000">
                <a:solidFill>
                  <a:schemeClr val="bg1"/>
                </a:solidFill>
                <a:latin typeface="Arial" panose="020B0604020202020204" pitchFamily="34" charset="0"/>
              </a:rPr>
              <a:t> Spiegare intuitivamente perché la capacità tampone è massima a pH = pK</a:t>
            </a:r>
            <a:r>
              <a:rPr lang="it-IT" altLang="it-IT" sz="2000" baseline="-25000">
                <a:solidFill>
                  <a:schemeClr val="bg1"/>
                </a:solidFill>
                <a:latin typeface="Arial" panose="020B0604020202020204" pitchFamily="34" charset="0"/>
              </a:rPr>
              <a:t>a</a:t>
            </a:r>
            <a:r>
              <a:rPr lang="it-IT" altLang="it-IT" sz="2000">
                <a:solidFill>
                  <a:schemeClr val="bg1"/>
                </a:solidFill>
                <a:latin typeface="Arial" panose="020B0604020202020204" pitchFamily="34" charset="0"/>
              </a:rPr>
              <a:t>. </a:t>
            </a:r>
          </a:p>
        </p:txBody>
      </p:sp>
      <p:sp>
        <p:nvSpPr>
          <p:cNvPr id="195594" name="Text Box 1034"/>
          <p:cNvSpPr txBox="1">
            <a:spLocks noChangeArrowheads="1"/>
          </p:cNvSpPr>
          <p:nvPr/>
        </p:nvSpPr>
        <p:spPr bwMode="auto">
          <a:xfrm>
            <a:off x="1371600" y="2514600"/>
            <a:ext cx="71628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rgbClr val="FF0000"/>
              </a:buClr>
              <a:buSzPct val="120000"/>
              <a:buFont typeface="Wingdings" panose="05000000000000000000" pitchFamily="2" charset="2"/>
              <a:buNone/>
            </a:pPr>
            <a:r>
              <a:rPr lang="it-IT" altLang="it-IT" sz="2000">
                <a:solidFill>
                  <a:schemeClr val="bg1"/>
                </a:solidFill>
                <a:latin typeface="Arial" panose="020B0604020202020204" pitchFamily="34" charset="0"/>
                <a:sym typeface="Symbol" panose="05050102010706020507" pitchFamily="18" charset="2"/>
              </a:rPr>
              <a:t>	</a:t>
            </a:r>
            <a:r>
              <a:rPr lang="it-IT" altLang="it-IT" sz="2000" b="1">
                <a:solidFill>
                  <a:schemeClr val="bg1"/>
                </a:solidFill>
                <a:latin typeface="Arial" panose="020B0604020202020204" pitchFamily="34" charset="0"/>
                <a:sym typeface="Symbol" panose="05050102010706020507" pitchFamily="18" charset="2"/>
              </a:rPr>
              <a:t>+2H</a:t>
            </a:r>
            <a:r>
              <a:rPr lang="it-IT" altLang="it-IT" sz="2000" b="1" baseline="30000">
                <a:solidFill>
                  <a:schemeClr val="bg1"/>
                </a:solidFill>
                <a:latin typeface="Arial" panose="020B0604020202020204" pitchFamily="34" charset="0"/>
                <a:sym typeface="Symbol" panose="05050102010706020507" pitchFamily="18" charset="2"/>
              </a:rPr>
              <a:t>+</a:t>
            </a:r>
            <a:r>
              <a:rPr lang="it-IT" altLang="it-IT" sz="2000" baseline="30000">
                <a:solidFill>
                  <a:schemeClr val="bg1"/>
                </a:solidFill>
                <a:latin typeface="Arial" panose="020B0604020202020204" pitchFamily="34" charset="0"/>
                <a:sym typeface="Symbol" panose="05050102010706020507" pitchFamily="18" charset="2"/>
              </a:rPr>
              <a:t>  			        </a:t>
            </a:r>
            <a:r>
              <a:rPr lang="it-IT" altLang="it-IT" sz="2000" b="1">
                <a:solidFill>
                  <a:schemeClr val="bg1"/>
                </a:solidFill>
                <a:latin typeface="Arial" panose="020B0604020202020204" pitchFamily="34" charset="0"/>
                <a:sym typeface="Symbol" panose="05050102010706020507" pitchFamily="18" charset="2"/>
              </a:rPr>
              <a:t>-2H</a:t>
            </a:r>
            <a:r>
              <a:rPr lang="it-IT" altLang="it-IT" sz="2000" b="1" baseline="30000">
                <a:solidFill>
                  <a:schemeClr val="bg1"/>
                </a:solidFill>
                <a:latin typeface="Arial" panose="020B0604020202020204" pitchFamily="34" charset="0"/>
                <a:sym typeface="Symbol" panose="05050102010706020507" pitchFamily="18" charset="2"/>
              </a:rPr>
              <a:t>+</a:t>
            </a:r>
            <a:r>
              <a:rPr lang="it-IT" altLang="it-IT" sz="2000" baseline="30000">
                <a:solidFill>
                  <a:schemeClr val="bg1"/>
                </a:solidFill>
                <a:latin typeface="Arial" panose="020B0604020202020204" pitchFamily="34" charset="0"/>
                <a:sym typeface="Symbol" panose="05050102010706020507" pitchFamily="18" charset="2"/>
              </a:rPr>
              <a:t>		</a:t>
            </a:r>
            <a:endParaRPr lang="it-IT" altLang="it-IT" sz="2000">
              <a:solidFill>
                <a:schemeClr val="bg1"/>
              </a:solidFill>
              <a:latin typeface="Arial" panose="020B0604020202020204" pitchFamily="34" charset="0"/>
              <a:sym typeface="Symbol" panose="05050102010706020507" pitchFamily="18" charset="2"/>
            </a:endParaRPr>
          </a:p>
          <a:p>
            <a:pPr algn="ctr">
              <a:lnSpc>
                <a:spcPct val="75000"/>
              </a:lnSpc>
              <a:buClr>
                <a:srgbClr val="FF0000"/>
              </a:buClr>
              <a:buSzPct val="120000"/>
              <a:buFont typeface="Wingdings" panose="05000000000000000000" pitchFamily="2" charset="2"/>
              <a:buNone/>
            </a:pPr>
            <a:r>
              <a:rPr lang="it-IT" altLang="it-IT" sz="2000">
                <a:solidFill>
                  <a:schemeClr val="bg1"/>
                </a:solidFill>
                <a:latin typeface="Arial" panose="020B0604020202020204" pitchFamily="34" charset="0"/>
                <a:sym typeface="Symbol" panose="05050102010706020507" pitchFamily="18" charset="2"/>
              </a:rPr>
              <a:t>	    	</a:t>
            </a:r>
            <a:r>
              <a:rPr lang="it-IT" altLang="it-IT" sz="2000">
                <a:solidFill>
                  <a:schemeClr val="bg1"/>
                </a:solidFill>
                <a:latin typeface="Arial" panose="020B0604020202020204" pitchFamily="34" charset="0"/>
              </a:rPr>
              <a:t>C</a:t>
            </a:r>
            <a:r>
              <a:rPr lang="it-IT" altLang="it-IT" sz="2000" baseline="-25000">
                <a:solidFill>
                  <a:schemeClr val="bg1"/>
                </a:solidFill>
                <a:latin typeface="Arial" panose="020B0604020202020204" pitchFamily="34" charset="0"/>
              </a:rPr>
              <a:t>HA</a:t>
            </a:r>
            <a:r>
              <a:rPr lang="it-IT" altLang="it-IT" sz="2000">
                <a:solidFill>
                  <a:schemeClr val="bg1"/>
                </a:solidFill>
                <a:latin typeface="Arial" panose="020B0604020202020204" pitchFamily="34" charset="0"/>
              </a:rPr>
              <a:t>/C</a:t>
            </a:r>
            <a:r>
              <a:rPr lang="it-IT" altLang="it-IT" sz="2000" baseline="-25000">
                <a:solidFill>
                  <a:schemeClr val="bg1"/>
                </a:solidFill>
                <a:latin typeface="Arial" panose="020B0604020202020204" pitchFamily="34" charset="0"/>
              </a:rPr>
              <a:t>A 	           </a:t>
            </a:r>
            <a:r>
              <a:rPr lang="it-IT" altLang="it-IT" sz="2000">
                <a:solidFill>
                  <a:schemeClr val="bg1"/>
                </a:solidFill>
                <a:latin typeface="Arial" panose="020B0604020202020204" pitchFamily="34" charset="0"/>
                <a:sym typeface="Symbol" panose="05050102010706020507" pitchFamily="18" charset="2"/>
              </a:rPr>
              <a:t></a:t>
            </a:r>
            <a:r>
              <a:rPr lang="it-IT" altLang="it-IT" sz="2000">
                <a:solidFill>
                  <a:schemeClr val="bg1"/>
                </a:solidFill>
                <a:latin typeface="Arial" panose="020B0604020202020204" pitchFamily="34" charset="0"/>
              </a:rPr>
              <a:t>		</a:t>
            </a:r>
          </a:p>
        </p:txBody>
      </p:sp>
      <p:sp>
        <p:nvSpPr>
          <p:cNvPr id="195595" name="Text Box 1035"/>
          <p:cNvSpPr txBox="1">
            <a:spLocks noChangeArrowheads="1"/>
          </p:cNvSpPr>
          <p:nvPr/>
        </p:nvSpPr>
        <p:spPr bwMode="auto">
          <a:xfrm>
            <a:off x="1371600" y="3352800"/>
            <a:ext cx="7162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rgbClr val="FF0000"/>
              </a:buClr>
              <a:buSzPct val="120000"/>
              <a:buFont typeface="Wingdings" panose="05000000000000000000" pitchFamily="2" charset="2"/>
              <a:buNone/>
            </a:pPr>
            <a:r>
              <a:rPr lang="it-IT" altLang="it-IT" sz="2000">
                <a:solidFill>
                  <a:schemeClr val="bg1"/>
                </a:solidFill>
                <a:latin typeface="Arial" panose="020B0604020202020204" pitchFamily="34" charset="0"/>
              </a:rPr>
              <a:t>52/48 = 1,08		50/50 = 1,00		48/52 = 0,92</a:t>
            </a:r>
          </a:p>
          <a:p>
            <a:pPr algn="ctr">
              <a:spcBef>
                <a:spcPct val="50000"/>
              </a:spcBef>
              <a:buClr>
                <a:srgbClr val="FF0000"/>
              </a:buClr>
              <a:buSzPct val="120000"/>
              <a:buFont typeface="Wingdings" panose="05000000000000000000" pitchFamily="2" charset="2"/>
              <a:buNone/>
            </a:pPr>
            <a:r>
              <a:rPr lang="it-IT" altLang="it-IT" sz="2000">
                <a:solidFill>
                  <a:srgbClr val="FFFF00"/>
                </a:solidFill>
                <a:latin typeface="Arial" panose="020B0604020202020204" pitchFamily="34" charset="0"/>
              </a:rPr>
              <a:t>97/3 = 32,2		95/5 = 19,0		93/7 = 13.3</a:t>
            </a:r>
          </a:p>
          <a:p>
            <a:pPr algn="ctr">
              <a:spcBef>
                <a:spcPct val="50000"/>
              </a:spcBef>
              <a:buClr>
                <a:srgbClr val="FF0000"/>
              </a:buClr>
              <a:buSzPct val="120000"/>
              <a:buFont typeface="Wingdings" panose="05000000000000000000" pitchFamily="2" charset="2"/>
              <a:buNone/>
            </a:pPr>
            <a:r>
              <a:rPr lang="it-IT" altLang="it-IT" sz="2000" b="1">
                <a:solidFill>
                  <a:srgbClr val="FF0000"/>
                </a:solidFill>
                <a:latin typeface="Arial" panose="020B0604020202020204" pitchFamily="34" charset="0"/>
              </a:rPr>
              <a:t>99/1 = 99,0		97/3 = 32,3		95/5 = 19,0</a:t>
            </a:r>
          </a:p>
        </p:txBody>
      </p:sp>
      <p:sp>
        <p:nvSpPr>
          <p:cNvPr id="195596" name="Text Box 1036"/>
          <p:cNvSpPr txBox="1">
            <a:spLocks noChangeArrowheads="1"/>
          </p:cNvSpPr>
          <p:nvPr/>
        </p:nvSpPr>
        <p:spPr bwMode="auto">
          <a:xfrm>
            <a:off x="1371600" y="4876800"/>
            <a:ext cx="716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2000">
                <a:solidFill>
                  <a:schemeClr val="bg1"/>
                </a:solidFill>
                <a:latin typeface="Arial" panose="020B0604020202020204" pitchFamily="34" charset="0"/>
              </a:rPr>
              <a:t> Come si deve scegliere un sistema tampone dato il pH al quale si deve tamponare? </a:t>
            </a:r>
          </a:p>
        </p:txBody>
      </p:sp>
      <p:sp>
        <p:nvSpPr>
          <p:cNvPr id="195598" name="Text Box 1038"/>
          <p:cNvSpPr txBox="1">
            <a:spLocks noChangeArrowheads="1"/>
          </p:cNvSpPr>
          <p:nvPr/>
        </p:nvSpPr>
        <p:spPr bwMode="auto">
          <a:xfrm>
            <a:off x="1295400" y="19050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latin typeface="Arial" panose="020B0604020202020204" pitchFamily="34" charset="0"/>
              </a:rPr>
              <a:t>Il pH dipende dal rapporto [HA]/[A</a:t>
            </a:r>
            <a:r>
              <a:rPr lang="it-IT" altLang="it-IT" baseline="30000">
                <a:solidFill>
                  <a:schemeClr val="bg1"/>
                </a:solidFill>
                <a:latin typeface="Arial" panose="020B0604020202020204" pitchFamily="34" charset="0"/>
              </a:rPr>
              <a:t>-</a:t>
            </a:r>
            <a:r>
              <a:rPr lang="it-IT" altLang="it-IT">
                <a:solidFill>
                  <a:schemeClr val="bg1"/>
                </a:solidFill>
                <a:latin typeface="Arial" panose="020B0604020202020204" pitchFamily="34" charset="0"/>
              </a:rPr>
              <a:t>]</a:t>
            </a:r>
          </a:p>
        </p:txBody>
      </p:sp>
      <p:grpSp>
        <p:nvGrpSpPr>
          <p:cNvPr id="195600" name="Group 1040"/>
          <p:cNvGrpSpPr>
            <a:grpSpLocks/>
          </p:cNvGrpSpPr>
          <p:nvPr/>
        </p:nvGrpSpPr>
        <p:grpSpPr bwMode="auto">
          <a:xfrm>
            <a:off x="990600" y="228600"/>
            <a:ext cx="7772400" cy="396875"/>
            <a:chOff x="624" y="144"/>
            <a:chExt cx="4896" cy="250"/>
          </a:xfrm>
        </p:grpSpPr>
        <p:sp>
          <p:nvSpPr>
            <p:cNvPr id="195601" name="Rectangle 1041"/>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5602" name="Text Box 1042"/>
            <p:cNvSpPr txBox="1">
              <a:spLocks noChangeArrowheads="1"/>
            </p:cNvSpPr>
            <p:nvPr/>
          </p:nvSpPr>
          <p:spPr bwMode="auto">
            <a:xfrm>
              <a:off x="673" y="144"/>
              <a:ext cx="8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195603" name="Text Box 1043"/>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20C9CA54-86C1-4084-81F3-829B3C809F79}" type="slidenum">
              <a:rPr lang="it-IT" altLang="it-IT" sz="1400">
                <a:solidFill>
                  <a:schemeClr val="bg1"/>
                </a:solidFill>
                <a:latin typeface="Arial" panose="020B0604020202020204" pitchFamily="34" charset="0"/>
              </a:rPr>
              <a:pPr>
                <a:spcBef>
                  <a:spcPct val="50000"/>
                </a:spcBef>
              </a:pPr>
              <a:t>20</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955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5598"/>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1000"/>
                                  </p:stCondLst>
                                  <p:childTnLst>
                                    <p:set>
                                      <p:cBhvr>
                                        <p:cTn id="13" dur="1" fill="hold">
                                          <p:stCondLst>
                                            <p:cond delay="499"/>
                                          </p:stCondLst>
                                        </p:cTn>
                                        <p:tgtEl>
                                          <p:spTgt spid="19559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195595">
                                            <p:txEl>
                                              <p:pRg st="0" end="0"/>
                                            </p:txEl>
                                          </p:spTgt>
                                        </p:tgtEl>
                                        <p:attrNameLst>
                                          <p:attrName>style.visibility</p:attrName>
                                        </p:attrNameLst>
                                      </p:cBhvr>
                                      <p:to>
                                        <p:strVal val="visible"/>
                                      </p:to>
                                    </p:set>
                                    <p:anim calcmode="lin" valueType="num">
                                      <p:cBhvr>
                                        <p:cTn id="18" dur="500" fill="hold"/>
                                        <p:tgtEl>
                                          <p:spTgt spid="19559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95595">
                                            <p:txEl>
                                              <p:pRg st="0" end="0"/>
                                            </p:txEl>
                                          </p:spTgt>
                                        </p:tgtEl>
                                        <p:attrNameLst>
                                          <p:attrName>ppt_h</p:attrName>
                                        </p:attrNameLst>
                                      </p:cBhvr>
                                      <p:tavLst>
                                        <p:tav tm="0">
                                          <p:val>
                                            <p:fltVal val="0"/>
                                          </p:val>
                                        </p:tav>
                                        <p:tav tm="100000">
                                          <p:val>
                                            <p:strVal val="#ppt_h"/>
                                          </p:val>
                                        </p:tav>
                                      </p:tavLst>
                                    </p:anim>
                                    <p:anim calcmode="lin" valueType="num">
                                      <p:cBhvr>
                                        <p:cTn id="20" dur="500" fill="hold"/>
                                        <p:tgtEl>
                                          <p:spTgt spid="195595">
                                            <p:txEl>
                                              <p:pRg st="0" end="0"/>
                                            </p:txEl>
                                          </p:spTgt>
                                        </p:tgtEl>
                                        <p:attrNameLst>
                                          <p:attrName>ppt_x</p:attrName>
                                        </p:attrNameLst>
                                      </p:cBhvr>
                                      <p:tavLst>
                                        <p:tav tm="0">
                                          <p:val>
                                            <p:fltVal val="0.5"/>
                                          </p:val>
                                        </p:tav>
                                        <p:tav tm="100000">
                                          <p:val>
                                            <p:strVal val="#ppt_x"/>
                                          </p:val>
                                        </p:tav>
                                      </p:tavLst>
                                    </p:anim>
                                    <p:anim calcmode="lin" valueType="num">
                                      <p:cBhvr>
                                        <p:cTn id="21" dur="500" fill="hold"/>
                                        <p:tgtEl>
                                          <p:spTgt spid="19559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528" fill="hold" grpId="0" nodeType="clickEffect">
                                  <p:stCondLst>
                                    <p:cond delay="0"/>
                                  </p:stCondLst>
                                  <p:childTnLst>
                                    <p:set>
                                      <p:cBhvr>
                                        <p:cTn id="25" dur="1" fill="hold">
                                          <p:stCondLst>
                                            <p:cond delay="0"/>
                                          </p:stCondLst>
                                        </p:cTn>
                                        <p:tgtEl>
                                          <p:spTgt spid="195595">
                                            <p:txEl>
                                              <p:pRg st="1" end="1"/>
                                            </p:txEl>
                                          </p:spTgt>
                                        </p:tgtEl>
                                        <p:attrNameLst>
                                          <p:attrName>style.visibility</p:attrName>
                                        </p:attrNameLst>
                                      </p:cBhvr>
                                      <p:to>
                                        <p:strVal val="visible"/>
                                      </p:to>
                                    </p:set>
                                    <p:anim calcmode="lin" valueType="num">
                                      <p:cBhvr>
                                        <p:cTn id="26" dur="500" fill="hold"/>
                                        <p:tgtEl>
                                          <p:spTgt spid="19559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95595">
                                            <p:txEl>
                                              <p:pRg st="1" end="1"/>
                                            </p:txEl>
                                          </p:spTgt>
                                        </p:tgtEl>
                                        <p:attrNameLst>
                                          <p:attrName>ppt_h</p:attrName>
                                        </p:attrNameLst>
                                      </p:cBhvr>
                                      <p:tavLst>
                                        <p:tav tm="0">
                                          <p:val>
                                            <p:fltVal val="0"/>
                                          </p:val>
                                        </p:tav>
                                        <p:tav tm="100000">
                                          <p:val>
                                            <p:strVal val="#ppt_h"/>
                                          </p:val>
                                        </p:tav>
                                      </p:tavLst>
                                    </p:anim>
                                    <p:anim calcmode="lin" valueType="num">
                                      <p:cBhvr>
                                        <p:cTn id="28" dur="500" fill="hold"/>
                                        <p:tgtEl>
                                          <p:spTgt spid="195595">
                                            <p:txEl>
                                              <p:pRg st="1" end="1"/>
                                            </p:txEl>
                                          </p:spTgt>
                                        </p:tgtEl>
                                        <p:attrNameLst>
                                          <p:attrName>ppt_x</p:attrName>
                                        </p:attrNameLst>
                                      </p:cBhvr>
                                      <p:tavLst>
                                        <p:tav tm="0">
                                          <p:val>
                                            <p:fltVal val="0.5"/>
                                          </p:val>
                                        </p:tav>
                                        <p:tav tm="100000">
                                          <p:val>
                                            <p:strVal val="#ppt_x"/>
                                          </p:val>
                                        </p:tav>
                                      </p:tavLst>
                                    </p:anim>
                                    <p:anim calcmode="lin" valueType="num">
                                      <p:cBhvr>
                                        <p:cTn id="29" dur="500" fill="hold"/>
                                        <p:tgtEl>
                                          <p:spTgt spid="195595">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528" fill="hold" grpId="0" nodeType="clickEffect">
                                  <p:stCondLst>
                                    <p:cond delay="0"/>
                                  </p:stCondLst>
                                  <p:childTnLst>
                                    <p:set>
                                      <p:cBhvr>
                                        <p:cTn id="33" dur="1" fill="hold">
                                          <p:stCondLst>
                                            <p:cond delay="0"/>
                                          </p:stCondLst>
                                        </p:cTn>
                                        <p:tgtEl>
                                          <p:spTgt spid="195595">
                                            <p:txEl>
                                              <p:pRg st="2" end="2"/>
                                            </p:txEl>
                                          </p:spTgt>
                                        </p:tgtEl>
                                        <p:attrNameLst>
                                          <p:attrName>style.visibility</p:attrName>
                                        </p:attrNameLst>
                                      </p:cBhvr>
                                      <p:to>
                                        <p:strVal val="visible"/>
                                      </p:to>
                                    </p:set>
                                    <p:anim calcmode="lin" valueType="num">
                                      <p:cBhvr>
                                        <p:cTn id="34" dur="500" fill="hold"/>
                                        <p:tgtEl>
                                          <p:spTgt spid="195595">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195595">
                                            <p:txEl>
                                              <p:pRg st="2" end="2"/>
                                            </p:txEl>
                                          </p:spTgt>
                                        </p:tgtEl>
                                        <p:attrNameLst>
                                          <p:attrName>ppt_h</p:attrName>
                                        </p:attrNameLst>
                                      </p:cBhvr>
                                      <p:tavLst>
                                        <p:tav tm="0">
                                          <p:val>
                                            <p:fltVal val="0"/>
                                          </p:val>
                                        </p:tav>
                                        <p:tav tm="100000">
                                          <p:val>
                                            <p:strVal val="#ppt_h"/>
                                          </p:val>
                                        </p:tav>
                                      </p:tavLst>
                                    </p:anim>
                                    <p:anim calcmode="lin" valueType="num">
                                      <p:cBhvr>
                                        <p:cTn id="36" dur="500" fill="hold"/>
                                        <p:tgtEl>
                                          <p:spTgt spid="195595">
                                            <p:txEl>
                                              <p:pRg st="2" end="2"/>
                                            </p:txEl>
                                          </p:spTgt>
                                        </p:tgtEl>
                                        <p:attrNameLst>
                                          <p:attrName>ppt_x</p:attrName>
                                        </p:attrNameLst>
                                      </p:cBhvr>
                                      <p:tavLst>
                                        <p:tav tm="0">
                                          <p:val>
                                            <p:fltVal val="0.5"/>
                                          </p:val>
                                        </p:tav>
                                        <p:tav tm="100000">
                                          <p:val>
                                            <p:strVal val="#ppt_x"/>
                                          </p:val>
                                        </p:tav>
                                      </p:tavLst>
                                    </p:anim>
                                    <p:anim calcmode="lin" valueType="num">
                                      <p:cBhvr>
                                        <p:cTn id="37" dur="500" fill="hold"/>
                                        <p:tgtEl>
                                          <p:spTgt spid="195595">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95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3" grpId="0" autoUpdateAnimBg="0"/>
      <p:bldP spid="195594" grpId="0" autoUpdateAnimBg="0"/>
      <p:bldP spid="195595" grpId="0" build="p" autoUpdateAnimBg="0"/>
      <p:bldP spid="195596" grpId="0" autoUpdateAnimBg="0"/>
      <p:bldP spid="19559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5B9FE73C-709D-4C8C-B05C-045CC2E47F7E}" type="slidenum">
              <a:rPr lang="it-IT" altLang="it-IT"/>
              <a:pPr/>
              <a:t>21</a:t>
            </a:fld>
            <a:endParaRPr lang="it-IT" altLang="it-IT"/>
          </a:p>
        </p:txBody>
      </p:sp>
      <p:sp>
        <p:nvSpPr>
          <p:cNvPr id="196613" name="Text Box 1029"/>
          <p:cNvSpPr txBox="1">
            <a:spLocks noChangeArrowheads="1"/>
          </p:cNvSpPr>
          <p:nvPr/>
        </p:nvSpPr>
        <p:spPr bwMode="auto">
          <a:xfrm>
            <a:off x="1066800" y="762000"/>
            <a:ext cx="7696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Anche le soluzioni contenenti una coppia coniugata di un acido poliprotico, quali per esempio le coppie coniugate 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PO</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PO</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HPO</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PO</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PO</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/HPO</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CO</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/HCO</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ecc., sono soluzioni tampone. Gli acidi poliprotici costituiscono quindi sistemi tampone multipli.</a:t>
            </a:r>
            <a:endParaRPr lang="it-IT" altLang="it-IT">
              <a:solidFill>
                <a:schemeClr val="bg1"/>
              </a:solidFill>
              <a:effectLst>
                <a:outerShdw blurRad="38100" dist="38100" dir="2700000" algn="tl">
                  <a:srgbClr val="000000"/>
                </a:outerShdw>
              </a:effectLst>
              <a:latin typeface="Arial" panose="020B0604020202020204" pitchFamily="34" charset="0"/>
            </a:endParaRPr>
          </a:p>
        </p:txBody>
      </p:sp>
      <p:sp>
        <p:nvSpPr>
          <p:cNvPr id="196614" name="Text Box 1030"/>
          <p:cNvSpPr txBox="1">
            <a:spLocks noChangeArrowheads="1"/>
          </p:cNvSpPr>
          <p:nvPr/>
        </p:nvSpPr>
        <p:spPr bwMode="auto">
          <a:xfrm>
            <a:off x="1066800" y="2133600"/>
            <a:ext cx="76962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 laboratorio non conviene preparare una soluzione tampone mescolando le quantità </a:t>
            </a:r>
            <a:r>
              <a:rPr lang="it-IT" altLang="it-IT"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calcolate</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di acido e base coniugati.</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Infatti, le equazioni per il calcolo del pH delle soluzioni tampone forniscono soluzioni</a:t>
            </a:r>
            <a:r>
              <a:rPr lang="it-IT" altLang="it-IT"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i="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approssimate</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in quanto nell'applicarle bisognerebbe usare le attività e non le concentrazioni: specialmente nel caso di soluzioni tampone caratterizzate da una elevata forza ionica e/o in presenza di specie recanti cariche multiple (ioni fosfato, citrato, ecc.), le attività in soluzione sono significativamente minori delle concentrazioni calcolate. </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Inoltre, nel caso la temperatura fosse diversa da 25°C, nei calcoli bisognerebbe usare i valori delle varie costanti di equilibrio validi alla temperatura di lavoro.</a:t>
            </a:r>
          </a:p>
        </p:txBody>
      </p:sp>
      <p:sp>
        <p:nvSpPr>
          <p:cNvPr id="196618" name="Text Box 1034"/>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B6D6F101-FAD7-47BD-8ECC-3201EA628C6F}" type="slidenum">
              <a:rPr lang="it-IT" altLang="it-IT" sz="1400">
                <a:solidFill>
                  <a:schemeClr val="bg1"/>
                </a:solidFill>
                <a:latin typeface="Arial" panose="020B0604020202020204" pitchFamily="34" charset="0"/>
              </a:rPr>
              <a:pPr>
                <a:spcBef>
                  <a:spcPct val="50000"/>
                </a:spcBef>
              </a:pPr>
              <a:t>21</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66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66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66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A7DBDFCE-6BA4-4D07-9DEB-0FAA78913AFA}" type="slidenum">
              <a:rPr lang="it-IT" altLang="it-IT"/>
              <a:pPr/>
              <a:t>22</a:t>
            </a:fld>
            <a:endParaRPr lang="it-IT" altLang="it-IT"/>
          </a:p>
        </p:txBody>
      </p:sp>
      <p:sp>
        <p:nvSpPr>
          <p:cNvPr id="199685" name="Text Box 1029"/>
          <p:cNvSpPr txBox="1">
            <a:spLocks noChangeArrowheads="1"/>
          </p:cNvSpPr>
          <p:nvPr/>
        </p:nvSpPr>
        <p:spPr bwMode="auto">
          <a:xfrm>
            <a:off x="1219200" y="533400"/>
            <a:ext cx="3810000"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Il metodo di preparazione più conveniente consiste nel portare in soluzione, in un matraccio tarato, la quantità di base o di acido coniugati necessaria per realizzare la molarità richiesta, portare il pH al valore corretto mediante aggiunte successive di base forte o, rispettivamente, acido forte concentrati (all'incirca 1 M) e quindi portare a volume.</a:t>
            </a:r>
          </a:p>
          <a:p>
            <a:pPr algn="just">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Se il pH finale non deve essere controllato con molta precisione, l'operazione può essere effettuata anche leggendo il pH con cartine indicatrici: ne esistono di </a:t>
            </a:r>
            <a:r>
              <a:rPr lang="it-IT" altLang="it-IT" sz="16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indelebili</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(che non contaminano la soluzione) e che permettono la misurazione del pH a ± 0,1-0,3 unità.</a:t>
            </a:r>
          </a:p>
          <a:p>
            <a:pPr algn="just">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Altrimenti è necessario usare un elettrodo a vetro ed un pHmetro</a:t>
            </a:r>
            <a:endParaRPr lang="it-IT" altLang="it-IT" sz="1600">
              <a:solidFill>
                <a:schemeClr val="bg1"/>
              </a:solidFill>
              <a:effectLst>
                <a:outerShdw blurRad="38100" dist="38100" dir="2700000" algn="tl">
                  <a:srgbClr val="000000"/>
                </a:outerShdw>
              </a:effectLst>
              <a:latin typeface="Arial" panose="020B0604020202020204" pitchFamily="34" charset="0"/>
            </a:endParaRPr>
          </a:p>
        </p:txBody>
      </p:sp>
      <p:pic>
        <p:nvPicPr>
          <p:cNvPr id="199688" name="Picture 1032" descr="panpe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066800"/>
            <a:ext cx="3389313" cy="4110038"/>
          </a:xfrm>
          <a:prstGeom prst="rect">
            <a:avLst/>
          </a:prstGeom>
          <a:noFill/>
          <a:extLst>
            <a:ext uri="{909E8E84-426E-40DD-AFC4-6F175D3DCCD1}">
              <a14:hiddenFill xmlns:a14="http://schemas.microsoft.com/office/drawing/2010/main">
                <a:solidFill>
                  <a:srgbClr val="FFFFFF"/>
                </a:solidFill>
              </a14:hiddenFill>
            </a:ext>
          </a:extLst>
        </p:spPr>
      </p:pic>
      <p:sp>
        <p:nvSpPr>
          <p:cNvPr id="199690" name="Text Box 1034"/>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3F6081C3-6FF0-4AEF-9E3C-5E6BB4F9667B}" type="slidenum">
              <a:rPr lang="it-IT" altLang="it-IT" sz="1400">
                <a:solidFill>
                  <a:schemeClr val="bg1"/>
                </a:solidFill>
                <a:latin typeface="Arial" panose="020B0604020202020204" pitchFamily="34" charset="0"/>
              </a:rPr>
              <a:pPr>
                <a:spcBef>
                  <a:spcPct val="50000"/>
                </a:spcBef>
              </a:pPr>
              <a:t>22</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Segnaposto numero diapositiva 3"/>
          <p:cNvSpPr>
            <a:spLocks noGrp="1"/>
          </p:cNvSpPr>
          <p:nvPr>
            <p:ph type="sldNum" sz="quarter" idx="12"/>
          </p:nvPr>
        </p:nvSpPr>
        <p:spPr/>
        <p:txBody>
          <a:bodyPr/>
          <a:lstStyle/>
          <a:p>
            <a:fld id="{34E0A443-9A6F-4CA2-87CD-80D28C3E01E1}" type="slidenum">
              <a:rPr lang="it-IT" altLang="it-IT"/>
              <a:pPr/>
              <a:t>23</a:t>
            </a:fld>
            <a:endParaRPr lang="it-IT" altLang="it-IT"/>
          </a:p>
        </p:txBody>
      </p:sp>
      <p:sp>
        <p:nvSpPr>
          <p:cNvPr id="197637" name="Text Box 5"/>
          <p:cNvSpPr txBox="1">
            <a:spLocks noChangeArrowheads="1"/>
          </p:cNvSpPr>
          <p:nvPr/>
        </p:nvSpPr>
        <p:spPr bwMode="auto">
          <a:xfrm>
            <a:off x="1143000" y="3810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Titolazione di un acido debole con una base forte.</a:t>
            </a:r>
          </a:p>
        </p:txBody>
      </p:sp>
      <p:pic>
        <p:nvPicPr>
          <p:cNvPr id="197638" name="Picture 6" descr="titolaz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43000"/>
            <a:ext cx="3413125" cy="3457575"/>
          </a:xfrm>
          <a:prstGeom prst="rect">
            <a:avLst/>
          </a:prstGeom>
          <a:noFill/>
          <a:extLst>
            <a:ext uri="{909E8E84-426E-40DD-AFC4-6F175D3DCCD1}">
              <a14:hiddenFill xmlns:a14="http://schemas.microsoft.com/office/drawing/2010/main">
                <a:solidFill>
                  <a:srgbClr val="FFFFFF"/>
                </a:solidFill>
              </a14:hiddenFill>
            </a:ext>
          </a:extLst>
        </p:spPr>
      </p:pic>
      <p:sp>
        <p:nvSpPr>
          <p:cNvPr id="197639" name="Text Box 7"/>
          <p:cNvSpPr txBox="1">
            <a:spLocks noChangeArrowheads="1"/>
          </p:cNvSpPr>
          <p:nvPr/>
        </p:nvSpPr>
        <p:spPr bwMode="auto">
          <a:xfrm>
            <a:off x="1219200" y="1143000"/>
            <a:ext cx="358140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Riuscite a individuare le equazioni approssimate per calcolare la curva di titolazione a fianco?</a:t>
            </a:r>
          </a:p>
          <a:p>
            <a:pPr algn="just">
              <a:spcBef>
                <a:spcPct val="50000"/>
              </a:spcBef>
            </a:pPr>
            <a:r>
              <a:rPr lang="it-IT" altLang="it-IT" i="1">
                <a:solidFill>
                  <a:schemeClr val="bg1"/>
                </a:solidFill>
                <a:effectLst>
                  <a:outerShdw blurRad="38100" dist="38100" dir="2700000" algn="tl">
                    <a:srgbClr val="000000"/>
                  </a:outerShdw>
                </a:effectLst>
                <a:latin typeface="Arial" panose="020B0604020202020204" pitchFamily="34" charset="0"/>
              </a:rPr>
              <a:t>ac. acetico 0,1M con NaOH 0,1000M</a:t>
            </a:r>
          </a:p>
          <a:p>
            <a:pPr algn="just">
              <a:spcBef>
                <a:spcPct val="50000"/>
              </a:spcBef>
            </a:pPr>
            <a:r>
              <a:rPr lang="it-IT" altLang="it-IT" i="1">
                <a:solidFill>
                  <a:schemeClr val="bg1"/>
                </a:solidFill>
                <a:effectLst>
                  <a:outerShdw blurRad="38100" dist="38100" dir="2700000" algn="tl">
                    <a:srgbClr val="000000"/>
                  </a:outerShdw>
                </a:effectLst>
                <a:latin typeface="Arial" panose="020B0604020202020204" pitchFamily="34" charset="0"/>
              </a:rPr>
              <a:t>ac. acetico 0,001M con NaOH 0,0010 M</a:t>
            </a:r>
          </a:p>
        </p:txBody>
      </p:sp>
      <p:sp>
        <p:nvSpPr>
          <p:cNvPr id="197642" name="Line 10"/>
          <p:cNvSpPr>
            <a:spLocks noChangeShapeType="1"/>
          </p:cNvSpPr>
          <p:nvPr/>
        </p:nvSpPr>
        <p:spPr bwMode="auto">
          <a:xfrm flipV="1">
            <a:off x="4953000" y="1676400"/>
            <a:ext cx="3048000" cy="8382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7644" name="Line 12"/>
          <p:cNvSpPr>
            <a:spLocks noChangeShapeType="1"/>
          </p:cNvSpPr>
          <p:nvPr/>
        </p:nvSpPr>
        <p:spPr bwMode="auto">
          <a:xfrm flipV="1">
            <a:off x="4800600" y="3200400"/>
            <a:ext cx="990600" cy="76200"/>
          </a:xfrm>
          <a:prstGeom prst="line">
            <a:avLst/>
          </a:prstGeom>
          <a:noFill/>
          <a:ln w="190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7645" name="Text Box 13"/>
          <p:cNvSpPr txBox="1">
            <a:spLocks noChangeArrowheads="1"/>
          </p:cNvSpPr>
          <p:nvPr/>
        </p:nvSpPr>
        <p:spPr bwMode="auto">
          <a:xfrm>
            <a:off x="1219200" y="3886200"/>
            <a:ext cx="35814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Perché nella prima metà della titolazione la curva è diversa da quelle relative alla titolazione di un acido forte con una base forte?</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Qual’è il pH a metà titolazione?</a:t>
            </a:r>
          </a:p>
        </p:txBody>
      </p:sp>
      <p:grpSp>
        <p:nvGrpSpPr>
          <p:cNvPr id="197648" name="Group 16"/>
          <p:cNvGrpSpPr>
            <a:grpSpLocks/>
          </p:cNvGrpSpPr>
          <p:nvPr/>
        </p:nvGrpSpPr>
        <p:grpSpPr bwMode="auto">
          <a:xfrm>
            <a:off x="6172200" y="3124200"/>
            <a:ext cx="1600200" cy="1662113"/>
            <a:chOff x="3744" y="2496"/>
            <a:chExt cx="1008" cy="1047"/>
          </a:xfrm>
        </p:grpSpPr>
        <p:sp>
          <p:nvSpPr>
            <p:cNvPr id="197646" name="Text Box 14"/>
            <p:cNvSpPr txBox="1">
              <a:spLocks noChangeArrowheads="1"/>
            </p:cNvSpPr>
            <p:nvPr/>
          </p:nvSpPr>
          <p:spPr bwMode="auto">
            <a:xfrm>
              <a:off x="3744" y="3312"/>
              <a:ext cx="1008" cy="231"/>
            </a:xfrm>
            <a:prstGeom prst="rect">
              <a:avLst/>
            </a:prstGeom>
            <a:solidFill>
              <a:srgbClr val="FAFF2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b="1">
                  <a:solidFill>
                    <a:schemeClr val="bg1"/>
                  </a:solidFill>
                  <a:latin typeface="Arial" panose="020B0604020202020204" pitchFamily="34" charset="0"/>
                </a:rPr>
                <a:t>  </a:t>
              </a:r>
              <a:r>
                <a:rPr lang="it-IT" altLang="it-IT" b="1">
                  <a:solidFill>
                    <a:srgbClr val="FF0000"/>
                  </a:solidFill>
                  <a:latin typeface="Arial" panose="020B0604020202020204" pitchFamily="34" charset="0"/>
                </a:rPr>
                <a:t>pH</a:t>
              </a:r>
              <a:r>
                <a:rPr lang="it-IT" altLang="it-IT" b="1" baseline="-25000">
                  <a:solidFill>
                    <a:srgbClr val="FF0000"/>
                  </a:solidFill>
                  <a:latin typeface="Arial" panose="020B0604020202020204" pitchFamily="34" charset="0"/>
                </a:rPr>
                <a:t>50%</a:t>
              </a:r>
              <a:r>
                <a:rPr lang="it-IT" altLang="it-IT" b="1">
                  <a:solidFill>
                    <a:srgbClr val="FF0000"/>
                  </a:solidFill>
                  <a:latin typeface="Arial" panose="020B0604020202020204" pitchFamily="34" charset="0"/>
                </a:rPr>
                <a:t> = pK</a:t>
              </a:r>
              <a:r>
                <a:rPr lang="it-IT" altLang="it-IT" b="1" baseline="-25000">
                  <a:solidFill>
                    <a:srgbClr val="FF0000"/>
                  </a:solidFill>
                  <a:latin typeface="Arial" panose="020B0604020202020204" pitchFamily="34" charset="0"/>
                </a:rPr>
                <a:t>a</a:t>
              </a:r>
              <a:endParaRPr lang="it-IT" altLang="it-IT" b="1">
                <a:solidFill>
                  <a:srgbClr val="FF0000"/>
                </a:solidFill>
                <a:latin typeface="Arial" panose="020B0604020202020204" pitchFamily="34" charset="0"/>
              </a:endParaRPr>
            </a:p>
          </p:txBody>
        </p:sp>
        <p:sp>
          <p:nvSpPr>
            <p:cNvPr id="197647" name="AutoShape 15"/>
            <p:cNvSpPr>
              <a:spLocks noChangeArrowheads="1"/>
            </p:cNvSpPr>
            <p:nvPr/>
          </p:nvSpPr>
          <p:spPr bwMode="auto">
            <a:xfrm>
              <a:off x="4080" y="2496"/>
              <a:ext cx="306" cy="615"/>
            </a:xfrm>
            <a:prstGeom prst="upArrow">
              <a:avLst>
                <a:gd name="adj1" fmla="val 50000"/>
                <a:gd name="adj2" fmla="val 50245"/>
              </a:avLst>
            </a:prstGeom>
            <a:solidFill>
              <a:srgbClr val="FAFF2D"/>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97651" name="Text Box 19"/>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4CC58373-47FC-4F4F-9B87-64DDB807FE23}" type="slidenum">
              <a:rPr lang="it-IT" altLang="it-IT" sz="1400">
                <a:solidFill>
                  <a:schemeClr val="bg1"/>
                </a:solidFill>
                <a:latin typeface="Arial" panose="020B0604020202020204" pitchFamily="34" charset="0"/>
              </a:rPr>
              <a:pPr>
                <a:spcBef>
                  <a:spcPct val="50000"/>
                </a:spcBef>
              </a:pPr>
              <a:t>23</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76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76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97648"/>
                                        </p:tgtEl>
                                        <p:attrNameLst>
                                          <p:attrName>style.visibility</p:attrName>
                                        </p:attrNameLst>
                                      </p:cBhvr>
                                      <p:to>
                                        <p:strVal val="visible"/>
                                      </p:to>
                                    </p:set>
                                    <p:anim calcmode="lin" valueType="num">
                                      <p:cBhvr additive="base">
                                        <p:cTn id="15" dur="500" fill="hold"/>
                                        <p:tgtEl>
                                          <p:spTgt spid="197648"/>
                                        </p:tgtEl>
                                        <p:attrNameLst>
                                          <p:attrName>ppt_x</p:attrName>
                                        </p:attrNameLst>
                                      </p:cBhvr>
                                      <p:tavLst>
                                        <p:tav tm="0">
                                          <p:val>
                                            <p:strVal val="#ppt_x"/>
                                          </p:val>
                                        </p:tav>
                                        <p:tav tm="100000">
                                          <p:val>
                                            <p:strVal val="#ppt_x"/>
                                          </p:val>
                                        </p:tav>
                                      </p:tavLst>
                                    </p:anim>
                                    <p:anim calcmode="lin" valueType="num">
                                      <p:cBhvr additive="base">
                                        <p:cTn id="16" dur="500" fill="hold"/>
                                        <p:tgtEl>
                                          <p:spTgt spid="1976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2" name="Segnaposto numero diapositiva 3"/>
          <p:cNvSpPr>
            <a:spLocks noGrp="1"/>
          </p:cNvSpPr>
          <p:nvPr>
            <p:ph type="sldNum" sz="quarter" idx="12"/>
          </p:nvPr>
        </p:nvSpPr>
        <p:spPr/>
        <p:txBody>
          <a:bodyPr/>
          <a:lstStyle/>
          <a:p>
            <a:fld id="{733FC113-8AF6-4E98-9470-CEA97600D5A9}" type="slidenum">
              <a:rPr lang="it-IT" altLang="it-IT"/>
              <a:pPr/>
              <a:t>24</a:t>
            </a:fld>
            <a:endParaRPr lang="it-IT" altLang="it-IT"/>
          </a:p>
        </p:txBody>
      </p:sp>
      <p:sp>
        <p:nvSpPr>
          <p:cNvPr id="221188" name="Text Box 1028"/>
          <p:cNvSpPr txBox="1">
            <a:spLocks noChangeArrowheads="1"/>
          </p:cNvSpPr>
          <p:nvPr/>
        </p:nvSpPr>
        <p:spPr bwMode="auto">
          <a:xfrm>
            <a:off x="1066800" y="228600"/>
            <a:ext cx="7850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Diagrammi di distribuzione</a:t>
            </a:r>
          </a:p>
        </p:txBody>
      </p:sp>
      <p:sp>
        <p:nvSpPr>
          <p:cNvPr id="221197" name="Text Box 1037"/>
          <p:cNvSpPr txBox="1">
            <a:spLocks noChangeArrowheads="1"/>
          </p:cNvSpPr>
          <p:nvPr/>
        </p:nvSpPr>
        <p:spPr bwMode="auto">
          <a:xfrm>
            <a:off x="1066800" y="762000"/>
            <a:ext cx="7772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Il diagramma di distribuzione è la rappresentazione delle frazioni dissociate ed associate delle coppie coniugate acido-base deboli in funzione del pH.</a:t>
            </a:r>
          </a:p>
        </p:txBody>
      </p:sp>
      <p:grpSp>
        <p:nvGrpSpPr>
          <p:cNvPr id="221210" name="Group 1050"/>
          <p:cNvGrpSpPr>
            <a:grpSpLocks/>
          </p:cNvGrpSpPr>
          <p:nvPr/>
        </p:nvGrpSpPr>
        <p:grpSpPr bwMode="auto">
          <a:xfrm>
            <a:off x="1600200" y="5105400"/>
            <a:ext cx="3235325" cy="609600"/>
            <a:chOff x="-432" y="3456"/>
            <a:chExt cx="2038" cy="384"/>
          </a:xfrm>
        </p:grpSpPr>
        <p:graphicFrame>
          <p:nvGraphicFramePr>
            <p:cNvPr id="221198" name="Object 1038"/>
            <p:cNvGraphicFramePr>
              <a:graphicFrameLocks noChangeAspect="1"/>
            </p:cNvGraphicFramePr>
            <p:nvPr/>
          </p:nvGraphicFramePr>
          <p:xfrm>
            <a:off x="-432" y="3456"/>
            <a:ext cx="982" cy="384"/>
          </p:xfrm>
          <a:graphic>
            <a:graphicData uri="http://schemas.openxmlformats.org/presentationml/2006/ole">
              <mc:AlternateContent xmlns:mc="http://schemas.openxmlformats.org/markup-compatibility/2006">
                <mc:Choice xmlns:v="urn:schemas-microsoft-com:vml" Requires="v">
                  <p:oleObj spid="_x0000_s287796" name="Equation" r:id="rId3" imgW="1447560" imgH="482400" progId="Equation.3">
                    <p:embed/>
                  </p:oleObj>
                </mc:Choice>
                <mc:Fallback>
                  <p:oleObj name="Equation" r:id="rId3" imgW="1447560" imgH="482400" progId="Equation.3">
                    <p:embed/>
                    <p:pic>
                      <p:nvPicPr>
                        <p:cNvPr id="0" name="Object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3456"/>
                          <a:ext cx="982" cy="38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1199" name="Object 1039"/>
            <p:cNvGraphicFramePr>
              <a:graphicFrameLocks noChangeAspect="1"/>
            </p:cNvGraphicFramePr>
            <p:nvPr/>
          </p:nvGraphicFramePr>
          <p:xfrm>
            <a:off x="624" y="3456"/>
            <a:ext cx="982" cy="384"/>
          </p:xfrm>
          <a:graphic>
            <a:graphicData uri="http://schemas.openxmlformats.org/presentationml/2006/ole">
              <mc:AlternateContent xmlns:mc="http://schemas.openxmlformats.org/markup-compatibility/2006">
                <mc:Choice xmlns:v="urn:schemas-microsoft-com:vml" Requires="v">
                  <p:oleObj spid="_x0000_s287797" name="Equation" r:id="rId5" imgW="1447560" imgH="482400" progId="Equation.3">
                    <p:embed/>
                  </p:oleObj>
                </mc:Choice>
                <mc:Fallback>
                  <p:oleObj name="Equation" r:id="rId5" imgW="1447560" imgH="482400" progId="Equation.3">
                    <p:embed/>
                    <p:pic>
                      <p:nvPicPr>
                        <p:cNvPr id="0" name="Object 10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3456"/>
                          <a:ext cx="982" cy="38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21204" name="Group 1044"/>
          <p:cNvGrpSpPr>
            <a:grpSpLocks/>
          </p:cNvGrpSpPr>
          <p:nvPr/>
        </p:nvGrpSpPr>
        <p:grpSpPr bwMode="auto">
          <a:xfrm>
            <a:off x="1143000" y="1752600"/>
            <a:ext cx="4191000" cy="3124200"/>
            <a:chOff x="1536" y="1776"/>
            <a:chExt cx="2784" cy="1920"/>
          </a:xfrm>
        </p:grpSpPr>
        <p:sp>
          <p:nvSpPr>
            <p:cNvPr id="221203" name="Rectangle 1043"/>
            <p:cNvSpPr>
              <a:spLocks noChangeArrowheads="1"/>
            </p:cNvSpPr>
            <p:nvPr/>
          </p:nvSpPr>
          <p:spPr bwMode="auto">
            <a:xfrm>
              <a:off x="1536" y="1776"/>
              <a:ext cx="2784" cy="19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221202" name="Object 1042"/>
            <p:cNvGraphicFramePr>
              <a:graphicFrameLocks noChangeAspect="1"/>
            </p:cNvGraphicFramePr>
            <p:nvPr/>
          </p:nvGraphicFramePr>
          <p:xfrm>
            <a:off x="1632" y="1872"/>
            <a:ext cx="2616" cy="1740"/>
          </p:xfrm>
          <a:graphic>
            <a:graphicData uri="http://schemas.openxmlformats.org/presentationml/2006/ole">
              <mc:AlternateContent xmlns:mc="http://schemas.openxmlformats.org/markup-compatibility/2006">
                <mc:Choice xmlns:v="urn:schemas-microsoft-com:vml" Requires="v">
                  <p:oleObj spid="_x0000_s287798" name="Mathcad" r:id="rId7" imgW="4152960" imgH="2762280" progId="Mathcad">
                    <p:embed/>
                  </p:oleObj>
                </mc:Choice>
                <mc:Fallback>
                  <p:oleObj name="Mathcad" r:id="rId7" imgW="4152960" imgH="2762280" progId="Mathcad">
                    <p:embed/>
                    <p:pic>
                      <p:nvPicPr>
                        <p:cNvPr id="0" name="Object 10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2" y="1872"/>
                          <a:ext cx="2616" cy="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21208" name="Group 1048"/>
          <p:cNvGrpSpPr>
            <a:grpSpLocks/>
          </p:cNvGrpSpPr>
          <p:nvPr/>
        </p:nvGrpSpPr>
        <p:grpSpPr bwMode="auto">
          <a:xfrm>
            <a:off x="6019800" y="1524000"/>
            <a:ext cx="2819400" cy="2043113"/>
            <a:chOff x="3744" y="1968"/>
            <a:chExt cx="1776" cy="1287"/>
          </a:xfrm>
        </p:grpSpPr>
        <p:graphicFrame>
          <p:nvGraphicFramePr>
            <p:cNvPr id="221205" name="Object 1045"/>
            <p:cNvGraphicFramePr>
              <a:graphicFrameLocks noChangeAspect="1"/>
            </p:cNvGraphicFramePr>
            <p:nvPr/>
          </p:nvGraphicFramePr>
          <p:xfrm>
            <a:off x="4272" y="2592"/>
            <a:ext cx="624" cy="361"/>
          </p:xfrm>
          <a:graphic>
            <a:graphicData uri="http://schemas.openxmlformats.org/presentationml/2006/ole">
              <mc:AlternateContent xmlns:mc="http://schemas.openxmlformats.org/markup-compatibility/2006">
                <mc:Choice xmlns:v="urn:schemas-microsoft-com:vml" Requires="v">
                  <p:oleObj spid="_x0000_s287799" name="Equation" r:id="rId9" imgW="812520" imgH="469800" progId="Equation.3">
                    <p:embed/>
                  </p:oleObj>
                </mc:Choice>
                <mc:Fallback>
                  <p:oleObj name="Equation" r:id="rId9" imgW="812520" imgH="469800" progId="Equation.3">
                    <p:embed/>
                    <p:pic>
                      <p:nvPicPr>
                        <p:cNvPr id="0" name="Object 10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2" y="2592"/>
                          <a:ext cx="624" cy="36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1206" name="Text Box 1046"/>
            <p:cNvSpPr txBox="1">
              <a:spLocks noChangeArrowheads="1"/>
            </p:cNvSpPr>
            <p:nvPr/>
          </p:nvSpPr>
          <p:spPr bwMode="auto">
            <a:xfrm>
              <a:off x="3744" y="1968"/>
              <a:ext cx="177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Per ogni variazione di un ordine di grandezza del rapporto</a:t>
              </a:r>
            </a:p>
          </p:txBody>
        </p:sp>
        <p:sp>
          <p:nvSpPr>
            <p:cNvPr id="221207" name="Text Box 1047"/>
            <p:cNvSpPr txBox="1">
              <a:spLocks noChangeArrowheads="1"/>
            </p:cNvSpPr>
            <p:nvPr/>
          </p:nvSpPr>
          <p:spPr bwMode="auto">
            <a:xfrm>
              <a:off x="3744" y="3024"/>
              <a:ext cx="17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si ha…</a:t>
              </a:r>
            </a:p>
          </p:txBody>
        </p:sp>
      </p:grpSp>
      <p:grpSp>
        <p:nvGrpSpPr>
          <p:cNvPr id="221217" name="Group 1057"/>
          <p:cNvGrpSpPr>
            <a:grpSpLocks/>
          </p:cNvGrpSpPr>
          <p:nvPr/>
        </p:nvGrpSpPr>
        <p:grpSpPr bwMode="auto">
          <a:xfrm>
            <a:off x="990600" y="3657600"/>
            <a:ext cx="7772400" cy="2590800"/>
            <a:chOff x="624" y="2304"/>
            <a:chExt cx="4896" cy="1632"/>
          </a:xfrm>
        </p:grpSpPr>
        <p:grpSp>
          <p:nvGrpSpPr>
            <p:cNvPr id="221212" name="Group 1052"/>
            <p:cNvGrpSpPr>
              <a:grpSpLocks/>
            </p:cNvGrpSpPr>
            <p:nvPr/>
          </p:nvGrpSpPr>
          <p:grpSpPr bwMode="auto">
            <a:xfrm>
              <a:off x="3792" y="2304"/>
              <a:ext cx="1728" cy="1632"/>
              <a:chOff x="3780" y="2302"/>
              <a:chExt cx="1728" cy="1632"/>
            </a:xfrm>
          </p:grpSpPr>
          <p:sp>
            <p:nvSpPr>
              <p:cNvPr id="221211" name="Rectangle 1051"/>
              <p:cNvSpPr>
                <a:spLocks noChangeArrowheads="1"/>
              </p:cNvSpPr>
              <p:nvPr/>
            </p:nvSpPr>
            <p:spPr bwMode="auto">
              <a:xfrm>
                <a:off x="3792" y="2302"/>
                <a:ext cx="1704" cy="1632"/>
              </a:xfrm>
              <a:prstGeom prst="rect">
                <a:avLst/>
              </a:prstGeom>
              <a:gradFill rotWithShape="0">
                <a:gsLst>
                  <a:gs pos="0">
                    <a:srgbClr val="006600">
                      <a:gamma/>
                      <a:tint val="71765"/>
                      <a:invGamma/>
                    </a:srgbClr>
                  </a:gs>
                  <a:gs pos="100000">
                    <a:srgbClr val="00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09" name="Rectangle 1049"/>
              <p:cNvSpPr>
                <a:spLocks noChangeArrowheads="1"/>
              </p:cNvSpPr>
              <p:nvPr/>
            </p:nvSpPr>
            <p:spPr bwMode="auto">
              <a:xfrm>
                <a:off x="3780" y="2352"/>
                <a:ext cx="1728" cy="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14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pH	</a:t>
                </a:r>
                <a:r>
                  <a:rPr lang="it-IT" altLang="it-IT" sz="1400" b="1">
                    <a:solidFill>
                      <a:schemeClr val="bg1"/>
                    </a:solidFill>
                    <a:effectLst>
                      <a:outerShdw blurRad="38100" dist="38100" dir="2700000" algn="tl">
                        <a:srgbClr val="000000"/>
                      </a:outerShdw>
                    </a:effectLst>
                    <a:latin typeface="Symbol" panose="05050102010706020507" pitchFamily="18" charset="2"/>
                    <a:cs typeface="Times New Roman" panose="02020603050405020304" pitchFamily="18" charset="0"/>
                  </a:rPr>
                  <a:t>a</a:t>
                </a:r>
                <a:r>
                  <a:rPr lang="it-IT" altLang="it-IT" sz="1400" b="1"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1</a:t>
                </a:r>
                <a:r>
                  <a:rPr lang="it-IT" altLang="it-IT" sz="14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400" b="1">
                    <a:solidFill>
                      <a:schemeClr val="bg1"/>
                    </a:solidFill>
                    <a:effectLst>
                      <a:outerShdw blurRad="38100" dist="38100" dir="2700000" algn="tl">
                        <a:srgbClr val="000000"/>
                      </a:outerShdw>
                    </a:effectLst>
                    <a:latin typeface="Symbol" panose="05050102010706020507" pitchFamily="18" charset="2"/>
                    <a:cs typeface="Times New Roman" panose="02020603050405020304" pitchFamily="18" charset="0"/>
                  </a:rPr>
                  <a:t>a</a:t>
                </a:r>
                <a:r>
                  <a:rPr lang="it-IT" altLang="it-IT" sz="1400" b="1"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0</a:t>
                </a:r>
                <a:endParaRPr lang="it-IT" altLang="it-IT" sz="14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eaLnBrk="0" hangingPunct="0"/>
                <a:r>
                  <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pKa - 4	0.9999	0,0001</a:t>
                </a:r>
              </a:p>
              <a:p>
                <a:pPr algn="just" eaLnBrk="0" hangingPunct="0"/>
                <a:r>
                  <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pKa - 3	0,9990	0,0009</a:t>
                </a:r>
              </a:p>
              <a:p>
                <a:pPr algn="just" eaLnBrk="0" hangingPunct="0"/>
                <a:r>
                  <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pKa - 2	0,9900	0,0099</a:t>
                </a:r>
              </a:p>
              <a:p>
                <a:pPr algn="just" eaLnBrk="0" hangingPunct="0"/>
                <a:r>
                  <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pKa - 1	0,9090	0,0909</a:t>
                </a:r>
              </a:p>
              <a:p>
                <a:pPr algn="just" eaLnBrk="0" hangingPunct="0"/>
                <a:endPar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eaLnBrk="0" hangingPunct="0"/>
                <a:r>
                  <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pKa	0,5000	0,5000</a:t>
                </a:r>
              </a:p>
              <a:p>
                <a:pPr algn="just" eaLnBrk="0" hangingPunct="0"/>
                <a:r>
                  <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pKa + 1	0,0909	0,9090</a:t>
                </a:r>
              </a:p>
              <a:p>
                <a:pPr algn="just" eaLnBrk="0" hangingPunct="0"/>
                <a:r>
                  <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pKa + 2	0,0099	0,9900</a:t>
                </a:r>
              </a:p>
              <a:p>
                <a:pPr algn="just" eaLnBrk="0" hangingPunct="0"/>
                <a:r>
                  <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pKa + 3	0,0009	0,9990</a:t>
                </a:r>
              </a:p>
              <a:p>
                <a:pPr eaLnBrk="0" hangingPunct="0"/>
                <a:r>
                  <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pKa + 4	0,0001	0,9999</a:t>
                </a:r>
                <a:endParaRPr lang="it-IT" altLang="it-IT" sz="1400">
                  <a:solidFill>
                    <a:schemeClr val="bg1"/>
                  </a:solidFill>
                  <a:effectLst>
                    <a:outerShdw blurRad="38100" dist="38100" dir="2700000" algn="tl">
                      <a:srgbClr val="000000"/>
                    </a:outerShdw>
                  </a:effectLst>
                  <a:latin typeface="Arial" panose="020B0604020202020204" pitchFamily="34" charset="0"/>
                </a:endParaRPr>
              </a:p>
            </p:txBody>
          </p:sp>
        </p:grpSp>
        <p:grpSp>
          <p:nvGrpSpPr>
            <p:cNvPr id="221216" name="Group 1056"/>
            <p:cNvGrpSpPr>
              <a:grpSpLocks/>
            </p:cNvGrpSpPr>
            <p:nvPr/>
          </p:nvGrpSpPr>
          <p:grpSpPr bwMode="auto">
            <a:xfrm>
              <a:off x="624" y="2544"/>
              <a:ext cx="3168" cy="816"/>
              <a:chOff x="624" y="2544"/>
              <a:chExt cx="3168" cy="816"/>
            </a:xfrm>
          </p:grpSpPr>
          <p:sp>
            <p:nvSpPr>
              <p:cNvPr id="221213" name="Line 1053"/>
              <p:cNvSpPr>
                <a:spLocks noChangeShapeType="1"/>
              </p:cNvSpPr>
              <p:nvPr/>
            </p:nvSpPr>
            <p:spPr bwMode="auto">
              <a:xfrm>
                <a:off x="624" y="2544"/>
                <a:ext cx="2832" cy="0"/>
              </a:xfrm>
              <a:prstGeom prst="line">
                <a:avLst/>
              </a:prstGeom>
              <a:noFill/>
              <a:ln w="9525">
                <a:solidFill>
                  <a:srgbClr val="D62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1214" name="Line 1054"/>
              <p:cNvSpPr>
                <a:spLocks noChangeShapeType="1"/>
              </p:cNvSpPr>
              <p:nvPr/>
            </p:nvSpPr>
            <p:spPr bwMode="auto">
              <a:xfrm>
                <a:off x="3456" y="2544"/>
                <a:ext cx="336" cy="816"/>
              </a:xfrm>
              <a:prstGeom prst="line">
                <a:avLst/>
              </a:prstGeom>
              <a:noFill/>
              <a:ln w="9525">
                <a:solidFill>
                  <a:srgbClr val="D62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sp>
        <p:nvSpPr>
          <p:cNvPr id="221220" name="Text Box 1060"/>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1F25CAB1-F85C-4A78-A5A5-886923EF95A3}" type="slidenum">
              <a:rPr lang="it-IT" altLang="it-IT" sz="1400">
                <a:solidFill>
                  <a:schemeClr val="bg1"/>
                </a:solidFill>
                <a:latin typeface="Arial" panose="020B0604020202020204" pitchFamily="34" charset="0"/>
              </a:rPr>
              <a:pPr>
                <a:spcBef>
                  <a:spcPct val="50000"/>
                </a:spcBef>
              </a:pPr>
              <a:t>24</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12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21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 name="Segnaposto numero diapositiva 3"/>
          <p:cNvSpPr>
            <a:spLocks noGrp="1"/>
          </p:cNvSpPr>
          <p:nvPr>
            <p:ph type="sldNum" sz="quarter" idx="12"/>
          </p:nvPr>
        </p:nvSpPr>
        <p:spPr/>
        <p:txBody>
          <a:bodyPr/>
          <a:lstStyle/>
          <a:p>
            <a:fld id="{2030314C-4C6C-4F2E-933F-687DE0AA2BD8}" type="slidenum">
              <a:rPr lang="it-IT" altLang="it-IT"/>
              <a:pPr/>
              <a:t>25</a:t>
            </a:fld>
            <a:endParaRPr lang="it-IT" altLang="it-IT"/>
          </a:p>
        </p:txBody>
      </p:sp>
      <p:sp>
        <p:nvSpPr>
          <p:cNvPr id="222229" name="Text Box 1045"/>
          <p:cNvSpPr txBox="1">
            <a:spLocks noChangeArrowheads="1"/>
          </p:cNvSpPr>
          <p:nvPr/>
        </p:nvSpPr>
        <p:spPr bwMode="auto">
          <a:xfrm>
            <a:off x="5486400" y="2362200"/>
            <a:ext cx="3200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Cosa si può concludere confrontando la curva di titolazione di un ac. debole con una base forte e il diagramma di distribuzione della coppia coniugata alla quale l’acido appartiene?</a:t>
            </a:r>
          </a:p>
        </p:txBody>
      </p:sp>
      <p:grpSp>
        <p:nvGrpSpPr>
          <p:cNvPr id="222238" name="Group 1054"/>
          <p:cNvGrpSpPr>
            <a:grpSpLocks/>
          </p:cNvGrpSpPr>
          <p:nvPr/>
        </p:nvGrpSpPr>
        <p:grpSpPr bwMode="auto">
          <a:xfrm>
            <a:off x="1524000" y="457200"/>
            <a:ext cx="3352800" cy="5715000"/>
            <a:chOff x="1632" y="480"/>
            <a:chExt cx="2112" cy="3600"/>
          </a:xfrm>
        </p:grpSpPr>
        <p:grpSp>
          <p:nvGrpSpPr>
            <p:cNvPr id="222226" name="Group 1042"/>
            <p:cNvGrpSpPr>
              <a:grpSpLocks/>
            </p:cNvGrpSpPr>
            <p:nvPr/>
          </p:nvGrpSpPr>
          <p:grpSpPr bwMode="auto">
            <a:xfrm>
              <a:off x="1632" y="2352"/>
              <a:ext cx="2112" cy="1728"/>
              <a:chOff x="1536" y="1776"/>
              <a:chExt cx="2784" cy="1920"/>
            </a:xfrm>
          </p:grpSpPr>
          <p:sp>
            <p:nvSpPr>
              <p:cNvPr id="222227" name="Rectangle 1043"/>
              <p:cNvSpPr>
                <a:spLocks noChangeArrowheads="1"/>
              </p:cNvSpPr>
              <p:nvPr/>
            </p:nvSpPr>
            <p:spPr bwMode="auto">
              <a:xfrm>
                <a:off x="1536" y="1776"/>
                <a:ext cx="2784" cy="19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222228" name="Object 1044"/>
              <p:cNvGraphicFramePr>
                <a:graphicFrameLocks noChangeAspect="1"/>
              </p:cNvGraphicFramePr>
              <p:nvPr/>
            </p:nvGraphicFramePr>
            <p:xfrm>
              <a:off x="1632" y="1872"/>
              <a:ext cx="2616" cy="1740"/>
            </p:xfrm>
            <a:graphic>
              <a:graphicData uri="http://schemas.openxmlformats.org/presentationml/2006/ole">
                <mc:AlternateContent xmlns:mc="http://schemas.openxmlformats.org/markup-compatibility/2006">
                  <mc:Choice xmlns:v="urn:schemas-microsoft-com:vml" Requires="v">
                    <p:oleObj spid="_x0000_s288794" name="Mathcad" r:id="rId3" imgW="4152960" imgH="2762280" progId="Mathcad">
                      <p:embed/>
                    </p:oleObj>
                  </mc:Choice>
                  <mc:Fallback>
                    <p:oleObj name="Mathcad" r:id="rId3" imgW="4152960" imgH="2762280" progId="Mathcad">
                      <p:embed/>
                      <p:pic>
                        <p:nvPicPr>
                          <p:cNvPr id="0" name="Object 10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872"/>
                            <a:ext cx="2616" cy="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22236" name="Group 1052"/>
            <p:cNvGrpSpPr>
              <a:grpSpLocks/>
            </p:cNvGrpSpPr>
            <p:nvPr/>
          </p:nvGrpSpPr>
          <p:grpSpPr bwMode="auto">
            <a:xfrm>
              <a:off x="1632" y="480"/>
              <a:ext cx="2112" cy="1680"/>
              <a:chOff x="3120" y="576"/>
              <a:chExt cx="2640" cy="2256"/>
            </a:xfrm>
          </p:grpSpPr>
          <p:sp>
            <p:nvSpPr>
              <p:cNvPr id="222235" name="Rectangle 1051"/>
              <p:cNvSpPr>
                <a:spLocks noChangeArrowheads="1"/>
              </p:cNvSpPr>
              <p:nvPr/>
            </p:nvSpPr>
            <p:spPr bwMode="auto">
              <a:xfrm>
                <a:off x="3120" y="576"/>
                <a:ext cx="2640" cy="22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222234" name="Object 1050"/>
              <p:cNvGraphicFramePr>
                <a:graphicFrameLocks noChangeAspect="1"/>
              </p:cNvGraphicFramePr>
              <p:nvPr/>
            </p:nvGraphicFramePr>
            <p:xfrm>
              <a:off x="3216" y="624"/>
              <a:ext cx="2442" cy="2152"/>
            </p:xfrm>
            <a:graphic>
              <a:graphicData uri="http://schemas.openxmlformats.org/presentationml/2006/ole">
                <mc:AlternateContent xmlns:mc="http://schemas.openxmlformats.org/markup-compatibility/2006">
                  <mc:Choice xmlns:v="urn:schemas-microsoft-com:vml" Requires="v">
                    <p:oleObj spid="_x0000_s288795" name="Mathcad" r:id="rId5" imgW="4562640" imgH="4019400" progId="Mathcad">
                      <p:embed/>
                    </p:oleObj>
                  </mc:Choice>
                  <mc:Fallback>
                    <p:oleObj name="Mathcad" r:id="rId5" imgW="4562640" imgH="4019400" progId="Mathcad">
                      <p:embed/>
                      <p:pic>
                        <p:nvPicPr>
                          <p:cNvPr id="0" name="Object 10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 y="624"/>
                            <a:ext cx="2442" cy="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nvGrpSpPr>
          <p:cNvPr id="222242" name="Group 1058"/>
          <p:cNvGrpSpPr>
            <a:grpSpLocks/>
          </p:cNvGrpSpPr>
          <p:nvPr/>
        </p:nvGrpSpPr>
        <p:grpSpPr bwMode="auto">
          <a:xfrm>
            <a:off x="2438400" y="2133600"/>
            <a:ext cx="457200" cy="1600200"/>
            <a:chOff x="3360" y="1392"/>
            <a:chExt cx="288" cy="1008"/>
          </a:xfrm>
        </p:grpSpPr>
        <p:sp>
          <p:nvSpPr>
            <p:cNvPr id="222239" name="Line 1055"/>
            <p:cNvSpPr>
              <a:spLocks noChangeShapeType="1"/>
            </p:cNvSpPr>
            <p:nvPr/>
          </p:nvSpPr>
          <p:spPr bwMode="auto">
            <a:xfrm>
              <a:off x="3408" y="1440"/>
              <a:ext cx="240" cy="960"/>
            </a:xfrm>
            <a:prstGeom prst="line">
              <a:avLst/>
            </a:prstGeom>
            <a:noFill/>
            <a:ln w="12700">
              <a:solidFill>
                <a:srgbClr val="D62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2241" name="Oval 1057"/>
            <p:cNvSpPr>
              <a:spLocks noChangeArrowheads="1"/>
            </p:cNvSpPr>
            <p:nvPr/>
          </p:nvSpPr>
          <p:spPr bwMode="auto">
            <a:xfrm>
              <a:off x="3360" y="1392"/>
              <a:ext cx="96" cy="96"/>
            </a:xfrm>
            <a:prstGeom prst="ellipse">
              <a:avLst/>
            </a:prstGeom>
            <a:solidFill>
              <a:srgbClr val="FAFF2D"/>
            </a:solidFill>
            <a:ln w="9525">
              <a:solidFill>
                <a:srgbClr val="D62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22244" name="Group 1060"/>
          <p:cNvGrpSpPr>
            <a:grpSpLocks/>
          </p:cNvGrpSpPr>
          <p:nvPr/>
        </p:nvGrpSpPr>
        <p:grpSpPr bwMode="auto">
          <a:xfrm>
            <a:off x="3429000" y="1295400"/>
            <a:ext cx="304800" cy="4267200"/>
            <a:chOff x="3984" y="864"/>
            <a:chExt cx="192" cy="2688"/>
          </a:xfrm>
        </p:grpSpPr>
        <p:sp>
          <p:nvSpPr>
            <p:cNvPr id="222240" name="Line 1056"/>
            <p:cNvSpPr>
              <a:spLocks noChangeShapeType="1"/>
            </p:cNvSpPr>
            <p:nvPr/>
          </p:nvSpPr>
          <p:spPr bwMode="auto">
            <a:xfrm>
              <a:off x="4032" y="864"/>
              <a:ext cx="144" cy="2688"/>
            </a:xfrm>
            <a:prstGeom prst="line">
              <a:avLst/>
            </a:prstGeom>
            <a:noFill/>
            <a:ln w="12700">
              <a:solidFill>
                <a:srgbClr val="D62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2243" name="Oval 1059"/>
            <p:cNvSpPr>
              <a:spLocks noChangeArrowheads="1"/>
            </p:cNvSpPr>
            <p:nvPr/>
          </p:nvSpPr>
          <p:spPr bwMode="auto">
            <a:xfrm>
              <a:off x="3984" y="864"/>
              <a:ext cx="96" cy="96"/>
            </a:xfrm>
            <a:prstGeom prst="ellipse">
              <a:avLst/>
            </a:prstGeom>
            <a:solidFill>
              <a:srgbClr val="FAFF2D"/>
            </a:solidFill>
            <a:ln w="9525">
              <a:solidFill>
                <a:srgbClr val="D62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22246" name="Text Box 106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813650A2-24F9-4939-A349-6C9591522A44}" type="slidenum">
              <a:rPr lang="it-IT" altLang="it-IT" sz="1400">
                <a:solidFill>
                  <a:schemeClr val="bg1"/>
                </a:solidFill>
                <a:latin typeface="Arial" panose="020B0604020202020204" pitchFamily="34" charset="0"/>
              </a:rPr>
              <a:pPr>
                <a:spcBef>
                  <a:spcPct val="50000"/>
                </a:spcBef>
              </a:pPr>
              <a:t>25</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222242"/>
                                        </p:tgtEl>
                                        <p:attrNameLst>
                                          <p:attrName>style.visibility</p:attrName>
                                        </p:attrNameLst>
                                      </p:cBhvr>
                                      <p:to>
                                        <p:strVal val="visible"/>
                                      </p:to>
                                    </p:set>
                                    <p:anim calcmode="lin" valueType="num">
                                      <p:cBhvr>
                                        <p:cTn id="7" dur="500" fill="hold"/>
                                        <p:tgtEl>
                                          <p:spTgt spid="222242"/>
                                        </p:tgtEl>
                                        <p:attrNameLst>
                                          <p:attrName>ppt_x</p:attrName>
                                        </p:attrNameLst>
                                      </p:cBhvr>
                                      <p:tavLst>
                                        <p:tav tm="0">
                                          <p:val>
                                            <p:strVal val="#ppt_x"/>
                                          </p:val>
                                        </p:tav>
                                        <p:tav tm="100000">
                                          <p:val>
                                            <p:strVal val="#ppt_x"/>
                                          </p:val>
                                        </p:tav>
                                      </p:tavLst>
                                    </p:anim>
                                    <p:anim calcmode="lin" valueType="num">
                                      <p:cBhvr>
                                        <p:cTn id="8" dur="500" fill="hold"/>
                                        <p:tgtEl>
                                          <p:spTgt spid="222242"/>
                                        </p:tgtEl>
                                        <p:attrNameLst>
                                          <p:attrName>ppt_y</p:attrName>
                                        </p:attrNameLst>
                                      </p:cBhvr>
                                      <p:tavLst>
                                        <p:tav tm="0">
                                          <p:val>
                                            <p:strVal val="#ppt_y-#ppt_h/2"/>
                                          </p:val>
                                        </p:tav>
                                        <p:tav tm="100000">
                                          <p:val>
                                            <p:strVal val="#ppt_y"/>
                                          </p:val>
                                        </p:tav>
                                      </p:tavLst>
                                    </p:anim>
                                    <p:anim calcmode="lin" valueType="num">
                                      <p:cBhvr>
                                        <p:cTn id="9" dur="500" fill="hold"/>
                                        <p:tgtEl>
                                          <p:spTgt spid="222242"/>
                                        </p:tgtEl>
                                        <p:attrNameLst>
                                          <p:attrName>ppt_w</p:attrName>
                                        </p:attrNameLst>
                                      </p:cBhvr>
                                      <p:tavLst>
                                        <p:tav tm="0">
                                          <p:val>
                                            <p:strVal val="#ppt_w"/>
                                          </p:val>
                                        </p:tav>
                                        <p:tav tm="100000">
                                          <p:val>
                                            <p:strVal val="#ppt_w"/>
                                          </p:val>
                                        </p:tav>
                                      </p:tavLst>
                                    </p:anim>
                                    <p:anim calcmode="lin" valueType="num">
                                      <p:cBhvr>
                                        <p:cTn id="10" dur="500" fill="hold"/>
                                        <p:tgtEl>
                                          <p:spTgt spid="222242"/>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222244"/>
                                        </p:tgtEl>
                                        <p:attrNameLst>
                                          <p:attrName>style.visibility</p:attrName>
                                        </p:attrNameLst>
                                      </p:cBhvr>
                                      <p:to>
                                        <p:strVal val="visible"/>
                                      </p:to>
                                    </p:set>
                                    <p:anim calcmode="lin" valueType="num">
                                      <p:cBhvr>
                                        <p:cTn id="15" dur="500" fill="hold"/>
                                        <p:tgtEl>
                                          <p:spTgt spid="222244"/>
                                        </p:tgtEl>
                                        <p:attrNameLst>
                                          <p:attrName>ppt_x</p:attrName>
                                        </p:attrNameLst>
                                      </p:cBhvr>
                                      <p:tavLst>
                                        <p:tav tm="0">
                                          <p:val>
                                            <p:strVal val="#ppt_x"/>
                                          </p:val>
                                        </p:tav>
                                        <p:tav tm="100000">
                                          <p:val>
                                            <p:strVal val="#ppt_x"/>
                                          </p:val>
                                        </p:tav>
                                      </p:tavLst>
                                    </p:anim>
                                    <p:anim calcmode="lin" valueType="num">
                                      <p:cBhvr>
                                        <p:cTn id="16" dur="500" fill="hold"/>
                                        <p:tgtEl>
                                          <p:spTgt spid="222244"/>
                                        </p:tgtEl>
                                        <p:attrNameLst>
                                          <p:attrName>ppt_y</p:attrName>
                                        </p:attrNameLst>
                                      </p:cBhvr>
                                      <p:tavLst>
                                        <p:tav tm="0">
                                          <p:val>
                                            <p:strVal val="#ppt_y-#ppt_h/2"/>
                                          </p:val>
                                        </p:tav>
                                        <p:tav tm="100000">
                                          <p:val>
                                            <p:strVal val="#ppt_y"/>
                                          </p:val>
                                        </p:tav>
                                      </p:tavLst>
                                    </p:anim>
                                    <p:anim calcmode="lin" valueType="num">
                                      <p:cBhvr>
                                        <p:cTn id="17" dur="500" fill="hold"/>
                                        <p:tgtEl>
                                          <p:spTgt spid="222244"/>
                                        </p:tgtEl>
                                        <p:attrNameLst>
                                          <p:attrName>ppt_w</p:attrName>
                                        </p:attrNameLst>
                                      </p:cBhvr>
                                      <p:tavLst>
                                        <p:tav tm="0">
                                          <p:val>
                                            <p:strVal val="#ppt_w"/>
                                          </p:val>
                                        </p:tav>
                                        <p:tav tm="100000">
                                          <p:val>
                                            <p:strVal val="#ppt_w"/>
                                          </p:val>
                                        </p:tav>
                                      </p:tavLst>
                                    </p:anim>
                                    <p:anim calcmode="lin" valueType="num">
                                      <p:cBhvr>
                                        <p:cTn id="18" dur="500" fill="hold"/>
                                        <p:tgtEl>
                                          <p:spTgt spid="2222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fld id="{5D785524-158C-4EE8-AB68-CFC72649B9CE}" type="slidenum">
              <a:rPr lang="it-IT" altLang="it-IT"/>
              <a:pPr/>
              <a:t>26</a:t>
            </a:fld>
            <a:endParaRPr lang="it-IT" altLang="it-IT"/>
          </a:p>
        </p:txBody>
      </p:sp>
      <p:sp>
        <p:nvSpPr>
          <p:cNvPr id="278545" name="Text Box 17"/>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13C5894C-293C-4D8C-B1FA-23899AE4E5E9}" type="slidenum">
              <a:rPr lang="it-IT" altLang="it-IT" sz="1400">
                <a:solidFill>
                  <a:schemeClr val="bg1"/>
                </a:solidFill>
                <a:latin typeface="Arial" panose="020B0604020202020204" pitchFamily="34" charset="0"/>
              </a:rPr>
              <a:pPr>
                <a:spcBef>
                  <a:spcPct val="50000"/>
                </a:spcBef>
              </a:pPr>
              <a:t>26</a:t>
            </a:fld>
            <a:endParaRPr lang="it-IT" altLang="it-IT" sz="1400">
              <a:solidFill>
                <a:schemeClr val="bg1"/>
              </a:solidFill>
              <a:latin typeface="Arial" panose="020B0604020202020204" pitchFamily="34" charset="0"/>
            </a:endParaRPr>
          </a:p>
        </p:txBody>
      </p:sp>
      <p:sp>
        <p:nvSpPr>
          <p:cNvPr id="278546" name="Text Box 18"/>
          <p:cNvSpPr txBox="1">
            <a:spLocks noChangeArrowheads="1"/>
          </p:cNvSpPr>
          <p:nvPr/>
        </p:nvSpPr>
        <p:spPr bwMode="auto">
          <a:xfrm>
            <a:off x="1066800" y="228600"/>
            <a:ext cx="78501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Diagrammi di distribuzione degli acidi poliprotici (dal testo di consultazione)</a:t>
            </a:r>
          </a:p>
        </p:txBody>
      </p:sp>
      <p:grpSp>
        <p:nvGrpSpPr>
          <p:cNvPr id="278553" name="Group 25"/>
          <p:cNvGrpSpPr>
            <a:grpSpLocks/>
          </p:cNvGrpSpPr>
          <p:nvPr/>
        </p:nvGrpSpPr>
        <p:grpSpPr bwMode="auto">
          <a:xfrm>
            <a:off x="1219200" y="1295400"/>
            <a:ext cx="7239000" cy="4776788"/>
            <a:chOff x="912" y="768"/>
            <a:chExt cx="4176" cy="3009"/>
          </a:xfrm>
        </p:grpSpPr>
        <p:graphicFrame>
          <p:nvGraphicFramePr>
            <p:cNvPr id="278550" name="Object 22"/>
            <p:cNvGraphicFramePr>
              <a:graphicFrameLocks noChangeAspect="1"/>
            </p:cNvGraphicFramePr>
            <p:nvPr/>
          </p:nvGraphicFramePr>
          <p:xfrm>
            <a:off x="912" y="768"/>
            <a:ext cx="4176" cy="3009"/>
          </p:xfrm>
          <a:graphic>
            <a:graphicData uri="http://schemas.openxmlformats.org/presentationml/2006/ole">
              <mc:AlternateContent xmlns:mc="http://schemas.openxmlformats.org/markup-compatibility/2006">
                <mc:Choice xmlns:v="urn:schemas-microsoft-com:vml" Requires="v">
                  <p:oleObj spid="_x0000_s278568" name="Mathcad" r:id="rId3" imgW="4257720" imgH="3067200" progId="Mathcad">
                    <p:embed/>
                  </p:oleObj>
                </mc:Choice>
                <mc:Fallback>
                  <p:oleObj name="Mathcad" r:id="rId3" imgW="4257720" imgH="3067200" progId="Mathcad">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768"/>
                          <a:ext cx="4176" cy="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8551" name="Text Box 23"/>
            <p:cNvSpPr txBox="1">
              <a:spLocks noChangeArrowheads="1"/>
            </p:cNvSpPr>
            <p:nvPr/>
          </p:nvSpPr>
          <p:spPr bwMode="auto">
            <a:xfrm>
              <a:off x="1824" y="2112"/>
              <a:ext cx="26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a:sym typeface="Symbol" panose="05050102010706020507" pitchFamily="18" charset="2"/>
                </a:rPr>
                <a:t></a:t>
              </a:r>
              <a:r>
                <a:rPr lang="it-IT" altLang="it-IT" baseline="-25000">
                  <a:sym typeface="Symbol" panose="05050102010706020507" pitchFamily="18" charset="2"/>
                </a:rPr>
                <a:t>3</a:t>
              </a:r>
              <a:r>
                <a:rPr lang="it-IT" altLang="it-IT">
                  <a:sym typeface="Symbol" panose="05050102010706020507" pitchFamily="18" charset="2"/>
                </a:rPr>
                <a:t>              </a:t>
              </a:r>
              <a:r>
                <a:rPr lang="en-GB" altLang="it-IT">
                  <a:sym typeface="Symbol" panose="05050102010706020507" pitchFamily="18" charset="2"/>
                </a:rPr>
                <a:t></a:t>
              </a:r>
              <a:r>
                <a:rPr lang="it-IT" altLang="it-IT" baseline="-25000">
                  <a:sym typeface="Symbol" panose="05050102010706020507" pitchFamily="18" charset="2"/>
                </a:rPr>
                <a:t>2</a:t>
              </a:r>
              <a:r>
                <a:rPr lang="it-IT" altLang="it-IT">
                  <a:sym typeface="Symbol" panose="05050102010706020507" pitchFamily="18" charset="2"/>
                </a:rPr>
                <a:t>                  </a:t>
              </a:r>
              <a:r>
                <a:rPr lang="en-GB" altLang="it-IT">
                  <a:sym typeface="Symbol" panose="05050102010706020507" pitchFamily="18" charset="2"/>
                </a:rPr>
                <a:t></a:t>
              </a:r>
              <a:r>
                <a:rPr lang="it-IT" altLang="it-IT" baseline="-25000">
                  <a:sym typeface="Symbol" panose="05050102010706020507" pitchFamily="18" charset="2"/>
                </a:rPr>
                <a:t>1</a:t>
              </a:r>
              <a:r>
                <a:rPr lang="it-IT" altLang="it-IT">
                  <a:sym typeface="Symbol" panose="05050102010706020507" pitchFamily="18" charset="2"/>
                </a:rPr>
                <a:t>                     </a:t>
              </a:r>
              <a:r>
                <a:rPr lang="en-GB" altLang="it-IT">
                  <a:sym typeface="Symbol" panose="05050102010706020507" pitchFamily="18" charset="2"/>
                </a:rPr>
                <a:t></a:t>
              </a:r>
              <a:r>
                <a:rPr lang="it-IT" altLang="it-IT" baseline="-25000">
                  <a:sym typeface="Symbol" panose="05050102010706020507" pitchFamily="18" charset="2"/>
                </a:rPr>
                <a:t>0</a:t>
              </a:r>
              <a:endParaRPr lang="en-GB" altLang="it-IT"/>
            </a:p>
          </p:txBody>
        </p:sp>
      </p:grpSp>
      <p:sp>
        <p:nvSpPr>
          <p:cNvPr id="278554" name="Text Box 26"/>
          <p:cNvSpPr txBox="1">
            <a:spLocks noChangeArrowheads="1"/>
          </p:cNvSpPr>
          <p:nvPr/>
        </p:nvSpPr>
        <p:spPr bwMode="auto">
          <a:xfrm>
            <a:off x="6324600" y="21336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b="1">
                <a:solidFill>
                  <a:srgbClr val="FF5050"/>
                </a:solidFill>
              </a:rPr>
              <a:t>H</a:t>
            </a:r>
            <a:r>
              <a:rPr lang="it-IT" altLang="it-IT" sz="2000" b="1" baseline="-25000">
                <a:solidFill>
                  <a:srgbClr val="FF5050"/>
                </a:solidFill>
              </a:rPr>
              <a:t>3</a:t>
            </a:r>
            <a:r>
              <a:rPr lang="it-IT" altLang="it-IT" sz="2000" b="1">
                <a:solidFill>
                  <a:srgbClr val="FF5050"/>
                </a:solidFill>
              </a:rPr>
              <a:t>PO</a:t>
            </a:r>
            <a:r>
              <a:rPr lang="it-IT" altLang="it-IT" sz="2000" b="1" baseline="-25000">
                <a:solidFill>
                  <a:srgbClr val="FF5050"/>
                </a:solidFill>
              </a:rPr>
              <a:t>4</a:t>
            </a:r>
            <a:endParaRPr lang="en-GB" altLang="it-IT" sz="2000" b="1">
              <a:solidFill>
                <a:srgbClr val="FF505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fld id="{658831C4-E7BE-49BA-B34D-33D71A492038}" type="slidenum">
              <a:rPr lang="it-IT" altLang="it-IT"/>
              <a:pPr/>
              <a:t>27</a:t>
            </a:fld>
            <a:endParaRPr lang="it-IT" altLang="it-IT"/>
          </a:p>
        </p:txBody>
      </p:sp>
      <p:sp>
        <p:nvSpPr>
          <p:cNvPr id="279555" name="Text Box 3"/>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D2134609-5DE2-4C62-9A80-7964A8724991}" type="slidenum">
              <a:rPr lang="it-IT" altLang="it-IT" sz="1400">
                <a:solidFill>
                  <a:schemeClr val="bg1"/>
                </a:solidFill>
                <a:latin typeface="Arial" panose="020B0604020202020204" pitchFamily="34" charset="0"/>
              </a:rPr>
              <a:pPr>
                <a:spcBef>
                  <a:spcPct val="50000"/>
                </a:spcBef>
              </a:pPr>
              <a:t>27</a:t>
            </a:fld>
            <a:endParaRPr lang="it-IT" altLang="it-IT" sz="1400">
              <a:solidFill>
                <a:schemeClr val="bg1"/>
              </a:solidFill>
              <a:latin typeface="Arial" panose="020B0604020202020204" pitchFamily="34" charset="0"/>
            </a:endParaRPr>
          </a:p>
        </p:txBody>
      </p:sp>
      <p:sp>
        <p:nvSpPr>
          <p:cNvPr id="279556" name="Text Box 4"/>
          <p:cNvSpPr txBox="1">
            <a:spLocks noChangeArrowheads="1"/>
          </p:cNvSpPr>
          <p:nvPr/>
        </p:nvSpPr>
        <p:spPr bwMode="auto">
          <a:xfrm>
            <a:off x="1066800" y="228600"/>
            <a:ext cx="78501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Diagrammi di distribuzione degli acidi poliprotici (dal testo di consultazione)</a:t>
            </a:r>
          </a:p>
        </p:txBody>
      </p:sp>
      <p:grpSp>
        <p:nvGrpSpPr>
          <p:cNvPr id="279562" name="Group 10"/>
          <p:cNvGrpSpPr>
            <a:grpSpLocks/>
          </p:cNvGrpSpPr>
          <p:nvPr/>
        </p:nvGrpSpPr>
        <p:grpSpPr bwMode="auto">
          <a:xfrm>
            <a:off x="1219200" y="1447800"/>
            <a:ext cx="7391400" cy="4516438"/>
            <a:chOff x="768" y="912"/>
            <a:chExt cx="4656" cy="2845"/>
          </a:xfrm>
        </p:grpSpPr>
        <p:graphicFrame>
          <p:nvGraphicFramePr>
            <p:cNvPr id="279560" name="Object 8"/>
            <p:cNvGraphicFramePr>
              <a:graphicFrameLocks noChangeAspect="1"/>
            </p:cNvGraphicFramePr>
            <p:nvPr/>
          </p:nvGraphicFramePr>
          <p:xfrm>
            <a:off x="768" y="912"/>
            <a:ext cx="4656" cy="2845"/>
          </p:xfrm>
          <a:graphic>
            <a:graphicData uri="http://schemas.openxmlformats.org/presentationml/2006/ole">
              <mc:AlternateContent xmlns:mc="http://schemas.openxmlformats.org/markup-compatibility/2006">
                <mc:Choice xmlns:v="urn:schemas-microsoft-com:vml" Requires="v">
                  <p:oleObj spid="_x0000_s279577" name="Mathcad" r:id="rId3" imgW="5019840" imgH="3067200" progId="Mathcad">
                    <p:embed/>
                  </p:oleObj>
                </mc:Choice>
                <mc:Fallback>
                  <p:oleObj name="Mathcad" r:id="rId3" imgW="5019840" imgH="3067200" progId="Mathca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912"/>
                          <a:ext cx="4656" cy="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61" name="Text Box 9"/>
            <p:cNvSpPr txBox="1">
              <a:spLocks noChangeArrowheads="1"/>
            </p:cNvSpPr>
            <p:nvPr/>
          </p:nvSpPr>
          <p:spPr bwMode="auto">
            <a:xfrm>
              <a:off x="1728" y="2208"/>
              <a:ext cx="31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a:sym typeface="Symbol" panose="05050102010706020507" pitchFamily="18" charset="2"/>
                </a:rPr>
                <a:t></a:t>
              </a:r>
              <a:r>
                <a:rPr lang="it-IT" altLang="it-IT" baseline="-25000">
                  <a:sym typeface="Symbol" panose="05050102010706020507" pitchFamily="18" charset="2"/>
                </a:rPr>
                <a:t>4</a:t>
              </a:r>
              <a:r>
                <a:rPr lang="it-IT" altLang="it-IT">
                  <a:sym typeface="Symbol" panose="05050102010706020507" pitchFamily="18" charset="2"/>
                </a:rPr>
                <a:t>    </a:t>
              </a:r>
              <a:r>
                <a:rPr lang="en-GB" altLang="it-IT">
                  <a:sym typeface="Symbol" panose="05050102010706020507" pitchFamily="18" charset="2"/>
                </a:rPr>
                <a:t></a:t>
              </a:r>
              <a:r>
                <a:rPr lang="it-IT" altLang="it-IT" baseline="-25000">
                  <a:sym typeface="Symbol" panose="05050102010706020507" pitchFamily="18" charset="2"/>
                </a:rPr>
                <a:t>3</a:t>
              </a:r>
              <a:r>
                <a:rPr lang="it-IT" altLang="it-IT">
                  <a:sym typeface="Symbol" panose="05050102010706020507" pitchFamily="18" charset="2"/>
                </a:rPr>
                <a:t>              </a:t>
              </a:r>
              <a:r>
                <a:rPr lang="en-GB" altLang="it-IT">
                  <a:sym typeface="Symbol" panose="05050102010706020507" pitchFamily="18" charset="2"/>
                </a:rPr>
                <a:t></a:t>
              </a:r>
              <a:r>
                <a:rPr lang="it-IT" altLang="it-IT" baseline="-25000">
                  <a:sym typeface="Symbol" panose="05050102010706020507" pitchFamily="18" charset="2"/>
                </a:rPr>
                <a:t>2</a:t>
              </a:r>
              <a:r>
                <a:rPr lang="it-IT" altLang="it-IT">
                  <a:sym typeface="Symbol" panose="05050102010706020507" pitchFamily="18" charset="2"/>
                </a:rPr>
                <a:t>                  </a:t>
              </a:r>
              <a:r>
                <a:rPr lang="en-GB" altLang="it-IT">
                  <a:sym typeface="Symbol" panose="05050102010706020507" pitchFamily="18" charset="2"/>
                </a:rPr>
                <a:t></a:t>
              </a:r>
              <a:r>
                <a:rPr lang="it-IT" altLang="it-IT" baseline="-25000">
                  <a:sym typeface="Symbol" panose="05050102010706020507" pitchFamily="18" charset="2"/>
                </a:rPr>
                <a:t>1</a:t>
              </a:r>
              <a:r>
                <a:rPr lang="it-IT" altLang="it-IT">
                  <a:sym typeface="Symbol" panose="05050102010706020507" pitchFamily="18" charset="2"/>
                </a:rPr>
                <a:t>                     </a:t>
              </a:r>
              <a:r>
                <a:rPr lang="en-GB" altLang="it-IT">
                  <a:sym typeface="Symbol" panose="05050102010706020507" pitchFamily="18" charset="2"/>
                </a:rPr>
                <a:t></a:t>
              </a:r>
              <a:r>
                <a:rPr lang="it-IT" altLang="it-IT" baseline="-25000">
                  <a:sym typeface="Symbol" panose="05050102010706020507" pitchFamily="18" charset="2"/>
                </a:rPr>
                <a:t>0</a:t>
              </a:r>
              <a:endParaRPr lang="en-GB" altLang="it-IT" baseline="-25000">
                <a:sym typeface="Symbol" panose="05050102010706020507" pitchFamily="18" charset="2"/>
              </a:endParaRPr>
            </a:p>
          </p:txBody>
        </p:sp>
      </p:grpSp>
      <p:sp>
        <p:nvSpPr>
          <p:cNvPr id="279563" name="Text Box 11"/>
          <p:cNvSpPr txBox="1">
            <a:spLocks noChangeArrowheads="1"/>
          </p:cNvSpPr>
          <p:nvPr/>
        </p:nvSpPr>
        <p:spPr bwMode="auto">
          <a:xfrm>
            <a:off x="6705600" y="21336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b="1">
                <a:solidFill>
                  <a:srgbClr val="FF5050"/>
                </a:solidFill>
              </a:rPr>
              <a:t>EDTA</a:t>
            </a:r>
            <a:endParaRPr lang="en-GB" altLang="it-IT" sz="2000" b="1">
              <a:solidFill>
                <a:srgbClr val="FF505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 name="Segnaposto numero diapositiva 3"/>
          <p:cNvSpPr>
            <a:spLocks noGrp="1"/>
          </p:cNvSpPr>
          <p:nvPr>
            <p:ph type="sldNum" sz="quarter" idx="12"/>
          </p:nvPr>
        </p:nvSpPr>
        <p:spPr/>
        <p:txBody>
          <a:bodyPr/>
          <a:lstStyle/>
          <a:p>
            <a:fld id="{6FDC047D-1066-47A6-A522-C171DEAC2E34}" type="slidenum">
              <a:rPr lang="it-IT" altLang="it-IT"/>
              <a:pPr/>
              <a:t>28</a:t>
            </a:fld>
            <a:endParaRPr lang="it-IT" altLang="it-IT"/>
          </a:p>
        </p:txBody>
      </p:sp>
      <p:sp>
        <p:nvSpPr>
          <p:cNvPr id="198665" name="Text Box 9"/>
          <p:cNvSpPr txBox="1">
            <a:spLocks noChangeArrowheads="1"/>
          </p:cNvSpPr>
          <p:nvPr/>
        </p:nvSpPr>
        <p:spPr bwMode="auto">
          <a:xfrm>
            <a:off x="1066800" y="228600"/>
            <a:ext cx="7850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Titolazione del carbonato sodico con HCl</a:t>
            </a:r>
          </a:p>
        </p:txBody>
      </p:sp>
      <p:graphicFrame>
        <p:nvGraphicFramePr>
          <p:cNvPr id="198666" name="Object 10"/>
          <p:cNvGraphicFramePr>
            <a:graphicFrameLocks noChangeAspect="1"/>
          </p:cNvGraphicFramePr>
          <p:nvPr/>
        </p:nvGraphicFramePr>
        <p:xfrm>
          <a:off x="1143000" y="1897063"/>
          <a:ext cx="4114800" cy="3294062"/>
        </p:xfrm>
        <a:graphic>
          <a:graphicData uri="http://schemas.openxmlformats.org/presentationml/2006/ole">
            <mc:AlternateContent xmlns:mc="http://schemas.openxmlformats.org/markup-compatibility/2006">
              <mc:Choice xmlns:v="urn:schemas-microsoft-com:vml" Requires="v">
                <p:oleObj spid="_x0000_s198693" name="Mathcad" r:id="rId3" imgW="4010040" imgH="3209760" progId="Mathcad">
                  <p:embed/>
                </p:oleObj>
              </mc:Choice>
              <mc:Fallback>
                <p:oleObj name="Mathcad" r:id="rId3" imgW="4010040" imgH="3209760" progId="Mathca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897063"/>
                        <a:ext cx="4114800" cy="329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667" name="Text Box 11"/>
          <p:cNvSpPr txBox="1">
            <a:spLocks noChangeArrowheads="1"/>
          </p:cNvSpPr>
          <p:nvPr/>
        </p:nvSpPr>
        <p:spPr bwMode="auto">
          <a:xfrm>
            <a:off x="5638800" y="1905000"/>
            <a:ext cx="312420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5"/>
              </a:buBlip>
            </a:pPr>
            <a:r>
              <a:rPr lang="it-IT" altLang="it-IT" sz="1800">
                <a:solidFill>
                  <a:schemeClr val="bg1"/>
                </a:solidFill>
                <a:effectLst>
                  <a:outerShdw blurRad="38100" dist="38100" dir="2700000" algn="tl">
                    <a:srgbClr val="000000"/>
                  </a:outerShdw>
                </a:effectLst>
                <a:latin typeface="Arial" panose="020B0604020202020204" pitchFamily="34" charset="0"/>
              </a:rPr>
              <a:t>si tratta della titolazione di una base debole con un acido forte</a:t>
            </a:r>
          </a:p>
          <a:p>
            <a:pPr algn="just">
              <a:spcBef>
                <a:spcPct val="50000"/>
              </a:spcBef>
              <a:buFontTx/>
              <a:buBlip>
                <a:blip r:embed="rId5"/>
              </a:buBlip>
            </a:pPr>
            <a:r>
              <a:rPr lang="it-IT" altLang="it-IT" sz="1800">
                <a:solidFill>
                  <a:schemeClr val="bg1"/>
                </a:solidFill>
                <a:effectLst>
                  <a:outerShdw blurRad="38100" dist="38100" dir="2700000" algn="tl">
                    <a:srgbClr val="000000"/>
                  </a:outerShdw>
                </a:effectLst>
                <a:latin typeface="Arial" panose="020B0604020202020204" pitchFamily="34" charset="0"/>
              </a:rPr>
              <a:t>la base debole è poliprotica</a:t>
            </a:r>
          </a:p>
          <a:p>
            <a:pPr algn="just">
              <a:spcBef>
                <a:spcPct val="50000"/>
              </a:spcBef>
              <a:buFontTx/>
              <a:buBlip>
                <a:blip r:embed="rId5"/>
              </a:buBlip>
            </a:pPr>
            <a:r>
              <a:rPr lang="it-IT" altLang="it-IT" sz="1800">
                <a:solidFill>
                  <a:schemeClr val="bg1"/>
                </a:solidFill>
                <a:effectLst>
                  <a:outerShdw blurRad="38100" dist="38100" dir="2700000" algn="tl">
                    <a:srgbClr val="000000"/>
                  </a:outerShdw>
                </a:effectLst>
                <a:latin typeface="Arial" panose="020B0604020202020204" pitchFamily="34" charset="0"/>
              </a:rPr>
              <a:t>sono visibili 2  salti di pH e determinabili 2 punti di equivalenza</a:t>
            </a:r>
          </a:p>
        </p:txBody>
      </p:sp>
      <p:sp>
        <p:nvSpPr>
          <p:cNvPr id="198668" name="Text Box 12"/>
          <p:cNvSpPr txBox="1">
            <a:spLocks noChangeArrowheads="1"/>
          </p:cNvSpPr>
          <p:nvPr/>
        </p:nvSpPr>
        <p:spPr bwMode="auto">
          <a:xfrm>
            <a:off x="5638800" y="914400"/>
            <a:ext cx="3124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Quali sono le differenze con le titolazioni viste in precedenza?</a:t>
            </a:r>
          </a:p>
        </p:txBody>
      </p:sp>
      <p:sp>
        <p:nvSpPr>
          <p:cNvPr id="198671" name="Text Box 15"/>
          <p:cNvSpPr txBox="1">
            <a:spLocks noChangeArrowheads="1"/>
          </p:cNvSpPr>
          <p:nvPr/>
        </p:nvSpPr>
        <p:spPr bwMode="auto">
          <a:xfrm>
            <a:off x="5638800" y="44958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5"/>
              </a:buBlip>
            </a:pPr>
            <a:r>
              <a:rPr lang="it-IT" altLang="it-IT" sz="1800">
                <a:solidFill>
                  <a:schemeClr val="bg1"/>
                </a:solidFill>
                <a:effectLst>
                  <a:outerShdw blurRad="38100" dist="38100" dir="2700000" algn="tl">
                    <a:srgbClr val="000000"/>
                  </a:outerShdw>
                </a:effectLst>
                <a:latin typeface="Arial" panose="020B0604020202020204" pitchFamily="34" charset="0"/>
              </a:rPr>
              <a:t>il secondo salto di pH è più netto del primo</a:t>
            </a:r>
            <a:endParaRPr lang="it-IT" altLang="it-IT" sz="1800">
              <a:effectLst>
                <a:outerShdw blurRad="38100" dist="38100" dir="2700000" algn="tl">
                  <a:srgbClr val="FFFFFF"/>
                </a:outerShdw>
              </a:effectLst>
            </a:endParaRPr>
          </a:p>
        </p:txBody>
      </p:sp>
      <p:sp>
        <p:nvSpPr>
          <p:cNvPr id="198672" name="Text Box 16"/>
          <p:cNvSpPr txBox="1">
            <a:spLocks noChangeArrowheads="1"/>
          </p:cNvSpPr>
          <p:nvPr/>
        </p:nvSpPr>
        <p:spPr bwMode="auto">
          <a:xfrm>
            <a:off x="5638800" y="5181600"/>
            <a:ext cx="3124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5"/>
              </a:buBlip>
            </a:pPr>
            <a:r>
              <a:rPr lang="it-IT" altLang="it-IT" sz="1800">
                <a:solidFill>
                  <a:schemeClr val="bg1"/>
                </a:solidFill>
                <a:effectLst>
                  <a:outerShdw blurRad="38100" dist="38100" dir="2700000" algn="tl">
                    <a:srgbClr val="000000"/>
                  </a:outerShdw>
                </a:effectLst>
                <a:latin typeface="Arial" panose="020B0604020202020204" pitchFamily="34" charset="0"/>
              </a:rPr>
              <a:t>titolando in presenza di metilarancio si determina il secondo p.a.</a:t>
            </a:r>
            <a:endParaRPr lang="it-IT" altLang="it-IT" sz="1800">
              <a:effectLst>
                <a:outerShdw blurRad="38100" dist="38100" dir="2700000" algn="tl">
                  <a:srgbClr val="FFFFFF"/>
                </a:outerShdw>
              </a:effectLst>
            </a:endParaRPr>
          </a:p>
        </p:txBody>
      </p:sp>
      <p:sp>
        <p:nvSpPr>
          <p:cNvPr id="198674" name="Text Box 18"/>
          <p:cNvSpPr txBox="1">
            <a:spLocks noChangeArrowheads="1"/>
          </p:cNvSpPr>
          <p:nvPr/>
        </p:nvSpPr>
        <p:spPr bwMode="auto">
          <a:xfrm>
            <a:off x="1752600" y="12192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latin typeface="Arial" panose="020B0604020202020204" pitchFamily="34" charset="0"/>
              </a:rPr>
              <a:t>CO</a:t>
            </a:r>
            <a:r>
              <a:rPr lang="it-IT" altLang="it-IT" baseline="-25000">
                <a:solidFill>
                  <a:schemeClr val="bg1"/>
                </a:solidFill>
                <a:latin typeface="Arial" panose="020B0604020202020204" pitchFamily="34" charset="0"/>
              </a:rPr>
              <a:t>3</a:t>
            </a:r>
            <a:r>
              <a:rPr lang="it-IT" altLang="it-IT" baseline="30000">
                <a:solidFill>
                  <a:schemeClr val="bg1"/>
                </a:solidFill>
                <a:latin typeface="Arial" panose="020B0604020202020204" pitchFamily="34" charset="0"/>
              </a:rPr>
              <a:t>2-</a:t>
            </a:r>
            <a:r>
              <a:rPr lang="it-IT" altLang="it-IT">
                <a:solidFill>
                  <a:schemeClr val="bg1"/>
                </a:solidFill>
                <a:latin typeface="Arial" panose="020B0604020202020204" pitchFamily="34" charset="0"/>
              </a:rPr>
              <a:t> + 2H</a:t>
            </a:r>
            <a:r>
              <a:rPr lang="it-IT" altLang="it-IT" baseline="30000">
                <a:solidFill>
                  <a:schemeClr val="bg1"/>
                </a:solidFill>
                <a:latin typeface="Arial" panose="020B0604020202020204" pitchFamily="34" charset="0"/>
              </a:rPr>
              <a:t>+</a:t>
            </a:r>
            <a:r>
              <a:rPr lang="it-IT" altLang="it-IT">
                <a:solidFill>
                  <a:schemeClr val="bg1"/>
                </a:solidFill>
                <a:latin typeface="Arial" panose="020B0604020202020204" pitchFamily="34" charset="0"/>
              </a:rPr>
              <a:t> = H</a:t>
            </a:r>
            <a:r>
              <a:rPr lang="it-IT" altLang="it-IT" baseline="-25000">
                <a:solidFill>
                  <a:schemeClr val="bg1"/>
                </a:solidFill>
                <a:latin typeface="Arial" panose="020B0604020202020204" pitchFamily="34" charset="0"/>
              </a:rPr>
              <a:t>2</a:t>
            </a:r>
            <a:r>
              <a:rPr lang="it-IT" altLang="it-IT">
                <a:solidFill>
                  <a:schemeClr val="bg1"/>
                </a:solidFill>
                <a:latin typeface="Arial" panose="020B0604020202020204" pitchFamily="34" charset="0"/>
              </a:rPr>
              <a:t>O + CO</a:t>
            </a:r>
            <a:r>
              <a:rPr lang="it-IT" altLang="it-IT" baseline="-25000">
                <a:solidFill>
                  <a:schemeClr val="bg1"/>
                </a:solidFill>
                <a:latin typeface="Arial" panose="020B0604020202020204" pitchFamily="34" charset="0"/>
              </a:rPr>
              <a:t>2</a:t>
            </a:r>
            <a:endParaRPr lang="it-IT" altLang="it-IT">
              <a:solidFill>
                <a:schemeClr val="bg1"/>
              </a:solidFill>
              <a:latin typeface="Arial" panose="020B0604020202020204" pitchFamily="34" charset="0"/>
            </a:endParaRPr>
          </a:p>
        </p:txBody>
      </p:sp>
      <p:sp>
        <p:nvSpPr>
          <p:cNvPr id="198675" name="Comment 19"/>
          <p:cNvSpPr>
            <a:spLocks noChangeArrowheads="1"/>
          </p:cNvSpPr>
          <p:nvPr/>
        </p:nvSpPr>
        <p:spPr bwMode="auto">
          <a:xfrm>
            <a:off x="1066800" y="5715000"/>
            <a:ext cx="4267200" cy="739775"/>
          </a:xfrm>
          <a:prstGeom prst="rect">
            <a:avLst/>
          </a:prstGeom>
          <a:solidFill>
            <a:schemeClr val="bg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p>
            <a:pPr algn="just">
              <a:spcBef>
                <a:spcPct val="50000"/>
              </a:spcBef>
            </a:pPr>
            <a:r>
              <a:rPr lang="it-IT" altLang="it-IT" sz="1400">
                <a:solidFill>
                  <a:srgbClr val="000000"/>
                </a:solidFill>
                <a:latin typeface="Arial" panose="020B0604020202020204" pitchFamily="34" charset="0"/>
              </a:rPr>
              <a:t>Le titolazioni di acidi e basi poliprotici sono trattate nel Cap. 12 (non inserito nel programma). Questa diapositiva è tutto quello che serve.</a:t>
            </a:r>
            <a:endParaRPr lang="it-IT" altLang="it-IT" sz="1600">
              <a:solidFill>
                <a:srgbClr val="000000"/>
              </a:solidFill>
              <a:latin typeface="Arial" panose="020B0604020202020204" pitchFamily="34" charset="0"/>
            </a:endParaRPr>
          </a:p>
        </p:txBody>
      </p:sp>
      <p:sp>
        <p:nvSpPr>
          <p:cNvPr id="198670" name="AutoShape 14"/>
          <p:cNvSpPr>
            <a:spLocks noChangeArrowheads="1"/>
          </p:cNvSpPr>
          <p:nvPr/>
        </p:nvSpPr>
        <p:spPr bwMode="auto">
          <a:xfrm>
            <a:off x="3733800" y="4495800"/>
            <a:ext cx="304800" cy="533400"/>
          </a:xfrm>
          <a:prstGeom prst="upArrow">
            <a:avLst>
              <a:gd name="adj1" fmla="val 50000"/>
              <a:gd name="adj2" fmla="val 43750"/>
            </a:avLst>
          </a:prstGeom>
          <a:solidFill>
            <a:srgbClr val="FAFF2D"/>
          </a:solidFill>
          <a:ln w="9525">
            <a:solidFill>
              <a:srgbClr val="D62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8669" name="AutoShape 13"/>
          <p:cNvSpPr>
            <a:spLocks noChangeArrowheads="1"/>
          </p:cNvSpPr>
          <p:nvPr/>
        </p:nvSpPr>
        <p:spPr bwMode="auto">
          <a:xfrm>
            <a:off x="2743200" y="4267200"/>
            <a:ext cx="304800" cy="533400"/>
          </a:xfrm>
          <a:prstGeom prst="upArrow">
            <a:avLst>
              <a:gd name="adj1" fmla="val 50000"/>
              <a:gd name="adj2" fmla="val 43750"/>
            </a:avLst>
          </a:prstGeom>
          <a:solidFill>
            <a:srgbClr val="FAFF2D"/>
          </a:solidFill>
          <a:ln w="9525">
            <a:solidFill>
              <a:srgbClr val="D62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8678" name="Text Box 2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3B78CC25-66B5-4F84-88CB-439A45C25B47}" type="slidenum">
              <a:rPr lang="it-IT" altLang="it-IT" sz="1400">
                <a:solidFill>
                  <a:schemeClr val="bg1"/>
                </a:solidFill>
                <a:latin typeface="Arial" panose="020B0604020202020204" pitchFamily="34" charset="0"/>
              </a:rPr>
              <a:pPr>
                <a:spcBef>
                  <a:spcPct val="50000"/>
                </a:spcBef>
              </a:pPr>
              <a:t>28</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8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86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86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8669"/>
                                        </p:tgtEl>
                                        <p:attrNameLst>
                                          <p:attrName>style.visibility</p:attrName>
                                        </p:attrNameLst>
                                      </p:cBhvr>
                                      <p:to>
                                        <p:strVal val="visible"/>
                                      </p:to>
                                    </p:set>
                                    <p:anim calcmode="lin" valueType="num">
                                      <p:cBhvr additive="base">
                                        <p:cTn id="19" dur="500" fill="hold"/>
                                        <p:tgtEl>
                                          <p:spTgt spid="198669"/>
                                        </p:tgtEl>
                                        <p:attrNameLst>
                                          <p:attrName>ppt_x</p:attrName>
                                        </p:attrNameLst>
                                      </p:cBhvr>
                                      <p:tavLst>
                                        <p:tav tm="0">
                                          <p:val>
                                            <p:strVal val="#ppt_x"/>
                                          </p:val>
                                        </p:tav>
                                        <p:tav tm="100000">
                                          <p:val>
                                            <p:strVal val="#ppt_x"/>
                                          </p:val>
                                        </p:tav>
                                      </p:tavLst>
                                    </p:anim>
                                    <p:anim calcmode="lin" valueType="num">
                                      <p:cBhvr additive="base">
                                        <p:cTn id="20" dur="500" fill="hold"/>
                                        <p:tgtEl>
                                          <p:spTgt spid="19866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8670"/>
                                        </p:tgtEl>
                                        <p:attrNameLst>
                                          <p:attrName>style.visibility</p:attrName>
                                        </p:attrNameLst>
                                      </p:cBhvr>
                                      <p:to>
                                        <p:strVal val="visible"/>
                                      </p:to>
                                    </p:set>
                                    <p:anim calcmode="lin" valueType="num">
                                      <p:cBhvr additive="base">
                                        <p:cTn id="25" dur="500" fill="hold"/>
                                        <p:tgtEl>
                                          <p:spTgt spid="198670"/>
                                        </p:tgtEl>
                                        <p:attrNameLst>
                                          <p:attrName>ppt_x</p:attrName>
                                        </p:attrNameLst>
                                      </p:cBhvr>
                                      <p:tavLst>
                                        <p:tav tm="0">
                                          <p:val>
                                            <p:strVal val="#ppt_x"/>
                                          </p:val>
                                        </p:tav>
                                        <p:tav tm="100000">
                                          <p:val>
                                            <p:strVal val="#ppt_x"/>
                                          </p:val>
                                        </p:tav>
                                      </p:tavLst>
                                    </p:anim>
                                    <p:anim calcmode="lin" valueType="num">
                                      <p:cBhvr additive="base">
                                        <p:cTn id="26" dur="500" fill="hold"/>
                                        <p:tgtEl>
                                          <p:spTgt spid="19867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867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8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7" grpId="0" build="p" autoUpdateAnimBg="0"/>
      <p:bldP spid="198671" grpId="0" autoUpdateAnimBg="0"/>
      <p:bldP spid="19867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fld id="{64716537-190E-459E-88AC-59D796D6E2D7}" type="slidenum">
              <a:rPr lang="it-IT" altLang="it-IT"/>
              <a:pPr/>
              <a:t>29</a:t>
            </a:fld>
            <a:endParaRPr lang="it-IT" altLang="it-IT"/>
          </a:p>
        </p:txBody>
      </p:sp>
      <p:sp>
        <p:nvSpPr>
          <p:cNvPr id="186372" name="Text Box 4"/>
          <p:cNvSpPr txBox="1">
            <a:spLocks noChangeArrowheads="1"/>
          </p:cNvSpPr>
          <p:nvPr/>
        </p:nvSpPr>
        <p:spPr bwMode="auto">
          <a:xfrm>
            <a:off x="1066800" y="228600"/>
            <a:ext cx="746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400" b="1">
                <a:solidFill>
                  <a:srgbClr val="FAFF2D"/>
                </a:solidFill>
                <a:effectLst>
                  <a:outerShdw blurRad="38100" dist="38100" dir="2700000" algn="tl">
                    <a:srgbClr val="000000"/>
                  </a:outerShdw>
                </a:effectLst>
                <a:latin typeface="Arial" panose="020B0604020202020204" pitchFamily="34" charset="0"/>
              </a:rPr>
              <a:t>APPLICAZIONI DELLE TITOLAZIONI DI NEUTRALIZZAZIONE</a:t>
            </a:r>
            <a:endParaRPr lang="it-IT" altLang="it-IT" sz="2400" b="1">
              <a:solidFill>
                <a:schemeClr val="bg1"/>
              </a:solidFill>
              <a:effectLst>
                <a:outerShdw blurRad="38100" dist="38100" dir="2700000" algn="tl">
                  <a:srgbClr val="000000"/>
                </a:outerShdw>
              </a:effectLst>
              <a:latin typeface="Arial" panose="020B0604020202020204" pitchFamily="34" charset="0"/>
            </a:endParaRPr>
          </a:p>
        </p:txBody>
      </p:sp>
      <p:sp>
        <p:nvSpPr>
          <p:cNvPr id="186375" name="Text Box 7"/>
          <p:cNvSpPr txBox="1">
            <a:spLocks noChangeArrowheads="1"/>
          </p:cNvSpPr>
          <p:nvPr/>
        </p:nvSpPr>
        <p:spPr bwMode="auto">
          <a:xfrm>
            <a:off x="1066800" y="6858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it-IT"/>
          </a:p>
        </p:txBody>
      </p:sp>
      <p:sp>
        <p:nvSpPr>
          <p:cNvPr id="186377" name="Text Box 9"/>
          <p:cNvSpPr txBox="1">
            <a:spLocks noChangeArrowheads="1"/>
          </p:cNvSpPr>
          <p:nvPr/>
        </p:nvSpPr>
        <p:spPr bwMode="auto">
          <a:xfrm>
            <a:off x="1066800" y="1371600"/>
            <a:ext cx="76200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latin typeface="Arial" panose="020B0604020202020204" pitchFamily="34" charset="0"/>
              </a:rPr>
              <a:t>Le applicazioni delle titolazioni di neutralizzazione sono numerose.</a:t>
            </a:r>
          </a:p>
          <a:p>
            <a:pPr algn="just">
              <a:spcBef>
                <a:spcPct val="50000"/>
              </a:spcBef>
            </a:pPr>
            <a:r>
              <a:rPr lang="it-IT" altLang="it-IT">
                <a:solidFill>
                  <a:schemeClr val="bg1"/>
                </a:solidFill>
                <a:latin typeface="Arial" panose="020B0604020202020204" pitchFamily="34" charset="0"/>
              </a:rPr>
              <a:t>Nel campo dell’analisi elementare ricordiamo tra tutti il metodo Kjeldhal per la determinazione del contenuto proteico dei cereali, delle carni e di altri prodotti biologici. </a:t>
            </a:r>
          </a:p>
          <a:p>
            <a:pPr algn="just">
              <a:spcBef>
                <a:spcPct val="50000"/>
              </a:spcBef>
            </a:pPr>
            <a:r>
              <a:rPr lang="it-IT" altLang="it-IT">
                <a:solidFill>
                  <a:schemeClr val="bg1"/>
                </a:solidFill>
                <a:latin typeface="Arial" panose="020B0604020202020204" pitchFamily="34" charset="0"/>
              </a:rPr>
              <a:t>Il principio del metodo è il seguente:</a:t>
            </a:r>
          </a:p>
        </p:txBody>
      </p:sp>
      <p:sp>
        <p:nvSpPr>
          <p:cNvPr id="186378" name="Text Box 10"/>
          <p:cNvSpPr txBox="1">
            <a:spLocks noChangeArrowheads="1"/>
          </p:cNvSpPr>
          <p:nvPr/>
        </p:nvSpPr>
        <p:spPr bwMode="auto">
          <a:xfrm>
            <a:off x="1066800" y="3276600"/>
            <a:ext cx="7620000"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2"/>
              </a:buBlip>
            </a:pPr>
            <a:r>
              <a:rPr lang="it-IT" altLang="it-IT" sz="1800">
                <a:solidFill>
                  <a:schemeClr val="bg1"/>
                </a:solidFill>
                <a:latin typeface="Arial" panose="020B0604020202020204" pitchFamily="34" charset="0"/>
              </a:rPr>
              <a:t>il campione viene decomposto in ac. solforico concentrato bollente per mineralizzarlo e trasformare l’azoto nello ione NH</a:t>
            </a:r>
            <a:r>
              <a:rPr lang="it-IT" altLang="it-IT" sz="1800" baseline="-25000">
                <a:solidFill>
                  <a:schemeClr val="bg1"/>
                </a:solidFill>
                <a:latin typeface="Arial" panose="020B0604020202020204" pitchFamily="34" charset="0"/>
              </a:rPr>
              <a:t>4</a:t>
            </a:r>
            <a:r>
              <a:rPr lang="it-IT" altLang="it-IT" sz="1800" baseline="30000">
                <a:solidFill>
                  <a:schemeClr val="bg1"/>
                </a:solidFill>
                <a:latin typeface="Arial" panose="020B0604020202020204" pitchFamily="34" charset="0"/>
              </a:rPr>
              <a:t>+</a:t>
            </a:r>
            <a:r>
              <a:rPr lang="it-IT" altLang="it-IT" sz="1800">
                <a:solidFill>
                  <a:schemeClr val="bg1"/>
                </a:solidFill>
                <a:latin typeface="Arial" panose="020B0604020202020204" pitchFamily="34" charset="0"/>
              </a:rPr>
              <a:t> (carbonio e idrogeno sono trasformati in CO</a:t>
            </a:r>
            <a:r>
              <a:rPr lang="it-IT" altLang="it-IT" sz="1800" baseline="-25000">
                <a:solidFill>
                  <a:schemeClr val="bg1"/>
                </a:solidFill>
                <a:latin typeface="Arial" panose="020B0604020202020204" pitchFamily="34" charset="0"/>
              </a:rPr>
              <a:t>2</a:t>
            </a:r>
            <a:r>
              <a:rPr lang="it-IT" altLang="it-IT" sz="1800">
                <a:solidFill>
                  <a:schemeClr val="bg1"/>
                </a:solidFill>
                <a:latin typeface="Arial" panose="020B0604020202020204" pitchFamily="34" charset="0"/>
              </a:rPr>
              <a:t> e H</a:t>
            </a:r>
            <a:r>
              <a:rPr lang="it-IT" altLang="it-IT" sz="1800" baseline="-25000">
                <a:solidFill>
                  <a:schemeClr val="bg1"/>
                </a:solidFill>
                <a:latin typeface="Arial" panose="020B0604020202020204" pitchFamily="34" charset="0"/>
              </a:rPr>
              <a:t>2</a:t>
            </a:r>
            <a:r>
              <a:rPr lang="it-IT" altLang="it-IT" sz="1800">
                <a:solidFill>
                  <a:schemeClr val="bg1"/>
                </a:solidFill>
                <a:latin typeface="Arial" panose="020B0604020202020204" pitchFamily="34" charset="0"/>
              </a:rPr>
              <a:t>O; i gruppi nitro e azo sono trasformati in N</a:t>
            </a:r>
            <a:r>
              <a:rPr lang="it-IT" altLang="it-IT" sz="1800" baseline="-25000">
                <a:solidFill>
                  <a:schemeClr val="bg1"/>
                </a:solidFill>
                <a:latin typeface="Arial" panose="020B0604020202020204" pitchFamily="34" charset="0"/>
              </a:rPr>
              <a:t>2</a:t>
            </a:r>
            <a:r>
              <a:rPr lang="it-IT" altLang="it-IT" sz="1800">
                <a:solidFill>
                  <a:schemeClr val="bg1"/>
                </a:solidFill>
                <a:latin typeface="Arial" panose="020B0604020202020204" pitchFamily="34" charset="0"/>
              </a:rPr>
              <a:t> o NO</a:t>
            </a:r>
            <a:r>
              <a:rPr lang="it-IT" altLang="it-IT" sz="1800" baseline="-25000">
                <a:solidFill>
                  <a:schemeClr val="bg1"/>
                </a:solidFill>
                <a:latin typeface="Arial" panose="020B0604020202020204" pitchFamily="34" charset="0"/>
              </a:rPr>
              <a:t>x</a:t>
            </a:r>
            <a:r>
              <a:rPr lang="it-IT" altLang="it-IT" sz="1800">
                <a:solidFill>
                  <a:schemeClr val="bg1"/>
                </a:solidFill>
                <a:latin typeface="Arial" panose="020B0604020202020204" pitchFamily="34" charset="0"/>
              </a:rPr>
              <a:t>, e quindi possono essere persi ai fini del bilancio dell’azoto elementare – il problema può essere ridotto trattando il campione con ac. solforico contenente riducenti quali l’ac. salicilico ed il tiosolfato di sodio);</a:t>
            </a:r>
            <a:endParaRPr lang="it-IT" altLang="it-IT" sz="1800" baseline="30000">
              <a:solidFill>
                <a:schemeClr val="bg1"/>
              </a:solidFill>
              <a:latin typeface="Arial" panose="020B0604020202020204" pitchFamily="34" charset="0"/>
            </a:endParaRPr>
          </a:p>
          <a:p>
            <a:pPr algn="just">
              <a:spcBef>
                <a:spcPct val="20000"/>
              </a:spcBef>
              <a:buFontTx/>
              <a:buBlip>
                <a:blip r:embed="rId2"/>
              </a:buBlip>
            </a:pPr>
            <a:r>
              <a:rPr lang="it-IT" altLang="it-IT" sz="1800">
                <a:solidFill>
                  <a:schemeClr val="bg1"/>
                </a:solidFill>
                <a:latin typeface="Arial" panose="020B0604020202020204" pitchFamily="34" charset="0"/>
              </a:rPr>
              <a:t>la soluzione viene raffreddata, diluita e resa basica;</a:t>
            </a:r>
          </a:p>
          <a:p>
            <a:pPr algn="just">
              <a:spcBef>
                <a:spcPct val="20000"/>
              </a:spcBef>
              <a:buFontTx/>
              <a:buBlip>
                <a:blip r:embed="rId2"/>
              </a:buBlip>
            </a:pPr>
            <a:r>
              <a:rPr lang="it-IT" altLang="it-IT" sz="1800">
                <a:solidFill>
                  <a:schemeClr val="bg1"/>
                </a:solidFill>
                <a:latin typeface="Arial" panose="020B0604020202020204" pitchFamily="34" charset="0"/>
              </a:rPr>
              <a:t>l’ammoniaca liberata viene distillata, raccolta in una soluzione acida e determinata mediante una titolazione di neutralizzazione. </a:t>
            </a:r>
            <a:endParaRPr lang="it-IT" altLang="it-IT" sz="1800"/>
          </a:p>
        </p:txBody>
      </p:sp>
      <p:sp>
        <p:nvSpPr>
          <p:cNvPr id="186379" name="Text Box 11"/>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A0A0B874-13BB-4923-9C81-D74BF2685F61}" type="slidenum">
              <a:rPr lang="it-IT" altLang="it-IT" sz="1400">
                <a:solidFill>
                  <a:schemeClr val="bg1"/>
                </a:solidFill>
                <a:latin typeface="Arial" panose="020B0604020202020204" pitchFamily="34" charset="0"/>
              </a:rPr>
              <a:pPr>
                <a:spcBef>
                  <a:spcPct val="50000"/>
                </a:spcBef>
              </a:pPr>
              <a:t>29</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63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63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63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32553C20-CE62-4941-A7F7-623942260117}" type="slidenum">
              <a:rPr lang="it-IT" altLang="it-IT"/>
              <a:pPr/>
              <a:t>3</a:t>
            </a:fld>
            <a:endParaRPr lang="it-IT" altLang="it-IT"/>
          </a:p>
        </p:txBody>
      </p:sp>
      <p:sp>
        <p:nvSpPr>
          <p:cNvPr id="109572" name="Text Box 4"/>
          <p:cNvSpPr txBox="1">
            <a:spLocks noChangeArrowheads="1"/>
          </p:cNvSpPr>
          <p:nvPr/>
        </p:nvSpPr>
        <p:spPr bwMode="auto">
          <a:xfrm>
            <a:off x="1219200" y="1981200"/>
            <a:ext cx="754380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2"/>
              </a:buBlip>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essere stabile e reagire rapidamente completamente e selettivamente con l’analita</a:t>
            </a:r>
          </a:p>
          <a:p>
            <a:pPr algn="just">
              <a:spcBef>
                <a:spcPct val="50000"/>
              </a:spcBef>
              <a:buFontTx/>
              <a:buBlip>
                <a:blip r:embed="rId2"/>
              </a:buBlip>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poter essere reperito facilmente e deve essere essiccabile (preferibilmente a 110-120°C) e conservabile allo stato puro;</a:t>
            </a:r>
          </a:p>
          <a:p>
            <a:pPr algn="just">
              <a:spcBef>
                <a:spcPct val="50000"/>
              </a:spcBef>
              <a:buFontTx/>
              <a:buBlip>
                <a:blip r:embed="rId2"/>
              </a:buBlip>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rimanere inalterato durante le operazioni di pesata (non deve essere igroscopico, ossidabile all'aria o assorbire anidride carbonica);</a:t>
            </a:r>
          </a:p>
          <a:p>
            <a:pPr algn="just">
              <a:spcBef>
                <a:spcPct val="50000"/>
              </a:spcBef>
              <a:buFontTx/>
              <a:buBlip>
                <a:blip r:embed="rId2"/>
              </a:buBlip>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poter essere analizzato con metodi idonei al fine della determinazione della purezza (maggiore del 99,98%);</a:t>
            </a:r>
          </a:p>
          <a:p>
            <a:pPr algn="just">
              <a:spcBef>
                <a:spcPct val="50000"/>
              </a:spcBef>
              <a:buFontTx/>
              <a:buBlip>
                <a:blip r:embed="rId2"/>
              </a:buBlip>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avere preferibilmente un alto peso equivalente in modo da minimizzare l'errore di pesata;</a:t>
            </a:r>
          </a:p>
          <a:p>
            <a:pPr algn="just">
              <a:spcBef>
                <a:spcPct val="50000"/>
              </a:spcBef>
              <a:buFontTx/>
              <a:buBlip>
                <a:blip r:embed="rId2"/>
              </a:buBlip>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essere facilmente solubile in acqua.</a:t>
            </a:r>
          </a:p>
        </p:txBody>
      </p:sp>
      <p:sp>
        <p:nvSpPr>
          <p:cNvPr id="109573" name="Text Box 5"/>
          <p:cNvSpPr txBox="1">
            <a:spLocks noChangeArrowheads="1"/>
          </p:cNvSpPr>
          <p:nvPr/>
        </p:nvSpPr>
        <p:spPr bwMode="auto">
          <a:xfrm>
            <a:off x="1219200" y="838200"/>
            <a:ext cx="7467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Uno </a:t>
            </a: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standard primario</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è una sostanza che può essere usata per preparare soluzione a concentrazione nota con esattezza. Uno standard primario deve:</a:t>
            </a:r>
          </a:p>
        </p:txBody>
      </p:sp>
      <p:sp>
        <p:nvSpPr>
          <p:cNvPr id="109574" name="Text Box 6"/>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106B50F2-ED1A-421E-BEEE-7D5A743E4FBB}" type="slidenum">
              <a:rPr lang="it-IT" altLang="it-IT" sz="1400">
                <a:solidFill>
                  <a:schemeClr val="bg1"/>
                </a:solidFill>
                <a:latin typeface="Arial" panose="020B0604020202020204" pitchFamily="34" charset="0"/>
              </a:rPr>
              <a:pPr>
                <a:spcBef>
                  <a:spcPct val="50000"/>
                </a:spcBef>
              </a:pPr>
              <a:t>3</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957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957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957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957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95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676EADAF-CCF9-4E43-8D85-1CC10F8C99EE}" type="slidenum">
              <a:rPr lang="it-IT" altLang="it-IT"/>
              <a:pPr/>
              <a:t>30</a:t>
            </a:fld>
            <a:endParaRPr lang="it-IT" altLang="it-IT"/>
          </a:p>
        </p:txBody>
      </p:sp>
      <p:sp>
        <p:nvSpPr>
          <p:cNvPr id="280580" name="Text Box 4"/>
          <p:cNvSpPr txBox="1">
            <a:spLocks noChangeArrowheads="1"/>
          </p:cNvSpPr>
          <p:nvPr/>
        </p:nvSpPr>
        <p:spPr bwMode="auto">
          <a:xfrm>
            <a:off x="1066800" y="6858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it-IT"/>
          </a:p>
        </p:txBody>
      </p:sp>
      <p:sp>
        <p:nvSpPr>
          <p:cNvPr id="280583" name="Text Box 7"/>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256AAB8C-79BB-4798-A922-C474D8259B89}" type="slidenum">
              <a:rPr lang="it-IT" altLang="it-IT" sz="1400">
                <a:solidFill>
                  <a:schemeClr val="bg1"/>
                </a:solidFill>
                <a:latin typeface="Arial" panose="020B0604020202020204" pitchFamily="34" charset="0"/>
              </a:rPr>
              <a:pPr>
                <a:spcBef>
                  <a:spcPct val="50000"/>
                </a:spcBef>
              </a:pPr>
              <a:t>30</a:t>
            </a:fld>
            <a:endParaRPr lang="it-IT" altLang="it-IT" sz="1400">
              <a:solidFill>
                <a:schemeClr val="bg1"/>
              </a:solidFill>
              <a:latin typeface="Arial" panose="020B0604020202020204" pitchFamily="34" charset="0"/>
            </a:endParaRPr>
          </a:p>
        </p:txBody>
      </p:sp>
      <p:pic>
        <p:nvPicPr>
          <p:cNvPr id="280586" name="Picture 10" descr="Distillatore%20UDK%20126%20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213" y="533400"/>
            <a:ext cx="3735387" cy="5635625"/>
          </a:xfrm>
          <a:prstGeom prst="rect">
            <a:avLst/>
          </a:prstGeom>
          <a:noFill/>
          <a:extLst>
            <a:ext uri="{909E8E84-426E-40DD-AFC4-6F175D3DCCD1}">
              <a14:hiddenFill xmlns:a14="http://schemas.microsoft.com/office/drawing/2010/main">
                <a:solidFill>
                  <a:srgbClr val="FFFFFF"/>
                </a:solidFill>
              </a14:hiddenFill>
            </a:ext>
          </a:extLst>
        </p:spPr>
      </p:pic>
      <p:sp>
        <p:nvSpPr>
          <p:cNvPr id="280587" name="Text Box 11"/>
          <p:cNvSpPr txBox="1">
            <a:spLocks noChangeArrowheads="1"/>
          </p:cNvSpPr>
          <p:nvPr/>
        </p:nvSpPr>
        <p:spPr bwMode="auto">
          <a:xfrm>
            <a:off x="914400" y="1219200"/>
            <a:ext cx="365760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GB" altLang="it-IT" sz="2000" b="1">
                <a:solidFill>
                  <a:srgbClr val="FFFFFF"/>
                </a:solidFill>
                <a:latin typeface="Arial" panose="020B0604020202020204" pitchFamily="34" charset="0"/>
                <a:cs typeface="Arial" panose="020B0604020202020204" pitchFamily="34" charset="0"/>
              </a:rPr>
              <a:t>UNITA' DI DISTILLAZIONE</a:t>
            </a:r>
            <a:r>
              <a:rPr lang="it-IT" altLang="it-IT" sz="2000" b="1">
                <a:solidFill>
                  <a:srgbClr val="FFFFFF"/>
                </a:solidFill>
                <a:latin typeface="Arial" panose="020B0604020202020204" pitchFamily="34" charset="0"/>
                <a:cs typeface="Arial" panose="020B0604020202020204" pitchFamily="34" charset="0"/>
              </a:rPr>
              <a:t> </a:t>
            </a:r>
            <a:r>
              <a:rPr lang="en-GB" altLang="it-IT" sz="2000" b="1">
                <a:solidFill>
                  <a:srgbClr val="FFFFFF"/>
                </a:solidFill>
                <a:latin typeface="Arial" panose="020B0604020202020204" pitchFamily="34" charset="0"/>
                <a:cs typeface="Arial" panose="020B0604020202020204" pitchFamily="34" charset="0"/>
              </a:rPr>
              <a:t>mod. UDK 126D</a:t>
            </a:r>
            <a:r>
              <a:rPr lang="it-IT" altLang="it-IT" sz="2000" b="1">
                <a:solidFill>
                  <a:srgbClr val="FFFFFF"/>
                </a:solidFill>
                <a:latin typeface="Arial" panose="020B0604020202020204" pitchFamily="34" charset="0"/>
                <a:cs typeface="Arial" panose="020B0604020202020204" pitchFamily="34" charset="0"/>
              </a:rPr>
              <a:t> (</a:t>
            </a:r>
            <a:r>
              <a:rPr lang="en-GB" altLang="it-IT" sz="2000" b="1">
                <a:solidFill>
                  <a:srgbClr val="FFFFFF"/>
                </a:solidFill>
                <a:latin typeface="Arial" panose="020B0604020202020204" pitchFamily="34" charset="0"/>
                <a:cs typeface="Arial" panose="020B0604020202020204" pitchFamily="34" charset="0"/>
              </a:rPr>
              <a:t>tecno-lab </a:t>
            </a:r>
            <a:r>
              <a:rPr lang="it-IT" altLang="it-IT" sz="2000" b="1">
                <a:solidFill>
                  <a:srgbClr val="FFFFFF"/>
                </a:solidFill>
                <a:latin typeface="Arial" panose="020B0604020202020204" pitchFamily="34" charset="0"/>
                <a:cs typeface="Arial" panose="020B0604020202020204" pitchFamily="34" charset="0"/>
              </a:rPr>
              <a:t>)</a:t>
            </a:r>
            <a:endParaRPr lang="en-GB" altLang="it-IT" sz="2000" b="1">
              <a:solidFill>
                <a:srgbClr val="FFFFFF"/>
              </a:solidFill>
              <a:latin typeface="Arial" panose="020B0604020202020204" pitchFamily="34" charset="0"/>
              <a:cs typeface="Arial" panose="020B0604020202020204" pitchFamily="34" charset="0"/>
            </a:endParaRPr>
          </a:p>
          <a:p>
            <a:pPr algn="just">
              <a:spcBef>
                <a:spcPct val="50000"/>
              </a:spcBef>
            </a:pPr>
            <a:r>
              <a:rPr lang="it-IT" altLang="it-IT" sz="2000">
                <a:solidFill>
                  <a:srgbClr val="FFFFFF"/>
                </a:solidFill>
                <a:latin typeface="Arial" panose="020B0604020202020204" pitchFamily="34" charset="0"/>
                <a:cs typeface="Arial" panose="020B0604020202020204" pitchFamily="34" charset="0"/>
              </a:rPr>
              <a:t>Distillatore in corrente di vapore per la determinazione di azoto ammoniacale, azoto proteico (Kjeldahl o distillazione alcalina diretta), azoto nitrico (dopo riduzione), fenoli, acidi grassi volatili, cianuri, anidride solforosa, ecc.... in prodotti come cereali, mangimi, alimenti, bevande</a:t>
            </a:r>
            <a:r>
              <a:rPr lang="it-IT" altLang="it-IT" baseline="30000">
                <a:solidFill>
                  <a:srgbClr val="FFFFFF"/>
                </a:solidFill>
                <a:latin typeface="Arial" panose="020B0604020202020204" pitchFamily="34" charset="0"/>
                <a:cs typeface="Arial" panose="020B0604020202020204" pitchFamily="34" charset="0"/>
              </a:rPr>
              <a:t>, </a:t>
            </a:r>
            <a:r>
              <a:rPr lang="it-IT" altLang="it-IT">
                <a:solidFill>
                  <a:srgbClr val="FFFFFF"/>
                </a:solidFill>
                <a:latin typeface="Arial" panose="020B0604020202020204" pitchFamily="34" charset="0"/>
                <a:cs typeface="Arial" panose="020B0604020202020204" pitchFamily="34" charset="0"/>
              </a:rPr>
              <a:t>acqua, terreni, prodotti chimici.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8EDC6E0A-FE4E-48C6-973E-88576DD21FE0}" type="slidenum">
              <a:rPr lang="it-IT" altLang="it-IT"/>
              <a:pPr/>
              <a:t>31</a:t>
            </a:fld>
            <a:endParaRPr lang="it-IT" altLang="it-IT"/>
          </a:p>
        </p:txBody>
      </p:sp>
      <p:sp>
        <p:nvSpPr>
          <p:cNvPr id="201732" name="Text Box 4"/>
          <p:cNvSpPr txBox="1">
            <a:spLocks noChangeArrowheads="1"/>
          </p:cNvSpPr>
          <p:nvPr/>
        </p:nvSpPr>
        <p:spPr bwMode="auto">
          <a:xfrm>
            <a:off x="1066800" y="228600"/>
            <a:ext cx="7696200" cy="396875"/>
          </a:xfrm>
          <a:prstGeom prst="rect">
            <a:avLst/>
          </a:prstGeom>
          <a:gradFill rotWithShape="0">
            <a:gsLst>
              <a:gs pos="0">
                <a:srgbClr val="FAFF2D"/>
              </a:gs>
              <a:gs pos="100000">
                <a:srgbClr val="99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a:solidFill>
                  <a:srgbClr val="FF0000"/>
                </a:solidFill>
                <a:effectLst>
                  <a:outerShdw blurRad="38100" dist="38100" dir="2700000" algn="tl">
                    <a:srgbClr val="000000"/>
                  </a:outerShdw>
                </a:effectLst>
                <a:latin typeface="Arial Black" panose="020B0A04020102020204" pitchFamily="34" charset="0"/>
                <a:cs typeface="Times New Roman" panose="02020603050405020304" pitchFamily="18" charset="0"/>
              </a:rPr>
              <a:t>TITOLAZIONE DEL CARBONATO SODICO CON HCL</a:t>
            </a:r>
          </a:p>
        </p:txBody>
      </p:sp>
      <p:sp>
        <p:nvSpPr>
          <p:cNvPr id="201733" name="Text Box 5"/>
          <p:cNvSpPr txBox="1">
            <a:spLocks noChangeArrowheads="1"/>
          </p:cNvSpPr>
          <p:nvPr/>
        </p:nvSpPr>
        <p:spPr bwMode="auto">
          <a:xfrm>
            <a:off x="1066800" y="1066800"/>
            <a:ext cx="7696200"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Reattivi</a:t>
            </a:r>
            <a:r>
              <a:rPr lang="it-IT" altLang="it-IT" sz="16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HCl concentrato, carbonato sodico, metilarancio.</a:t>
            </a:r>
          </a:p>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Vetreria</a:t>
            </a:r>
            <a:r>
              <a:rPr lang="it-IT" altLang="it-IT" sz="16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un essiccatore, una buretta da 50 mL tarata in decimi di mL, navicelle di polipropilene, due* bicchieri da 50 mL, una beuta da 250 mL, una spruzzetta di acqua deionizzata, un pallone tarato da 1 L, un imbuto.</a:t>
            </a:r>
          </a:p>
          <a:p>
            <a:pPr algn="just">
              <a:spcBef>
                <a:spcPct val="35000"/>
              </a:spcBef>
            </a:pP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6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nel caso si decida di preparare due soluzioni di riferimento dell'indicatore in forma acida e basica.</a:t>
            </a:r>
            <a:endPar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Preparazione della soluzione 0,1 M di HCl: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conoscendo il peso molecolare dell'acido (MW</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HCL</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36,461 g/mole), la sua densità (d in g/mL) e la sua percentuale in peso (P) si può calcolare la molarità mediante la formula </a:t>
            </a:r>
          </a:p>
          <a:p>
            <a:pPr algn="ctr">
              <a:spcBef>
                <a:spcPct val="35000"/>
              </a:spcBef>
            </a:pPr>
            <a:r>
              <a:rPr lang="it-IT" altLang="it-IT" sz="1600" b="1"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HCl</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10.d.P/MW</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HCL</a:t>
            </a:r>
          </a:p>
          <a:p>
            <a:pPr algn="just">
              <a:spcBef>
                <a:spcPct val="35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pertanto il volume di acido da prelevare con il cilindro e da portare a 1,0 L per ottenere una soluzione 0,1 M è V = 100/</a:t>
            </a:r>
            <a:r>
              <a:rPr lang="it-IT" altLang="it-IT" sz="1600" b="1"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HCl</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mL = 10.MW</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HCL</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/d.P mL.</a:t>
            </a:r>
          </a:p>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Soluzione di indicatore (già preparata):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Il metilarancio (ac. p-dimetilammino-azobenzen-solfonico) vira dal rosso al giallo nell'intervallo di pH 3,0-4,5.</a:t>
            </a:r>
          </a:p>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Preparazione della soluzione di carbonato sodico: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pesare </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c.e.</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0,2 g (</a:t>
            </a:r>
            <a:r>
              <a:rPr lang="it-IT" altLang="it-IT" sz="16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Na2CO3</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di carbonato puro per analisi anidro (MW</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Na2CO3</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105,989 g/mole) nella navicella; con l'aiuto di una spruzzetta di acqua deionizzata trasferirlo quantitativamente in una beuta da 250 mL (il volume finale deve essere all'incirca di 80 mL comprese le acque di lavaggio della navicella).</a:t>
            </a:r>
          </a:p>
        </p:txBody>
      </p:sp>
      <p:sp>
        <p:nvSpPr>
          <p:cNvPr id="201734" name="Text Box 6"/>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0DA62558-93A9-4FCE-BA13-74E35612C473}" type="slidenum">
              <a:rPr lang="it-IT" altLang="it-IT" sz="1400">
                <a:solidFill>
                  <a:schemeClr val="bg1"/>
                </a:solidFill>
                <a:latin typeface="Arial" panose="020B0604020202020204" pitchFamily="34" charset="0"/>
              </a:rPr>
              <a:pPr>
                <a:spcBef>
                  <a:spcPct val="50000"/>
                </a:spcBef>
              </a:pPr>
              <a:t>31</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4652FC92-27A9-402D-A14E-B910DBA722D0}" type="slidenum">
              <a:rPr lang="it-IT" altLang="it-IT"/>
              <a:pPr/>
              <a:t>32</a:t>
            </a:fld>
            <a:endParaRPr lang="it-IT" altLang="it-IT"/>
          </a:p>
        </p:txBody>
      </p:sp>
      <p:sp>
        <p:nvSpPr>
          <p:cNvPr id="202756" name="Text Box 4"/>
          <p:cNvSpPr txBox="1">
            <a:spLocks noChangeArrowheads="1"/>
          </p:cNvSpPr>
          <p:nvPr/>
        </p:nvSpPr>
        <p:spPr bwMode="auto">
          <a:xfrm>
            <a:off x="1143000" y="1066800"/>
            <a:ext cx="762000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AutoNum type="arabicPeriod"/>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avvinare una buretta da 50 mL </a:t>
            </a:r>
            <a:r>
              <a:rPr lang="it-IT" altLang="it-IT" sz="16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pulita</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con circa 5-10 mL dell'acido cloridrico da standardizzare, riempirla e azzerarla (attenzione alle bolle nel beccuccio);</a:t>
            </a:r>
          </a:p>
          <a:p>
            <a:pPr algn="just">
              <a:spcBef>
                <a:spcPct val="50000"/>
              </a:spcBef>
              <a:buFontTx/>
              <a:buAutoNum type="arabicPeriod"/>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aggiungere due gocce di metilarancio alla soluzione di carbonato (la soluzione si colora di giallo tenue) e titolare con l'acido sotto agitazione (lavare periodicamente le pareti della beuta, usando la spruzzetta, per portare in soluzione eventuali goccioline di reattivo schizzate di esse) fino a che il colore della soluzione vira al giallo arancione; </a:t>
            </a:r>
          </a:p>
          <a:p>
            <a:pPr algn="just">
              <a:spcBef>
                <a:spcPct val="50000"/>
              </a:spcBef>
              <a:buFontTx/>
              <a:buAutoNum type="arabicPeriod"/>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per una più sicura identificazione del colore dell'indicatore durante la titolazione, appoggiare la beuta su di un foglio di carta da filtro; eventualmente riempire due beaker da 50 mL con due soluzioni di metilarancio in forma acida (20 mL di acqua deionizzata + 2 gocce di metilarancio + qualche goccia di HCl 0,1M) e basica (20 mL di acqua deionizzata + 2 gocce di metilarancio) in modo che durante la titolazione sia possibile confrontare il colore della soluzione in esame con quello delle due soluzioni di riferimento;</a:t>
            </a:r>
          </a:p>
          <a:p>
            <a:pPr algn="just">
              <a:spcBef>
                <a:spcPct val="50000"/>
              </a:spcBef>
              <a:buFontTx/>
              <a:buAutoNum type="arabicPeriod"/>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leggere il volume al punto di arresto a due cifre decimali (V</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HCl</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mL);</a:t>
            </a:r>
          </a:p>
          <a:p>
            <a:pPr algn="just">
              <a:spcBef>
                <a:spcPct val="50000"/>
              </a:spcBef>
              <a:buFontTx/>
              <a:buAutoNum type="arabicPeriod"/>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ripetere la titolazione fino ad ottenere una deviazione standard </a:t>
            </a:r>
            <a:r>
              <a:rPr lang="it-IT" altLang="it-IT" sz="16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soddisfacente</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p>
        </p:txBody>
      </p:sp>
      <p:sp>
        <p:nvSpPr>
          <p:cNvPr id="202757" name="Text Box 5"/>
          <p:cNvSpPr txBox="1">
            <a:spLocks noChangeArrowheads="1"/>
          </p:cNvSpPr>
          <p:nvPr/>
        </p:nvSpPr>
        <p:spPr bwMode="auto">
          <a:xfrm>
            <a:off x="1143000" y="3810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Titolazione:</a:t>
            </a:r>
            <a:endParaRPr lang="it-IT" altLang="it-IT">
              <a:effectLst>
                <a:outerShdw blurRad="38100" dist="38100" dir="2700000" algn="tl">
                  <a:srgbClr val="FFFFFF"/>
                </a:outerShdw>
              </a:effectLst>
            </a:endParaRPr>
          </a:p>
        </p:txBody>
      </p:sp>
      <p:sp>
        <p:nvSpPr>
          <p:cNvPr id="202758" name="Text Box 6"/>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128D275A-6A65-4B6D-B8F7-1FEC282C2F4F}" type="slidenum">
              <a:rPr lang="it-IT" altLang="it-IT" sz="1400">
                <a:solidFill>
                  <a:schemeClr val="bg1"/>
                </a:solidFill>
                <a:latin typeface="Arial" panose="020B0604020202020204" pitchFamily="34" charset="0"/>
              </a:rPr>
              <a:pPr>
                <a:spcBef>
                  <a:spcPct val="50000"/>
                </a:spcBef>
              </a:pPr>
              <a:t>32</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fld id="{18255D20-6819-46EC-A3F8-90385FC38A22}" type="slidenum">
              <a:rPr lang="it-IT" altLang="it-IT"/>
              <a:pPr/>
              <a:t>33</a:t>
            </a:fld>
            <a:endParaRPr lang="it-IT" altLang="it-IT"/>
          </a:p>
        </p:txBody>
      </p:sp>
      <p:sp>
        <p:nvSpPr>
          <p:cNvPr id="203780" name="Text Box 4"/>
          <p:cNvSpPr txBox="1">
            <a:spLocks noChangeArrowheads="1"/>
          </p:cNvSpPr>
          <p:nvPr/>
        </p:nvSpPr>
        <p:spPr bwMode="auto">
          <a:xfrm>
            <a:off x="1219200" y="1371600"/>
            <a:ext cx="7543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AutoNum type="arabicPeriod" startAt="7"/>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eventualmente, non appena osservato il viraggio, si può riscaldare la soluzione all'ebollizione, in modo da allontanare l'anidride carbonica presente: il pH aumenta e quindi il viraggio retrocede</a:t>
            </a:r>
            <a:r>
              <a:rPr lang="it-IT" altLang="it-IT" sz="1600" b="1">
                <a:solidFill>
                  <a:srgbClr val="FF0000"/>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Dopo raffreddamento si riprendono le aggiunte di acido fino al nuovo viraggio.</a:t>
            </a:r>
          </a:p>
        </p:txBody>
      </p:sp>
      <p:sp>
        <p:nvSpPr>
          <p:cNvPr id="203781" name="Text Box 5"/>
          <p:cNvSpPr txBox="1">
            <a:spLocks noChangeArrowheads="1"/>
          </p:cNvSpPr>
          <p:nvPr/>
        </p:nvSpPr>
        <p:spPr bwMode="auto">
          <a:xfrm>
            <a:off x="1219200" y="457200"/>
            <a:ext cx="7543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AutoNum type="arabicPeriod" startAt="6"/>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eventualmente eseguire una titolazione in bianco (come sopra ma senza aggiungere il carbonato) per sottrarre da VHCl il volume necessario per il viraggio dell'indicatore.</a:t>
            </a:r>
            <a:endParaRPr lang="it-IT" altLang="it-IT" sz="1800">
              <a:effectLst>
                <a:outerShdw blurRad="38100" dist="38100" dir="2700000" algn="tl">
                  <a:srgbClr val="FFFFFF"/>
                </a:outerShdw>
              </a:effectLst>
            </a:endParaRPr>
          </a:p>
        </p:txBody>
      </p:sp>
      <p:sp>
        <p:nvSpPr>
          <p:cNvPr id="203786" name="Comment 10"/>
          <p:cNvSpPr>
            <a:spLocks noChangeArrowheads="1"/>
          </p:cNvSpPr>
          <p:nvPr/>
        </p:nvSpPr>
        <p:spPr bwMode="auto">
          <a:xfrm>
            <a:off x="1219200" y="5562600"/>
            <a:ext cx="4953000" cy="739775"/>
          </a:xfrm>
          <a:prstGeom prst="rect">
            <a:avLst/>
          </a:prstGeom>
          <a:solidFill>
            <a:schemeClr val="bg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p>
            <a:pPr algn="just">
              <a:spcBef>
                <a:spcPct val="50000"/>
              </a:spcBef>
            </a:pPr>
            <a:r>
              <a:rPr lang="it-IT" altLang="it-IT" sz="1400" b="1">
                <a:solidFill>
                  <a:srgbClr val="FF0000"/>
                </a:solidFill>
                <a:latin typeface="Arial" panose="020B0604020202020204" pitchFamily="34" charset="0"/>
              </a:rPr>
              <a:t>* </a:t>
            </a:r>
            <a:r>
              <a:rPr lang="it-IT" altLang="it-IT" sz="1400">
                <a:solidFill>
                  <a:srgbClr val="000000"/>
                </a:solidFill>
                <a:latin typeface="Arial" panose="020B0604020202020204" pitchFamily="34" charset="0"/>
              </a:rPr>
              <a:t>Il sistema HCO</a:t>
            </a:r>
            <a:r>
              <a:rPr lang="it-IT" altLang="it-IT" sz="1400" baseline="-25000">
                <a:solidFill>
                  <a:srgbClr val="000000"/>
                </a:solidFill>
                <a:latin typeface="Arial" panose="020B0604020202020204" pitchFamily="34" charset="0"/>
              </a:rPr>
              <a:t>3</a:t>
            </a:r>
            <a:r>
              <a:rPr lang="it-IT" altLang="it-IT" sz="1400" baseline="30000">
                <a:solidFill>
                  <a:srgbClr val="000000"/>
                </a:solidFill>
                <a:latin typeface="Arial" panose="020B0604020202020204" pitchFamily="34" charset="0"/>
              </a:rPr>
              <a:t>-</a:t>
            </a:r>
            <a:r>
              <a:rPr lang="it-IT" altLang="it-IT" sz="1400">
                <a:solidFill>
                  <a:srgbClr val="000000"/>
                </a:solidFill>
                <a:latin typeface="Arial" panose="020B0604020202020204" pitchFamily="34" charset="0"/>
              </a:rPr>
              <a:t>/H</a:t>
            </a:r>
            <a:r>
              <a:rPr lang="it-IT" altLang="it-IT" sz="1400" baseline="-25000">
                <a:solidFill>
                  <a:srgbClr val="000000"/>
                </a:solidFill>
                <a:latin typeface="Arial" panose="020B0604020202020204" pitchFamily="34" charset="0"/>
              </a:rPr>
              <a:t>2</a:t>
            </a:r>
            <a:r>
              <a:rPr lang="it-IT" altLang="it-IT" sz="1400">
                <a:solidFill>
                  <a:srgbClr val="000000"/>
                </a:solidFill>
                <a:latin typeface="Arial" panose="020B0604020202020204" pitchFamily="34" charset="0"/>
              </a:rPr>
              <a:t>O+CO</a:t>
            </a:r>
            <a:r>
              <a:rPr lang="it-IT" altLang="it-IT" sz="1400" baseline="-25000">
                <a:solidFill>
                  <a:srgbClr val="000000"/>
                </a:solidFill>
                <a:latin typeface="Arial" panose="020B0604020202020204" pitchFamily="34" charset="0"/>
              </a:rPr>
              <a:t>2</a:t>
            </a:r>
            <a:r>
              <a:rPr lang="it-IT" altLang="it-IT" sz="1400">
                <a:solidFill>
                  <a:srgbClr val="000000"/>
                </a:solidFill>
                <a:latin typeface="Arial" panose="020B0604020202020204" pitchFamily="34" charset="0"/>
              </a:rPr>
              <a:t> è una soluzione tampone. Allontanando la CO</a:t>
            </a:r>
            <a:r>
              <a:rPr lang="it-IT" altLang="it-IT" sz="1400" baseline="-25000">
                <a:solidFill>
                  <a:srgbClr val="000000"/>
                </a:solidFill>
                <a:latin typeface="Arial" panose="020B0604020202020204" pitchFamily="34" charset="0"/>
              </a:rPr>
              <a:t>2</a:t>
            </a:r>
            <a:r>
              <a:rPr lang="it-IT" altLang="it-IT" sz="1400">
                <a:solidFill>
                  <a:srgbClr val="000000"/>
                </a:solidFill>
                <a:latin typeface="Arial" panose="020B0604020202020204" pitchFamily="34" charset="0"/>
              </a:rPr>
              <a:t>, si elimina l’ac. coniugato. La capacità tampone diminuisce, il salto di pH al 2° p.e. è più netto.</a:t>
            </a:r>
          </a:p>
        </p:txBody>
      </p:sp>
      <p:sp>
        <p:nvSpPr>
          <p:cNvPr id="203787" name="Text Box 11"/>
          <p:cNvSpPr txBox="1">
            <a:spLocks noChangeArrowheads="1"/>
          </p:cNvSpPr>
          <p:nvPr/>
        </p:nvSpPr>
        <p:spPr bwMode="auto">
          <a:xfrm>
            <a:off x="1219200" y="2859088"/>
            <a:ext cx="7543800"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Stesura della relazione di lavoro:</a:t>
            </a:r>
            <a:endParaRPr lang="it-IT" altLang="it-IT" sz="16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reazione di titolazione è la seguente</a:t>
            </a:r>
          </a:p>
          <a:p>
            <a:pPr algn="ctr">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CO</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+ 2 HCl = 2 NaCl + CO</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H</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a:t>
            </a:r>
          </a:p>
          <a:p>
            <a:pPr algn="just">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 quindi la molarità M è data dalla relazione</a:t>
            </a:r>
          </a:p>
          <a:p>
            <a:pPr algn="ctr">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M</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HCl</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2000</a:t>
            </a:r>
            <a:r>
              <a:rPr lang="it-IT" altLang="it-IT" sz="16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Na2CO3</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/(MW</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Na2CO3</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HCl</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p>
          <a:p>
            <a:pPr algn="just">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Valutare l'intervallo di fiducia e riferire il risultato al Docente.</a:t>
            </a:r>
            <a:endParaRPr lang="it-IT" altLang="it-IT" sz="1800"/>
          </a:p>
        </p:txBody>
      </p:sp>
      <p:sp>
        <p:nvSpPr>
          <p:cNvPr id="203788" name="Text Box 1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2EFCEAD0-2A33-41EA-B62A-F8E517187CD8}" type="slidenum">
              <a:rPr lang="it-IT" altLang="it-IT" sz="1400">
                <a:solidFill>
                  <a:schemeClr val="bg1"/>
                </a:solidFill>
                <a:latin typeface="Arial" panose="020B0604020202020204" pitchFamily="34" charset="0"/>
              </a:rPr>
              <a:pPr>
                <a:spcBef>
                  <a:spcPct val="50000"/>
                </a:spcBef>
              </a:pPr>
              <a:t>33</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216A2241-CF56-441F-8576-7E071E45C4AD}" type="slidenum">
              <a:rPr lang="it-IT" altLang="it-IT"/>
              <a:pPr/>
              <a:t>34</a:t>
            </a:fld>
            <a:endParaRPr lang="it-IT" altLang="it-IT"/>
          </a:p>
        </p:txBody>
      </p:sp>
      <p:sp>
        <p:nvSpPr>
          <p:cNvPr id="204804" name="Text Box 4"/>
          <p:cNvSpPr txBox="1">
            <a:spLocks noChangeArrowheads="1"/>
          </p:cNvSpPr>
          <p:nvPr/>
        </p:nvSpPr>
        <p:spPr bwMode="auto">
          <a:xfrm>
            <a:off x="1066800" y="2286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b="1">
                <a:solidFill>
                  <a:srgbClr val="FAFF2D"/>
                </a:solidFill>
                <a:effectLst>
                  <a:outerShdw blurRad="38100" dist="38100" dir="2700000" algn="tl">
                    <a:srgbClr val="000000"/>
                  </a:outerShdw>
                </a:effectLst>
                <a:latin typeface="Arial" panose="020B0604020202020204" pitchFamily="34" charset="0"/>
              </a:rPr>
              <a:t>TITOLAZIONI DI PRECIPITAZIONE</a:t>
            </a:r>
            <a:endParaRPr lang="it-IT" altLang="it-IT" sz="2400" b="1">
              <a:solidFill>
                <a:schemeClr val="bg1"/>
              </a:solidFill>
              <a:effectLst>
                <a:outerShdw blurRad="38100" dist="38100" dir="2700000" algn="tl">
                  <a:srgbClr val="000000"/>
                </a:outerShdw>
              </a:effectLst>
              <a:latin typeface="Arial" panose="020B0604020202020204" pitchFamily="34" charset="0"/>
            </a:endParaRPr>
          </a:p>
        </p:txBody>
      </p:sp>
      <p:sp>
        <p:nvSpPr>
          <p:cNvPr id="204805" name="Text Box 5"/>
          <p:cNvSpPr txBox="1">
            <a:spLocks noChangeArrowheads="1"/>
          </p:cNvSpPr>
          <p:nvPr/>
        </p:nvSpPr>
        <p:spPr bwMode="auto">
          <a:xfrm>
            <a:off x="1066800" y="1219200"/>
            <a:ext cx="7620000" cy="39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Nonostante siano caratterizzate da un'accuratezza generalmente elevata, le determinazioni gravimetriche richiedono tempi di esecuzione piuttosto lunghi. Inoltre possono non essere eseguibili nel caso in cui la solubilità eccessiva del precipitato porti a perdite inaccettabili di analita, siano presenti interferenti o insorgano fenomeni di coprecipitazione o, in generale, qualora la complessità della matrice possa pregiudicare il risultato dell'analisi. </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 questi casi si può spesso ricorrere alle titolazioni di precipitazione, che essendo più veloci trovano numerose applicazioni pratiche.</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Per la rivelazione del punto di arresto si può sfruttare la precipitazione di un sale colorato, o la formazione di un composto colorato solubile, oppure ancora l'adsorbimento di opportune sostanze sul precipitato in vicinanza del p.e.</a:t>
            </a:r>
            <a:endParaRPr lang="it-IT" altLang="it-IT">
              <a:solidFill>
                <a:schemeClr val="bg1"/>
              </a:solidFill>
              <a:effectLst>
                <a:outerShdw blurRad="38100" dist="38100" dir="2700000" algn="tl">
                  <a:srgbClr val="000000"/>
                </a:outerShdw>
              </a:effectLst>
              <a:latin typeface="Arial" panose="020B0604020202020204" pitchFamily="34" charset="0"/>
            </a:endParaRPr>
          </a:p>
        </p:txBody>
      </p:sp>
      <p:sp>
        <p:nvSpPr>
          <p:cNvPr id="204808" name="Text Box 8"/>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0268753A-BF56-490F-850B-BEA4DF779493}" type="slidenum">
              <a:rPr lang="it-IT" altLang="it-IT" sz="1400">
                <a:solidFill>
                  <a:schemeClr val="bg1"/>
                </a:solidFill>
                <a:latin typeface="Arial" panose="020B0604020202020204" pitchFamily="34" charset="0"/>
              </a:rPr>
              <a:pPr>
                <a:spcBef>
                  <a:spcPct val="50000"/>
                </a:spcBef>
              </a:pPr>
              <a:t>34</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2874168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Segnaposto numero diapositiva 3"/>
          <p:cNvSpPr>
            <a:spLocks noGrp="1"/>
          </p:cNvSpPr>
          <p:nvPr>
            <p:ph type="sldNum" sz="quarter" idx="12"/>
          </p:nvPr>
        </p:nvSpPr>
        <p:spPr/>
        <p:txBody>
          <a:bodyPr/>
          <a:lstStyle/>
          <a:p>
            <a:fld id="{5D464A79-4B0B-4310-8B8C-20F675E6F03B}" type="slidenum">
              <a:rPr lang="it-IT" altLang="it-IT"/>
              <a:pPr/>
              <a:t>35</a:t>
            </a:fld>
            <a:endParaRPr lang="it-IT" altLang="it-IT"/>
          </a:p>
        </p:txBody>
      </p:sp>
      <p:sp>
        <p:nvSpPr>
          <p:cNvPr id="245764" name="Text Box 4"/>
          <p:cNvSpPr txBox="1">
            <a:spLocks noChangeArrowheads="1"/>
          </p:cNvSpPr>
          <p:nvPr/>
        </p:nvSpPr>
        <p:spPr bwMode="auto">
          <a:xfrm>
            <a:off x="1066800" y="381000"/>
            <a:ext cx="7696200"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Vediamo come si può tracciare la curva di titolazione mediante calcoli approssimati. </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Il caso più semplice è quello delle titolazioni simmetriche di precipitazione, quelle in cui il rapporto stechiometrico di reazione è 1:1. Consideriamo la titolazione di 40 mL di una soluzione di  bromuri  circa 0,1 M con una soluzione di ioni argento 0,1000 M.</a:t>
            </a:r>
          </a:p>
          <a:p>
            <a:pPr algn="ct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Br</a:t>
            </a:r>
            <a:r>
              <a:rPr lang="it-IT" altLang="it-IT" baseline="30000">
                <a:solidFill>
                  <a:schemeClr val="bg1"/>
                </a:solidFill>
                <a:effectLst>
                  <a:outerShdw blurRad="38100" dist="38100" dir="2700000" algn="tl">
                    <a:srgbClr val="000000"/>
                  </a:outerShdw>
                </a:effectLst>
                <a:latin typeface="Arial" panose="020B0604020202020204" pitchFamily="34" charset="0"/>
              </a:rPr>
              <a:t>-</a:t>
            </a:r>
            <a:r>
              <a:rPr lang="it-IT" altLang="it-IT">
                <a:solidFill>
                  <a:schemeClr val="bg1"/>
                </a:solidFill>
                <a:effectLst>
                  <a:outerShdw blurRad="38100" dist="38100" dir="2700000" algn="tl">
                    <a:srgbClr val="000000"/>
                  </a:outerShdw>
                </a:effectLst>
                <a:latin typeface="Arial" panose="020B0604020202020204" pitchFamily="34" charset="0"/>
              </a:rPr>
              <a:t> + Ag</a:t>
            </a:r>
            <a:r>
              <a:rPr lang="it-IT" altLang="it-IT" baseline="30000">
                <a:solidFill>
                  <a:schemeClr val="bg1"/>
                </a:solidFill>
                <a:effectLst>
                  <a:outerShdw blurRad="38100" dist="38100" dir="2700000" algn="tl">
                    <a:srgbClr val="000000"/>
                  </a:outerShdw>
                </a:effectLst>
                <a:latin typeface="Arial" panose="020B0604020202020204" pitchFamily="34" charset="0"/>
              </a:rPr>
              <a:t>+</a:t>
            </a:r>
            <a:r>
              <a:rPr lang="it-IT" altLang="it-IT">
                <a:solidFill>
                  <a:schemeClr val="bg1"/>
                </a:solidFill>
                <a:effectLst>
                  <a:outerShdw blurRad="38100" dist="38100" dir="2700000" algn="tl">
                    <a:srgbClr val="000000"/>
                  </a:outerShdw>
                </a:effectLst>
                <a:latin typeface="Arial" panose="020B0604020202020204" pitchFamily="34" charset="0"/>
              </a:rPr>
              <a:t> = AgBr</a:t>
            </a:r>
            <a:r>
              <a:rPr lang="it-IT" altLang="it-IT">
                <a:solidFill>
                  <a:schemeClr val="bg1"/>
                </a:solidFill>
                <a:effectLst>
                  <a:outerShdw blurRad="38100" dist="38100" dir="2700000" algn="tl">
                    <a:srgbClr val="000000"/>
                  </a:outerShdw>
                </a:effectLst>
                <a:latin typeface="Arial" panose="020B0604020202020204" pitchFamily="34" charset="0"/>
                <a:sym typeface="Symbol" panose="05050102010706020507" pitchFamily="18" charset="2"/>
              </a:rPr>
              <a:t></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Le equazioni utili sono le seguenti.</a:t>
            </a:r>
          </a:p>
          <a:p>
            <a:pPr algn="just"/>
            <a:endParaRPr lang="it-IT" altLang="it-IT">
              <a:solidFill>
                <a:schemeClr val="bg1"/>
              </a:solidFill>
              <a:effectLst>
                <a:outerShdw blurRad="38100" dist="38100" dir="2700000" algn="tl">
                  <a:srgbClr val="000000"/>
                </a:outerShdw>
              </a:effectLst>
              <a:latin typeface="Arial" panose="020B0604020202020204" pitchFamily="34" charset="0"/>
            </a:endParaRP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Prima del p.e.:</a:t>
            </a:r>
          </a:p>
          <a:p>
            <a:pPr algn="just">
              <a:spcBef>
                <a:spcPct val="65000"/>
              </a:spcBef>
            </a:pPr>
            <a:r>
              <a:rPr lang="it-IT" altLang="it-IT">
                <a:solidFill>
                  <a:schemeClr val="bg1"/>
                </a:solidFill>
                <a:effectLst>
                  <a:outerShdw blurRad="38100" dist="38100" dir="2700000" algn="tl">
                    <a:srgbClr val="000000"/>
                  </a:outerShdw>
                </a:effectLst>
                <a:latin typeface="Arial" panose="020B0604020202020204" pitchFamily="34" charset="0"/>
              </a:rPr>
              <a:t>Al p.e.:</a:t>
            </a:r>
          </a:p>
          <a:p>
            <a:pPr algn="just">
              <a:spcBef>
                <a:spcPct val="100000"/>
              </a:spcBef>
            </a:pPr>
            <a:r>
              <a:rPr lang="it-IT" altLang="it-IT">
                <a:solidFill>
                  <a:schemeClr val="bg1"/>
                </a:solidFill>
                <a:effectLst>
                  <a:outerShdw blurRad="38100" dist="38100" dir="2700000" algn="tl">
                    <a:srgbClr val="000000"/>
                  </a:outerShdw>
                </a:effectLst>
                <a:latin typeface="Arial" panose="020B0604020202020204" pitchFamily="34" charset="0"/>
              </a:rPr>
              <a:t>Dopo del p.e.:</a:t>
            </a:r>
          </a:p>
        </p:txBody>
      </p:sp>
      <p:grpSp>
        <p:nvGrpSpPr>
          <p:cNvPr id="245776" name="Group 16"/>
          <p:cNvGrpSpPr>
            <a:grpSpLocks/>
          </p:cNvGrpSpPr>
          <p:nvPr/>
        </p:nvGrpSpPr>
        <p:grpSpPr bwMode="auto">
          <a:xfrm>
            <a:off x="3200400" y="3124200"/>
            <a:ext cx="4191000" cy="2133600"/>
            <a:chOff x="2016" y="1968"/>
            <a:chExt cx="2640" cy="1344"/>
          </a:xfrm>
        </p:grpSpPr>
        <p:sp>
          <p:nvSpPr>
            <p:cNvPr id="245770" name="Rectangle 10"/>
            <p:cNvSpPr>
              <a:spLocks noChangeArrowheads="1"/>
            </p:cNvSpPr>
            <p:nvPr/>
          </p:nvSpPr>
          <p:spPr bwMode="auto">
            <a:xfrm>
              <a:off x="2016" y="1968"/>
              <a:ext cx="2640" cy="13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245765" name="Object 5"/>
            <p:cNvGraphicFramePr>
              <a:graphicFrameLocks noChangeAspect="1"/>
            </p:cNvGraphicFramePr>
            <p:nvPr/>
          </p:nvGraphicFramePr>
          <p:xfrm>
            <a:off x="2112" y="2064"/>
            <a:ext cx="1144" cy="341"/>
          </p:xfrm>
          <a:graphic>
            <a:graphicData uri="http://schemas.openxmlformats.org/presentationml/2006/ole">
              <mc:AlternateContent xmlns:mc="http://schemas.openxmlformats.org/markup-compatibility/2006">
                <mc:Choice xmlns:v="urn:schemas-microsoft-com:vml" Requires="v">
                  <p:oleObj spid="_x0000_s289838" name="Equation" r:id="rId3" imgW="1320480" imgH="393480" progId="Equation.3">
                    <p:embed/>
                  </p:oleObj>
                </mc:Choice>
                <mc:Fallback>
                  <p:oleObj name="Equation" r:id="rId3" imgW="1320480" imgH="393480" progId="Equation.3">
                    <p:embed/>
                    <p:pic>
                      <p:nvPicPr>
                        <p:cNvPr id="24576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2064"/>
                          <a:ext cx="1144" cy="34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766" name="Object 6"/>
            <p:cNvGraphicFramePr>
              <a:graphicFrameLocks noChangeAspect="1"/>
            </p:cNvGraphicFramePr>
            <p:nvPr/>
          </p:nvGraphicFramePr>
          <p:xfrm>
            <a:off x="2112" y="2448"/>
            <a:ext cx="1104" cy="223"/>
          </p:xfrm>
          <a:graphic>
            <a:graphicData uri="http://schemas.openxmlformats.org/presentationml/2006/ole">
              <mc:AlternateContent xmlns:mc="http://schemas.openxmlformats.org/markup-compatibility/2006">
                <mc:Choice xmlns:v="urn:schemas-microsoft-com:vml" Requires="v">
                  <p:oleObj spid="_x0000_s289839" name="Equation" r:id="rId5" imgW="1320480" imgH="266400" progId="Equation.3">
                    <p:embed/>
                  </p:oleObj>
                </mc:Choice>
                <mc:Fallback>
                  <p:oleObj name="Equation" r:id="rId5" imgW="1320480" imgH="266400" progId="Equation.3">
                    <p:embed/>
                    <p:pic>
                      <p:nvPicPr>
                        <p:cNvPr id="24576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2" y="2448"/>
                          <a:ext cx="1104" cy="22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767" name="Object 7"/>
            <p:cNvGraphicFramePr>
              <a:graphicFrameLocks noChangeAspect="1"/>
            </p:cNvGraphicFramePr>
            <p:nvPr/>
          </p:nvGraphicFramePr>
          <p:xfrm>
            <a:off x="2112" y="2735"/>
            <a:ext cx="1152" cy="337"/>
          </p:xfrm>
          <a:graphic>
            <a:graphicData uri="http://schemas.openxmlformats.org/presentationml/2006/ole">
              <mc:AlternateContent xmlns:mc="http://schemas.openxmlformats.org/markup-compatibility/2006">
                <mc:Choice xmlns:v="urn:schemas-microsoft-com:vml" Requires="v">
                  <p:oleObj spid="_x0000_s289840" name="Equation" r:id="rId7" imgW="1562040" imgH="457200" progId="Equation.3">
                    <p:embed/>
                  </p:oleObj>
                </mc:Choice>
                <mc:Fallback>
                  <p:oleObj name="Equation" r:id="rId7" imgW="1562040" imgH="457200" progId="Equation.3">
                    <p:embed/>
                    <p:pic>
                      <p:nvPicPr>
                        <p:cNvPr id="24576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2" y="2735"/>
                          <a:ext cx="1152" cy="3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768" name="Object 8"/>
            <p:cNvGraphicFramePr>
              <a:graphicFrameLocks noChangeAspect="1"/>
            </p:cNvGraphicFramePr>
            <p:nvPr/>
          </p:nvGraphicFramePr>
          <p:xfrm>
            <a:off x="3408" y="2736"/>
            <a:ext cx="1166" cy="506"/>
          </p:xfrm>
          <a:graphic>
            <a:graphicData uri="http://schemas.openxmlformats.org/presentationml/2006/ole">
              <mc:AlternateContent xmlns:mc="http://schemas.openxmlformats.org/markup-compatibility/2006">
                <mc:Choice xmlns:v="urn:schemas-microsoft-com:vml" Requires="v">
                  <p:oleObj spid="_x0000_s289841" name="Equation" r:id="rId9" imgW="1346040" imgH="583920" progId="Equation.3">
                    <p:embed/>
                  </p:oleObj>
                </mc:Choice>
                <mc:Fallback>
                  <p:oleObj name="Equation" r:id="rId9" imgW="1346040" imgH="583920" progId="Equation.3">
                    <p:embed/>
                    <p:pic>
                      <p:nvPicPr>
                        <p:cNvPr id="245768"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8" y="2736"/>
                          <a:ext cx="1166" cy="50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45772" name="Text Box 12"/>
          <p:cNvSpPr txBox="1">
            <a:spLocks noChangeArrowheads="1"/>
          </p:cNvSpPr>
          <p:nvPr/>
        </p:nvSpPr>
        <p:spPr bwMode="auto">
          <a:xfrm>
            <a:off x="1066800" y="5486400"/>
            <a:ext cx="769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curva di titolazione si costruisce riportando il pAg,  o il pBr, sull'asse delle ordinate ed il volume di titolazione su quello delle ascisse.</a:t>
            </a:r>
            <a:endParaRPr lang="it-IT" altLang="it-IT">
              <a:solidFill>
                <a:schemeClr val="bg1"/>
              </a:solidFill>
              <a:effectLst>
                <a:outerShdw blurRad="38100" dist="38100" dir="2700000" algn="tl">
                  <a:srgbClr val="000000"/>
                </a:outerShdw>
              </a:effectLst>
              <a:latin typeface="Arial" panose="020B0604020202020204" pitchFamily="34" charset="0"/>
            </a:endParaRPr>
          </a:p>
        </p:txBody>
      </p:sp>
      <p:sp>
        <p:nvSpPr>
          <p:cNvPr id="245774" name="Text Box 14"/>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86DB5D94-A128-47D3-8D80-3A7DF358979B}" type="slidenum">
              <a:rPr lang="it-IT" altLang="it-IT" sz="1400">
                <a:solidFill>
                  <a:schemeClr val="bg1"/>
                </a:solidFill>
                <a:latin typeface="Arial" panose="020B0604020202020204" pitchFamily="34" charset="0"/>
              </a:rPr>
              <a:pPr>
                <a:spcBef>
                  <a:spcPct val="50000"/>
                </a:spcBef>
              </a:pPr>
              <a:t>35</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235443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2457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Segnaposto numero diapositiva 3"/>
          <p:cNvSpPr>
            <a:spLocks noGrp="1"/>
          </p:cNvSpPr>
          <p:nvPr>
            <p:ph type="sldNum" sz="quarter" idx="12"/>
          </p:nvPr>
        </p:nvSpPr>
        <p:spPr/>
        <p:txBody>
          <a:bodyPr/>
          <a:lstStyle/>
          <a:p>
            <a:fld id="{229BCDF0-8C0D-4878-8AFA-4356A886F401}" type="slidenum">
              <a:rPr lang="it-IT" altLang="it-IT"/>
              <a:pPr/>
              <a:t>36</a:t>
            </a:fld>
            <a:endParaRPr lang="it-IT" altLang="it-IT"/>
          </a:p>
        </p:txBody>
      </p:sp>
      <p:pic>
        <p:nvPicPr>
          <p:cNvPr id="206852" name="Picture 4" descr="tit-p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38600" cy="3230563"/>
          </a:xfrm>
          <a:prstGeom prst="rect">
            <a:avLst/>
          </a:prstGeom>
          <a:noFill/>
          <a:extLst>
            <a:ext uri="{909E8E84-426E-40DD-AFC4-6F175D3DCCD1}">
              <a14:hiddenFill xmlns:a14="http://schemas.microsoft.com/office/drawing/2010/main">
                <a:solidFill>
                  <a:srgbClr val="FFFFFF"/>
                </a:solidFill>
              </a14:hiddenFill>
            </a:ext>
          </a:extLst>
        </p:spPr>
      </p:pic>
      <p:sp>
        <p:nvSpPr>
          <p:cNvPr id="206853" name="Text Box 5"/>
          <p:cNvSpPr txBox="1">
            <a:spLocks noChangeArrowheads="1"/>
          </p:cNvSpPr>
          <p:nvPr/>
        </p:nvSpPr>
        <p:spPr bwMode="auto">
          <a:xfrm>
            <a:off x="1295400" y="762000"/>
            <a:ext cx="2514600" cy="9255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Effetto della variazione di concentrazione sul salto di pAg al p.e.</a:t>
            </a:r>
          </a:p>
        </p:txBody>
      </p:sp>
      <p:sp>
        <p:nvSpPr>
          <p:cNvPr id="206856" name="Line 8"/>
          <p:cNvSpPr>
            <a:spLocks noChangeShapeType="1"/>
          </p:cNvSpPr>
          <p:nvPr/>
        </p:nvSpPr>
        <p:spPr bwMode="auto">
          <a:xfrm>
            <a:off x="3810000" y="1219200"/>
            <a:ext cx="838200" cy="152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206861" name="Group 13"/>
          <p:cNvGrpSpPr>
            <a:grpSpLocks/>
          </p:cNvGrpSpPr>
          <p:nvPr/>
        </p:nvGrpSpPr>
        <p:grpSpPr bwMode="auto">
          <a:xfrm>
            <a:off x="914400" y="2362200"/>
            <a:ext cx="7543800" cy="4038600"/>
            <a:chOff x="576" y="1488"/>
            <a:chExt cx="4752" cy="2544"/>
          </a:xfrm>
        </p:grpSpPr>
        <p:pic>
          <p:nvPicPr>
            <p:cNvPr id="206854" name="Picture 6" descr="tit-p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1488"/>
              <a:ext cx="2399" cy="2544"/>
            </a:xfrm>
            <a:prstGeom prst="rect">
              <a:avLst/>
            </a:prstGeom>
            <a:noFill/>
            <a:extLst>
              <a:ext uri="{909E8E84-426E-40DD-AFC4-6F175D3DCCD1}">
                <a14:hiddenFill xmlns:a14="http://schemas.microsoft.com/office/drawing/2010/main">
                  <a:solidFill>
                    <a:srgbClr val="FFFFFF"/>
                  </a:solidFill>
                </a14:hiddenFill>
              </a:ext>
            </a:extLst>
          </p:spPr>
        </p:pic>
        <p:sp>
          <p:nvSpPr>
            <p:cNvPr id="206857" name="Text Box 9"/>
            <p:cNvSpPr txBox="1">
              <a:spLocks noChangeArrowheads="1"/>
            </p:cNvSpPr>
            <p:nvPr/>
          </p:nvSpPr>
          <p:spPr bwMode="auto">
            <a:xfrm>
              <a:off x="3456" y="2880"/>
              <a:ext cx="1872" cy="58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Effetto della completezza di reazione (del pK</a:t>
              </a:r>
              <a:r>
                <a:rPr lang="it-IT" altLang="it-IT" baseline="-25000">
                  <a:solidFill>
                    <a:schemeClr val="bg1"/>
                  </a:solidFill>
                  <a:effectLst>
                    <a:outerShdw blurRad="38100" dist="38100" dir="2700000" algn="tl">
                      <a:srgbClr val="000000"/>
                    </a:outerShdw>
                  </a:effectLst>
                  <a:latin typeface="Arial" panose="020B0604020202020204" pitchFamily="34" charset="0"/>
                </a:rPr>
                <a:t>s</a:t>
              </a:r>
              <a:r>
                <a:rPr lang="it-IT" altLang="it-IT">
                  <a:solidFill>
                    <a:schemeClr val="bg1"/>
                  </a:solidFill>
                  <a:effectLst>
                    <a:outerShdw blurRad="38100" dist="38100" dir="2700000" algn="tl">
                      <a:srgbClr val="000000"/>
                    </a:outerShdw>
                  </a:effectLst>
                  <a:latin typeface="Arial" panose="020B0604020202020204" pitchFamily="34" charset="0"/>
                </a:rPr>
                <a:t>)</a:t>
              </a:r>
              <a:r>
                <a:rPr lang="it-IT" altLang="it-IT" baseline="-25000">
                  <a:solidFill>
                    <a:schemeClr val="bg1"/>
                  </a:solidFill>
                  <a:effectLst>
                    <a:outerShdw blurRad="38100" dist="38100" dir="2700000" algn="tl">
                      <a:srgbClr val="000000"/>
                    </a:outerShdw>
                  </a:effectLst>
                  <a:latin typeface="Arial" panose="020B0604020202020204" pitchFamily="34" charset="0"/>
                </a:rPr>
                <a:t> </a:t>
              </a:r>
              <a:r>
                <a:rPr lang="it-IT" altLang="it-IT">
                  <a:solidFill>
                    <a:schemeClr val="bg1"/>
                  </a:solidFill>
                  <a:effectLst>
                    <a:outerShdw blurRad="38100" dist="38100" dir="2700000" algn="tl">
                      <a:srgbClr val="000000"/>
                    </a:outerShdw>
                  </a:effectLst>
                  <a:latin typeface="Arial" panose="020B0604020202020204" pitchFamily="34" charset="0"/>
                </a:rPr>
                <a:t>sul salto di pAg al p.e.</a:t>
              </a:r>
            </a:p>
          </p:txBody>
        </p:sp>
        <p:sp>
          <p:nvSpPr>
            <p:cNvPr id="206858" name="Line 10"/>
            <p:cNvSpPr>
              <a:spLocks noChangeShapeType="1"/>
            </p:cNvSpPr>
            <p:nvPr/>
          </p:nvSpPr>
          <p:spPr bwMode="auto">
            <a:xfrm flipH="1">
              <a:off x="3072" y="3168"/>
              <a:ext cx="384"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206863" name="Text Box 15"/>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C98C44C3-85CD-4E70-9AEE-C7677C1B3DD7}" type="slidenum">
              <a:rPr lang="it-IT" altLang="it-IT" sz="1400">
                <a:solidFill>
                  <a:schemeClr val="bg1"/>
                </a:solidFill>
                <a:latin typeface="Arial" panose="020B0604020202020204" pitchFamily="34" charset="0"/>
              </a:rPr>
              <a:pPr>
                <a:spcBef>
                  <a:spcPct val="50000"/>
                </a:spcBef>
              </a:pPr>
              <a:t>36</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2610243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6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fld id="{8EDFF442-B4FE-4D83-813E-B99C37846C7C}" type="slidenum">
              <a:rPr lang="it-IT" altLang="it-IT"/>
              <a:pPr/>
              <a:t>37</a:t>
            </a:fld>
            <a:endParaRPr lang="it-IT" altLang="it-IT"/>
          </a:p>
        </p:txBody>
      </p:sp>
      <p:sp>
        <p:nvSpPr>
          <p:cNvPr id="208901" name="Text Box 5"/>
          <p:cNvSpPr txBox="1">
            <a:spLocks noChangeArrowheads="1"/>
          </p:cNvSpPr>
          <p:nvPr/>
        </p:nvSpPr>
        <p:spPr bwMode="auto">
          <a:xfrm>
            <a:off x="990600" y="304800"/>
            <a:ext cx="78486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Come già riportato, un indicatore colorimetrico per titolazioni di precipitazione deve permettere di osservare una variazione molto evidente di colore della soluzione o del precipitato al punto di arresto. I casi più comuni sono quelli in cui si ha la formazione di un precipitato colorato o di una specie complessa colorata in soluzione e l'adsorbimento di un colorante organico sul precipitato (con conseguente colorazione del precipitato stesso).</a:t>
            </a:r>
          </a:p>
          <a:p>
            <a:pPr algn="just">
              <a:spcBef>
                <a:spcPct val="50000"/>
              </a:spcBef>
            </a:pP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Gli indicatori devono essere aggiunti in quantità opportuna e, anche nel caso delle titolazioni di precipitazione, conviene eseguire una titolazione in bianco. Questo per sottrarre il volume di titolante necessario a fare virare l'indicatore stesso dal volume totale aggiunto per raggiungere il p.a.</a:t>
            </a:r>
          </a:p>
        </p:txBody>
      </p:sp>
      <p:grpSp>
        <p:nvGrpSpPr>
          <p:cNvPr id="208904" name="Group 8"/>
          <p:cNvGrpSpPr>
            <a:grpSpLocks/>
          </p:cNvGrpSpPr>
          <p:nvPr/>
        </p:nvGrpSpPr>
        <p:grpSpPr bwMode="auto">
          <a:xfrm>
            <a:off x="990600" y="3638278"/>
            <a:ext cx="7848600" cy="2841625"/>
            <a:chOff x="624" y="2208"/>
            <a:chExt cx="4944" cy="1790"/>
          </a:xfrm>
        </p:grpSpPr>
        <p:sp>
          <p:nvSpPr>
            <p:cNvPr id="208902" name="Text Box 6"/>
            <p:cNvSpPr txBox="1">
              <a:spLocks noChangeArrowheads="1"/>
            </p:cNvSpPr>
            <p:nvPr/>
          </p:nvSpPr>
          <p:spPr bwMode="auto">
            <a:xfrm>
              <a:off x="4704" y="2304"/>
              <a:ext cx="557" cy="237"/>
            </a:xfrm>
            <a:prstGeom prst="rect">
              <a:avLst/>
            </a:prstGeom>
            <a:solidFill>
              <a:schemeClr val="bg1"/>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a:latin typeface="Arial" panose="020B0604020202020204" pitchFamily="34" charset="0"/>
                </a:rPr>
                <a:t>p. 241</a:t>
              </a:r>
            </a:p>
          </p:txBody>
        </p:sp>
        <p:sp>
          <p:nvSpPr>
            <p:cNvPr id="208903" name="Text Box 7"/>
            <p:cNvSpPr txBox="1">
              <a:spLocks noChangeArrowheads="1"/>
            </p:cNvSpPr>
            <p:nvPr/>
          </p:nvSpPr>
          <p:spPr bwMode="auto">
            <a:xfrm>
              <a:off x="624" y="2208"/>
              <a:ext cx="4944" cy="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dirty="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METODO DI MOHR</a:t>
              </a:r>
            </a:p>
            <a:p>
              <a:pPr algn="just">
                <a:spcBef>
                  <a:spcPct val="50000"/>
                </a:spcBef>
              </a:pP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titolazione degli alogenuri con ioni argento, per esempio</a:t>
              </a:r>
            </a:p>
            <a:p>
              <a:pPr algn="ctr">
                <a:spcBef>
                  <a:spcPct val="50000"/>
                </a:spcBef>
              </a:pP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Ag</a:t>
              </a:r>
              <a:r>
                <a:rPr lang="it-IT" altLang="it-IT"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Cl</a:t>
              </a:r>
              <a:r>
                <a:rPr lang="it-IT" altLang="it-IT"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AgCl</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a:t>
              </a:r>
            </a:p>
            <a:p>
              <a:pPr algn="just">
                <a:spcBef>
                  <a:spcPct val="50000"/>
                </a:spcBef>
              </a:pP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può essere effettuata usando come indicatore il cromato di potassio (metodo di </a:t>
              </a:r>
              <a:r>
                <a:rPr lang="it-IT" altLang="it-IT"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Mohr</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il primo eccesso di ioni argento determina la precipitazione del cromato di argento rosso-mattone (il </a:t>
              </a:r>
              <a:r>
                <a:rPr lang="it-IT" altLang="it-IT"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pH</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deve essere circa neutro)</a:t>
              </a:r>
            </a:p>
            <a:p>
              <a:pPr algn="ctr">
                <a:spcBef>
                  <a:spcPct val="50000"/>
                </a:spcBef>
              </a:pP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2Ag</a:t>
              </a:r>
              <a:r>
                <a:rPr lang="it-IT" altLang="it-IT"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CrO</a:t>
              </a:r>
              <a:r>
                <a:rPr lang="it-IT" altLang="it-IT" baseline="-25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Ag</a:t>
              </a:r>
              <a:r>
                <a:rPr lang="it-IT" altLang="it-IT" baseline="-25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CrO</a:t>
              </a:r>
              <a:r>
                <a:rPr lang="it-IT" altLang="it-IT" baseline="-25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a:t>
              </a:r>
              <a:endParaRPr lang="it-IT" altLang="it-IT" dirty="0"/>
            </a:p>
          </p:txBody>
        </p:sp>
      </p:grpSp>
      <p:sp>
        <p:nvSpPr>
          <p:cNvPr id="208905" name="Text Box 9"/>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852307B8-1CB8-4F63-9944-BDC032ACAA15}" type="slidenum">
              <a:rPr lang="it-IT" altLang="it-IT" sz="1400">
                <a:solidFill>
                  <a:schemeClr val="bg1"/>
                </a:solidFill>
                <a:latin typeface="Arial" panose="020B0604020202020204" pitchFamily="34" charset="0"/>
              </a:rPr>
              <a:pPr>
                <a:spcBef>
                  <a:spcPct val="50000"/>
                </a:spcBef>
              </a:pPr>
              <a:t>37</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3019356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89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98848926-7150-47B0-9D10-18DE24E1E64F}" type="slidenum">
              <a:rPr lang="it-IT" altLang="it-IT"/>
              <a:pPr/>
              <a:t>38</a:t>
            </a:fld>
            <a:endParaRPr lang="it-IT" altLang="it-IT"/>
          </a:p>
        </p:txBody>
      </p:sp>
      <p:sp>
        <p:nvSpPr>
          <p:cNvPr id="247812" name="Text Box 4"/>
          <p:cNvSpPr txBox="1">
            <a:spLocks noChangeArrowheads="1"/>
          </p:cNvSpPr>
          <p:nvPr/>
        </p:nvSpPr>
        <p:spPr bwMode="auto">
          <a:xfrm>
            <a:off x="990600" y="304800"/>
            <a:ext cx="784860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METODO DI VOLHARD</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titolazione degli ioni argento con tiocianato</a:t>
            </a:r>
          </a:p>
          <a:p>
            <a:pPr algn="ct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Ag</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SCN</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AgSCN</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può essere effettuata usando come indicatore il Fe</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il primo eccesso di ioni SCN</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determina l’insorgere di una colorazione rosso vino dovuta alla specie</a:t>
            </a:r>
          </a:p>
          <a:p>
            <a:pPr algn="ct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Fe</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SCN</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FeSCN</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p>
        </p:txBody>
      </p:sp>
      <p:sp>
        <p:nvSpPr>
          <p:cNvPr id="247817" name="Text Box 9"/>
          <p:cNvSpPr txBox="1">
            <a:spLocks noChangeArrowheads="1"/>
          </p:cNvSpPr>
          <p:nvPr/>
        </p:nvSpPr>
        <p:spPr bwMode="auto">
          <a:xfrm>
            <a:off x="990600" y="3048000"/>
            <a:ext cx="7848600"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titolazione viene eseguita a pH acidi per evitare la precipitazione di Fe(OH)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colorazione del complesso è visibile a partire da concentrazioni dell’ordine di  6,4.10</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-6</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M.</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Nelle normali condizioni di lavoro, questo implica l’uso di una concentrazione di Fe</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in soluzione dell’ordine di 0,3 M.</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titolazione di Volhard si usa per la determinazione indiretta degli ioni alogenuro: si aggiunge un eccesso di ioni Ag</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alla soluzione degli alogenuri e si titola l’eccesso di ioni argento. Il metodo è utile per titolare gli alogeni in presenza di ioni carbonato, ossalato e arsenato, che pure possono precipitare come sali di argento ma pH neutri.</a:t>
            </a:r>
            <a:endParaRPr lang="it-IT" altLang="it-IT"/>
          </a:p>
        </p:txBody>
      </p:sp>
      <p:sp>
        <p:nvSpPr>
          <p:cNvPr id="247818" name="Text Box 10"/>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97C6402F-0F37-43E7-BE07-D8367B557E63}" type="slidenum">
              <a:rPr lang="it-IT" altLang="it-IT" sz="1400">
                <a:solidFill>
                  <a:schemeClr val="bg1"/>
                </a:solidFill>
                <a:latin typeface="Arial" panose="020B0604020202020204" pitchFamily="34" charset="0"/>
              </a:rPr>
              <a:pPr>
                <a:spcBef>
                  <a:spcPct val="50000"/>
                </a:spcBef>
              </a:pPr>
              <a:t>38</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876174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58EDEBE2-D415-4E92-A062-62E71744E1D0}" type="slidenum">
              <a:rPr lang="it-IT" altLang="it-IT"/>
              <a:pPr/>
              <a:t>39</a:t>
            </a:fld>
            <a:endParaRPr lang="it-IT" altLang="it-IT"/>
          </a:p>
        </p:txBody>
      </p:sp>
      <p:grpSp>
        <p:nvGrpSpPr>
          <p:cNvPr id="246791" name="Group 7"/>
          <p:cNvGrpSpPr>
            <a:grpSpLocks/>
          </p:cNvGrpSpPr>
          <p:nvPr/>
        </p:nvGrpSpPr>
        <p:grpSpPr bwMode="auto">
          <a:xfrm>
            <a:off x="1752600" y="228600"/>
            <a:ext cx="6629400" cy="6019800"/>
            <a:chOff x="1056" y="144"/>
            <a:chExt cx="4176" cy="3792"/>
          </a:xfrm>
        </p:grpSpPr>
        <p:sp>
          <p:nvSpPr>
            <p:cNvPr id="246790" name="Rectangle 6"/>
            <p:cNvSpPr>
              <a:spLocks noChangeArrowheads="1"/>
            </p:cNvSpPr>
            <p:nvPr/>
          </p:nvSpPr>
          <p:spPr bwMode="auto">
            <a:xfrm>
              <a:off x="1056" y="144"/>
              <a:ext cx="4176" cy="37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246788" name="Picture 4" descr="tab1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192"/>
              <a:ext cx="4020" cy="3650"/>
            </a:xfrm>
            <a:prstGeom prst="rect">
              <a:avLst/>
            </a:prstGeom>
            <a:noFill/>
            <a:extLst>
              <a:ext uri="{909E8E84-426E-40DD-AFC4-6F175D3DCCD1}">
                <a14:hiddenFill xmlns:a14="http://schemas.microsoft.com/office/drawing/2010/main">
                  <a:solidFill>
                    <a:srgbClr val="FFFFFF"/>
                  </a:solidFill>
                </a14:hiddenFill>
              </a:ext>
            </a:extLst>
          </p:spPr>
        </p:pic>
      </p:grpSp>
      <p:sp>
        <p:nvSpPr>
          <p:cNvPr id="246792" name="Text Box 8"/>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A87CD296-4BCE-4835-9B6F-BCA98AE21724}" type="slidenum">
              <a:rPr lang="it-IT" altLang="it-IT" sz="1400">
                <a:solidFill>
                  <a:schemeClr val="bg1"/>
                </a:solidFill>
                <a:latin typeface="Arial" panose="020B0604020202020204" pitchFamily="34" charset="0"/>
              </a:rPr>
              <a:pPr>
                <a:spcBef>
                  <a:spcPct val="50000"/>
                </a:spcBef>
              </a:pPr>
              <a:t>39</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617415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Segnaposto numero diapositiva 3"/>
          <p:cNvSpPr>
            <a:spLocks noGrp="1"/>
          </p:cNvSpPr>
          <p:nvPr>
            <p:ph type="sldNum" sz="quarter" idx="12"/>
          </p:nvPr>
        </p:nvSpPr>
        <p:spPr/>
        <p:txBody>
          <a:bodyPr/>
          <a:lstStyle/>
          <a:p>
            <a:fld id="{9FB21474-3C14-4259-897C-A8379088DE55}" type="slidenum">
              <a:rPr lang="it-IT" altLang="it-IT"/>
              <a:pPr/>
              <a:t>4</a:t>
            </a:fld>
            <a:endParaRPr lang="it-IT" altLang="it-IT"/>
          </a:p>
        </p:txBody>
      </p:sp>
      <p:sp>
        <p:nvSpPr>
          <p:cNvPr id="110596" name="Text Box 4"/>
          <p:cNvSpPr txBox="1">
            <a:spLocks noChangeArrowheads="1"/>
          </p:cNvSpPr>
          <p:nvPr/>
        </p:nvSpPr>
        <p:spPr bwMode="auto">
          <a:xfrm>
            <a:off x="990600" y="3048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La concentrazione di una soluzione standard, ovvero nella quale è nota la concentrazione di un dato analita, viene stabilita:</a:t>
            </a:r>
          </a:p>
        </p:txBody>
      </p:sp>
      <p:grpSp>
        <p:nvGrpSpPr>
          <p:cNvPr id="110597" name="Group 5"/>
          <p:cNvGrpSpPr>
            <a:grpSpLocks/>
          </p:cNvGrpSpPr>
          <p:nvPr/>
        </p:nvGrpSpPr>
        <p:grpSpPr bwMode="auto">
          <a:xfrm>
            <a:off x="990600" y="3048000"/>
            <a:ext cx="7696200" cy="2911475"/>
            <a:chOff x="624" y="1920"/>
            <a:chExt cx="4848" cy="1834"/>
          </a:xfrm>
        </p:grpSpPr>
        <p:sp>
          <p:nvSpPr>
            <p:cNvPr id="110598" name="Text Box 6"/>
            <p:cNvSpPr txBox="1">
              <a:spLocks noChangeArrowheads="1"/>
            </p:cNvSpPr>
            <p:nvPr/>
          </p:nvSpPr>
          <p:spPr bwMode="auto">
            <a:xfrm>
              <a:off x="624" y="1920"/>
              <a:ext cx="4848" cy="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b="1">
                  <a:solidFill>
                    <a:srgbClr val="FFFF00"/>
                  </a:solidFill>
                  <a:effectLst>
                    <a:outerShdw blurRad="38100" dist="38100" dir="2700000" algn="tl">
                      <a:srgbClr val="000000"/>
                    </a:outerShdw>
                  </a:effectLst>
                  <a:latin typeface="Arial" panose="020B0604020202020204" pitchFamily="34" charset="0"/>
                </a:rPr>
                <a:t>Calcoli volumetrici</a:t>
              </a:r>
            </a:p>
            <a:p>
              <a:pPr>
                <a:spcBef>
                  <a:spcPct val="50000"/>
                </a:spcBef>
              </a:pPr>
              <a:r>
                <a:rPr lang="it-IT" altLang="it-IT" i="1">
                  <a:solidFill>
                    <a:schemeClr val="bg1"/>
                  </a:solidFill>
                  <a:effectLst>
                    <a:outerShdw blurRad="38100" dist="38100" dir="2700000" algn="tl">
                      <a:srgbClr val="000000"/>
                    </a:outerShdw>
                  </a:effectLst>
                  <a:latin typeface="Arial" panose="020B0604020202020204" pitchFamily="34" charset="0"/>
                </a:rPr>
                <a:t>Caso 1:</a:t>
              </a:r>
              <a:r>
                <a:rPr lang="it-IT" altLang="it-IT">
                  <a:solidFill>
                    <a:schemeClr val="bg1"/>
                  </a:solidFill>
                  <a:effectLst>
                    <a:outerShdw blurRad="38100" dist="38100" dir="2700000" algn="tl">
                      <a:srgbClr val="000000"/>
                    </a:outerShdw>
                  </a:effectLst>
                  <a:latin typeface="Arial" panose="020B0604020202020204" pitchFamily="34" charset="0"/>
                </a:rPr>
                <a:t>  V</a:t>
              </a:r>
              <a:r>
                <a:rPr lang="it-IT" altLang="it-IT" baseline="-25000">
                  <a:solidFill>
                    <a:schemeClr val="bg1"/>
                  </a:solidFill>
                  <a:effectLst>
                    <a:outerShdw blurRad="38100" dist="38100" dir="2700000" algn="tl">
                      <a:srgbClr val="000000"/>
                    </a:outerShdw>
                  </a:effectLst>
                  <a:latin typeface="Arial" panose="020B0604020202020204" pitchFamily="34" charset="0"/>
                </a:rPr>
                <a:t>b</a:t>
              </a:r>
              <a:r>
                <a:rPr lang="it-IT" altLang="it-IT">
                  <a:solidFill>
                    <a:schemeClr val="bg1"/>
                  </a:solidFill>
                  <a:effectLst>
                    <a:outerShdw blurRad="38100" dist="38100" dir="2700000" algn="tl">
                      <a:srgbClr val="000000"/>
                    </a:outerShdw>
                  </a:effectLst>
                  <a:latin typeface="Arial" panose="020B0604020202020204" pitchFamily="34" charset="0"/>
                </a:rPr>
                <a:t> mL di NaOH sono titolati con V</a:t>
              </a:r>
              <a:r>
                <a:rPr lang="it-IT" altLang="it-IT" baseline="-25000">
                  <a:solidFill>
                    <a:schemeClr val="bg1"/>
                  </a:solidFill>
                  <a:effectLst>
                    <a:outerShdw blurRad="38100" dist="38100" dir="2700000" algn="tl">
                      <a:srgbClr val="000000"/>
                    </a:outerShdw>
                  </a:effectLst>
                  <a:latin typeface="Arial" panose="020B0604020202020204" pitchFamily="34" charset="0"/>
                </a:rPr>
                <a:t>a</a:t>
              </a:r>
              <a:r>
                <a:rPr lang="it-IT" altLang="it-IT">
                  <a:solidFill>
                    <a:schemeClr val="bg1"/>
                  </a:solidFill>
                  <a:effectLst>
                    <a:outerShdw blurRad="38100" dist="38100" dir="2700000" algn="tl">
                      <a:srgbClr val="000000"/>
                    </a:outerShdw>
                  </a:effectLst>
                  <a:latin typeface="Arial" panose="020B0604020202020204" pitchFamily="34" charset="0"/>
                </a:rPr>
                <a:t> (volume al p.a.) mL di HCl 0,1000 M.</a:t>
              </a:r>
            </a:p>
            <a:p>
              <a:endParaRPr lang="it-IT" altLang="it-IT">
                <a:solidFill>
                  <a:schemeClr val="bg1"/>
                </a:solidFill>
                <a:effectLst>
                  <a:outerShdw blurRad="38100" dist="38100" dir="2700000" algn="tl">
                    <a:srgbClr val="000000"/>
                  </a:outerShdw>
                </a:effectLst>
                <a:latin typeface="Arial" panose="020B0604020202020204" pitchFamily="34" charset="0"/>
              </a:endParaRPr>
            </a:p>
            <a:p>
              <a:pPr>
                <a:lnSpc>
                  <a:spcPct val="70000"/>
                </a:lnSpc>
              </a:pPr>
              <a:endParaRPr lang="it-IT" altLang="it-IT">
                <a:solidFill>
                  <a:schemeClr val="bg1"/>
                </a:solidFill>
                <a:effectLst>
                  <a:outerShdw blurRad="38100" dist="38100" dir="2700000" algn="tl">
                    <a:srgbClr val="000000"/>
                  </a:outerShdw>
                </a:effectLst>
                <a:latin typeface="Arial" panose="020B0604020202020204" pitchFamily="34" charset="0"/>
              </a:endParaRPr>
            </a:p>
            <a:p>
              <a:pPr>
                <a:spcBef>
                  <a:spcPct val="50000"/>
                </a:spcBef>
              </a:pPr>
              <a:r>
                <a:rPr lang="it-IT" altLang="it-IT" i="1">
                  <a:solidFill>
                    <a:schemeClr val="bg1"/>
                  </a:solidFill>
                  <a:effectLst>
                    <a:outerShdw blurRad="38100" dist="38100" dir="2700000" algn="tl">
                      <a:srgbClr val="000000"/>
                    </a:outerShdw>
                  </a:effectLst>
                  <a:latin typeface="Arial" panose="020B0604020202020204" pitchFamily="34" charset="0"/>
                </a:rPr>
                <a:t>Caso 2:</a:t>
              </a:r>
              <a:r>
                <a:rPr lang="it-IT" altLang="it-IT">
                  <a:solidFill>
                    <a:schemeClr val="bg1"/>
                  </a:solidFill>
                  <a:effectLst>
                    <a:outerShdw blurRad="38100" dist="38100" dir="2700000" algn="tl">
                      <a:srgbClr val="000000"/>
                    </a:outerShdw>
                  </a:effectLst>
                  <a:latin typeface="Arial" panose="020B0604020202020204" pitchFamily="34" charset="0"/>
                </a:rPr>
                <a:t>  0,2012 g Na</a:t>
              </a:r>
              <a:r>
                <a:rPr lang="it-IT" altLang="it-IT" baseline="-25000">
                  <a:solidFill>
                    <a:schemeClr val="bg1"/>
                  </a:solidFill>
                  <a:effectLst>
                    <a:outerShdw blurRad="38100" dist="38100" dir="2700000" algn="tl">
                      <a:srgbClr val="000000"/>
                    </a:outerShdw>
                  </a:effectLst>
                  <a:latin typeface="Arial" panose="020B0604020202020204" pitchFamily="34" charset="0"/>
                </a:rPr>
                <a:t>2</a:t>
              </a:r>
              <a:r>
                <a:rPr lang="it-IT" altLang="it-IT">
                  <a:solidFill>
                    <a:schemeClr val="bg1"/>
                  </a:solidFill>
                  <a:effectLst>
                    <a:outerShdw blurRad="38100" dist="38100" dir="2700000" algn="tl">
                      <a:srgbClr val="000000"/>
                    </a:outerShdw>
                  </a:effectLst>
                  <a:latin typeface="Arial" panose="020B0604020202020204" pitchFamily="34" charset="0"/>
                </a:rPr>
                <a:t>CO</a:t>
              </a:r>
              <a:r>
                <a:rPr lang="it-IT" altLang="it-IT" baseline="-25000">
                  <a:solidFill>
                    <a:schemeClr val="bg1"/>
                  </a:solidFill>
                  <a:effectLst>
                    <a:outerShdw blurRad="38100" dist="38100" dir="2700000" algn="tl">
                      <a:srgbClr val="000000"/>
                    </a:outerShdw>
                  </a:effectLst>
                  <a:latin typeface="Arial" panose="020B0604020202020204" pitchFamily="34" charset="0"/>
                </a:rPr>
                <a:t>3</a:t>
              </a:r>
              <a:r>
                <a:rPr lang="it-IT" altLang="it-IT">
                  <a:solidFill>
                    <a:schemeClr val="bg1"/>
                  </a:solidFill>
                  <a:effectLst>
                    <a:outerShdw blurRad="38100" dist="38100" dir="2700000" algn="tl">
                      <a:srgbClr val="000000"/>
                    </a:outerShdw>
                  </a:effectLst>
                  <a:latin typeface="Arial" panose="020B0604020202020204" pitchFamily="34" charset="0"/>
                </a:rPr>
                <a:t> (standard 1</a:t>
              </a:r>
              <a:r>
                <a:rPr lang="it-IT" altLang="it-IT" baseline="30000">
                  <a:solidFill>
                    <a:schemeClr val="bg1"/>
                  </a:solidFill>
                  <a:effectLst>
                    <a:outerShdw blurRad="38100" dist="38100" dir="2700000" algn="tl">
                      <a:srgbClr val="000000"/>
                    </a:outerShdw>
                  </a:effectLst>
                  <a:latin typeface="Arial" panose="020B0604020202020204" pitchFamily="34" charset="0"/>
                </a:rPr>
                <a:t>ario</a:t>
              </a:r>
              <a:r>
                <a:rPr lang="it-IT" altLang="it-IT">
                  <a:solidFill>
                    <a:schemeClr val="bg1"/>
                  </a:solidFill>
                  <a:effectLst>
                    <a:outerShdw blurRad="38100" dist="38100" dir="2700000" algn="tl">
                      <a:srgbClr val="000000"/>
                    </a:outerShdw>
                  </a:effectLst>
                  <a:latin typeface="Arial" panose="020B0604020202020204" pitchFamily="34" charset="0"/>
                </a:rPr>
                <a:t> ) sono titolati con 20,33 mL di HCl di concentrazione circa 0,1 M:</a:t>
              </a:r>
            </a:p>
          </p:txBody>
        </p:sp>
        <p:graphicFrame>
          <p:nvGraphicFramePr>
            <p:cNvPr id="110599" name="Object 7"/>
            <p:cNvGraphicFramePr>
              <a:graphicFrameLocks noChangeAspect="1"/>
            </p:cNvGraphicFramePr>
            <p:nvPr/>
          </p:nvGraphicFramePr>
          <p:xfrm>
            <a:off x="3504" y="2448"/>
            <a:ext cx="776" cy="400"/>
          </p:xfrm>
          <a:graphic>
            <a:graphicData uri="http://schemas.openxmlformats.org/presentationml/2006/ole">
              <mc:AlternateContent xmlns:mc="http://schemas.openxmlformats.org/markup-compatibility/2006">
                <mc:Choice xmlns:v="urn:schemas-microsoft-com:vml" Requires="v">
                  <p:oleObj spid="_x0000_s110672" name="Equation" r:id="rId3" imgW="787320" imgH="406080" progId="Equation.3">
                    <p:embed/>
                  </p:oleObj>
                </mc:Choice>
                <mc:Fallback>
                  <p:oleObj name="Equation" r:id="rId3" imgW="787320" imgH="40608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2448"/>
                          <a:ext cx="776" cy="4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600" name="Object 8"/>
            <p:cNvGraphicFramePr>
              <a:graphicFrameLocks noChangeAspect="1"/>
            </p:cNvGraphicFramePr>
            <p:nvPr/>
          </p:nvGraphicFramePr>
          <p:xfrm>
            <a:off x="1536" y="2544"/>
            <a:ext cx="1632" cy="212"/>
          </p:xfrm>
          <a:graphic>
            <a:graphicData uri="http://schemas.openxmlformats.org/presentationml/2006/ole">
              <mc:AlternateContent xmlns:mc="http://schemas.openxmlformats.org/markup-compatibility/2006">
                <mc:Choice xmlns:v="urn:schemas-microsoft-com:vml" Requires="v">
                  <p:oleObj spid="_x0000_s110673" name="Equation" r:id="rId5" imgW="1752480" imgH="228600" progId="Equation.3">
                    <p:embed/>
                  </p:oleObj>
                </mc:Choice>
                <mc:Fallback>
                  <p:oleObj name="Equation" r:id="rId5" imgW="1752480" imgH="228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 y="2544"/>
                          <a:ext cx="1632" cy="2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601" name="Object 9"/>
            <p:cNvGraphicFramePr>
              <a:graphicFrameLocks noChangeAspect="1"/>
            </p:cNvGraphicFramePr>
            <p:nvPr/>
          </p:nvGraphicFramePr>
          <p:xfrm>
            <a:off x="672" y="3456"/>
            <a:ext cx="2256" cy="209"/>
          </p:xfrm>
          <a:graphic>
            <a:graphicData uri="http://schemas.openxmlformats.org/presentationml/2006/ole">
              <mc:AlternateContent xmlns:mc="http://schemas.openxmlformats.org/markup-compatibility/2006">
                <mc:Choice xmlns:v="urn:schemas-microsoft-com:vml" Requires="v">
                  <p:oleObj spid="_x0000_s110674" name="Equation" r:id="rId7" imgW="2463480" imgH="228600" progId="Equation.3">
                    <p:embed/>
                  </p:oleObj>
                </mc:Choice>
                <mc:Fallback>
                  <p:oleObj name="Equation" r:id="rId7" imgW="2463480" imgH="2286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 y="3456"/>
                          <a:ext cx="2256" cy="20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602" name="Object 10"/>
            <p:cNvGraphicFramePr>
              <a:graphicFrameLocks noChangeAspect="1"/>
            </p:cNvGraphicFramePr>
            <p:nvPr/>
          </p:nvGraphicFramePr>
          <p:xfrm>
            <a:off x="2844" y="2096"/>
            <a:ext cx="72" cy="128"/>
          </p:xfrm>
          <a:graphic>
            <a:graphicData uri="http://schemas.openxmlformats.org/presentationml/2006/ole">
              <mc:AlternateContent xmlns:mc="http://schemas.openxmlformats.org/markup-compatibility/2006">
                <mc:Choice xmlns:v="urn:schemas-microsoft-com:vml" Requires="v">
                  <p:oleObj spid="_x0000_s110675" name="Equation" r:id="rId9" imgW="114120" imgH="203040" progId="Equation.3">
                    <p:embed/>
                  </p:oleObj>
                </mc:Choice>
                <mc:Fallback>
                  <p:oleObj name="Equation" r:id="rId9" imgW="114120" imgH="20304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4" y="2096"/>
                          <a:ext cx="72" cy="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603" name="Object 11"/>
            <p:cNvGraphicFramePr>
              <a:graphicFrameLocks noChangeAspect="1"/>
            </p:cNvGraphicFramePr>
            <p:nvPr/>
          </p:nvGraphicFramePr>
          <p:xfrm>
            <a:off x="3072" y="3312"/>
            <a:ext cx="2304" cy="442"/>
          </p:xfrm>
          <a:graphic>
            <a:graphicData uri="http://schemas.openxmlformats.org/presentationml/2006/ole">
              <mc:AlternateContent xmlns:mc="http://schemas.openxmlformats.org/markup-compatibility/2006">
                <mc:Choice xmlns:v="urn:schemas-microsoft-com:vml" Requires="v">
                  <p:oleObj spid="_x0000_s110676" name="Equation" r:id="rId11" imgW="2387520" imgH="457200" progId="Equation.3">
                    <p:embed/>
                  </p:oleObj>
                </mc:Choice>
                <mc:Fallback>
                  <p:oleObj name="Equation" r:id="rId11" imgW="2387520" imgH="4572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2" y="3312"/>
                          <a:ext cx="2304" cy="44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0605" name="Text Box 13"/>
          <p:cNvSpPr txBox="1">
            <a:spLocks noChangeArrowheads="1"/>
          </p:cNvSpPr>
          <p:nvPr/>
        </p:nvSpPr>
        <p:spPr bwMode="auto">
          <a:xfrm>
            <a:off x="990600" y="1066800"/>
            <a:ext cx="77724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13"/>
              </a:buBlip>
            </a:pPr>
            <a:r>
              <a:rPr lang="it-IT" altLang="it-IT" sz="1800">
                <a:solidFill>
                  <a:schemeClr val="bg1"/>
                </a:solidFill>
                <a:effectLst>
                  <a:outerShdw blurRad="38100" dist="38100" dir="2700000" algn="tl">
                    <a:srgbClr val="000000"/>
                  </a:outerShdw>
                </a:effectLst>
                <a:latin typeface="Arial" panose="020B0604020202020204" pitchFamily="34" charset="0"/>
              </a:rPr>
              <a:t>mediante dissoluzione di una quantità nota di standard primario (metodo diretto)</a:t>
            </a:r>
          </a:p>
          <a:p>
            <a:pPr algn="just">
              <a:spcBef>
                <a:spcPct val="50000"/>
              </a:spcBef>
              <a:buFontTx/>
              <a:buBlip>
                <a:blip r:embed="rId13"/>
              </a:buBlip>
            </a:pPr>
            <a:r>
              <a:rPr lang="it-IT" altLang="it-IT" sz="1800">
                <a:solidFill>
                  <a:schemeClr val="bg1"/>
                </a:solidFill>
                <a:effectLst>
                  <a:outerShdw blurRad="38100" dist="38100" dir="2700000" algn="tl">
                    <a:srgbClr val="000000"/>
                  </a:outerShdw>
                </a:effectLst>
                <a:latin typeface="Arial" panose="020B0604020202020204" pitchFamily="34" charset="0"/>
              </a:rPr>
              <a:t>mediante titolazione con uno standard primario (standardizzazione; se la soluzione standardizzata è usata per titolare una soluzione incognita, allora è detta standard secondario).</a:t>
            </a:r>
            <a:endParaRPr lang="it-IT" altLang="it-IT" sz="1800"/>
          </a:p>
        </p:txBody>
      </p:sp>
      <p:sp>
        <p:nvSpPr>
          <p:cNvPr id="110606" name="Text Box 14"/>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4D1F46EB-F287-4A31-9188-BDC2958AE0F7}" type="slidenum">
              <a:rPr lang="it-IT" altLang="it-IT" sz="1400">
                <a:solidFill>
                  <a:schemeClr val="bg1"/>
                </a:solidFill>
                <a:latin typeface="Arial" panose="020B0604020202020204" pitchFamily="34" charset="0"/>
              </a:rPr>
              <a:pPr>
                <a:spcBef>
                  <a:spcPct val="50000"/>
                </a:spcBef>
              </a:pPr>
              <a:t>4</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6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6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0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fld id="{247E9BA4-6D53-47C8-BF3F-0CB58942D34D}" type="slidenum">
              <a:rPr lang="it-IT" altLang="it-IT"/>
              <a:pPr/>
              <a:t>40</a:t>
            </a:fld>
            <a:endParaRPr lang="it-IT" altLang="it-IT"/>
          </a:p>
        </p:txBody>
      </p:sp>
      <p:sp>
        <p:nvSpPr>
          <p:cNvPr id="253960" name="Text Box 8"/>
          <p:cNvSpPr txBox="1">
            <a:spLocks noChangeArrowheads="1"/>
          </p:cNvSpPr>
          <p:nvPr/>
        </p:nvSpPr>
        <p:spPr bwMode="auto">
          <a:xfrm>
            <a:off x="1066800" y="228600"/>
            <a:ext cx="7696200" cy="701675"/>
          </a:xfrm>
          <a:prstGeom prst="rect">
            <a:avLst/>
          </a:prstGeom>
          <a:gradFill rotWithShape="0">
            <a:gsLst>
              <a:gs pos="0">
                <a:srgbClr val="FAFF2D"/>
              </a:gs>
              <a:gs pos="100000">
                <a:srgbClr val="99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a:solidFill>
                  <a:srgbClr val="FF0000"/>
                </a:solidFill>
                <a:effectLst>
                  <a:outerShdw blurRad="38100" dist="38100" dir="2700000" algn="tl">
                    <a:srgbClr val="000000"/>
                  </a:outerShdw>
                </a:effectLst>
                <a:latin typeface="Arial Black" panose="020B0A04020102020204" pitchFamily="34" charset="0"/>
                <a:cs typeface="Times New Roman" panose="02020603050405020304" pitchFamily="18" charset="0"/>
              </a:rPr>
              <a:t>TITOLAZIONE DEI CLORURI CON AgNO</a:t>
            </a:r>
            <a:r>
              <a:rPr lang="it-IT" altLang="it-IT" sz="2000" baseline="-25000">
                <a:solidFill>
                  <a:srgbClr val="FF0000"/>
                </a:solidFill>
                <a:effectLst>
                  <a:outerShdw blurRad="38100" dist="38100" dir="2700000" algn="tl">
                    <a:srgbClr val="000000"/>
                  </a:outerShdw>
                </a:effectLst>
                <a:latin typeface="Arial Black" panose="020B0A04020102020204" pitchFamily="34" charset="0"/>
                <a:cs typeface="Times New Roman" panose="02020603050405020304" pitchFamily="18" charset="0"/>
              </a:rPr>
              <a:t>3 </a:t>
            </a:r>
            <a:r>
              <a:rPr lang="it-IT" altLang="it-IT" sz="2000">
                <a:solidFill>
                  <a:srgbClr val="FF0000"/>
                </a:solidFill>
                <a:effectLst>
                  <a:outerShdw blurRad="38100" dist="38100" dir="2700000" algn="tl">
                    <a:srgbClr val="000000"/>
                  </a:outerShdw>
                </a:effectLst>
                <a:latin typeface="Arial Black" panose="020B0A04020102020204" pitchFamily="34" charset="0"/>
                <a:cs typeface="Times New Roman" panose="02020603050405020304" pitchFamily="18" charset="0"/>
              </a:rPr>
              <a:t> (METODO DI MOHR) :  PROCEDURA</a:t>
            </a:r>
          </a:p>
        </p:txBody>
      </p:sp>
      <p:sp>
        <p:nvSpPr>
          <p:cNvPr id="253961" name="Text Box 9"/>
          <p:cNvSpPr txBox="1">
            <a:spLocks noChangeArrowheads="1"/>
          </p:cNvSpPr>
          <p:nvPr/>
        </p:nvSpPr>
        <p:spPr bwMode="auto">
          <a:xfrm>
            <a:off x="1066800" y="1066800"/>
            <a:ext cx="769620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Reattivi</a:t>
            </a:r>
            <a:r>
              <a:rPr lang="it-IT" altLang="it-IT" sz="16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cloruro sodico, nitrato di argento, cromato di potassio; </a:t>
            </a:r>
          </a:p>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Vetreria</a:t>
            </a:r>
            <a:r>
              <a:rPr lang="it-IT" altLang="it-IT" sz="16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un essiccatore, una buretta da 50 mL tarata in decimi di mL, navicelle di polipropilene, una beuta da 250 mL, una spruzzetta di acqua deionizzata, un imbuto;</a:t>
            </a:r>
          </a:p>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Soluzione 0,075 M di AgNO</a:t>
            </a:r>
            <a:r>
              <a:rPr lang="it-IT" altLang="it-IT" sz="1600" b="1" baseline="-250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già pronta;</a:t>
            </a:r>
          </a:p>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Soluzione di indicatore (già pronta):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cromato di potassio;</a:t>
            </a:r>
          </a:p>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Preparazione della soluzione standard di cloruro sodico: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pesare circa esattamente 85-90 mg di NaCl anidro (P</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NaCl</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in una navicella e trasferirli quantitativamente in beuta da 250-300 mL aiutandosi con la spruzzetta dell'acqua deionizzata. </a:t>
            </a:r>
          </a:p>
        </p:txBody>
      </p:sp>
      <p:sp>
        <p:nvSpPr>
          <p:cNvPr id="253962" name="Text Box 10"/>
          <p:cNvSpPr txBox="1">
            <a:spLocks noChangeArrowheads="1"/>
          </p:cNvSpPr>
          <p:nvPr/>
        </p:nvSpPr>
        <p:spPr bwMode="auto">
          <a:xfrm>
            <a:off x="1066800" y="4489450"/>
            <a:ext cx="7620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AutoNum type="arabicPeriod"/>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aggiungere nella beuta contenente il cloruro sodico 10 gocce della soluzione di indicatore: la soluzione diventa </a:t>
            </a:r>
            <a:r>
              <a:rPr lang="it-IT" altLang="it-IT" sz="1600">
                <a:solidFill>
                  <a:srgbClr val="FFFF99"/>
                </a:solidFill>
                <a:effectLst>
                  <a:outerShdw blurRad="38100" dist="38100" dir="2700000" algn="tl">
                    <a:srgbClr val="000000"/>
                  </a:outerShdw>
                </a:effectLst>
                <a:latin typeface="Arial" panose="020B0604020202020204" pitchFamily="34" charset="0"/>
                <a:cs typeface="Times New Roman" panose="02020603050405020304" pitchFamily="18" charset="0"/>
              </a:rPr>
              <a:t>gialla</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p>
          <a:p>
            <a:pPr algn="just">
              <a:spcBef>
                <a:spcPct val="50000"/>
              </a:spcBef>
              <a:buFontTx/>
              <a:buAutoNum type="arabicPeriod"/>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avvinare una buretta da 50 mL </a:t>
            </a:r>
            <a:r>
              <a:rPr lang="it-IT" altLang="it-IT" sz="16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pulita</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con la soluzione di nitrato di argento; riempirla e azzerarla (attenzione alle bolle nel beccuccio); </a:t>
            </a:r>
          </a:p>
        </p:txBody>
      </p:sp>
      <p:sp>
        <p:nvSpPr>
          <p:cNvPr id="253963" name="Text Box 11"/>
          <p:cNvSpPr txBox="1">
            <a:spLocks noChangeArrowheads="1"/>
          </p:cNvSpPr>
          <p:nvPr/>
        </p:nvSpPr>
        <p:spPr bwMode="auto">
          <a:xfrm>
            <a:off x="1066800" y="41148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Titolazione:</a:t>
            </a:r>
            <a:endParaRPr lang="it-IT" altLang="it-IT">
              <a:effectLst>
                <a:outerShdw blurRad="38100" dist="38100" dir="2700000" algn="tl">
                  <a:srgbClr val="FFFFFF"/>
                </a:outerShdw>
              </a:effectLst>
            </a:endParaRPr>
          </a:p>
        </p:txBody>
      </p:sp>
      <p:sp>
        <p:nvSpPr>
          <p:cNvPr id="253964" name="Text Box 1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72DAA000-8F7C-43FC-ADCF-BC7E26397721}" type="slidenum">
              <a:rPr lang="it-IT" altLang="it-IT" sz="1400">
                <a:solidFill>
                  <a:schemeClr val="bg1"/>
                </a:solidFill>
                <a:latin typeface="Arial" panose="020B0604020202020204" pitchFamily="34" charset="0"/>
              </a:rPr>
              <a:pPr>
                <a:spcBef>
                  <a:spcPct val="50000"/>
                </a:spcBef>
              </a:pPr>
              <a:t>40</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32817124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AAC1CEE6-FFC1-4ECB-9F5D-031E5CAE3BC5}" type="slidenum">
              <a:rPr lang="it-IT" altLang="it-IT"/>
              <a:pPr/>
              <a:t>41</a:t>
            </a:fld>
            <a:endParaRPr lang="it-IT" altLang="it-IT"/>
          </a:p>
        </p:txBody>
      </p:sp>
      <p:sp>
        <p:nvSpPr>
          <p:cNvPr id="254981" name="Text Box 1029"/>
          <p:cNvSpPr txBox="1">
            <a:spLocks noChangeArrowheads="1"/>
          </p:cNvSpPr>
          <p:nvPr/>
        </p:nvSpPr>
        <p:spPr bwMode="auto">
          <a:xfrm>
            <a:off x="1143000" y="1219200"/>
            <a:ext cx="7696200"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anche se dopo ogni aggiunta si può osservare una colorazione fugace rosso mattone dovuta alla formazione temporanea del cromato di argento</a:t>
            </a:r>
          </a:p>
          <a:p>
            <a:pPr algn="ctr">
              <a:spcBef>
                <a:spcPct val="50000"/>
              </a:spcBef>
            </a:pP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2Ag</a:t>
            </a:r>
            <a:r>
              <a:rPr lang="it-IT" altLang="it-IT" sz="1600"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CrO</a:t>
            </a:r>
            <a:r>
              <a:rPr lang="it-IT" altLang="it-IT" sz="1600" baseline="-25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600"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t>
            </a:r>
            <a:r>
              <a:rPr lang="it-IT" altLang="it-IT" sz="1600" dirty="0">
                <a:solidFill>
                  <a:srgbClr val="CC0000"/>
                </a:solidFill>
                <a:effectLst>
                  <a:outerShdw blurRad="38100" dist="38100" dir="2700000" algn="tl">
                    <a:srgbClr val="000000"/>
                  </a:outerShdw>
                </a:effectLst>
                <a:latin typeface="Arial" panose="020B0604020202020204" pitchFamily="34" charset="0"/>
                <a:cs typeface="Times New Roman" panose="02020603050405020304" pitchFamily="18" charset="0"/>
              </a:rPr>
              <a:t>Ag</a:t>
            </a:r>
            <a:r>
              <a:rPr lang="it-IT" altLang="it-IT" sz="1600" baseline="-25000" dirty="0">
                <a:solidFill>
                  <a:srgbClr val="CC0000"/>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dirty="0">
                <a:solidFill>
                  <a:srgbClr val="CC0000"/>
                </a:solidFill>
                <a:effectLst>
                  <a:outerShdw blurRad="38100" dist="38100" dir="2700000" algn="tl">
                    <a:srgbClr val="000000"/>
                  </a:outerShdw>
                </a:effectLst>
                <a:latin typeface="Arial" panose="020B0604020202020204" pitchFamily="34" charset="0"/>
                <a:cs typeface="Times New Roman" panose="02020603050405020304" pitchFamily="18" charset="0"/>
              </a:rPr>
              <a:t>CrO</a:t>
            </a:r>
            <a:r>
              <a:rPr lang="it-IT" altLang="it-IT" sz="1600" baseline="-25000" dirty="0">
                <a:solidFill>
                  <a:srgbClr val="CC0000"/>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600" baseline="-25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(precitato rosso-mattone)</a:t>
            </a:r>
          </a:p>
          <a:p>
            <a:pPr algn="just">
              <a:spcBef>
                <a:spcPct val="50000"/>
              </a:spcBef>
              <a:buFontTx/>
              <a:buAutoNum type="arabicPeriod" startAt="4"/>
            </a:pP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quando il colore rosso mattone dovuto alle tracce di cromato di argento prodotte dopo ogni aggiunta scompare piuttosto lentamente, la maggior parte del cloruro è precipitata:</a:t>
            </a:r>
            <a:r>
              <a:rPr lang="it-IT" altLang="it-IT" sz="1600" i="1"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per arrivare al punto equivalente aggiungere goccia a goccia altro nitrato fino ad osservare una leggera ma distinta variazione persistente di colore al giallo scuro o senape (rosso-mattone è troppo!).</a:t>
            </a:r>
            <a:endPar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a:spcBef>
                <a:spcPct val="50000"/>
              </a:spcBef>
              <a:buFontTx/>
              <a:buAutoNum type="arabicPeriod" startAt="4"/>
            </a:pP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leggere il volume al punto di arresto  a due cifre decimali (</a:t>
            </a:r>
            <a:r>
              <a:rPr lang="it-IT" altLang="it-IT" sz="16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600" baseline="-250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Ag</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ml) e ripetere la titolazione fino ad ottenere una deviazione standard </a:t>
            </a:r>
            <a:r>
              <a:rPr lang="it-IT" altLang="it-IT" sz="1600" i="1"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soddisfacente</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p>
          <a:p>
            <a:pPr algn="just">
              <a:spcBef>
                <a:spcPct val="50000"/>
              </a:spcBef>
              <a:buFontTx/>
              <a:buAutoNum type="arabicPeriod" startAt="4"/>
            </a:pP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eventualmente eseguire una titolazione in bianco (come sopra ma senza aggiungere il cloruro sodico) per sottrarre da </a:t>
            </a:r>
            <a:r>
              <a:rPr lang="it-IT" altLang="it-IT" sz="16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600" baseline="-250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Ag</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il volume necessario per il viraggio dell'indicatore. </a:t>
            </a:r>
          </a:p>
          <a:p>
            <a:pPr algn="just">
              <a:spcBef>
                <a:spcPct val="50000"/>
              </a:spcBef>
            </a:pPr>
            <a:r>
              <a:rPr lang="it-IT" altLang="it-IT" sz="1600" b="1" dirty="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Stesura della relazione di lavoro:</a:t>
            </a:r>
            <a:endParaRPr lang="it-IT" altLang="it-IT" sz="1600" dirty="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a:spcBef>
                <a:spcPct val="50000"/>
              </a:spcBef>
              <a:buFontTx/>
              <a:buAutoNum type="arabicPeriod" startAt="7"/>
            </a:pP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calcolare la concentrazione del nitrato di argento</a:t>
            </a:r>
          </a:p>
          <a:p>
            <a:pPr algn="ctr">
              <a:spcBef>
                <a:spcPct val="50000"/>
              </a:spcBef>
            </a:pPr>
            <a:r>
              <a:rPr lang="it-IT" altLang="it-IT" sz="1600" b="1" i="1"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a:t>
            </a:r>
            <a:r>
              <a:rPr lang="it-IT" altLang="it-IT" sz="1600" baseline="-250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Ag</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1000.P</a:t>
            </a:r>
            <a:r>
              <a:rPr lang="it-IT" altLang="it-IT" sz="1600" baseline="-25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NaCl</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6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MW</a:t>
            </a:r>
            <a:r>
              <a:rPr lang="it-IT" altLang="it-IT" sz="1600" baseline="-250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NaCl</a:t>
            </a:r>
            <a:r>
              <a:rPr lang="it-IT" altLang="it-IT" sz="16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600" baseline="-250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Ag</a:t>
            </a:r>
            <a:endParaRPr lang="it-IT" altLang="it-IT" sz="1600" baseline="-25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a:spcBef>
                <a:spcPct val="50000"/>
              </a:spcBef>
              <a:buFontTx/>
              <a:buAutoNum type="arabicPeriod" startAt="8"/>
            </a:pP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valutare l'intervallo di fiducia e riferire il risultato al Docente.</a:t>
            </a:r>
          </a:p>
        </p:txBody>
      </p:sp>
      <p:sp>
        <p:nvSpPr>
          <p:cNvPr id="254983" name="Text Box 1031"/>
          <p:cNvSpPr txBox="1">
            <a:spLocks noChangeArrowheads="1"/>
          </p:cNvSpPr>
          <p:nvPr/>
        </p:nvSpPr>
        <p:spPr bwMode="auto">
          <a:xfrm>
            <a:off x="1143000" y="228600"/>
            <a:ext cx="76962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AutoNum type="arabicPeriod" startAt="3"/>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titolare sotto agitazione lenta e costante: la soluzione gialla limpida diventa gialla opaca per precipitazione del cloruro di argento bianco caseoso</a:t>
            </a:r>
          </a:p>
          <a:p>
            <a:pPr algn="ctr">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Ag</a:t>
            </a:r>
            <a:r>
              <a:rPr lang="it-IT" altLang="it-IT" sz="16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Cl</a:t>
            </a:r>
            <a:r>
              <a:rPr lang="it-IT" altLang="it-IT" sz="16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AgCl</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(precipitato bianco caseoso)</a:t>
            </a:r>
          </a:p>
        </p:txBody>
      </p:sp>
      <p:sp>
        <p:nvSpPr>
          <p:cNvPr id="254984" name="Text Box 103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50D2D39F-313B-4EEE-897A-4564470610CC}" type="slidenum">
              <a:rPr lang="it-IT" altLang="it-IT" sz="1400">
                <a:solidFill>
                  <a:schemeClr val="bg1"/>
                </a:solidFill>
                <a:latin typeface="Arial" panose="020B0604020202020204" pitchFamily="34" charset="0"/>
              </a:rPr>
              <a:pPr>
                <a:spcBef>
                  <a:spcPct val="50000"/>
                </a:spcBef>
              </a:pPr>
              <a:t>41</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8169938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79B3AC0C-53B8-47FD-BFC7-C32CDE58BE4A}" type="slidenum">
              <a:rPr lang="it-IT" altLang="it-IT"/>
              <a:pPr/>
              <a:t>42</a:t>
            </a:fld>
            <a:endParaRPr lang="it-IT" altLang="it-IT"/>
          </a:p>
        </p:txBody>
      </p:sp>
      <p:sp>
        <p:nvSpPr>
          <p:cNvPr id="237573" name="Text Box 5"/>
          <p:cNvSpPr txBox="1">
            <a:spLocks noChangeArrowheads="1"/>
          </p:cNvSpPr>
          <p:nvPr/>
        </p:nvSpPr>
        <p:spPr bwMode="auto">
          <a:xfrm>
            <a:off x="1066800" y="228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4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TITOLAZIONI CON FORMAZIONE DI COMPLESSI</a:t>
            </a:r>
          </a:p>
        </p:txBody>
      </p:sp>
      <p:sp>
        <p:nvSpPr>
          <p:cNvPr id="237574" name="Text Box 6"/>
          <p:cNvSpPr txBox="1">
            <a:spLocks noChangeArrowheads="1"/>
          </p:cNvSpPr>
          <p:nvPr/>
        </p:nvSpPr>
        <p:spPr bwMode="auto">
          <a:xfrm>
            <a:off x="1066800" y="1828800"/>
            <a:ext cx="746760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Nelle reazioni di complessazione, specie elettron-donatrici, i </a:t>
            </a:r>
            <a:r>
              <a:rPr lang="it-IT" altLang="it-IT" i="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leganti</a:t>
            </a: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(basi di Lewis), formano legami covalenti dativi con uno ione positivo (acido di Lewis). Se lo ione coordinante è idratato, la reazione consiste nello spostamento del legante acqua da parte di un legante più basico (base di Lewis più forte)</a:t>
            </a:r>
          </a:p>
          <a:p>
            <a:pPr algn="ct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[M(H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z+</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nL = [ML</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z+</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nH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Il numero massimo di legami covalenti dativi formati da un catione (n nella reazione qui sopra) viene chiamato </a:t>
            </a:r>
            <a:r>
              <a:rPr lang="it-IT" altLang="it-IT" i="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numero di coordinazione</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p>
        </p:txBody>
      </p:sp>
      <p:sp>
        <p:nvSpPr>
          <p:cNvPr id="237576" name="Text Box 8"/>
          <p:cNvSpPr txBox="1">
            <a:spLocks noChangeArrowheads="1"/>
          </p:cNvSpPr>
          <p:nvPr/>
        </p:nvSpPr>
        <p:spPr bwMode="auto">
          <a:xfrm>
            <a:off x="1066800" y="4495800"/>
            <a:ext cx="7391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Dato che i leganti possono essere molecole neutre (NH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 ecc.) o ioni negativi (CN</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Cl</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SO</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ecc.) le specie complesse in soluzione possono essere neutre (CuCl, Fe(CN)</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ecc.) o possedere una carica positiva (Ag(NH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FeCN</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ecc.) o negativa (Ag(NH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)Br</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Fe(CN)</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6</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Cd(OOCH)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ecc.).</a:t>
            </a:r>
            <a:r>
              <a:rPr lang="it-IT" altLang="it-IT">
                <a:effectLst>
                  <a:outerShdw blurRad="38100" dist="38100" dir="2700000" algn="tl">
                    <a:srgbClr val="FFFFFF"/>
                  </a:outerShdw>
                </a:effectLst>
                <a:latin typeface="Times" panose="02020603050405020304" pitchFamily="18" charset="0"/>
                <a:cs typeface="Times New Roman" panose="02020603050405020304" pitchFamily="18" charset="0"/>
              </a:rPr>
              <a:t> </a:t>
            </a:r>
            <a:endParaRPr lang="it-IT" altLang="it-IT"/>
          </a:p>
        </p:txBody>
      </p:sp>
      <p:sp>
        <p:nvSpPr>
          <p:cNvPr id="237577" name="Text Box 9"/>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D51D2267-666A-44E1-BF58-6F5938672D70}" type="slidenum">
              <a:rPr lang="it-IT" altLang="it-IT" sz="1400">
                <a:solidFill>
                  <a:schemeClr val="bg1"/>
                </a:solidFill>
                <a:latin typeface="Arial" panose="020B0604020202020204" pitchFamily="34" charset="0"/>
              </a:rPr>
              <a:pPr>
                <a:spcBef>
                  <a:spcPct val="50000"/>
                </a:spcBef>
              </a:pPr>
              <a:t>42</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3989080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7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F0384842-A66D-4019-BEB5-E1519D70E68D}" type="slidenum">
              <a:rPr lang="it-IT" altLang="it-IT"/>
              <a:pPr/>
              <a:t>43</a:t>
            </a:fld>
            <a:endParaRPr lang="it-IT" altLang="it-IT"/>
          </a:p>
        </p:txBody>
      </p:sp>
      <p:sp>
        <p:nvSpPr>
          <p:cNvPr id="248837" name="Text Box 5"/>
          <p:cNvSpPr txBox="1">
            <a:spLocks noChangeArrowheads="1"/>
          </p:cNvSpPr>
          <p:nvPr/>
        </p:nvSpPr>
        <p:spPr bwMode="auto">
          <a:xfrm>
            <a:off x="1066800" y="533400"/>
            <a:ext cx="76962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Dissoluzione di precipitati mediante complessazione</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Un precipitato può essere solubilizzato mediante complessazione. Il caso più semplice è quello in cui un precipitato MX viene dissolto mediante aggiunta di un complessante L. </a:t>
            </a:r>
          </a:p>
        </p:txBody>
      </p:sp>
      <p:sp>
        <p:nvSpPr>
          <p:cNvPr id="248839" name="Text Box 7"/>
          <p:cNvSpPr txBox="1">
            <a:spLocks noChangeArrowheads="1"/>
          </p:cNvSpPr>
          <p:nvPr/>
        </p:nvSpPr>
        <p:spPr bwMode="auto">
          <a:xfrm>
            <a:off x="1066800" y="2057400"/>
            <a:ext cx="769620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L'esempio classico è quello della dissoluzione del cloruro di argento in ambiente ammoniacale</a:t>
            </a:r>
          </a:p>
          <a:p>
            <a:pPr algn="ct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(AgCl)</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NH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AgNH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Cl</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AgNH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NH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Ag(NH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formazione delle specie complesse rende possibile la dissoluzione di ulteriori quote di precipitato.</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beuta usata per titolare i cloruri non può essere lavata per bene con acqua distillata: il cloruro di argento residuo, aderente alle sue pareti, è un sale molto insolubile.</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Si può facilitarne la dissoluzione aggiungendo pochi millilitri di ammoniaca diluita: la formazione del complesso Ag(NH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aumenta la solubilità al punto da permettere la perfetta pulizia della beuta, che può essere usata per una nuova titolazione.</a:t>
            </a:r>
            <a:endParaRPr lang="it-IT" altLang="it-IT"/>
          </a:p>
        </p:txBody>
      </p:sp>
      <p:sp>
        <p:nvSpPr>
          <p:cNvPr id="248840" name="Text Box 8"/>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2C18A17A-0556-4314-B936-D3631D968B1C}" type="slidenum">
              <a:rPr lang="it-IT" altLang="it-IT" sz="1400">
                <a:solidFill>
                  <a:schemeClr val="bg1"/>
                </a:solidFill>
                <a:latin typeface="Arial" panose="020B0604020202020204" pitchFamily="34" charset="0"/>
              </a:rPr>
              <a:pPr>
                <a:spcBef>
                  <a:spcPct val="50000"/>
                </a:spcBef>
              </a:pPr>
              <a:t>43</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3236109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8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88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88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88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88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F0F6A0F9-4B04-4C16-977A-FFB96C904551}" type="slidenum">
              <a:rPr lang="it-IT" altLang="it-IT"/>
              <a:pPr/>
              <a:t>44</a:t>
            </a:fld>
            <a:endParaRPr lang="it-IT" altLang="it-IT"/>
          </a:p>
        </p:txBody>
      </p:sp>
      <p:sp>
        <p:nvSpPr>
          <p:cNvPr id="260100" name="Text Box 1028"/>
          <p:cNvSpPr txBox="1">
            <a:spLocks noChangeArrowheads="1"/>
          </p:cNvSpPr>
          <p:nvPr/>
        </p:nvSpPr>
        <p:spPr bwMode="auto">
          <a:xfrm>
            <a:off x="1066800" y="838200"/>
            <a:ext cx="7696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Dissoluzione di precipitati mediante complessazione</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Un caso che richiede un trattamento particolare è quello nel quale il legante aggiunto in eccesso è lo stesso anione del sale poco solubile. </a:t>
            </a:r>
          </a:p>
        </p:txBody>
      </p:sp>
      <p:sp>
        <p:nvSpPr>
          <p:cNvPr id="260102" name="Text Box 1030"/>
          <p:cNvSpPr txBox="1">
            <a:spLocks noChangeArrowheads="1"/>
          </p:cNvSpPr>
          <p:nvPr/>
        </p:nvSpPr>
        <p:spPr bwMode="auto">
          <a:xfrm>
            <a:off x="1066800" y="1981200"/>
            <a:ext cx="769620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Se la concentrazione aggiunta di ione comune, C, è molto piccola, non possono formarsi quantità significative delle specie complesse, e prevale l'effetto dello ione comune: si osserva comunque una diminuzione della solubilità. </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Se invece la concentrazione aggiunta  è sufficientemente grande da permettere la formazione di una frazione consistente di specie complesse, si osserva un aumento della solubilità (si ricordi il Principio di Le Chatelier), e parte del precipitato deve sciogliersi per sostituire gli ioni scomparsi.</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 causa della competizione tra i due effetti, ad un certo valore di C è possibile osservare un minimo di solubilità.</a:t>
            </a:r>
          </a:p>
        </p:txBody>
      </p:sp>
      <p:sp>
        <p:nvSpPr>
          <p:cNvPr id="260103" name="Text Box 1031"/>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D11B6D0E-110A-4AFD-95F5-F389ED9FB610}" type="slidenum">
              <a:rPr lang="it-IT" altLang="it-IT" sz="1400">
                <a:solidFill>
                  <a:schemeClr val="bg1"/>
                </a:solidFill>
                <a:latin typeface="Arial" panose="020B0604020202020204" pitchFamily="34" charset="0"/>
              </a:rPr>
              <a:pPr>
                <a:spcBef>
                  <a:spcPct val="50000"/>
                </a:spcBef>
              </a:pPr>
              <a:t>44</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1287350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01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01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01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2"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6F6640F7-8EDB-44D0-AA93-2436BCACE6BC}" type="slidenum">
              <a:rPr lang="it-IT" altLang="it-IT"/>
              <a:pPr/>
              <a:t>45</a:t>
            </a:fld>
            <a:endParaRPr lang="it-IT" altLang="it-IT"/>
          </a:p>
        </p:txBody>
      </p:sp>
      <p:sp>
        <p:nvSpPr>
          <p:cNvPr id="210951" name="Text Box 7"/>
          <p:cNvSpPr txBox="1">
            <a:spLocks noChangeArrowheads="1"/>
          </p:cNvSpPr>
          <p:nvPr/>
        </p:nvSpPr>
        <p:spPr bwMode="auto">
          <a:xfrm>
            <a:off x="990600" y="304800"/>
            <a:ext cx="76962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dirty="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Titolazioni con acidi </a:t>
            </a:r>
            <a:r>
              <a:rPr lang="it-IT" altLang="it-IT" dirty="0" err="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poliamminocarbossilici</a:t>
            </a:r>
            <a:endParaRPr lang="it-IT" altLang="it-IT" dirty="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a:spcBef>
                <a:spcPct val="50000"/>
              </a:spcBef>
            </a:pP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 leganti finora considerati (NH</a:t>
            </a:r>
            <a:r>
              <a:rPr lang="it-IT" altLang="it-IT" baseline="-25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Cl</a:t>
            </a:r>
            <a:r>
              <a:rPr lang="it-IT" altLang="it-IT"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CN</a:t>
            </a:r>
            <a:r>
              <a:rPr lang="it-IT" altLang="it-IT"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CH</a:t>
            </a:r>
            <a:r>
              <a:rPr lang="it-IT" altLang="it-IT" baseline="-25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COO</a:t>
            </a:r>
            <a:r>
              <a:rPr lang="it-IT" altLang="it-IT"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ecc.), possono formare un solo legame coordinativo e vengono quindi definiti </a:t>
            </a:r>
            <a:r>
              <a:rPr lang="it-IT" altLang="it-IT" i="1"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monodentati</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Esistono leganti che avendo a disposizione più doppietti elettronici possono formare più di un legame e vengono definiti quindi </a:t>
            </a:r>
            <a:r>
              <a:rPr lang="it-IT" altLang="it-IT" i="1"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bidentati, tridentati, </a:t>
            </a:r>
            <a:r>
              <a:rPr lang="it-IT" altLang="it-IT" i="1"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tetradentati</a:t>
            </a:r>
            <a:r>
              <a:rPr lang="it-IT" altLang="it-IT" i="1"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...,polidentati</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p>
        </p:txBody>
      </p:sp>
      <p:sp>
        <p:nvSpPr>
          <p:cNvPr id="210952" name="Text Box 8"/>
          <p:cNvSpPr txBox="1">
            <a:spLocks noChangeArrowheads="1"/>
          </p:cNvSpPr>
          <p:nvPr/>
        </p:nvSpPr>
        <p:spPr bwMode="auto">
          <a:xfrm>
            <a:off x="990600" y="2209800"/>
            <a:ext cx="769620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 complessi formati da leganti polidentati vengono anche chiamati </a:t>
            </a:r>
            <a:r>
              <a:rPr lang="it-IT" altLang="it-IT" i="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chelati</a:t>
            </a: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(dal vocabolo greco indicante le chele dei granchi) e sono caratterizzati da una stabilità particolarmente elevata, spiegabile sia in termini di effetti di concentrazione (quando un legante multidentato forma un primo legame con uno ione metallico i successivi doppietti utilizzabili per formare altri legami sono anch'essi </a:t>
            </a:r>
            <a:r>
              <a:rPr lang="it-IT" altLang="it-IT"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vicini</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allo ione metallico) che attraverso la formazione di anelli pentatomici multipli aventi elevata stabilità.</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Etilendiammina (EN) (n = 2)	     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N-CH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diammino-dietilammina (DEN) (n = 3)   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N-CH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-NH-CH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ac. nitrilo-triacetico (NTA) (n = 4)	     (HOOC-CH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t>
            </a:r>
          </a:p>
          <a:p>
            <a:pPr algn="just">
              <a:spcBef>
                <a:spcPct val="50000"/>
              </a:spcBef>
            </a:pP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ac. etilen-diammino-tetra-acetico (EDTA) (n = 6)</a:t>
            </a:r>
          </a:p>
          <a:p>
            <a:pPr algn="ctr">
              <a:spcBef>
                <a:spcPct val="50000"/>
              </a:spcBef>
            </a:pP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(HOOC-CH</a:t>
            </a:r>
            <a:r>
              <a:rPr lang="it-IT" altLang="it-IT" baseline="-250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baseline="-250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N-CH</a:t>
            </a:r>
            <a:r>
              <a:rPr lang="it-IT" altLang="it-IT" baseline="-250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-CH</a:t>
            </a:r>
            <a:r>
              <a:rPr lang="it-IT" altLang="it-IT" baseline="-250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-N(CH</a:t>
            </a:r>
            <a:r>
              <a:rPr lang="it-IT" altLang="it-IT" baseline="-250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-COOH)</a:t>
            </a:r>
            <a:r>
              <a:rPr lang="it-IT" altLang="it-IT" baseline="-250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p>
        </p:txBody>
      </p:sp>
      <p:sp>
        <p:nvSpPr>
          <p:cNvPr id="210953" name="Text Box 9"/>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783D98E4-7365-4F6F-BA85-A32E32869008}" type="slidenum">
              <a:rPr lang="it-IT" altLang="it-IT" sz="1400">
                <a:solidFill>
                  <a:schemeClr val="bg1"/>
                </a:solidFill>
                <a:latin typeface="Arial" panose="020B0604020202020204" pitchFamily="34" charset="0"/>
              </a:rPr>
              <a:pPr>
                <a:spcBef>
                  <a:spcPct val="50000"/>
                </a:spcBef>
              </a:pPr>
              <a:t>45</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4586685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Segnaposto numero diapositiva 3"/>
          <p:cNvSpPr>
            <a:spLocks noGrp="1"/>
          </p:cNvSpPr>
          <p:nvPr>
            <p:ph type="sldNum" sz="quarter" idx="12"/>
          </p:nvPr>
        </p:nvSpPr>
        <p:spPr/>
        <p:txBody>
          <a:bodyPr/>
          <a:lstStyle/>
          <a:p>
            <a:fld id="{109B21C0-4ED1-4F0B-A254-4ED9A99E1F11}" type="slidenum">
              <a:rPr lang="it-IT" altLang="it-IT"/>
              <a:pPr/>
              <a:t>46</a:t>
            </a:fld>
            <a:endParaRPr lang="it-IT" altLang="it-IT"/>
          </a:p>
        </p:txBody>
      </p:sp>
      <p:pic>
        <p:nvPicPr>
          <p:cNvPr id="238597" name="Picture 5" descr="EDTA_ST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352800"/>
            <a:ext cx="3200400" cy="2974975"/>
          </a:xfrm>
          <a:prstGeom prst="rect">
            <a:avLst/>
          </a:prstGeom>
          <a:noFill/>
          <a:extLst>
            <a:ext uri="{909E8E84-426E-40DD-AFC4-6F175D3DCCD1}">
              <a14:hiddenFill xmlns:a14="http://schemas.microsoft.com/office/drawing/2010/main">
                <a:solidFill>
                  <a:srgbClr val="FFFFFF"/>
                </a:solidFill>
              </a14:hiddenFill>
            </a:ext>
          </a:extLst>
        </p:spPr>
      </p:pic>
      <p:sp>
        <p:nvSpPr>
          <p:cNvPr id="238598" name="Text Box 6"/>
          <p:cNvSpPr txBox="1">
            <a:spLocks noChangeArrowheads="1"/>
          </p:cNvSpPr>
          <p:nvPr/>
        </p:nvSpPr>
        <p:spPr bwMode="auto">
          <a:xfrm>
            <a:off x="1143000" y="457200"/>
            <a:ext cx="32766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H</a:t>
            </a:r>
            <a:r>
              <a:rPr lang="it-IT" altLang="it-IT" sz="1600" baseline="-250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6</a:t>
            </a:r>
            <a:r>
              <a:rPr lang="it-IT" altLang="it-IT" sz="16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Y</a:t>
            </a:r>
            <a:r>
              <a:rPr lang="it-IT" altLang="it-IT" sz="1600" baseline="300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 = H</a:t>
            </a:r>
            <a:r>
              <a:rPr lang="it-IT" altLang="it-IT" sz="1600" baseline="-250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5</a:t>
            </a:r>
            <a:r>
              <a:rPr lang="it-IT" altLang="it-IT" sz="16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Y</a:t>
            </a:r>
            <a:r>
              <a:rPr lang="it-IT" altLang="it-IT" sz="1600" baseline="300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6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 + H</a:t>
            </a:r>
            <a:r>
              <a:rPr lang="it-IT" altLang="it-IT" sz="1600" baseline="300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6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 	pK</a:t>
            </a:r>
            <a:r>
              <a:rPr lang="it-IT" altLang="it-IT" sz="1600" baseline="-250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1</a:t>
            </a:r>
            <a:r>
              <a:rPr lang="it-IT" altLang="it-IT" sz="16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 = 0,0</a:t>
            </a:r>
          </a:p>
          <a:p>
            <a:pPr algn="just">
              <a:spcBef>
                <a:spcPct val="50000"/>
              </a:spcBef>
            </a:pPr>
            <a:r>
              <a:rPr lang="it-IT" altLang="it-IT" sz="16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H</a:t>
            </a:r>
            <a:r>
              <a:rPr lang="it-IT" altLang="it-IT" sz="1600" baseline="-250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5</a:t>
            </a:r>
            <a:r>
              <a:rPr lang="it-IT" altLang="it-IT" sz="16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Y</a:t>
            </a:r>
            <a:r>
              <a:rPr lang="it-IT" altLang="it-IT" sz="1600" baseline="300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6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 =  H</a:t>
            </a:r>
            <a:r>
              <a:rPr lang="it-IT" altLang="it-IT" sz="1600" baseline="-250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6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Y + H</a:t>
            </a:r>
            <a:r>
              <a:rPr lang="it-IT" altLang="it-IT" sz="1600" baseline="300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6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     pK</a:t>
            </a:r>
            <a:r>
              <a:rPr lang="it-IT" altLang="it-IT" sz="1600" baseline="-250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folHlink"/>
                </a:solidFill>
                <a:effectLst>
                  <a:outerShdw blurRad="38100" dist="38100" dir="2700000" algn="tl">
                    <a:srgbClr val="000000"/>
                  </a:outerShdw>
                </a:effectLst>
                <a:latin typeface="Arial" panose="020B0604020202020204" pitchFamily="34" charset="0"/>
                <a:cs typeface="Times New Roman" panose="02020603050405020304" pitchFamily="18" charset="0"/>
              </a:rPr>
              <a:t> = 1,5</a:t>
            </a:r>
          </a:p>
          <a:p>
            <a:pPr algn="just">
              <a:spcBef>
                <a:spcPct val="50000"/>
              </a:spcBef>
            </a:pP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a:t>
            </a:r>
            <a:r>
              <a:rPr lang="it-IT" altLang="it-IT" sz="1600" b="1"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Y = H</a:t>
            </a:r>
            <a:r>
              <a:rPr lang="it-IT" altLang="it-IT" sz="1600" b="1"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Y</a:t>
            </a:r>
            <a:r>
              <a:rPr lang="it-IT" altLang="it-IT" sz="1600" b="1"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H</a:t>
            </a:r>
            <a:r>
              <a:rPr lang="it-IT" altLang="it-IT" sz="1600" b="1"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pK</a:t>
            </a:r>
            <a:r>
              <a:rPr lang="it-IT" altLang="it-IT" sz="1600" b="1"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2,01</a:t>
            </a:r>
          </a:p>
          <a:p>
            <a:pPr algn="just">
              <a:spcBef>
                <a:spcPct val="50000"/>
              </a:spcBef>
            </a:pP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a:t>
            </a:r>
            <a:r>
              <a:rPr lang="it-IT" altLang="it-IT" sz="1600" b="1"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Y</a:t>
            </a:r>
            <a:r>
              <a:rPr lang="it-IT" altLang="it-IT" sz="1600" b="1"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H</a:t>
            </a:r>
            <a:r>
              <a:rPr lang="it-IT" altLang="it-IT" sz="1600" b="1"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Y</a:t>
            </a:r>
            <a:r>
              <a:rPr lang="it-IT" altLang="it-IT" sz="1600" b="1"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H</a:t>
            </a:r>
            <a:r>
              <a:rPr lang="it-IT" altLang="it-IT" sz="1600" b="1"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pK</a:t>
            </a:r>
            <a:r>
              <a:rPr lang="it-IT" altLang="it-IT" sz="1600" b="1"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2,75</a:t>
            </a:r>
          </a:p>
          <a:p>
            <a:pPr algn="just">
              <a:spcBef>
                <a:spcPct val="50000"/>
              </a:spcBef>
            </a:pP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a:t>
            </a:r>
            <a:r>
              <a:rPr lang="it-IT" altLang="it-IT" sz="1600" b="1"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Y</a:t>
            </a:r>
            <a:r>
              <a:rPr lang="it-IT" altLang="it-IT" sz="1600" b="1"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HY</a:t>
            </a:r>
            <a:r>
              <a:rPr lang="it-IT" altLang="it-IT" sz="1600" b="1"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H</a:t>
            </a:r>
            <a:r>
              <a:rPr lang="it-IT" altLang="it-IT" sz="1600" b="1"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pK</a:t>
            </a:r>
            <a:r>
              <a:rPr lang="it-IT" altLang="it-IT" sz="1600" b="1"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5</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6,24</a:t>
            </a:r>
          </a:p>
          <a:p>
            <a:pPr algn="just">
              <a:spcBef>
                <a:spcPct val="50000"/>
              </a:spcBef>
            </a:pP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HY</a:t>
            </a:r>
            <a:r>
              <a:rPr lang="it-IT" altLang="it-IT" sz="1600" b="1"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Y</a:t>
            </a:r>
            <a:r>
              <a:rPr lang="it-IT" altLang="it-IT" sz="1600" b="1"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H</a:t>
            </a:r>
            <a:r>
              <a:rPr lang="it-IT" altLang="it-IT" sz="1600" b="1"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pK</a:t>
            </a:r>
            <a:r>
              <a:rPr lang="it-IT" altLang="it-IT" sz="1600" b="1"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6</a:t>
            </a:r>
            <a:r>
              <a:rPr lang="it-IT" altLang="it-IT" sz="1600" b="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10,3</a:t>
            </a:r>
            <a:endParaRPr lang="it-IT" altLang="it-IT" sz="1600" b="1">
              <a:solidFill>
                <a:schemeClr val="bg1"/>
              </a:solidFill>
              <a:effectLst>
                <a:outerShdw blurRad="38100" dist="38100" dir="2700000" algn="tl">
                  <a:srgbClr val="000000"/>
                </a:outerShdw>
              </a:effectLst>
              <a:latin typeface="Arial" panose="020B0604020202020204" pitchFamily="34" charset="0"/>
            </a:endParaRPr>
          </a:p>
        </p:txBody>
      </p:sp>
      <p:sp>
        <p:nvSpPr>
          <p:cNvPr id="238600" name="Text Box 8"/>
          <p:cNvSpPr txBox="1">
            <a:spLocks noChangeArrowheads="1"/>
          </p:cNvSpPr>
          <p:nvPr/>
        </p:nvSpPr>
        <p:spPr bwMode="auto">
          <a:xfrm>
            <a:off x="4724400" y="4191000"/>
            <a:ext cx="3962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L’ac. libero, H</a:t>
            </a:r>
            <a:r>
              <a:rPr lang="it-IT" altLang="it-IT" baseline="-25000">
                <a:solidFill>
                  <a:schemeClr val="bg1"/>
                </a:solidFill>
                <a:effectLst>
                  <a:outerShdw blurRad="38100" dist="38100" dir="2700000" algn="tl">
                    <a:srgbClr val="000000"/>
                  </a:outerShdw>
                </a:effectLst>
                <a:latin typeface="Arial" panose="020B0604020202020204" pitchFamily="34" charset="0"/>
              </a:rPr>
              <a:t>4</a:t>
            </a:r>
            <a:r>
              <a:rPr lang="it-IT" altLang="it-IT">
                <a:solidFill>
                  <a:schemeClr val="bg1"/>
                </a:solidFill>
                <a:effectLst>
                  <a:outerShdw blurRad="38100" dist="38100" dir="2700000" algn="tl">
                    <a:srgbClr val="000000"/>
                  </a:outerShdw>
                </a:effectLst>
                <a:latin typeface="Arial" panose="020B0604020202020204" pitchFamily="34" charset="0"/>
              </a:rPr>
              <a:t>Y, ed il sale sodico diidrato, Na</a:t>
            </a:r>
            <a:r>
              <a:rPr lang="it-IT" altLang="it-IT" baseline="-25000">
                <a:solidFill>
                  <a:schemeClr val="bg1"/>
                </a:solidFill>
                <a:effectLst>
                  <a:outerShdw blurRad="38100" dist="38100" dir="2700000" algn="tl">
                    <a:srgbClr val="000000"/>
                  </a:outerShdw>
                </a:effectLst>
                <a:latin typeface="Arial" panose="020B0604020202020204" pitchFamily="34" charset="0"/>
              </a:rPr>
              <a:t>2</a:t>
            </a:r>
            <a:r>
              <a:rPr lang="it-IT" altLang="it-IT">
                <a:solidFill>
                  <a:schemeClr val="bg1"/>
                </a:solidFill>
                <a:effectLst>
                  <a:outerShdw blurRad="38100" dist="38100" dir="2700000" algn="tl">
                    <a:srgbClr val="000000"/>
                  </a:outerShdw>
                </a:effectLst>
                <a:latin typeface="Arial" panose="020B0604020202020204" pitchFamily="34" charset="0"/>
              </a:rPr>
              <a:t>H</a:t>
            </a:r>
            <a:r>
              <a:rPr lang="it-IT" altLang="it-IT" baseline="-25000">
                <a:solidFill>
                  <a:schemeClr val="bg1"/>
                </a:solidFill>
                <a:effectLst>
                  <a:outerShdw blurRad="38100" dist="38100" dir="2700000" algn="tl">
                    <a:srgbClr val="000000"/>
                  </a:outerShdw>
                </a:effectLst>
                <a:latin typeface="Arial" panose="020B0604020202020204" pitchFamily="34" charset="0"/>
              </a:rPr>
              <a:t>2</a:t>
            </a:r>
            <a:r>
              <a:rPr lang="it-IT" altLang="it-IT">
                <a:solidFill>
                  <a:schemeClr val="bg1"/>
                </a:solidFill>
                <a:effectLst>
                  <a:outerShdw blurRad="38100" dist="38100" dir="2700000" algn="tl">
                    <a:srgbClr val="000000"/>
                  </a:outerShdw>
                </a:effectLst>
                <a:latin typeface="Arial" panose="020B0604020202020204" pitchFamily="34" charset="0"/>
              </a:rPr>
              <a:t>Y</a:t>
            </a:r>
            <a:r>
              <a:rPr lang="it-IT" altLang="it-IT" baseline="30000">
                <a:solidFill>
                  <a:schemeClr val="bg1"/>
                </a:solidFill>
                <a:effectLst>
                  <a:outerShdw blurRad="38100" dist="38100" dir="2700000" algn="tl">
                    <a:srgbClr val="000000"/>
                  </a:outerShdw>
                </a:effectLst>
                <a:latin typeface="Arial" panose="020B0604020202020204" pitchFamily="34" charset="0"/>
              </a:rPr>
              <a:t>.</a:t>
            </a:r>
            <a:r>
              <a:rPr lang="it-IT" altLang="it-IT">
                <a:solidFill>
                  <a:schemeClr val="bg1"/>
                </a:solidFill>
                <a:effectLst>
                  <a:outerShdw blurRad="38100" dist="38100" dir="2700000" algn="tl">
                    <a:srgbClr val="000000"/>
                  </a:outerShdw>
                </a:effectLst>
                <a:latin typeface="Arial" panose="020B0604020202020204" pitchFamily="34" charset="0"/>
              </a:rPr>
              <a:t>2H</a:t>
            </a:r>
            <a:r>
              <a:rPr lang="it-IT" altLang="it-IT" baseline="-25000">
                <a:solidFill>
                  <a:schemeClr val="bg1"/>
                </a:solidFill>
                <a:effectLst>
                  <a:outerShdw blurRad="38100" dist="38100" dir="2700000" algn="tl">
                    <a:srgbClr val="000000"/>
                  </a:outerShdw>
                </a:effectLst>
                <a:latin typeface="Arial" panose="020B0604020202020204" pitchFamily="34" charset="0"/>
              </a:rPr>
              <a:t>2</a:t>
            </a:r>
            <a:r>
              <a:rPr lang="it-IT" altLang="it-IT">
                <a:solidFill>
                  <a:schemeClr val="bg1"/>
                </a:solidFill>
                <a:effectLst>
                  <a:outerShdw blurRad="38100" dist="38100" dir="2700000" algn="tl">
                    <a:srgbClr val="000000"/>
                  </a:outerShdw>
                </a:effectLst>
                <a:latin typeface="Arial" panose="020B0604020202020204" pitchFamily="34" charset="0"/>
              </a:rPr>
              <a:t>O, possono essere usati come standard primari dopo essiccamento (a temperature dell’ordine di 130-145°C e di 80°C, rispettivamente).</a:t>
            </a:r>
          </a:p>
        </p:txBody>
      </p:sp>
      <p:grpSp>
        <p:nvGrpSpPr>
          <p:cNvPr id="238603" name="Group 11"/>
          <p:cNvGrpSpPr>
            <a:grpSpLocks/>
          </p:cNvGrpSpPr>
          <p:nvPr/>
        </p:nvGrpSpPr>
        <p:grpSpPr bwMode="auto">
          <a:xfrm>
            <a:off x="4724400" y="304800"/>
            <a:ext cx="3962400" cy="3406775"/>
            <a:chOff x="2976" y="192"/>
            <a:chExt cx="2496" cy="2146"/>
          </a:xfrm>
        </p:grpSpPr>
        <p:pic>
          <p:nvPicPr>
            <p:cNvPr id="238596" name="Picture 4" descr="EDT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92"/>
              <a:ext cx="2496" cy="2146"/>
            </a:xfrm>
            <a:prstGeom prst="rect">
              <a:avLst/>
            </a:prstGeom>
            <a:noFill/>
            <a:extLst>
              <a:ext uri="{909E8E84-426E-40DD-AFC4-6F175D3DCCD1}">
                <a14:hiddenFill xmlns:a14="http://schemas.microsoft.com/office/drawing/2010/main">
                  <a:solidFill>
                    <a:srgbClr val="FFFFFF"/>
                  </a:solidFill>
                </a14:hiddenFill>
              </a:ext>
            </a:extLst>
          </p:spPr>
        </p:pic>
        <p:sp>
          <p:nvSpPr>
            <p:cNvPr id="238601" name="Text Box 9"/>
            <p:cNvSpPr txBox="1">
              <a:spLocks noChangeArrowheads="1"/>
            </p:cNvSpPr>
            <p:nvPr/>
          </p:nvSpPr>
          <p:spPr bwMode="auto">
            <a:xfrm>
              <a:off x="3072" y="1920"/>
              <a:ext cx="557" cy="237"/>
            </a:xfrm>
            <a:prstGeom prst="rect">
              <a:avLst/>
            </a:prstGeom>
            <a:solidFill>
              <a:schemeClr val="bg1"/>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it-IT" altLang="it-IT">
                <a:latin typeface="Arial" panose="020B0604020202020204" pitchFamily="34" charset="0"/>
              </a:endParaRPr>
            </a:p>
          </p:txBody>
        </p:sp>
      </p:grpSp>
      <p:sp>
        <p:nvSpPr>
          <p:cNvPr id="238602" name="AutoShape 10"/>
          <p:cNvSpPr>
            <a:spLocks noChangeArrowheads="1"/>
          </p:cNvSpPr>
          <p:nvPr/>
        </p:nvSpPr>
        <p:spPr bwMode="auto">
          <a:xfrm rot="-5462305">
            <a:off x="3276600" y="1981200"/>
            <a:ext cx="1143000" cy="2362200"/>
          </a:xfrm>
          <a:prstGeom prst="lightningBolt">
            <a:avLst/>
          </a:prstGeom>
          <a:gradFill rotWithShape="0">
            <a:gsLst>
              <a:gs pos="0">
                <a:srgbClr val="FAFF2D"/>
              </a:gs>
              <a:gs pos="100000">
                <a:srgbClr val="FF0000"/>
              </a:gs>
            </a:gsLst>
            <a:lin ang="5400000" scaled="1"/>
          </a:gra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8604" name="Text Box 1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61BABAF2-6030-4845-BD42-E5224060132A}" type="slidenum">
              <a:rPr lang="it-IT" altLang="it-IT" sz="1400">
                <a:solidFill>
                  <a:schemeClr val="bg1"/>
                </a:solidFill>
                <a:latin typeface="Arial" panose="020B0604020202020204" pitchFamily="34" charset="0"/>
              </a:rPr>
              <a:pPr>
                <a:spcBef>
                  <a:spcPct val="50000"/>
                </a:spcBef>
              </a:pPr>
              <a:t>46</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3645004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8603"/>
                                        </p:tgtEl>
                                        <p:attrNameLst>
                                          <p:attrName>style.visibility</p:attrName>
                                        </p:attrNameLst>
                                      </p:cBhvr>
                                      <p:to>
                                        <p:strVal val="visible"/>
                                      </p:to>
                                    </p:set>
                                    <p:animEffect transition="in" filter="dissolve">
                                      <p:cBhvr>
                                        <p:cTn id="7" dur="500"/>
                                        <p:tgtEl>
                                          <p:spTgt spid="238603"/>
                                        </p:tgtEl>
                                      </p:cBhvr>
                                    </p:animEffect>
                                  </p:childTnLst>
                                </p:cTn>
                              </p:par>
                            </p:childTnLst>
                          </p:cTn>
                        </p:par>
                        <p:par>
                          <p:cTn id="8" fill="hold" nodeType="afterGroup">
                            <p:stCondLst>
                              <p:cond delay="500"/>
                            </p:stCondLst>
                            <p:childTnLst>
                              <p:par>
                                <p:cTn id="9" presetID="18" presetClass="entr" presetSubtype="3" fill="hold" nodeType="afterEffect">
                                  <p:stCondLst>
                                    <p:cond delay="0"/>
                                  </p:stCondLst>
                                  <p:childTnLst>
                                    <p:set>
                                      <p:cBhvr>
                                        <p:cTn id="10" dur="1" fill="hold">
                                          <p:stCondLst>
                                            <p:cond delay="0"/>
                                          </p:stCondLst>
                                        </p:cTn>
                                        <p:tgtEl>
                                          <p:spTgt spid="238602"/>
                                        </p:tgtEl>
                                        <p:attrNameLst>
                                          <p:attrName>style.visibility</p:attrName>
                                        </p:attrNameLst>
                                      </p:cBhvr>
                                      <p:to>
                                        <p:strVal val="visible"/>
                                      </p:to>
                                    </p:set>
                                    <p:animEffect transition="in" filter="strips(upRight)">
                                      <p:cBhvr>
                                        <p:cTn id="11" dur="500"/>
                                        <p:tgtEl>
                                          <p:spTgt spid="2386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38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0"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fld id="{F703DCED-39E7-47C3-B377-56FC118AF72D}" type="slidenum">
              <a:rPr lang="it-IT" altLang="it-IT"/>
              <a:pPr/>
              <a:t>47</a:t>
            </a:fld>
            <a:endParaRPr lang="it-IT" altLang="it-IT"/>
          </a:p>
        </p:txBody>
      </p:sp>
      <p:pic>
        <p:nvPicPr>
          <p:cNvPr id="239621" name="Picture 5" descr="distrib-ed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53340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D62900"/>
                </a:solidFill>
                <a:miter lim="800000"/>
                <a:headEnd/>
                <a:tailEnd/>
              </a14:hiddenLine>
            </a:ext>
          </a:extLst>
        </p:spPr>
      </p:pic>
      <p:pic>
        <p:nvPicPr>
          <p:cNvPr id="239622" name="Picture 6" descr="ED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200400"/>
            <a:ext cx="2971800" cy="2943225"/>
          </a:xfrm>
          <a:prstGeom prst="rect">
            <a:avLst/>
          </a:prstGeom>
          <a:noFill/>
          <a:ln w="28575">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239623" name="Text Box 7"/>
          <p:cNvSpPr txBox="1">
            <a:spLocks noChangeArrowheads="1"/>
          </p:cNvSpPr>
          <p:nvPr/>
        </p:nvSpPr>
        <p:spPr bwMode="auto">
          <a:xfrm>
            <a:off x="6705600" y="1143000"/>
            <a:ext cx="2133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Diagramma   delle frazioni dell’EDTA. </a:t>
            </a:r>
          </a:p>
          <a:p>
            <a:pPr>
              <a:spcBef>
                <a:spcPct val="50000"/>
              </a:spcBef>
            </a:pPr>
            <a:endParaRPr lang="it-IT" altLang="it-IT">
              <a:solidFill>
                <a:srgbClr val="FAFF2D"/>
              </a:solidFill>
            </a:endParaRPr>
          </a:p>
        </p:txBody>
      </p:sp>
      <p:sp>
        <p:nvSpPr>
          <p:cNvPr id="239624" name="Text Box 8"/>
          <p:cNvSpPr txBox="1">
            <a:spLocks noChangeArrowheads="1"/>
          </p:cNvSpPr>
          <p:nvPr/>
        </p:nvSpPr>
        <p:spPr bwMode="auto">
          <a:xfrm>
            <a:off x="990600" y="3886200"/>
            <a:ext cx="46482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L'EDTA forma complessi molto stabili in rapporto stechiometrico 1:1 con numerosi ioni, tra i quali Ba</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Ca</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Cd</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Co</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Fe</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Fe</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Hg</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Mg</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Mn</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Ni</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Sr</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ecc. </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struttura di un generico complesso metallo-EDTA è schematizzata qui di fianco:</a:t>
            </a:r>
            <a:r>
              <a:rPr lang="it-IT" altLang="it-IT">
                <a:solidFill>
                  <a:schemeClr val="bg1"/>
                </a:solidFill>
                <a:effectLst>
                  <a:outerShdw blurRad="38100" dist="38100" dir="2700000" algn="tl">
                    <a:srgbClr val="000000"/>
                  </a:outerShdw>
                </a:effectLst>
                <a:latin typeface="Arial" panose="020B0604020202020204" pitchFamily="34" charset="0"/>
              </a:rPr>
              <a:t> </a:t>
            </a:r>
          </a:p>
        </p:txBody>
      </p:sp>
      <p:sp>
        <p:nvSpPr>
          <p:cNvPr id="239627" name="Text Box 11"/>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62F1C2D3-2298-4E9B-9E4D-497568DC19C4}" type="slidenum">
              <a:rPr lang="it-IT" altLang="it-IT" sz="1400">
                <a:solidFill>
                  <a:schemeClr val="bg1"/>
                </a:solidFill>
                <a:latin typeface="Arial" panose="020B0604020202020204" pitchFamily="34" charset="0"/>
              </a:rPr>
              <a:pPr>
                <a:spcBef>
                  <a:spcPct val="50000"/>
                </a:spcBef>
              </a:pPr>
              <a:t>47</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1200073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376D92CA-E773-4E77-9FFF-6355951E4BAC}" type="slidenum">
              <a:rPr lang="it-IT" altLang="it-IT"/>
              <a:pPr/>
              <a:t>48</a:t>
            </a:fld>
            <a:endParaRPr lang="it-IT" altLang="it-IT"/>
          </a:p>
        </p:txBody>
      </p:sp>
      <p:pic>
        <p:nvPicPr>
          <p:cNvPr id="240644" name="Picture 1028" descr="tab1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934325" cy="4610100"/>
          </a:xfrm>
          <a:prstGeom prst="rect">
            <a:avLst/>
          </a:prstGeom>
          <a:noFill/>
          <a:extLst>
            <a:ext uri="{909E8E84-426E-40DD-AFC4-6F175D3DCCD1}">
              <a14:hiddenFill xmlns:a14="http://schemas.microsoft.com/office/drawing/2010/main">
                <a:solidFill>
                  <a:srgbClr val="FFFFFF"/>
                </a:solidFill>
              </a14:hiddenFill>
            </a:ext>
          </a:extLst>
        </p:spPr>
      </p:pic>
      <p:sp>
        <p:nvSpPr>
          <p:cNvPr id="240648" name="Text Box 103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6C7942DE-DB43-4D22-A517-7CFAD9998CB5}" type="slidenum">
              <a:rPr lang="it-IT" altLang="it-IT" sz="1400">
                <a:solidFill>
                  <a:schemeClr val="bg1"/>
                </a:solidFill>
                <a:latin typeface="Arial" panose="020B0604020202020204" pitchFamily="34" charset="0"/>
              </a:rPr>
              <a:pPr>
                <a:spcBef>
                  <a:spcPct val="50000"/>
                </a:spcBef>
              </a:pPr>
              <a:t>48</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35882071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 name="Segnaposto numero diapositiva 3"/>
          <p:cNvSpPr>
            <a:spLocks noGrp="1"/>
          </p:cNvSpPr>
          <p:nvPr>
            <p:ph type="sldNum" sz="quarter" idx="12"/>
          </p:nvPr>
        </p:nvSpPr>
        <p:spPr/>
        <p:txBody>
          <a:bodyPr/>
          <a:lstStyle/>
          <a:p>
            <a:fld id="{12F95B60-5AB3-4E37-8F84-FFD45E6C16D8}" type="slidenum">
              <a:rPr lang="it-IT" altLang="it-IT"/>
              <a:pPr/>
              <a:t>49</a:t>
            </a:fld>
            <a:endParaRPr lang="it-IT" altLang="it-IT"/>
          </a:p>
        </p:txBody>
      </p:sp>
      <p:sp>
        <p:nvSpPr>
          <p:cNvPr id="241668" name="Text Box 1028"/>
          <p:cNvSpPr txBox="1">
            <a:spLocks noChangeArrowheads="1"/>
          </p:cNvSpPr>
          <p:nvPr/>
        </p:nvSpPr>
        <p:spPr bwMode="auto">
          <a:xfrm>
            <a:off x="990600" y="304800"/>
            <a:ext cx="7696200" cy="463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dirty="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Costanti condizionali</a:t>
            </a:r>
          </a:p>
          <a:p>
            <a:pPr algn="just">
              <a:spcBef>
                <a:spcPct val="50000"/>
              </a:spcBef>
            </a:pP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reazione di complessazione teorica tra uno ione M e l’EDTA</a:t>
            </a:r>
            <a:r>
              <a:rPr lang="it-IT" altLang="it-IT" b="1" dirty="0">
                <a:solidFill>
                  <a:srgbClr val="FF0000"/>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può essere così scritta</a:t>
            </a:r>
          </a:p>
          <a:p>
            <a:pPr algn="ctr">
              <a:spcBef>
                <a:spcPct val="50000"/>
              </a:spcBef>
            </a:pP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 + Y = MY</a:t>
            </a:r>
          </a:p>
          <a:p>
            <a:pPr algn="just">
              <a:spcBef>
                <a:spcPct val="50000"/>
              </a:spcBef>
            </a:pP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ma, in funzione del </a:t>
            </a:r>
            <a:r>
              <a:rPr lang="it-IT" altLang="it-IT"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pH</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l’EDTA può essere presente in una o più delle sue altre forme </a:t>
            </a:r>
            <a:r>
              <a:rPr lang="it-IT" altLang="it-IT"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protonate</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In altre parole si ha</a:t>
            </a:r>
          </a:p>
          <a:p>
            <a:pPr algn="ctr">
              <a:spcBef>
                <a:spcPct val="50000"/>
              </a:spcBef>
            </a:pP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a:t>
            </a:r>
            <a:r>
              <a:rPr lang="it-IT" altLang="it-IT" baseline="-25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Y</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[H</a:t>
            </a:r>
            <a:r>
              <a:rPr lang="it-IT" altLang="it-IT" baseline="-25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Y] + [H</a:t>
            </a:r>
            <a:r>
              <a:rPr lang="it-IT" altLang="it-IT" baseline="-25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Y] + [H</a:t>
            </a:r>
            <a:r>
              <a:rPr lang="it-IT" altLang="it-IT" baseline="-25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Y] + [HY ]+ [Y]</a:t>
            </a:r>
          </a:p>
          <a:p>
            <a:pPr algn="just">
              <a:spcBef>
                <a:spcPct val="50000"/>
              </a:spcBef>
            </a:pP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Quindi, data la costante stechiometrica</a:t>
            </a:r>
          </a:p>
          <a:p>
            <a:pPr algn="just">
              <a:spcBef>
                <a:spcPct val="50000"/>
              </a:spcBef>
            </a:pPr>
            <a:endPar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a:spcBef>
                <a:spcPct val="50000"/>
              </a:spcBef>
            </a:pP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 definendo </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sym typeface="Symbol" panose="05050102010706020507" pitchFamily="18" charset="2"/>
              </a:rPr>
              <a:t></a:t>
            </a:r>
            <a:r>
              <a:rPr lang="it-IT" altLang="it-IT" baseline="-25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sym typeface="Symbol" panose="05050102010706020507" pitchFamily="18" charset="2"/>
              </a:rPr>
              <a:t>4</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sym typeface="Symbol" panose="05050102010706020507" pitchFamily="18" charset="2"/>
              </a:rPr>
              <a:t> come segue</a:t>
            </a:r>
          </a:p>
          <a:p>
            <a:pPr algn="just">
              <a:spcBef>
                <a:spcPct val="50000"/>
              </a:spcBef>
            </a:pPr>
            <a:endPar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sym typeface="Symbol" panose="05050102010706020507" pitchFamily="18" charset="2"/>
            </a:endParaRPr>
          </a:p>
          <a:p>
            <a:pPr algn="just">
              <a:spcBef>
                <a:spcPct val="50000"/>
              </a:spcBef>
            </a:pPr>
            <a:endPar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241669" name="Comment 1029"/>
          <p:cNvSpPr>
            <a:spLocks noChangeArrowheads="1"/>
          </p:cNvSpPr>
          <p:nvPr/>
        </p:nvSpPr>
        <p:spPr bwMode="auto">
          <a:xfrm>
            <a:off x="1371600" y="5943600"/>
            <a:ext cx="5867400" cy="527050"/>
          </a:xfrm>
          <a:prstGeom prst="rect">
            <a:avLst/>
          </a:prstGeom>
          <a:solidFill>
            <a:schemeClr val="bg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p>
            <a:pPr algn="just">
              <a:spcBef>
                <a:spcPct val="50000"/>
              </a:spcBef>
            </a:pPr>
            <a:r>
              <a:rPr lang="it-IT" altLang="it-IT" sz="1400" b="1">
                <a:solidFill>
                  <a:srgbClr val="FF0000"/>
                </a:solidFill>
                <a:latin typeface="Arial" panose="020B0604020202020204" pitchFamily="34" charset="0"/>
              </a:rPr>
              <a:t>*</a:t>
            </a:r>
            <a:r>
              <a:rPr lang="it-IT" altLang="it-IT" sz="1400">
                <a:latin typeface="Arial" panose="020B0604020202020204" pitchFamily="34" charset="0"/>
              </a:rPr>
              <a:t> Per semplicità, le cariche delle specie coinvolte in equilibri di complessazione possono essere tralasciate.</a:t>
            </a:r>
          </a:p>
        </p:txBody>
      </p:sp>
      <p:graphicFrame>
        <p:nvGraphicFramePr>
          <p:cNvPr id="241670" name="Object 1030"/>
          <p:cNvGraphicFramePr>
            <a:graphicFrameLocks noChangeAspect="1"/>
          </p:cNvGraphicFramePr>
          <p:nvPr/>
        </p:nvGraphicFramePr>
        <p:xfrm>
          <a:off x="5257800" y="3048000"/>
          <a:ext cx="1403350" cy="601663"/>
        </p:xfrm>
        <a:graphic>
          <a:graphicData uri="http://schemas.openxmlformats.org/presentationml/2006/ole">
            <mc:AlternateContent xmlns:mc="http://schemas.openxmlformats.org/markup-compatibility/2006">
              <mc:Choice xmlns:v="urn:schemas-microsoft-com:vml" Requires="v">
                <p:oleObj spid="_x0000_s290851" name="Equation" r:id="rId3" imgW="977760" imgH="419040" progId="Equation.3">
                  <p:embed/>
                </p:oleObj>
              </mc:Choice>
              <mc:Fallback>
                <p:oleObj name="Equation" r:id="rId3" imgW="977760" imgH="419040" progId="Equation.3">
                  <p:embed/>
                  <p:pic>
                    <p:nvPicPr>
                      <p:cNvPr id="241670" name="Object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048000"/>
                        <a:ext cx="1403350" cy="6016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1671" name="Object 1031"/>
          <p:cNvGraphicFramePr>
            <a:graphicFrameLocks noChangeAspect="1"/>
          </p:cNvGraphicFramePr>
          <p:nvPr/>
        </p:nvGraphicFramePr>
        <p:xfrm>
          <a:off x="4275138" y="3725863"/>
          <a:ext cx="820737" cy="582612"/>
        </p:xfrm>
        <a:graphic>
          <a:graphicData uri="http://schemas.openxmlformats.org/presentationml/2006/ole">
            <mc:AlternateContent xmlns:mc="http://schemas.openxmlformats.org/markup-compatibility/2006">
              <mc:Choice xmlns:v="urn:schemas-microsoft-com:vml" Requires="v">
                <p:oleObj spid="_x0000_s290852" name="Equation" r:id="rId5" imgW="609480" imgH="431640" progId="Equation.3">
                  <p:embed/>
                </p:oleObj>
              </mc:Choice>
              <mc:Fallback>
                <p:oleObj name="Equation" r:id="rId5" imgW="609480" imgH="431640" progId="Equation.3">
                  <p:embed/>
                  <p:pic>
                    <p:nvPicPr>
                      <p:cNvPr id="241671" name="Object 1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5138" y="3725863"/>
                        <a:ext cx="820737" cy="5826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1679" name="Group 1039"/>
          <p:cNvGrpSpPr>
            <a:grpSpLocks/>
          </p:cNvGrpSpPr>
          <p:nvPr/>
        </p:nvGrpSpPr>
        <p:grpSpPr bwMode="auto">
          <a:xfrm>
            <a:off x="1066800" y="4648200"/>
            <a:ext cx="7848600" cy="1174750"/>
            <a:chOff x="672" y="2928"/>
            <a:chExt cx="4944" cy="740"/>
          </a:xfrm>
        </p:grpSpPr>
        <p:grpSp>
          <p:nvGrpSpPr>
            <p:cNvPr id="241677" name="Group 1037"/>
            <p:cNvGrpSpPr>
              <a:grpSpLocks/>
            </p:cNvGrpSpPr>
            <p:nvPr/>
          </p:nvGrpSpPr>
          <p:grpSpPr bwMode="auto">
            <a:xfrm>
              <a:off x="672" y="2928"/>
              <a:ext cx="2400" cy="392"/>
              <a:chOff x="672" y="2928"/>
              <a:chExt cx="2400" cy="392"/>
            </a:xfrm>
          </p:grpSpPr>
          <p:graphicFrame>
            <p:nvGraphicFramePr>
              <p:cNvPr id="241672" name="Object 1032"/>
              <p:cNvGraphicFramePr>
                <a:graphicFrameLocks noChangeAspect="1"/>
              </p:cNvGraphicFramePr>
              <p:nvPr/>
            </p:nvGraphicFramePr>
            <p:xfrm>
              <a:off x="1632" y="2928"/>
              <a:ext cx="1440" cy="392"/>
            </p:xfrm>
            <a:graphic>
              <a:graphicData uri="http://schemas.openxmlformats.org/presentationml/2006/ole">
                <mc:AlternateContent xmlns:mc="http://schemas.openxmlformats.org/markup-compatibility/2006">
                  <mc:Choice xmlns:v="urn:schemas-microsoft-com:vml" Requires="v">
                    <p:oleObj spid="_x0000_s290853" name="Equation" r:id="rId7" imgW="1587240" imgH="431640" progId="Equation.3">
                      <p:embed/>
                    </p:oleObj>
                  </mc:Choice>
                  <mc:Fallback>
                    <p:oleObj name="Equation" r:id="rId7" imgW="1587240" imgH="431640" progId="Equation.3">
                      <p:embed/>
                      <p:pic>
                        <p:nvPicPr>
                          <p:cNvPr id="241672" name="Object 10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2" y="2928"/>
                            <a:ext cx="1440" cy="39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1676" name="Text Box 1036"/>
              <p:cNvSpPr txBox="1">
                <a:spLocks noChangeArrowheads="1"/>
              </p:cNvSpPr>
              <p:nvPr/>
            </p:nvSpPr>
            <p:spPr bwMode="auto">
              <a:xfrm>
                <a:off x="672" y="3009"/>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sym typeface="Symbol" panose="05050102010706020507" pitchFamily="18" charset="2"/>
                  </a:rPr>
                  <a:t>otteniamo</a:t>
                </a:r>
                <a:endParaRPr lang="it-IT" altLang="it-IT"/>
              </a:p>
            </p:txBody>
          </p:sp>
        </p:grpSp>
        <p:sp>
          <p:nvSpPr>
            <p:cNvPr id="241678" name="Text Box 1038"/>
            <p:cNvSpPr txBox="1">
              <a:spLocks noChangeArrowheads="1"/>
            </p:cNvSpPr>
            <p:nvPr/>
          </p:nvSpPr>
          <p:spPr bwMode="auto">
            <a:xfrm>
              <a:off x="3264" y="3264"/>
              <a:ext cx="235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b="1">
                  <a:solidFill>
                    <a:srgbClr val="FAFF2D"/>
                  </a:solidFill>
                  <a:latin typeface="Arial" panose="020B0604020202020204" pitchFamily="34" charset="0"/>
                </a:rPr>
                <a:t>K’</a:t>
              </a:r>
              <a:r>
                <a:rPr lang="it-IT" altLang="it-IT" b="1" baseline="-25000">
                  <a:solidFill>
                    <a:srgbClr val="FAFF2D"/>
                  </a:solidFill>
                  <a:latin typeface="Arial" panose="020B0604020202020204" pitchFamily="34" charset="0"/>
                </a:rPr>
                <a:t>MY</a:t>
              </a:r>
              <a:r>
                <a:rPr lang="it-IT" altLang="it-IT" b="1">
                  <a:solidFill>
                    <a:srgbClr val="FAFF2D"/>
                  </a:solidFill>
                  <a:latin typeface="Arial" panose="020B0604020202020204" pitchFamily="34" charset="0"/>
                </a:rPr>
                <a:t> è una costante condizionale!</a:t>
              </a:r>
            </a:p>
          </p:txBody>
        </p:sp>
      </p:grpSp>
      <p:sp>
        <p:nvSpPr>
          <p:cNvPr id="241681" name="AutoShape 1041"/>
          <p:cNvSpPr>
            <a:spLocks noChangeArrowheads="1"/>
          </p:cNvSpPr>
          <p:nvPr/>
        </p:nvSpPr>
        <p:spPr bwMode="auto">
          <a:xfrm>
            <a:off x="6096000" y="3886200"/>
            <a:ext cx="2438400" cy="1295400"/>
          </a:xfrm>
          <a:prstGeom prst="wedgeRectCallout">
            <a:avLst>
              <a:gd name="adj1" fmla="val -87370"/>
              <a:gd name="adj2" fmla="val -33824"/>
            </a:avLst>
          </a:prstGeom>
          <a:solidFill>
            <a:schemeClr val="tx1"/>
          </a:solidFill>
          <a:ln w="28575">
            <a:solidFill>
              <a:srgbClr val="FAFF2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it-IT" altLang="it-IT" sz="1600" dirty="0">
                <a:solidFill>
                  <a:schemeClr val="bg1"/>
                </a:solidFill>
                <a:latin typeface="Arial" panose="020B0604020202020204" pitchFamily="34" charset="0"/>
              </a:rPr>
              <a:t>Si noti che </a:t>
            </a:r>
            <a:r>
              <a:rPr lang="it-IT" altLang="it-IT" sz="1600" dirty="0" smtClean="0">
                <a:solidFill>
                  <a:schemeClr val="bg1"/>
                </a:solidFill>
                <a:latin typeface="Arial" panose="020B0604020202020204" pitchFamily="34" charset="0"/>
              </a:rPr>
              <a:t>A VOLTE si </a:t>
            </a:r>
            <a:r>
              <a:rPr lang="it-IT" altLang="it-IT" sz="1600" dirty="0">
                <a:solidFill>
                  <a:schemeClr val="bg1"/>
                </a:solidFill>
                <a:latin typeface="Arial" panose="020B0604020202020204" pitchFamily="34" charset="0"/>
              </a:rPr>
              <a:t>usa come pedice delle frazioni il numero delle cariche, non dei protoni residui.</a:t>
            </a:r>
            <a:endParaRPr lang="en-GB" altLang="it-IT" dirty="0">
              <a:solidFill>
                <a:schemeClr val="bg1"/>
              </a:solidFill>
            </a:endParaRPr>
          </a:p>
        </p:txBody>
      </p:sp>
      <p:sp>
        <p:nvSpPr>
          <p:cNvPr id="241682" name="Text Box 104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1794FF0D-F7EB-42AC-9C64-A175C7A201A4}" type="slidenum">
              <a:rPr lang="it-IT" altLang="it-IT" sz="1400">
                <a:solidFill>
                  <a:schemeClr val="bg1"/>
                </a:solidFill>
                <a:latin typeface="Arial" panose="020B0604020202020204" pitchFamily="34" charset="0"/>
              </a:rPr>
              <a:pPr>
                <a:spcBef>
                  <a:spcPct val="50000"/>
                </a:spcBef>
              </a:pPr>
              <a:t>49</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20808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1681"/>
                                        </p:tgtEl>
                                        <p:attrNameLst>
                                          <p:attrName>style.visibility</p:attrName>
                                        </p:attrNameLst>
                                      </p:cBhvr>
                                      <p:to>
                                        <p:strVal val="visible"/>
                                      </p:to>
                                    </p:set>
                                    <p:animEffect transition="in" filter="box(out)">
                                      <p:cBhvr>
                                        <p:cTn id="7" dur="500"/>
                                        <p:tgtEl>
                                          <p:spTgt spid="241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241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8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Segnaposto numero diapositiva 3"/>
          <p:cNvSpPr>
            <a:spLocks noGrp="1"/>
          </p:cNvSpPr>
          <p:nvPr>
            <p:ph type="sldNum" sz="quarter" idx="12"/>
          </p:nvPr>
        </p:nvSpPr>
        <p:spPr/>
        <p:txBody>
          <a:bodyPr/>
          <a:lstStyle/>
          <a:p>
            <a:fld id="{0B4AD492-D740-48D3-B323-D46851C79A03}" type="slidenum">
              <a:rPr lang="it-IT" altLang="it-IT"/>
              <a:pPr/>
              <a:t>5</a:t>
            </a:fld>
            <a:endParaRPr lang="it-IT" altLang="it-IT"/>
          </a:p>
        </p:txBody>
      </p:sp>
      <p:sp>
        <p:nvSpPr>
          <p:cNvPr id="111620" name="Rectangle 4"/>
          <p:cNvSpPr>
            <a:spLocks noChangeArrowheads="1"/>
          </p:cNvSpPr>
          <p:nvPr/>
        </p:nvSpPr>
        <p:spPr bwMode="auto">
          <a:xfrm>
            <a:off x="990600" y="838200"/>
            <a:ext cx="7772400" cy="38100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1624" name="Text Box 8"/>
          <p:cNvSpPr txBox="1">
            <a:spLocks noChangeArrowheads="1"/>
          </p:cNvSpPr>
          <p:nvPr/>
        </p:nvSpPr>
        <p:spPr bwMode="auto">
          <a:xfrm>
            <a:off x="1219200" y="990600"/>
            <a:ext cx="7391400" cy="35083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0000"/>
              </a:buClr>
              <a:buSzPct val="120000"/>
              <a:buFont typeface="Wingdings" panose="05000000000000000000" pitchFamily="2" charset="2"/>
              <a:buChar char="v"/>
            </a:pPr>
            <a:r>
              <a:rPr lang="it-IT" altLang="it-IT" sz="2000">
                <a:solidFill>
                  <a:schemeClr val="bg1"/>
                </a:solidFill>
                <a:latin typeface="Arial" panose="020B0604020202020204" pitchFamily="34" charset="0"/>
              </a:rPr>
              <a:t>  </a:t>
            </a:r>
            <a:r>
              <a:rPr lang="it-IT" altLang="it-IT">
                <a:solidFill>
                  <a:schemeClr val="bg1"/>
                </a:solidFill>
                <a:latin typeface="Arial" panose="020B0604020202020204" pitchFamily="34" charset="0"/>
                <a:cs typeface="Times New Roman" panose="02020603050405020304" pitchFamily="18" charset="0"/>
              </a:rPr>
              <a:t>Per standardizzare una soluzione di HCl, sono eseguite 4 titolazioni di soluzioni standard di carbonato sodico puro essiccato a 260°C. </a:t>
            </a:r>
          </a:p>
          <a:p>
            <a:pPr algn="just">
              <a:buClr>
                <a:srgbClr val="FF0000"/>
              </a:buClr>
              <a:buSzPct val="120000"/>
              <a:buFont typeface="Wingdings" panose="05000000000000000000" pitchFamily="2" charset="2"/>
              <a:buNone/>
            </a:pPr>
            <a:endParaRPr lang="it-IT" altLang="it-IT">
              <a:solidFill>
                <a:schemeClr val="bg1"/>
              </a:solidFill>
              <a:latin typeface="Arial" panose="020B0604020202020204" pitchFamily="34" charset="0"/>
            </a:endParaRPr>
          </a:p>
          <a:p>
            <a:pPr algn="just">
              <a:buClr>
                <a:srgbClr val="FF0000"/>
              </a:buClr>
              <a:buSzPct val="120000"/>
              <a:buFont typeface="Wingdings" panose="05000000000000000000" pitchFamily="2" charset="2"/>
              <a:buNone/>
            </a:pPr>
            <a:r>
              <a:rPr lang="it-IT" altLang="it-IT">
                <a:solidFill>
                  <a:schemeClr val="bg1"/>
                </a:solidFill>
                <a:latin typeface="Arial" panose="020B0604020202020204" pitchFamily="34" charset="0"/>
              </a:rPr>
              <a:t>Massa di 			 Volume di HCl (mL):</a:t>
            </a:r>
          </a:p>
          <a:p>
            <a:pPr algn="just">
              <a:buClr>
                <a:srgbClr val="FF0000"/>
              </a:buClr>
              <a:buSzPct val="120000"/>
              <a:buFont typeface="Wingdings" panose="05000000000000000000" pitchFamily="2" charset="2"/>
              <a:buNone/>
            </a:pPr>
            <a:r>
              <a:rPr lang="it-IT" altLang="it-IT">
                <a:solidFill>
                  <a:schemeClr val="bg1"/>
                </a:solidFill>
                <a:latin typeface="Arial" panose="020B0604020202020204" pitchFamily="34" charset="0"/>
              </a:rPr>
              <a:t>carbonato</a:t>
            </a:r>
            <a:r>
              <a:rPr lang="it-IT" altLang="it-IT" sz="2400">
                <a:solidFill>
                  <a:srgbClr val="FFFF00"/>
                </a:solidFill>
                <a:latin typeface="Arial" panose="020B0604020202020204" pitchFamily="34" charset="0"/>
              </a:rPr>
              <a:t>*</a:t>
            </a:r>
            <a:r>
              <a:rPr lang="it-IT" altLang="it-IT">
                <a:solidFill>
                  <a:schemeClr val="bg1"/>
                </a:solidFill>
                <a:latin typeface="Arial" panose="020B0604020202020204" pitchFamily="34" charset="0"/>
              </a:rPr>
              <a:t> (g): 			</a:t>
            </a:r>
          </a:p>
          <a:p>
            <a:pPr algn="just">
              <a:buClr>
                <a:srgbClr val="FF0000"/>
              </a:buClr>
              <a:buSzPct val="120000"/>
              <a:buFont typeface="Wingdings" panose="05000000000000000000" pitchFamily="2" charset="2"/>
              <a:buNone/>
            </a:pPr>
            <a:r>
              <a:rPr lang="it-IT" altLang="it-IT">
                <a:solidFill>
                  <a:schemeClr val="bg1"/>
                </a:solidFill>
                <a:latin typeface="Arial" panose="020B0604020202020204" pitchFamily="34" charset="0"/>
              </a:rPr>
              <a:t>		0,2020				32,32</a:t>
            </a:r>
          </a:p>
          <a:p>
            <a:pPr algn="just">
              <a:buClr>
                <a:srgbClr val="FF0000"/>
              </a:buClr>
              <a:buSzPct val="120000"/>
              <a:buFont typeface="Wingdings" panose="05000000000000000000" pitchFamily="2" charset="2"/>
              <a:buNone/>
            </a:pPr>
            <a:r>
              <a:rPr lang="it-IT" altLang="it-IT">
                <a:solidFill>
                  <a:schemeClr val="bg1"/>
                </a:solidFill>
                <a:latin typeface="Arial" panose="020B0604020202020204" pitchFamily="34" charset="0"/>
              </a:rPr>
              <a:t>		0,1992				32,10</a:t>
            </a:r>
          </a:p>
          <a:p>
            <a:pPr algn="just">
              <a:buClr>
                <a:srgbClr val="FF0000"/>
              </a:buClr>
              <a:buSzPct val="120000"/>
              <a:buFont typeface="Wingdings" panose="05000000000000000000" pitchFamily="2" charset="2"/>
              <a:buNone/>
            </a:pPr>
            <a:r>
              <a:rPr lang="it-IT" altLang="it-IT">
                <a:solidFill>
                  <a:schemeClr val="bg1"/>
                </a:solidFill>
                <a:latin typeface="Arial" panose="020B0604020202020204" pitchFamily="34" charset="0"/>
              </a:rPr>
              <a:t>		0,2085				33,34</a:t>
            </a:r>
          </a:p>
          <a:p>
            <a:pPr algn="just">
              <a:buClr>
                <a:srgbClr val="FF0000"/>
              </a:buClr>
              <a:buSzPct val="120000"/>
              <a:buFont typeface="Wingdings" panose="05000000000000000000" pitchFamily="2" charset="2"/>
              <a:buNone/>
            </a:pPr>
            <a:r>
              <a:rPr lang="it-IT" altLang="it-IT">
                <a:solidFill>
                  <a:schemeClr val="bg1"/>
                </a:solidFill>
                <a:latin typeface="Arial" panose="020B0604020202020204" pitchFamily="34" charset="0"/>
              </a:rPr>
              <a:t>		0,1903				30,82</a:t>
            </a:r>
          </a:p>
          <a:p>
            <a:pPr algn="just">
              <a:buClr>
                <a:srgbClr val="FF0000"/>
              </a:buClr>
              <a:buSzPct val="120000"/>
              <a:buFont typeface="Wingdings" panose="05000000000000000000" pitchFamily="2" charset="2"/>
              <a:buNone/>
            </a:pPr>
            <a:endParaRPr lang="it-IT" altLang="it-IT">
              <a:solidFill>
                <a:schemeClr val="bg1"/>
              </a:solidFill>
              <a:latin typeface="Arial" panose="020B0604020202020204" pitchFamily="34" charset="0"/>
            </a:endParaRPr>
          </a:p>
          <a:p>
            <a:pPr algn="just">
              <a:buClr>
                <a:srgbClr val="FF0000"/>
              </a:buClr>
              <a:buSzPct val="120000"/>
              <a:buFont typeface="Wingdings" panose="05000000000000000000" pitchFamily="2" charset="2"/>
              <a:buNone/>
            </a:pPr>
            <a:r>
              <a:rPr lang="it-IT" altLang="it-IT">
                <a:solidFill>
                  <a:schemeClr val="bg1"/>
                </a:solidFill>
                <a:latin typeface="Arial" panose="020B0604020202020204" pitchFamily="34" charset="0"/>
              </a:rPr>
              <a:t>Calcolare la molarità della soluzione di acido cloridrico (P = 95%).</a:t>
            </a:r>
          </a:p>
        </p:txBody>
      </p:sp>
      <p:sp>
        <p:nvSpPr>
          <p:cNvPr id="111625" name="Comment 9"/>
          <p:cNvSpPr>
            <a:spLocks noChangeArrowheads="1"/>
          </p:cNvSpPr>
          <p:nvPr/>
        </p:nvSpPr>
        <p:spPr bwMode="auto">
          <a:xfrm>
            <a:off x="990600" y="4800600"/>
            <a:ext cx="7772400" cy="1446213"/>
          </a:xfrm>
          <a:prstGeom prst="rect">
            <a:avLst/>
          </a:prstGeom>
          <a:solidFill>
            <a:schemeClr val="bg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p>
            <a:pPr algn="just">
              <a:spcBef>
                <a:spcPct val="50000"/>
              </a:spcBef>
            </a:pPr>
            <a:r>
              <a:rPr lang="it-IT" altLang="it-IT" sz="1600">
                <a:solidFill>
                  <a:srgbClr val="000000"/>
                </a:solidFill>
                <a:latin typeface="Arial" panose="020B0604020202020204" pitchFamily="34" charset="0"/>
              </a:rPr>
              <a:t>La procedura suggerisce di pesare </a:t>
            </a:r>
            <a:r>
              <a:rPr lang="it-IT" altLang="it-IT" sz="1600" b="1">
                <a:solidFill>
                  <a:srgbClr val="FF3300"/>
                </a:solidFill>
                <a:latin typeface="Arial" panose="020B0604020202020204" pitchFamily="34" charset="0"/>
              </a:rPr>
              <a:t>c.e. (circa esattamente)</a:t>
            </a:r>
            <a:r>
              <a:rPr lang="it-IT" altLang="it-IT" sz="1600">
                <a:solidFill>
                  <a:srgbClr val="000000"/>
                </a:solidFill>
                <a:latin typeface="Arial" panose="020B0604020202020204" pitchFamily="34" charset="0"/>
              </a:rPr>
              <a:t> 0,2 g di carbonato di sodio anidro e di portarlo in soluzione in una beuta con acqua deionizzata (V</a:t>
            </a:r>
            <a:r>
              <a:rPr lang="it-IT" altLang="it-IT" sz="1600" baseline="-25000">
                <a:solidFill>
                  <a:srgbClr val="000000"/>
                </a:solidFill>
                <a:latin typeface="Arial" panose="020B0604020202020204" pitchFamily="34" charset="0"/>
              </a:rPr>
              <a:t>fin</a:t>
            </a:r>
            <a:r>
              <a:rPr lang="it-IT" altLang="it-IT" sz="1600">
                <a:solidFill>
                  <a:srgbClr val="000000"/>
                </a:solidFill>
                <a:latin typeface="Arial" panose="020B0604020202020204" pitchFamily="34" charset="0"/>
              </a:rPr>
              <a:t> </a:t>
            </a:r>
            <a:r>
              <a:rPr lang="it-IT" altLang="it-IT" sz="1600">
                <a:solidFill>
                  <a:srgbClr val="000000"/>
                </a:solidFill>
                <a:latin typeface="Arial" panose="020B0604020202020204" pitchFamily="34" charset="0"/>
                <a:sym typeface="Symbol" panose="05050102010706020507" pitchFamily="18" charset="2"/>
              </a:rPr>
              <a:t> 150 mL). Titolare con l’ac. cloridrico dopo aggiunta di 2-3 gocce di metilarancio.</a:t>
            </a:r>
          </a:p>
          <a:p>
            <a:pPr algn="just">
              <a:spcBef>
                <a:spcPct val="50000"/>
              </a:spcBef>
            </a:pPr>
            <a:r>
              <a:rPr lang="it-IT" altLang="it-IT" sz="1600">
                <a:solidFill>
                  <a:srgbClr val="000000"/>
                </a:solidFill>
                <a:latin typeface="Arial" panose="020B0604020202020204" pitchFamily="34" charset="0"/>
                <a:sym typeface="Symbol" panose="05050102010706020507" pitchFamily="18" charset="2"/>
              </a:rPr>
              <a:t>La buretta, contenente l’acido, è tarata in decimi di millilitro. È corretto leggere il volume al centesimo di mL?</a:t>
            </a:r>
            <a:endParaRPr lang="it-IT" altLang="it-IT" sz="1600">
              <a:solidFill>
                <a:srgbClr val="000000"/>
              </a:solidFill>
              <a:latin typeface="Arial" panose="020B0604020202020204" pitchFamily="34" charset="0"/>
            </a:endParaRPr>
          </a:p>
        </p:txBody>
      </p:sp>
      <p:grpSp>
        <p:nvGrpSpPr>
          <p:cNvPr id="111627" name="Group 11"/>
          <p:cNvGrpSpPr>
            <a:grpSpLocks/>
          </p:cNvGrpSpPr>
          <p:nvPr/>
        </p:nvGrpSpPr>
        <p:grpSpPr bwMode="auto">
          <a:xfrm>
            <a:off x="990600" y="228600"/>
            <a:ext cx="7772400" cy="396875"/>
            <a:chOff x="624" y="144"/>
            <a:chExt cx="4896" cy="250"/>
          </a:xfrm>
        </p:grpSpPr>
        <p:sp>
          <p:nvSpPr>
            <p:cNvPr id="111628" name="Rectangle 12"/>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1629" name="Text Box 13"/>
            <p:cNvSpPr txBox="1">
              <a:spLocks noChangeArrowheads="1"/>
            </p:cNvSpPr>
            <p:nvPr/>
          </p:nvSpPr>
          <p:spPr bwMode="auto">
            <a:xfrm>
              <a:off x="673" y="144"/>
              <a:ext cx="8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111630" name="Text Box 14"/>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8F286684-57D6-426B-B09D-48C2B15158EA}" type="slidenum">
              <a:rPr lang="it-IT" altLang="it-IT" sz="1400">
                <a:solidFill>
                  <a:schemeClr val="bg1"/>
                </a:solidFill>
                <a:latin typeface="Arial" panose="020B0604020202020204" pitchFamily="34" charset="0"/>
              </a:rPr>
              <a:pPr>
                <a:spcBef>
                  <a:spcPct val="50000"/>
                </a:spcBef>
              </a:pPr>
              <a:t>5</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116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11625"/>
                                        </p:tgtEl>
                                        <p:attrNameLst>
                                          <p:attrName>style.visibility</p:attrName>
                                        </p:attrNameLst>
                                      </p:cBhvr>
                                      <p:to>
                                        <p:strVal val="visible"/>
                                      </p:to>
                                    </p:set>
                                    <p:animEffect transition="in" filter="dissolve">
                                      <p:cBhvr>
                                        <p:cTn id="11" dur="500"/>
                                        <p:tgtEl>
                                          <p:spTgt spid="111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4" grpId="0" autoUpdateAnimBg="0"/>
      <p:bldP spid="111625"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6C6429A3-3E1E-4F5E-8D2A-9EF5EFF077F3}" type="slidenum">
              <a:rPr lang="it-IT" altLang="it-IT"/>
              <a:pPr/>
              <a:t>50</a:t>
            </a:fld>
            <a:endParaRPr lang="it-IT" altLang="it-IT"/>
          </a:p>
        </p:txBody>
      </p:sp>
      <p:pic>
        <p:nvPicPr>
          <p:cNvPr id="242692" name="Picture 1028" descr="al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762000"/>
            <a:ext cx="2722563" cy="4914900"/>
          </a:xfrm>
          <a:prstGeom prst="rect">
            <a:avLst/>
          </a:prstGeom>
          <a:noFill/>
          <a:extLst>
            <a:ext uri="{909E8E84-426E-40DD-AFC4-6F175D3DCCD1}">
              <a14:hiddenFill xmlns:a14="http://schemas.microsoft.com/office/drawing/2010/main">
                <a:solidFill>
                  <a:srgbClr val="FFFFFF"/>
                </a:solidFill>
              </a14:hiddenFill>
            </a:ext>
          </a:extLst>
        </p:spPr>
      </p:pic>
      <p:sp>
        <p:nvSpPr>
          <p:cNvPr id="242693" name="Text Box 1029"/>
          <p:cNvSpPr txBox="1">
            <a:spLocks noChangeArrowheads="1"/>
          </p:cNvSpPr>
          <p:nvPr/>
        </p:nvSpPr>
        <p:spPr bwMode="auto">
          <a:xfrm>
            <a:off x="1143000" y="609600"/>
            <a:ext cx="4343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L'effettiva disponibilità dei doppietti elettronici necessari per i legami di coordinazione dipende dal grado di dissociazione dei gruppi acidi e quindi dal pH.  </a:t>
            </a:r>
          </a:p>
        </p:txBody>
      </p:sp>
      <p:sp>
        <p:nvSpPr>
          <p:cNvPr id="242695" name="Text Box 1031"/>
          <p:cNvSpPr txBox="1">
            <a:spLocks noChangeArrowheads="1"/>
          </p:cNvSpPr>
          <p:nvPr/>
        </p:nvSpPr>
        <p:spPr bwMode="auto">
          <a:xfrm>
            <a:off x="1143000" y="1676400"/>
            <a:ext cx="4343400" cy="437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frazione </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sym typeface="Symbol" panose="05050102010706020507" pitchFamily="18" charset="2"/>
              </a:rPr>
              <a:t></a:t>
            </a:r>
            <a:r>
              <a:rPr lang="it-IT" altLang="it-IT" sz="1600" baseline="-25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sym typeface="Symbol" panose="05050102010706020507" pitchFamily="18" charset="2"/>
              </a:rPr>
              <a:t>4</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tende a 1 per valori alti di </a:t>
            </a:r>
            <a:r>
              <a:rPr lang="it-IT" altLang="it-IT" sz="16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pH</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p>
          <a:p>
            <a:pPr algn="just">
              <a:spcBef>
                <a:spcPct val="50000"/>
              </a:spcBef>
            </a:pP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Purtroppo non è possibile effettuare le titolazioni con EDTA a </a:t>
            </a:r>
            <a:r>
              <a:rPr lang="it-IT" altLang="it-IT" sz="16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pH</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molto basici, in quanto si deve evitare la precipitazione degli ioni metallici come idrossidi. </a:t>
            </a:r>
          </a:p>
          <a:p>
            <a:pPr algn="just">
              <a:spcBef>
                <a:spcPct val="50000"/>
              </a:spcBef>
            </a:pP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 una soluzione 0,1 M di Mg</a:t>
            </a:r>
            <a:r>
              <a:rPr lang="it-IT" altLang="it-IT" sz="1600"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la precipitazione dell'idrossido inizia a </a:t>
            </a:r>
            <a:r>
              <a:rPr lang="it-IT" altLang="it-IT" sz="16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pH</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circa uguale a 9 (valore ottenuto considerando il relativo prodotto di solubilità), ma in una soluzione 0,1 M di Fe</a:t>
            </a:r>
            <a:r>
              <a:rPr lang="it-IT" altLang="it-IT" sz="1600"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la precipitazione avviene già a </a:t>
            </a:r>
            <a:r>
              <a:rPr lang="it-IT" altLang="it-IT" sz="16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pH</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1,3. </a:t>
            </a:r>
          </a:p>
          <a:p>
            <a:pPr algn="just">
              <a:spcBef>
                <a:spcPct val="50000"/>
              </a:spcBef>
            </a:pP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Il fatto che spesso non si possa operare a </a:t>
            </a:r>
            <a:r>
              <a:rPr lang="it-IT" altLang="it-IT" sz="16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pH</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sufficientemente basici fa prevedere che la reazione di complessazione sia meno completa del previsto (anche se comunque </a:t>
            </a:r>
            <a:r>
              <a:rPr lang="it-IT" altLang="it-IT" sz="1600" b="1"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molto</a:t>
            </a:r>
            <a:r>
              <a:rPr lang="it-IT" altLang="it-IT" sz="16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spostata verso destra!).</a:t>
            </a:r>
            <a:endParaRPr lang="it-IT" altLang="it-IT" dirty="0"/>
          </a:p>
        </p:txBody>
      </p:sp>
      <p:sp>
        <p:nvSpPr>
          <p:cNvPr id="242696" name="Text Box 103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C5D09527-3B62-45DF-9EE5-5B1C31FF5006}" type="slidenum">
              <a:rPr lang="it-IT" altLang="it-IT" sz="1400">
                <a:solidFill>
                  <a:schemeClr val="bg1"/>
                </a:solidFill>
                <a:latin typeface="Arial" panose="020B0604020202020204" pitchFamily="34" charset="0"/>
              </a:rPr>
              <a:pPr>
                <a:spcBef>
                  <a:spcPct val="50000"/>
                </a:spcBef>
              </a:pPr>
              <a:t>50</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37154704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8052A704-5B89-469E-BA68-44D162D0448A}" type="slidenum">
              <a:rPr lang="it-IT" altLang="it-IT"/>
              <a:pPr/>
              <a:t>51</a:t>
            </a:fld>
            <a:endParaRPr lang="it-IT" altLang="it-IT"/>
          </a:p>
        </p:txBody>
      </p:sp>
      <p:sp>
        <p:nvSpPr>
          <p:cNvPr id="207880" name="Text Box 8"/>
          <p:cNvSpPr txBox="1">
            <a:spLocks noChangeArrowheads="1"/>
          </p:cNvSpPr>
          <p:nvPr/>
        </p:nvSpPr>
        <p:spPr bwMode="auto">
          <a:xfrm>
            <a:off x="914400" y="457200"/>
            <a:ext cx="7924800"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Il sale utilizzato nelle titolazioni con EDTA è il sale bisodico e quindi, durante la titolazione, si può verificare una variazione di pH. Infatti, a seconda del pH iniziale prescelto, la reazione di complessazione dello ione M</a:t>
            </a:r>
            <a:r>
              <a:rPr lang="it-IT" altLang="it-IT" sz="16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può essere del tipo</a:t>
            </a:r>
          </a:p>
          <a:p>
            <a:pPr algn="just">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H</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Y</a:t>
            </a:r>
            <a:r>
              <a:rPr lang="it-IT" altLang="it-IT" sz="16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M</a:t>
            </a:r>
            <a:r>
              <a:rPr lang="it-IT" altLang="it-IT" sz="16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MH</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Y			1</a:t>
            </a:r>
          </a:p>
          <a:p>
            <a:pPr algn="just">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H</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Y</a:t>
            </a:r>
            <a:r>
              <a:rPr lang="it-IT" altLang="it-IT" sz="16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M</a:t>
            </a:r>
            <a:r>
              <a:rPr lang="it-IT" altLang="it-IT" sz="16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MHY</a:t>
            </a:r>
            <a:r>
              <a:rPr lang="it-IT" altLang="it-IT" sz="16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H</a:t>
            </a:r>
            <a:r>
              <a:rPr lang="it-IT" altLang="it-IT" sz="16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p>
          <a:p>
            <a:pPr algn="just">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H</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Y</a:t>
            </a:r>
            <a:r>
              <a:rPr lang="it-IT" altLang="it-IT" sz="16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M</a:t>
            </a:r>
            <a:r>
              <a:rPr lang="it-IT" altLang="it-IT" sz="16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MY</a:t>
            </a:r>
            <a:r>
              <a:rPr lang="it-IT" altLang="it-IT" sz="16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+ 2H</a:t>
            </a:r>
            <a:r>
              <a:rPr lang="it-IT" altLang="it-IT" sz="16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	</a:t>
            </a:r>
          </a:p>
        </p:txBody>
      </p:sp>
      <p:sp>
        <p:nvSpPr>
          <p:cNvPr id="207881" name="Text Box 9"/>
          <p:cNvSpPr txBox="1">
            <a:spLocks noChangeArrowheads="1"/>
          </p:cNvSpPr>
          <p:nvPr/>
        </p:nvSpPr>
        <p:spPr bwMode="auto">
          <a:xfrm>
            <a:off x="914400" y="2609850"/>
            <a:ext cx="30480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Dal diagramma delle frazioni dell’EDTA è facile dedurre che la reazione 1 avviene ….</a:t>
            </a:r>
          </a:p>
          <a:p>
            <a:pPr algn="just">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Operando a pH maggiori di 6, la reazione di complessazione implica …..</a:t>
            </a:r>
          </a:p>
          <a:p>
            <a:pPr algn="just">
              <a:spcBef>
                <a:spcPct val="50000"/>
              </a:spcBef>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Pertanto la titolazione deve essere effettuata in soluzione tampone al valore di pH più alto compatibilmente con la necessità di evitare la precipitazione del metallo stesso. </a:t>
            </a:r>
            <a:endParaRPr lang="it-IT" altLang="it-IT" sz="1600"/>
          </a:p>
        </p:txBody>
      </p:sp>
      <p:pic>
        <p:nvPicPr>
          <p:cNvPr id="207882" name="Picture 10" descr="distrib-ed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819400"/>
            <a:ext cx="47244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D62900"/>
                </a:solidFill>
                <a:miter lim="800000"/>
                <a:headEnd/>
                <a:tailEnd/>
              </a14:hiddenLine>
            </a:ext>
          </a:extLst>
        </p:spPr>
      </p:pic>
      <p:sp>
        <p:nvSpPr>
          <p:cNvPr id="207883" name="Text Box 11"/>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1ABCA991-BED1-4495-9816-EE0C00311D1A}" type="slidenum">
              <a:rPr lang="it-IT" altLang="it-IT" sz="1400">
                <a:solidFill>
                  <a:schemeClr val="bg1"/>
                </a:solidFill>
                <a:latin typeface="Arial" panose="020B0604020202020204" pitchFamily="34" charset="0"/>
              </a:rPr>
              <a:pPr>
                <a:spcBef>
                  <a:spcPct val="50000"/>
                </a:spcBef>
              </a:pPr>
              <a:t>51</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36383840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fld id="{AC7BCB8B-710C-4B02-B817-C7E4409B6A36}" type="slidenum">
              <a:rPr lang="it-IT" altLang="it-IT"/>
              <a:pPr/>
              <a:t>52</a:t>
            </a:fld>
            <a:endParaRPr lang="it-IT" altLang="it-IT"/>
          </a:p>
        </p:txBody>
      </p:sp>
      <p:sp>
        <p:nvSpPr>
          <p:cNvPr id="209926" name="Text Box 6"/>
          <p:cNvSpPr txBox="1">
            <a:spLocks noChangeArrowheads="1"/>
          </p:cNvSpPr>
          <p:nvPr/>
        </p:nvSpPr>
        <p:spPr bwMode="auto">
          <a:xfrm>
            <a:off x="1219200" y="457200"/>
            <a:ext cx="7239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Nelle titolazioni complessometriche l'individuazione del punto di arresto può essere effettuata mediante uso dei cosiddetti indicatori metallocromici.  Questi, come l'EDTA, sono acidi poliprotici in grado di formare chelati con l'analita in esame, e sono caratterizzati dal fatto che, in </a:t>
            </a:r>
            <a:r>
              <a:rPr lang="it-IT" altLang="it-IT"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opportune condizioni di pH</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l'indicatore libero e quello legato al metallo hanno diversa colorazione. </a:t>
            </a:r>
          </a:p>
        </p:txBody>
      </p:sp>
      <p:sp>
        <p:nvSpPr>
          <p:cNvPr id="209928" name="Text Box 8"/>
          <p:cNvSpPr txBox="1">
            <a:spLocks noChangeArrowheads="1"/>
          </p:cNvSpPr>
          <p:nvPr/>
        </p:nvSpPr>
        <p:spPr bwMode="auto">
          <a:xfrm>
            <a:off x="1219200" y="2362200"/>
            <a:ext cx="72390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L'indicatore metallocromico più noto, il </a:t>
            </a:r>
            <a:r>
              <a:rPr lang="it-IT" altLang="it-IT">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nero eriocromo 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(NECT o EBT, dall'inglese </a:t>
            </a:r>
            <a:r>
              <a:rPr lang="it-IT" altLang="it-IT"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Erio-Black 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 un acido triprotico, 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 (pK</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1</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3,9, pK</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6,4 e pK</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11,5). </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Nell'intervallo di pH utile ai fini delle titolazioni con EDTA (5 &lt; pH &lt; 13) esistono le specie H</a:t>
            </a:r>
            <a:r>
              <a:rPr lang="it-IT" altLang="it-IT"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HIn</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 In</a:t>
            </a:r>
            <a:r>
              <a:rPr lang="it-IT" altLang="it-IT"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di colore </a:t>
            </a:r>
            <a:r>
              <a:rPr lang="it-IT" altLang="it-IT">
                <a:solidFill>
                  <a:srgbClr val="FF0000"/>
                </a:solidFill>
                <a:effectLst>
                  <a:outerShdw blurRad="38100" dist="38100" dir="2700000" algn="tl">
                    <a:srgbClr val="000000"/>
                  </a:outerShdw>
                </a:effectLst>
                <a:latin typeface="Arial" panose="020B0604020202020204" pitchFamily="34" charset="0"/>
                <a:cs typeface="Times New Roman" panose="02020603050405020304" pitchFamily="18" charset="0"/>
              </a:rPr>
              <a:t>rosso</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a:solidFill>
                  <a:srgbClr val="0099FF"/>
                </a:solidFill>
                <a:effectLst>
                  <a:outerShdw blurRad="38100" dist="38100" dir="2700000" algn="tl">
                    <a:srgbClr val="000000"/>
                  </a:outerShdw>
                </a:effectLst>
                <a:latin typeface="Arial" panose="020B0604020202020204" pitchFamily="34" charset="0"/>
                <a:cs typeface="Times New Roman" panose="02020603050405020304" pitchFamily="18" charset="0"/>
              </a:rPr>
              <a:t>blu</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 </a:t>
            </a:r>
            <a:r>
              <a:rPr lang="it-IT" altLang="it-IT">
                <a:solidFill>
                  <a:srgbClr val="FF9933"/>
                </a:solidFill>
                <a:effectLst>
                  <a:outerShdw blurRad="38100" dist="38100" dir="2700000" algn="tl">
                    <a:srgbClr val="000000"/>
                  </a:outerShdw>
                </a:effectLst>
                <a:latin typeface="Arial" panose="020B0604020202020204" pitchFamily="34" charset="0"/>
                <a:cs typeface="Times New Roman" panose="02020603050405020304" pitchFamily="18" charset="0"/>
              </a:rPr>
              <a:t>arancione</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rispettivamente. </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Dato che il colore del complesso metallo-indicatore e' </a:t>
            </a:r>
            <a:r>
              <a:rPr lang="it-IT" altLang="it-IT">
                <a:solidFill>
                  <a:srgbClr val="FD3599"/>
                </a:solidFill>
                <a:effectLst>
                  <a:outerShdw blurRad="38100" dist="38100" dir="2700000" algn="tl">
                    <a:srgbClr val="000000"/>
                  </a:outerShdw>
                </a:effectLst>
                <a:latin typeface="Arial" panose="020B0604020202020204" pitchFamily="34" charset="0"/>
                <a:cs typeface="Times New Roman" panose="02020603050405020304" pitchFamily="18" charset="0"/>
              </a:rPr>
              <a:t>rosso violaceo</a:t>
            </a:r>
            <a:r>
              <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 evidente che il NECT deve essere utilizzato nell'intervallo di pH tra 8 e 10.</a:t>
            </a:r>
            <a:r>
              <a:rPr lang="it-IT" altLang="it-IT">
                <a:solidFill>
                  <a:schemeClr val="bg1"/>
                </a:solidFill>
                <a:effectLst>
                  <a:outerShdw blurRad="38100" dist="38100" dir="2700000" algn="tl">
                    <a:srgbClr val="000000"/>
                  </a:outerShdw>
                </a:effectLst>
                <a:latin typeface="Arial" panose="020B0604020202020204" pitchFamily="34" charset="0"/>
              </a:rPr>
              <a:t> </a:t>
            </a:r>
            <a:endParaRPr lang="it-IT" altLang="it-IT"/>
          </a:p>
        </p:txBody>
      </p:sp>
      <p:sp>
        <p:nvSpPr>
          <p:cNvPr id="209929" name="Text Box 9"/>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D01C91D9-7BA1-45A5-80DD-11886F701C44}" type="slidenum">
              <a:rPr lang="it-IT" altLang="it-IT" sz="1400">
                <a:solidFill>
                  <a:schemeClr val="bg1"/>
                </a:solidFill>
                <a:latin typeface="Arial" panose="020B0604020202020204" pitchFamily="34" charset="0"/>
              </a:rPr>
              <a:pPr>
                <a:spcBef>
                  <a:spcPct val="50000"/>
                </a:spcBef>
              </a:pPr>
              <a:t>52</a:t>
            </a:fld>
            <a:endParaRPr lang="it-IT" altLang="it-IT" sz="1400">
              <a:solidFill>
                <a:schemeClr val="bg1"/>
              </a:solidFill>
              <a:latin typeface="Arial" panose="020B0604020202020204" pitchFamily="34" charset="0"/>
            </a:endParaRPr>
          </a:p>
        </p:txBody>
      </p:sp>
      <p:pic>
        <p:nvPicPr>
          <p:cNvPr id="20993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153821"/>
            <a:ext cx="2598440" cy="148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9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5095719"/>
            <a:ext cx="1823120" cy="164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1790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4360721B-4477-468A-9A8C-BB945B4A4D0B}" type="slidenum">
              <a:rPr lang="it-IT" altLang="it-IT"/>
              <a:pPr/>
              <a:t>53</a:t>
            </a:fld>
            <a:endParaRPr lang="it-IT" altLang="it-IT"/>
          </a:p>
        </p:txBody>
      </p:sp>
      <p:pic>
        <p:nvPicPr>
          <p:cNvPr id="249860" name="Picture 4" descr="tit-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
            <a:ext cx="5000625" cy="5638800"/>
          </a:xfrm>
          <a:prstGeom prst="rect">
            <a:avLst/>
          </a:prstGeom>
          <a:noFill/>
          <a:extLst>
            <a:ext uri="{909E8E84-426E-40DD-AFC4-6F175D3DCCD1}">
              <a14:hiddenFill xmlns:a14="http://schemas.microsoft.com/office/drawing/2010/main">
                <a:solidFill>
                  <a:srgbClr val="FFFFFF"/>
                </a:solidFill>
              </a14:hiddenFill>
            </a:ext>
          </a:extLst>
        </p:spPr>
      </p:pic>
      <p:sp>
        <p:nvSpPr>
          <p:cNvPr id="249861" name="Text Box 5"/>
          <p:cNvSpPr txBox="1">
            <a:spLocks noChangeArrowheads="1"/>
          </p:cNvSpPr>
          <p:nvPr/>
        </p:nvSpPr>
        <p:spPr bwMode="auto">
          <a:xfrm>
            <a:off x="6400800" y="1219200"/>
            <a:ext cx="25146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Curve di titolazione di 30 mL di una soluzione 0,005 M di ioni calcio e di 50 mL di una soluzione 0,005 M di ioni magnesio con EDTA 0,01 M in presenza di NECT a pH 10.</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Il salto di pM al p.e. è tanto maggiore quanto maggiore è la costante condizionale.</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Ovviamente esistono molti altri indicatori metallocromici. </a:t>
            </a:r>
          </a:p>
        </p:txBody>
      </p:sp>
      <p:sp>
        <p:nvSpPr>
          <p:cNvPr id="249863" name="Text Box 7"/>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4591FDB4-163B-4230-B9E9-FF63A65F206B}" type="slidenum">
              <a:rPr lang="it-IT" altLang="it-IT" sz="1400">
                <a:solidFill>
                  <a:schemeClr val="bg1"/>
                </a:solidFill>
                <a:latin typeface="Arial" panose="020B0604020202020204" pitchFamily="34" charset="0"/>
              </a:rPr>
              <a:pPr>
                <a:spcBef>
                  <a:spcPct val="50000"/>
                </a:spcBef>
              </a:pPr>
              <a:t>53</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10399755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Segnaposto numero diapositiva 3"/>
          <p:cNvSpPr>
            <a:spLocks noGrp="1"/>
          </p:cNvSpPr>
          <p:nvPr>
            <p:ph type="sldNum" sz="quarter" idx="12"/>
          </p:nvPr>
        </p:nvSpPr>
        <p:spPr/>
        <p:txBody>
          <a:bodyPr/>
          <a:lstStyle/>
          <a:p>
            <a:fld id="{6F8215E0-DE50-40C0-9B9C-8F776D2427C7}" type="slidenum">
              <a:rPr lang="it-IT" altLang="it-IT"/>
              <a:pPr/>
              <a:t>54</a:t>
            </a:fld>
            <a:endParaRPr lang="it-IT" altLang="it-IT"/>
          </a:p>
        </p:txBody>
      </p:sp>
      <p:sp>
        <p:nvSpPr>
          <p:cNvPr id="32773" name="Rectangle 5"/>
          <p:cNvSpPr>
            <a:spLocks noChangeArrowheads="1"/>
          </p:cNvSpPr>
          <p:nvPr/>
        </p:nvSpPr>
        <p:spPr bwMode="auto">
          <a:xfrm>
            <a:off x="990600" y="838200"/>
            <a:ext cx="7772400" cy="54864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778" name="Text Box 10"/>
          <p:cNvSpPr txBox="1">
            <a:spLocks noChangeArrowheads="1"/>
          </p:cNvSpPr>
          <p:nvPr/>
        </p:nvSpPr>
        <p:spPr bwMode="auto">
          <a:xfrm>
            <a:off x="1295400" y="990600"/>
            <a:ext cx="731520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2000">
                <a:solidFill>
                  <a:schemeClr val="bg1"/>
                </a:solidFill>
                <a:latin typeface="Arial" panose="020B0604020202020204" pitchFamily="34" charset="0"/>
              </a:rPr>
              <a:t> </a:t>
            </a:r>
            <a:r>
              <a:rPr lang="it-IT" altLang="it-IT">
                <a:solidFill>
                  <a:schemeClr val="bg1"/>
                </a:solidFill>
                <a:latin typeface="Arial" panose="020B0604020202020204" pitchFamily="34" charset="0"/>
                <a:cs typeface="Times New Roman" panose="02020603050405020304" pitchFamily="18" charset="0"/>
              </a:rPr>
              <a:t>Calcolare la durezza in gradi francesi di un'acqua sapendo che 25,0 mL hanno richiesto 20,50 mL di EDTA 0,0100 M (titolazione effettuata in tampone ammoniacale a pH 10 utilizzando come indicatore il NECT).</a:t>
            </a:r>
            <a:r>
              <a:rPr lang="it-IT" altLang="it-IT">
                <a:solidFill>
                  <a:schemeClr val="bg1"/>
                </a:solidFill>
                <a:latin typeface="Times" panose="02020603050405020304" pitchFamily="18" charset="0"/>
                <a:cs typeface="Times New Roman" panose="02020603050405020304" pitchFamily="18" charset="0"/>
              </a:rPr>
              <a:t> </a:t>
            </a:r>
          </a:p>
        </p:txBody>
      </p:sp>
      <p:grpSp>
        <p:nvGrpSpPr>
          <p:cNvPr id="32782" name="Group 14"/>
          <p:cNvGrpSpPr>
            <a:grpSpLocks/>
          </p:cNvGrpSpPr>
          <p:nvPr/>
        </p:nvGrpSpPr>
        <p:grpSpPr bwMode="auto">
          <a:xfrm>
            <a:off x="1371600" y="2590800"/>
            <a:ext cx="7010400" cy="3444875"/>
            <a:chOff x="864" y="1632"/>
            <a:chExt cx="4416" cy="2170"/>
          </a:xfrm>
        </p:grpSpPr>
        <p:sp>
          <p:nvSpPr>
            <p:cNvPr id="32779" name="Text Box 11"/>
            <p:cNvSpPr txBox="1">
              <a:spLocks noChangeArrowheads="1"/>
            </p:cNvSpPr>
            <p:nvPr/>
          </p:nvSpPr>
          <p:spPr bwMode="auto">
            <a:xfrm>
              <a:off x="864" y="1632"/>
              <a:ext cx="4416" cy="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latin typeface="Arial" panose="020B0604020202020204" pitchFamily="34" charset="0"/>
                  <a:cs typeface="Times New Roman" panose="02020603050405020304" pitchFamily="18" charset="0"/>
                </a:rPr>
                <a:t>La durezza espressa in </a:t>
              </a:r>
              <a:r>
                <a:rPr lang="it-IT" altLang="it-IT" i="1">
                  <a:solidFill>
                    <a:schemeClr val="bg1"/>
                  </a:solidFill>
                  <a:latin typeface="Arial" panose="020B0604020202020204" pitchFamily="34" charset="0"/>
                  <a:cs typeface="Times New Roman" panose="02020603050405020304" pitchFamily="18" charset="0"/>
                </a:rPr>
                <a:t>gradi francesi</a:t>
              </a:r>
              <a:r>
                <a:rPr lang="it-IT" altLang="it-IT">
                  <a:solidFill>
                    <a:schemeClr val="bg1"/>
                  </a:solidFill>
                  <a:latin typeface="Arial" panose="020B0604020202020204" pitchFamily="34" charset="0"/>
                  <a:cs typeface="Times New Roman" panose="02020603050405020304" pitchFamily="18" charset="0"/>
                </a:rPr>
                <a:t> può essere ottenuta dalla formula:	 </a:t>
              </a:r>
            </a:p>
            <a:p>
              <a:pPr algn="just">
                <a:spcBef>
                  <a:spcPct val="70000"/>
                </a:spcBef>
              </a:pPr>
              <a:endParaRPr lang="it-IT" altLang="it-IT">
                <a:solidFill>
                  <a:schemeClr val="bg1"/>
                </a:solidFill>
                <a:latin typeface="Arial" panose="020B0604020202020204" pitchFamily="34" charset="0"/>
                <a:cs typeface="Times New Roman" panose="02020603050405020304" pitchFamily="18" charset="0"/>
              </a:endParaRPr>
            </a:p>
            <a:p>
              <a:pPr algn="just">
                <a:spcBef>
                  <a:spcPct val="50000"/>
                </a:spcBef>
              </a:pPr>
              <a:endParaRPr lang="it-IT" altLang="it-IT">
                <a:solidFill>
                  <a:schemeClr val="bg1"/>
                </a:solidFill>
                <a:latin typeface="Arial" panose="020B0604020202020204" pitchFamily="34" charset="0"/>
                <a:cs typeface="Times New Roman" panose="02020603050405020304" pitchFamily="18" charset="0"/>
              </a:endParaRPr>
            </a:p>
            <a:p>
              <a:pPr algn="just">
                <a:spcBef>
                  <a:spcPct val="50000"/>
                </a:spcBef>
              </a:pPr>
              <a:r>
                <a:rPr lang="it-IT" altLang="it-IT">
                  <a:solidFill>
                    <a:schemeClr val="bg1"/>
                  </a:solidFill>
                  <a:latin typeface="Arial" panose="020B0604020202020204" pitchFamily="34" charset="0"/>
                  <a:cs typeface="Times New Roman" panose="02020603050405020304" pitchFamily="18" charset="0"/>
                </a:rPr>
                <a:t>in cui PM</a:t>
              </a:r>
              <a:r>
                <a:rPr lang="it-IT" altLang="it-IT" baseline="-25000">
                  <a:solidFill>
                    <a:schemeClr val="bg1"/>
                  </a:solidFill>
                  <a:latin typeface="Arial" panose="020B0604020202020204" pitchFamily="34" charset="0"/>
                  <a:cs typeface="Times New Roman" panose="02020603050405020304" pitchFamily="18" charset="0"/>
                </a:rPr>
                <a:t>CaCO3</a:t>
              </a:r>
              <a:r>
                <a:rPr lang="it-IT" altLang="it-IT">
                  <a:solidFill>
                    <a:schemeClr val="bg1"/>
                  </a:solidFill>
                  <a:latin typeface="Arial" panose="020B0604020202020204" pitchFamily="34" charset="0"/>
                  <a:cs typeface="Times New Roman" panose="02020603050405020304" pitchFamily="18" charset="0"/>
                </a:rPr>
                <a:t> = 100,09 e i volumi V sono espressi in mL. Per soluzioni 0,01 M di EDTA l'equazione diventa </a:t>
              </a:r>
            </a:p>
            <a:p>
              <a:pPr algn="just"/>
              <a:endParaRPr lang="it-IT" altLang="it-IT">
                <a:solidFill>
                  <a:schemeClr val="bg1"/>
                </a:solidFill>
                <a:latin typeface="Arial" panose="020B0604020202020204" pitchFamily="34" charset="0"/>
                <a:cs typeface="Times New Roman" panose="02020603050405020304" pitchFamily="18" charset="0"/>
              </a:endParaRPr>
            </a:p>
            <a:p>
              <a:pPr algn="just"/>
              <a:endParaRPr lang="it-IT" altLang="it-IT">
                <a:solidFill>
                  <a:schemeClr val="bg1"/>
                </a:solidFill>
                <a:latin typeface="Arial" panose="020B0604020202020204" pitchFamily="34" charset="0"/>
                <a:cs typeface="Times New Roman" panose="02020603050405020304" pitchFamily="18" charset="0"/>
              </a:endParaRPr>
            </a:p>
            <a:p>
              <a:pPr algn="just">
                <a:spcBef>
                  <a:spcPct val="50000"/>
                </a:spcBef>
              </a:pPr>
              <a:endParaRPr lang="it-IT" altLang="it-IT">
                <a:solidFill>
                  <a:schemeClr val="bg1"/>
                </a:solidFill>
                <a:latin typeface="Arial" panose="020B0604020202020204" pitchFamily="34" charset="0"/>
                <a:cs typeface="Times New Roman" panose="02020603050405020304" pitchFamily="18" charset="0"/>
              </a:endParaRPr>
            </a:p>
            <a:p>
              <a:pPr algn="just"/>
              <a:r>
                <a:rPr lang="it-IT" altLang="it-IT">
                  <a:solidFill>
                    <a:schemeClr val="bg1"/>
                  </a:solidFill>
                  <a:latin typeface="Arial" panose="020B0604020202020204" pitchFamily="34" charset="0"/>
                  <a:cs typeface="Times New Roman" panose="02020603050405020304" pitchFamily="18" charset="0"/>
                </a:rPr>
                <a:t>Nel nostro caso DF = 100,09.20,50/25,0 = 82,1 gradi francesi.</a:t>
              </a:r>
              <a:endParaRPr lang="it-IT" altLang="it-IT">
                <a:solidFill>
                  <a:schemeClr val="bg1"/>
                </a:solidFill>
                <a:latin typeface="Arial" panose="020B0604020202020204" pitchFamily="34" charset="0"/>
              </a:endParaRPr>
            </a:p>
          </p:txBody>
        </p:sp>
        <p:graphicFrame>
          <p:nvGraphicFramePr>
            <p:cNvPr id="32780" name="Object 12"/>
            <p:cNvGraphicFramePr>
              <a:graphicFrameLocks noChangeAspect="1"/>
            </p:cNvGraphicFramePr>
            <p:nvPr/>
          </p:nvGraphicFramePr>
          <p:xfrm>
            <a:off x="1632" y="2016"/>
            <a:ext cx="3455" cy="536"/>
          </p:xfrm>
          <a:graphic>
            <a:graphicData uri="http://schemas.openxmlformats.org/presentationml/2006/ole">
              <mc:AlternateContent xmlns:mc="http://schemas.openxmlformats.org/markup-compatibility/2006">
                <mc:Choice xmlns:v="urn:schemas-microsoft-com:vml" Requires="v">
                  <p:oleObj spid="_x0000_s291864" name="Equation" r:id="rId3" imgW="4012920" imgH="622080" progId="Equation.3">
                    <p:embed/>
                  </p:oleObj>
                </mc:Choice>
                <mc:Fallback>
                  <p:oleObj name="Equation" r:id="rId3" imgW="4012920" imgH="622080" progId="Equation.3">
                    <p:embed/>
                    <p:pic>
                      <p:nvPicPr>
                        <p:cNvPr id="3278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2016"/>
                          <a:ext cx="3455" cy="53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1" name="Object 13"/>
            <p:cNvGraphicFramePr>
              <a:graphicFrameLocks noChangeAspect="1"/>
            </p:cNvGraphicFramePr>
            <p:nvPr/>
          </p:nvGraphicFramePr>
          <p:xfrm>
            <a:off x="2544" y="3072"/>
            <a:ext cx="1148" cy="372"/>
          </p:xfrm>
          <a:graphic>
            <a:graphicData uri="http://schemas.openxmlformats.org/presentationml/2006/ole">
              <mc:AlternateContent xmlns:mc="http://schemas.openxmlformats.org/markup-compatibility/2006">
                <mc:Choice xmlns:v="urn:schemas-microsoft-com:vml" Requires="v">
                  <p:oleObj spid="_x0000_s291865" name="Equation" r:id="rId5" imgW="1333440" imgH="431640" progId="Equation.3">
                    <p:embed/>
                  </p:oleObj>
                </mc:Choice>
                <mc:Fallback>
                  <p:oleObj name="Equation" r:id="rId5" imgW="1333440" imgH="431640" progId="Equation.3">
                    <p:embed/>
                    <p:pic>
                      <p:nvPicPr>
                        <p:cNvPr id="32781"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 y="3072"/>
                          <a:ext cx="1148" cy="37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2783" name="Group 15"/>
          <p:cNvGrpSpPr>
            <a:grpSpLocks/>
          </p:cNvGrpSpPr>
          <p:nvPr/>
        </p:nvGrpSpPr>
        <p:grpSpPr bwMode="auto">
          <a:xfrm>
            <a:off x="990600" y="228600"/>
            <a:ext cx="7772400" cy="396875"/>
            <a:chOff x="624" y="144"/>
            <a:chExt cx="4896" cy="250"/>
          </a:xfrm>
        </p:grpSpPr>
        <p:sp>
          <p:nvSpPr>
            <p:cNvPr id="32784" name="Rectangle 16"/>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785" name="Text Box 17"/>
            <p:cNvSpPr txBox="1">
              <a:spLocks noChangeArrowheads="1"/>
            </p:cNvSpPr>
            <p:nvPr/>
          </p:nvSpPr>
          <p:spPr bwMode="auto">
            <a:xfrm>
              <a:off x="673" y="144"/>
              <a:ext cx="8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32786" name="Text Box 18"/>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D2A448B4-E65B-43B0-87BB-125CE2A5C856}" type="slidenum">
              <a:rPr lang="it-IT" altLang="it-IT" sz="1400">
                <a:solidFill>
                  <a:schemeClr val="bg1"/>
                </a:solidFill>
                <a:latin typeface="Arial" panose="020B0604020202020204" pitchFamily="34" charset="0"/>
              </a:rPr>
              <a:pPr>
                <a:spcBef>
                  <a:spcPct val="50000"/>
                </a:spcBef>
              </a:pPr>
              <a:t>54</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34008552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9CC56187-0DF8-4912-A76E-79BDE88595B3}" type="slidenum">
              <a:rPr lang="it-IT" altLang="it-IT"/>
              <a:pPr/>
              <a:t>55</a:t>
            </a:fld>
            <a:endParaRPr lang="it-IT" altLang="it-IT"/>
          </a:p>
        </p:txBody>
      </p:sp>
      <p:sp>
        <p:nvSpPr>
          <p:cNvPr id="257037" name="Text Box 1037"/>
          <p:cNvSpPr txBox="1">
            <a:spLocks noChangeArrowheads="1"/>
          </p:cNvSpPr>
          <p:nvPr/>
        </p:nvSpPr>
        <p:spPr bwMode="auto">
          <a:xfrm>
            <a:off x="1066800" y="228600"/>
            <a:ext cx="7696200" cy="396875"/>
          </a:xfrm>
          <a:prstGeom prst="rect">
            <a:avLst/>
          </a:prstGeom>
          <a:gradFill rotWithShape="0">
            <a:gsLst>
              <a:gs pos="0">
                <a:srgbClr val="FAFF2D"/>
              </a:gs>
              <a:gs pos="100000">
                <a:srgbClr val="99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b="1">
                <a:solidFill>
                  <a:srgbClr val="FF0000"/>
                </a:solidFill>
                <a:effectLst>
                  <a:outerShdw blurRad="38100" dist="38100" dir="2700000" algn="tl">
                    <a:srgbClr val="000000"/>
                  </a:outerShdw>
                </a:effectLst>
                <a:latin typeface="Arial" panose="020B0604020202020204" pitchFamily="34" charset="0"/>
                <a:cs typeface="Times New Roman" panose="02020603050405020304" pitchFamily="18" charset="0"/>
              </a:rPr>
              <a:t>TITOLAZIONE DEL MAGNESIO CON EDTA</a:t>
            </a:r>
          </a:p>
        </p:txBody>
      </p:sp>
      <p:sp>
        <p:nvSpPr>
          <p:cNvPr id="257038" name="Text Box 1038"/>
          <p:cNvSpPr txBox="1">
            <a:spLocks noChangeArrowheads="1"/>
          </p:cNvSpPr>
          <p:nvPr/>
        </p:nvSpPr>
        <p:spPr bwMode="auto">
          <a:xfrm>
            <a:off x="1066800" y="1066800"/>
            <a:ext cx="76962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Reattivi</a:t>
            </a:r>
            <a:r>
              <a:rPr lang="it-IT" altLang="it-IT" sz="16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cloruro o nitrato di magnesio, EDTA, NECT, ammoniaca, cloruro di ammonio; </a:t>
            </a:r>
          </a:p>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Vetreria</a:t>
            </a:r>
            <a:r>
              <a:rPr lang="it-IT" altLang="it-IT" sz="16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un essiccatore; una buretta da 50 mL tarata in decimi di ml, due bicchieri da 50 ml, una beuta da 250 ml, una spruzzetta di acqua deionizzata, un pallone tarato da 1 L,  una pipetta a siringa, un imbuto; </a:t>
            </a:r>
          </a:p>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Soluzione 0,01 M di magnesio: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già pronta;</a:t>
            </a:r>
          </a:p>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Soluzione di indicatore (già pronta):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NECT;</a:t>
            </a:r>
          </a:p>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Preparazione della soluzione standard c.e. 0,01 M di sale bisodico dell’EDTA: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pesare c.e. 3,7 g di sale (P</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EDTA</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 trasferirli quantitativamente in pallone da 1,0 L (V) con acqua deionizzata; portare a volume; M</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EDTA</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P</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EDTA</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/(MW</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EDTA</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p>
          <a:p>
            <a:pPr algn="just">
              <a:spcBef>
                <a:spcPct val="35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Preparazione della soluzione tampone a pH 10: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già pronta [portare a volume in pallone da 250 mL circa 15,5 g di NH</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Cl e 142 mL di ammoniaca concentrata (densità 0,88-0.90); verificare il risultato con un pHmetro ed eventualmente aggiustare il pH].</a:t>
            </a:r>
          </a:p>
        </p:txBody>
      </p:sp>
      <p:sp>
        <p:nvSpPr>
          <p:cNvPr id="257039" name="Text Box 1039"/>
          <p:cNvSpPr txBox="1">
            <a:spLocks noChangeArrowheads="1"/>
          </p:cNvSpPr>
          <p:nvPr/>
        </p:nvSpPr>
        <p:spPr bwMode="auto">
          <a:xfrm>
            <a:off x="1066800" y="5029200"/>
            <a:ext cx="7620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Titolazione:</a:t>
            </a:r>
            <a:endParaRPr lang="it-IT" altLang="it-IT" sz="16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a:spcBef>
                <a:spcPct val="50000"/>
              </a:spcBef>
              <a:buFontTx/>
              <a:buAutoNum type="arabicPeriod"/>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prelevare c.e. 25 mL della soluzione di magnesio mediante una buretta e portarli a 100 mL in una beuta, aggiungere 3 mL di soluzione tampone (con la pipetta a siringa)  e 4-5 gocce di indicatore;</a:t>
            </a:r>
          </a:p>
        </p:txBody>
      </p:sp>
      <p:sp>
        <p:nvSpPr>
          <p:cNvPr id="257043" name="Text Box 1043"/>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87A00535-07F8-4160-916B-C94D82105A99}" type="slidenum">
              <a:rPr lang="it-IT" altLang="it-IT" sz="1400">
                <a:solidFill>
                  <a:schemeClr val="bg1"/>
                </a:solidFill>
                <a:latin typeface="Arial" panose="020B0604020202020204" pitchFamily="34" charset="0"/>
              </a:rPr>
              <a:pPr>
                <a:spcBef>
                  <a:spcPct val="50000"/>
                </a:spcBef>
              </a:pPr>
              <a:t>55</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22758519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24A0A74A-D6B4-43B9-B19A-1AAD9E1221CE}" type="slidenum">
              <a:rPr lang="it-IT" altLang="it-IT"/>
              <a:pPr/>
              <a:t>56</a:t>
            </a:fld>
            <a:endParaRPr lang="it-IT" altLang="it-IT"/>
          </a:p>
        </p:txBody>
      </p:sp>
      <p:sp>
        <p:nvSpPr>
          <p:cNvPr id="258052" name="Text Box 4"/>
          <p:cNvSpPr txBox="1">
            <a:spLocks noChangeArrowheads="1"/>
          </p:cNvSpPr>
          <p:nvPr/>
        </p:nvSpPr>
        <p:spPr bwMode="auto">
          <a:xfrm>
            <a:off x="1143000" y="838200"/>
            <a:ext cx="7696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AutoNum type="arabicPeriod" startAt="3"/>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titolare fino al viraggio dal rosso all'azzurro (fino alla scomparsa delle ultime tracce di viola): per una più sicura identificazione del colore dell'indicatore durante la titolazione, appoggiare la beuta su di un foglietto di carta da filtro; eventualmente preparare due soluzioni con l'indicatore libero (20 mL di acqua deionizzata + 2 gocce di NECT + qualche goccia di tampone) e complessato [20 mL di acqua corrente (contiene sali di magnesio) + 2 gocce di NECT + qualche goccia di tampone] in modo che, durante la titolazione, si possa confrontare il colore della soluzione con quello delle soluzioni di riferimento; in vicinanza del p.e., quando la colorazione azzurra osservata dopo ogni aggiunta comincia a divenire più persistente, aggiungere lentamente il titolante in quanto la reazione non e' delle più veloci;</a:t>
            </a:r>
          </a:p>
          <a:p>
            <a:pPr algn="just">
              <a:spcBef>
                <a:spcPct val="50000"/>
              </a:spcBef>
              <a:buFontTx/>
              <a:buAutoNum type="arabicPeriod" startAt="3"/>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leggere il volume al punto di arresto a due cifre decimali (V</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EDTA</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mL) e ripetere la titolazione fino ad ottenere una deviazione standard </a:t>
            </a:r>
            <a:r>
              <a:rPr lang="it-IT" altLang="it-IT" sz="16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soddisfacente</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p>
          <a:p>
            <a:pPr algn="just">
              <a:spcBef>
                <a:spcPct val="50000"/>
              </a:spcBef>
              <a:buFontTx/>
              <a:buAutoNum type="arabicPeriod" startAt="3"/>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eventualmente eseguire una titolazione in bianco (come sopra ma senza aggiungere il magnesio) per sottrarre da V</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EDTA</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il volume necessario per il viraggio dell'indicatore.</a:t>
            </a:r>
          </a:p>
          <a:p>
            <a:pPr algn="just">
              <a:spcBef>
                <a:spcPct val="50000"/>
              </a:spcBef>
            </a:pPr>
            <a:r>
              <a:rPr lang="it-IT" altLang="it-IT" sz="1600" b="1">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Stesura della relazione di lavoro:</a:t>
            </a:r>
            <a:endParaRPr lang="it-IT" altLang="it-IT" sz="16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a:spcBef>
                <a:spcPct val="50000"/>
              </a:spcBef>
              <a:buFontTx/>
              <a:buAutoNum type="arabicPeriod" startAt="6"/>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calcolare la concentrazione della soluzione di magnesio</a:t>
            </a:r>
          </a:p>
          <a:p>
            <a:pPr algn="ctr">
              <a:spcBef>
                <a:spcPct val="50000"/>
              </a:spcBef>
            </a:pPr>
            <a:r>
              <a:rPr lang="it-IT" altLang="it-IT" sz="1600" b="1"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Mg</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M</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EDTA</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EDTA</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V</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Mg</a:t>
            </a:r>
          </a:p>
          <a:p>
            <a:pPr algn="just">
              <a:spcBef>
                <a:spcPct val="50000"/>
              </a:spcBef>
              <a:buFontTx/>
              <a:buAutoNum type="arabicPeriod" startAt="7"/>
            </a:pP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valutare l'intervallo di fiducia e riferire il risultato al Docente.</a:t>
            </a:r>
          </a:p>
        </p:txBody>
      </p:sp>
      <p:sp>
        <p:nvSpPr>
          <p:cNvPr id="258054" name="Text Box 6"/>
          <p:cNvSpPr txBox="1">
            <a:spLocks noChangeArrowheads="1"/>
          </p:cNvSpPr>
          <p:nvPr/>
        </p:nvSpPr>
        <p:spPr bwMode="auto">
          <a:xfrm>
            <a:off x="1143000" y="228600"/>
            <a:ext cx="7696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AutoNum type="arabicPeriod" startAt="2"/>
            </a:pP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avvinare una buretta da 50 mL </a:t>
            </a:r>
            <a:r>
              <a:rPr lang="it-IT" altLang="it-IT" sz="16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pulita</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con 5-10 mL della soluzione di EDTA; riempirla e azzerarla (attenzione alle bolle nel beccuccio);</a:t>
            </a:r>
          </a:p>
        </p:txBody>
      </p:sp>
      <p:sp>
        <p:nvSpPr>
          <p:cNvPr id="258056" name="Text Box 8"/>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1A75F88D-9B8D-4DC2-A183-A4F5640DEE90}" type="slidenum">
              <a:rPr lang="it-IT" altLang="it-IT" sz="1400">
                <a:solidFill>
                  <a:schemeClr val="bg1"/>
                </a:solidFill>
                <a:latin typeface="Arial" panose="020B0604020202020204" pitchFamily="34" charset="0"/>
              </a:rPr>
              <a:pPr>
                <a:spcBef>
                  <a:spcPct val="50000"/>
                </a:spcBef>
              </a:pPr>
              <a:t>56</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1834897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 name="Segnaposto numero diapositiva 3"/>
          <p:cNvSpPr>
            <a:spLocks noGrp="1"/>
          </p:cNvSpPr>
          <p:nvPr>
            <p:ph type="sldNum" sz="quarter" idx="12"/>
          </p:nvPr>
        </p:nvSpPr>
        <p:spPr/>
        <p:txBody>
          <a:bodyPr/>
          <a:lstStyle/>
          <a:p>
            <a:fld id="{BD6F128F-E4DC-40F7-B338-34E25D00F326}" type="slidenum">
              <a:rPr lang="it-IT" altLang="it-IT"/>
              <a:pPr/>
              <a:t>6</a:t>
            </a:fld>
            <a:endParaRPr lang="it-IT" altLang="it-IT"/>
          </a:p>
        </p:txBody>
      </p:sp>
      <p:sp>
        <p:nvSpPr>
          <p:cNvPr id="112644" name="Rectangle 4"/>
          <p:cNvSpPr>
            <a:spLocks noChangeArrowheads="1"/>
          </p:cNvSpPr>
          <p:nvPr/>
        </p:nvSpPr>
        <p:spPr bwMode="auto">
          <a:xfrm>
            <a:off x="990600" y="838200"/>
            <a:ext cx="7772400" cy="54102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112655" name="Group 15"/>
          <p:cNvGrpSpPr>
            <a:grpSpLocks/>
          </p:cNvGrpSpPr>
          <p:nvPr/>
        </p:nvGrpSpPr>
        <p:grpSpPr bwMode="auto">
          <a:xfrm>
            <a:off x="990600" y="228600"/>
            <a:ext cx="7772400" cy="396875"/>
            <a:chOff x="624" y="144"/>
            <a:chExt cx="4896" cy="250"/>
          </a:xfrm>
        </p:grpSpPr>
        <p:sp>
          <p:nvSpPr>
            <p:cNvPr id="112656" name="Rectangle 16"/>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2657" name="Text Box 17"/>
            <p:cNvSpPr txBox="1">
              <a:spLocks noChangeArrowheads="1"/>
            </p:cNvSpPr>
            <p:nvPr/>
          </p:nvSpPr>
          <p:spPr bwMode="auto">
            <a:xfrm>
              <a:off x="673" y="144"/>
              <a:ext cx="8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112658" name="Text Box 18"/>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8D9D6DFE-9917-46D7-8110-ADF2B50A24D3}" type="slidenum">
              <a:rPr lang="it-IT" altLang="it-IT" sz="1400">
                <a:solidFill>
                  <a:schemeClr val="bg1"/>
                </a:solidFill>
                <a:latin typeface="Arial" panose="020B0604020202020204" pitchFamily="34" charset="0"/>
              </a:rPr>
              <a:pPr>
                <a:spcBef>
                  <a:spcPct val="50000"/>
                </a:spcBef>
              </a:pPr>
              <a:t>6</a:t>
            </a:fld>
            <a:endParaRPr lang="it-IT" altLang="it-IT" sz="1400">
              <a:solidFill>
                <a:schemeClr val="bg1"/>
              </a:solidFill>
              <a:latin typeface="Arial" panose="020B0604020202020204" pitchFamily="34" charset="0"/>
            </a:endParaRPr>
          </a:p>
        </p:txBody>
      </p:sp>
      <p:grpSp>
        <p:nvGrpSpPr>
          <p:cNvPr id="112660" name="Group 20"/>
          <p:cNvGrpSpPr>
            <a:grpSpLocks/>
          </p:cNvGrpSpPr>
          <p:nvPr/>
        </p:nvGrpSpPr>
        <p:grpSpPr bwMode="auto">
          <a:xfrm>
            <a:off x="1447800" y="1219200"/>
            <a:ext cx="7086600" cy="4724400"/>
            <a:chOff x="912" y="768"/>
            <a:chExt cx="4464" cy="2976"/>
          </a:xfrm>
        </p:grpSpPr>
        <p:sp>
          <p:nvSpPr>
            <p:cNvPr id="112649" name="Rectangle 9"/>
            <p:cNvSpPr>
              <a:spLocks noChangeArrowheads="1"/>
            </p:cNvSpPr>
            <p:nvPr/>
          </p:nvSpPr>
          <p:spPr bwMode="auto">
            <a:xfrm>
              <a:off x="912" y="768"/>
              <a:ext cx="4464" cy="297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112650" name="Object 10"/>
            <p:cNvGraphicFramePr>
              <a:graphicFrameLocks noChangeAspect="1"/>
            </p:cNvGraphicFramePr>
            <p:nvPr/>
          </p:nvGraphicFramePr>
          <p:xfrm>
            <a:off x="1008" y="864"/>
            <a:ext cx="4272" cy="2767"/>
          </p:xfrm>
          <a:graphic>
            <a:graphicData uri="http://schemas.openxmlformats.org/presentationml/2006/ole">
              <mc:AlternateContent xmlns:mc="http://schemas.openxmlformats.org/markup-compatibility/2006">
                <mc:Choice xmlns:v="urn:schemas-microsoft-com:vml" Requires="v">
                  <p:oleObj spid="_x0000_s284685" name="Mathcad" r:id="rId3" imgW="4896000" imgH="3171960" progId="Mathcad">
                    <p:embed/>
                  </p:oleObj>
                </mc:Choice>
                <mc:Fallback>
                  <p:oleObj name="Mathcad" r:id="rId3" imgW="4896000" imgH="3171960" progId="Mathca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864"/>
                          <a:ext cx="4272" cy="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2654" name="Group 14"/>
            <p:cNvGrpSpPr>
              <a:grpSpLocks/>
            </p:cNvGrpSpPr>
            <p:nvPr/>
          </p:nvGrpSpPr>
          <p:grpSpPr bwMode="auto">
            <a:xfrm>
              <a:off x="1248" y="2400"/>
              <a:ext cx="720" cy="720"/>
              <a:chOff x="1248" y="2400"/>
              <a:chExt cx="720" cy="720"/>
            </a:xfrm>
          </p:grpSpPr>
          <p:sp>
            <p:nvSpPr>
              <p:cNvPr id="112652" name="Text Box 12"/>
              <p:cNvSpPr txBox="1">
                <a:spLocks noChangeArrowheads="1"/>
              </p:cNvSpPr>
              <p:nvPr/>
            </p:nvSpPr>
            <p:spPr bwMode="auto">
              <a:xfrm>
                <a:off x="1248" y="2400"/>
                <a:ext cx="720" cy="583"/>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a:solidFill>
                      <a:srgbClr val="FF3300"/>
                    </a:solidFill>
                    <a:latin typeface="Arial" panose="020B0604020202020204" pitchFamily="34" charset="0"/>
                  </a:rPr>
                  <a:t>Vedi tabelle t stud</a:t>
                </a:r>
              </a:p>
            </p:txBody>
          </p:sp>
          <p:sp>
            <p:nvSpPr>
              <p:cNvPr id="112653" name="Line 13"/>
              <p:cNvSpPr>
                <a:spLocks noChangeShapeType="1"/>
              </p:cNvSpPr>
              <p:nvPr/>
            </p:nvSpPr>
            <p:spPr bwMode="auto">
              <a:xfrm flipH="1">
                <a:off x="1440" y="2832"/>
                <a:ext cx="144" cy="288"/>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12659" name="Text Box 19"/>
            <p:cNvSpPr txBox="1">
              <a:spLocks noChangeArrowheads="1"/>
            </p:cNvSpPr>
            <p:nvPr/>
          </p:nvSpPr>
          <p:spPr bwMode="auto">
            <a:xfrm>
              <a:off x="3024" y="3168"/>
              <a:ext cx="2256" cy="5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400" b="1">
                  <a:solidFill>
                    <a:srgbClr val="FF0000"/>
                  </a:solidFill>
                  <a:latin typeface="Arial" panose="020B0604020202020204" pitchFamily="34" charset="0"/>
                </a:rPr>
                <a:t>C</a:t>
              </a:r>
              <a:r>
                <a:rPr lang="it-IT" altLang="it-IT" sz="1400" b="1" baseline="-25000">
                  <a:solidFill>
                    <a:srgbClr val="FF0000"/>
                  </a:solidFill>
                  <a:latin typeface="Arial" panose="020B0604020202020204" pitchFamily="34" charset="0"/>
                </a:rPr>
                <a:t>HCl</a:t>
              </a:r>
              <a:r>
                <a:rPr lang="it-IT" altLang="it-IT" sz="1400" b="1">
                  <a:solidFill>
                    <a:srgbClr val="FF0000"/>
                  </a:solidFill>
                  <a:latin typeface="Arial" panose="020B0604020202020204" pitchFamily="34" charset="0"/>
                </a:rPr>
                <a:t> = 0,1174</a:t>
              </a:r>
              <a:r>
                <a:rPr lang="it-IT" altLang="it-IT" sz="1400" b="1">
                  <a:solidFill>
                    <a:srgbClr val="FF0000"/>
                  </a:solidFill>
                  <a:latin typeface="Arial" panose="020B0604020202020204" pitchFamily="34" charset="0"/>
                  <a:cs typeface="Times New Roman" panose="02020603050405020304" pitchFamily="18" charset="0"/>
                </a:rPr>
                <a:t>±0,0011 M (P = 95%; n = 4)</a:t>
              </a:r>
            </a:p>
            <a:p>
              <a:pPr>
                <a:spcBef>
                  <a:spcPct val="50000"/>
                </a:spcBef>
              </a:pPr>
              <a:r>
                <a:rPr lang="it-IT" altLang="it-IT" sz="1400" b="1">
                  <a:solidFill>
                    <a:srgbClr val="FF0000"/>
                  </a:solidFill>
                  <a:latin typeface="Arial" panose="020B0604020202020204" pitchFamily="34" charset="0"/>
                </a:rPr>
                <a:t>C</a:t>
              </a:r>
              <a:r>
                <a:rPr lang="it-IT" altLang="it-IT" sz="1400" b="1" baseline="-25000">
                  <a:solidFill>
                    <a:srgbClr val="FF0000"/>
                  </a:solidFill>
                  <a:latin typeface="Arial" panose="020B0604020202020204" pitchFamily="34" charset="0"/>
                </a:rPr>
                <a:t>HCl</a:t>
              </a:r>
              <a:r>
                <a:rPr lang="it-IT" altLang="it-IT" sz="1400" b="1">
                  <a:solidFill>
                    <a:srgbClr val="FF0000"/>
                  </a:solidFill>
                  <a:latin typeface="Arial" panose="020B0604020202020204" pitchFamily="34" charset="0"/>
                </a:rPr>
                <a:t> = 0,1174</a:t>
              </a:r>
              <a:r>
                <a:rPr lang="it-IT" altLang="it-IT" sz="1400" b="1">
                  <a:solidFill>
                    <a:srgbClr val="FF0000"/>
                  </a:solidFill>
                  <a:latin typeface="Arial" panose="020B0604020202020204" pitchFamily="34" charset="0"/>
                  <a:cs typeface="Times New Roman" panose="02020603050405020304" pitchFamily="18" charset="0"/>
                </a:rPr>
                <a:t>±0,0011 M (</a:t>
              </a:r>
              <a:r>
                <a:rPr lang="it-IT" altLang="it-IT" sz="1400" b="1">
                  <a:solidFill>
                    <a:srgbClr val="FF0000"/>
                  </a:solidFill>
                  <a:latin typeface="Symbol" panose="05050102010706020507" pitchFamily="18" charset="2"/>
                  <a:cs typeface="Times New Roman" panose="02020603050405020304" pitchFamily="18" charset="0"/>
                </a:rPr>
                <a:t>a</a:t>
              </a:r>
              <a:r>
                <a:rPr lang="it-IT" altLang="it-IT" sz="1400" b="1">
                  <a:solidFill>
                    <a:srgbClr val="FF0000"/>
                  </a:solidFill>
                  <a:latin typeface="Arial" panose="020B0604020202020204" pitchFamily="34" charset="0"/>
                  <a:cs typeface="Times New Roman" panose="02020603050405020304" pitchFamily="18" charset="0"/>
                </a:rPr>
                <a:t> = 0,05 </a:t>
              </a:r>
              <a:r>
                <a:rPr lang="it-IT" altLang="it-IT" sz="1400" b="1">
                  <a:solidFill>
                    <a:srgbClr val="FF0000"/>
                  </a:solidFill>
                  <a:latin typeface="Symbol" panose="05050102010706020507" pitchFamily="18" charset="2"/>
                  <a:cs typeface="Times New Roman" panose="02020603050405020304" pitchFamily="18" charset="0"/>
                </a:rPr>
                <a:t>n </a:t>
              </a:r>
              <a:r>
                <a:rPr lang="it-IT" altLang="it-IT" sz="1400" b="1">
                  <a:solidFill>
                    <a:srgbClr val="FF0000"/>
                  </a:solidFill>
                  <a:latin typeface="Arial" panose="020B0604020202020204" pitchFamily="34" charset="0"/>
                  <a:cs typeface="Times New Roman" panose="02020603050405020304" pitchFamily="18" charset="0"/>
                </a:rPr>
                <a:t>= 3)</a:t>
              </a:r>
            </a:p>
            <a:p>
              <a:endParaRPr lang="it-IT" altLang="it-IT" sz="1400" b="1">
                <a:solidFill>
                  <a:srgbClr val="FF0000"/>
                </a:solidFill>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13494984-8C48-4200-9180-4A995EA95AF4}" type="slidenum">
              <a:rPr lang="it-IT" altLang="it-IT"/>
              <a:pPr/>
              <a:t>7</a:t>
            </a:fld>
            <a:endParaRPr lang="it-IT" altLang="it-IT"/>
          </a:p>
        </p:txBody>
      </p:sp>
      <p:sp>
        <p:nvSpPr>
          <p:cNvPr id="177162" name="Text Box 1034"/>
          <p:cNvSpPr txBox="1">
            <a:spLocks noChangeArrowheads="1"/>
          </p:cNvSpPr>
          <p:nvPr/>
        </p:nvSpPr>
        <p:spPr bwMode="auto">
          <a:xfrm>
            <a:off x="1143000" y="2971800"/>
            <a:ext cx="7543800" cy="327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Perché non è necessario pesare esattamente 0,2000 g?</a:t>
            </a:r>
          </a:p>
          <a:p>
            <a:pPr>
              <a:spcBef>
                <a:spcPct val="50000"/>
              </a:spcBef>
            </a:pPr>
            <a:endParaRPr lang="it-IT" altLang="it-IT">
              <a:solidFill>
                <a:schemeClr val="bg1"/>
              </a:solidFill>
              <a:effectLst>
                <a:outerShdw blurRad="38100" dist="38100" dir="2700000" algn="tl">
                  <a:srgbClr val="000000"/>
                </a:outerShdw>
              </a:effectLst>
              <a:latin typeface="Arial" panose="020B0604020202020204" pitchFamily="34" charset="0"/>
            </a:endParaRPr>
          </a:p>
          <a:p>
            <a:pP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Per standardizzare una soluzione di permanganato, KMnO</a:t>
            </a:r>
            <a:r>
              <a:rPr lang="it-IT" altLang="it-IT" baseline="-25000">
                <a:solidFill>
                  <a:schemeClr val="bg1"/>
                </a:solidFill>
                <a:effectLst>
                  <a:outerShdw blurRad="38100" dist="38100" dir="2700000" algn="tl">
                    <a:srgbClr val="000000"/>
                  </a:outerShdw>
                </a:effectLst>
                <a:latin typeface="Arial" panose="020B0604020202020204" pitchFamily="34" charset="0"/>
              </a:rPr>
              <a:t>4</a:t>
            </a:r>
            <a:r>
              <a:rPr lang="it-IT" altLang="it-IT">
                <a:solidFill>
                  <a:schemeClr val="bg1"/>
                </a:solidFill>
                <a:effectLst>
                  <a:outerShdw blurRad="38100" dist="38100" dir="2700000" algn="tl">
                    <a:srgbClr val="000000"/>
                  </a:outerShdw>
                </a:effectLst>
                <a:latin typeface="Arial" panose="020B0604020202020204" pitchFamily="34" charset="0"/>
              </a:rPr>
              <a:t>, si sfrutta la reazione con ossalato sodico, Na</a:t>
            </a:r>
            <a:r>
              <a:rPr lang="it-IT" altLang="it-IT" baseline="-25000">
                <a:solidFill>
                  <a:schemeClr val="bg1"/>
                </a:solidFill>
                <a:effectLst>
                  <a:outerShdw blurRad="38100" dist="38100" dir="2700000" algn="tl">
                    <a:srgbClr val="000000"/>
                  </a:outerShdw>
                </a:effectLst>
                <a:latin typeface="Arial" panose="020B0604020202020204" pitchFamily="34" charset="0"/>
              </a:rPr>
              <a:t>2</a:t>
            </a:r>
            <a:r>
              <a:rPr lang="it-IT" altLang="it-IT">
                <a:solidFill>
                  <a:schemeClr val="bg1"/>
                </a:solidFill>
                <a:effectLst>
                  <a:outerShdw blurRad="38100" dist="38100" dir="2700000" algn="tl">
                    <a:srgbClr val="000000"/>
                  </a:outerShdw>
                </a:effectLst>
                <a:latin typeface="Arial" panose="020B0604020202020204" pitchFamily="34" charset="0"/>
              </a:rPr>
              <a:t>C</a:t>
            </a:r>
            <a:r>
              <a:rPr lang="it-IT" altLang="it-IT" baseline="-25000">
                <a:solidFill>
                  <a:schemeClr val="bg1"/>
                </a:solidFill>
                <a:effectLst>
                  <a:outerShdw blurRad="38100" dist="38100" dir="2700000" algn="tl">
                    <a:srgbClr val="000000"/>
                  </a:outerShdw>
                </a:effectLst>
                <a:latin typeface="Arial" panose="020B0604020202020204" pitchFamily="34" charset="0"/>
              </a:rPr>
              <a:t>2</a:t>
            </a:r>
            <a:r>
              <a:rPr lang="it-IT" altLang="it-IT">
                <a:solidFill>
                  <a:schemeClr val="bg1"/>
                </a:solidFill>
                <a:effectLst>
                  <a:outerShdw blurRad="38100" dist="38100" dir="2700000" algn="tl">
                    <a:srgbClr val="000000"/>
                  </a:outerShdw>
                </a:effectLst>
                <a:latin typeface="Arial" panose="020B0604020202020204" pitchFamily="34" charset="0"/>
              </a:rPr>
              <a:t>O</a:t>
            </a:r>
            <a:r>
              <a:rPr lang="it-IT" altLang="it-IT" baseline="-25000">
                <a:solidFill>
                  <a:schemeClr val="bg1"/>
                </a:solidFill>
                <a:effectLst>
                  <a:outerShdw blurRad="38100" dist="38100" dir="2700000" algn="tl">
                    <a:srgbClr val="000000"/>
                  </a:outerShdw>
                </a:effectLst>
                <a:latin typeface="Arial" panose="020B0604020202020204" pitchFamily="34" charset="0"/>
              </a:rPr>
              <a:t>4.</a:t>
            </a:r>
          </a:p>
          <a:p>
            <a:pPr algn="ctr">
              <a:spcBef>
                <a:spcPct val="80000"/>
              </a:spcBef>
            </a:pPr>
            <a:r>
              <a:rPr lang="it-IT" altLang="it-IT" b="1">
                <a:solidFill>
                  <a:schemeClr val="bg1"/>
                </a:solidFill>
                <a:effectLst>
                  <a:outerShdw blurRad="38100" dist="38100" dir="2700000" algn="tl">
                    <a:srgbClr val="000000"/>
                  </a:outerShdw>
                </a:effectLst>
                <a:latin typeface="Arial" panose="020B0604020202020204" pitchFamily="34" charset="0"/>
              </a:rPr>
              <a:t>5C</a:t>
            </a:r>
            <a:r>
              <a:rPr lang="it-IT" altLang="it-IT" b="1" baseline="-25000">
                <a:solidFill>
                  <a:schemeClr val="bg1"/>
                </a:solidFill>
                <a:effectLst>
                  <a:outerShdw blurRad="38100" dist="38100" dir="2700000" algn="tl">
                    <a:srgbClr val="000000"/>
                  </a:outerShdw>
                </a:effectLst>
                <a:latin typeface="Arial" panose="020B0604020202020204" pitchFamily="34" charset="0"/>
              </a:rPr>
              <a:t>2</a:t>
            </a:r>
            <a:r>
              <a:rPr lang="it-IT" altLang="it-IT" b="1">
                <a:solidFill>
                  <a:schemeClr val="bg1"/>
                </a:solidFill>
                <a:effectLst>
                  <a:outerShdw blurRad="38100" dist="38100" dir="2700000" algn="tl">
                    <a:srgbClr val="000000"/>
                  </a:outerShdw>
                </a:effectLst>
                <a:latin typeface="Arial" panose="020B0604020202020204" pitchFamily="34" charset="0"/>
              </a:rPr>
              <a:t>O</a:t>
            </a:r>
            <a:r>
              <a:rPr lang="it-IT" altLang="it-IT" b="1" baseline="-25000">
                <a:solidFill>
                  <a:schemeClr val="bg1"/>
                </a:solidFill>
                <a:effectLst>
                  <a:outerShdw blurRad="38100" dist="38100" dir="2700000" algn="tl">
                    <a:srgbClr val="000000"/>
                  </a:outerShdw>
                </a:effectLst>
                <a:latin typeface="Arial" panose="020B0604020202020204" pitchFamily="34" charset="0"/>
              </a:rPr>
              <a:t>4</a:t>
            </a:r>
            <a:r>
              <a:rPr lang="it-IT" altLang="it-IT" b="1" baseline="30000">
                <a:solidFill>
                  <a:schemeClr val="bg1"/>
                </a:solidFill>
                <a:effectLst>
                  <a:outerShdw blurRad="38100" dist="38100" dir="2700000" algn="tl">
                    <a:srgbClr val="000000"/>
                  </a:outerShdw>
                </a:effectLst>
                <a:latin typeface="Arial" panose="020B0604020202020204" pitchFamily="34" charset="0"/>
              </a:rPr>
              <a:t>2- </a:t>
            </a:r>
            <a:r>
              <a:rPr lang="it-IT" altLang="it-IT" b="1">
                <a:solidFill>
                  <a:schemeClr val="bg1"/>
                </a:solidFill>
                <a:effectLst>
                  <a:outerShdw blurRad="38100" dist="38100" dir="2700000" algn="tl">
                    <a:srgbClr val="000000"/>
                  </a:outerShdw>
                </a:effectLst>
                <a:latin typeface="Arial" panose="020B0604020202020204" pitchFamily="34" charset="0"/>
              </a:rPr>
              <a:t>+ 2MnO</a:t>
            </a:r>
            <a:r>
              <a:rPr lang="it-IT" altLang="it-IT" b="1" baseline="-25000">
                <a:solidFill>
                  <a:schemeClr val="bg1"/>
                </a:solidFill>
                <a:effectLst>
                  <a:outerShdw blurRad="38100" dist="38100" dir="2700000" algn="tl">
                    <a:srgbClr val="000000"/>
                  </a:outerShdw>
                </a:effectLst>
                <a:latin typeface="Arial" panose="020B0604020202020204" pitchFamily="34" charset="0"/>
              </a:rPr>
              <a:t>4</a:t>
            </a:r>
            <a:r>
              <a:rPr lang="it-IT" altLang="it-IT" b="1" baseline="30000">
                <a:solidFill>
                  <a:schemeClr val="bg1"/>
                </a:solidFill>
                <a:effectLst>
                  <a:outerShdw blurRad="38100" dist="38100" dir="2700000" algn="tl">
                    <a:srgbClr val="000000"/>
                  </a:outerShdw>
                </a:effectLst>
                <a:latin typeface="Arial" panose="020B0604020202020204" pitchFamily="34" charset="0"/>
              </a:rPr>
              <a:t>-</a:t>
            </a:r>
            <a:r>
              <a:rPr lang="it-IT" altLang="it-IT" b="1">
                <a:solidFill>
                  <a:schemeClr val="bg1"/>
                </a:solidFill>
                <a:effectLst>
                  <a:outerShdw blurRad="38100" dist="38100" dir="2700000" algn="tl">
                    <a:srgbClr val="000000"/>
                  </a:outerShdw>
                </a:effectLst>
                <a:latin typeface="Arial" panose="020B0604020202020204" pitchFamily="34" charset="0"/>
              </a:rPr>
              <a:t> +16H</a:t>
            </a:r>
            <a:r>
              <a:rPr lang="it-IT" altLang="it-IT" b="1" baseline="30000">
                <a:solidFill>
                  <a:schemeClr val="bg1"/>
                </a:solidFill>
                <a:effectLst>
                  <a:outerShdw blurRad="38100" dist="38100" dir="2700000" algn="tl">
                    <a:srgbClr val="000000"/>
                  </a:outerShdw>
                </a:effectLst>
                <a:latin typeface="Arial" panose="020B0604020202020204" pitchFamily="34" charset="0"/>
              </a:rPr>
              <a:t>+</a:t>
            </a:r>
            <a:r>
              <a:rPr lang="it-IT" altLang="it-IT" b="1">
                <a:solidFill>
                  <a:schemeClr val="bg1"/>
                </a:solidFill>
                <a:effectLst>
                  <a:outerShdw blurRad="38100" dist="38100" dir="2700000" algn="tl">
                    <a:srgbClr val="000000"/>
                  </a:outerShdw>
                </a:effectLst>
                <a:latin typeface="Arial" panose="020B0604020202020204" pitchFamily="34" charset="0"/>
              </a:rPr>
              <a:t> = 2Mn</a:t>
            </a:r>
            <a:r>
              <a:rPr lang="it-IT" altLang="it-IT" b="1" baseline="30000">
                <a:solidFill>
                  <a:schemeClr val="bg1"/>
                </a:solidFill>
                <a:effectLst>
                  <a:outerShdw blurRad="38100" dist="38100" dir="2700000" algn="tl">
                    <a:srgbClr val="000000"/>
                  </a:outerShdw>
                </a:effectLst>
                <a:latin typeface="Arial" panose="020B0604020202020204" pitchFamily="34" charset="0"/>
              </a:rPr>
              <a:t>2+</a:t>
            </a:r>
            <a:r>
              <a:rPr lang="it-IT" altLang="it-IT" b="1">
                <a:solidFill>
                  <a:schemeClr val="bg1"/>
                </a:solidFill>
                <a:effectLst>
                  <a:outerShdw blurRad="38100" dist="38100" dir="2700000" algn="tl">
                    <a:srgbClr val="000000"/>
                  </a:outerShdw>
                </a:effectLst>
                <a:latin typeface="Arial" panose="020B0604020202020204" pitchFamily="34" charset="0"/>
              </a:rPr>
              <a:t> +</a:t>
            </a:r>
            <a:r>
              <a:rPr lang="it-IT" altLang="it-IT" b="1" baseline="30000">
                <a:solidFill>
                  <a:schemeClr val="bg1"/>
                </a:solidFill>
                <a:effectLst>
                  <a:outerShdw blurRad="38100" dist="38100" dir="2700000" algn="tl">
                    <a:srgbClr val="000000"/>
                  </a:outerShdw>
                </a:effectLst>
                <a:latin typeface="Arial" panose="020B0604020202020204" pitchFamily="34" charset="0"/>
              </a:rPr>
              <a:t> </a:t>
            </a:r>
            <a:r>
              <a:rPr lang="it-IT" altLang="it-IT" b="1">
                <a:solidFill>
                  <a:schemeClr val="bg1"/>
                </a:solidFill>
                <a:effectLst>
                  <a:outerShdw blurRad="38100" dist="38100" dir="2700000" algn="tl">
                    <a:srgbClr val="000000"/>
                  </a:outerShdw>
                </a:effectLst>
                <a:latin typeface="Arial" panose="020B0604020202020204" pitchFamily="34" charset="0"/>
              </a:rPr>
              <a:t>10CO</a:t>
            </a:r>
            <a:r>
              <a:rPr lang="it-IT" altLang="it-IT" b="1" baseline="-25000">
                <a:solidFill>
                  <a:schemeClr val="bg1"/>
                </a:solidFill>
                <a:effectLst>
                  <a:outerShdw blurRad="38100" dist="38100" dir="2700000" algn="tl">
                    <a:srgbClr val="000000"/>
                  </a:outerShdw>
                </a:effectLst>
                <a:latin typeface="Arial" panose="020B0604020202020204" pitchFamily="34" charset="0"/>
              </a:rPr>
              <a:t>2</a:t>
            </a:r>
            <a:r>
              <a:rPr lang="it-IT" altLang="it-IT" b="1">
                <a:solidFill>
                  <a:schemeClr val="bg1"/>
                </a:solidFill>
                <a:effectLst>
                  <a:outerShdw blurRad="38100" dist="38100" dir="2700000" algn="tl">
                    <a:srgbClr val="000000"/>
                  </a:outerShdw>
                </a:effectLst>
                <a:latin typeface="Arial" panose="020B0604020202020204" pitchFamily="34" charset="0"/>
              </a:rPr>
              <a:t> + 8H</a:t>
            </a:r>
            <a:r>
              <a:rPr lang="it-IT" altLang="it-IT" b="1" baseline="-25000">
                <a:solidFill>
                  <a:schemeClr val="bg1"/>
                </a:solidFill>
                <a:effectLst>
                  <a:outerShdw blurRad="38100" dist="38100" dir="2700000" algn="tl">
                    <a:srgbClr val="000000"/>
                  </a:outerShdw>
                </a:effectLst>
                <a:latin typeface="Arial" panose="020B0604020202020204" pitchFamily="34" charset="0"/>
              </a:rPr>
              <a:t>2</a:t>
            </a:r>
            <a:r>
              <a:rPr lang="it-IT" altLang="it-IT" b="1">
                <a:solidFill>
                  <a:schemeClr val="bg1"/>
                </a:solidFill>
                <a:effectLst>
                  <a:outerShdw blurRad="38100" dist="38100" dir="2700000" algn="tl">
                    <a:srgbClr val="000000"/>
                  </a:outerShdw>
                </a:effectLst>
                <a:latin typeface="Arial" panose="020B0604020202020204" pitchFamily="34" charset="0"/>
              </a:rPr>
              <a:t>O</a:t>
            </a:r>
          </a:p>
          <a:p>
            <a:pPr algn="just">
              <a:spcBef>
                <a:spcPct val="80000"/>
              </a:spcBef>
            </a:pPr>
            <a:r>
              <a:rPr lang="it-IT" altLang="it-IT">
                <a:solidFill>
                  <a:schemeClr val="bg1"/>
                </a:solidFill>
                <a:effectLst>
                  <a:outerShdw blurRad="38100" dist="38100" dir="2700000" algn="tl">
                    <a:srgbClr val="000000"/>
                  </a:outerShdw>
                </a:effectLst>
                <a:latin typeface="Arial" panose="020B0604020202020204" pitchFamily="34" charset="0"/>
              </a:rPr>
              <a:t>La procedura chiede di preparare una soluzione di ossalato pesando c.e. 0,15 g di ossalato anidro e dissolvendolo in 100 mL di acqua deionizzata. Il volume di acqua deve essere misurato esattamente? c.e.? all’incirca (90 –100 mL)?.</a:t>
            </a:r>
          </a:p>
        </p:txBody>
      </p:sp>
      <p:sp>
        <p:nvSpPr>
          <p:cNvPr id="177164" name="Text Box 1036"/>
          <p:cNvSpPr txBox="1">
            <a:spLocks noChangeArrowheads="1"/>
          </p:cNvSpPr>
          <p:nvPr/>
        </p:nvSpPr>
        <p:spPr bwMode="auto">
          <a:xfrm>
            <a:off x="1143000" y="457200"/>
            <a:ext cx="76200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Circa esattamente, c.e., significa all’incirca una cerca quantità ma esattamente. Se la procedura indica “pesare c.e. 0,2 g di NaCl”, si deve prelevare una massa di circa 0,2 g ma nota alla quarta cifra decimale. Le seguenti masse sono tutte corrette:</a:t>
            </a:r>
          </a:p>
          <a:p>
            <a:pPr>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0,1905, 0,2085, 0,2103, 0,1886 g.</a:t>
            </a:r>
          </a:p>
          <a:p>
            <a:pPr>
              <a:spcBef>
                <a:spcPct val="50000"/>
              </a:spcBef>
            </a:pPr>
            <a:endParaRPr lang="it-IT" altLang="it-IT">
              <a:effectLst>
                <a:outerShdw blurRad="38100" dist="38100" dir="2700000" algn="tl">
                  <a:srgbClr val="FFFFFF"/>
                </a:outerShdw>
              </a:effectLst>
            </a:endParaRPr>
          </a:p>
        </p:txBody>
      </p:sp>
      <p:sp>
        <p:nvSpPr>
          <p:cNvPr id="177165" name="Text Box 1037"/>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632B46FC-98B3-4F2E-91EB-513FB2268592}" type="slidenum">
              <a:rPr lang="it-IT" altLang="it-IT" sz="1400">
                <a:solidFill>
                  <a:schemeClr val="bg1"/>
                </a:solidFill>
                <a:latin typeface="Arial" panose="020B0604020202020204" pitchFamily="34" charset="0"/>
              </a:rPr>
              <a:pPr>
                <a:spcBef>
                  <a:spcPct val="50000"/>
                </a:spcBef>
              </a:pPr>
              <a:t>7</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71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716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716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71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CE992B8F-C0BE-431B-B7E2-8C3A79997AFC}" type="slidenum">
              <a:rPr lang="it-IT" altLang="it-IT"/>
              <a:pPr/>
              <a:t>8</a:t>
            </a:fld>
            <a:endParaRPr lang="it-IT" altLang="it-IT"/>
          </a:p>
        </p:txBody>
      </p:sp>
      <p:sp>
        <p:nvSpPr>
          <p:cNvPr id="113668" name="Text Box 4"/>
          <p:cNvSpPr txBox="1">
            <a:spLocks noChangeArrowheads="1"/>
          </p:cNvSpPr>
          <p:nvPr/>
        </p:nvSpPr>
        <p:spPr bwMode="auto">
          <a:xfrm>
            <a:off x="1143000" y="457200"/>
            <a:ext cx="76200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rgbClr val="FFFF00"/>
                </a:solidFill>
                <a:effectLst>
                  <a:outerShdw blurRad="38100" dist="38100" dir="2700000" algn="tl">
                    <a:srgbClr val="000000"/>
                  </a:outerShdw>
                </a:effectLst>
                <a:latin typeface="Arial" panose="020B0604020202020204" pitchFamily="34" charset="0"/>
              </a:rPr>
              <a:t>Tipi di curve di titolazione</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La curva di titolazione è il grafico ottenuto riportando in ordinate il logaritmo negativo di una concentrazione (pH, pCl, pMg, ecc.) o un segnale (per es. potenziale) in funzione del volume di titolante.</a:t>
            </a:r>
          </a:p>
        </p:txBody>
      </p:sp>
      <p:sp>
        <p:nvSpPr>
          <p:cNvPr id="113672" name="Text Box 8"/>
          <p:cNvSpPr txBox="1">
            <a:spLocks noChangeArrowheads="1"/>
          </p:cNvSpPr>
          <p:nvPr/>
        </p:nvSpPr>
        <p:spPr bwMode="auto">
          <a:xfrm>
            <a:off x="1143000" y="2667000"/>
            <a:ext cx="2895600" cy="352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Un esempio classico è quello della titolazione di un acido forte con una base forte. Nel caso della titolazione di HCl 0,1 M con NaOH 0,1 M si ha la curva di titolazione riportata in figura.</a:t>
            </a:r>
          </a:p>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Esistono titolazioni </a:t>
            </a:r>
            <a:r>
              <a:rPr lang="it-IT" altLang="it-IT">
                <a:solidFill>
                  <a:srgbClr val="FFFF00"/>
                </a:solidFill>
                <a:effectLst>
                  <a:outerShdw blurRad="38100" dist="38100" dir="2700000" algn="tl">
                    <a:srgbClr val="000000"/>
                  </a:outerShdw>
                </a:effectLst>
                <a:latin typeface="Arial" panose="020B0604020202020204" pitchFamily="34" charset="0"/>
              </a:rPr>
              <a:t>acido-base</a:t>
            </a:r>
            <a:r>
              <a:rPr lang="it-IT" altLang="it-IT">
                <a:solidFill>
                  <a:schemeClr val="bg1"/>
                </a:solidFill>
                <a:effectLst>
                  <a:outerShdw blurRad="38100" dist="38100" dir="2700000" algn="tl">
                    <a:srgbClr val="000000"/>
                  </a:outerShdw>
                </a:effectLst>
                <a:latin typeface="Arial" panose="020B0604020202020204" pitchFamily="34" charset="0"/>
              </a:rPr>
              <a:t>,</a:t>
            </a:r>
            <a:r>
              <a:rPr lang="it-IT" altLang="it-IT">
                <a:solidFill>
                  <a:srgbClr val="FFFF00"/>
                </a:solidFill>
                <a:effectLst>
                  <a:outerShdw blurRad="38100" dist="38100" dir="2700000" algn="tl">
                    <a:srgbClr val="000000"/>
                  </a:outerShdw>
                </a:effectLst>
                <a:latin typeface="Arial" panose="020B0604020202020204" pitchFamily="34" charset="0"/>
              </a:rPr>
              <a:t> </a:t>
            </a:r>
            <a:r>
              <a:rPr lang="it-IT" altLang="it-IT">
                <a:solidFill>
                  <a:schemeClr val="bg1"/>
                </a:solidFill>
                <a:effectLst>
                  <a:outerShdw blurRad="38100" dist="38100" dir="2700000" algn="tl">
                    <a:srgbClr val="000000"/>
                  </a:outerShdw>
                </a:effectLst>
                <a:latin typeface="Arial" panose="020B0604020202020204" pitchFamily="34" charset="0"/>
              </a:rPr>
              <a:t>di</a:t>
            </a:r>
            <a:r>
              <a:rPr lang="it-IT" altLang="it-IT">
                <a:solidFill>
                  <a:srgbClr val="FFFF00"/>
                </a:solidFill>
                <a:effectLst>
                  <a:outerShdw blurRad="38100" dist="38100" dir="2700000" algn="tl">
                    <a:srgbClr val="000000"/>
                  </a:outerShdw>
                </a:effectLst>
                <a:latin typeface="Arial" panose="020B0604020202020204" pitchFamily="34" charset="0"/>
              </a:rPr>
              <a:t> precipitazione</a:t>
            </a:r>
            <a:r>
              <a:rPr lang="it-IT" altLang="it-IT">
                <a:solidFill>
                  <a:schemeClr val="bg1"/>
                </a:solidFill>
                <a:effectLst>
                  <a:outerShdw blurRad="38100" dist="38100" dir="2700000" algn="tl">
                    <a:srgbClr val="000000"/>
                  </a:outerShdw>
                </a:effectLst>
                <a:latin typeface="Arial" panose="020B0604020202020204" pitchFamily="34" charset="0"/>
              </a:rPr>
              <a:t>, di</a:t>
            </a:r>
            <a:r>
              <a:rPr lang="it-IT" altLang="it-IT">
                <a:solidFill>
                  <a:srgbClr val="FFFF00"/>
                </a:solidFill>
                <a:effectLst>
                  <a:outerShdw blurRad="38100" dist="38100" dir="2700000" algn="tl">
                    <a:srgbClr val="000000"/>
                  </a:outerShdw>
                </a:effectLst>
                <a:latin typeface="Arial" panose="020B0604020202020204" pitchFamily="34" charset="0"/>
              </a:rPr>
              <a:t> complessazione </a:t>
            </a:r>
            <a:r>
              <a:rPr lang="it-IT" altLang="it-IT">
                <a:solidFill>
                  <a:schemeClr val="bg1"/>
                </a:solidFill>
                <a:effectLst>
                  <a:outerShdw blurRad="38100" dist="38100" dir="2700000" algn="tl">
                    <a:srgbClr val="000000"/>
                  </a:outerShdw>
                </a:effectLst>
                <a:latin typeface="Arial" panose="020B0604020202020204" pitchFamily="34" charset="0"/>
              </a:rPr>
              <a:t>e di</a:t>
            </a:r>
            <a:r>
              <a:rPr lang="it-IT" altLang="it-IT">
                <a:solidFill>
                  <a:srgbClr val="FFFF00"/>
                </a:solidFill>
                <a:effectLst>
                  <a:outerShdw blurRad="38100" dist="38100" dir="2700000" algn="tl">
                    <a:srgbClr val="000000"/>
                  </a:outerShdw>
                </a:effectLst>
                <a:latin typeface="Arial" panose="020B0604020202020204" pitchFamily="34" charset="0"/>
              </a:rPr>
              <a:t> ossidoriduzione.</a:t>
            </a:r>
            <a:endParaRPr lang="it-IT" altLang="it-IT">
              <a:solidFill>
                <a:srgbClr val="FFFF00"/>
              </a:solidFill>
              <a:effectLst>
                <a:outerShdw blurRad="38100" dist="38100" dir="2700000" algn="tl">
                  <a:srgbClr val="000000"/>
                </a:outerShdw>
              </a:effectLst>
            </a:endParaRPr>
          </a:p>
        </p:txBody>
      </p:sp>
      <p:graphicFrame>
        <p:nvGraphicFramePr>
          <p:cNvPr id="113673" name="Object 9"/>
          <p:cNvGraphicFramePr>
            <a:graphicFrameLocks noChangeAspect="1"/>
          </p:cNvGraphicFramePr>
          <p:nvPr/>
        </p:nvGraphicFramePr>
        <p:xfrm>
          <a:off x="4876800" y="2362200"/>
          <a:ext cx="3552825" cy="3686175"/>
        </p:xfrm>
        <a:graphic>
          <a:graphicData uri="http://schemas.openxmlformats.org/presentationml/2006/ole">
            <mc:AlternateContent xmlns:mc="http://schemas.openxmlformats.org/markup-compatibility/2006">
              <mc:Choice xmlns:v="urn:schemas-microsoft-com:vml" Requires="v">
                <p:oleObj spid="_x0000_s285709" name="Mathcad" r:id="rId3" imgW="3552840" imgH="3686040" progId="Mathcad">
                  <p:embed/>
                </p:oleObj>
              </mc:Choice>
              <mc:Fallback>
                <p:oleObj name="Mathcad" r:id="rId3" imgW="3552840" imgH="3686040" progId="Mathca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362200"/>
                        <a:ext cx="355282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674" name="Text Box 10"/>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68A42407-8475-49A5-8948-5AD15FB25CA1}" type="slidenum">
              <a:rPr lang="it-IT" altLang="it-IT" sz="1400">
                <a:solidFill>
                  <a:schemeClr val="bg1"/>
                </a:solidFill>
                <a:latin typeface="Arial" panose="020B0604020202020204" pitchFamily="34" charset="0"/>
              </a:rPr>
              <a:pPr>
                <a:spcBef>
                  <a:spcPct val="50000"/>
                </a:spcBef>
              </a:pPr>
              <a:t>8</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672"/>
                                        </p:tgtEl>
                                        <p:attrNameLst>
                                          <p:attrName>style.visibility</p:attrName>
                                        </p:attrNameLst>
                                      </p:cBhvr>
                                      <p:to>
                                        <p:strVal val="visible"/>
                                      </p:to>
                                    </p:set>
                                  </p:childTnLst>
                                </p:cTn>
                              </p:par>
                            </p:childTnLst>
                          </p:cTn>
                        </p:par>
                        <p:par>
                          <p:cTn id="7" fill="hold" nodeType="afterGroup">
                            <p:stCondLst>
                              <p:cond delay="500"/>
                            </p:stCondLst>
                            <p:childTnLst>
                              <p:par>
                                <p:cTn id="8" presetID="9" presetClass="entr" presetSubtype="0" fill="hold" nodeType="afterEffect">
                                  <p:stCondLst>
                                    <p:cond delay="0"/>
                                  </p:stCondLst>
                                  <p:childTnLst>
                                    <p:set>
                                      <p:cBhvr>
                                        <p:cTn id="9" dur="1" fill="hold">
                                          <p:stCondLst>
                                            <p:cond delay="0"/>
                                          </p:stCondLst>
                                        </p:cTn>
                                        <p:tgtEl>
                                          <p:spTgt spid="113673"/>
                                        </p:tgtEl>
                                        <p:attrNameLst>
                                          <p:attrName>style.visibility</p:attrName>
                                        </p:attrNameLst>
                                      </p:cBhvr>
                                      <p:to>
                                        <p:strVal val="visible"/>
                                      </p:to>
                                    </p:set>
                                    <p:animEffect transition="in" filter="dissolve">
                                      <p:cBhvr>
                                        <p:cTn id="10" dur="500"/>
                                        <p:tgtEl>
                                          <p:spTgt spid="113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3F5421F0-7454-42B0-8967-839584391F8C}" type="slidenum">
              <a:rPr lang="it-IT" altLang="it-IT"/>
              <a:pPr/>
              <a:t>9</a:t>
            </a:fld>
            <a:endParaRPr lang="it-IT" altLang="it-IT"/>
          </a:p>
        </p:txBody>
      </p:sp>
      <p:pic>
        <p:nvPicPr>
          <p:cNvPr id="167940" name="Picture 4" descr="titol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400"/>
            <a:ext cx="7772400" cy="4716463"/>
          </a:xfrm>
          <a:prstGeom prst="rect">
            <a:avLst/>
          </a:prstGeom>
          <a:noFill/>
          <a:extLst>
            <a:ext uri="{909E8E84-426E-40DD-AFC4-6F175D3DCCD1}">
              <a14:hiddenFill xmlns:a14="http://schemas.microsoft.com/office/drawing/2010/main">
                <a:solidFill>
                  <a:srgbClr val="FFFFFF"/>
                </a:solidFill>
              </a14:hiddenFill>
            </a:ext>
          </a:extLst>
        </p:spPr>
      </p:pic>
      <p:sp>
        <p:nvSpPr>
          <p:cNvPr id="167943" name="Text Box 7"/>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5695FFDE-9C88-41CB-925B-028A1600CB0E}" type="slidenum">
              <a:rPr lang="it-IT" altLang="it-IT" sz="1400">
                <a:solidFill>
                  <a:schemeClr val="bg1"/>
                </a:solidFill>
                <a:latin typeface="Arial" panose="020B0604020202020204" pitchFamily="34" charset="0"/>
              </a:rPr>
              <a:pPr>
                <a:spcBef>
                  <a:spcPct val="50000"/>
                </a:spcBef>
              </a:pPr>
              <a:t>9</a:t>
            </a:fld>
            <a:endParaRPr lang="it-IT" altLang="it-IT" sz="140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ruttura predefin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uttura predefinit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C:\Programmi\Microsoft Office\Templates\Presentation Designs\Azurro.pot</Template>
  <TotalTime>6562</TotalTime>
  <Words>6251</Words>
  <Application>Microsoft Office PowerPoint</Application>
  <PresentationFormat>Presentazione su schermo (4:3)</PresentationFormat>
  <Paragraphs>462</Paragraphs>
  <Slides>56</Slides>
  <Notes>0</Notes>
  <HiddenSlides>0</HiddenSlides>
  <MMClips>0</MMClips>
  <ScaleCrop>false</ScaleCrop>
  <HeadingPairs>
    <vt:vector size="8" baseType="variant">
      <vt:variant>
        <vt:lpstr>Caratteri utilizzati</vt:lpstr>
      </vt:variant>
      <vt:variant>
        <vt:i4>7</vt:i4>
      </vt:variant>
      <vt:variant>
        <vt:lpstr>Tema</vt:lpstr>
      </vt:variant>
      <vt:variant>
        <vt:i4>2</vt:i4>
      </vt:variant>
      <vt:variant>
        <vt:lpstr>Server OLE incorporati</vt:lpstr>
      </vt:variant>
      <vt:variant>
        <vt:i4>2</vt:i4>
      </vt:variant>
      <vt:variant>
        <vt:lpstr>Titoli diapositive</vt:lpstr>
      </vt:variant>
      <vt:variant>
        <vt:i4>56</vt:i4>
      </vt:variant>
    </vt:vector>
  </HeadingPairs>
  <TitlesOfParts>
    <vt:vector size="67" baseType="lpstr">
      <vt:lpstr>Arial</vt:lpstr>
      <vt:lpstr>Arial Black</vt:lpstr>
      <vt:lpstr>MathSoftText</vt:lpstr>
      <vt:lpstr>Symbol</vt:lpstr>
      <vt:lpstr>Times</vt:lpstr>
      <vt:lpstr>Times New Roman</vt:lpstr>
      <vt:lpstr>Wingdings</vt:lpstr>
      <vt:lpstr>Struttura predefinita</vt:lpstr>
      <vt:lpstr>1_Struttura predefinita</vt:lpstr>
      <vt:lpstr>Equation</vt:lpstr>
      <vt:lpstr>Mathcad</vt:lpstr>
      <vt:lpstr>LEZIONI DI CHIMICA ANALITICA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Chimica Analitica</dc:title>
  <dc:creator>E. Desimoni</dc:creator>
  <cp:lastModifiedBy>AG</cp:lastModifiedBy>
  <cp:revision>250</cp:revision>
  <dcterms:created xsi:type="dcterms:W3CDTF">2001-07-12T12:26:38Z</dcterms:created>
  <dcterms:modified xsi:type="dcterms:W3CDTF">2020-03-17T13:51:25Z</dcterms:modified>
</cp:coreProperties>
</file>