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69" r:id="rId4"/>
    <p:sldId id="303" r:id="rId5"/>
    <p:sldId id="304" r:id="rId6"/>
    <p:sldId id="272" r:id="rId7"/>
    <p:sldId id="305" r:id="rId8"/>
    <p:sldId id="306" r:id="rId9"/>
    <p:sldId id="273" r:id="rId10"/>
    <p:sldId id="274" r:id="rId11"/>
    <p:sldId id="307" r:id="rId12"/>
    <p:sldId id="308" r:id="rId13"/>
    <p:sldId id="309" r:id="rId14"/>
    <p:sldId id="275" r:id="rId15"/>
    <p:sldId id="298" r:id="rId16"/>
    <p:sldId id="299" r:id="rId17"/>
    <p:sldId id="300" r:id="rId18"/>
    <p:sldId id="278" r:id="rId19"/>
    <p:sldId id="277" r:id="rId20"/>
    <p:sldId id="279" r:id="rId21"/>
    <p:sldId id="280" r:id="rId22"/>
    <p:sldId id="310" r:id="rId23"/>
    <p:sldId id="281" r:id="rId24"/>
    <p:sldId id="282" r:id="rId25"/>
    <p:sldId id="283" r:id="rId26"/>
    <p:sldId id="312" r:id="rId27"/>
    <p:sldId id="284" r:id="rId28"/>
    <p:sldId id="313" r:id="rId29"/>
    <p:sldId id="285" r:id="rId30"/>
    <p:sldId id="286" r:id="rId31"/>
    <p:sldId id="287" r:id="rId32"/>
    <p:sldId id="288" r:id="rId33"/>
    <p:sldId id="316" r:id="rId34"/>
    <p:sldId id="317" r:id="rId35"/>
    <p:sldId id="315" r:id="rId36"/>
    <p:sldId id="289" r:id="rId37"/>
    <p:sldId id="290" r:id="rId38"/>
    <p:sldId id="291" r:id="rId39"/>
    <p:sldId id="292" r:id="rId40"/>
    <p:sldId id="318" r:id="rId41"/>
    <p:sldId id="311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4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04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91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14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2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18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9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7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0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03AB-C179-41A4-8630-94CD7A86E4D0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9" y="746675"/>
            <a:ext cx="8100392" cy="550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3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95275"/>
            <a:ext cx="88011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1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475656" y="215198"/>
            <a:ext cx="538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CONFORMAZIONI DEL BUTANO</a:t>
            </a:r>
            <a:endParaRPr lang="it-IT" sz="3200" dirty="0"/>
          </a:p>
        </p:txBody>
      </p:sp>
      <p:sp>
        <p:nvSpPr>
          <p:cNvPr id="11" name="Rettangolo 10"/>
          <p:cNvSpPr/>
          <p:nvPr/>
        </p:nvSpPr>
        <p:spPr>
          <a:xfrm>
            <a:off x="2051720" y="2708920"/>
            <a:ext cx="360040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1331640" y="1556792"/>
            <a:ext cx="7128792" cy="3960440"/>
            <a:chOff x="1475656" y="908720"/>
            <a:chExt cx="7056785" cy="3564148"/>
          </a:xfrm>
        </p:grpSpPr>
        <p:grpSp>
          <p:nvGrpSpPr>
            <p:cNvPr id="6" name="Gruppo 5"/>
            <p:cNvGrpSpPr/>
            <p:nvPr/>
          </p:nvGrpSpPr>
          <p:grpSpPr>
            <a:xfrm>
              <a:off x="1475656" y="908720"/>
              <a:ext cx="7056785" cy="3256371"/>
              <a:chOff x="1475656" y="908720"/>
              <a:chExt cx="7056785" cy="3256371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908720"/>
                <a:ext cx="7056785" cy="3256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1185317"/>
                <a:ext cx="1189037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1151979"/>
                <a:ext cx="1189037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ttangolo 1"/>
              <p:cNvSpPr/>
              <p:nvPr/>
            </p:nvSpPr>
            <p:spPr>
              <a:xfrm>
                <a:off x="6985173" y="2636912"/>
                <a:ext cx="395139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2996952"/>
                <a:ext cx="1189037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2245" y="3022778"/>
                <a:ext cx="1189037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CasellaDiTesto 8"/>
            <p:cNvSpPr txBox="1"/>
            <p:nvPr/>
          </p:nvSpPr>
          <p:spPr>
            <a:xfrm>
              <a:off x="1702789" y="2242515"/>
              <a:ext cx="11390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Sfalsata ANTI</a:t>
              </a:r>
              <a:endParaRPr lang="it-IT" sz="14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895571" y="2242515"/>
              <a:ext cx="13088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Sfalsata gauche</a:t>
              </a:r>
              <a:endParaRPr lang="it-IT" sz="14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499992" y="2322203"/>
              <a:ext cx="8003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Eclissata</a:t>
              </a:r>
              <a:endParaRPr lang="it-IT" sz="1400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087526" y="4165091"/>
              <a:ext cx="10824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Eclissata SIN</a:t>
              </a:r>
              <a:endParaRPr lang="it-IT" sz="14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271282" y="4165089"/>
              <a:ext cx="13088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Sfalsata gauche</a:t>
              </a:r>
              <a:endParaRPr lang="it-IT" sz="14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907704" y="4129335"/>
              <a:ext cx="8003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Eclissata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794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" b="844"/>
          <a:stretch/>
        </p:blipFill>
        <p:spPr bwMode="auto">
          <a:xfrm>
            <a:off x="1475656" y="432000"/>
            <a:ext cx="5279869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57202" y="4608000"/>
            <a:ext cx="3222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ANGOLO DIEDRO FRA DUE LEGAMI C-CH3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1631" y="14297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215198"/>
            <a:ext cx="538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CONFORMAZIONI DEL BUTANO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4202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065237" y="3884854"/>
            <a:ext cx="5544616" cy="1918669"/>
            <a:chOff x="1115616" y="982468"/>
            <a:chExt cx="5544616" cy="1918669"/>
          </a:xfrm>
        </p:grpSpPr>
        <p:sp>
          <p:nvSpPr>
            <p:cNvPr id="3" name="CasellaDiTesto 2"/>
            <p:cNvSpPr txBox="1"/>
            <p:nvPr/>
          </p:nvSpPr>
          <p:spPr>
            <a:xfrm>
              <a:off x="1594275" y="982468"/>
              <a:ext cx="5052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TIPO DI INTERAZIONE                  DESTABILIZZAZIONE </a:t>
              </a:r>
            </a:p>
            <a:p>
              <a:r>
                <a:rPr lang="it-IT" dirty="0"/>
                <a:t> </a:t>
              </a:r>
              <a:r>
                <a:rPr lang="it-IT" dirty="0" smtClean="0"/>
                <a:t>                                                             (Kcal/</a:t>
              </a:r>
              <a:r>
                <a:rPr lang="it-IT" dirty="0" err="1" smtClean="0"/>
                <a:t>mol</a:t>
              </a:r>
              <a:r>
                <a:rPr lang="it-IT" dirty="0" smtClean="0"/>
                <a:t>)</a:t>
              </a:r>
              <a:endParaRPr lang="it-IT" dirty="0"/>
            </a:p>
          </p:txBody>
        </p:sp>
        <p:cxnSp>
          <p:nvCxnSpPr>
            <p:cNvPr id="5" name="Connettore 1 4"/>
            <p:cNvCxnSpPr/>
            <p:nvPr/>
          </p:nvCxnSpPr>
          <p:spPr>
            <a:xfrm>
              <a:off x="1115616" y="1628800"/>
              <a:ext cx="55446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1814067" y="1700808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Eclissamento H,H 		       1.0	</a:t>
              </a:r>
            </a:p>
            <a:p>
              <a:r>
                <a:rPr lang="it-IT" dirty="0" smtClean="0"/>
                <a:t>Eclissamento CH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, H	       1.5</a:t>
              </a:r>
            </a:p>
            <a:p>
              <a:r>
                <a:rPr lang="it-IT" dirty="0" smtClean="0"/>
                <a:t>Eclissamento CH</a:t>
              </a:r>
              <a:r>
                <a:rPr lang="it-IT" baseline="-25000" dirty="0"/>
                <a:t>3</a:t>
              </a:r>
              <a:r>
                <a:rPr lang="it-IT" dirty="0" smtClean="0"/>
                <a:t>, CH</a:t>
              </a:r>
              <a:r>
                <a:rPr lang="it-IT" baseline="-25000" dirty="0"/>
                <a:t>3</a:t>
              </a:r>
              <a:r>
                <a:rPr lang="it-IT" dirty="0" smtClean="0"/>
                <a:t>                    4.0</a:t>
              </a:r>
            </a:p>
            <a:p>
              <a:r>
                <a:rPr lang="it-IT" dirty="0" smtClean="0"/>
                <a:t>Gruppi CH</a:t>
              </a:r>
              <a:r>
                <a:rPr lang="it-IT" baseline="-25000" dirty="0"/>
                <a:t>3</a:t>
              </a:r>
              <a:r>
                <a:rPr lang="it-IT" dirty="0" smtClean="0"/>
                <a:t> Gauche                         0.9</a:t>
              </a:r>
              <a:endParaRPr lang="it-IT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39226" y="1268760"/>
            <a:ext cx="801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TENSIONE TORSIONALE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Contributo repulsivo dovuto all’eclissamento dei legami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TENSIONE </a:t>
            </a:r>
            <a:r>
              <a:rPr lang="it-IT" b="1" dirty="0" smtClean="0">
                <a:solidFill>
                  <a:srgbClr val="FF0000"/>
                </a:solidFill>
              </a:rPr>
              <a:t>STERICA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Contributo dovuto alla compenetrazione delle sfere di Van </a:t>
            </a:r>
            <a:r>
              <a:rPr lang="it-IT" dirty="0" err="1" smtClean="0">
                <a:solidFill>
                  <a:srgbClr val="0070C0"/>
                </a:solidFill>
              </a:rPr>
              <a:t>der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Waals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Le conformazioni sfalsate GAUCHE hanno un’energia maggiore delle sfalsate ANTI a causa dell’interazione sterica fra gruppi CH3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47543" y="548680"/>
            <a:ext cx="379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CONTRIBUTI ENERGETICI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1867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7175"/>
            <a:ext cx="86106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20272" y="332656"/>
            <a:ext cx="205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Tensione torsionale </a:t>
            </a:r>
          </a:p>
          <a:p>
            <a:r>
              <a:rPr lang="it-IT" dirty="0" smtClean="0"/>
              <a:t>+ tensione sterica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924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152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5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2" y="476672"/>
            <a:ext cx="84764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2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816721" cy="580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67" y="6021288"/>
            <a:ext cx="9874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11751"/>
            <a:ext cx="10795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43" y="1254371"/>
            <a:ext cx="837024" cy="74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4371"/>
            <a:ext cx="1099956" cy="74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84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7788"/>
            <a:ext cx="89439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4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04775"/>
            <a:ext cx="88487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7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416"/>
            <a:ext cx="8028381" cy="53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979712" y="1215916"/>
            <a:ext cx="0" cy="484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V="1">
            <a:off x="2033661" y="4758437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812382" y="74554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53964" y="515719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</a:t>
            </a:r>
            <a:endParaRPr lang="it-IT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668"/>
            <a:ext cx="47307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8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63" y="3573016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OHCH</a:t>
            </a:r>
            <a:r>
              <a:rPr lang="it-IT" baseline="-25000" dirty="0" smtClean="0"/>
              <a:t>2</a:t>
            </a:r>
            <a:r>
              <a:rPr lang="it-IT" dirty="0" smtClean="0"/>
              <a:t>CH</a:t>
            </a:r>
            <a:r>
              <a:rPr lang="it-IT" baseline="-25000" dirty="0" smtClean="0"/>
              <a:t>2</a:t>
            </a:r>
            <a:r>
              <a:rPr lang="it-IT" dirty="0" smtClean="0"/>
              <a:t>OH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634" y="472514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XCH</a:t>
            </a:r>
            <a:r>
              <a:rPr lang="it-IT" baseline="-25000" dirty="0" smtClean="0"/>
              <a:t>2</a:t>
            </a:r>
            <a:r>
              <a:rPr lang="it-IT" dirty="0" smtClean="0"/>
              <a:t>CH</a:t>
            </a:r>
            <a:r>
              <a:rPr lang="it-IT" baseline="-25000" dirty="0" smtClean="0"/>
              <a:t>2</a:t>
            </a:r>
            <a:r>
              <a:rPr lang="it-IT" dirty="0" smtClean="0"/>
              <a:t>OH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238125" y="167830"/>
            <a:ext cx="8905875" cy="6534150"/>
            <a:chOff x="238125" y="167830"/>
            <a:chExt cx="8905875" cy="653415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167830"/>
              <a:ext cx="8905875" cy="653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11560" y="2204864"/>
              <a:ext cx="10081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/>
                <a:t>gauche</a:t>
              </a:r>
              <a:endParaRPr lang="it-IT" sz="2000" b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7514860" y="2492896"/>
              <a:ext cx="10081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/>
                <a:t>gauche</a:t>
              </a:r>
              <a:endParaRPr lang="it-IT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53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5275"/>
            <a:ext cx="86010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4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2204864"/>
            <a:ext cx="563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Conformazioni dei </a:t>
            </a:r>
            <a:r>
              <a:rPr lang="it-IT" sz="3600" dirty="0" err="1" smtClean="0"/>
              <a:t>cicloalcani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880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038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6" y="764704"/>
            <a:ext cx="83343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30208"/>
            <a:ext cx="77549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4683877"/>
            <a:ext cx="845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Nei </a:t>
            </a:r>
            <a:r>
              <a:rPr lang="it-IT" dirty="0" err="1" smtClean="0">
                <a:solidFill>
                  <a:srgbClr val="0070C0"/>
                </a:solidFill>
              </a:rPr>
              <a:t>cicloalcani</a:t>
            </a:r>
            <a:r>
              <a:rPr lang="it-IT" dirty="0" smtClean="0">
                <a:solidFill>
                  <a:srgbClr val="0070C0"/>
                </a:solidFill>
              </a:rPr>
              <a:t>, oltre a contributi di tensione torsionale e sterica ci possono essere anche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Contributi destabilizzanti dovuti a </a:t>
            </a:r>
            <a:r>
              <a:rPr lang="it-IT" dirty="0" smtClean="0">
                <a:solidFill>
                  <a:srgbClr val="FF0000"/>
                </a:solidFill>
              </a:rPr>
              <a:t>TENSIONE ANGOLARE 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7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92563" y="179946"/>
            <a:ext cx="523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TENSIONE ANGOLARE NEI CICLOALCANI</a:t>
            </a:r>
            <a:endParaRPr lang="it-IT" sz="2400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390609" y="648000"/>
            <a:ext cx="8362950" cy="4752000"/>
            <a:chOff x="390609" y="648000"/>
            <a:chExt cx="8362950" cy="475200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9" b="2967"/>
            <a:stretch/>
          </p:blipFill>
          <p:spPr bwMode="auto">
            <a:xfrm>
              <a:off x="390609" y="648000"/>
              <a:ext cx="8362950" cy="47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2627784" y="836712"/>
              <a:ext cx="180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tensione angolare</a:t>
              </a:r>
              <a:endParaRPr lang="it-IT" sz="16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732240" y="819835"/>
              <a:ext cx="180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tensione angolare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53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7175"/>
            <a:ext cx="86391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12160" y="980728"/>
            <a:ext cx="3015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Tensione torsionale:</a:t>
            </a:r>
          </a:p>
          <a:p>
            <a:r>
              <a:rPr lang="it-IT" dirty="0" smtClean="0"/>
              <a:t>Tutti i legami C-H dalla stessa</a:t>
            </a:r>
          </a:p>
          <a:p>
            <a:r>
              <a:rPr lang="it-IT" dirty="0" smtClean="0"/>
              <a:t> parte del piano sono eclissati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0097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AwAAAARTCAIAAABTXtMOAAAACXBIWXMAABYlAAAWJQFJUiTwAAAgAElEQVR42uzdZ0BT19sA8IdAEhL23oSNoGxUFCeKiiiOKm5tsbZ2aKt/ceCstlZr9bW1bmtVnLgVFUVFBQcoew/Ze4eEkUDC++HqbRqGyJLx/D7dnHvuDZxc4OE8Z0g0NjYC6gxBQUGenp6lpaWt1Bk1apSfn5+GhgY2F0IIIfQJSWAA1BHHjx8PDAwkjhvV1MDJSYJOb6V+Y0mJxKtXwOMRL7/44gs3NzdsRoQQQqibSWETtEN4eHhGRgYAhLx9Gy8UEoVqqqrDPDykFRRaubA4Pv5lRASvtpZ4+Sgysrq6GgBsbW1NTEywYRFCCKHugT1A7bF8+fJjx44BwOS//nJcvlykOSUkJCRaubCxsRFEGvzeDz+8PngQAP74448VK1ZgwyKEEEIYAPVEsbGx+/fvrzIxAUNDANBydFTpQM9Nfnh4eWoqAEhER1vQaD/++KOSkhI2MkIIIdTVMAXWJsXFxaGhoXw+/21hYVRNjaW9vcnEiR2/rbaDg7aDAwCEc7mhb97cvHNHjsFQUVEZOnQog8HAZkcIIYS6CPYAtcmjR4/mzp1bUVHBGjNm5vnzMqqqEhRKJ96/USjMCg6+Nn9+dVGRs7PzxYsXtbS0sNkRQgghDIA+mRMnTgRGRwscHYFGk9XQ0HN2lmp1qlf7VBcXZz9/3lBXJ1FWJvnmzZI5c3CCGEIIIdRFMAX2Ya9fv36dljZ72zamikrXvYuMurrFjBkAkBUcfPmXX4bZ2WEAhBBCCHURCjYBQgghhPobTIG1JjY29s8//2QbGTGGDNEfMaIrMl9NVRcXZ4eENL55Y0mnr1y5EueFIYQQQp0Oe4BaFBUVFRAc/IbNptvbG40b1ynRDwPAGECx1Toy6uoWM2fWGhm9zMu7fe/e27dv8bNACCGEOhf2ALXo22+/DUxLm37mDFNNjSIp2Sn31AeYCRAMEP6hmsKGhpyQkBuLF//k7Y1rJCKEEEKdC3uAWiQQCARCoSSN1lnRjzWAJcATgEwAFQA3AMNWPhgpKQkpqfqGBuH7rTYQQggh1FlwFlgziouLw8PD6xQU9IYNo1CpnXVbHQAWQD6ACoAsABNAG6ABIB9A0Fx9hrKy8YQJudXVISEhjo6O0tLS+NEkJSUlJye3sbK5ufmAAQPa8S5cLvfNmzdsNltGRsbR0VFRUbFpSa9ruvT09NjYWAAwNDS0trbGZwkh1M9hCqwZjx49WrBgweCtW+2WLqVQqa1v79V2bgCD38c6OQA3AIYDqAFcBahprn6jUCior3+0bh09OvrcuXPa2tr40ezYseOXX35pY+UNGzZs3bq1He+Slpa2YMGC6OhoIyOjc+fO2dnZvX37dsGCBVFRUYaGhufOnbO3t+91TXfo0KHVq1cDwPLly/fv34/PEkKon8MeoGYIhUI+nw8UiiSN1ik3VAEYAmAEIPG+xdUAJgBoAFQDtBReSVAoUnS6sLGxvr4ePxSCQCDg8Xhtr9y+d2lsbOTz+Twej8/nE/8hNC3pvU3X0NCADxJCCGEA1OXUAMwArACqAMjkDQPAHEAKoBobqF3MzMzMzMw+WKez3o7JZI4cOVJHR0dTU1NBQQHbHyGEMABCH2AHMBhAEuCpyOQvPYCZALLYOu01a9asjRs3tl6H2nnjtzQ1NXfv3i0UCikUCq2T+gURQghhANSD/PPPPw+jo8f89pvOyJGdckNJgAqA1wCyAO7vC2UB2riskNWCBRVGRuu3bl0wa9bEztiCvm+gUqlMJrPb3o5CoeAgdIQQwgCoL3v58uWrjIzZW7YwlJU7eCsGgBYAHyAZIAbABcAWAACKAXgtD/0RoztkiJDPv7x7t/3AgRgAdRyXy42IiOBwOGQJk8m0t7dvPbFVXV0dERFRVVVFViZLGAyGvb19WVlZUlKS6CVGRkYWFhbN3u3t27dilQ0NDS0tLZutnJ6enpiYKFZIp9Pt7e2Vm3tE6+rqIiIiKioqyBIajdb6qO3MzMz4+PimIaa9vb2qqmrT+nw+PyIioqysrC2VEUIIA6B+RxVgKsALgIj/TnSPBCjCFNgnkp+f7+3tHRcXR5YYGxv7+vra2Ni0clVhYeG6deuio6MNDQ19fX3t7OyKiorWr18fFRVlYGDg6+sbFBS0ZcsW0Ut+/PHHlias3b59Wyx/t2LFil27djVb+c6dO+vXrxcr1NLS8vX1HTZsWNP6lZWVW7duffHiBVmirq7u6+vbynd3//59YoKYKBUVFV9f39GjRzetz+Fwtm/f/vTpU7JEUVHR19fXxcUFHzCEEAZACMoBHgIUAigCOIosezgQwKjNKTDUiW7dunXq1KnU1NSamhrR/o/NmzcvWbLks88+a+nCxsbGurq6mpqa2tpaYmlKsiQ7O3vr1q0FBQWi9yTei8fjffvtt0ZGRkTJvXv3/Pz8ACAuLk6s8u3bt+vr67/99ltjY2OiJCAg4NKlSwAQHx8vVpkI43bs2LFw4cL58+eLlj948ODvv/+OiYkRvaSwsPCXX34pLy9v+n2x2ezDhw/fuHGj6VsIBIJff/01Kytr8eLFZNxz6NChpKSkurq6yMhI0UsaGhp2796dnZ39+eef42OGEMIAqL+rBogHUAMwBbAB4ADkAmgCEGNoJQCKAXIBcFJyO6Smpt69e7els7KysnZ2dnJycmLlMTEx169fBwBjY2Nijtjbt29TUlJu377NYDBUVVVtbW0/dpIXl8v19/c3MjJyc3MjSmpqaiIjI+Pi4rhcrqenJxkAxcXFnTp1CgAMDQ3JyoSMjIwzZ87o6Oi4ubkRibOEhASisoGBgVjlzMzMxMTEe/fumZmZiQVAiYmJRIzFYrHInBqPxwsNDRVNipHq6uoCAgJCQ0NpNJqdnR2ZU8vKykpISLh//76RkREZAPF4vPv37wcFBVGpVDs7Ozs7O/I+9fX14eHhFApFR0fHzs4Oc2EIIQyAENgCDAaQAngGUAIwHSASoBhgBkAkwBsMgNrl8uXLt27daumsmZnZmTNnBg4c2FKFmTNnbt68GQD27NmzY8cOALh+/XpycvLp06dbz4W1xMPDY/v27WT0sHjx4sjIyJYqT5kyRSw7duDAgU2bNm3atKm4uFgsFzZ58mSxkkOHDjVNiomZNGnSnj17iOPi4uLFixeLJsWakpeX37p164gRI4iXx48f/9///tdKfLl582bR7FhFRcXixYsfPnwYFxd3+vRpzIUhhDAAQpAAIARwBBC8j3UEAEUAAQBFGP20V319fSvrQ9bU1IjtoVZQUHD48OE7d+5oaGh88803U6ZMIfqHZs6cyWAwDh8+nJOT0/SqtlBVVf3mm2+mTp1KdjixWKxt27b5+voGBATs2LFj0aJFnp6eopfQaDSx3ikPDw9NTU0AIIO2CRMm/P3330SJWGU6vZn0aUVFxeHDh2/duiUvL//NN99Mnz6dvEpSUtLHx+f8+fPnz58XveTRo0cnTpxITk4eO3bsl19+aWtrS17i5uYmKSl5+PDhoKCglStXfvPNN6IDuiUkJBgMhuhXRaPR1q9fn5+fT6PRzM3N8flECGEAhCAPoB5AAYAtUkhkx1C7GRsbm5iYtHRWT09PVvY/Q8zZbPaNGzdiY2PNzMymT59OdvPY2tqqqqrm5OSkp6fr6Og0zZp9kJycnIeHh6Ojo1hJUlLSlStX/P39BwwYIBYAZWRkBAQEAICBgQGxW9mgQYMGDRokWqdpSWZmJjF3rOmkMACora29e/duaGiopqamu7u7k5MTeYrJZLq7u6enp4sFQImJiRcvXiSiQLFUmoWFhaqq6o0bN548eVJSUjJ9+nTRAIjP54eFhdXX11OpVFtbWxUVFTqdPmnSJHwsEUIYAKH/KAHwB2gA0MO26CSzZ8/esGFDS2cpFAqDwWjjrbS0tH777TdikcO2X9UR/v7+gYGBALBixYq2b23m7+/v4+NDxB+ftvG5XO6OHTukpKSUlJROnz49ZswYfCARQhgAoWY0AhB/ssoA7gMUYot0GJ1Ol5eX75RbSUpKinUXdZGJEyc2NjYeOXIkIyODCGJu3bpVVFREnFVSUlq+fDk5CwwAysvLjxw5kp6eTryMi4sTXb6o+8nKyq5Zs0ZHR+fs2bO1tbUAwOPxdu/effbsWaLCqFGjyBHTCCGEARAS+dcZIA5bob+ytrbW0NDIzc1NTn63KVxmZiYx0AcAVFVVdXR0Jk2aRCTFMjMzQ0JCfH19ySUT9fX1J0yYAABZWVnkHbqTtLT05MmThUJhcXExUVJfXx8WFkZOsM/Pz9fV1bW2tsZZYAghDIAQQv9SU1PbuXMnuR/7gQMHyOUTy8rKiFlgO3fuhPcJL9G1dtzd3YlThw8fJnJhn4Srqys5WayiouLzzz9/9uwZ8fLRo0cJCQn//PPP2LFj8bNGCGEA1MssWrRIKzQ00MfHfN48g+aWwe1msRcv1oaGbt+4cdyoUfjpdIXCwsKjR4/m5uaqq6t//fXX+vr6XfdeFApFNN02bdo0YvLXgwcPrly5Ul1dXVdXR5zi8/lEwmvcuHFz5swBgEGDBikqKgJA9wxUagmdTienoUlLS69du3bhwoXV1dVHjx5NSkqqqqoiwzuEEMIAqDcZOXJkXV3dgZ07VezsekIAlPvypVR4uKe3t7a2Nn467cZkMp2cnGpqaqqrq1++fCkjI0NMIktPT3/69OmZM2fS09NNTU1nzZr1sQFQbW1taGiovLw8sbIiURITE5OSkiItLW1tbW1qakqUZ2ZmpqamAgCLxSIqW1tbW1tbA0BVVdWVK1eavb+VldWyZcuI47q6upiYmGbzX3Q6ffDgwSUlJSUlJa9fv1ZTUyNSaQDA4/FiYmLEdh8DAD09vVGjRsXGxubk5Dx58sTa2ppcCDEnJ+fVq1fl5eW6urpDhgxRUlIiYrKYmJiKigopKSlra2sVFRVpaWl3d3cAKC8v9/f3b/oWCCHUY1GwCVB/oKOj8/vvv8+ZM6egoGDt2rXE9G8AuHbt2o8//piVldXuOxcXF2/YsOHcuXNNS9TU1H755ZdFixYR5bdu3fL09PT09Gx9Z65WlJWVbd68+fTp001PKSkpbd++/fPPPyf2Avvnn3/IU01LCJMmTTp27JiFhcX9+/eXLVuWkJBAniJLiOWIiAn5xBZgnp6eS5cuFd1MDSGEeiPsAeqPMjIyjh071uzmUCwW66uvvur5g1hv375dUFDQeh13d3cPDw/iWFJSUl5ensFgCIVCDodz7dq1nJwcACB2dAcANze3xYsX6+l99EoFxA1v3rxZWPhuel9VVVVsbGxdXR35pkT56NGj165de+zYsVu3bpHjiAkxMTFKSkpfffXVtGnTxO7/8OHDr7/+mjjmcrnR0dHEDCzxf2UoFDk5OSaT2djYyOVy79y5U1lZSZwituZoehWdTldUVKRSqXw+Pzc3d/fu3WRkFh8fz2azyTpEIZPJXLZsmZyc3NWrV/fs2SO6qlBdXV1iYuLIkSO9vLxEVwxCCCEMgHoTZWXlUaNGSVZV5UdEaFhZSVKpn+TLqKusLIqN1ZCWNnBwoNFoH3s5m80m/gw3PZWUlHTy5Emxv8EAYGJi4urq2soKyz1HRERERERE63U0NDTIAIhgYGAwbNiw2NjYyMhIcqsKBoNhZWU1a9asuXPntuMrkZaWtrKyKi8vP3bsmGi5vr6+s7Oz6Fx9GxsbTU3NvLy8+/fvN608ceLExYsXkxt4EZfHxsbGxcWR3S10Op1YIJHH48XGxmZnZwcHB1tZWZExip6e3ogRI2JjY+Pj4+Pj3621SaPRrKys5OXlU1JSxL54Go1mb29fWFiYnJzs7+8veopKpVpZWYku68xgMKZOnQoAubm5L168EN1cTEpKysrKasaMGbgZKkIIA6BezNra+p9//lm7cePTHTumnzzJUFL6JF9GaVLS7a+/9v7yy+VfftmOhWpSUlK++eab/Pz8pqcaGhq4XG7T8gULFqxatap7FsX5JD777DNTU1MvLy/RdA+xEOLgwYPbd091dfVff/312bNn5F5gBA8Pjx07dog1pqqq6i+//KKurr5161axzqqdO3eKVnZ3dzc3N/fy8nrz5o1oaL5jx44hQ4YUFBR4eXndvXuXiGXJdZ8nT548YMAALy+v0NBQ8ioFBYVt27bFxcU1XTqSOKWpqblu3TqxU3Jyclu2bBk/frxYuaurq4WFhZeXV3BwMFkoIyOzadOmiRMn4m8PhBAGQL0YlUpVUlKiCAR8DgcaGzt4t9gLFzKfPiWOVUxN7Zctk27bCn7Choa6ykq6pGT7VvzT19dft27dqVOnHj169MHKLBbryy+/nDJlysfuhd7NpkyZQkybagsHBwexEgaDYW5uvm3btrKyMtEgYODAgUwmkyxRU1Pz8fEpKyuTl5cnkmJESWlpqby8vNgoaUlJSQUFhenTp2tpaYmW29jYkB0zYpU9PDzU1dXFYm6xygwGw9DQ0MfHh1wpkYgz7OzsiNHHPj4+hYWFTCaTxWKJdkexWKz169eT+TjiVvb29iwWi3gL0T1iKRSKvLz85MmTmz5j0tLSjo6OMjIyTct1dXW9vb1Fd8+g0+lDhgxpWhkhhHosicYO/4Hvq/bt2xcYH686c6a6ra28jk6773Pnu+9eHzr0Ls4YNWq2n5+shsYHrypLSSl+8aLs2rXlS5Z89tln7X73w4cPX758GQDS0tKIUS/NMjc337x5s5aWlpyc3KBBgz7tROte4e3bt56enhEREYaGhn5+fqJ7gSGEEOr5cBZYi7766quvp017uGLF28DA7n/3yFOn8s+f379r1+TJkztyn8WLF/v5+fn5+RGjN1r5c/799997enpu2LCh6dgghBBCqI/BFFiLZGVlHezsft64MSg19dX+/fZffklr1+CYQXPmSNJoESdO8LncstTUwHXrbD//3LDl/SPL0tIiTpywZTLHffONAYvVwc4YGRkZIjGxYMECIvdx7do1saTYjBkzyKEetbW1+/btazoOevr06cQ+DAghhBAGQH2cnp7e0qVLw77++sWrV9aLFrUvAGKNGtUoFMaeP8/ncrkFBdGnT2s7OrYSABF1Zq9fP2PGjE78XoYPHz58+HAAkJCQEAgEAPD27VsiKaaurj5kyJCBAwcyGIykpKSffvpJdAQJQVtbm9pkNpysrKzY6BmEEEIIAyDUEy1atIgYVPTTTz8dOnQIAM6ePZuenn78+HEWi2VsbPzXX38REZKoffv2ERsyiBo0aNCJEyeMjIywVRFCCGEA1NfMmzdPLSzsyU8/8QUCFTMz+6VLaV0wUbwsLS3y7795VVXqDMaWdevGtNxF1EGysrLEdOv58+cTq85cv369srJSKBQCAJVKVVFRaXqVh4dH00UCa2tr//zzT9F8ma6u7tKlS8WmOPVJqqqq69atKykpaTovDCGEEAZAfcGYMWPk5OSit22rqqpqrKnJCQ5Ws7GR/5iduegKCrrDhuW/fs3JzweAstTUwqgoNUtLyffLG5alpha/eEGNiaFwuYbW1l6LFjUbhXQuZ2dnZ2dnAKBQKFFRUdLS0q1UJjNoolJSUrZt25aXl/dvGFdWFhIS0vSLNzAwEJ2t3QcoKCh4enriTwdCCPVSOA2+Tfh8PpvNFgqFL0JDv1+zZvDGjXZLlrT9cgGfX8dmB65bF/XPPwBAk5U1dHHxOH5c5n1PycMNGyQjIw/8/ru6mhqVSlVQUJCUlOy2747D4dTX17fjTevr69lstmi+LCkpac2aNdnZ2WI1169fv2rVKnyQEEIIYQDUK+Xk5AQEBDzNykplswFgoKcna+TINl575/vvXx88SByzRo6c7eeXFRyc9ewZAAxWUxs7cOCkSZN6+1JyJSUlAQEB5C5UpNLS0qZbj2lpaXl5ebV9YUOEEEKos2AK7OPo6ektW7aM/fvv2c+eAUClvj65VDRdQUHNwkKybZt21bHZua9e1b5+TY+OBoCxP/zQkdUOew41NTVy83NRx48fDwoKEissLCx8/vy5mpoaWSIjI2NhYYHTyhBCCHU17AFqDzabXVNTAwBbd+68cOXKu9ho2LCpx44xW95HXbQHiEKlSisqbt2wYdHcuQAgLy/ft7cR4HA4TXcfS01NXbt2bVZWFllibm5+7NgxMzMzfMYQQghhANRzBQUFxcbGEsdFNTXBhYU8obClyplPnhS/r0z4888/V6xY0W9br7S09N69e6KbivN4vMLCwqbLMLq5ubm5ueHzhhBCqLNgCqxDxo4dO3bsWOI4IiIiesuWpsNfSKby8hpWVklJSU3/wPdPqqqqYvmyt2/fbtmyRbRPiKCsrCwnJydWyGAwBgwYgBtwIoQQagfsAeo0PB6voqJC2HIPEAC8fPny66+/Jrci7+c9QE3V19dXVFQ0NDSIlR89evT48eNihWZmZkeOHBkwYAC2G0IIoY+FPUCdhk6nf3BCk6qqquhU86tXrzY2Nn7++efy8vLYgABApVKbXURx0qRJSkpKYoV8Pv/vv/8W7U5TV1f//PPPtT9miSaEEEIYAKEuJy8vP3jw4PDwcGKzradPnwqFQk9PTwyAWjds2LBhw4aJFaanp2/ZsiUjI4MsUVNTMzMz09LSEqupq6vbx5ZhRAgh1EGYAutWPB6vvLx8w4YNp0+fJkpGjhzp5+eHa+G0Q319fXl5uWgPUGZmpo+PT3p6uljNlStXrl27FlsMIYQQCXuAuhWdTtfS0pLtgq3E+iEqlaqhoSFawmAwvvzyS3KIFYnNZjddh1pNTW3JkiU6OjrYkgghhAEQ6m5VVVVv3rxxcHBomrhBH0tFRWXx4sVNy0+ePNl0DDWRL2saAOno6ODmpggh1OdhCuwT+P777w++XxGRRqOpqKj88ssvX3zxBbZM10WZbDZbrDA7O3vTpk1paWli5d9999369eux0RBCqG/DHqBPYMaMGY2NjWfOnOFyuXw+v6CgoOkqyagTycvLNx1mLiMj4+XlVVxcLFbO4XD+97//iZa4uLi4u7tjMyKEEAZAqEPGjRtHpVKvXr1Kxj2ZmZnx8fGmpqa0tm0lhjpOWVm52W3LTp06deTIEdESBoOhoqIiVo1Op5uamuJwLoQQwgAItd8///yTmZl56NAhsVG9qPvNmDGDXN2bcPbs2Tlz5ohV09fXP3TokJWVFbYYQghhAITaqaKiori4uPVVpFH3UFBQUFBQEC0ZP348nU4Xq9bQ0HDu3Lmmi1aPGTNmypQp2IydKywszM/Pr/U6Dg4O8+bNw7ZCCGEA1KPJycnZ2dlFREQ0HYOCepqhQ4cOHTpUrDA3N9fHxycpKUmsnEajiS1mrampidPKPpZAIEhLSyOHrj96+fLis2etX1JYV2dsbEwcS0hImJiYNF09HCGESDgL7NOoq6srKSnZtGnTmTNniJIRI0b4+fnhZPjeor6+vqSkhM/ni5VfuHDh6NGjoiVfffWVj48PtthH4XK533333dOnT4mX+pMmOXxoal5WQEDErl3EMZ1OP3jw4Pjx47ElEUIYAPVEK1as+Ouvv4hjHR0dDw+P+fPnjxgxAlum9woNDSX/bBNqampqamrEqikqKi5cuBB7hpr+Y3D27NmUlBQBQKa8POf9nAB1KytTN7fWry2Ki0u7e5f8vWZQVaVQXy8lJbVw4UJLS0tsW4SQGEyB9RR5eXmHDx8eMGAABkC9WtN8ma+v759//ilWTUlJycTEpKioSKxcQ0Oj30ZFJSUlCUlJN4KDIxMSqEzmuF9/tR4+vO2XawwapDFoEHHcUFf3cMOG7JAQqpSUromJtLS0kZERPpwIIQyAEOo+U6dOdXZ2FissKiravn17cnKyWLmXl9emTZv6Z0M9fvx40/btjlu2zN66VYJCkfnvUKqPIkmjjVi3rn7FCgGf77t9e1pc3L59+/BRRAiJwhTYpxQYGHj16tVz586RCwL98ccfK1euxJbp89hs9s2bNwsKCsTKa2tra2trRUtGjBgxderUPtwUYWFhV69eBYBSGi1PWdl82jTlzuutEdTXJ9+8CQkJBtXVAGBnZzd37lx8/BBCgD1An5arqyudTr9x4wYZAOXk5CQnJxsZGVGpVGyfPkxBQaHZbcvOnj37f//3f6IljY2N2traYtWoVKqRkVFvX4ZRIBCkp6c/fPHC9+FDADCfNm1Mkz1rO0iSSrWcNSvlzh3fLVsAIIfDMTMzMzIyUlRUxIcQoX4Oe4A+sWfPnnl6epJjQVRUVMaNG3fgwAH1DvT/o96rsrJSbDf7q1evik0rAwB1dfUDBw44Ojr26m+Ww+GsWLEiU0bGZvVqAKDLycl0zWPP43Cqi4sBIPfhw4T9+w8cOIATxBBC2AP0iRkYGPj4+Fy8ePHly5cAUFZWlp+fLxAIsGX6J0VFRbHOiTFjxjR9HoRC4fXr14nMkajhw4f3onyZUCgsKCio0tNTfr9+Txehy8nR5eQAIOfFi4yMjKaT8hBCGACh7qavr79y5crU1FQiAEJIzJAhQ4YMGSJWWFxcvG7duujoaLHyhoYGHR0d0RI1NTU9Pb2PfdOSkpKCggJDQ0M5Obku+r5KS0sTk5Ol1NUVunHWG0NZWd3aOq+0NDMz08DAAJ8uhDAAQgj1JsrKyjt27BAbLg0AN2/eFNu2bOHChVu3bv3Y+9+/f//PP//8888/nZycuuhbePz48Zaff7bz8bH8785rXYo1cqTSqVNnd+5Mi4/fu3cvPkgI9Wc4BqhHEF0RUVdXd8aMGXPmzGk6dxqh1r1+/TowMFC0hM/nN12uWlZWdt68eYaGhi3d59ChQ2vWrJkxYwaLxWIymfPmzTPuvCxVXV3dhQsXnmdk5CgoDJgxo7PmfGkCEMsdFgAktlxN2NCQeP06JCSYNzTMmzcP10hEqN/CHqAeQUdHx8TEJDMzs6GhITc398CBA8bGxhgAoY81ePDgwYMHi5ZcuJzz56UAACAASURBVHBh9+7dYtXk5eWNjIzInbZIKioqRL5MRUXF2Nj41q1bXC5XQUFBXV2dw+FISkoaGBh0PCnG4/EuXrxYoqc3bfv2jn/L0gDE1rVmACMBACAZoAyADcBrrj5FSmrg7NnRZ8/+tnSpo6MjBkAIYQCEPiUvLy99ff0ffvihtLQUWwN1okmTJjk4OIgVVlZW7tq1Ky4uTqx8/vz527ZtA4CJEyeyWKwffvghLCyMw+Fs376dyWQqKir+8ccfw4YN61HfoAEAMaGLLlIyEyAAIBM/foRQyzAF1lMEBwd7enoWFhYSL11dXWfNmjV37lx5eXlsHNS5uFzutWvXsrOzxcobGhoaGhqI4+rqarE6DAZj5syZBgYGDAZj7ty57UuKvX79+urNmyk0mrS9vfmUKe3+FjQBLAAAQAPAvMlZAUASQBmAECAOoKxJhaLY2JSbN834/LFWVrNnz8ZHAqF+CHuAeqjAwMCampopU6ZgAIQ6naysbLPLMF68ePHXX38FgLKysry8PLGztbW1586dAwB5eXk1NTUulyspKclisT4qKRYVFbX/wIHZfn4mEyd25FuQBzAHUBTp+BFFAdAG0AVgAhQ0FwBpWFmpmJld9vSsSk/HAAghDIAQQv3axIkTbW1tAeDChQvbWx6gw+Vyd+zYISMjo6CgsH///k+SFMsCuA4wEaDZgdwNAM8B6ABj8ENFCLWAgk3QQ7BYrLVr14ptJI5Qd1JSUtLV1X3x4kVYWFgr1YRCYW5ubnJyckxMzMGDB2/evNnNv7OsAYYBDAKQb7mOAYAefqIIoZZhD1BPoa+vv2rVqoyMjNDQUKKkuro6MTGRRqOpqqpi+6BuUFZWFhsbe/jw4Tdv3oidUlZWbrolGQBER0ebmppOmzbtgzcXCATZ2dllNTVqlpa0DuxiRgHQBdAHkACQBagFqAIAkelgZB2J1m8kIaHAYgn5/Li4OD09PQUFBXwAEMIACPUIycnJy5cv37x5c7PDNRDqdAEBAT/99FPT0T8A4Orq2tKCim3cWLS6uvrnn3/OZDKnnzol/9/lqj9KA0AIAA1ACmAiQC3AYwAAMH8/HQzep8BorabAJKWknL29s+/cmT9//r59+3B3MIQwAEI9RW1tbVpaWkVFBTYF6h5mZmYLFixo9pSjo6OFhUVHbi4UCnNycipZLFVz8w5+nUSXDwXgDUADQDnAQABdkQoUABZAKcAzgJYWlpCgUBT09BplZZOTk7lcLn76CGEAhD4lTU1NQ0PDnJwccjYyQt2m6TqKPZkQIB5AGkAdwB7AgPzPAYADoA5QAfAUP1SEEAZAvcIXX3yhp6e3evVqXBERobZgAYz772joLIBHANDCStAIIYQBUE+kpaVlYGAgJfXv5xIQECAnJzd79uyu25cbod6rEiAeAAA0AQa8j3vwvweEUBcGQLm5uVVVVa3X0dHRwbkVHRQQEMDhcCZNmoQBEEJNFQEUAQCAOYBKyxPjEUKo0wKgP/744969e63X2bVr15QOrHaPEEJtlAVwDWAiNgRCqNMDoISEhCtXrvz764bJVJ05s/VL7r55ExERQRybmZnNmjVLNLmDmqWvr7969eorV66Qi9FlZ2fv27dv1qxZTk5O2D4INasOoBggAqAe2wIh1CkBUFVVFbEuyLNXr/66eJHcPHXC77+PdXdv/doH3t6X/f2JY+fBgy0tLalUqqysrI6ODoWCi1A3j8VieXt75+bmkgFQTk7O3r17dXV1MQBCqBVCgFhsBYRQZwVAoaGha9asaWxsVHF0/Oz8eYn3gYuCvv4Hrx26YoXNokXEcVl4+KIlSxoFgtGjR//+++90Oh1bHyGEEEI9MQC6evXqk7g4RQ8PAFCxtFS3tv6onhsFfX0yTqJQqcVZWUKBIF9C4tfdu2dOn25tbY0fAEIIIYR6SgCUn5/P4XAA4NLdu1lM5qT9+ymSkh18JzULizHbtgFA+qNHh3/8UUldnegE0tTUxJliTamrq+vp6eXn5wsEAqKkuLg4KytLW1ubSqVi+6Beh0Kh6OrqNkhLl6Wmymlr02RkPu3X0ygUcvLzJbhcMzMz2Q7sTYYQ6qUkyDE9ory9vR88eAAAZt99pzthggKLJSEh0VlvWcdms7OyUg4fLnnxAgB+/vnnqVOn4ichJi8vLzAw0Nvbm1wRUVtbe9y4cXv27NHQ0MD2Qb2OQCDIysryu3370KVLrnv26Ds7f9qvp4HPD/T2NuLz13/zDYvFwn/DEOpvxHuAEhMTr127lsVgKEyZAgBqTk6KBgad+5bSCgrS1talLi58ZWUACIiIqKmpmTlzJnZsiNLR0TExMRFtk/z8/KdPn+7bt09e/sNrnYwfP37o0KHYjKjnkJSUNDIyUmEyi+Pj+T1h763GxsrMTIqcHObiEcIACAAgLi5u8+bNn124MG7OnC5944GzZw+cPRsAri1alP3mjYeHBwZArWMymVwu98SJE23677ahQUlJ6V3EKS2tpaWFzYsQQgi1GAChHsvW1tbKyqqNlV+9enXjxg3ieNCgQb/99puWlha2IUIIIUT4zxig69evB8XGRtXVDZw7V7O7uoXj/fwEsbG20tLTPTza/ge+D8vOzr5+/Xp1dXV5eXlUVBSP925LRzMzM/02LD1ASElJyc7OJo4VFRVtbW0ZDIa2tvaMGTNwrAP6hF6/fn3l+vVUaWmGg4PZhxYS6zpFcXEpN2+a1tWNtbLy9PTEzwWhfuhdDxCXyy0sLDx/61a2rKzbH39IdNIqhTIAEgCtZ/sHenqmq6gcWLlSXkVFRUVFU1Ozf66RWFtbW1hYKBAIIiMj//rrr/Lyck1NzcmTJ7dvfoqZmZmZmRlxXFBQcObMGS6Xa2lpaWxsrKWlRafTNTU1MSmGut/gwYPNzMw8PT0zs7M/YQBUGBUVvH37Cj+/adOm4YeCUL8OgF6+fLlu3Trjr78e5uoKnTfhawgAFeAhgLDVatqOjjPPnfM/fjw9MXH37t3S0tL98JNITExct25dWVmZrKzsyJEjaTQalUplMBgdv7OKioq7u7tQKORyud7e3nw+f9CgQbt378akGEIIoX7rXV9LZWVlZGQkKCkpGRl1ZMa7MsBwANX3LxUBlAA+eDtpBQUtW9tiDic9Pb3Zafl93oMHDy5cuCAUCmVkZBQUFDQ1NbW0tFRVVSU7vPwSANBoNA0NDS0tLXV1dTk5ORkZmfLy8sOHD7969Qp/AFD3o9Ppc+bMsdPWfrlvX0V6eje/u7ChIeHKFan0dG9vb1NTU/w4EOq3pACgqKionMtVMjKidmxpMhkAHQA7gFoAYvE+mshZKoAMQA0Av6XL1dQkGhoyMjL09PTk5OT6Q+uXlpay2WwAuHbtWkhIiJubW5cuyKagoDBixAgAKCgoOH36NIVCUVNTAwAVFRVFRUX8YUDdQ1pa2svLS+bSpS0//6yso0OTlZVRV++et+ZxOJzc3Jzr1500NH7etw8/C4T6M4nGxsb169e/KS83+uorZSMjhrJyu+81FkAWIBzAFkAHAAAUAbIBrgAIAFgA4wCeArxt4fKKjIyCoKD0Y8e2bto0ZcqU/tD6v/32m5+fHwDo6enp6uoqKSl1SpfPB/H5/IqKiqysrKKiIgBYuXLl4sWL8YcBdaeSkpLEpKTdx47VmJmN2by5e9405c6dkB071i1b5ubiYmhoiJ8CQv2ZFACkp6cXNDaOcHBoX/LLDEANAABMASQBKgB0AcjRJcoAwwAaASgAWQDVLd9HydCwOC4uKjq6rKysz7d7Tk7OzZs3Y2JiiAFPysrKqqqq3fbuRFKMzWYT/U/BwcEA4OHhgf1AqNuoqanRaLSG4mJ2N+6LXFteXhQVpaumhtEPQqgT1gEyBDAHAAAZABrAuP+eVX9fkgRwBYAOINNqGNQflJaWhoWF7d+/38rKytXV9VN9GeRMseDg4MTERCMjo0GDBmEMhLqNhISEhoZGHZ1OjASiycnJqKl1xRvxOJyakhIAkKipMTAwYDKZ2PgIoU6YcB4KcAXgCkB2GyoPARjeKe/am508efKvv/4aOXKkiYlJT/h6rK2tDQwM1q1bd+vWLfyRQN2GyWRu3Lhxoqnp5TlzLs+Z8+bIkS56o6zgYOIt6DExZ8+edXBwwMZHCEk6ODjE1NUpOztrWFt/bApMGcAWoBKgCIADYArQyi6dQgAqgCRAGUBRS3UEAqqMjLC6ura01NTUtHsGxHS/CxcuhIWFDR48uIfsQS0tLV1XV/f06VM7OzvnT71FJepH/35RKKqqqjQJCanaWmtDQ7qERNybNznPn/OqqlQ6aX6WoL4+6cYNYXT0SB0da0PD0UOHTpw4sVNWl0AI9XZSFy5cgOnTbdq1FqoSgCNALUANQA0AANQDVAMw/zv/CwCqAWgAjgABAMkt31Dd0nL8zp3XlyzJCAtzc3Preyv11dXVlZSU1NfXy8jISHTeekudEAhLSsrJydXU1OTn56upqeEaiajbDB06lNi499KlS97e3iUlJUZTp6pZWsqoqVHbm6tqFAqrS0oaamsbeLysK1eGaWr+9n//h02NEPrP/2AduTgP4CqAFsCw94v9ECVNc2FhAJcBLrctTdaHJSQkLFu2rLi4eOzYsT1qvUdlZWV3d/fXr19v2LChuLgYfzBQ93NxcTl16pSNjU1mUND1JUsKoqLafSsBn/989+7Lnp7+Xl6Lxo///vvvsXkRQmI6NAi6DiAfQBlADcAJQBWADZAPEA3QAGAGQAEoA0gBaASQe3/Qbz18+PDhw4c8Hk9bW1utswd7ysrKmpmZFRQUFBQUtONyGo2mqanJZrNLS0tPnDjh5uY2ZMgQ/PFA3amwsPDFixcVFRU1paW5L19GnjyZ++IFcUpt4EBTN7fWLy+Oi0sLCHj3orFxEIMxfNQoKSmpMU5OxsbG2LwIoc4MgAhxAMYAkwFkAaoB5AGSAWoA1AEkATIBHgK4ApgCpPbvAOjGjRv+/v6zZ8/uxKE/kpKSTCaTx+PJysra2to2NjYWFxcTJXw+/2PvZm5unpeXt3//fgaDgQEQ6mZhYWGb3y8IJODzI//+W0ZGRkVFBQBq3NzULC1bv7zg+fOkAweIYzqd7n3o0Pjx47FVEUJdGADB+8zXWAAdgM8AggDyAa4CSADUAggBwgAkPrQjGGoHZWXlcePGxcbGpqam3r17l8vlKisru7i4xMXFxcfHY/ugXm3MmDGbNm0CgKDQ0INz5rReefTgwZcuXSKOKRQKbnOBEOqOAIjIhcUAlAAAQM37ElJF/27lnJwcf39/Nps9cODAThxfzGKxLCwsWCxWY2MjuXmIoqIii8XKyspq3z1lZWXt7e3fvn179uzZKVOm4LJAqBvweDx/f/8HDx6QJVQqdcqUKZ6enk5OTkRAU5r9gQGEDg4ORGWEEOq+AIgQCxCLLdqct2/fbtu2zdHRsXPzSgYGBgMGDODxeFpaWrq6ukwmk0KhNDQ01NbWSkhIyMjI1NTUfOzmsgoKCqNGjQoMDAwPDx8+fDgGQKh7AqDjx4/fv3+fLKHT6cuWLXN7P+5nyJAhmJNFCPXcAAh1s6ioqLdv322tpq6uPnbsWFlZ2bKysqCgIB0dnbFjxz5+/LimpgYbCiGEEMIAqLs9fvw4MDDQwsJCQ0Ojs+4pKytrampKp9M5HE5KSoqWlpaamhqxbiQxn0sgENTW1trY2DQ2NnI4nNTU1I8aE62vr19ZWXnu3LlJkyYNHjwYP0TUdWJjY/39/TMzM8kSS0vLqVOnGhgYYOMghDAA6sWuXr16586dzp38JScn5+joqKqqWlpaWl5ebm1tTa7ur6SkNGbMmCdPnmRnZ0+ZMkVeXj43NzcnJ+ejAiBiOti+fftoNBoGQKhLhYaG+vj4iJYMHTp0165d2DIIIQyAkLiysjJ/f//hw4ebmpq6u7uTI6BJNjY2FhYWuOkjQggh1CzKpEmTIDU15c6djx0t2xUq0tPD/vrLTlfXw8NDSgqDsxbx+fyCggIul0un03V0dOTl5cUqKCkpMZnMmJiY/Px8bC7UM/F4vOvXrz98+JAsoVKp06ZNw/V7EELdEQAtXrwYoqOjTp3qCV9NcXz8A2/vMWZmX331FY1G6wO/3wsLCxsaGhgMRlfs/FVXV8fhcDgcTtP0Vl1dXUFBQVBQUHJyck1NjVD40WswUSgUGRkZYvOyhoYG/FFBXfEAHzlyhFy8BwCkpaWXL18+f/58bByEUJcHQNgEXYfY+aukpKSLdv6Kjo6+fPny5cuXU1JSmp56/PhxbW1tTEwMcfCxN1dWVp48eXJ4ePj69euLiorw00QIIdSXYJqpC7HZ7NDQ0MGDB3fi/C9RlZWVlZWVAGBhYcHhcNLS0jQ1NWVlZdPS0mpqalRUVCoqKuTk5OTk5CoqKgQCwUfdnEiuJSQk5Ofn83g8/DRR54qPj/f39xddsdPS0nLy5Mn6+vrYOAihbkABAEVFRVlpaW5hYf3H9xN0orrKSmFNjbq6eo/aJr0no9FoRHKNx+Pl5+c/fvw4OTmZOJCWlh42bJi0tLShoaGNjU0fyCeiPubly5fr169PTk4mS5ycnPbs2WP5oT2/EEKo0wKgVatWzR427PKcOTkvX37CLyX04MG6hw9Pnzw5ZswY/GDawsbGhkiuRUdHBwUF1dbWkgdknXanwBBCCKE+TAoALCws4uLisoODa0pLP+GXUpacLFNR4Tx8OIPBwA+mLTgcjqSkpFAolJOT09TU1NfXz87O5nK5gwYN4vP5CQkJfD6/rq4OGwr1KDweLyAg4PHjx2QJlUqdNGmSi4sLNg5CqFsDIACg0+nq6upQV1dXWUlXUOiKKUutaODxeGw2k0ZTUFDAj6TtkpKSiAMjIyNHR0cAePLkSX5+/tChQ8PDw8PDw/tns3C5UF0NACAjA+1Ye7K6GrjcFs9KSoKCAjTd0LbZq1qq3M/V1dUdOnRIdOtTaWnpb7/9dtKkSdg4CKHuDoCGDRvm5+f316VLL9++HbN1K3RvAJQfHv5k2zYvd3cPFxccrdIOMTExxE4C5eXlPB7vzp07VVVV/bY1rl6FkycBAJYsAS+vj778+nU4frzFs9rasG0bmJuLl9+8CUePihdqacHWrWBhgU8oQgj11ABITU1t9OjRaWlpwamprw8dMp44UcXUtHu+greBgTXh4RPNzMY7OVlZWeFH0g4VFRUVFRXky7y8vP7cGllZ8OwZAMDo0e25PDv73eXNMjIS7+lhs+H+ffDza+YqZWXQ14dp08DZGR/Sd+Lj4+/du5ednU2WWFhYuLm54eQvhNCnCYAIS5culb98ec6cOZ9duNBtAVD0mTP6lZV7/fxw6A/qoIYGqKp6l//qOAajmQyasjKILVFeVga//Qbh4UChgLz8vwmvmhooL4c9e6CxEQOgf7148cLb21u0ZPjw4Xv37sWWQQh9ygAIoV4tLw9++gmCgjrnbjNmwJdfNhMVGRk1X19dHbZu/Tc7dvEiHDuGnwlCCPWSAMjY2Hj58uUl6emvDx0CAKMJE1RMTLrijdMfPixLSQEAG11dp2HDJCUl8cNA7VNeDg8eQHk5FBZCQAAUFHTObVksGDv2A3UiIsDfH4qLwdYWpkwBNzdgsd6dqq+H6mp48ACiosDXFyZMgK5ZDrPX4PF4Dx48ePLkCVlCpVInTJiAy14ghHpEAGRvb3/o0KGlS5cG3bwJAAxZWVl1dZqcXCfOC2vg8/kczpujRxOuXAGAM2fOLFq0CD+JthAIBHw+X0pKitoZM4v4fD6xyReVSqX25qlKhYXw888QHw+SkiAnBwwGtG/ZI4EAOByorgYKBeTkgMn88CWBgbB1KwDAvHmwY8d/Tk2YAKamkJICDx9CaiqYm/f3AKi2tvbAgQOBgYFkCYPBWLFixcSJE/FHGyHU/ZrfC2zVqlV+fn5+fn4SYWEv9u5t/PitNFuR/+bN1QULsoKDsfU/Vmlp6e3bt5vu/NU+MTExxFZioqvx9mra2rBnD3h6tvfJzIe1a+HiRdDUhN27Yd48fOIQQqjPan4M0KBBg4iDt2/fhqSlhR87JiEhoWhoaOzqKkFp5/6pFRkZ6YGBjUJhYUxM+qNHje83GH/8+LGqqqqrq6uUFA5Iak12dnZSUtLbt28BgEKhGBsbd3DJgPLy8oyMDACg0+nkeolMJtPY2JhOp/eillFSAk9PyM8HTU1wc4P8/HZ3UcDr15CeDiYmMGQIsNlw5Mh/KtjZwdCh+CS2R2Ji4r1793JycsiSAQMGTJw4UVdXFxsHIdSDAiDSsmXLNG7d8vLyamxsNJgwQcvengyAaLKyUh/6M8nnchve76NZ+Pr1yy1bhPX1fD6fjH4A4NSpU6WlpWPGjOl7AZCUlJSioiKFQuHxeDQard1pRCLzFR0dTaxtmJCQUFlZqaysrKys3L7UlVAo5PP59fX1xMukpCRyTUVNTU0lJSVyRUoqlUqj0SjtjXq7h5YWbNnSmTcUCIDNhocP4Zdf/lP+ww9gbg6ysoCx+scKCQn53//+J1ri7Oy8f/9+bBmEUA8NgADAycnp0qVLjY2NEcnJR+fPb2xsJMpH+vgYfWjp+ld//pnxfsF7GxMT31OnpKSkXr58uWPHDvKvbx82cODAEydOnDp1KigoaPTo0e2e519aWvrs2TPR/57Lysru3Lnj5OTUvp0jy8rKnj59KnpDUnl5+d27d8lgdObMmZ6enhr9bPRKYSGsWwdlZeLlN25AWRls3gxmZvirAyGE+noApK6uPm7cOABQVlZOj40lA6CK0NA3qamtX6tdVWVibEwcW1tZjRs3jkqlqqmpFRYWPnjwIC0tjTiVlZX1999/T5gwwaxv/WFRUlIaNWrUpUuXCgoKBAJBu+/D4/Gys7M5HM6/H5uUlIKCQrsTVUTXFJ1Or66uTk9P5/P55Ck+ny8aGKWnp0dGRkZGRgKAqqrq+PHj+8N2JVQq6OqCrS2MG/euhOgQysqC6mrQ1wcPD8yFfcTT+/Dhw2ciy0RSqdTx48ePGjUKGwch1KMDIJK9vf0RkTERS5cuDbx2rfVLjh496tlkSKqNjc3BgwcXLVpEBkCxsbErVqw4dOiQtra2jIxMN+9E1sPV19fzeDwy7iTCF01NTVdXV3l5+XZHZuPHjweA/Pz88vJyct+M+vp6sUDt+vXr169ffxfCWlsbGhoaGhqSZyUlJWVkZPrMEgbE5C9FRTAygq1bwdoaRAJBKCiAsDAoLYWdO0EgwACorWpqav744w+xyV8//PADTv5CCPWaAEjMDz/8MHfu3NbrkIOp2+LgwYP5+fmbNm3qXSNwu1pkZGRUVFStyMRuGxsbe3t7ZltmaX+IsrKyu7t7w/shWeHh4QkJCS1VzsjIWLlypWgiz8TEZNOmTTo6On2jqbW0YPdu4HKBwQADg/+cIuaFHTsG//yDjyRCCPXvAMha9B/kjzdmzJiioqJHjx4J38+xj4+Pl5SU1NLSGj9+fF/KhQ0fPpzL5aakpOjq6qqrq7f9Qi6Xm56enpiYmP/feU2qqqqdFXNIS0uzyJX7AOrq6qSlpQEgLy+vqKhIrDKHw3n+/LloSXJysug35ejoaGdn13s/KRkZGDas+VNMJjg5ddoa0/1HYmLigwcPcnNzyRJzc3NXV9c+EzQjhPpjANRBS5cu1dLSioqKqqysJAdEx8TEfPfdd6dOnepLAdCCBQt0dHTmzJnj6OjY9gCovr6+sLDw/v371SJbW0lISFCp1K5LOQ0cOHDgwIEAEBgYWFpaymQyyflftbW1okOFCDk5OZs2bSJfbt68mUyQSUpKMplMXOC7nwsODv7xxx9FS0aOHHngwAFsGYRQ/w2AiA6Dc+fO7dq16/H7mWKIFBUVFRUVRS7PQ1BRURk1alT37JttaGi4ceNGLS0t4uXff/99+fLl1i+5cOFCaGgocWxsbOzj44OrvCCEEMIASJy6urqrq2tWVpakpOTjx4/J4bdPnz7V0tJycXHpMysDaWpqzp8/Pz8/PyUlxdDQsPXFezgcTkZGRkJCQl5enmi5jo7OgAEDTE1N2z2dvi2qq6szMjL09fUnTpzo7u6upqZGflViY65fv34dExMjWpKWlkYObNfT09PR0SHnzzs6Otra2vbwj4nNhsePoawM5OXBxQVUVfH3Q/vxeLzHjx+HhISQJVQq1cXFZcSIEdg4CKH+HgARvvzySw0NjeDgYDIA+ueff/Lz821sbJSUlDq42HEPMWDAgP/7v//7/vvv/f39tbW1WwmAGhoaWsp82djYDBkypKu/1MrKyocPH27YsGHt2rWi5bNmzZo1a5ZoybZt24iFpAFAIBDU1taKTlVrmh0zer+LOoVCYTAYPTA7VlQE27dDVBQYGcHp0+DoCNLS704JhVBbC3V1ICEBDAaQw/RpNJCRgdpa4PHejZ4mvy2iRCB4V6dnryXZ+Wpqavbt2/fw4UOyhMlkrl69esKECfhrFyGEAVCLIiIiFi1a5O3t7erq2q8+j4iIiOjo6KaZr5EjR4qOVu4J5s2b5+TkRBynpaXt3LmzoOV92C9evBgWFkYcGxkZ9fDsGLEQ4pdfwhdf/Fuycyc8eAAaGuDjA+Qf8WnTQFERdu6EW7egshJ8fP5dI/HWLfjrL0hLg6lT4fvvwcQEf9sghBAGQP+lp6e3ePHiR48eERtdAUBJSUlgYKCenh4AjB07tm/kwpycnNhsdlpamra2dkujoUtLS5tmvszNzc3MzLo080XIy8srKyvz8PCwsrL6YGVzc3Nzc3PiOCsrKzc3t7i4mHgZHh4ulh1LTU1Nfb9spq6urq6urqamJvHS3t6++7NjUVEQEQEAYGMDDg7vCuXlYdo0oFAgIgJevABFRSC7tIqL4fZtyM4GIyMYPhzef99A9GodPAjh4cDhgL7+v/Pn790DYvE/Q0MYM6Z//VpJSkoKXWeHDAAAIABJREFUDAwUfZLNzMzGjx+vra2Nv3MRQhgA/cvW1vbo0aPLli3Ly8sT7fw4efJkUVGRs7Nz3wiAFi5cyGKxFi9ezOfzlZSUpKSkRJd8FAqFDQ0NousQSkhISElJdU/mi3h3YkewvXv3Gogtg/MhLBZr165d5Mtt27alp6cTxwKBoK6uTjQ7lpubu3HjRvLlxo0bjd8vFy4pKSktLd0NW4/5+8PmzQAAPj7/BkCamrBtG8jIQFIS1NXB3btw9y75WYC0NMjKApMpnswikmI0GpSWwo4d4qekpaFPZHE/zrNnz1auXClaMmrUqIMHD+IvXIQQBkDN+P7777W1tX/99dc+vE2YpaXl8ePHz58/HxQUNHLkSNFOnZKSkpCQkOzsbLKEyHx1z5yv8vLykJAQFxeXmTNnftRiRc2aN28eGbSlp6f/+uuv+S1v0e7n5xdB9MYAsFisDRs2dM+33JIZM0BJCX79Fd6HcAAAGhqwYQOYmACTCe/HMv17atcuOHECTp0Sv5WaGmzYALjiMUIIYQDUGhsbG6FQmJ+fHxQURObCcnJyfH19XVxcTE1N+0Bzq6iojB8//saNG3l5eaKdPbm5uUlJSSkpKTwejyxkMBhGRkZycnLd8IXxeLzMzEwNDQ1nZ+eO3000O5adnZ2bm0suqxgREdFKdkxHR0dPT4+ce29nZ9eO7JiNDXz+OQBAK5daW7+rY28vfsrEBGRlITsbRPeKVVMDDw9otl+MyQRnZ6isbPbjBg8P8YCpb+PxeE+ePHnx4gVZQqPRRo8ePXz4cPxtixDqUSREcxM9xJIlS86cOSNacuTIkSVLltDp9L6xTdjq1av9/f3d3d3l5OQkJCQEAkFAQEB4eLhoHQqFwmKxZs6c2Q0BkEAgyM/Pv3Pnjre39+rVq7v0vX766afffvuNOBYKhWLbnInx8fHx8fERLaFSqbR+mFLqPcrLy+fMmSM6+UtRUfHSpUs4+Qsh1NP0jrE1hw4dKigoWL9+vTQ5L7k38/LyMjAwOH36tLm5uZKSUnBwsGjmi2Bra2tra9sNA58BIDo6urq6evfu3Z3S/dO6uXPnOjo6EscZGRm7du0SG/Qt6vLly1FRUaIl8+fPX7BgAf7cIoQQ6oMBkLOzc25u7tOnT8kkEZE00dbWdnFxMen984kHDRokJSWVmppaVFQUGxubnJwsusuEjIwMi8WytLTs6qEw+fn5xLwtBoNhZ2fn5uZGLnvYdUSzYzk5Obm5ueTk+aioqFayYwQqlUpu3aqoqDhq1CglJSX8Me4hkpOTHz16JDrey9TUdNy4cWROEyGEeo6emAIDgLt37y5cuLCqqkp0oAwAHD16dMmSJTQarbfnwgQCAZ/PX7169ZEjR0TLuyfz1djYKBAInjx5QuTdfvnll1WrVn3yNtm+fTs5lUwoFPL5/NYfzgEDBvj6+lpaWpKxUetLbKOudvTo0eXLl4uWLFu27NixY9gyCKEeqIemwBwcHM6ePfv7778H/XcDbiIXtnbt2u7JDXWdxMTE3bt3i24UQLCzs7Oxsenq766srIyY80Us92xhYdET2mTOnDnkZvJZWVm7d+8W3UW8qdzc3DVr1pCR4ty5czE7hhBCqHcHQBoaGpMnT87JyQGAZ8+ekf1A0dHROjo6Yt1CvVF5eXlgYCA5N4pUX1//wZ6Pdquurs7Kyqqvr6dQKAMHDnRxcXF3d+85bSKWHcvJyRFdWrqioiI4OJjNZpMlXC736dOn/z7KUlLkg6GgoIDZse7E4/GePXv26tUrsoRKpY4aNYpcKxwhhDAA+ghff/21np5eZGRkVVWVUCgkComF9XrmZlJt1DTKkZKSIr6d5ORkLperqqoqKysrISFBoVA6nuwjEl4AUFZWFhQUVFVV5ejoeO7cuZ62t4YoPT293bt3i5bEx8cvXLgwMTGReCm2aCQA3Lhx48aNG8SxmZnZuXPnBg0aRDZvn9lYt2ciBtE/evSILJGRkVm3bl1/28oGIYQBUKext7f39fXdt28fmQuLjIxcsmTJqlWrxo8f30sb/eTJk76+vqKdGV988cWUKVOI4/T09LNnzxJhkLOzM5PJ7ODbEQmv2tpaPT29PXv2KCkpKSoqdsN4504Pifbu3cvlcomXFy5cuHjxYkuV8/Pzvb29yezYnDlzMDuGEEKoNwVAmpqaU6ZMuXLlCllSXFx89+5dHR0dCoUycuTI3jXutaioKDg4+MqVK8+fPxctt7Ky8vDwII6TkpJSU1PZbLZAIEhLSyPraGlptT1qyc/PLy0tJY4lJCQsLCwoFIqxsbG7u7uqqmpvfFLl5eVdXFzIl/X19WQXIJvNbpode/LkCfmSQqGQ/W3y8vIjR47E7FgnSk1NffTokWi+0sTEZOzYseR2bwghhAFQO0lKSkpJSZHznwHg+PHj2dnZtra2CgoKvSUX1tDQEBsb++2335aUlJCFxIZfortfDRgwgNg16fnz5/Pnzy8sLCTKXVxc2v5nOy4u7s2bN8Tx4MGDz58//2n3l+h0n3322WeffUYcJyQkzJ8/n8yOCQQCsezYzZs3b968SRybmpqeP3+e3O2VeLTwF0FHPH78+JtvvhEtGTt2LE7+QghhANQJvvvuOy0trT179oiulxMZGbl48eJVq1aNGzeuV3wXJ0+ePHPmjGhHBRHueHt7jx49umn9AQMGHD16lNwd9vbt25cvX27je7m7u3t7exPHSkpKvbTXp410dXX37t3L4XCIl5cuXfpgdkxBQYF4OWvWrIULF+IvAoQQwgCoJ7K3t5eQkMjLy3v69GlGRgZRWFxcfOfOHbIboCcrKioKCQlpmvlycHDw8PCYMWOGoqJi06tUVFQmTZpEvqyqqiKDIWLn1NraWtHKI0aMkJGRIV6OGzdu8uTJ/eQhlpeXFw2ChUIh2aPGZrNDQkJEg87q6mrR7FhjY6PYMPOBAwe2YwOy/onH44WEhISFhZElNBrN2dmZ3AoXIYR6rsZe5YsvvhBLeB0/fry+vl4oFPbYr7mhoSEwMFBs+A6R+Tpw4ED77hkSEqKjoyN6Qycnp+zs7Eb0X4mJiba2tlLviaYaW7J27Vr+ez380eogYjXONmpoaGh6h9LSUtGBWUR344MHD/DBQwj1fL1s9AORC9u7dy+5a/rhw4cLCgrWrFnTY5dG/Pvvv8XmfAHAgAED1qxZ02zmC3UiHR2d33//vaqqinh5+fLlCxcutH7JjRs3UlJSiGNNTc01a9YYGxv3ycYJCAg4fvx4GytPnDhRbJVnhBDq1XpZAOTg4FBYWPjHH3+QAVBERIRAINDV1R01alTP/EMVHR0ttuKzg4PD1KlTZ86c2Wzm64MiIiICAwNramrIEjs7O1dX145PmO975OTkxIaIkdPBqqqqXrx4UVlZKXZJSkoKGQCpq6vr6ekZGhoSLy0tLW1sbHpva9TW1j5//pwcg//mzRvRaYYfbEly4BSR5+JwOE+ePBFdzNPY2HjMmDEaGhr44CGEMADqEsTygORfsujoaC8vr+P/z959xzV1/f8Df5OEJOwww96iIEMQFNS6bdWqqBWxte46Wz+11dpaP22trbXLOmprrW0ddeGeOFsXTrYgMmSGvXdCIMnvj/sx3/xQEZkBX8+HfyQnN/fenHMl79xzzvvs2GFvb98mmQPbikKhkMvlyhSOypOfM2fOu+++2+Ld7tmzZ/PmzaolM2bMUIfFvNTfpEmTJk2axDxOSkp68803VZdfZdpLdfvCwsLVq1crn65cubJ3797M47ZKU9lh16FCoSgtLV27dq0yHPf19Z0yZUozdxIeHq7MpWRkZHTgwIGUlJRGl/GIESO2b9+OywwAEAC1CyY14qZNm1SHshLRtm3b8vPzly9frj59YQ8ePNiwYcP169eVJa6ursuXLx86dCiuvE5naWn5/fffq3ZN5ubm/vTTTxkZGc96y4kTJ5S3TIRC4fLly7tE71h5efmGDRuYNAFCoTAoKIgpf6FkSE5OTso3KhSK7du3p6am4ioCAARAHcfCwiIwMDA3N1cmk926dUuZ8UW1L8zR0bHTzzMyMvLkyZNHjx5VTs8mIlNT03HjxqGPQB3o6ek1Siaem5ubnZ2dmZnJPE1ISIiLi1PdoIneMVdXV3XrHROLxbdu3SoqKqquro6KisrKyuLxeP7+/mZmZi3Ym5GRkZGREfO4rq7uzp079fX1vXr1EolENTU1mpqaAwYM8PX1xXUFAAiA2tfixYvt7OyCg4OVayMQUWxs7Jw5c/7888/ODYCY4eV//vnntm3bGr3UJXpMXjZMexGRubn5+vXrlS21fv36+Ph41c1U31VYWPjpp58qn3700UfK5IrM2zu3rZkOrzVr1oSFheno6EydOrV///5ttXMej8eM36+trT18+HB6erquru7q1au77uo0AIAAqCvx9vbes2fPli1bGvWFdboHDx5s3LjxybOaO3fujBkzlCNJQU3k5eU16vmysLD48MMPJ02a5OLi8qxtGjl58mRaWhrz2MzM7MMPP3R2du7ED3Xu3Lm//vrL3Nw8KCiIw+G0UyZMLpc7ZMgQ5sbP9u3b09LSFi5ciCsKABAAtS8LC4tJkybl5eU1NDTcuXNHuVBGeHi4s7NzQEBApywTFhkZeerUqcOHDzfq+fL39w8KCsLoH3WTkJBw6dKlI0eOKHu+iEgoFFpbW48dO1Y5Rjg/Pz87O1uZhDMxMbGJ3jFTU1MbGxvl8KCePXt2WO9YcnJyTEwMEd29ezc9PT0gIKBdV73lcDj29vZEJJVKb926dfPmTWZckaOjI7rDAAABUPtasmSJvb29al/Yb7/9lpaWdujQIX19/Wd1QzTqzniu5nRnMPv8448/fvvtt0Yvubm57dixo/VDf5hDvOjJdwNP/chNNEoTVdToXcePH//vf//baJuCgoJPPvmkoqJC2atlbm7+3XffKTf49ttvV61a9axDFBUVqfaOLV++3NPT80Uvp5ZVUWhoKDMfsF+/fsrldTsAl8sdOnRoREREcHAwEb3zzjt9+/Yl9PkCAAKgDhYbGzt79uylS5c2SlOrtH379n///beZe5s/f/6oUaOeuxnT83Xt2rVG5XPnzn377bfbpOcrKSlp48aNV65cUZb06NGjC62G1mKHDx8+cuSIasmUKVOmTp36rO1zcnI2btwoEokalU+ePHnatGlPfcukSZOYl44fP97EUmKMwMBA5TizgoKCjRs3Km8OPen06dNZWVnMYxMTkw8++KBHjx5tXkVlZWUbN25MTExk5mopByx3JEdHR+bo5eXlc+fO/eCDDxpFfgAACIDakrm5+cSJE2/cuKHsxSgoKDhx4oS5ubmmpqa/v7+mpmZ+fj4zb4XZ4ObNmw8ePGjm/i9fvqxMl2dmZubv78/j8Z76u//UqVPFxcXKEhMTE6bna9iwYW3ySUtKSs6cOZObm6t6iPHjx1tbW3fXC7SiouLOnTtPBkBEZGBg4O/v/2RkmZCQcPHixcOHDz8ZAMlkMoFA4O/vLxAIqqqq7ty5Ex8fr6ur6+/vr4yoOBxOWVnZnTt3EhMTz5075+/v/+R0cVdXV1dXV+XFlp2drRwAlJSU1ETvmImJiY2NjerwIG1tbX9/f2Nj49bUUkpKyo0bN8LDw/l8vre3d2c1lnKmWGpqamxsbGhoaH19PXMrCABA3Wh0g/4UZhbPvHnzdu3a1eil0aNHh4SE6OvrX7hwITg4WLkkwrhx43x8fJq5/zNnzkRFRTGPhw8fHhIS8tSvqytXrkydOlU1ABo8eHBISIhQKGyrjoCbN29OnTpVNQAKCAg4dOhQNw6A4uPjg4ODExISnnypd+/eBw8edHd3b1S+du3aNWvWPOvC7tmzZ0hIiJeXV1JS0rRp02JiYpydnUNCQry9vZlmUigUycnJwcHBsbGxzEtNXyrKSWSMH3744ZNPPmnqv9z/fzHY2NiEhIT4+/u3ppY2b9782WefTZkyxdbWVh16nRQKhVgsPnLkyIgRI37//Xf8nQUA3AFqnyBOQ0NDQ2Px4sVCoXDTpk3KVTKIKCYmZs6cORwOR6FQjBw5UvndYGlp2fzvCR8fH2W6FyJasmQJ8+27bNkyfX19pvDPP//cu3evMsAiojlz5rz99tsCgQDDIFrs8OHDf/75p0gkmjJlinI8skgk2rRpU05OjkgkWrFixbx585QJ+lS/gIlo8uTJym6ynJycTZs2iUQi1WCFedwop7Pq0+b8PGg0433ChAnMuGAiKiws3LRpk/LmkOpBlYqKiv773/8qQ+rXX3995syZLYs5On3u/bPqBAAAAVA76tevH4fDEYlEN2/eVPaF5efnHzt2zMLColevXgEBAVwutwV7trKyUi69XlBQcOvWLalUWl1dfeLECR0dHeVXdaN573379n3WCCRopvj4+AsXLhCRu7s7M7qWiLKyskQi0aVLlx4+fHjhwoX+/fsrA6DKysq7d+8mJCTo6uoy5cp3ZWdni0SiixcvlpWVXb58mVkcvj3O+cneMWXy6OTkZNXEQgyxWPzPP/8on9bW1iovKi0trf79+zfdOyYWi+/evSsSiXr06KFW6wGzWCxbW1uJRHLq1Kn+/fsj+ScAIABqR0xmoHnz5u3evVu13NfXV9nB0UpmZmaBgYFElJ6evmTJErFY/NSf9dB+bGxsfvrppy+//PKrr75q9FJOTs6KFSvi4uJcXFx+/PFH1RG4zLLw69at++KLL1auXFleXv7222+396mamZl98803yqc//vhj071jRHT27NnQ0FDmsbW19cGDBwMCAprYvqys7PPPP6+vrx8/frxa3XThcrmDBw+Ojo6eM2fOgQMHXn31VVy6AIAAqL1oaGiw2WwWi9WoPCoqqra2tn///i27A9ToEMzXjFAofP3118PDw5+c/uPq6vr++++31cDnl1NWVtbmzZsvXLhgbW39/vvvv/baa41aOSgoiLnR0mgMELPq55NXgmoJs02HXZDKpxMmTLC1tVXd4MyZM/v371ctUR1RVFRU9PnnnytzGI4ZM6ZR71hoaOiePXuEQqGRkdGTl32n/2fU0NBwcHDgcrl//vlnRkbGggULusGVKZPJNm/eHB4ervpJ33///TZMtA0ACIBeTGRkJNPzVVdXZ21tnZOTo/wiycnJaWho0NfXt7OzEwgEbXI4XV1dNze32tpamUyWnZ2tXEXcy8tr/PjxwcHBbXUgpfv371+7dk15z4mIPDw8Bg8ezOfzu991WVFRERoampiY2Lt377Fjx2poaBw7dqxRlPnmm2+2sgWHDx8ulUrLy8v//fdfTU1NZqX3pKQkZt6fi4vL8OHD2zBzt2rvGENLS0vZoLW1tffu3SsrK1O+KhaLL1++rHxaXV2tq6tLRM7OzszNreTk5NDQ0KCgIEtLS/VsRyMjIy0trcOHD+vr63eDAEgkEt29e/fQoUN3795VDYCsra01NDT69euHbxQABECdYNu2bUzP19ixY1955ZUjR44oJ70TUUFBwcmTJ19o8ldz+Pj4GBoaHj58WCKRMCXz5s1bvHix6u/+trJr164tW7YoF38lopkzZy5btqw9jqVuDh069PXXX6uWfPbZZ59//nlr9smsBi8QCJhOsbKyMqZPjUmNKJPJVq5cuW7dunat3vHjx7/++uvKL9c333zz3r17z9r47Nmz58+fJ6KlS5f+9NNP+OPV8W7evDljxgzV/4NEpFAofvrpJ5FIdODAAVQRAAKgDhUTE7Nly5bq6mom9a21tTWHwwkMDAwPD1dd30B5k6YNsVgsoVA4YcKE8PDwqqqq/v37h4WFVVRULF26tM3X/JLL5Y3+8rLZ7HYayas+srOzV65cmZmZqVzqhHH48OHq6uqlS5fa2Ni0bM8aGhocDoeJb2Qy2fHjx1NTU4nowYMHTD13QPWy2WxlgCUUCteuXVtSUsI8DQ0N3bdvX6MvWqYS5HJ5aWnpli1bHj58OHbs2FbmEGpvmpqagwYNqqioeOedd/7zn/906dSIyibw9/dfunQpEd2+fXvr1q0ymaw9/rwAAAKgpkRFRV28eDEiIsLb21t1EXh3d/eamhqZTKbaF5aXlycSiSwtLdvwZz3TF1ZTU1NZWenh4REfH3/r1i17e/sBAwZ07qL03UNFRcXZs2d79uzJjD0noqqqqvDw8Pj4+PLycmtr61GjRjXqV3ohLi4uI0aMCA8Pf/DggTI3po6Ojp+fX2t22wI6OjqqQ510dHSUq7uIxeLw8PCysjI+n+/n5+fu7i4Wiy9duiSTycaMGaPuf2I4HEdHx8jIyIsXL06dOrWLBkByuTw8PDwiIoKI/Pz83njjjbfeeouIbGxssrKywsPDc3JyTpw44efnp5wxCgBqjtXVP8Cvv/66a9euMWPGKJOvKPn5+b3yyiuqP+IjIiKuX7+u2jXWVvr27Tt06FAej+fj42Nqavree+8x87ehTQQFBR16bMOGDUzix+zs7OXLlx8+fLg1e548efKmTZvs7OxUC5mVv1o5xqiVxo0bp/zI27ZtY9alNzIyWrt27ezZs3FJdHwAtGHDhs2bN7NYrOXLly9btowpHzBgwMGDB/v373/79u3g4OA7d+6grgC6ii5/B0gmk8lksqdO/mKxWGw2W3VusEKhyMvLO336tK+vr2puwzYIJB8fnZn8Ul9fj1vibcLKymrp0qVjxoxRzuCzt7f/7rvvdu7cefz48YaGhkbdgi+KzWbb2tquX79edfSxnp6es7Nz53YvNuodW7NmTXFxsba2tpub2+XLl//++28LC4v2WPCLy+X269fP1NS0rq7u3r17qpnNW8Pe3l5TU3Pnzp1ZWVnvvPNOC/YgkUh+/vnn2NhYHo/33nvvNWfFjxs3bmzfvp2IBg4cuHjx4qduc/PmzW3btjXRCkuXLmVWtmcuNjabrampqbw22Gw2l8tlsVhyuby+vh7pMAAQAHWEgoKCiIgIqVRqbW39rDnAOjo6PXr0EIlEyhzNcrm8rq6uld+aTdPW1nZ2ds7Kyrp586avr+9TFw6DZhIIBOPHj3dzc2tUEhkZefz48TY5hL6+vnIksnrS0dEZPXq08mliYuLp06eDgoLasLeFzWZbWlrW1dVVV1c7OTkZGBjk5OTY2tqyWKzCwsLW79/Y2FhHR+fQoUO6urotC4AaGhquXLly7tw5HR2dyZMnNycASk9PZ8ZRMZnim97m6X8fOZyJEycyARAAdDNduAssOjp65syZNTU1jfq5VAmFwkmTJqne7BEKhRMnTmzX0TlmZmYTJky4du3amjVrKioqcJGB+uNyuUOGDFFGFampqRcvXnRzc+vEpVUBANpVV70D9Pvvv1+5cmXIkCE2NjZNjGhmsVgsFsvX11dHR+fevXseHh4eHh5aWlrtmjWOmV7k4eFRVlb24Ycfzp49e+TIka3ZYVJS0tatW1VTwjg7O7/33nujRo3CFQyt5+Dg0LdvX6FQaGBgwOVyHz58yOVyX3vtNTMzs9LSUnU4w+vXr2/bti02NraZ20ul0q1btx49erT5hwgICHjyLpGGhgZWswdAAKRebt++HRERMXXq1OYkd2aCpIqKCnd39w6bmWVtbd3Q0HDo0KGAgIBWBkBFRUVHjx7Ny8tTlpiZmb3xxhvdeBF4eCqxWBwZGZmTk+Po6NiGK3+ZmJgwSSAbGho4HE56erqdnR1TYmBgwIy/JiKZTJabm6uaivOFsFgsa2vrurq6c+fO9e3b18zM7LlvycrKYoKey5cvHzx48LnbNzQ0REZGFhYWSqXSgwcPquZrbk4UOGPGjCZ+1fj6+mZkZMTGxkZERNjZ2TGBUU5OTkRERF5enoWFha+vr4WFBa5SAARA6sXc3HzixIkvQ85A6MZKSko+++yz+vr6cePGtcfF/OjRowsXLshkMuW0OGdnZ2UPcm1t7bFjx7Kyslq2c01NzcGDB8fGxs6ePXvv3r3NuX955cqVRYsWMbFXcw4hlUq/++67c+fOMY/bsGaYyV9WVlazZ8/esGGDSCT6+++/iejWrVszZ86USqUTJ07cu3dv6xfbAYAO0/XGAMXExCxYsKCmpiYgIKD53wEsFktTU/OFer68vLwGDBigqanZmh/WY8eODQsLW79+PQYDvRBra+v169cHBgZmZ2evWrXqxIkTypeUJZaWll9//fWkSZOUL1lYWDAlubm5q1evVl09gyk5evQok2/wjTfe6KI1I5VKZTLZi17MTUtLSwsNDS0qKlIoFCwWa8CAAV5eXnV1dWFhYffv39dUwWKx7O3tx4wZo1yhrPmYrmEikkgkzZwjKZPJJBKJRCLp37//b7/95uHh0Zz6kUgkMpnsP//5z/z585vYsr6+ftOmTdu3b2ez2f/5z38WLlzY9MnzeDwmvpFKpWFhYbNmzZo1a9bPP//MfBwOh6OlpYWfWABdSNe7A5STk7N///6RI0cyt+jbnJmZmaamZl5eno2NjaGhYVRUlKGhIVPyojPbdXV13d3dz549m5eXN3fu3DbPDd2NGRoaTpw4MTo6+uTJk6dOndLV1VWOc8/Kytq3b59IJHJzcwsMDFRdDFUgEAQGBsbGxh4/fvz06dM6OjrKX+TZ2dn79u3LzMx0cXGZMGGCl5cXKln1xpJYLHZzc2M6vDw8PIRCIRN5qM5hZLFYVlZW+vr67u7uiYmJbTVDvuk4mJmgN2LEiOnTp588eTIuLq7p3znMjC1NTc1p06YlJSXt2LHjWRvL5fIrV66EhYVxudxhw4Y5OTmdOXNGdQMrK6tGY8AtLS3HjBkTFRWVkZGRkZGhLPfx8cFocQAEQF0es7yX6s0Db29vIyOj48ePKxf8gg52+PBh5U0gJpFBc9519OjRU6dOvei7XmZOTk4ODg7MbQwejzd06FDVV5Ulbdu71IRhw4YNHDiQiDgcTnPyl/J4vE8++YTpL+PxeElJSc1EouomAAAgAElEQVQ/1o0bN+bNm6daEhQUtGvXLtWSgQMHHjhwYMaMGadPn1YWamhofPjhh1OmTMH1A4AAqB398ccfV65cGTVqVItXgGqCqampr6+vo6NjZWWlhoZGTEyMlZXVyJEjy8vLy8vLR44cGRcXp7q4WDN5enqWl5evXLlyxowZrRwN/bKZOHEiMwDl+PHjylCGERgYOGvWrKcmwpkwYQKHw/n1119zcnIafWuOGzduzpw57XHxdGkODg69e/dOTEysqKhQ3htT9ljV1dWFh4cXFxdzuVw/Pz9TU9MOC4CYfjfmcXMCIA0NDT6f/6JHaWho2LJlS0NDQ21trWr59evX582bt2TJEuVEMA6Ho6ent2zZssmTJzcKjJDuCwABUPsKCwsLDw8PCgpqw8GGWlpaFhYWLBbL3Nzcy8urvLy8tLTUzs5OJpPV19dra2snJiZWVVVZW1u3bDyQjY2NTCY7fPiwn59fCwKghISE27dvq958cnV19ff3b8Ef+i7H29ub6Vl48gbAlClTVEf/qOrTp4+RkZFIJHoyWg0KCmr01QVM9XK53PT0dJlM1qhzsLy8PDs7Oy4urrCwkMvl6unpKRQKXV3d7vTxFQpFRUWFUChULqymUCiio6PT09MzMzMtLCzYbHafPn2Yl1gs1vDhw3HNACAA6g6EQmFgYCCfz2d+8kZGRpaWlo4fP15LSyszM/P06dM1NTUKheLUqVPtmj/6WXbu3PnLL7+oBkCzZs1aunTpyxAAqQYuEydObHRvoIntra2tN2zY8OSYrdYMae/GUlNTMzIyGhoabG1tn3zpwoULzBLoUqn0+vXr1dXVQ4YM6Wbx34oVK8aPH68sqa+vnzlz5pkzZ5glwHJycnbu3InrBAABULfi6ekpFAqvXr3q6enJLKfq7u4ulUp1dHQ4HI65ufnIkSNlMllRUVFERIS7u7uOjk5ERER7LKf6LFKptFHmFR6Pp62t/VI1E4/He6EuBhaL9bJVUWvY2toyi7Q/ObfL1tZWeV9EKpWGh4d3ys+Adop7li5dGhgYyEx8U72tJZfLly1bZmFhsWPHDolEgtFjAAiAOlNhYWFMTEx9fb2FhYXq+qatxOfzuVxuTU2NMqZR/RHMZrN1dXWNjY3Nzc0rKirMzMzkcnkLjq6lpeXg4JCTk3P37t0+ffpguAA8SSwWx8TElJeXN7FNcXFxWVmZQqFISUlpzhe8ubl5c/IlMn1bRFRXV5eWlmZubl5fX19UVERE+vr6yvlNEomksrJSoVCkpaU1Gi7TFbHZ7Gd1SbNYrBEjRhQUFDQxiQwAEAB1kKioqFmzZgUEBDSx8lfLduvg4DBu3DgdHZ0nXy0oKDh58uSQIUP69OkzYcKEy5cvx8TEMN0BL8TU1HT8+PFXr16NiYnZvXt3c3LgwsumuLh49erVERERTWyjUCjEYjETgjx3h7q6uhMnTnyyV+tJjx49Uk7q1tbWnjhxYnFx8cWLF4nI29tbuQ4rj8cbMmRITEzM6dOnO/ImKADASx0AyWSy6upqarthHCYmJr6+vgkJCTKZjMvlxsXFicXivn37qg6vNjY2Hj58uKWlZUlJSUREhJ6eHtMdcP/+/ReaDsZisXg8HjPNRKFQ4LLrRPn5+b/99ptIJFK3E6upqYmPj6+qqmrOxs2ZhyWVSpt5scnlcuUOZTJZWFgYM+asb9++fD7/3Llzvr6+1dXVTA6e4uLiDpsFBgCAAKgdPjmHo6+vz+VymaGyEomEGeysuo2+vj4zKSYvL6+qqsrJycna2rqgoABjaZ+rsrIyNjZWDTtKsrOz9+zZk56ejjZ61i+NR48e6evrOzs7e3p6ikSimzdv6uvrV1RUREdHd6dPKpfLY2NjCwsLWSwWMxYQrQ+AAOilUFBQcOLEiYaGBmbsc9++fRUKxbMiG2amGJvNFolEJ0+ebObP9JdZenr6+++/n5qaqoZfe91g/Ep7c3R0HD16tKampkgkkkql165d6353Luvr67///vvQ0FAul7tz585x48ah3QEQAL0UFAqF6p38Jm7qMHcyfHx8Hjx4EB8fX11d/aJrYrRMSkrK9u3b//nnH2WJk5PTwoULR4wYoSx59OjR9u3bmx452ylKSkpSU1MrKyvxf6yZDA0NFy5c6Ojo2MQ2ZWVlv//+u1wuV10A5Fk0NTWNjIxa+HeBwyGiO3fuJCYmUvOSEHZFtbW1lZWVLBZr8+bN+fn577zzDlPe0NCwffv2o0ePslishQsXIsszAAKg7qm2tjY9PZ1Z5IiIioqK6uvrhUJhaWkp80AsFldXVysUCpFI9OjRo9Ycq6ys7Nq1awKBoDkbP3jwYOfOnaWlpcoSHo9nbW2dl5eXl5fHlCQkJOzcubOkpATt2Eza2tqenp7MpCe1YmpqOnPmTFdX1ya2KSoqys3NzcjIMDQ0FAqFzZnh1TIVFRWPHj26f/9+QUFBW+1TJpMVFBQwC28ZGxt3eoVraGh4eXmlpaXFx8dfvnxZJpMpB4zLZLL9+/ffunWLw+GMGjUKmQ8BEAB1T4WFhSdPnhw9ejST7DUiIqKioiIwMFD5oG/fvnK5vE1yTz98+HDBggXNnEjf0NBQU1OjWpKUlLRo0SLVZcCf3AaaZmFh8f333zfnDkoHY7FYT52KqMrY2Pirr77atm3bDz/8EBgY2H5reqSlpWVlZbXtjZ/6+vrr168PGDBgw4YNz/2kHUBTU3PlypVWVlaLFi0iorCwsODgYOWr+G8FgACo+2OWyYyOjmZmBmVmZkql0gsXLmRnZzP3hB4+fMjM+crKymrlsRoaGioqKlrzG7qrdCpZW1svWLBADQeWGhgYuLm5GRoadsVrlcVi6enpcbncurq6dh2UI5PJ2iPhoVQqZbFYzbwD2t40NDR0dXWHDx++devWHTt2xMbGKruSWSzWggULvL29NTQ0lItgAAACoO4pKytLGd/w+fzy8nImBXNGRkZ8fHxz8s511te5h4eHGmZWdHJymjNnjrW1NS4taBPMglxSqZTP5zezB83c3JwZMNe7d+9nbdOjRw87O7uCggLVLNhsNnv69OmDBg1CtQMgAHq5mJmZTZgw4dq1a/Hx8adOnVLnEaA9evT49ddfn7ooeqd/XXWzJTOhc/H5/FWrVjH/GZt5aQ0ZMsTX15eImu6/1tTU/Oijjxr9N8fVC4AA6GVUVlZ2/fr13NxcuVyuugpp6zk7O8+fP5/pWXuuR48e7dixQ7XPy9HRcf78+ao9CEKh0MHBAX+sXyrDhw+XyWT//vtvZWWlGg5meqrMzMzExMQ333xz1KhRLduDhobGiw5db+YSci3YMwAgAOqeqqqqYmNj22PPlpaWs2bNas7ImOTk5Lq6OtVFP3r06PHaa6/NmzfP1NQUbfQy8/T0NDY2PnbsWElJSVcJgIqLixMSEtasWdPNVpIHAARA0MZ27dr1yy+/qGZcnDVr1rvvvoufqgAAAK3HQhWop5qaGmblbWWJjo6OQCBgs9moHDAwMFi+fHnfvn0vX76smilKDUml0jt37ujp6W3YsKHpLEcAAB2py9wBMjIyYtaBz8/PNzMzU82Fo/7EYnFRUZFQKHR0dHxqyunk5OScnBzVkuzsbFyd8Cy6urqTJ0/Oysr6+++/XVxcWpzxuQPIZLLk5OThw4fPmzcPDQcACIBemI+Pz99//718+fKwsLAJEya0SVrCDlNUVHTq1KmPP/74nXfeeeoI6J07d/7xxx+qJcjDBgAAgACIeDyeqakpi8Wqq6vrcrUsl8vFYjGfz1dO4EpJSfnzzz+VQ3xKzM37rVnT9E4i8vPfffdd5rGjo+PcuXO7aDY/aCvDhg377LPPrl27VlVV1USqm06UlZWVlJQUHBzc4slfAAAvewDUPZSXlyckJEil0qTMzNC4uMrHt3n6Dx/e7403mn7v3Z9/Drtxg3nsXFnpeOOGob4+k9dYDRMhQgfw8vKysrLKzMzMzMwUiUSmpqZ8Pl9Nzk0mkxUVFZWXlwsEgkmTJvn5+aG9AAAB0MsrISFh/vz5xcXFQh+fwT/+qPU4+SyvGXO7+sye3XvqVOZxYXT0Bx99JC4s9PX13bFjh6WlJer25WRoaLh27dodO3b89NNPEyZMUJ/U21Kp9Pr16/7+/uvXrzcwMEBLAQACoFZ5++23zc3Nr1696urq2n4rQbat+Ph4iUTyxRdf5Ofn/3XihOP8+XYcjp6FhYG9PfdFloTk6ekp4ySFl1efDz+U1tTwamvXfv/91AkTsGD1y4nNZhsZGfH5/NraWrlcrlbnJpFI2Gy2mZkZmgkAEAC11siRI+vq6rZu3WpqatpVAiBmdVUXF5fTYWFxEsnQmTO1Wz1nR8/CwnvOHCIqiIu78sUXRnfvMikTHR0dsfzWS8jS0tLX17e2tra0tFQdZoRVVVUVFRU5Ozv36NEDrQMA6gl5gDoC0/NVaGU1dM0afpt2B5j07Dn+t99uFxdPnTp16tSpZ86cQW2/hMaOHbtp06bc3Nzo6Gh1OJ/U1NRLly7Nnz9/wYIFaB0AUE8aqqn2uoT09PTz589fv369qqrK29tbdbEIdVNSUhIdHc3x8tJycSEiuyFDzL282uNAmdev58fEEJFxcbG3QDBnzhxMEHvZVFdXnzt37sqVK5GRkURkZ2fX8fPCsrKy4uPjicjZ2Xnw4MFjxoyxtbVF0wCAeup6g6AdHBwWL1587969iIgIr/aJJ9pKVVVVVFTU0GnT+j2evt5O7AYPths8mIjOf/jho0uXgoKCEAC9bHR1dYOCgogoLi6OiGpra7Ozs01MTDpmXphMJisuLk5MTLx37x4ReXl5LVy4EI0CAOoMXWAA3ceYMWNCQkJCQkIGDRp0+vTp4uLijjmuVCq9du0ac/MJAKBLYK95Xv499aStrc3j8cLCwng83lNzK3e6Bw8eZFZVOb/9tv2IEbrm5h1zUI6WFkdXN/aff7S5XAcHB1zfLxsul6unp6enp6erq2tiYvLw4cPY2NisrCyBQKClpdUecU9kZOT9+/cfPXqUkZFRW1vLlPft23f8+PFoDgBAANT2nJycdHR0rl+/rlAoNDQ0tLS0NDQ0mv/20tLSoqKiiooKNpvd5qtqSCSS/Pz81NLSenv7AR99ZGhv32HVIrCz0xAIrhw7xlUoTA0MBAKBOo+RgvZjbm7eq1evyMjIoqIiFovFZrNra2urq6u5XG7rLwmmw6ukpKSioqK8vFwmkxFRSUmJMku7lZWVo6Ojrq6u+iRmBABopOsNglaNM0pLS1etWhUdHT1u3LgXyoZ88eJFZqjEqFGjPD092/bEsrKyzpw54718ueecOVpGRqyOXb+9oa5OXFoatWGDTlLSb7/9ZmVlhav85SSTyUpLS6VSaVFR0QcffBAZGamtrT1u3LjW548Qi8VnzpzJysoyMDDYuHFjQEBAWVnZokWLbt68yWygra1tZ2f322+/DR48GA0BAOqpC98e4PP5lpaWLBZLLBa3IHhi1uGKjo6uq6vz8vJqw/tAMpmsurqaraOjY2raCS3K4+lZWEjk8tqiIuanObyc2Gy2qakpEQkEgsWLF+fk5IjF4tu3bz948IDZwNbW1s3NrflhfUJCAvOYy+WOGzdOKBTy+fx+/fpZWVlpaWmp3uypra1NS0vbvHlzXl5ecHAw2gIAEAC1PScnp+zs7Ly8PFNTU51mJFYWi8UlJSXV1dXM0/T0dA0NDXd397Y6n7Kysoq6OqG3t65Q2InVYmBnJ8nNjYmP53A4WCjjJaejozN16lQiKikpEYlEJSUlTHl1dbVIJGr+ha3sZebz+W+88Ybq8l4cDsfNzS0tLS09PZ0pqaurO3bsmLGxMQIgAEAA1C6WLFni4OCwYsWKQYMGNSeOKSgoOHPmTEVFRTudT1RUVCGXO/qXXwROTp1YLX1mzcp1cVnx3/8uX7AAE5KBIRAIvvzyS+VInf3793/zzTfNfO/UqVM3b97MPGaxWMbGxo1irP/+97+WlparVq1CPQMAAqCOYGRkFBAQ8Omnn966devChQtE1Lt37yaWg2hoaKiqqqqvr2eeurm59e7du/XDQh88eJCdnU1EaWlpWq6uuhYWPF3dtv2kPYn0ie4T1TVjY75AoGloWFBUpLzXBdBoZa5XX31VU1Ozme/19PRsYvAQs+cxY8Y0NDTs2bMnJSWFKb9z587q1atnzpzZs2dP1D8AIABqY46OjkuXLq2oqGBuv5eWlvJ4PGNjYxarcZYjZvKX6pqRTk5OrUyYy4zFrq6uZnbb5oPKDYiYSMqdSJ8osXkBEMBzeXt7e3t7t+EOvby8bGxsrl27pgyA4uLi0tPTzczMNDU1HR0dUecAoD66TyLExYsXHzp06NChQ7q6ujdu3FDe41EVERHxrJdarLCw8MSJE0OHDmWO/uqrr7bt5/IiCiIKIsKqktAV1dTUrFu3bvv27agKAFArXTUP0JO0tbUNDAwMDAy0tLRYLNbt27dTUlIqKirMzMyUt4Li4+OVoz6NjIz8/f0dHBx0W9RXVVJScufOneTkZA0NjcmTJ48ePZrD4ezatavIxMR89Gihhwe72Z0LTetF5EzEJ+IQaRDpPr4D1I+IiJoYyqTBYukKhZVFRaK4OBcXl/bIgwfwJD09Pblc/vDhQ2VJbW2tq6vrhAkTUDkAoD664VIYo0ePnjx5MpvNlslkNTU1ubm52Y/V1NQoNxMIBP379zd/wRzNEomE2WFhYaFUKpXJZFZWVu+++663t7dIJPr1118rTUzcg4M1tbXb46PxiKyIrIkciPoRWTS5sb6lpe/ChSk1Nfv372fm/AO0Ny0traCgoOnTp/v4+KimaC8sLIyMjGy/yQcAAC+qe6YJ7tOnz+7du+Vy+c2bN1euXKmMe1qQMaiRwsLCs2fPSiQSPz+/bdu2CQQCPp+vp6fXMZ+rmOgckRuRP5E2Ll5QVyNHjnR0dHz33XeVqRH//ffftLS0X375BakRAQABUPv+DLW1tSUiuVz+0Ucf1dfXJyUl7d27VyqVMhu4uro2f/JXQkICM8OLiExMTN577z0ej2djY+Pi4qKt3Y5xiAGRJ5GtSokekReRFZEerlxQY3p6era2tqq9rtXV1cnJyT///HNhYeGUKVNQRQCAAKh9OTo6Llu2LD09/cyZMwcPHlRmQDExMTE0NCwoKGjOTioqKpSRk6Wl5XvvvScQCDrg5PWJ/FRinQoiKZEPEVtlAxOiUiI5LmRQM2w228XFJSUlJTMzkymRSqVHjhwRCAQIgAAAAVAH2b59+65du5RLVRNRREQEsxZYc3z66afKP9kd2eHVSAxRAdEYlZCoD5GAKJSoBhcyqBkmNaKVldXq1atRGwCAAKhzFBcXK2/29OjRY/r06S+0SPWoUaMcHBw68fzLiOKIkog4RAqiJCLl+gWVRPW4ikH9sNlsCwuLsWPHSqXSffv2PXr0iCm/d+/e559/Pn36dKRGBAAEQO2ooqIiLS2tuLhYWeLg4LBs2TIDAwP1P3kpUQFRFVE+0R0iTSJroiKiLKL0x9EP7v2AOuvTp4+dnd2tW7eUAdD9+/dTU1PNzMx4PJ69vT2qCAAQALWLmJiYpUuXZmRkdMWTLyY6Q8QiaiCSEPkSWRL9S+RGxHTIXSeKxSUMXU1tbe26detycnLWr1+P2gCAzsLq3h9PLBZnZGQos+BMnjx5zpw5PB6vS5y8jKiCyITIhUiTSJvIgsiLyJ6IRfSAqBDXL6g9LS2tuXPnTpo0SVmiUCjy8/OLiopQOQDQiTgv1acdM2bMtGnTutY5mxCZEiUQVRLVEjHLUaYT3SGqxfULao/P50+bNo3L5aampqanpyt/jRQXF8fGxjo4OKjmSwQA6DAsVIGaiyW6QiQhiiU6/PjfFSIxqga6jhEjRuzcudPT01NZ8u+//86ePTs2Fr24AIAAqK0dPXp0165dytw/7c3R0XH16tWC/PzIP/6QVle31W5riaqIFES1RGWP/zElTSvPygr77rveenqLFi3qEoO+oRszMDBwdHRUTRxaVVWVkJDwyy+/HDt2DPUDAAiA2lJoaGhISAiTw1BPT8/Dw8PIyKj9DmdnZ7ds2TKD4uK4ffvqazu/e6oqN/feL7/00tObPXs2AiDodGw228nJydraWlkilUpDQkJCQ0NROQCAAKi9eHp67ty5c8SIEWhygE6hra29evXqhQsXoioAQB08ZxD0wYPEJEwODiaV7vuWePiQDh6khgbq1YumTSNNzWdueeQIRUc3LuzZk6ZNIy63WcdKTk4+ePBgZGSkskRHR8fZ2Rk3QgA6C5vNtra2fv311+vq6g4ePKjMDBQREbF27dpp06a5uLiglgBAXQKg48fp0CEiIg+P1gZAycn07bckldL48RQU9PQAqKKCMjNp9246c6bxS4MGkYsLubhQc3qx0tLSfvzxR+V8E2trawcHBxarI253WVlZWZeUlCYlabBY2iYmndWuVbm54pwcFycnk847B4AneXt7Ozo63rt3TxkAxcbGpqWl9evXDwEQAHQk9eoCi4ykt9+m69ef8lJ0NM2cSVevtmS3CxcuXL16dbuu3K70zjvvLJ4y5ery5Y8uXOjEmozZvVu0e/ePX301fvx4XOUAAACNPPMO0IMHFBJCzV4w9DmOHKFDh6ih4Tmb1dRQSgpJJOTiQsHB/3eX6NgxiomhlBSqrHz+sY4fP3748GHVyV/m5uY2NjYdU6FCodDCxKQyI0NSXt6J7VpbVCQvLHSwtW3Xcd8ALcDj8WbOnKmlpXXy5EmmpK6ubs+ePWKxWDVfIgBAhwZA5eUkEpFCQZcu0VdftXbvWVnEhAE7d9Jzp3qIRJSRQXI5WVvTyJG0ahVpadHjv49UVkZZWf/bxsaG2Oxn7uf06dMHDhxgHuvq6tra2hoaGnZknero6Li6umpKJKVpaQJbWxanQ7NNSmtqKrKy9DkcYycnzSZGWgF0Ej6fzyxInJKSkpWVVV1dLZVKDxw4IBaLXVxcbG1t9fT0UEsA0N4ad4HduUPBwRQcTBs3tsHef/75f3sLC3v+xlu30vffU309LVlCn3xCqutVKEu2baP160kiae4JeHl57dq1q4Mnf/Xu3XvHjh2m2dlX16yRVFR0cIuWpKScXbLE39h43bp1GAAEauvJ1IhXrlyZNWtWTEwMKgcAOiEAqqqixERKTCR9ffriC+rdu1V7z839395GjqQ332zqtg0R5eVRdjYpFGRpSTY2pDpkWVmi3OapUlJS1q1bFxUVpSzR1dXt2bOnQCDoyDrV0dFxcXGZNGrUMEfHqM2bs+/e7bBDp5w/n3v8+JtDh742eLC9vT3uAIHaEggEnp6eixcvnjBhAlNSUVGRnJxcU1ODygGADtC4d0Zfn3r3JoWCRo2izz+nhw/pwYOW793a+n8h1OzZJJfT0aMkk7Xjh3n06NG3335b/TgLs6WlpZ2dXcdM/nrS2LFjtbW190+dyhUKrfv375iDpl68SLdvLz50qMPGPAG0GJ/Pf/vttyUSyalTp5gSmUyWkZGRk5NjZWWF+gGADg2AAgIoJISISE+PNDRau/elS2nWLCYWoWvXOvqzLVq0iBlriWYG6BIkEsn69euzs7O//vpr1AYAdGgApK9Pbm5ttneVrPft7sSJE40mfzF3gDqxcu3t7T/66KOYwsIra9YQUY8xY9rpVlDK+fPZd+4QkZu+fsC8eVheG7oQHx+fTz755PDhw6mpqXK5PCsr6+zZs9ra2kFBQT169ED9AEAHBUBd16lTp/bv38881tHRsba27uChP88KgL766quYgweJSKCnpysU6ltbt+G8sPra2srs7KJ//ikKDSWi2R99NHv2bFzW0LUCIBcXl5KSktra2ry8PCKKiYl59OiRt7c3AiAAaD/dcy0wZvLX8OHD1eFk5s2bFxISEhISYpaTc+WLL9o2P1BxUtLpRYsCTEyYQ4wbNw7XNHQ5Wlpan3766aJFi1AVANBhON3yU+np6bm5ualJT5ClpaWlpSURBY4YoXXvXvQvv9QTCezs3KZM4erqtmyfFVlZCUeP1lVW6isUUwcNevWVV9zd3XE1QxfFZrPt7e1VBz5LpdL9+/dLpdLAwEDUDwAgAHq66urqnJyc8k7NvNwcr7/+upmZ2QcffFBSUiJxdTV1ceE+ztCoKxRqPS9lc3VBgbi0lHlcnpiYd+SItLTUvE+fDzZuNDc3x6UMXZ2BgYGLi0tOTk5NTY1UKt27d29NTU2vXr2srKx0W/pTAQCgOwdA0dHRK1asSElJUf9TdXV1/f3332Uy2f2HD79aubLscZrEQatWeb711nM+5q5dcXv3Mo97u7hsXLfO1NhYW1vb2NgY1zF0A8OHD9+1a9eKFStu3brFlFy9enXmzJk//vjjK6+8gvoBAARAjVVVVSUkJCjT/4wbN27KlClcLlcNT1VXV9fNzY2I9PT05owfrzzntOTka89becS+oSFg4kTmsa2tbV9vbwMDA1zB0G0YGRl5e3svWLDAyMjozJkzRFRWVpaQkFBVVYXKAQAEQI3l5eVlZ2fL5XJlyaRJk2Yx2YfUmL29/ccff6x8+tVXX0Xu29f0W2atWqX+nwugNfh8/qxZs2QyGRMAEZFcLs/Ozs7Ly7OwsED9AAACoP/z66+/7tu3T9L85cHU0ty5c5ULAjwLM5Ia4KUikUi+/fZbkUj0VesXZwYAUM8AaMIEkkjo2DE6dYr4fJo8mZQrWZ06RUeOUH09jRtHQUGkusJVdnZ2eno689jR0XHy5MleXl5drhmsrKyQ+x+A4eXltWLFimPHjqWlpcnl8vT09LNnz+rp6U2ePNnZ2Rn1AwDqEgDl5RHTR29uTq2ZeD5lCvF4dPo0HTtGJSXUqxcpF7HYtYuOHycieuMNmjnzf4U1NTV5eXkVKsutu7i4fP7553p6emhXgK6rb9++PeC/MZwAACAASURBVHv2LC0trampKSgoIKLo6Ojk5GR3d3cEQACgRgHQli107hwR0Tff0NixbXNa0dE0c+b/LUaWlfWUbaKiolauXJmcnIxWBOhmmNSINjY2X375JWoDANQ0AMrMpNhYIqLWJ+JxdqaPPqLjxyk+nu7f//9ecnKiSZPIw+P/SqqqquLi4mpqapinY8eODQoKUs/JXwDwQthstpOTk62trbJEKpWGhITI5XKkOweAjgiAhEJibjk3kYesOdsQkY4OOTlRfT1ZWDxznXlXV1q7lsRienJM85Ah9OWXpK39v6cFBQW5ubmqk7/eeOMNLIMF0J3o6ek5Ojrm5+fX1tbW19fv2bOnurra1dXV3NxcR0cH9QMAraGhUCiaeDk9ncrKiIjs7elZmYqbsw0RlZdTejopFGRgQA4OxHr2KmQZGfQ44/H/0dcnBwdis//39Isvvti3b196eroyBvrzzz/nzp2LFgXoNoqLixMTEz/++GNlakQjI6NevXp9++23SI0IAK30nDtADg7k4ECt34aIBALy9m7WOdnbk739c7bJyspKTU1lHjs6OgYGBnp6eqI5AboTExMTPz+/d955RyAQhIaGElFpaWlsbGxlZWUT74qLizt79mzTe3Zzc3tu4gkAeKkDIDXETAxRTQ7bs2fPL7/8EpO/ALofHo83Z84cImICICKSy+V5eXmFhYVmZmbKkoKCgtraWubpvzdvfr9jR9O7HT18eO/evZnHGhoaQqEQfWoACIDUXXR09CeffJKYmIjGA3gJ1dXVfffdd9nZ2WvWrGFKpFLpd999FxYWxjw18vcPCglpeicld+8GBwf/748gh/Ptt98OHToUdQuAAEitVVRUxMTEKCd/jRkzRm1X/gKANuHh4bFs2bKTJ08yw/4ePXp0+vRprceJwmQKRZauLn/ECOapgY+Ppa/vc/bIYuU/zq6hQXTixo27d++yWKzAwEAXFxdUOAACoC4gKCiIuUMOAN2Vr6+vq6treXl5VVVVcXExEUVFRUVFR+uYmWlqaXH4/LFbt3o9DoCaw9LHx9LHh3ncUFcXunRp2qVLHA7H2NxcIBAoO9cAAAEQAEBn4vP5q1atsrGxUS4KxuZyB338se2gQRoslpGTU4v3zNbUHPjRR33nz1c0NOz/44+0pKSvv/4aFQ6AAEi9hIaGHj16VCqVouUAXipsNtvFxcVBZcapQi4viIsz7tnTpXUZ6DVYLOMePYhI3tBQlJSU8ujRDz/8QES9evUaP348ah4AAZBaOHTo0O7du5nHWlpapqammLsB8DKQy+VFRUWVEomBrW1NUZEGi6VtYpL+779ahoYubbQED4vD8Z49++GJE+uWLSOiMSNGeHh44I8MAAIgtdOnT59vvvlGOZcVALoxiUSyfv36RLl80u7d/6xezRcIhnz+ORFpm5q27YHsBg1iJpGVR0S89dZb33zzDSaIASAA6kxpaWmnT5+Oj49XlggEAl9fX92mF+AAgG5BLpcnJycXCIV+AQHec+ZwdXWt+/dvjwNpm5hom5gQUVlqanh4eBmT5x4AEAB1locPH3766afKXGdGRkampqYaz1pUDAC6kerq6uzsbJaurpaREYfH83nnnQ44qKa2tr61dXl1dXFxsYmJCVoBoJthddHzXrx48apVq/h8PpoQoNu7evXqnAULdEeP9luypMMOajto0MS9ew9cv75lyxY0AQACoM5x/vz548eP19fXK0ucnJx69erFVi6OCgDdkVQqPXbs2IXoaPbAgSYBAa2Z7v6itE1MrP39tQcMSJLJNm7cmJKSguYA6E66RhfYwYMHlZO/+Hy+sbGxtrY2Gg+g26urq/vjjz/yhMKJO3d2wg9ENtt7zpy4/fs/mjnTzs6uR48eaBGAbqPrdYF5e3vv3r172LBhaDwAAABoGXW/A5SWlnb27NmEhARliaGhYf/+/TH5C6Dbi4+PD71wgefl5eTp2bZ7NiZyIkohas4UL+OePfstXXrz4UN+aOjYNso5BAAIgJ4jISHh448/FovFzFOBQGBsbIzJXwAvg3v37n22Zk1QSEiPNgo7OETMAqqORKOIpEQNREQkfvzgqSz79jX38jo0dWpufDwCIAAEQJ1jyZIl06dPx+QvAGgBO6LBRESkQ8QmGkDkTSQjukqUhdoBQADU3tLS0kJDQ2UyWRPb2Nvbjx079t9//z116lRDw//9NuvRo4ebmxuaDQBaoJYon6gHUQNROJEzkS1Rw+PbQgCAAKjtlZWVKbuxbt2798UPP0hV5rQ/aeigQe4eHn/88ceRI0eYEh6PZ2hoqKWFv1QA3Z9cLi8rK6uRSnXNzdk8Xpvsk09URXSTSJtISnSLyJDI6PFLfCJJ0283NFTIZLm5ufhDBNA9aCgUig44zNq1ay9dusQ81unVy+KttzQ4TcVe1YmJefv3JyckFBYWMiX+/v5r16719PQUCoVoNoDurba29vPPP09oaLCcOtWkVy8tI6NW7pBFNIzIlkhGFEfEIXInMiHSJlIQFRPFEd149tsVCkVxYmLBP/8UHj68du3aIUOGoI0Aurr2vQN04cKFpKQkIkqQSKTe3kyhobu7zaBBbE3NJt5YYGiYnZho7+FhT0REaZcuVVZWxsbGWllZIQAC6PZkMtmDBw/yLSz6DxjQ+r0xc74URPVE9kSlRBwia6JHRCwiZyJTop5EEqIUovKn/lLU0DB1dc2Pibl582ZJSQkaCAAB0DNJJJLy8vLdBw+ePneOiMZu3Tp2ypTmv13o7v7ahg3Kp6Hvv58QEvLljz9q6emZm5sLBAIWi4XGA4DmMCMKILpEVEXkSORGJCOqJLpPpEXk/HibgUSlzwiAAAABUHOFh4d/8cUXRpMmBc2ZQ0TGPXu2Zm/9lizp/cYbRBR69Gjmt9+uWbMGmaABoJmyiE4QuRPZE8mIbhKJiDQelyi3uUZUjMoCQADUMqmpqefPn1coFFlVVbW9ezv7+1v5+bV+tyY9e5r07ElE5ZmZKfHx23fs0GSzbW1tR48ezeVy0YoA0IQaIglRAJEJkYxIQJRHlEnkz/xaI3ImqiESoaYAEAC1TEVFxa27dz9dt04mkzmNHh24Ywe7raMTrxkzUi9d+nLBgoba2iGDBnl4eJibm2NGBgA0TUEkIZIQ8Yl8ibSJiojYRIVEN5oxBQwAEAA1ZcuWLbdzcibt3avBYmmbmLA47dK/ZuHjM3nPHoVMVpuSMmfBgpUffIDcrADQNDnRTaJKoleIiMiW6A0iUyI50USiB0iECIAAqDUePnyYLhb7vvJK0zO8Wknb2NjulVeIKKW29tbt2wVvvYVWBIDnKiJKJFLNKVTwODbKxugfAARALVNXV1dZWangcnntGfo0wuZytU1MaqXSiooKPT09zAsDgKblEuWiFgCAiIjaJmi4d+/em2++2eDjM2DFChab3TGnbu7tPWnPnnMPH65fv14iQQ8+AAAAdGAAdOnSpTM3b1a6uBgGBAg9PDRacSfGgMjncXL659I2NrYfPFjTxydJLt/x118PHz5EcwIAAEBztEEX2M6dO6PF4qBDh1o89If1uGPehmg00UWiaiJp897bZ+bMlNDQlcHBeps3u7q6okUBugc9Pb1yDqe2pISnp8fu7GwXCoVCWlVFUqmxsTFSbwB0D2oxbsaSaBJRENFAIjZRP6KBanJmANAZtLS0Pv3009G9eh2fOTMvOrrTz0chl9/csIEdEXHgwIF+/fqhgQC6gVbdAUpLS7t06ZLM1tbJ3r41PV/aRPZEmkTlRDFEtkQ9iaqJ5EQVRKlETa/XamBr6z13blxe3tmzZ0eNGoXfZwBd/g8Th9OnT5+oqKjM69fF6rD2lkJRGBdnyeMNHz4crQPQPbTqPktMTMy7774r8/T0W7SoxWOfNYnYRGKiBqIConNE6UQCojFE44j8iJ67XzN39zGbN19NTd26dWtdXR0aFQAAANoxAGoTfkQORKeIMh+XhBOFEcnQOAAAANBdAyAzIn2iTKJqIgMibyIZUcHjbi+mxAgNBfDy6dmz58zp0yXx8RlXr3biaZQ+ehT1xx9+zs7o/wJAAEREVFNTI5ZKeQIBq9XJD5lZYGwic6KxRA5EbCIJUQORCdFwIotm7ERTW1uDxyuvqEAvGED3MHDgwJ9++KH26tWY3bs78TRy7t079957E/3958+fj0YBQABEmzdvPnD9+uS9e20HDWrlSVgSTSaye/y0H5Ej0UmiDKI8omMqvWNN8Fu8WHfMmHkLF165cgXtCgAAAO0SAMXFxaXm5zuOHKlnYdHKk9AhciQqIXpEJCcyIzJ43ClWS5ROVN2MnZj17s21tb12/XpuLpLdA3QTmpqar732Wm9z8+idOyuyOnrFUrlcnnrpEisra968efb29mgOAARAbameSEqkIIojink89pnpFJM/fgkAXk58Pv/9998f3bv3jU8/zY+MrK+t7bBDy6RScWnp/R079FJStm/f7uPjg+YAQADUlsKJbhLJHuc/ZCa9WxBNIiokukkkRysBvNyGDRu28/ffq8+fD//11w47aFZY2IkZM94cMuT9999HEwAgAGp7hURJRNFEOUTMj7sMoiSiCqIconzcAQJ46VlZWQ0fNqxBJCp88KDDDlqdn59++bKLpaWnpyeaAKD74ajDSRQQhRIRkRORkCiC6AFaBgD+f1paWppsdl1lJRGxNDU1tbTa4yiy+voGsZiIqL5eT0+Pw+Gg5gEQALW7PKLjRIVoFgD4//H5/FWrVp2+dm1/cDAROY4cOWD58vY4UOaNG7d++IGI+rq4HDhwoE+fPqh8AARA7a6WKA1tAgBP/qnicHx9fSUSiejBAyKqKyqK2bPHYdgwAxubtjqEXCZLv3JFEhHxioUFEfV3c3vttddQ8wAIgAAAOtmgQYMGDRpERHv37l364Ydav//ONzTUIOLw+ayW9lUpFIoGiUQuk8ml0pjffvPV1//rr79Q1QAIgAAA1M7QoUN37tix8/z5w7//zuZyX1m1yrp//5btSt7QcPOHH7Lv3GGzWLNHjx7d6syuAIAACACgXVhbW5uamqanpRmKxQoWq/zGjaKHD5mXjJyc7F55pem3l6amZt648b8nMpllZaWdmRmHw3l1wAAM+gFAAPQcXC5Xs6FBWlPD1dFhqcFEiYa6OkV9vZaWFmZtALwMeDzeBx98QES1tbUzZsy4dP48U+46darF85IWisLCLr37rvJP2Z49e8aPH48qBXipaCgULcyzExUVdT4sbM/FiwErVtgPHdrpn+T2pk3cpKRZr77az9fXpu3GRQKAmpPJZFFRUQUFBczT8KSkA89bELBvjx7TR4xgHrNYLB8fH3Nzc9QkwEul5TdLfHx8MjIyHp0/7/7WW+rwSQru3zfPy3t15Eg9PT20K8DLg81m+/n5KZ8KBIKM+/ebfktAz57jxo1D1QEgAAIA6CaUM8UAAJrAQhUAAAAAAqAXYGNjM336dFZ2dvrVq3J5py1aWpmTE3fgQE9T0+HDh2MENAAAADxXywdBK7311lvRYnHQoUNsTc1O+QwpoaGHg4O3bd48d+5ctCgAAAA8F7rAAAAAAAHQixs4cGAfB4f4AwfK0tM7/gOIbt2qS0qaMnmyk5MTmhMAAACaow26wIjoxIkTb7311tjff3cLDmZxOBoaGh1w6gq5XN7QcHbRIqvi4n379mH2OwAAADRT23SB9evX78CBA5zIyFs//iiXyTrm1POio4/NnDnG1XXVqlV8Ph9tCQAAAB0aAFlaWgYGBrIKCnLu3aO2uKXUHDUFBclnzjiZmAQEBGh20vhrAAAA6IractI4i8ViaWjI6uuJSENDQ4PNbo++MIVcztxkUsjlnI7qbgMAAIDupG3GADHCw8Mv3Lp14Pp1uUJh5ec3YMWK9pgYnxsRcWvDhoa6OhdLyzcHDw7o39/Ozg4NCQAAAM3XlneAmOV4EsPDZTKZvLAw4dAhm4EDBfb2bXiI7Dt3yu/c6c1ma/B4fWxsJk6YgNE/AAAA8KLa8g6QqhMnTkybNu31P/5wf/NNYnrEWC0fb6SQy5nzPD1vnlVJyYEDB3R1ddF4AAAAoF4BUG5u7t27d0Nu3LifmUlE/f/zH/shQ1q8t7s//5xx9SoRTfb3HzNgQP/+/bHkBQAAALRYe4URlpaWkyZNys7OVuTkEFHNvXvx+fnMS3qWljYDBrDY7CbeXpmbK7p1S/F4Rr1uVpYHh0NEI/38Bg4ciGYDAACA1mivO0CNvP322/v372ceu4wbN+XgQU6TY3eSzp49Om1ag1jMPP3rr79mz56N1gIAAICuFADdvXs3Kyvrf8FNbu6hW7dkTa4e38PCYuqAAZqP7xL5+fnZt+lgagAAAEAA1KFOnTo1derUurq6JrZ5/fXXDx06pK2tjRYCAACA7hAAAQAAAHQuFqoAAAAAEAABAAAAIAACAAAAQAAEAAAAgAAIAAAAAAEQAAAAAAIgAAAAAARAAAAAAAiAAAAAABAAAQAAACAAAgAAAEAABAAAAIAACAAAAAABEAAAAAACIAAAAAAEQAAAAIAACAAAAAABEAAAAAACIAAAAAAEQAAAAAAIgAAAAAAQAAEAAAAgAAIAAABAAAQAAACAAAgAAAAAARAAAAAAAiAAAAAABEAAAAAACIAAAAAAEAABAAAAIAACAAAABEAAAAAACIAAAAAAEAABAAAAIAACAAAAQAAEAAAAgAAIAAAAAAEQAAAAAAIgAAAAAARAAAAAAAiAAAAAABAAAQAAACAAAgAAAEAABAAAAIAACAAAAAABEAAAACAAAgAAAEAABAAAAIAACAAAAAABEAAAAAACIAAAAAAEQAAAAAAIgAAAAAAQAAEAAAAgAAIAgP/X3v2Hxn3f9wN/28j7RxkLYfLOpKFyZ7p+U3zuloGprVFClYzZATcsc7nzKIwssKS1TNAfpS5YPUET9ocJtpxkzA2FrCdTjVEMkQKJuixUMjNbRn2i2VZCpaKUCh1kYdX9Mx3z94/Pd/e96cf5dLo7fe7zeTz+chzrx73fd5/P8/N6/wIEIAAAAQgAQAACABCAAAAEIAAAAQgAEIAAAAQgAAABCABAAAIAEIAAAAQgAAABCABAAAIAEIAAAAQgAAABCABAAAIAEIAAAAQgAAABCAAQgAAABCAAAAEIAEAAAgAQgAAABCAAAAEIAEAAAgAQgAAABCAAAAEIAEAAAgAQgAAABCAAAAEIAEAAAgAEIAAAAQgAQAACABCAAAAEIAAAAQgAQAACABCAAAAEIAAAAQgAQAACABCAAAAEIAAAAQgAQAACAAQgAAABCGi7SqVy7dq1crmsKQAEIEiLZ5555vz582+//bamANgr++7evasVoGuWlpYOHz4cQlhcXBwcHNQgAHuixQpQPp+fnJzUfLBTFy9eDCHkcjnpB2APtVIB8ggLrfHZAYiJVipAg4ODuVwuhHDmzBktCM1T/gGIiRbnAJXL5YMHD4YQisViPp/XjnBPyj8A8dHiHKCBgYGJiYkQwujoaKVS0Y5wT8o/APHR+iqwarX6yCOPlEqlkZGRK1euaEpoQPkHIFZa3weor6/ve9/7Xgjh6tWrCwsLmhIaUP4BiJXd7gOUz+dv3LiRzWbfe++9vr4+DQqbKf8AxM1ud4K+fv16CKFUKk1NTWlN2JLyD0DctGEn6MnJyXPnzoUQ1tbW+vv7tSnUU/4BiKE2nAV29uzZbDYbQnjmmWc0KGyg/AMQQ+05C2xhYSHKQKVS6ejRo5oVIso/APHUntPgjx49OjIyEkL40z/902q1qlkhovwDEE9tOw2+UqkcOXJkZWVlYmLia1/7mpYF5R+A2Nrfrm/U399/+fLlEML58+fL5bKWBeUfgNhqWwUocuzYsVKplMvlJicnNS5ppvwDEGf72/vtbt68GUK4cePG/Py8xiXNlH8A4qzNFaAQwoULF65evZrJZJaXl+0NTTop/wDE3P62f8fLly9nMpmVlZW/+qu/0r6kk/IPQMy1vwIUQpiZmTl9+nQIYXV1dWBgQCuTKso/APG3vxPf9NSpU8PDwyGEfD6viUkb5R+A+OtIBaj+IXh6evrUqVMampRQ/gHoCfs79H0HBwcLhUII4emnn7Y3NOmh/APQEzpVAQohVKvVhx56aGVlpVAoXLp0SVuTeMo/AL1if+e+dV9f32uvvRZCGBsbW1pa0tYknvIPQK/oYAUoks/nb9y4MTw8/Pbbb2tuEkz5B6CH7O/0D7hy5UoIYXZ21uEYJJvyD0AP6XgFKIRw7dq18+fPZzKZDz74oL+/X6OTPMo/AL1lfxd+xl/8xV9Ee0NHj8iQPMo/AL2lGxWgEML8/PzQ0JDnYxJJ+Qeg5+zvzo85efJkLpcLIZw5c0ajkzDKPwA9p0sVoBBCuVw+ePBgCKFYLDoig8RQ/gHoRfu79pMGBgaKxWIIYXR0tFKpaHqSQfkHoBd1rwIUQqhWq4888kipVMrlclbFkwDKPwA9an83f1hfX9/3vve9EMKNGzcWFha0Pr1O+QegR3W1AhSJ9obOZrPvvfdeX1+fPqBHKf8A9K793f+R169fDyGUSqWpqSkdQO9S/gHoXXtQAQohTE5Onjt3LoSwtrZmb2h6kfIPQE/bvyc/NZ/PZ7PZEMIzzzyjD+hFyj8APW1vKkD1D9Bzc3MnT57UE/QQ5R+AXrd/r37w4ODgyMhICOGpp56qVqt6gh6i/APQ6/asAhRCqFQqR44cWVlZmZiY+NrXvqYz6AnKPwAJsH8Pf3Z/f//ly5dDCOfPny+XyzqDnqD8A5AAe1kBihw7dsze0PQK5R+AZNi/57/BzZs3Qwg3btyYn5/XH8Sc8g9AMux9BSiEMD4+PjY2lslklpeX7Q29m2Z84IEHzKbqHOUfAAGonarV6kMPPbSyslIoFC5duqRXWuzLfftCCHHo0KSKTnExXAsgALXNzMzM6dOnPVsLQLGl/AOQJPtj8nucOnVqeHg42BuauDL7ByBJ9sWnYFB7wp6enj516pS+2XFfqgB1/s2p/AOQDPvj86sMDg5OTEyEEJ5++ml7QxMryj8ASasaxKpgYDb0rvpSBagzlH8ABKCOm5+fHxoa0jFNGh4efvPNN6O9AzYEoGhzAU3ULk899dTf/u3fageAZNgft1/oc5/7nF4hhh588EGNAJAYsasATU5Onjt37tOf/vR//ud/rqys1P5+ZGTk7NmzJ0+e1Gfb9qUhsN2pVqu3b99++eWXb9y4Uf/3Tz/99GuvvRZCWFtb6+/v11AACRCvClC1Wh0dHQ0hjI2NLS8vF4vFTCYT/a+rV68ODQ0dOnTo2rVrTk6lve+6+fn5CxcuHDhwYGhoqJZ+MpnMxMTE2trad77znWw2G0KIzu4FIAlVg1gVDGoTgNbX16N5LdVqdWpqanR0tL4aFEIYHh5+/vnnH3/8cUdn/P++VAHaoYWFhe985ztXr17d8PfZbPaVV145fvx47d1Ve2cqAgEkQ7wqQM8991wIoVAo1G48fX19+Xx+QzUohDA7O3v69OkDBw6Mj48vLCzoSHaUe8bHxw8dOpTNZjekn1wuVyqV7ty5c/LkyfpsffLkSUUggERVDWK4EeJ2D9nVavWtt976xje+USqVNj+yf/3rXz9z5kyan85VgO75Bnv99ddfffXVDdXESKFQGB0dbfD+UQQCSJIYVYBeeuml6BF8u7tLX1/fqVOn7ty5Mzc3Fz2O15RKpXPnzt133335fH5+fl6/UlMul69du3bs2LHDhw+PjY1tSD+ZTKZYLK6vr1+6dKlxrFEEAkhU1SAmBYNKpXLfffdFUebo0aPNfMn8/Pxzzz23uRoU3dWeffbZZ599dmBgIEV9qQL0v3PP97///evXr2/5DgkhDA8Pf+tb39rRukJFIIDEiEsF6Lvf/W4IIZvNNpl+oifyLatBIYSVlZWxsbGDBw8+9thjMzMzDtZIj0qlMjMz89hjjx08ePD8+fNbpp+RkZHFxcW33357p7sqKAIBJKdqEIeCQe0EjJaPQW1QDYoUCoUnn3yy+XTVk32Z4gpQpVJ59913X3rppdnZ2e3+TSaT+eY3v/lnf/ZnuyneKAIBCEBtMzMzc/r06Uwms7y8vJtl7UtLSxcvXtywi129bDb7zDPP7PIWKADFx3ZbF27u9xdffLFdmyYcO3asVCo5rg5AAIrXHeWeMSiEkMvlvvrVr9Zv9CIA9VzumZqa2ryFz+aO/sY3vtHeyp8iEIAA1AYLCwvRvIr23k6aiUEJmyudhgC03daFmxUKhc71rCIQgAC0W/l8/saNGyMjI1euXGn7N28mBoV2D5EIQJ3IPT/4wQ+228JnQ6i9fPny2bNnO9qVikAAAtCu1Fa/Ly4uDg4OduinRDvgjY2N3fNfjoyM/Pmf/3mPzpVOXgBqvHXh5hT7yiuvdO24XEUgAAGodePj42NjY9ls9s6dO10IW5cvX24mBvXoXOnEBKB7buGzObY+//zznQvQW4pm7gdFIAABaKeq1eqBAwdCCHNzc117cG8+BoVemyvd6wFop7knmsLV+PyKjr57o70bFIEABKCdmZycPHfu3O5Xv3c6BkU32q985StdrjGkJAA1s4XPBjGZsxW9gUMI6+vrSVpOCCAAdVY0i6JYLObz+b269TYfg2r33S984QvxHPLorQDUQu4J/1OT61q9sLFaEWgP38MA9FgAis86mkqlcvPmzdHR0WZm2kbiOVe6JwJQk1sXbtbRZe0t28MqJgC7sWdngb388svRXW3Pqyn9/f35fH55eblYLGYymWa+5OrVq9ls9tChQ9euXatUKt5GzeSe+fn5CxcuHDhwYGhoqPn0E53Wvra2dunSpRhu13T27NlMJrOysjI1NaWXAXrI3lSAlpaWDh8+HDq8+r21+/TU1NSOqkHhf84V3/O50vGsADW/deEGXV7W3jJFIIBevB5FDgAAIABJREFUtDcVoNdffz3KDXGbVtzX17fTalAIYXZ2dmho6KGHHhofH19aWvKuinLP+Pj4oUOHstnsTtNPLpdbXFy8c+dO/NNPUAQC6E17UAGqbX7YzdXvLYiqQX/5l3/Z5Krsmr2aKx2HCtCOti7cYG+Xte+GIhCAALSDu8Uvf/nLnmij+fn55557bqcxKHR9rvQeBqCdbuGzOTJ+/etf7/T5FR3NypaDAQhA93Do0KFevFW0HIMymcw3v/nNL3/5y52ew9v9ALTL3BNitqy9LbFeEQhAANo6RkSr33t077iWY1Do/FzprgWg1rbw2aBQKMR/b8nmKQIB9Ji73TU8PBzd/O72srm5uWw2u5t7/+LiYtt/q0536Nra2vT0dNSDLasta7+bOMViMXqB6+vrdwGIt65WgGqr31dXV2O4p0sL1aAWNvSriSa+nDlzpl1zfjtUAWp568LNr/eVV17plYPVFIEAkq2ry+BfeumlEEIul0tA+gkhnDx5cnJycnFxMZfLtfDlpVLp3Llz991334ULF+bn52N4O29t68LN6pe1J3h+TF9f3+XLl0MIo6Oj1WrVxQUgzrpXAeqV1e+tWVpaunjx4m5Swu7nSrerAtTy1oWbFQqFXlzWvpvUqAgEIAD9L9euXTt//nw2m71z505SW3P3MSjsYq70LgPQwsLCD37wg9a28Nmg15e174blYAAC0BZPxtPT06dOnUp2m7YlBoUQCoXCk08+2fw2Qq0FoHK5/Oqrr7Yl99TSW/IqfC281RWBAASg/7f6PVWPxZVK5fLly2NjY7v8Ps3Pld5RANr9Fj6b41qSlrXvhiIQQA/ozmKzaNF4r69+b23peKFQaEtP5XK5ubm5XS6DX1tbm5iY2M0a/g0ymczExEQil7W3bH19PTpIrlgsag2A9C6DX1hYiO64a2tr6ZkP24lqUPifA7OeffbZzXOlG1SA2rJ14ebSVLKXtSsCAagA7Uq0SjyXy6U8bLaxGhRCGB4enp6ert9zb3OHtmXrwi1rUaVSydODIhCAClCj4ke0+n1xcdEEkVo1qF2TjkPdXOlaBSjaunBqaqotS9k3/KxULWtXBAJIqo4HoPHx8bGxsWSvfm9BtVqdmpoaHR1tVwzKZrPRdOaRkZG2555MJnP58uV0LmvfTRdbDgaQ0gBUuwckcvPDGMagtrOsfffpXxEIIHUBaGZm5vTp024AvRiDRkZGnn/+eaOWu1Eb/03D9lcAvaWzZ4F94xvfCCF885vflH4a6Ovry+fzy8vLxWIxmjm7h2rL2q9cuSL97FJ/f3807T36IAAQHx2sAEWbH4YUr35vQTR/+bnnnmvX/oTNy2azL7744uOPPy6ttlGyj8AD6F0drAC9/PLLIYSRkRHpp3l9fX0nT568c+fO3NxcG7crbCxa1n7nzp1Tp05JP+1VKwI999xzWgMgPjpVASqXywcPHgxWv+/O/Px8R6tBhUJhyz0VaSNFIIAY6lQF6NVXXw0hDA8PSz+70aFqUCaTKRaL6+vrly5dkn46TREIIIY6UgGqVqsHDhzwyNtebakGRedX6JQuUwQCiJuOVICmpqZCCJlMxrW+jaJq0OLiYnS0yE6NjIwsLi7euXNHp3SfIhBA3HSkAnTo0CEb4HbU0tLSxYsXb9y4cc9/GR2e6vyKPacIBBAr7a8Azc/PRxv6nTlzRvt2yODg4OTkZONqUDabnZ6eXl5evnTpkvSz5xSBABIegL71rW+FEAqFgpvuXsWgXC43NzdnWXvcjI6OhhBKpdL8/LzWANhbbR4CW1paOnz4cAhhdXXV8qJu0vI9wdnAADHR5grQ66+/HkLI5XLuwV1W225Ay8eZIhBAAgNQpVIZGxsLIXz1q1/VsrCZmUAACQxA3/3ud0MI2WzWIhfYjiIQQNIC0Le//e0Qwte//nXNCttRBAKIg3ZOgj527Njq6ury8rKVR3vTl/v2hRA6dLgbbRTtCZTJZH75y19qDYA90c6kMjs7awYu3FN/f//q6upPf/pTTQGwV/YpGCSnL1WAAKA5+zUBACAAAQAIQAAAAhAAgAAEACAAAQAIQAAAAhAAgAAEACAAAQAIQAAAAhAAgAAEACAAAQAIQAAAAhAAIAABAAhAAAACEACAAAQAIAABAAhAAAACEACAAAQAIAABAAhAAAACEACAAAQAIAABAAhAAAACEAAgAAEACEAAAAIQAIAABAAgAAEACEAAAAIQAIAABADQXX2aIDGGh4c1AgA0Y9/du3e1QjJUq9UQQl+fUAsAAhAAwP9mDhAAIAABAAhAAAACEACAAAQAIAABAAhAAAACEACAAAQAIAABAAhAAAACEACAAAQAIAABAAhAAAACEAAgAAEACEAAAAIQAIAABAAgAAEACEAAAAIQAIAABAAgAAEACEAAAAIQAIAABAAgAAEACEAAAAIQACAAAQAIQAAAAhAAgAAEACAAAQAIQAAAAhAAgAAEACAAAQAIQAAAAhAAgAAEACAAAQAIQAAAAhAAIAABAAhAAAACEACAAAQAIAABAAhAAAACEACAAAQAIAABAAhAAAACEACAAAQAIAABAAhAAAACEAAgAAEACEAAAAIQAIAABAAgAAEACEAAAAIQAIAABAAgAAEACEAAAAIQAIAABAAgAAEACEAAAAIQACAAAQAIQAAAAhAAgAAEACAAAQAIQAAAAhAAgAAEACAAAQAIQAAAAhAAgAAEACAAAQAIQAAAAhAAgAAEAAhAAAACEACAAAQAIAABAAhAAAACEACAAAQAIAABAAhAAAACEACAAAQAIAABAAhAAAACEACAAAQACEAAAAIQAIAABAAgAAEACEAAAAIQAIAABAAgAAEACEAAAAIQAIAABAAgAAEACEAAAAIQAIAABAAIQAAAAhAAgAAEACAAAQAIQAAAAhAAgAAEACAAAQAIQAAAAhAAgAAEACAAAQAIQAAAAhAAgAAEAAhAAAACEACAAAQAIAABAAhAAAACEACAAAQAIAABAAhAAAACEACAAAQAIAABAAhAAAACEACAAAQACEAAAAIQAIAABAAgAAEACEAAAAIQAIAABAAgAAEACEAAAAIQAIAABAAgAAEACEAAAAIQAIAABAAIQJoAABCAAAAEIAAAAQgAQAACABCAAAAEIAAAAQgAQAACABCAAAAEIAAAAQgAQAACABCAAAAEIAAAAQgAEIAAAAQgAAABCABAAAIAEIAAAAQgAAABCABAAAIAEIAAAAQgAAABCABAAAIAEIAAAAQgAAABCAAQgAAABCAAAAEIAEAAAgAQgAAABCAAAAFo783Pzx86dKharep+ABCA0uLll19eWVn513/9V90PAAJQWrzzzjshhF//9V/X/QAgAKXFysqKjgcAASiN+vv7dT8ApNO+u3fvpuoFV6vVAwcOhBDS9sIBgJrUVYA+/PBDvQ4AAhAAgACUAtlsVt8DgACUFu+//34I4bOf/ay+BwABKC0+/vhjvQ4AAhAAgACUAk888YS+BwABKC3eeOMNvQ4AAhBACCEsLCyUy2XtAAhAiXX//ffre6hXLpez2awdIgABKJl+8pOfhBAefvhhfQ/1KpVKcFQwIAAlValU0uuwneHhYY0ACEBAWkR7hA4MDGgKQABKrE984hP6HurZIxQQgBKrtsKlr69P38NmKkCAAJRA0TRPYLOPPvoohHD8+HFNAQhAyZTJZHQ8bHDr1i2NAAhAyfSrX/0qhPDoo4/qeAAQgNJiYWFBl0MDn/zkJzUCIAABafHOO++EEB588EFNAQhAyfSZz3xGx8MG9oAGBKDEun37dgjhyJEjOh4ABKC0cNI1NDY4OKgRAAEISIWlpSWNAAhACXfixAkdDwACUFrcuHFDl8N27BEKCEBAivziF78I9ggFBKBk6+/v1/FQ7+c//7lGAASgZKqdhOq8awAQgNLCGnhozPoAQAACUiTaI/SBBx7QFIAAlEzDw8N6HTZQHwUEoMR6//33gwlAAECqAtDHH3+sv2FLUQXIHCBAAEosFSDYbHZ2ViMAAlAyffTRRyGE48eP63UAEIDS4tatW/obGlAfBQQgIC1qe4TaJB0QgBLrk5/8pF6HetbAAwJQkr3zzjshhAcffFCvA4AAlBYrKyv6G7aTy+U0AiAAAWlhfQAgACXf4OCgXgcAASgVlpaWdDY0YA08IAABKWKPUEAASrhsNqvLYQNzgAABKLF+8YtfhBA++9nP6nIAIC0B6Oc//7nOhgaOHj2qEaA7xsfHx8fHvcC9te/u3btpeLdNTk6eO3cul8tNTk767EG9Q4cOraysLC4uWiMJXbr17tsXQkjw/bcnXmC65gCdOHHCBw82sEcokEJpCUC3b98OITzwwAO6HABISwBy3CM0ZvwLEIAS6/7779flUM8eoYAAlGRRBejhhx/W5QBAWgLQ7Oyszobt2CMUEICAFLFHKCAAJZ/jHmEDe4QCAlBi/cu//Ev0hx//+MfValWvA4AAlGSVSmV8fPyRRx6J/nNoaOjAgQOPPfbYzMyMhfFQY49QQABKiGq1Ojk5eeTIkbGxsRDC7/3e79X+1+zs7OnTpw8ePHjs2LFr164tLCx4H5Bab7zxRrBHKCAAJcP8/Pwjjzxy7ty5lZWVTCYzNzf33nvvra6u1pa6RBsClUql8+fPZ7PZQ4cOXbhwYX5+3gAZAAhAvWdpaSmfzw8NDZVKpRBCsVhcXl4+efJkCGFgYOC9994bGRkJIXz88cchhC984Qt/8id/EkJYWVm5evVqNECWz+dnZmYqlYo3B+lhj1AgbZJzGnylUrl8+XI04BVCGBkZeeGFF/r7+zf/y5mZmdOnT0d/zmQyf/3Xf/3AAw/88Ic/fPXVV+tPhcxms88888wTTzzhiAAS7LHHHpudnXUUPHT11us0eAGoLarV6tTU1OjoaBRfhoeHr1+/3vhqvrS09PnPf74Wd3K53PXr1/v7+xcWFt59993r169HBaRaSHr22We/+MUvHj9+vK+vz0eX5F2nBCCQD1L3Au/2uLm5uUwmE72WbDY7NzfX5Beur6/ncrn6lDM9PV37v6urq9PT08PDwxuaK5fLTU9Pr62t3SWh1tfXC4VCCKFYLKbh9UZv7MXFRV0PXf7ceYF7q4crQEtLS88880x0xkUmk7l8+fLZs2d3WqGZnJw8d+5cfb6JSkH15aXbt29PTU1NTU0ZIEu8arX6R3/0R9Gbanp6+tSpUyl5El1bW9tyvBhQAUrqC+zJAFSpVC5evHj16tXoPwuFwujoaMuX7w3DYZlM5rXXXtvyztdggOzJJ5/8P//n/xgg62nlcjmbzUbvhJSkn3K5fPDgwWRfiEE+8AKTEICi6T61mk0ul3vhhRd2X4OpVCpf+tKX6g9M3VwK2nDb+Kd/+qeXXnppwxmrIyMjf/iHf/iFL3zBw3TPWVhYePzxx6N9E956662jR4+m4VUvLS0dPnxYAAL5QACKtfn5+aeeeip6QM9ms6+88kq0vr1drl27dv78+dp/NigF1QeyaICsVo6KDA8Pnzlz5stf/rLTx3pCbWFgJpMplUrp6TUBCOSD9L7AnphOtbi4WJuPnMlkisXi+vp6J35QqVSqTamO5HK5Jqc8l0qlQqFQ22ux9tsWCoVSqdShX5jdi6Y8R7E1bd20uLgYvcm9DcAc4bS9wLj/fmtra9HWhZFCodDpFVhra2ubF3/taEHQ6upqsVjc/E1GRkasIIuV+pWAhUIhhSG1WCwKQCAfCECxuzlNTEzUV2JWV1e79qNrVYH6Ua2d/gJra2tzc3P1Aa72rYrFYtdeDtvl1FpITcmKdwEI6q8Ae3gRFoDi0LkxnQM0MzPz9NNP16b7fO973+v+pNT6KUf1paB8Pt/aHNsf/OAHf/d3f1e/giybzf7xH//xk08+mZIpt7Ga+1Jb+jc3N9feyWTxV6lUfvazn7377rsTExM//elPT5w48e6771rDSKocOnQohPDLX/7SFJnkvcAmOzd2AWhpaenMmTNRSoh292ktcLRFuVzO5/MblnoNDw9PTk62PE+2XC5///vfv3nz5uYVZGfPnv3c5z5nBVkXou3Q0FBI2ZTncrn805/+9Ic//OGGFF7L4jdv3rSpFemxt3doASgWPz0+FbO1tbX6rZljMidjy+Gw0I5Bk7W1tenpaQNkXVYbVx0eHk78fKzFxcXoPbZhan/Nb/zGb7zwwgu1/zsxMWG2Pimxt3fAuN1/09m8seiAPZzu06Tp6enNN48WZgVt9/KjFWQb7lLZbDZaQeZS1a63WS1u5nK5RN7po/dSsVisf5ao+a3f+q377ruv9ufaasr6Z49sNusthwDU6af9lJTZ9upW3jMBaHp6uv4wr9hefFdXVzcscW9XKWjDT5mYmNhyBdnc3Jyn890kg1qrFgqFJL20aK79lm+bKKY///zzv/3bv13/l1uWV+s/iSMjI95sCEAdupVsV5FNnkwm0/wBnekKQKVSqRYpNpxFGv8SQidKQRvuatsNkE1PTxsga/mKsyefxk68ounp6c37TtXqW8Vi8YMPPnj99dd3tK9VfSkomiDlzYMA1EaLi4v1H8nEN+9eXXVjHYBWV1frS/S9NfNgy+Gw0LGl1A0GyCYmJtyi7mlubi5qukwm09Nnni8uLkZjW5sfHzOZTLTLVPQC19fXi8Xi5ujT5MtXCkIA6tC1KLZzcDsagKK7vAC0cU5x8/ssx7ai0OlS0IZb4MTExObNpg2QbSfa5ybKiz1XNouy78TExJYTeqIpYnNzc/Wva21tbfOc/Ww2u9MnMKUgBKDOPTnXRqsT37z1l6Nuzj2IYwCqfyrNZrM9/Thev4lwd0pBG+5P09PTm38BA2T1evGMi2hCT6FQ2G5CT1T22/xytow+0bkxu7lkKwUhALXxWhR9KmuToBPfvPWTL7t5KY5XAOq56T47LTB0uRRUn8Oi++WWA2Q9HTF32Sw9NOU5mtCz3WL1aEJPg65cXFzccmpaW47Mqz+LRikIAaiFa9GGj2d0a0jPMvi1tbX6K1t3MlBcAlBPT/dpxoZJbV0uBW34TbYcIIsGStLz+F6/Xi+2Z1zUJvRsObYVTei5Z4ZeXFzc8ju0/ci8+kOCR0ZGnGeHALTTJ7EN04FTtQ/Q6urqhrtSpwsEex+ANtTke3S6T2vv8vq02/0yTDRAtvlXyuVyiT+NtZZH92r5ZYM3STShZ7uxrSinNtk7c3NzW0af5mc67+ZBNklFXASgzj2Jbfiw11ej07YR4oYJ4J1ekrKXAWjDIpQ9CQHdV7+X4+YJ8HtSgIkGyDaPrSR1gKz2GevCE0aTV8BogHK7xerbTehp/Bq3/G7dmVRXXwpK8CMNAtDuP/sbrrrDw8PdjF8xbN7NkxQ794y6ZwGo/gIdt6fwbt4e9uT+1Ph3S/YAWUymPDc4fSJar9d4Qk+DLDs9Pb1d9Onmp0wpCAHonjfBzc+cGy5K6TwKY3PdukMXkD0IQBtmJLRlDmbPWVtb2244LCZToKIpt0kaIKtfkdf9xUrr6+uNJ/QUCoXdLM3bclOf+kVee/KOUgpCANou/Wz+nG7++KczAK2vr29+iuvEOpWuBqAN031Mk9zy/NS4rf/fboAsWmvdK2vp6xNn1/bauufpExMTE81P6GnwU7aLPnE4LVgpCAFogy0nQmxZoE3tYahb7qLX9qtZlwJQOqf7NPkc0ODAl7ithmswQLbTSSrd1M0zLpo5faJdbbXlpj7xfMBQCkIAavDcu91C1DSfBl8qlbZ8bmzjjaZLAai2u2Xapvs0ectsMBwWz60gV1dXi8Xilqexxm2ArH7Kc4daMhrbajChp3b6RBvbv0H06dwir10+BdUefJWCSGEA2m5f3JGRka7Fr95q3i230Gvj/nldCkDRctx0Tvdp8oPR4H4W542RolGeLU9jjcMAWe3z0949J1s4faKNYWu7vcW7P9O5td+/Vhvr2kagsOcBaLttUBqXNFIegO7evbvl9q3tWsDbA6fBp8fmaXHxLwXVi05j3W6AbA8zZS6Xa8tmx82cPtG56lfj6NNDNZX6UlCcd6GEdkWQ7c6FvOeNXADaLji2Zcd5AShe6rcn7q1S0IZXsd0A2e7n/O70YWs3awdqp080mNDThVS63aY+Pb2UUimIlASg7dJPCOGeVw8B6O6mUzLauEWQABTH5+Mti349VAraUDXZcoCsWCx26J5Xf7lpoSjSYLF6bUJP1+7W94w+bT/OQikI2hhBGtT1m7k6CUC1y3KDooAAlDS1aeM9XQqqv9VFA2SbN/5q7wBZbbVR8wXS9p4+0a7marCyvVZ/SkbVRCmIpAagBpfxJivTAlAzUbLlMr8AFF8NCqc9Vwra8Lq2TBu7HyCrX2zY+D5am9DTxtMnuhZ9erTflYJIVQBqsK5lw3kXAtDum7S1iZ4CUNxvDA3mvfZiKWhDColm2LRlgOyeZ1w0Pn2iaxN6GrTG5gpZzy3y2mUpqBaLlYLo3QDUeFVvJpNp/ootAG3QYMuYFrYIEoB6wJZ7IWy4L3Z/mVV7c952A2RRJab5mFi/VWinT59ob/Rp3MV7eJzFHr7bezfck9o79Harllpbvy0AbW7eBk+J2Wy2E80rAO39w3Hj2sCenG/VCVsOkEWzj7c8jbV+G8lisbi2ttZ4Qk9bTp9oY7feM/rE4TiL7r8Hat2XvPE+EnyHbnzIYwurlgSgLa8PDe6GO4qYAlAvlUkaf7TatTVCTEQDZJuLN8PDw7WyTX0ufPrpp7tw+kQbo889BzdTfl6eUhC9dYe+56zNFtYrCUBbarxnXvNBUwDqMVueopfIUlB98osmLG+4uBw+fHi7FNiJ0yfaJdoV/Z6dGM/jLJSCEIC2VH/a3Xaf6K7lg8QHoGZuhc1kIAGo99zzk5awUtCGwsnm01g7ffpEG6NP40190jDTWSmI5N2h71mQaPkITwGogcYb5jWzPF4A6kn3HGlOZCloQwvUNhOL+SBRVMFqJvo4InQ7SkHE9g59z0Uquzm4SgBqfGm9532w8QRKAaiHNTN/NqmloNp7N873wmY29enp4yy6rL4xlYKIwx26mYvwbq7AAtA9H43ueYFtUH4TgHrb3NxcM/fXRJaC4nxpWFtbaz769PRxFt1v2NoMql7f/YGevs40s0lba6fxCEA70uCUjPoMtOU1VgDqefWjA+kpBdXe9DG8QzfzUJiw4yy6bHp6uhYuEzzOS2zv0M0MvuzyJGYBaEcXhGbugJsvtgJQEjTeeDSRpaAYBqAdRR8TWXbf2rXn7wSP8xLDO/Tq6mozU/panvgsALWgyQkhG666AlByNDkcloy7RRSAMplMTH6ZZorhFnm1XX0pyAlidOEO3cykk+jS1JZxbQGo+SpAMzW5Dcvjm/zp+wOxd/LkyVKpdM9Hk5WVlWw2e+HChWq12rsv9le/+lUI4dFHH93bX2NpaSmfzx8+fPjGjRvNXBOLxeJ777138uRJb9e2OHXq1AcffBClzzfeeEOD0FHz8/PZbHZlZaWZic/9/f1arGv6+vrefPPNZrLp0NDQ5OTkzr6754Besb6+fs/dERJQCoqWnra2t1i76m1NPnCk8ziL7hfhNAIdLVHcc7Ofls+7UAFq13dbXV1t/oKsApTMIHzlypVmJoUloxS0J0+Bx44dGxoamp2dbXLe1dra2qVLl/r6+rRehwwODmoEOmd8fHxoaKjJO2sbS7yZTKbJxaQ9qr0vcGBgoMmcOjY2duHCBRWgxGpypl7ozf33ogrQyMhIN0trxWKxySaNOM4CklGiaP4j3/bLeLIXinbiBTZzYNSO4o0KUO8ZGBh47733mpmcu7Kycvr06Xw+X6lUeuXVffTRRyGE48ePd+FnVavVycnJhx566Ny5c6VSqZkviWY6T05OqkxASmSz2ddff73tl/GBgYFk36fa/gK/9rWvNb8qpRkCUE/q6+ubnJy8507tkRs3bhw5cmRmZqYnXtqtW7e68FMqlcq1a9ei6NPMzMdaOe3OnTtmOkN6ZDKZ2dlZw9wx8frrr+9ojqYAlFj5fH5xcbGZcdZeLAV1LvqMj4/fd99958+fbzL6hBCKxeLy8vKpU6e86yBV3nrrrWSXanrx4b9ds4sEoN42ODi4vLzcZFWwh0pBn/zkJ9v+PZeWlqLoMzY21vxXRcdZ5PN5j4CQNsVi8ejRo9ohVgYGBt566622fKt9O50LRjxdu3bt/PnzTf7jXC53/fr1eO5mcezYsVKptLi42MZJNktLSxcvXmxmR58NrXTlyhUPf5BI+/bta/B/f+d3fue//uu/mjmOij3xm7/5m0eOHPnHf/zHBv/mnvFGAEqOhYWFxx9/vPkZLa+99loMx3Siq1K7AtDCwsKLL7640+iTzWZv3rxpmjOkLQAdPnz4137t1/793/9d+/SKBl0mAKVLpVL50pe+1OQ2NiGWpaB2BaD5+fnnnnuuybVd9dHnlVdeMc0ZUhWAHnjggQcffHBhYUGz9K7NRTsBKI12NBwWt1JQdFVaX19vbc5NtVq9fft2C9Enk8lcvnz57Nmz5vpAegLQ8ePHb9++rTWS5OjRo1GWFYBSan5+/qmnnmp+lVNMSkHlcvngwYPNvHG3jD5TU1Ojo6PNv+qaQqFw8eJF0QfSFoBIsHveR6wCS6bo/NTm90uIyQKx1lbp1+9nuNP04zgLgHQSgBJrYGDgzTffLBQKTf77XtwrKNrU58CBAy1En+g4iytXrjjbGUAAIlH6+vouXbo0NzfX/LZRcSgFNbOtUW0/wx1t6hNxnAUAyv7JVxsOa3JecFQK2pNZQc2cg7G0tPTSSy9dvXq1he8f28X/wJ6w008iHT58WADi/4nOTx0dHW0+N9y4ceOdd965fPlyPp+PyatobT/DmmKxaJEXUE8ZOM2sAkuXmZmZ06dP7+hLhoeHJycnu7MhcrVa/cpXvrJ5/+X5+fkVx2xaAAAHUUlEQVRvfetbze9vtEGhUBgdHTXXB/j/N799+0JLC05JTOcKQKlTLpebHw6rKRaLe1IKam0/wxrHWQACkM7dkknQqRMNhzV5fmrNuXPnHnvssXK53J1fslqtzszMHDt2bGhoqLX0k81mFxcXu1a7AqC3CEBp1NfXNzk5WSwWd/RVs7OzBw8enJyc7HT0iTb1OX36dMvRZ25u7s6dO0b3AdiOIbBUW1pa+vznP7/THXQ6NCuoUql897vf/fa3v93CVs4Rx1kAzd78DIGlvnNVgGKqXC53YUPCwcHB5eXlnQ6Htb0UVNvU5/z58y2nn0KhsLy8nM/npR8A7p2T5N8Ymp+fHxoaCiFkMplHH330iSeeOHr06Kc+9anOrWPa0fmpNbsvBZXL5VdffbWFzQzrjYyMvPDCCxZ5AW0vEpDgzhWA4qhSqRw5cmRzLaSjeWhhYeHxxx9voQDT2gKxXW7qE8nlci+88IK5PoAAhACUqBj0s5/9bGFh4Y033njnnXe2jCa5XO7EiRO/+7u/++lPf3r3k3IqlcqXvvSlFrbb2VEpaGFh4cUXX9xl9Mlms6+88srJkye9TwABCAFIHmpDHmptOCw0UQra5aY+EcdZAAIQApA8tHD79u1/+Id/2DJVtJyHWh4O264U1JboExxnAQhACEDUq1arH3744a1bt9qVh8rlcj6fb+30iVopqFqtTk1NjY6Otry2q8ZxFoAAhABE2/LQpz71qYcffnjLecTVavWFF15obYnW8PBwPp+/ePHi7qOP4ywAAQgBiE7loeHh4T/4gz/4/d///Q15aH5+/qmnntp9jmlBNpu9efOmRV6AAIQAxB7kof7+/paHw1qOPhZ5AQIQAhCdtbS09P777//zP//zj370oy2Dzhe/+MX//u///vGPf/wf//EfHf1NHGcBCEAIQMQ0D2UymU4MihUKhYsXL4o+gACEAEQP5KHdc5wFIAAhAJGiPOQ4C0AAQgCiV/PQz372s1u3bu3ogAsznQEBCAGIhCiXyy+//HKhUGjwb7Y8zmJ8fPxHP/rR22+/rQ0BAYhOd67ZprTZwMDApz/96Qb/YLvjLKIdF5eWlgyHAdBp+zUBXVMoFNbW1vL5fIN1XtIPAF2gAkT7vfHGGxv+5p7HWSwtLWk3AAQgEmJ4ePj69evqOgAIQKTC4cOH/+Zv/sYiLwAEIFLhJz/5SQjh7//+73da+MnlcloPgC4wCZr22/J01cZu3bql3QAQgAAABCB6zSc+8QmNAIAARCqUy+XoDy0c6v7EE09oQAAEIHpPpVJp4as2bx0EAAIQAIAARLy1tqD9/vvv13QACED0ntYWtEczhx5++GENCIAARFrMzs5qBAAEIHpbg3NPAUAAImk++OCDEMLx48db+Nr+/n4NCEAXOAuMNvu3f/u3nX5JtVqN/qBuBHTH3NycRkh55wpA7L0PP/xQIwDddPLkSY2Q8s41BEZHHD16tPl/PDg4WCgUPJAB0DX77t69qxVoo0OHDq2srCwuLg4ODmoNAOJJBYg2W1lZ0QgACEAAAPFiCIx2v6X27QsheF8BEGcqQLTT0tKSRgBAAAIAEIBIgUwmoxEAEIBIi1/96lchhEcffVRTACAAkRYLCwsaAQABCABAACIFPvOZz2gEAAQg0uL27dshhCNHjmgKAAQg0qJcLmsEAAQgAAABiBQ4ceKERgAgzpwFRlvfT/v2hRAWFxcHBwe1BgCxpQIEAAhAsGv9/f0aAYA4MwRG21Sr1QMHDoQQvKkAiDkVINrmww8/1AgACEAAAAIQKZDNZjUCAAIQafH++++HED772c9qCgAEINLi448/1ggACEAAAAIQKfDEE09oBAAEINLijTfe0AgACEAAAAIQKXD//fdrBAAEINKiXC6HEB5++GFNAUDMOQuM9r2Z9u0LISwuLg4ODmoNAOJMBQgAEIBgdwYGBjQCAAIQqVCpVKI/9Pf3aw0ABCBSIZoBDQACEACAAETS5XI5jQCAAERa3Lp1SyMAIAABAAhApIA18AAIQKTIRx99FEI4fvy4pgBAACItzAECQAACABCASLoTJ05kMpkTJ05oCgDiz2nwtE2lUnEOBgACEABAHBkCAwAEIAAAAQgAQAACABCAAAAEIAAAAQgAQAACABCAAAAEIAAAAQgAQAACABCAAAAEIAAAAQgAQAACAAQgAAABCABAAAIAEIAAAAQgAAABCABAAAIAEIAAAAQgAAABCABAAAIAEIAAAAQgAAABCABAAAIABCAAAAEIAEAAAgAQgAAABCAAAAEIAEAAAgAQgAAABCAAAAEIAEAAAgAQgAAABCAAAAEIAEAAAgAEIAAAAQgAQAACABCAAAAEIAAAAQgAQAACABCAAAAEIAAAAQgAQAACABCAAAAEIAAAAQgAQAACAAQgAAABCABAAAIAEIAAAAQgAAABCABAAAIAEIAAAAQgAAABCABAAAIAEIAAAAQgAAABCABAAAIABCAAAAEIACDZ/i+1QRm0A3a9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755576" y="1556792"/>
            <a:ext cx="4196368" cy="3708000"/>
            <a:chOff x="755576" y="1556792"/>
            <a:chExt cx="4196368" cy="3708000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854" b="42556"/>
            <a:stretch/>
          </p:blipFill>
          <p:spPr bwMode="auto">
            <a:xfrm>
              <a:off x="755576" y="1556792"/>
              <a:ext cx="4196368" cy="37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1912298" y="1628800"/>
              <a:ext cx="14034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Eclissamento</a:t>
              </a:r>
              <a:endParaRPr lang="it-IT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2843808" y="764704"/>
            <a:ext cx="33843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CICLOPROPANO</a:t>
            </a:r>
            <a:endParaRPr lang="it-IT" sz="3200" b="1" dirty="0">
              <a:solidFill>
                <a:srgbClr val="0070C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923928" y="1556792"/>
            <a:ext cx="4414822" cy="3354796"/>
            <a:chOff x="3923928" y="1556792"/>
            <a:chExt cx="4414822" cy="3354796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700808"/>
              <a:ext cx="4414822" cy="3210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</p:pic>
        <p:sp>
          <p:nvSpPr>
            <p:cNvPr id="6" name="Rettangolo 5"/>
            <p:cNvSpPr/>
            <p:nvPr/>
          </p:nvSpPr>
          <p:spPr>
            <a:xfrm>
              <a:off x="5508104" y="1556792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1236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33363"/>
            <a:ext cx="90868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28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92317"/>
            <a:ext cx="50437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03848" y="764704"/>
            <a:ext cx="2736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CICLOBUTANO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38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2388"/>
            <a:ext cx="87344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9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5775" y="332656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CONFORMAZIONI</a:t>
            </a:r>
            <a:endParaRPr lang="it-IT" sz="3200" dirty="0"/>
          </a:p>
        </p:txBody>
      </p:sp>
      <p:pic>
        <p:nvPicPr>
          <p:cNvPr id="14338" name="Picture 2" descr="http://podcast.federica.unina.it/mini/img.php?src=/files/_docenti/zampella-angela/img/zampella-77-0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348880"/>
            <a:ext cx="3143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43608" y="53012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ORBITALE </a:t>
            </a:r>
            <a:r>
              <a:rPr lang="it-IT" dirty="0" smtClean="0">
                <a:latin typeface="Symbol" pitchFamily="18" charset="2"/>
              </a:rPr>
              <a:t>s   </a:t>
            </a:r>
            <a:r>
              <a:rPr lang="it-IT" dirty="0" smtClean="0">
                <a:latin typeface="+mj-lt"/>
              </a:rPr>
              <a:t>SIMMETRIA CILINDRICA: LIBERTA’ DI ROTAZIONE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87724" y="90928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Le </a:t>
            </a:r>
            <a:r>
              <a:rPr lang="en-US" dirty="0" err="1">
                <a:solidFill>
                  <a:schemeClr val="accent2"/>
                </a:solidFill>
              </a:rPr>
              <a:t>conformazioni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sono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arrangiamenti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di </a:t>
            </a:r>
            <a:r>
              <a:rPr lang="en-US" dirty="0" err="1"/>
              <a:t>atomi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interconvertono</a:t>
            </a:r>
            <a:r>
              <a:rPr lang="en-US" dirty="0"/>
              <a:t> per </a:t>
            </a:r>
            <a:r>
              <a:rPr lang="en-US" dirty="0" err="1"/>
              <a:t>rotazione</a:t>
            </a:r>
            <a:r>
              <a:rPr lang="en-US" dirty="0"/>
              <a:t> </a:t>
            </a:r>
            <a:r>
              <a:rPr lang="en-US" dirty="0" err="1"/>
              <a:t>attorno</a:t>
            </a:r>
            <a:r>
              <a:rPr lang="en-US" dirty="0"/>
              <a:t> a un </a:t>
            </a:r>
            <a:r>
              <a:rPr lang="en-US" dirty="0" err="1"/>
              <a:t>legame</a:t>
            </a:r>
            <a:r>
              <a:rPr lang="en-US" dirty="0"/>
              <a:t> </a:t>
            </a:r>
            <a:r>
              <a:rPr lang="en-US" dirty="0" err="1"/>
              <a:t>singolo</a:t>
            </a:r>
            <a:r>
              <a:rPr lang="en-US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9170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0025"/>
            <a:ext cx="86963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1346350"/>
            <a:ext cx="3554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Non c’è tensione angolare,</a:t>
            </a:r>
          </a:p>
          <a:p>
            <a:r>
              <a:rPr lang="it-IT" dirty="0" smtClean="0"/>
              <a:t>Gli angoli di legame sono tetraedrici</a:t>
            </a:r>
          </a:p>
          <a:p>
            <a:r>
              <a:rPr lang="it-IT" dirty="0" smtClean="0"/>
              <a:t>109.5°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55873" y="629907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SEDIA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345859" y="6285355"/>
            <a:ext cx="8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BARCA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2082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4788"/>
            <a:ext cx="86106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7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61938"/>
            <a:ext cx="88677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5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5319"/>
            <a:ext cx="688772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23728" y="476672"/>
            <a:ext cx="375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Conformazione a sedia del cicloesano </a:t>
            </a:r>
            <a:endParaRPr lang="it-IT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9" y="3337132"/>
            <a:ext cx="7237437" cy="25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65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56096" y="302387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Conformazione a barca del cicloesano </a:t>
            </a:r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848872" cy="278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 b="23952"/>
          <a:stretch/>
        </p:blipFill>
        <p:spPr bwMode="auto">
          <a:xfrm>
            <a:off x="1486431" y="908720"/>
            <a:ext cx="5436096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056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9" y="1556792"/>
            <a:ext cx="74888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548680"/>
            <a:ext cx="613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EQUILIBRIO CONFORMAZIONALE SEDIA </a:t>
            </a:r>
            <a:r>
              <a:rPr lang="it-IT" dirty="0" err="1" smtClean="0"/>
              <a:t>SEDIA</a:t>
            </a:r>
            <a:r>
              <a:rPr lang="it-IT" dirty="0" smtClean="0"/>
              <a:t> DEL CICLOESANO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0860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88011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10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71538"/>
            <a:ext cx="89058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030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61938"/>
            <a:ext cx="87058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85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23825" y="266700"/>
            <a:ext cx="8896350" cy="6324600"/>
            <a:chOff x="123825" y="266700"/>
            <a:chExt cx="8896350" cy="6324600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266700"/>
              <a:ext cx="8896350" cy="632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323528" y="1340768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4857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55775" y="332656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CONFORMAZIONI</a:t>
            </a:r>
            <a:endParaRPr lang="it-IT" sz="32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274359" y="1038742"/>
            <a:ext cx="5707471" cy="1688181"/>
            <a:chOff x="1274359" y="1038742"/>
            <a:chExt cx="5707471" cy="1688181"/>
          </a:xfrm>
        </p:grpSpPr>
        <p:grpSp>
          <p:nvGrpSpPr>
            <p:cNvPr id="10" name="Gruppo 9"/>
            <p:cNvGrpSpPr/>
            <p:nvPr/>
          </p:nvGrpSpPr>
          <p:grpSpPr>
            <a:xfrm>
              <a:off x="1274359" y="1038742"/>
              <a:ext cx="5707471" cy="1657185"/>
              <a:chOff x="1024769" y="1123743"/>
              <a:chExt cx="6206653" cy="1948681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4769" y="1123743"/>
                <a:ext cx="6206653" cy="1948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CasellaDiTesto 1"/>
              <p:cNvSpPr txBox="1"/>
              <p:nvPr/>
            </p:nvSpPr>
            <p:spPr>
              <a:xfrm>
                <a:off x="4211960" y="1628800"/>
                <a:ext cx="951859" cy="361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rotazione</a:t>
                </a:r>
                <a:endParaRPr lang="it-IT" sz="1400" dirty="0"/>
              </a:p>
            </p:txBody>
          </p:sp>
        </p:grpSp>
        <p:sp>
          <p:nvSpPr>
            <p:cNvPr id="4" name="Rettangolo 3"/>
            <p:cNvSpPr/>
            <p:nvPr/>
          </p:nvSpPr>
          <p:spPr>
            <a:xfrm>
              <a:off x="3436079" y="2286164"/>
              <a:ext cx="2373880" cy="440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763688" y="2978844"/>
            <a:ext cx="5381625" cy="1476375"/>
            <a:chOff x="1437283" y="3429000"/>
            <a:chExt cx="5381625" cy="14763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283" y="3429000"/>
              <a:ext cx="5381625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3590616" y="3931419"/>
              <a:ext cx="11590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rotazione 60°</a:t>
              </a:r>
              <a:endParaRPr lang="it-IT" sz="1400" dirty="0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7380312" y="1498002"/>
            <a:ext cx="8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ETANO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46333" y="4455219"/>
            <a:ext cx="97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Eclissata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5903" y="4455219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Sfalsata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1418551" y="5013176"/>
            <a:ext cx="6071897" cy="1465630"/>
            <a:chOff x="1418551" y="5013176"/>
            <a:chExt cx="6071897" cy="146563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551" y="5013176"/>
              <a:ext cx="6071897" cy="1465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</p:pic>
        <p:sp>
          <p:nvSpPr>
            <p:cNvPr id="14" name="Rettangolo 13"/>
            <p:cNvSpPr/>
            <p:nvPr/>
          </p:nvSpPr>
          <p:spPr>
            <a:xfrm>
              <a:off x="1619672" y="5229200"/>
              <a:ext cx="936103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619672" y="6237312"/>
            <a:ext cx="936103" cy="24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555774" y="6004370"/>
            <a:ext cx="217363" cy="336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162526" y="5075892"/>
            <a:ext cx="14052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Angolo diedro 0°</a:t>
            </a:r>
            <a:endParaRPr lang="it-IT" sz="1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705527" y="5399137"/>
            <a:ext cx="11590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rotazione 60°</a:t>
            </a:r>
            <a:endParaRPr lang="it-IT" sz="1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940152" y="5065439"/>
            <a:ext cx="14966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Angolo diedro 60°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170063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0238" y="13364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</a:t>
            </a:r>
            <a:endParaRPr lang="it-IT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2486"/>
            <a:ext cx="34575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20116" y="37011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9935" y="591115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3.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1457863" y="980728"/>
            <a:ext cx="6720957" cy="2016224"/>
            <a:chOff x="1457863" y="660444"/>
            <a:chExt cx="6720957" cy="201622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1" r="6914"/>
            <a:stretch/>
          </p:blipFill>
          <p:spPr bwMode="auto">
            <a:xfrm>
              <a:off x="1457863" y="660444"/>
              <a:ext cx="6720957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e 2"/>
            <p:cNvSpPr/>
            <p:nvPr/>
          </p:nvSpPr>
          <p:spPr>
            <a:xfrm>
              <a:off x="3852786" y="1149957"/>
              <a:ext cx="679081" cy="742274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4459859" y="1569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4120318" y="119675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457863" y="5119067"/>
            <a:ext cx="6581775" cy="1838325"/>
            <a:chOff x="1457863" y="5119067"/>
            <a:chExt cx="6581775" cy="1838325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863" y="5119067"/>
              <a:ext cx="6581775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e 11"/>
            <p:cNvSpPr/>
            <p:nvPr/>
          </p:nvSpPr>
          <p:spPr>
            <a:xfrm>
              <a:off x="4272718" y="595180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3976302" y="63128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971300"/>
              </p:ext>
            </p:extLst>
          </p:nvPr>
        </p:nvGraphicFramePr>
        <p:xfrm>
          <a:off x="3779912" y="404664"/>
          <a:ext cx="7905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S ChemDraw Drawing" r:id="rId6" imgW="790679" imgH="772470" progId="ChemDraw.Document.6.0">
                  <p:embed/>
                </p:oleObj>
              </mc:Choice>
              <mc:Fallback>
                <p:oleObj name="CS ChemDraw Drawing" r:id="rId6" imgW="790679" imgH="7724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9912" y="404664"/>
                        <a:ext cx="790575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e 16"/>
          <p:cNvSpPr/>
          <p:nvPr/>
        </p:nvSpPr>
        <p:spPr>
          <a:xfrm>
            <a:off x="4103192" y="3326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4474372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84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881144" cy="22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3100318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Ciclopropano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34201" y="3068960"/>
            <a:ext cx="141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Ciclopentano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3100318"/>
            <a:ext cx="129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Cicloeptano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3140968"/>
            <a:ext cx="13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Ciclodecano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48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36096" y="34972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Proiezioni di Newman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683568" y="908720"/>
            <a:ext cx="7128792" cy="1656184"/>
            <a:chOff x="683568" y="908720"/>
            <a:chExt cx="7596336" cy="18519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04187"/>
              <a:ext cx="7596336" cy="1344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6886286" y="1258887"/>
              <a:ext cx="121289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Angolo diedro</a:t>
              </a:r>
              <a:endParaRPr lang="it-IT" sz="1400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627784" y="908720"/>
              <a:ext cx="1594785" cy="344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Angolo diedro 60°</a:t>
              </a:r>
              <a:endParaRPr lang="it-IT" sz="1400" dirty="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724780" y="2448671"/>
              <a:ext cx="7463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Sfalsata</a:t>
              </a:r>
              <a:endParaRPr lang="it-IT" sz="1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372200" y="2452931"/>
              <a:ext cx="800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Eclissata</a:t>
              </a:r>
              <a:endParaRPr lang="it-IT" sz="1400" dirty="0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467544" y="2739237"/>
            <a:ext cx="6426766" cy="3528392"/>
            <a:chOff x="757557" y="3298676"/>
            <a:chExt cx="6932664" cy="376431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57" y="3298676"/>
              <a:ext cx="6838780" cy="376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5854525" y="3627021"/>
              <a:ext cx="183569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Eclissata</a:t>
              </a:r>
            </a:p>
            <a:p>
              <a:r>
                <a:rPr lang="it-IT" sz="1400" dirty="0" smtClean="0"/>
                <a:t>Massimo di energia</a:t>
              </a:r>
            </a:p>
            <a:p>
              <a:endParaRPr lang="it-IT" sz="14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854525" y="5517232"/>
              <a:ext cx="183569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Sfalsata</a:t>
              </a:r>
            </a:p>
            <a:p>
              <a:r>
                <a:rPr lang="it-IT" sz="1400" dirty="0" smtClean="0"/>
                <a:t>Minimo di energia</a:t>
              </a:r>
            </a:p>
            <a:p>
              <a:endParaRPr lang="it-IT" sz="1400" dirty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661910" y="215199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CONFORMAZIONI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88224" y="3685674"/>
            <a:ext cx="26814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TENSIONE TORSIONALE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Contributo repulsivo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dovuto all’eclissamento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Dei legami C-H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1Kcal/</a:t>
            </a:r>
            <a:r>
              <a:rPr lang="it-IT" dirty="0" err="1" smtClean="0">
                <a:solidFill>
                  <a:srgbClr val="0070C0"/>
                </a:solidFill>
              </a:rPr>
              <a:t>mol</a:t>
            </a:r>
            <a:r>
              <a:rPr lang="it-IT" dirty="0" smtClean="0">
                <a:solidFill>
                  <a:srgbClr val="0070C0"/>
                </a:solidFill>
              </a:rPr>
              <a:t> per ogni coppia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di legami C-H</a:t>
            </a:r>
          </a:p>
          <a:p>
            <a:endParaRPr lang="it-IT" dirty="0" smtClean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7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9700"/>
            <a:ext cx="886777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04248" y="450912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Tensione torsionale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18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75656" y="215198"/>
            <a:ext cx="561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CONFORMAZIONI DEL PROPANO</a:t>
            </a:r>
            <a:endParaRPr lang="it-IT" sz="3200" dirty="0"/>
          </a:p>
        </p:txBody>
      </p:sp>
      <p:sp>
        <p:nvSpPr>
          <p:cNvPr id="5" name="Ovale 4"/>
          <p:cNvSpPr/>
          <p:nvPr/>
        </p:nvSpPr>
        <p:spPr>
          <a:xfrm>
            <a:off x="467544" y="2348880"/>
            <a:ext cx="86409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608060" y="2340517"/>
            <a:ext cx="82185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24583"/>
            <a:ext cx="6336704" cy="207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148064" y="1339917"/>
            <a:ext cx="24838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Eclissamento C-CH</a:t>
            </a:r>
            <a:r>
              <a:rPr lang="it-IT" baseline="-25000" dirty="0" smtClean="0"/>
              <a:t>3</a:t>
            </a:r>
            <a:r>
              <a:rPr lang="it-IT" dirty="0" smtClean="0"/>
              <a:t>, C-H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52120" y="3438203"/>
            <a:ext cx="9700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Eclissata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018989" y="3459306"/>
            <a:ext cx="9030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Sfalsata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55576" y="40050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TENSIONE TORSIONALE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Contributo repulsivo complessivo 3.2 Kcal/</a:t>
            </a:r>
            <a:r>
              <a:rPr lang="it-IT" dirty="0" err="1" smtClean="0">
                <a:solidFill>
                  <a:srgbClr val="0070C0"/>
                </a:solidFill>
              </a:rPr>
              <a:t>mol</a:t>
            </a:r>
            <a:endParaRPr lang="it-IT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3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92696"/>
            <a:ext cx="85058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9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4963"/>
            <a:ext cx="84486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090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274</Words>
  <Application>Microsoft Office PowerPoint</Application>
  <PresentationFormat>Presentazione su schermo (4:3)</PresentationFormat>
  <Paragraphs>93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Tema di Office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felluga</dc:creator>
  <cp:lastModifiedBy>felluga</cp:lastModifiedBy>
  <cp:revision>24</cp:revision>
  <dcterms:created xsi:type="dcterms:W3CDTF">2016-10-10T13:26:39Z</dcterms:created>
  <dcterms:modified xsi:type="dcterms:W3CDTF">2020-03-18T12:48:49Z</dcterms:modified>
</cp:coreProperties>
</file>