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336" r:id="rId2"/>
    <p:sldId id="294" r:id="rId3"/>
    <p:sldId id="417" r:id="rId4"/>
    <p:sldId id="418" r:id="rId5"/>
    <p:sldId id="337" r:id="rId6"/>
    <p:sldId id="338" r:id="rId7"/>
    <p:sldId id="419" r:id="rId8"/>
    <p:sldId id="422" r:id="rId9"/>
    <p:sldId id="421" r:id="rId1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82"/>
    <p:restoredTop sz="73800"/>
  </p:normalViewPr>
  <p:slideViewPr>
    <p:cSldViewPr snapToGrid="0" snapToObjects="1">
      <p:cViewPr varScale="1">
        <p:scale>
          <a:sx n="60" d="100"/>
          <a:sy n="60" d="100"/>
        </p:scale>
        <p:origin x="210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B88966-6558-7F47-A51B-1B7A78744A6C}" type="datetimeFigureOut">
              <a:rPr lang="it-IT" smtClean="0"/>
              <a:t>18/03/20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C7A703-BF54-D046-84AC-5DD40C4A74C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9721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it-IT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EA8FC7-CDC0-6E41-873A-D1D47C174EFC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2487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EA8FC7-CDC0-6E41-873A-D1D47C174EFC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2706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C7A703-BF54-D046-84AC-5DD40C4A74C5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0609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EA8FC7-CDC0-6E41-873A-D1D47C174EFC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53991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EA8FC7-CDC0-6E41-873A-D1D47C174EFC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13469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EA8FC7-CDC0-6E41-873A-D1D47C174EFC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46441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Human </a:t>
            </a:r>
            <a:r>
              <a:rPr lang="it-IT" dirty="0" err="1"/>
              <a:t>genome</a:t>
            </a:r>
            <a:r>
              <a:rPr lang="it-IT" dirty="0"/>
              <a:t> </a:t>
            </a:r>
            <a:r>
              <a:rPr lang="it-IT" dirty="0" err="1"/>
              <a:t>project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EA8FC7-CDC0-6E41-873A-D1D47C174EFC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5490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47D23-6481-404E-955B-F8B5EACED0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DC791E-E575-A442-9422-521E047CE4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73504B-A5E8-B245-99FF-BBB15841D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D1A6C-49A8-584D-B438-B046ACA6514E}" type="datetimeFigureOut">
              <a:rPr lang="it-IT" smtClean="0"/>
              <a:t>18/03/20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6C25FC-EF6B-E348-A45A-51500D01E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1514B-5F44-8845-BDB2-A2B899428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A6AF-20F9-F04D-8124-B8C87813517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5071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EF2B6-9347-D94E-8027-D59D4F80F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6B02E6-F7BE-AF49-AEC1-0FDE1F2E9C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17A41C-3869-0340-AB0A-0230FAAD1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D1A6C-49A8-584D-B438-B046ACA6514E}" type="datetimeFigureOut">
              <a:rPr lang="it-IT" smtClean="0"/>
              <a:t>18/03/20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5C8965-AC14-D248-BB66-66A1FEE93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74F3A7-E739-DD4E-BF11-DC4219AFF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A6AF-20F9-F04D-8124-B8C87813517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3031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0D5DF1-DDA6-5840-AD05-A9F7FC6CAA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95A4E5-20D6-5F44-9292-C27506227A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55A50B-3226-D847-91D3-B1F4C84AB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D1A6C-49A8-584D-B438-B046ACA6514E}" type="datetimeFigureOut">
              <a:rPr lang="it-IT" smtClean="0"/>
              <a:t>18/03/20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4281FB-369C-6E4C-A175-418F9B674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807434-27B4-9A46-8786-35D5851B6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A6AF-20F9-F04D-8124-B8C87813517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5962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7C473-184E-0643-8344-A4787223F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D3F0E3-6C97-B141-93B7-B3D5FA804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18F2FE-A5D0-EC4D-B2A9-F38FD036F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D1A6C-49A8-584D-B438-B046ACA6514E}" type="datetimeFigureOut">
              <a:rPr lang="it-IT" smtClean="0"/>
              <a:t>18/03/20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6BAF6B-47F6-0A44-9FD5-3EBDFEE3A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CF740C-01CD-7840-B9C5-A2EE75A49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A6AF-20F9-F04D-8124-B8C87813517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049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EB20B-83FE-B847-A28B-FECFA1F4F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0D6BA2-3F7D-C340-8B82-16768A50F0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C7756E-DE36-FD46-87D2-6A4A61AC7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D1A6C-49A8-584D-B438-B046ACA6514E}" type="datetimeFigureOut">
              <a:rPr lang="it-IT" smtClean="0"/>
              <a:t>18/03/20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2A1F8C-DE3C-EA4F-A032-D965E8E24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6801A9-669A-D949-A490-061214DC1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A6AF-20F9-F04D-8124-B8C87813517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4135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A47E5-7C35-4248-85D3-557950D10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40E945-7B25-A341-959B-2182925011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EC570D-4CB9-9C4B-97FA-4FFA744ED7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850E3-24BC-6048-83E7-98DFEAFBF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D1A6C-49A8-584D-B438-B046ACA6514E}" type="datetimeFigureOut">
              <a:rPr lang="it-IT" smtClean="0"/>
              <a:t>18/03/20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705950-3679-B243-A717-F02DB87AD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47983B-0F86-8E4E-9D2E-8A77D4EC5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A6AF-20F9-F04D-8124-B8C87813517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4195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32F59-38FA-6945-8DB4-6F5B84B4E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9A79EC-9805-6842-B3DA-3016E10B28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15EA0B-7F76-E242-8CF5-D65F337185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5C482F-A1A6-6A41-92F3-2892A7F83D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2B4D66-ADAD-FB42-B52D-5FC8A82580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E9CD39-2AD2-1345-BB2C-4B12C31B8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D1A6C-49A8-584D-B438-B046ACA6514E}" type="datetimeFigureOut">
              <a:rPr lang="it-IT" smtClean="0"/>
              <a:t>18/03/20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8774A1-120D-4B4A-A0EC-8B25C6AB2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2E8724-DD3D-D145-8B89-3FC924B65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A6AF-20F9-F04D-8124-B8C87813517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3806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7A0E5-B3F1-314C-8EC8-E523A3ECE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4BDA05-EAA1-5E42-B2A1-5A23827BE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D1A6C-49A8-584D-B438-B046ACA6514E}" type="datetimeFigureOut">
              <a:rPr lang="it-IT" smtClean="0"/>
              <a:t>18/03/20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5E5875-57F2-3548-ADF1-5E43BD905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8EE6A9-F453-584E-B26B-678CEC312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A6AF-20F9-F04D-8124-B8C87813517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7533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45466C-39F2-7E43-9D23-642E98EE8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D1A6C-49A8-584D-B438-B046ACA6514E}" type="datetimeFigureOut">
              <a:rPr lang="it-IT" smtClean="0"/>
              <a:t>18/03/20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91DACA-0581-974F-9829-869E2675E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65118F-606C-D44B-921E-982943B5F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A6AF-20F9-F04D-8124-B8C87813517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8270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769CD-AAC1-8541-83A0-5DCEA8191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06DBA8-011F-054A-819F-B495DC38B2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2EDE5-4F10-414C-A9BB-08F60957EF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A1FB05-6224-9246-99DE-5027ABE74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D1A6C-49A8-584D-B438-B046ACA6514E}" type="datetimeFigureOut">
              <a:rPr lang="it-IT" smtClean="0"/>
              <a:t>18/03/20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4688C6-210D-9A41-A669-DE40D4B39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241239-692E-C64A-AB06-BD4A0CA5C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A6AF-20F9-F04D-8124-B8C87813517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3919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C2BE8-3C64-4C40-A19E-8A9D7D748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67D8DA-B719-D147-BAAD-A9F8EB08A1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343EBD-4053-2440-ADE9-12342BD02B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9BDC7B-F127-E444-9D06-AE1A97B3A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D1A6C-49A8-584D-B438-B046ACA6514E}" type="datetimeFigureOut">
              <a:rPr lang="it-IT" smtClean="0"/>
              <a:t>18/03/20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B63DC0-CA28-9546-AD32-462A9CF28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3EDBE3-223C-F14C-A622-110C5D73D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A6AF-20F9-F04D-8124-B8C87813517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58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4E6A6B-E864-5B46-B17C-BAEE3B86C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3D4D2D-9757-7A4C-B43E-359011853C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C545C5-C830-5E42-A5E4-2B34CFE23B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D1A6C-49A8-584D-B438-B046ACA6514E}" type="datetimeFigureOut">
              <a:rPr lang="it-IT" smtClean="0"/>
              <a:t>18/03/20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B19C51-4E7E-F74F-88EE-10E4BBBC3A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5B8D7-8D8C-E741-91C7-1014D8205C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88A6AF-20F9-F04D-8124-B8C87813517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5366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2.m4a"/><Relationship Id="rId7" Type="http://schemas.openxmlformats.org/officeDocument/2006/relationships/image" Target="../media/image3.tiff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2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tiff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3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14.tiff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1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C0D1A-3DFF-C744-965F-9031BD732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Costruzione di una libreria genomica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49C877-2108-B145-B6A9-4E9237E8E5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it-IT" altLang="it-IT" sz="2400" b="1" dirty="0">
                <a:solidFill>
                  <a:srgbClr val="FF0000"/>
                </a:solidFill>
              </a:rPr>
              <a:t>Come si identifica e clona un gene di interesse??</a:t>
            </a:r>
          </a:p>
          <a:p>
            <a:pPr algn="just"/>
            <a:endParaRPr lang="it-IT" altLang="it-IT" sz="2400" b="1" dirty="0">
              <a:solidFill>
                <a:srgbClr val="FF0000"/>
              </a:solidFill>
            </a:endParaRPr>
          </a:p>
          <a:p>
            <a:pPr algn="just"/>
            <a:r>
              <a:rPr lang="it-IT" altLang="it-IT" sz="2400" b="1" dirty="0">
                <a:solidFill>
                  <a:srgbClr val="FF0000"/>
                </a:solidFill>
              </a:rPr>
              <a:t>libreria genomica </a:t>
            </a:r>
            <a:r>
              <a:rPr lang="it-IT" altLang="it-IT" sz="2400" dirty="0"/>
              <a:t>è una popolazione di cellule batteriche che porta vettori ricombinanti con frammenti diversi provenienti dallo stesso campione di DNA.</a:t>
            </a:r>
            <a:endParaRPr lang="it-IT" sz="2400" dirty="0"/>
          </a:p>
          <a:p>
            <a:pPr algn="just"/>
            <a:r>
              <a:rPr lang="it-IT" sz="2400" b="1" dirty="0"/>
              <a:t>libreria cromosomica </a:t>
            </a:r>
            <a:r>
              <a:rPr lang="it-IT" sz="2400" dirty="0"/>
              <a:t>è una raccolta di tutti i frammenti di DNA di un cromosoma specifico.</a:t>
            </a:r>
          </a:p>
          <a:p>
            <a:pPr algn="just"/>
            <a:r>
              <a:rPr lang="it-IT" sz="2400" dirty="0"/>
              <a:t>Due tipi di librerie:</a:t>
            </a:r>
          </a:p>
          <a:p>
            <a:pPr lvl="1" algn="just"/>
            <a:r>
              <a:rPr lang="it-IT" sz="2000" dirty="0"/>
              <a:t>Libreria genomica – una raccolta di tutti i frammenti di DNA del genoma di un organismo.</a:t>
            </a:r>
          </a:p>
          <a:p>
            <a:pPr lvl="1" algn="just"/>
            <a:r>
              <a:rPr lang="it-IT" sz="2000" dirty="0"/>
              <a:t>Libreria di </a:t>
            </a:r>
            <a:r>
              <a:rPr lang="it-IT" sz="2000" dirty="0" err="1"/>
              <a:t>cDNA</a:t>
            </a:r>
            <a:r>
              <a:rPr lang="it-IT" sz="2000" dirty="0"/>
              <a:t> – contiene copie di DNA espresse a partire dall’</a:t>
            </a:r>
            <a:r>
              <a:rPr lang="it-IT" sz="2000" dirty="0" err="1"/>
              <a:t>mRNA</a:t>
            </a:r>
            <a:r>
              <a:rPr lang="it-IT" sz="2000" dirty="0"/>
              <a:t>. </a:t>
            </a:r>
          </a:p>
          <a:p>
            <a:pPr algn="just"/>
            <a:endParaRPr lang="it-IT" sz="24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C37EACA-8368-F440-9640-3D2677D3A2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71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217"/>
    </mc:Choice>
    <mc:Fallback xmlns="">
      <p:transition spd="slow" advTm="274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A982D-DBB2-4741-B112-B41E737ED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Costruzione di una libreria genomica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DE4CD0-AF09-D44D-8F5C-961F134C3B3E}"/>
              </a:ext>
            </a:extLst>
          </p:cNvPr>
          <p:cNvSpPr/>
          <p:nvPr/>
        </p:nvSpPr>
        <p:spPr>
          <a:xfrm>
            <a:off x="838200" y="1690688"/>
            <a:ext cx="463532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400" dirty="0"/>
              <a:t>Ciascun frammento di DNA viene conservato in un clone di cellule batteriche ricombinanti.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400" dirty="0"/>
              <a:t>Queste librerie vengono usate per </a:t>
            </a:r>
            <a:r>
              <a:rPr lang="it-IT" sz="2400" b="1" dirty="0"/>
              <a:t>isolare e studiare geni.</a:t>
            </a:r>
          </a:p>
        </p:txBody>
      </p:sp>
      <p:pic>
        <p:nvPicPr>
          <p:cNvPr id="8" name="Picture 2" descr="http://media.pearsoncmg.com/bc/bc_palladino_biotech_2/ir/Ch03/03_05_Figure.jpg">
            <a:extLst>
              <a:ext uri="{FF2B5EF4-FFF2-40B4-BE49-F238E27FC236}">
                <a16:creationId xmlns:a16="http://schemas.microsoft.com/office/drawing/2014/main" id="{0B87BB62-0590-1548-A2CB-3E9E5CE42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524" y="1343667"/>
            <a:ext cx="5648459" cy="5310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275BB6D7-0DA8-714D-822E-98BB09B611A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805" t="41652" r="14983" b="8434"/>
          <a:stretch/>
        </p:blipFill>
        <p:spPr>
          <a:xfrm>
            <a:off x="1157514" y="3999012"/>
            <a:ext cx="4480732" cy="28589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192DDE6-01B4-2A43-BA2B-7C7F0908C282}"/>
              </a:ext>
            </a:extLst>
          </p:cNvPr>
          <p:cNvSpPr txBox="1"/>
          <p:nvPr/>
        </p:nvSpPr>
        <p:spPr>
          <a:xfrm>
            <a:off x="2236321" y="6550223"/>
            <a:ext cx="11320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/>
              <a:t>Master </a:t>
            </a:r>
            <a:r>
              <a:rPr lang="it-IT" sz="1400" b="1" dirty="0" err="1"/>
              <a:t>plate</a:t>
            </a:r>
            <a:endParaRPr lang="it-IT" sz="1400" b="1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18A29AF-FE0D-8747-984E-127696A4516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016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248"/>
    </mc:Choice>
    <mc:Fallback xmlns="">
      <p:transition spd="slow" advTm="321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B1242-4E75-0E4F-8F1E-8DB29AAE0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Screening delle librerie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180042-C14F-004C-BC8E-C00AEB943C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22143" cy="4351338"/>
          </a:xfrm>
        </p:spPr>
        <p:txBody>
          <a:bodyPr>
            <a:normAutofit/>
          </a:bodyPr>
          <a:lstStyle/>
          <a:p>
            <a:r>
              <a:rPr lang="it-IT" dirty="0"/>
              <a:t>Diversi </a:t>
            </a:r>
            <a:r>
              <a:rPr lang="it-IT" dirty="0" err="1"/>
              <a:t>step</a:t>
            </a:r>
            <a:r>
              <a:rPr lang="it-IT" dirty="0"/>
              <a:t>:</a:t>
            </a:r>
          </a:p>
          <a:p>
            <a:pPr marL="914400" lvl="1" indent="-457200">
              <a:buFont typeface="+mj-lt"/>
              <a:buAutoNum type="arabicPeriod"/>
            </a:pPr>
            <a:r>
              <a:rPr lang="it-IT" dirty="0"/>
              <a:t>Trasferimento su una membrana in nylon</a:t>
            </a:r>
          </a:p>
          <a:p>
            <a:pPr marL="914400" lvl="1" indent="-457200">
              <a:buFont typeface="+mj-lt"/>
              <a:buAutoNum type="arabicPeriod"/>
            </a:pPr>
            <a:r>
              <a:rPr lang="it-IT" dirty="0"/>
              <a:t>Lisa cellule batteriche</a:t>
            </a:r>
          </a:p>
          <a:p>
            <a:pPr marL="914400" lvl="1" indent="-457200">
              <a:buFont typeface="+mj-lt"/>
              <a:buAutoNum type="arabicPeriod"/>
            </a:pPr>
            <a:r>
              <a:rPr lang="it-IT" dirty="0"/>
              <a:t>Denaturare DNA e fissare alla membrana</a:t>
            </a:r>
          </a:p>
          <a:p>
            <a:pPr marL="914400" lvl="1" indent="-457200">
              <a:buFont typeface="+mj-lt"/>
              <a:buAutoNum type="arabicPeriod"/>
            </a:pPr>
            <a:r>
              <a:rPr lang="it-IT" dirty="0"/>
              <a:t>Aggiungere la sonda </a:t>
            </a:r>
            <a:r>
              <a:rPr lang="it-IT" dirty="0" err="1"/>
              <a:t>markata</a:t>
            </a:r>
            <a:r>
              <a:rPr lang="it-IT" dirty="0"/>
              <a:t> che è complementare al gene di interesse</a:t>
            </a:r>
          </a:p>
          <a:p>
            <a:pPr marL="914400" lvl="1" indent="-457200">
              <a:buFont typeface="+mj-lt"/>
              <a:buAutoNum type="arabicPeriod"/>
            </a:pPr>
            <a:r>
              <a:rPr lang="it-IT" dirty="0"/>
              <a:t>La sonda ibridizza con il gene di interesse derivante da cellule batteriche </a:t>
            </a:r>
          </a:p>
        </p:txBody>
      </p:sp>
      <p:pic>
        <p:nvPicPr>
          <p:cNvPr id="4" name="Picture 2" descr="http://media.pearsoncmg.com/bc/bc_palladino_biotech_2/ir/Ch03/03_06_Figurea.jpg">
            <a:extLst>
              <a:ext uri="{FF2B5EF4-FFF2-40B4-BE49-F238E27FC236}">
                <a16:creationId xmlns:a16="http://schemas.microsoft.com/office/drawing/2014/main" id="{D6217CD9-E737-DF40-B401-C02A4D289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6141" y="394152"/>
            <a:ext cx="3508830" cy="6612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A3E9CD7-692E-6048-AB42-1519758226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94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25"/>
    </mc:Choice>
    <mc:Fallback xmlns="">
      <p:transition spd="slow" advTm="1586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D6915-68ED-FB41-A19A-29FC3FF89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Screening delle librerie</a:t>
            </a:r>
          </a:p>
        </p:txBody>
      </p:sp>
      <p:pic>
        <p:nvPicPr>
          <p:cNvPr id="4" name="Picture 2" descr="http://media.pearsoncmg.com/bc/bc_palladino_biotech_2/ir/Ch03/03_06_Figureb.jpg">
            <a:extLst>
              <a:ext uri="{FF2B5EF4-FFF2-40B4-BE49-F238E27FC236}">
                <a16:creationId xmlns:a16="http://schemas.microsoft.com/office/drawing/2014/main" id="{A7B5B95C-03DA-5642-90D8-B92203E0790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916" y="1027906"/>
            <a:ext cx="4003660" cy="5141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E13846-F75E-3E46-8BD4-4841CDBF92B0}"/>
              </a:ext>
            </a:extLst>
          </p:cNvPr>
          <p:cNvSpPr txBox="1"/>
          <p:nvPr/>
        </p:nvSpPr>
        <p:spPr>
          <a:xfrm>
            <a:off x="838200" y="2129420"/>
            <a:ext cx="5969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+mj-lt"/>
              <a:buAutoNum type="arabicPeriod" startAt="6"/>
            </a:pPr>
            <a:r>
              <a:rPr lang="it-IT" sz="2400" dirty="0"/>
              <a:t>Lavaggio della membrana in modo da rimuovere sonde che non si sono legate in maniera specifica. </a:t>
            </a:r>
          </a:p>
          <a:p>
            <a:pPr marL="457200" indent="-457200" algn="just">
              <a:buFont typeface="+mj-lt"/>
              <a:buAutoNum type="arabicPeriod" startAt="6"/>
            </a:pPr>
            <a:r>
              <a:rPr lang="it-IT" sz="2400" dirty="0"/>
              <a:t>Esporre la membrana a raggi X (sviluppare la membrana) e comparare al master </a:t>
            </a:r>
            <a:r>
              <a:rPr lang="it-IT" sz="2400" dirty="0" err="1"/>
              <a:t>plate</a:t>
            </a:r>
            <a:r>
              <a:rPr lang="it-IT" sz="2400" dirty="0"/>
              <a:t> per identificare le colonie che contengono il gene di interesse. </a:t>
            </a:r>
          </a:p>
          <a:p>
            <a:pPr marL="457200" indent="-457200" algn="just">
              <a:buFont typeface="+mj-lt"/>
              <a:buAutoNum type="arabicPeriod" startAt="6"/>
            </a:pPr>
            <a:r>
              <a:rPr lang="it-IT" sz="2400" dirty="0"/>
              <a:t>Far crescere le cellule che contengono il gene di interesse in un terreno di coltura. </a:t>
            </a:r>
          </a:p>
          <a:p>
            <a:pPr marL="457200" indent="-457200" algn="just">
              <a:buFont typeface="+mj-lt"/>
              <a:buAutoNum type="arabicPeriod" startAt="6"/>
            </a:pPr>
            <a:endParaRPr lang="it-IT" sz="24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5CDAB7E-F4B9-E345-8B34-AF2489BA1B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84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645"/>
    </mc:Choice>
    <mc:Fallback xmlns="">
      <p:transition spd="slow" advTm="147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AE912-F0C4-6D47-AE00-69416ED29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Ibridazione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283B79-C845-224B-B36F-E626E1454004}"/>
              </a:ext>
            </a:extLst>
          </p:cNvPr>
          <p:cNvSpPr/>
          <p:nvPr/>
        </p:nvSpPr>
        <p:spPr>
          <a:xfrm>
            <a:off x="681074" y="1852732"/>
            <a:ext cx="6096000" cy="35142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lnSpc>
                <a:spcPts val="2200"/>
              </a:lnSpc>
              <a:spcAft>
                <a:spcPts val="12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it-IT" altLang="it-IT" sz="2400" dirty="0"/>
              <a:t>L’ibridazione è una tecnica utilizzata per localizzare un segmento di DNA in un cromosoma e si basa sull’utilizzo di una sonda marcata di DNA complementare alla sequenza nucleotidica cercata.</a:t>
            </a:r>
          </a:p>
          <a:p>
            <a:pPr marL="285750" indent="-285750" algn="just">
              <a:lnSpc>
                <a:spcPts val="2200"/>
              </a:lnSpc>
              <a:spcAft>
                <a:spcPts val="12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it-IT" altLang="it-IT" sz="2400" dirty="0"/>
              <a:t>La sonda può essere marcata con radioisotopi o con un </a:t>
            </a:r>
            <a:r>
              <a:rPr lang="it-IT" altLang="it-IT" sz="2400" b="1" dirty="0"/>
              <a:t>colorante fluorescente</a:t>
            </a:r>
            <a:r>
              <a:rPr lang="it-IT" altLang="it-IT" sz="2400" dirty="0"/>
              <a:t>; se la sonda incontra molecole di DNA complementari, si appaia a esse, evidenziandole.</a:t>
            </a:r>
          </a:p>
          <a:p>
            <a:pPr marL="285750" indent="-285750" algn="just">
              <a:lnSpc>
                <a:spcPts val="2200"/>
              </a:lnSpc>
              <a:spcAft>
                <a:spcPts val="12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it-IT" altLang="it-IT" sz="2400" dirty="0"/>
              <a:t>FISH – </a:t>
            </a:r>
            <a:r>
              <a:rPr lang="it-IT" altLang="it-IT" sz="2400" dirty="0" err="1"/>
              <a:t>florescence</a:t>
            </a:r>
            <a:r>
              <a:rPr lang="it-IT" altLang="it-IT" sz="2400" dirty="0"/>
              <a:t> </a:t>
            </a:r>
            <a:r>
              <a:rPr lang="it-IT" altLang="it-IT" sz="2400" i="1" dirty="0"/>
              <a:t>in situ </a:t>
            </a:r>
            <a:r>
              <a:rPr lang="it-IT" altLang="it-IT" sz="2400" dirty="0" err="1"/>
              <a:t>hybridization</a:t>
            </a:r>
            <a:endParaRPr lang="it-IT" altLang="it-IT" sz="2400" dirty="0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153F2AF5-786C-584D-B93C-81CB2A9C2A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01" b="26119"/>
          <a:stretch/>
        </p:blipFill>
        <p:spPr bwMode="auto">
          <a:xfrm>
            <a:off x="8321675" y="203081"/>
            <a:ext cx="3652611" cy="5335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08F4C6-BC2B-AD43-907E-DFB1385E1B3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0411262" flipH="1">
            <a:off x="9515256" y="5651405"/>
            <a:ext cx="844697" cy="794696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F6204C5-02A2-D64D-A3C0-C23C123F21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0E1719-27BD-3F45-AFA4-90957DBEF1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77074" y="4815653"/>
            <a:ext cx="2552521" cy="191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25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944"/>
    </mc:Choice>
    <mc:Fallback xmlns="">
      <p:transition spd="slow" advTm="174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8072F-877C-4E40-ADA1-D6E210024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Sequenziamento del DNA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D1126C-ED57-2242-87CA-82EC300DD0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883400" cy="4351338"/>
          </a:xfrm>
        </p:spPr>
        <p:txBody>
          <a:bodyPr>
            <a:normAutofit/>
          </a:bodyPr>
          <a:lstStyle/>
          <a:p>
            <a:pPr algn="just"/>
            <a:r>
              <a:rPr lang="it-IT" altLang="it-IT" sz="2400" b="1" dirty="0"/>
              <a:t>Metodo di </a:t>
            </a:r>
            <a:r>
              <a:rPr lang="it-IT" altLang="it-IT" sz="2400" b="1" dirty="0" err="1"/>
              <a:t>Sanger</a:t>
            </a:r>
            <a:r>
              <a:rPr lang="it-IT" altLang="it-IT" sz="2400" b="1" dirty="0"/>
              <a:t> –</a:t>
            </a:r>
            <a:r>
              <a:rPr lang="it-IT" altLang="it-IT" sz="2400" dirty="0"/>
              <a:t> permette di sequenziare al massimo 700 coppie di basi; </a:t>
            </a:r>
          </a:p>
          <a:p>
            <a:pPr algn="just"/>
            <a:r>
              <a:rPr lang="it-IT" altLang="it-IT" sz="2400" dirty="0"/>
              <a:t>Per porzioni più lunghe il DNA viene tagliato in frammenti più piccoli, che sono poi analizzati separatamente.</a:t>
            </a:r>
          </a:p>
          <a:p>
            <a:pPr algn="just"/>
            <a:endParaRPr lang="it-IT" sz="2400" dirty="0"/>
          </a:p>
        </p:txBody>
      </p:sp>
      <p:sp>
        <p:nvSpPr>
          <p:cNvPr id="4" name="Sottotitolo 28">
            <a:extLst>
              <a:ext uri="{FF2B5EF4-FFF2-40B4-BE49-F238E27FC236}">
                <a16:creationId xmlns:a16="http://schemas.microsoft.com/office/drawing/2014/main" id="{CA077003-D955-AF43-A73F-7BD39141942C}"/>
              </a:ext>
            </a:extLst>
          </p:cNvPr>
          <p:cNvSpPr txBox="1">
            <a:spLocks/>
          </p:cNvSpPr>
          <p:nvPr/>
        </p:nvSpPr>
        <p:spPr bwMode="auto">
          <a:xfrm>
            <a:off x="1709057" y="4001294"/>
            <a:ext cx="4648200" cy="2636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342900" indent="-342900" algn="just">
              <a:lnSpc>
                <a:spcPts val="2200"/>
              </a:lnSpc>
              <a:spcAft>
                <a:spcPts val="12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it-IT" altLang="it-IT" sz="2000" dirty="0">
                <a:latin typeface="+mn-lt"/>
              </a:rPr>
              <a:t>Il DNA viene tagliato con due enzimi di restrizione diversi;</a:t>
            </a:r>
          </a:p>
          <a:p>
            <a:pPr marL="342900" indent="-342900" algn="just">
              <a:lnSpc>
                <a:spcPts val="2200"/>
              </a:lnSpc>
              <a:spcAft>
                <a:spcPts val="12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it-IT" altLang="it-IT" sz="2000" dirty="0">
                <a:latin typeface="+mn-lt"/>
              </a:rPr>
              <a:t>I frammenti ottenuti sono sequenziati e sovrapposti in modo da determinare l’intera sequenza nucleotidica; </a:t>
            </a:r>
          </a:p>
          <a:p>
            <a:pPr marL="342900" indent="-342900" algn="just">
              <a:lnSpc>
                <a:spcPts val="2200"/>
              </a:lnSpc>
              <a:spcAft>
                <a:spcPts val="12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it-IT" altLang="it-IT" sz="2000" dirty="0">
                <a:latin typeface="+mn-lt"/>
              </a:rPr>
              <a:t>questo metodo è oggi interamente automatizzato.</a:t>
            </a:r>
          </a:p>
        </p:txBody>
      </p:sp>
      <p:grpSp>
        <p:nvGrpSpPr>
          <p:cNvPr id="5" name="Gruppo 12">
            <a:extLst>
              <a:ext uri="{FF2B5EF4-FFF2-40B4-BE49-F238E27FC236}">
                <a16:creationId xmlns:a16="http://schemas.microsoft.com/office/drawing/2014/main" id="{7ECB6196-B923-2341-BF6E-F6A5CC7128B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721600" y="2610226"/>
            <a:ext cx="4418800" cy="3541429"/>
            <a:chOff x="615950" y="3200400"/>
            <a:chExt cx="3326914" cy="2667000"/>
          </a:xfrm>
        </p:grpSpPr>
        <p:pic>
          <p:nvPicPr>
            <p:cNvPr id="6" name="Immagine 3" descr="10_10a.jpg">
              <a:extLst>
                <a:ext uri="{FF2B5EF4-FFF2-40B4-BE49-F238E27FC236}">
                  <a16:creationId xmlns:a16="http://schemas.microsoft.com/office/drawing/2014/main" id="{A763C8CB-87AA-4F41-91E7-8908031079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628" y="3200400"/>
              <a:ext cx="3290236" cy="266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Immagine 10" descr="lettera_A.gif">
              <a:extLst>
                <a:ext uri="{FF2B5EF4-FFF2-40B4-BE49-F238E27FC236}">
                  <a16:creationId xmlns:a16="http://schemas.microsoft.com/office/drawing/2014/main" id="{27DAE1F6-A412-7B4C-BC8F-37CBD4A7F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950" y="3305422"/>
              <a:ext cx="124473" cy="1244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Immagine 11" descr="lettera_B.gif">
              <a:extLst>
                <a:ext uri="{FF2B5EF4-FFF2-40B4-BE49-F238E27FC236}">
                  <a16:creationId xmlns:a16="http://schemas.microsoft.com/office/drawing/2014/main" id="{F4681862-9A77-2248-B02C-D03E86F28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950" y="3898474"/>
              <a:ext cx="124473" cy="1244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Immagine 12" descr="lettera_C.gif">
              <a:extLst>
                <a:ext uri="{FF2B5EF4-FFF2-40B4-BE49-F238E27FC236}">
                  <a16:creationId xmlns:a16="http://schemas.microsoft.com/office/drawing/2014/main" id="{BD20A738-EC6D-2343-8DDF-5CC81BEB2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950" y="5425427"/>
              <a:ext cx="124473" cy="1244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8A4D4AA-CCAF-284D-A3C6-5B3DC55A17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19592" y="-101600"/>
            <a:ext cx="3172408" cy="1665514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C7797CB4-05F6-B845-B4EE-623908AC5C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11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263"/>
    </mc:Choice>
    <mc:Fallback xmlns="">
      <p:transition spd="slow" advTm="252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9D0DE-2A30-A94D-97A1-B5EC7D16E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Metodo </a:t>
            </a:r>
            <a:r>
              <a:rPr lang="it-IT" b="1" dirty="0" err="1">
                <a:solidFill>
                  <a:srgbClr val="FF0000"/>
                </a:solidFill>
              </a:rPr>
              <a:t>Sanger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4CFF30-9E09-CB43-BC34-C4D038DBBC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262611" cy="3197136"/>
          </a:xfrm>
        </p:spPr>
        <p:txBody>
          <a:bodyPr>
            <a:normAutofit lnSpcReduction="10000"/>
          </a:bodyPr>
          <a:lstStyle/>
          <a:p>
            <a:r>
              <a:rPr lang="it-IT" sz="2400" dirty="0"/>
              <a:t>Sequenziamento a terminazione di catena.</a:t>
            </a:r>
          </a:p>
          <a:p>
            <a:r>
              <a:rPr lang="it-IT" sz="2400" dirty="0"/>
              <a:t>Elementi fondamentali: </a:t>
            </a:r>
          </a:p>
          <a:p>
            <a:pPr lvl="1"/>
            <a:r>
              <a:rPr lang="it-IT" sz="2000" dirty="0"/>
              <a:t>Il DNA da analizzare (denaturato </a:t>
            </a:r>
            <a:r>
              <a:rPr lang="it-IT" sz="2000" dirty="0">
                <a:sym typeface="Wingdings" pitchFamily="2" charset="2"/>
              </a:rPr>
              <a:t> 90 °C)</a:t>
            </a:r>
          </a:p>
          <a:p>
            <a:pPr lvl="1"/>
            <a:r>
              <a:rPr lang="it-IT" sz="2000" dirty="0" err="1">
                <a:sym typeface="Wingdings" pitchFamily="2" charset="2"/>
              </a:rPr>
              <a:t>Primer</a:t>
            </a:r>
            <a:r>
              <a:rPr lang="it-IT" sz="2000" dirty="0">
                <a:sym typeface="Wingdings" pitchFamily="2" charset="2"/>
              </a:rPr>
              <a:t> </a:t>
            </a:r>
          </a:p>
          <a:p>
            <a:pPr lvl="1"/>
            <a:r>
              <a:rPr lang="it-IT" sz="2000" dirty="0">
                <a:sym typeface="Wingdings" pitchFamily="2" charset="2"/>
              </a:rPr>
              <a:t>La DNA polimerasi </a:t>
            </a:r>
          </a:p>
          <a:p>
            <a:pPr lvl="1"/>
            <a:r>
              <a:rPr lang="it-IT" sz="2000" dirty="0">
                <a:sym typeface="Wingdings" pitchFamily="2" charset="2"/>
              </a:rPr>
              <a:t>4 tipi di </a:t>
            </a:r>
            <a:r>
              <a:rPr lang="it-IT" sz="2000" dirty="0" err="1">
                <a:sym typeface="Wingdings" pitchFamily="2" charset="2"/>
              </a:rPr>
              <a:t>dNTPs</a:t>
            </a:r>
            <a:endParaRPr lang="it-IT" sz="2000" dirty="0">
              <a:sym typeface="Wingdings" pitchFamily="2" charset="2"/>
            </a:endParaRPr>
          </a:p>
          <a:p>
            <a:pPr lvl="1"/>
            <a:r>
              <a:rPr lang="it-IT" sz="2000" dirty="0">
                <a:sym typeface="Wingdings" pitchFamily="2" charset="2"/>
              </a:rPr>
              <a:t>4 tipi </a:t>
            </a:r>
            <a:r>
              <a:rPr lang="it-IT" sz="2000" dirty="0" err="1">
                <a:sym typeface="Wingdings" pitchFamily="2" charset="2"/>
              </a:rPr>
              <a:t>ddNTPs</a:t>
            </a:r>
            <a:r>
              <a:rPr lang="it-IT" sz="2000" dirty="0">
                <a:sym typeface="Wingdings" pitchFamily="2" charset="2"/>
              </a:rPr>
              <a:t> marcati (modificato in quanto ha un -H in posizione 3’ invece dell’-OH)</a:t>
            </a:r>
          </a:p>
          <a:p>
            <a:r>
              <a:rPr lang="it-IT" sz="2400" dirty="0">
                <a:sym typeface="Wingdings" pitchFamily="2" charset="2"/>
              </a:rPr>
              <a:t>Si hanno 4 differenti reazioni con 4 differenti </a:t>
            </a:r>
            <a:r>
              <a:rPr lang="it-IT" sz="2400" dirty="0" err="1">
                <a:sym typeface="Wingdings" pitchFamily="2" charset="2"/>
              </a:rPr>
              <a:t>ddNTPs</a:t>
            </a:r>
            <a:r>
              <a:rPr lang="it-IT" sz="2400" dirty="0">
                <a:sym typeface="Wingdings" pitchFamily="2" charset="2"/>
              </a:rPr>
              <a:t>.</a:t>
            </a:r>
          </a:p>
          <a:p>
            <a:pPr lvl="1"/>
            <a:endParaRPr lang="it-IT" sz="2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568847-CFBC-2242-8A82-2B6106D58BFD}"/>
              </a:ext>
            </a:extLst>
          </p:cNvPr>
          <p:cNvSpPr/>
          <p:nvPr/>
        </p:nvSpPr>
        <p:spPr>
          <a:xfrm>
            <a:off x="838200" y="4763834"/>
            <a:ext cx="10515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400" dirty="0">
                <a:sym typeface="Wingdings" pitchFamily="2" charset="2"/>
              </a:rPr>
              <a:t>I </a:t>
            </a:r>
            <a:r>
              <a:rPr lang="it-IT" sz="2400" dirty="0" err="1">
                <a:sym typeface="Wingdings" pitchFamily="2" charset="2"/>
              </a:rPr>
              <a:t>ddNTPs</a:t>
            </a:r>
            <a:r>
              <a:rPr lang="it-IT" sz="2400" dirty="0">
                <a:sym typeface="Wingdings" pitchFamily="2" charset="2"/>
              </a:rPr>
              <a:t> con tempo verranno incorporati creando frammenti di dimensioni differenti.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400" dirty="0">
                <a:sym typeface="Wingdings" pitchFamily="2" charset="2"/>
              </a:rPr>
              <a:t>Frammenti vengono separati con un gel in </a:t>
            </a:r>
            <a:r>
              <a:rPr lang="it-IT" sz="2400" dirty="0" err="1">
                <a:sym typeface="Wingdings" pitchFamily="2" charset="2"/>
              </a:rPr>
              <a:t>poliacrilammide</a:t>
            </a:r>
            <a:r>
              <a:rPr lang="it-IT" sz="2400" dirty="0">
                <a:sym typeface="Wingdings" pitchFamily="2" charset="2"/>
              </a:rPr>
              <a:t> e visualizzati tramite una radiografia.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400" dirty="0">
                <a:sym typeface="Wingdings" pitchFamily="2" charset="2"/>
              </a:rPr>
              <a:t>I frammenti marcati vengono separati sulla base delle loro dimensioni.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C6CAFC-4C45-9642-83A7-5349E46C20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0811" y="832609"/>
            <a:ext cx="3314153" cy="38481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B6EE02-6C64-CD44-BEE7-AF7A29DB69D7}"/>
              </a:ext>
            </a:extLst>
          </p:cNvPr>
          <p:cNvSpPr txBox="1"/>
          <p:nvPr/>
        </p:nvSpPr>
        <p:spPr>
          <a:xfrm>
            <a:off x="9215717" y="623346"/>
            <a:ext cx="2820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dal profilo dei frammenti viene ricavata la sequenza del DNA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DB5BCF-49C5-1944-95A6-35D155B56771}"/>
              </a:ext>
            </a:extLst>
          </p:cNvPr>
          <p:cNvSpPr/>
          <p:nvPr/>
        </p:nvSpPr>
        <p:spPr>
          <a:xfrm>
            <a:off x="9648202" y="2920856"/>
            <a:ext cx="2006434" cy="5358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00" b="1" dirty="0">
                <a:solidFill>
                  <a:schemeClr val="tx1"/>
                </a:solidFill>
              </a:rPr>
              <a:t>3’ GACTCAGACATATGCATCCGAACTGGC 5’</a:t>
            </a:r>
          </a:p>
          <a:p>
            <a:pPr algn="ctr"/>
            <a:r>
              <a:rPr lang="it-IT" sz="700" b="1" dirty="0">
                <a:solidFill>
                  <a:schemeClr val="tx1"/>
                </a:solidFill>
              </a:rPr>
              <a:t>Sequenza ricavata dal gel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E3803C-9FAE-BD4E-8F2D-437274E7FCFC}"/>
              </a:ext>
            </a:extLst>
          </p:cNvPr>
          <p:cNvSpPr/>
          <p:nvPr/>
        </p:nvSpPr>
        <p:spPr>
          <a:xfrm>
            <a:off x="9648202" y="3456749"/>
            <a:ext cx="2006434" cy="4564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00" b="1" dirty="0">
                <a:solidFill>
                  <a:srgbClr val="FF0000"/>
                </a:solidFill>
              </a:rPr>
              <a:t>5’ CTGAGTCTGTATACGTAGGCTTGACCG 3’</a:t>
            </a:r>
          </a:p>
          <a:p>
            <a:pPr algn="ctr"/>
            <a:r>
              <a:rPr lang="it-IT" sz="700" b="1" dirty="0">
                <a:solidFill>
                  <a:srgbClr val="FF0000"/>
                </a:solidFill>
              </a:rPr>
              <a:t>Sequenza di DNA della catena originale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5331914-D0CA-2E4C-94E2-F06B024C22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21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6295"/>
    </mc:Choice>
    <mc:Fallback xmlns="">
      <p:transition spd="slow" advTm="426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FED72-919A-6941-948A-9F78107E4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Sequenziamento del DNA – automatizzato 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A7CE34-2A2F-334B-A582-FF84CFCCFC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676021" cy="4916138"/>
          </a:xfrm>
        </p:spPr>
        <p:txBody>
          <a:bodyPr>
            <a:normAutofit/>
          </a:bodyPr>
          <a:lstStyle/>
          <a:p>
            <a:r>
              <a:rPr lang="it-IT" altLang="it-IT" sz="2400" dirty="0"/>
              <a:t>High </a:t>
            </a:r>
            <a:r>
              <a:rPr lang="it-IT" altLang="it-IT" sz="2400" dirty="0" err="1"/>
              <a:t>throughput</a:t>
            </a:r>
            <a:r>
              <a:rPr lang="it-IT" altLang="it-IT" sz="2400" dirty="0"/>
              <a:t> computer </a:t>
            </a:r>
            <a:r>
              <a:rPr lang="it-IT" altLang="it-IT" sz="2400" dirty="0" err="1"/>
              <a:t>automated</a:t>
            </a:r>
            <a:r>
              <a:rPr lang="it-IT" altLang="it-IT" sz="2400" dirty="0"/>
              <a:t> </a:t>
            </a:r>
            <a:r>
              <a:rPr lang="it-IT" altLang="it-IT" sz="2400" dirty="0" err="1"/>
              <a:t>sequencing</a:t>
            </a:r>
            <a:r>
              <a:rPr lang="it-IT" altLang="it-IT" sz="2400" dirty="0"/>
              <a:t>.</a:t>
            </a:r>
          </a:p>
          <a:p>
            <a:r>
              <a:rPr lang="it-IT" sz="2400" dirty="0"/>
              <a:t>Permette il sequenziamento con più di 500 nucleotidi a reazione.</a:t>
            </a:r>
          </a:p>
          <a:p>
            <a:r>
              <a:rPr lang="it-IT" sz="2400" dirty="0"/>
              <a:t>Importante per PROGETTO GENOMA UMANO (HGP).</a:t>
            </a:r>
          </a:p>
          <a:p>
            <a:r>
              <a:rPr lang="it-IT" sz="2400" dirty="0"/>
              <a:t>Si usa una sola reazione in quanto</a:t>
            </a:r>
          </a:p>
          <a:p>
            <a:pPr lvl="1"/>
            <a:r>
              <a:rPr lang="it-IT" sz="2000" dirty="0"/>
              <a:t>I 4 </a:t>
            </a:r>
            <a:r>
              <a:rPr lang="it-IT" sz="2000" dirty="0" err="1"/>
              <a:t>ddNTPs</a:t>
            </a:r>
            <a:r>
              <a:rPr lang="it-IT" sz="2000" dirty="0"/>
              <a:t> </a:t>
            </a:r>
            <a:r>
              <a:rPr lang="it-IT" sz="2000" dirty="0" err="1"/>
              <a:t>markati</a:t>
            </a:r>
            <a:r>
              <a:rPr lang="it-IT" sz="2000" dirty="0"/>
              <a:t> con marker differenti </a:t>
            </a:r>
          </a:p>
          <a:p>
            <a:pPr lvl="1"/>
            <a:r>
              <a:rPr lang="it-IT" sz="2000" dirty="0"/>
              <a:t>I frammenti separati in un gel capillare </a:t>
            </a:r>
          </a:p>
          <a:p>
            <a:pPr lvl="1"/>
            <a:r>
              <a:rPr lang="it-IT" sz="2000" dirty="0"/>
              <a:t>Ogni marker emette una diversa lunghezza d'onda della luce per ogni diverso </a:t>
            </a:r>
            <a:r>
              <a:rPr lang="it-IT" sz="2000" dirty="0" err="1"/>
              <a:t>ddNTP</a:t>
            </a:r>
            <a:r>
              <a:rPr lang="it-IT" sz="2000" dirty="0"/>
              <a:t> colorato</a:t>
            </a:r>
          </a:p>
          <a:p>
            <a:pPr lvl="1"/>
            <a:r>
              <a:rPr lang="it-IT" sz="2000" dirty="0"/>
              <a:t>La luce emessa viene raccolta da un rivelatore </a:t>
            </a:r>
          </a:p>
          <a:p>
            <a:pPr lvl="1"/>
            <a:r>
              <a:rPr lang="it-IT" sz="2000" dirty="0"/>
              <a:t>Il computer converte i pattern luminosi per rivelare la sequenza</a:t>
            </a:r>
          </a:p>
          <a:p>
            <a:r>
              <a:rPr lang="it-IT" sz="2400" dirty="0"/>
              <a:t>Sequenziamento di nuova generazione (NGS) = per sequenze di DNA maggiore di 1 </a:t>
            </a:r>
            <a:r>
              <a:rPr lang="it-IT" sz="2400" dirty="0" err="1"/>
              <a:t>gigabase</a:t>
            </a:r>
            <a:r>
              <a:rPr lang="it-IT" sz="2400" dirty="0"/>
              <a:t> per reazione.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D36E71D-B9A7-5346-BE25-10E0D08C78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65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285"/>
    </mc:Choice>
    <mc:Fallback xmlns="">
      <p:transition spd="slow" advTm="1732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43113-086E-0E48-A500-67F305C26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Sequenziamento del DNA – automatizzato  </a:t>
            </a:r>
            <a:endParaRPr lang="it-IT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3ADBEF-CD6F-F64F-9432-637A7BE59F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62" t="2292" r="1943" b="51666"/>
          <a:stretch/>
        </p:blipFill>
        <p:spPr>
          <a:xfrm>
            <a:off x="642939" y="2371725"/>
            <a:ext cx="5657850" cy="31575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020CD2-DE36-DE43-890D-C0604D8DAA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62" t="49842" r="1943" b="1666"/>
          <a:stretch/>
        </p:blipFill>
        <p:spPr>
          <a:xfrm>
            <a:off x="5852157" y="3278774"/>
            <a:ext cx="5657850" cy="332558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C340279-81FF-F148-9FA5-9938548732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87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023"/>
    </mc:Choice>
    <mc:Fallback xmlns="">
      <p:transition spd="slow" advTm="182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2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606</Words>
  <Application>Microsoft Macintosh PowerPoint</Application>
  <PresentationFormat>Widescreen</PresentationFormat>
  <Paragraphs>72</Paragraphs>
  <Slides>9</Slides>
  <Notes>7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MS PGothic</vt:lpstr>
      <vt:lpstr>Arial</vt:lpstr>
      <vt:lpstr>Calibri</vt:lpstr>
      <vt:lpstr>Calibri Light</vt:lpstr>
      <vt:lpstr>Wingdings</vt:lpstr>
      <vt:lpstr>Office Theme</vt:lpstr>
      <vt:lpstr>Costruzione di una libreria genomica</vt:lpstr>
      <vt:lpstr>Costruzione di una libreria genomica</vt:lpstr>
      <vt:lpstr>Screening delle librerie </vt:lpstr>
      <vt:lpstr>Screening delle librerie</vt:lpstr>
      <vt:lpstr>Ibridazione </vt:lpstr>
      <vt:lpstr>Sequenziamento del DNA </vt:lpstr>
      <vt:lpstr>Metodo Sanger</vt:lpstr>
      <vt:lpstr>Sequenziamento del DNA – automatizzato </vt:lpstr>
      <vt:lpstr>Sequenziamento del DNA – automatizzato  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Costruzione di una libreria genomica</dc:title>
  <dc:creator>suzana.aulic@icgeb.org</dc:creator>
  <cp:lastModifiedBy>suzana.aulic@icgeb.org</cp:lastModifiedBy>
  <cp:revision>5</cp:revision>
  <dcterms:created xsi:type="dcterms:W3CDTF">2020-03-18T14:29:28Z</dcterms:created>
  <dcterms:modified xsi:type="dcterms:W3CDTF">2020-03-18T15:18:30Z</dcterms:modified>
</cp:coreProperties>
</file>