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6" r:id="rId4"/>
    <p:sldId id="258" r:id="rId5"/>
    <p:sldId id="259" r:id="rId6"/>
    <p:sldId id="291" r:id="rId7"/>
    <p:sldId id="263" r:id="rId8"/>
    <p:sldId id="293" r:id="rId9"/>
    <p:sldId id="264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92" r:id="rId19"/>
    <p:sldId id="279" r:id="rId20"/>
    <p:sldId id="278" r:id="rId21"/>
    <p:sldId id="288" r:id="rId22"/>
    <p:sldId id="290" r:id="rId23"/>
    <p:sldId id="29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78"/>
  </p:normalViewPr>
  <p:slideViewPr>
    <p:cSldViewPr snapToGrid="0" snapToObjects="1">
      <p:cViewPr varScale="1">
        <p:scale>
          <a:sx n="75" d="100"/>
          <a:sy n="75" d="100"/>
        </p:scale>
        <p:origin x="20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carnaghi@units.i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Psicologia di Comunità: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197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frontali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Programma: Fondamenti</a:t>
            </a:r>
          </a:p>
          <a:p>
            <a:endParaRPr lang="it-IT" dirty="0"/>
          </a:p>
          <a:p>
            <a:pPr lvl="1"/>
            <a:r>
              <a:rPr lang="it-IT" dirty="0"/>
              <a:t>Prevenzione e promozione del benessere</a:t>
            </a:r>
          </a:p>
          <a:p>
            <a:pPr lvl="1"/>
            <a:r>
              <a:rPr lang="it-IT" dirty="0"/>
              <a:t>Fattori di rischio  e fattori di protezione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9225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frontali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strumenti: Fondamenti</a:t>
            </a:r>
          </a:p>
          <a:p>
            <a:endParaRPr lang="it-IT" dirty="0"/>
          </a:p>
          <a:p>
            <a:pPr lvl="1"/>
            <a:r>
              <a:rPr lang="it-IT" dirty="0"/>
              <a:t>Gli strumenti per conoscere una comunità (analisi di profilo)</a:t>
            </a:r>
          </a:p>
          <a:p>
            <a:pPr lvl="1"/>
            <a:r>
              <a:rPr lang="it-IT" dirty="0"/>
              <a:t>Gli strumenti per ‘agire’, per es.</a:t>
            </a:r>
          </a:p>
          <a:p>
            <a:pPr lvl="2"/>
            <a:r>
              <a:rPr lang="it-IT" dirty="0"/>
              <a:t>Focus </a:t>
            </a:r>
            <a:r>
              <a:rPr lang="it-IT" dirty="0" err="1"/>
              <a:t>group</a:t>
            </a:r>
            <a:endParaRPr lang="it-IT" dirty="0"/>
          </a:p>
          <a:p>
            <a:pPr lvl="2"/>
            <a:r>
              <a:rPr lang="it-IT" dirty="0"/>
              <a:t>Ricerca azione</a:t>
            </a:r>
          </a:p>
          <a:p>
            <a:pPr lvl="2"/>
            <a:r>
              <a:rPr lang="it-IT" dirty="0" err="1"/>
              <a:t>Photovoice</a:t>
            </a:r>
            <a:endParaRPr lang="it-IT" dirty="0"/>
          </a:p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[sono riportati a titolo esemplificativo, verranno trattati durante il corso]</a:t>
            </a:r>
          </a:p>
          <a:p>
            <a:pPr marL="685800" lvl="2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4590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frontali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interventi: Fondamenti</a:t>
            </a:r>
          </a:p>
          <a:p>
            <a:endParaRPr lang="it-IT" dirty="0"/>
          </a:p>
          <a:p>
            <a:r>
              <a:rPr lang="it-IT" dirty="0" err="1"/>
              <a:t>Microlivello</a:t>
            </a:r>
            <a:r>
              <a:rPr lang="it-IT" dirty="0"/>
              <a:t> = il </a:t>
            </a:r>
            <a:r>
              <a:rPr lang="it-IT" dirty="0" err="1"/>
              <a:t>mentoring</a:t>
            </a:r>
            <a:r>
              <a:rPr lang="it-IT" dirty="0"/>
              <a:t> (e.g., il caso del progetto </a:t>
            </a:r>
            <a:r>
              <a:rPr lang="it-IT" dirty="0" err="1"/>
              <a:t>Mentor</a:t>
            </a:r>
            <a:r>
              <a:rPr lang="it-IT" dirty="0"/>
              <a:t> Up)</a:t>
            </a:r>
          </a:p>
          <a:p>
            <a:r>
              <a:rPr lang="it-IT" dirty="0" err="1"/>
              <a:t>Microlivello</a:t>
            </a:r>
            <a:r>
              <a:rPr lang="it-IT" dirty="0"/>
              <a:t> = la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(e.g., il caso del progetto di prevenzione del consumo di alcol)</a:t>
            </a:r>
          </a:p>
          <a:p>
            <a:pPr marL="0" indent="0">
              <a:buNone/>
            </a:pPr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[sono riportati a titolo esemplificativo, verranno trattati durante il corso]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828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focus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Quanto visto sopra riguarda la didattica ‘frontale’</a:t>
            </a:r>
          </a:p>
          <a:p>
            <a:r>
              <a:rPr lang="it-IT" dirty="0"/>
              <a:t>Avremo poi delle lezioni ‘</a:t>
            </a:r>
            <a:r>
              <a:rPr lang="it-IT" b="1" dirty="0"/>
              <a:t>focus</a:t>
            </a:r>
            <a:r>
              <a:rPr lang="it-IT" dirty="0"/>
              <a:t>’</a:t>
            </a:r>
            <a:r>
              <a:rPr lang="mr-IN" dirty="0"/>
              <a:t>…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5287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focus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Avremo poi delle lezioni ‘</a:t>
            </a:r>
            <a:r>
              <a:rPr lang="it-IT" b="1" dirty="0"/>
              <a:t>focus</a:t>
            </a:r>
            <a:r>
              <a:rPr lang="it-IT" dirty="0"/>
              <a:t>’</a:t>
            </a:r>
            <a:r>
              <a:rPr lang="mr-IN" dirty="0"/>
              <a:t>…</a:t>
            </a:r>
            <a:endParaRPr lang="it-IT" dirty="0"/>
          </a:p>
          <a:p>
            <a:r>
              <a:rPr lang="it-IT" dirty="0"/>
              <a:t>Ossia, lezioni che </a:t>
            </a:r>
          </a:p>
          <a:p>
            <a:pPr lvl="1"/>
            <a:r>
              <a:rPr lang="it-IT" dirty="0"/>
              <a:t>prenderanno in considerazione una tematica di alta rilevanza per la psicologia di comunità (e per la società quindi)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4114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focus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Avremo poi delle lezioni ‘</a:t>
            </a:r>
            <a:r>
              <a:rPr lang="it-IT" b="1" dirty="0"/>
              <a:t>focus</a:t>
            </a:r>
            <a:r>
              <a:rPr lang="it-IT" dirty="0"/>
              <a:t>’</a:t>
            </a:r>
            <a:r>
              <a:rPr lang="mr-IN" dirty="0"/>
              <a:t>…</a:t>
            </a:r>
            <a:endParaRPr lang="it-IT" dirty="0"/>
          </a:p>
          <a:p>
            <a:r>
              <a:rPr lang="it-IT" dirty="0"/>
              <a:t>Ossia, lezioni che </a:t>
            </a:r>
          </a:p>
          <a:p>
            <a:pPr lvl="1"/>
            <a:r>
              <a:rPr lang="it-IT" dirty="0"/>
              <a:t>prenderanno in considerazione una tematica di alta rilevanza per la psicologia di comunità (e per la società quindi)</a:t>
            </a:r>
          </a:p>
          <a:p>
            <a:pPr lvl="1"/>
            <a:r>
              <a:rPr lang="it-IT" dirty="0"/>
              <a:t>Presenteranno dei dati epidemiologici sulla tematica</a:t>
            </a:r>
          </a:p>
          <a:p>
            <a:pPr lvl="1"/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4020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focus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Avremo poi delle lezioni ‘</a:t>
            </a:r>
            <a:r>
              <a:rPr lang="it-IT" b="1" dirty="0"/>
              <a:t>focus</a:t>
            </a:r>
            <a:r>
              <a:rPr lang="it-IT" dirty="0"/>
              <a:t>’</a:t>
            </a:r>
            <a:r>
              <a:rPr lang="mr-IN" dirty="0"/>
              <a:t>…</a:t>
            </a:r>
            <a:endParaRPr lang="it-IT" dirty="0"/>
          </a:p>
          <a:p>
            <a:r>
              <a:rPr lang="it-IT" dirty="0"/>
              <a:t>Ossia, lezioni che </a:t>
            </a:r>
          </a:p>
          <a:p>
            <a:pPr lvl="1"/>
            <a:r>
              <a:rPr lang="it-IT" dirty="0"/>
              <a:t>prenderanno in considerazione una tematica di alta rilevanza per la psicologia di comunità (e per la società quindi)</a:t>
            </a:r>
          </a:p>
          <a:p>
            <a:pPr lvl="1"/>
            <a:r>
              <a:rPr lang="it-IT" dirty="0"/>
              <a:t>Presenteranno dei dati epidemiologici sulla tematica</a:t>
            </a:r>
          </a:p>
          <a:p>
            <a:pPr lvl="1"/>
            <a:r>
              <a:rPr lang="it-IT" dirty="0"/>
              <a:t>Presenteranno una ricerca ‘locale’ sul tema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4020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focus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Avremo poi delle lezioni ‘</a:t>
            </a:r>
            <a:r>
              <a:rPr lang="it-IT" b="1" dirty="0"/>
              <a:t>focus</a:t>
            </a:r>
            <a:r>
              <a:rPr lang="it-IT" dirty="0"/>
              <a:t>’</a:t>
            </a:r>
            <a:r>
              <a:rPr lang="mr-IN" dirty="0"/>
              <a:t>…</a:t>
            </a:r>
            <a:endParaRPr lang="it-IT" dirty="0"/>
          </a:p>
          <a:p>
            <a:r>
              <a:rPr lang="it-IT" dirty="0"/>
              <a:t>Ossia, lezioni che </a:t>
            </a:r>
          </a:p>
          <a:p>
            <a:pPr lvl="1"/>
            <a:r>
              <a:rPr lang="it-IT" dirty="0"/>
              <a:t>prenderanno in considerazione una tematica di alta rilevanza per la psicologia di comunità (e per la società quindi)</a:t>
            </a:r>
          </a:p>
          <a:p>
            <a:pPr lvl="1"/>
            <a:r>
              <a:rPr lang="it-IT" dirty="0"/>
              <a:t>Presenteranno dei dati epidemiologici sulla tematica</a:t>
            </a:r>
          </a:p>
          <a:p>
            <a:pPr lvl="1"/>
            <a:r>
              <a:rPr lang="it-IT" dirty="0"/>
              <a:t>Presenteranno una ricerca ‘locale’ sul tema</a:t>
            </a:r>
          </a:p>
          <a:p>
            <a:pPr lvl="1"/>
            <a:r>
              <a:rPr lang="it-IT" dirty="0"/>
              <a:t>Presenteranno un intervento ‘locale’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4020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focus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lezioni saranno tenute da esperti che:</a:t>
            </a:r>
          </a:p>
          <a:p>
            <a:r>
              <a:rPr lang="it-IT" dirty="0"/>
              <a:t> Si sono occupati di tematiche proprie alla psicologia di comunità</a:t>
            </a:r>
          </a:p>
          <a:p>
            <a:r>
              <a:rPr lang="it-IT" dirty="0"/>
              <a:t>Hanno condotto ricerche empiriche </a:t>
            </a:r>
          </a:p>
          <a:p>
            <a:r>
              <a:rPr lang="it-IT" dirty="0"/>
              <a:t>Progettato interventi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1930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focus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Temi delle lezioni ‘</a:t>
            </a:r>
            <a:r>
              <a:rPr lang="it-IT" b="1" dirty="0"/>
              <a:t>focus</a:t>
            </a:r>
            <a:r>
              <a:rPr lang="it-IT" dirty="0"/>
              <a:t>’</a:t>
            </a:r>
            <a:r>
              <a:rPr lang="mr-IN" dirty="0"/>
              <a:t>…</a:t>
            </a:r>
            <a:endParaRPr lang="it-IT" dirty="0"/>
          </a:p>
          <a:p>
            <a:r>
              <a:rPr lang="it-IT" dirty="0"/>
              <a:t>Focus 1</a:t>
            </a:r>
          </a:p>
          <a:p>
            <a:r>
              <a:rPr lang="it-IT" dirty="0"/>
              <a:t>Dott.ssa  Marta </a:t>
            </a:r>
            <a:r>
              <a:rPr lang="it-IT" dirty="0" err="1"/>
              <a:t>Stragà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Comprendere le variabili individuali e di </a:t>
            </a:r>
            <a:r>
              <a:rPr lang="it-IT" dirty="0" err="1"/>
              <a:t>mesosistema</a:t>
            </a:r>
            <a:r>
              <a:rPr lang="it-IT" dirty="0"/>
              <a:t> per promuovere interventi di riduzione del danno: il modello overnight</a:t>
            </a:r>
          </a:p>
        </p:txBody>
      </p:sp>
    </p:spTree>
    <p:extLst>
      <p:ext uri="{BB962C8B-B14F-4D97-AF65-F5344CB8AC3E}">
        <p14:creationId xmlns:p14="http://schemas.microsoft.com/office/powerpoint/2010/main" val="225329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Corso e correlati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Prof. Andrea Carnaghi</a:t>
            </a:r>
          </a:p>
          <a:p>
            <a:r>
              <a:rPr lang="it-IT" dirty="0"/>
              <a:t>Via Weiss 21 </a:t>
            </a:r>
            <a:r>
              <a:rPr lang="mr-IN" dirty="0"/>
              <a:t>–</a:t>
            </a:r>
            <a:r>
              <a:rPr lang="it-IT" dirty="0"/>
              <a:t> Comprensorio S. Giovanni Palazzina </a:t>
            </a:r>
            <a:r>
              <a:rPr lang="it-IT" dirty="0" err="1"/>
              <a:t>W</a:t>
            </a:r>
            <a:endParaRPr lang="it-IT" dirty="0"/>
          </a:p>
          <a:p>
            <a:r>
              <a:rPr lang="it-IT" dirty="0">
                <a:hlinkClick r:id="rId2"/>
              </a:rPr>
              <a:t>acarnaghi@units.it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0128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focus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Temi delle lezioni ‘</a:t>
            </a:r>
            <a:r>
              <a:rPr lang="it-IT" b="1" dirty="0"/>
              <a:t>focus</a:t>
            </a:r>
            <a:r>
              <a:rPr lang="it-IT" dirty="0"/>
              <a:t>’</a:t>
            </a:r>
            <a:r>
              <a:rPr lang="mr-IN" dirty="0"/>
              <a:t>…</a:t>
            </a:r>
            <a:endParaRPr lang="it-IT" dirty="0"/>
          </a:p>
          <a:p>
            <a:r>
              <a:rPr lang="it-IT" dirty="0"/>
              <a:t>focus 2</a:t>
            </a:r>
          </a:p>
          <a:p>
            <a:r>
              <a:rPr lang="it-IT" dirty="0"/>
              <a:t>Dott.ssa  Valentina Piccoli: </a:t>
            </a:r>
          </a:p>
          <a:p>
            <a:pPr lvl="1"/>
            <a:r>
              <a:rPr lang="it-IT" dirty="0"/>
              <a:t>Ricerca empirica sul </a:t>
            </a:r>
            <a:r>
              <a:rPr lang="it-IT" dirty="0" err="1"/>
              <a:t>cyberbullismo</a:t>
            </a:r>
            <a:r>
              <a:rPr lang="it-IT" dirty="0"/>
              <a:t> in adolescenza: conoscere per programmare ed effettuare un intervento nelle scuole </a:t>
            </a:r>
          </a:p>
        </p:txBody>
      </p:sp>
    </p:spTree>
    <p:extLst>
      <p:ext uri="{BB962C8B-B14F-4D97-AF65-F5344CB8AC3E}">
        <p14:creationId xmlns:p14="http://schemas.microsoft.com/office/powerpoint/2010/main" val="2998571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Bibliografia e materiale  per l’esame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err="1"/>
              <a:t>Santinello</a:t>
            </a:r>
            <a:r>
              <a:rPr lang="it-IT" b="1" dirty="0"/>
              <a:t>, </a:t>
            </a:r>
            <a:r>
              <a:rPr lang="it-IT" b="1" dirty="0" err="1"/>
              <a:t>Vieno</a:t>
            </a:r>
            <a:r>
              <a:rPr lang="it-IT" b="1" dirty="0"/>
              <a:t> e Lenzi</a:t>
            </a:r>
          </a:p>
          <a:p>
            <a:pPr lvl="1"/>
            <a:r>
              <a:rPr lang="it-IT" dirty="0"/>
              <a:t>Fondamenti di Psicologia di Comunità (seconda edizione)</a:t>
            </a:r>
          </a:p>
          <a:p>
            <a:pPr lvl="1"/>
            <a:r>
              <a:rPr lang="it-IT" dirty="0"/>
              <a:t>Il Mulino</a:t>
            </a:r>
          </a:p>
          <a:p>
            <a:pPr lvl="1"/>
            <a:r>
              <a:rPr lang="it-IT" dirty="0"/>
              <a:t>Cap. 1,2,3,4, 6 (solo da 139 a 158), 7 (solo da 169 a 195)</a:t>
            </a:r>
          </a:p>
          <a:p>
            <a:r>
              <a:rPr lang="it-IT" sz="1800" b="1" dirty="0"/>
              <a:t>Piccoli, V., Carnaghi, A., Grassi, M., </a:t>
            </a:r>
            <a:r>
              <a:rPr lang="it-IT" sz="1800" b="1" dirty="0" err="1"/>
              <a:t>Stragà</a:t>
            </a:r>
            <a:r>
              <a:rPr lang="it-IT" sz="1800" b="1" dirty="0"/>
              <a:t>, M., &amp; Bianchi, M. </a:t>
            </a:r>
            <a:r>
              <a:rPr lang="it-IT" sz="1800" dirty="0"/>
              <a:t>(2020). </a:t>
            </a:r>
            <a:r>
              <a:rPr lang="it-IT" sz="1800" dirty="0" err="1"/>
              <a:t>Cyberbullying</a:t>
            </a:r>
            <a:r>
              <a:rPr lang="it-IT" sz="1800" dirty="0"/>
              <a:t> </a:t>
            </a:r>
            <a:r>
              <a:rPr lang="it-IT" sz="1800" dirty="0" err="1"/>
              <a:t>through</a:t>
            </a:r>
            <a:r>
              <a:rPr lang="it-IT" sz="1800" dirty="0"/>
              <a:t> the </a:t>
            </a:r>
            <a:r>
              <a:rPr lang="it-IT" sz="1800" dirty="0" err="1"/>
              <a:t>lens</a:t>
            </a:r>
            <a:r>
              <a:rPr lang="it-IT" sz="1800" dirty="0"/>
              <a:t> of social </a:t>
            </a:r>
            <a:r>
              <a:rPr lang="it-IT" sz="1800" dirty="0" err="1"/>
              <a:t>influence</a:t>
            </a:r>
            <a:r>
              <a:rPr lang="it-IT" sz="1800" dirty="0"/>
              <a:t>: </a:t>
            </a:r>
            <a:r>
              <a:rPr lang="it-IT" sz="1800" dirty="0" err="1"/>
              <a:t>Predicting</a:t>
            </a:r>
            <a:r>
              <a:rPr lang="it-IT" sz="1800" dirty="0"/>
              <a:t> </a:t>
            </a:r>
            <a:r>
              <a:rPr lang="it-IT" sz="1800" dirty="0" err="1"/>
              <a:t>cyberbullying</a:t>
            </a:r>
            <a:r>
              <a:rPr lang="it-IT" sz="1800" dirty="0"/>
              <a:t> </a:t>
            </a:r>
            <a:r>
              <a:rPr lang="it-IT" sz="1800" dirty="0" err="1"/>
              <a:t>perpetration</a:t>
            </a:r>
            <a:r>
              <a:rPr lang="it-IT" sz="1800" dirty="0"/>
              <a:t> from </a:t>
            </a:r>
            <a:r>
              <a:rPr lang="it-IT" sz="1800" dirty="0" err="1"/>
              <a:t>perceived</a:t>
            </a:r>
            <a:r>
              <a:rPr lang="it-IT" sz="1800" dirty="0"/>
              <a:t> </a:t>
            </a:r>
            <a:r>
              <a:rPr lang="it-IT" sz="1800" dirty="0" err="1"/>
              <a:t>peer-norm</a:t>
            </a:r>
            <a:r>
              <a:rPr lang="it-IT" sz="1800" dirty="0"/>
              <a:t>, cyberspace </a:t>
            </a:r>
            <a:r>
              <a:rPr lang="it-IT" sz="1800" dirty="0" err="1"/>
              <a:t>regulations</a:t>
            </a:r>
            <a:r>
              <a:rPr lang="it-IT" sz="1800" dirty="0"/>
              <a:t> and </a:t>
            </a:r>
            <a:r>
              <a:rPr lang="it-IT" sz="1800" dirty="0" err="1"/>
              <a:t>ingroup</a:t>
            </a:r>
            <a:r>
              <a:rPr lang="it-IT" sz="1800" dirty="0"/>
              <a:t> </a:t>
            </a:r>
            <a:r>
              <a:rPr lang="it-IT" sz="1800" dirty="0" err="1"/>
              <a:t>processes</a:t>
            </a:r>
            <a:r>
              <a:rPr lang="it-IT" sz="1800" dirty="0"/>
              <a:t>. </a:t>
            </a:r>
            <a:r>
              <a:rPr lang="it-IT" sz="1800" i="1" dirty="0" err="1"/>
              <a:t>Computers</a:t>
            </a:r>
            <a:r>
              <a:rPr lang="it-IT" sz="1800" i="1" dirty="0"/>
              <a:t> in Human </a:t>
            </a:r>
            <a:r>
              <a:rPr lang="it-IT" sz="1800" i="1" dirty="0" err="1"/>
              <a:t>Behavior</a:t>
            </a:r>
            <a:r>
              <a:rPr lang="it-IT" sz="1800" dirty="0"/>
              <a:t>, </a:t>
            </a:r>
            <a:r>
              <a:rPr lang="it-IT" sz="1800" i="1" dirty="0"/>
              <a:t>102</a:t>
            </a:r>
            <a:r>
              <a:rPr lang="it-IT" sz="1800" dirty="0"/>
              <a:t>, 260-273.</a:t>
            </a:r>
          </a:p>
          <a:p>
            <a:endParaRPr lang="it-IT" sz="1800" dirty="0"/>
          </a:p>
          <a:p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4627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Corso e correlati: esame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forma scritta (unicamente in forma scritta)</a:t>
            </a:r>
          </a:p>
          <a:p>
            <a:r>
              <a:rPr lang="it-IT" dirty="0"/>
              <a:t>15 domande a risposta multipla</a:t>
            </a:r>
          </a:p>
          <a:p>
            <a:r>
              <a:rPr lang="it-IT" dirty="0"/>
              <a:t>Verterà su tutto il programma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3367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165EA8-77BD-B942-8719-55D168766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624384-78A2-3344-B3FD-F30C0AFAA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Le lezioni della settimana saranno caricate ogni lunedì mattina (</a:t>
            </a:r>
            <a:r>
              <a:rPr lang="it-IT" dirty="0" err="1"/>
              <a:t>powerpoint</a:t>
            </a:r>
            <a:r>
              <a:rPr lang="it-IT" dirty="0"/>
              <a:t> e audio)</a:t>
            </a:r>
          </a:p>
          <a:p>
            <a:r>
              <a:rPr lang="it-IT" dirty="0"/>
              <a:t>Gli studenti e le studentesse possono interagire con il docente mediante forum di moodle2 su cui possono postare domande e richieste di chiarimenti/approfondimenti fino a mercoledì di ogni settimana alle h 12</a:t>
            </a:r>
          </a:p>
          <a:p>
            <a:r>
              <a:rPr lang="it-IT" dirty="0"/>
              <a:t>Il mercoledì di </a:t>
            </a:r>
            <a:r>
              <a:rPr lang="it-IT"/>
              <a:t>ogni settimana, il </a:t>
            </a:r>
            <a:r>
              <a:rPr lang="it-IT" dirty="0"/>
              <a:t>docente raccoglierà le domande della settimana e preparerà un file audio con le risposte che caricherà in moodle2 durante la settimana</a:t>
            </a:r>
          </a:p>
        </p:txBody>
      </p:sp>
    </p:spTree>
    <p:extLst>
      <p:ext uri="{BB962C8B-B14F-4D97-AF65-F5344CB8AC3E}">
        <p14:creationId xmlns:p14="http://schemas.microsoft.com/office/powerpoint/2010/main" val="310653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Ricevimento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Ricevimento: </a:t>
            </a:r>
          </a:p>
          <a:p>
            <a:r>
              <a:rPr lang="it-IT" dirty="0"/>
              <a:t>Al momento solo via </a:t>
            </a:r>
            <a:r>
              <a:rPr lang="it-IT" dirty="0" err="1"/>
              <a:t>Skype</a:t>
            </a:r>
            <a:r>
              <a:rPr lang="it-IT" dirty="0"/>
              <a:t>: </a:t>
            </a:r>
            <a:r>
              <a:rPr lang="it-IT" dirty="0" err="1"/>
              <a:t>andreacarnaghi</a:t>
            </a:r>
            <a:endParaRPr lang="it-IT" dirty="0"/>
          </a:p>
          <a:p>
            <a:pPr lvl="1"/>
            <a:r>
              <a:rPr lang="it-IT" dirty="0"/>
              <a:t>Inviare un email con richiesta di appuntamento</a:t>
            </a:r>
          </a:p>
          <a:p>
            <a:pPr lvl="1"/>
            <a:r>
              <a:rPr lang="it-IT" dirty="0"/>
              <a:t>Includere il contatto </a:t>
            </a:r>
            <a:r>
              <a:rPr lang="it-IT" dirty="0" err="1"/>
              <a:t>Skype</a:t>
            </a:r>
            <a:endParaRPr lang="it-IT" dirty="0"/>
          </a:p>
          <a:p>
            <a:pPr lvl="1"/>
            <a:r>
              <a:rPr lang="it-IT" dirty="0"/>
              <a:t>Rimanere disponibili in orario di ricevimento </a:t>
            </a:r>
          </a:p>
          <a:p>
            <a:pPr lvl="1"/>
            <a:r>
              <a:rPr lang="it-IT" dirty="0"/>
              <a:t>Mercoledì dalle 10 alle 12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23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Corso e correlati: FAQ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Esistono differenze tra frequentanti e non frequentanti?</a:t>
            </a:r>
          </a:p>
          <a:p>
            <a:r>
              <a:rPr lang="it-IT" dirty="0"/>
              <a:t>No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824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Corso e correlati: FAQ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Si tratta di un corso simile a quello di Psicologia Sociale?</a:t>
            </a:r>
          </a:p>
          <a:p>
            <a:r>
              <a:rPr lang="it-IT" dirty="0"/>
              <a:t>No, per niente. La disciplina è completamente diversa, l’oggetto di studio è differente e le metodologie di conoscenza e intervento sono distinte (</a:t>
            </a:r>
            <a:r>
              <a:rPr lang="it-IT" dirty="0" err="1"/>
              <a:t>vd</a:t>
            </a:r>
            <a:r>
              <a:rPr lang="it-IT" dirty="0"/>
              <a:t>. Lezione 1)</a:t>
            </a:r>
          </a:p>
          <a:p>
            <a:r>
              <a:rPr lang="it-IT" b="1" dirty="0"/>
              <a:t>L’esame di Psicologia di Comunità ha modalità analoghe a quelle di psicologia sociale?</a:t>
            </a:r>
          </a:p>
          <a:p>
            <a:r>
              <a:rPr lang="it-IT" dirty="0"/>
              <a:t>No, le vedremo tra poco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303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del corso e modalità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corso prevede:</a:t>
            </a:r>
          </a:p>
          <a:p>
            <a:r>
              <a:rPr lang="it-IT" dirty="0"/>
              <a:t>Lezioni frontali (chiameremo semplicemente lezione)</a:t>
            </a:r>
          </a:p>
          <a:p>
            <a:r>
              <a:rPr lang="it-IT" dirty="0"/>
              <a:t>Lezioni focus</a:t>
            </a:r>
          </a:p>
        </p:txBody>
      </p:sp>
    </p:spTree>
    <p:extLst>
      <p:ext uri="{BB962C8B-B14F-4D97-AF65-F5344CB8AC3E}">
        <p14:creationId xmlns:p14="http://schemas.microsoft.com/office/powerpoint/2010/main" val="25552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frontali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Contenuto generale: </a:t>
            </a:r>
          </a:p>
          <a:p>
            <a:pPr lvl="1"/>
            <a:r>
              <a:rPr lang="it-IT" dirty="0"/>
              <a:t>Analisi dei fondamenti di psicologia di comunità</a:t>
            </a:r>
          </a:p>
          <a:p>
            <a:r>
              <a:rPr lang="it-IT" dirty="0"/>
              <a:t>Contenuti presenti nel manuale adottato (</a:t>
            </a:r>
            <a:r>
              <a:rPr lang="it-IT" dirty="0" err="1"/>
              <a:t>vd</a:t>
            </a:r>
            <a:r>
              <a:rPr lang="it-IT" dirty="0"/>
              <a:t>. Bibliografia dell’esame)</a:t>
            </a:r>
          </a:p>
          <a:p>
            <a:r>
              <a:rPr lang="it-IT" dirty="0"/>
              <a:t>Ausilio di materiale video selezionato (il cui link è indicato nelle slide)</a:t>
            </a:r>
          </a:p>
          <a:p>
            <a:pPr lvl="1"/>
            <a:r>
              <a:rPr lang="it-IT" dirty="0"/>
              <a:t>Finalità: approfondimento attraverso esempi</a:t>
            </a:r>
          </a:p>
          <a:p>
            <a:r>
              <a:rPr lang="it-IT" dirty="0"/>
              <a:t>Esposizione di studi/interventi (non sempre presenti nel manuale) al fine di consolidare i contenuti generali</a:t>
            </a:r>
          </a:p>
        </p:txBody>
      </p:sp>
    </p:spTree>
    <p:extLst>
      <p:ext uri="{BB962C8B-B14F-4D97-AF65-F5344CB8AC3E}">
        <p14:creationId xmlns:p14="http://schemas.microsoft.com/office/powerpoint/2010/main" val="12511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frontali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Programma: Fondamenti</a:t>
            </a:r>
          </a:p>
          <a:p>
            <a:endParaRPr lang="it-IT" dirty="0"/>
          </a:p>
          <a:p>
            <a:pPr lvl="1"/>
            <a:r>
              <a:rPr lang="it-IT" dirty="0"/>
              <a:t>Definizione della disciplina: cosa è la psicologia di comunità?</a:t>
            </a:r>
          </a:p>
          <a:p>
            <a:pPr lvl="1"/>
            <a:r>
              <a:rPr lang="it-IT" dirty="0"/>
              <a:t>Le origini della disciplina: le radici, la nascita e la specificità del contesto italiano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972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Lezioni frontali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Programma: Fondamenti</a:t>
            </a:r>
          </a:p>
          <a:p>
            <a:endParaRPr lang="it-IT" dirty="0"/>
          </a:p>
          <a:p>
            <a:pPr lvl="1"/>
            <a:r>
              <a:rPr lang="it-IT" dirty="0"/>
              <a:t>L’oggetto della disciplina e le teorie relative all’interazione individuo-ambiente</a:t>
            </a:r>
          </a:p>
          <a:p>
            <a:pPr lvl="1"/>
            <a:r>
              <a:rPr lang="it-IT" dirty="0"/>
              <a:t>Livelli di analisi differenti e differenti interventi per ciascun livello di analisi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4067335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495</TotalTime>
  <Words>881</Words>
  <Application>Microsoft Macintosh PowerPoint</Application>
  <PresentationFormat>Presentazione su schermo (4:3)</PresentationFormat>
  <Paragraphs>128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6" baseType="lpstr">
      <vt:lpstr>Century Gothic</vt:lpstr>
      <vt:lpstr>Wingdings 2</vt:lpstr>
      <vt:lpstr>Percezione</vt:lpstr>
      <vt:lpstr>Psicologia di Comunità:</vt:lpstr>
      <vt:lpstr>Corso e correlati</vt:lpstr>
      <vt:lpstr>Ricevimento</vt:lpstr>
      <vt:lpstr>Corso e correlati: FAQ</vt:lpstr>
      <vt:lpstr>Corso e correlati: FAQ</vt:lpstr>
      <vt:lpstr>Struttura del corso e modalità</vt:lpstr>
      <vt:lpstr>Lezioni frontali</vt:lpstr>
      <vt:lpstr>Lezioni frontali</vt:lpstr>
      <vt:lpstr>Lezioni frontali</vt:lpstr>
      <vt:lpstr>Lezioni frontali</vt:lpstr>
      <vt:lpstr>Lezioni frontali</vt:lpstr>
      <vt:lpstr>Lezioni frontali</vt:lpstr>
      <vt:lpstr>Lezioni focus</vt:lpstr>
      <vt:lpstr>Lezioni focus</vt:lpstr>
      <vt:lpstr>Lezioni focus</vt:lpstr>
      <vt:lpstr>Lezioni focus</vt:lpstr>
      <vt:lpstr>Lezioni focus</vt:lpstr>
      <vt:lpstr>Lezioni focus</vt:lpstr>
      <vt:lpstr>Lezioni focus</vt:lpstr>
      <vt:lpstr>Lezioni focus</vt:lpstr>
      <vt:lpstr>Bibliografia e materiale  per l’esame</vt:lpstr>
      <vt:lpstr>Corso e correlati: esame</vt:lpstr>
      <vt:lpstr>Presentazione standard di PowerPoint</vt:lpstr>
    </vt:vector>
  </TitlesOfParts>
  <Company>Università di Trieste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di Comunità:</dc:title>
  <dc:creator>Andrea Carnaghi</dc:creator>
  <cp:lastModifiedBy>Microsoft Office User</cp:lastModifiedBy>
  <cp:revision>38</cp:revision>
  <dcterms:created xsi:type="dcterms:W3CDTF">2019-01-15T15:21:15Z</dcterms:created>
  <dcterms:modified xsi:type="dcterms:W3CDTF">2020-03-18T15:21:12Z</dcterms:modified>
</cp:coreProperties>
</file>