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91" r:id="rId2"/>
    <p:sldId id="292" r:id="rId3"/>
    <p:sldId id="293" r:id="rId4"/>
    <p:sldId id="294" r:id="rId5"/>
    <p:sldId id="257" r:id="rId6"/>
    <p:sldId id="270" r:id="rId7"/>
    <p:sldId id="289" r:id="rId8"/>
    <p:sldId id="275" r:id="rId9"/>
    <p:sldId id="286" r:id="rId10"/>
    <p:sldId id="256" r:id="rId11"/>
    <p:sldId id="276" r:id="rId12"/>
    <p:sldId id="267" r:id="rId13"/>
    <p:sldId id="281" r:id="rId14"/>
    <p:sldId id="290" r:id="rId15"/>
    <p:sldId id="265" r:id="rId16"/>
    <p:sldId id="285" r:id="rId17"/>
    <p:sldId id="277" r:id="rId18"/>
    <p:sldId id="287" r:id="rId19"/>
    <p:sldId id="280" r:id="rId20"/>
    <p:sldId id="279" r:id="rId21"/>
    <p:sldId id="283" r:id="rId22"/>
    <p:sldId id="262" r:id="rId23"/>
    <p:sldId id="264" r:id="rId24"/>
    <p:sldId id="263" r:id="rId25"/>
    <p:sldId id="284" r:id="rId26"/>
    <p:sldId id="278" r:id="rId27"/>
    <p:sldId id="271" r:id="rId28"/>
    <p:sldId id="282" r:id="rId2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53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C7BDA-6913-480F-8C20-69386644AE00}" type="datetimeFigureOut">
              <a:rPr lang="it-IT" smtClean="0"/>
              <a:pPr/>
              <a:t>18/03/2020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7D6E0-7E7C-4761-8AA3-47FFA516A1E5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Spiegare l’utilizzo degli elementi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6966CC-9D9A-43E5-8B82-585EE449457C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EE05EB-E635-4451-8B6D-3FB38D774965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AFM diagram showing “typical” areas for various extents of evolution from primitive magma types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7B2C2-95FF-4184-BBCE-B66140A00B6F}" type="datetimeFigureOut">
              <a:rPr lang="it-IT" smtClean="0"/>
              <a:pPr/>
              <a:t>18/03/2020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23E1-0571-419B-81C8-1AE52E0B310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7B2C2-95FF-4184-BBCE-B66140A00B6F}" type="datetimeFigureOut">
              <a:rPr lang="it-IT" smtClean="0"/>
              <a:pPr/>
              <a:t>18/03/2020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23E1-0571-419B-81C8-1AE52E0B310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7B2C2-95FF-4184-BBCE-B66140A00B6F}" type="datetimeFigureOut">
              <a:rPr lang="it-IT" smtClean="0"/>
              <a:pPr/>
              <a:t>18/03/2020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23E1-0571-419B-81C8-1AE52E0B310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7B2C2-95FF-4184-BBCE-B66140A00B6F}" type="datetimeFigureOut">
              <a:rPr lang="it-IT" smtClean="0"/>
              <a:pPr/>
              <a:t>18/03/2020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23E1-0571-419B-81C8-1AE52E0B310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7B2C2-95FF-4184-BBCE-B66140A00B6F}" type="datetimeFigureOut">
              <a:rPr lang="it-IT" smtClean="0"/>
              <a:pPr/>
              <a:t>18/03/2020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23E1-0571-419B-81C8-1AE52E0B310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7B2C2-95FF-4184-BBCE-B66140A00B6F}" type="datetimeFigureOut">
              <a:rPr lang="it-IT" smtClean="0"/>
              <a:pPr/>
              <a:t>18/03/2020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23E1-0571-419B-81C8-1AE52E0B310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7B2C2-95FF-4184-BBCE-B66140A00B6F}" type="datetimeFigureOut">
              <a:rPr lang="it-IT" smtClean="0"/>
              <a:pPr/>
              <a:t>18/03/2020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23E1-0571-419B-81C8-1AE52E0B310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7B2C2-95FF-4184-BBCE-B66140A00B6F}" type="datetimeFigureOut">
              <a:rPr lang="it-IT" smtClean="0"/>
              <a:pPr/>
              <a:t>18/03/2020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23E1-0571-419B-81C8-1AE52E0B310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7B2C2-95FF-4184-BBCE-B66140A00B6F}" type="datetimeFigureOut">
              <a:rPr lang="it-IT" smtClean="0"/>
              <a:pPr/>
              <a:t>18/03/2020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23E1-0571-419B-81C8-1AE52E0B310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7B2C2-95FF-4184-BBCE-B66140A00B6F}" type="datetimeFigureOut">
              <a:rPr lang="it-IT" smtClean="0"/>
              <a:pPr/>
              <a:t>18/03/2020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23E1-0571-419B-81C8-1AE52E0B310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7B2C2-95FF-4184-BBCE-B66140A00B6F}" type="datetimeFigureOut">
              <a:rPr lang="it-IT" smtClean="0"/>
              <a:pPr/>
              <a:t>18/03/2020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23E1-0571-419B-81C8-1AE52E0B3100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7B2C2-95FF-4184-BBCE-B66140A00B6F}" type="datetimeFigureOut">
              <a:rPr lang="it-IT" smtClean="0"/>
              <a:pPr/>
              <a:t>18/03/2020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D23E1-0571-419B-81C8-1AE52E0B3100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620688"/>
            <a:ext cx="66247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Libri di testo o suggerimenti per lo studio futuro</a:t>
            </a:r>
          </a:p>
          <a:p>
            <a:endParaRPr lang="it-IT" dirty="0"/>
          </a:p>
          <a:p>
            <a:r>
              <a:rPr lang="it-IT" b="1" dirty="0" smtClean="0"/>
              <a:t>Lucio Morbidelli</a:t>
            </a:r>
            <a:r>
              <a:rPr lang="it-IT" dirty="0" smtClean="0"/>
              <a:t>: oltre a rinfrescare la memoria, nelle appendici ci sono alcuni calcoli per il frazionamento</a:t>
            </a:r>
          </a:p>
          <a:p>
            <a:r>
              <a:rPr lang="it-IT" b="1" dirty="0" smtClean="0"/>
              <a:t>John </a:t>
            </a:r>
            <a:r>
              <a:rPr lang="it-IT" b="1" dirty="0" err="1" smtClean="0"/>
              <a:t>Winter</a:t>
            </a:r>
            <a:r>
              <a:rPr lang="it-IT" dirty="0" smtClean="0"/>
              <a:t>: (vedi </a:t>
            </a:r>
            <a:r>
              <a:rPr lang="it-IT" smtClean="0"/>
              <a:t>slide successiva</a:t>
            </a:r>
            <a:r>
              <a:rPr lang="it-IT" dirty="0" smtClean="0"/>
              <a:t>) si tratta del principale libro di testo; molte immagini del corso provengono da questo libro</a:t>
            </a:r>
          </a:p>
          <a:p>
            <a:r>
              <a:rPr lang="it-IT" b="1" dirty="0" smtClean="0"/>
              <a:t>Roberta </a:t>
            </a:r>
            <a:r>
              <a:rPr lang="it-IT" b="1" dirty="0" err="1" smtClean="0"/>
              <a:t>Rudnick</a:t>
            </a:r>
            <a:r>
              <a:rPr lang="it-IT" dirty="0" smtClean="0"/>
              <a:t>: The </a:t>
            </a:r>
            <a:r>
              <a:rPr lang="it-IT" dirty="0" err="1" smtClean="0"/>
              <a:t>Crust</a:t>
            </a:r>
            <a:r>
              <a:rPr lang="it-IT" dirty="0" smtClean="0"/>
              <a:t>; in biblioteca quando potrete accedervi</a:t>
            </a:r>
          </a:p>
          <a:p>
            <a:r>
              <a:rPr lang="it-IT" dirty="0" smtClean="0"/>
              <a:t>In rete si trova almeno l’articolo – «</a:t>
            </a:r>
            <a:r>
              <a:rPr lang="it-IT" dirty="0" err="1" smtClean="0"/>
              <a:t>Composition</a:t>
            </a:r>
            <a:r>
              <a:rPr lang="it-IT" dirty="0" smtClean="0"/>
              <a:t> of the Continental </a:t>
            </a:r>
            <a:r>
              <a:rPr lang="it-IT" dirty="0" err="1" smtClean="0"/>
              <a:t>Crust</a:t>
            </a:r>
            <a:r>
              <a:rPr lang="it-IT" dirty="0" smtClean="0"/>
              <a:t>»  dove si trovano le composizioni crostali medie che rappresentano importanti «End </a:t>
            </a:r>
            <a:r>
              <a:rPr lang="it-IT" dirty="0" err="1" smtClean="0"/>
              <a:t>Member</a:t>
            </a:r>
            <a:r>
              <a:rPr lang="it-IT" dirty="0" smtClean="0"/>
              <a:t>» per molti problemi petrogenetici sia nell’ambito del magmatico (contaminazione crostale) che nell’ambito ambientale.</a:t>
            </a:r>
          </a:p>
          <a:p>
            <a:r>
              <a:rPr lang="it-IT" b="1" dirty="0" smtClean="0"/>
              <a:t>Hugh </a:t>
            </a:r>
            <a:r>
              <a:rPr lang="it-IT" b="1" dirty="0" err="1" smtClean="0"/>
              <a:t>Rollinson</a:t>
            </a:r>
            <a:r>
              <a:rPr lang="it-IT" dirty="0" smtClean="0"/>
              <a:t>: </a:t>
            </a:r>
            <a:r>
              <a:rPr lang="it-IT" dirty="0" err="1" smtClean="0"/>
              <a:t>using</a:t>
            </a:r>
            <a:r>
              <a:rPr lang="it-IT" dirty="0" smtClean="0"/>
              <a:t> </a:t>
            </a:r>
            <a:r>
              <a:rPr lang="it-IT" dirty="0" err="1" smtClean="0"/>
              <a:t>geochemical</a:t>
            </a:r>
            <a:r>
              <a:rPr lang="it-IT" dirty="0" smtClean="0"/>
              <a:t> data: per il futuro, insegna ad usare tutti i diagrammi geochimici applicabili al magmatismo (e anche di più) </a:t>
            </a:r>
          </a:p>
          <a:p>
            <a:r>
              <a:rPr lang="it-IT" b="1" dirty="0" smtClean="0"/>
              <a:t>Gunter Faure</a:t>
            </a:r>
            <a:r>
              <a:rPr lang="it-IT" dirty="0" smtClean="0"/>
              <a:t>: le fondamenta per comprendere l’uso degli isotopi radiogenici in petrochimica </a:t>
            </a:r>
          </a:p>
          <a:p>
            <a:endParaRPr lang="it-IT" dirty="0"/>
          </a:p>
          <a:p>
            <a:r>
              <a:rPr lang="it-IT" dirty="0" smtClean="0"/>
              <a:t>Questi sono i principali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419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tulane.edu/~sanelson/images/phdifig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3707900" cy="3816424"/>
          </a:xfrm>
          <a:prstGeom prst="rect">
            <a:avLst/>
          </a:prstGeom>
          <a:noFill/>
        </p:spPr>
      </p:pic>
      <p:pic>
        <p:nvPicPr>
          <p:cNvPr id="13316" name="Picture 4" descr="http://www.alexstrekeisen.it/immagini/diagrammi/scan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276872"/>
            <a:ext cx="4588174" cy="3672408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03648" y="26064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primario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763688" y="1124744"/>
            <a:ext cx="5513388" cy="5106987"/>
            <a:chOff x="2343" y="1223"/>
            <a:chExt cx="3219" cy="2985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2428" y="1444"/>
              <a:ext cx="3093" cy="2570"/>
              <a:chOff x="2428" y="1444"/>
              <a:chExt cx="3093" cy="2570"/>
            </a:xfrm>
          </p:grpSpPr>
          <p:sp>
            <p:nvSpPr>
              <p:cNvPr id="192" name="Freeform 4"/>
              <p:cNvSpPr>
                <a:spLocks/>
              </p:cNvSpPr>
              <p:nvPr/>
            </p:nvSpPr>
            <p:spPr bwMode="auto">
              <a:xfrm>
                <a:off x="2439" y="1449"/>
                <a:ext cx="3071" cy="2559"/>
              </a:xfrm>
              <a:custGeom>
                <a:avLst/>
                <a:gdLst>
                  <a:gd name="T0" fmla="*/ 1559 w 3071"/>
                  <a:gd name="T1" fmla="*/ 0 h 2559"/>
                  <a:gd name="T2" fmla="*/ 0 w 3071"/>
                  <a:gd name="T3" fmla="*/ 2559 h 2559"/>
                  <a:gd name="T4" fmla="*/ 3071 w 3071"/>
                  <a:gd name="T5" fmla="*/ 2554 h 2559"/>
                  <a:gd name="T6" fmla="*/ 1559 w 3071"/>
                  <a:gd name="T7" fmla="*/ 0 h 255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71"/>
                  <a:gd name="T13" fmla="*/ 0 h 2559"/>
                  <a:gd name="T14" fmla="*/ 3071 w 3071"/>
                  <a:gd name="T15" fmla="*/ 2559 h 255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71" h="2559">
                    <a:moveTo>
                      <a:pt x="1559" y="0"/>
                    </a:moveTo>
                    <a:lnTo>
                      <a:pt x="0" y="2559"/>
                    </a:lnTo>
                    <a:lnTo>
                      <a:pt x="3071" y="2554"/>
                    </a:lnTo>
                    <a:lnTo>
                      <a:pt x="1559" y="0"/>
                    </a:lnTo>
                    <a:close/>
                  </a:path>
                </a:pathLst>
              </a:custGeom>
              <a:solidFill>
                <a:srgbClr val="21A1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3" name="Freeform 5"/>
              <p:cNvSpPr>
                <a:spLocks/>
              </p:cNvSpPr>
              <p:nvPr/>
            </p:nvSpPr>
            <p:spPr bwMode="auto">
              <a:xfrm>
                <a:off x="2428" y="1444"/>
                <a:ext cx="3093" cy="2570"/>
              </a:xfrm>
              <a:custGeom>
                <a:avLst/>
                <a:gdLst>
                  <a:gd name="T0" fmla="*/ 1570 w 3093"/>
                  <a:gd name="T1" fmla="*/ 0 h 2570"/>
                  <a:gd name="T2" fmla="*/ 0 w 3093"/>
                  <a:gd name="T3" fmla="*/ 2570 h 2570"/>
                  <a:gd name="T4" fmla="*/ 3093 w 3093"/>
                  <a:gd name="T5" fmla="*/ 2564 h 2570"/>
                  <a:gd name="T6" fmla="*/ 1570 w 3093"/>
                  <a:gd name="T7" fmla="*/ 0 h 2570"/>
                  <a:gd name="T8" fmla="*/ 1564 w 3093"/>
                  <a:gd name="T9" fmla="*/ 11 h 2570"/>
                  <a:gd name="T10" fmla="*/ 3076 w 3093"/>
                  <a:gd name="T11" fmla="*/ 2564 h 2570"/>
                  <a:gd name="T12" fmla="*/ 3082 w 3093"/>
                  <a:gd name="T13" fmla="*/ 2553 h 2570"/>
                  <a:gd name="T14" fmla="*/ 11 w 3093"/>
                  <a:gd name="T15" fmla="*/ 2559 h 2570"/>
                  <a:gd name="T16" fmla="*/ 17 w 3093"/>
                  <a:gd name="T17" fmla="*/ 2570 h 2570"/>
                  <a:gd name="T18" fmla="*/ 1575 w 3093"/>
                  <a:gd name="T19" fmla="*/ 11 h 2570"/>
                  <a:gd name="T20" fmla="*/ 1564 w 3093"/>
                  <a:gd name="T21" fmla="*/ 11 h 2570"/>
                  <a:gd name="T22" fmla="*/ 1570 w 3093"/>
                  <a:gd name="T23" fmla="*/ 0 h 257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093"/>
                  <a:gd name="T37" fmla="*/ 0 h 2570"/>
                  <a:gd name="T38" fmla="*/ 3093 w 3093"/>
                  <a:gd name="T39" fmla="*/ 2570 h 257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093" h="2570">
                    <a:moveTo>
                      <a:pt x="1570" y="0"/>
                    </a:moveTo>
                    <a:lnTo>
                      <a:pt x="0" y="2570"/>
                    </a:lnTo>
                    <a:lnTo>
                      <a:pt x="3093" y="2564"/>
                    </a:lnTo>
                    <a:lnTo>
                      <a:pt x="1570" y="0"/>
                    </a:lnTo>
                    <a:lnTo>
                      <a:pt x="1564" y="11"/>
                    </a:lnTo>
                    <a:lnTo>
                      <a:pt x="3076" y="2564"/>
                    </a:lnTo>
                    <a:lnTo>
                      <a:pt x="3082" y="2553"/>
                    </a:lnTo>
                    <a:lnTo>
                      <a:pt x="11" y="2559"/>
                    </a:lnTo>
                    <a:lnTo>
                      <a:pt x="17" y="2570"/>
                    </a:lnTo>
                    <a:lnTo>
                      <a:pt x="1575" y="11"/>
                    </a:lnTo>
                    <a:lnTo>
                      <a:pt x="1564" y="11"/>
                    </a:lnTo>
                    <a:lnTo>
                      <a:pt x="157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4" name="Freeform 6"/>
              <p:cNvSpPr>
                <a:spLocks/>
              </p:cNvSpPr>
              <p:nvPr/>
            </p:nvSpPr>
            <p:spPr bwMode="auto">
              <a:xfrm>
                <a:off x="5175" y="3483"/>
                <a:ext cx="40" cy="40"/>
              </a:xfrm>
              <a:custGeom>
                <a:avLst/>
                <a:gdLst>
                  <a:gd name="T0" fmla="*/ 0 w 40"/>
                  <a:gd name="T1" fmla="*/ 23 h 40"/>
                  <a:gd name="T2" fmla="*/ 6 w 40"/>
                  <a:gd name="T3" fmla="*/ 40 h 40"/>
                  <a:gd name="T4" fmla="*/ 17 w 40"/>
                  <a:gd name="T5" fmla="*/ 40 h 40"/>
                  <a:gd name="T6" fmla="*/ 35 w 40"/>
                  <a:gd name="T7" fmla="*/ 34 h 40"/>
                  <a:gd name="T8" fmla="*/ 40 w 40"/>
                  <a:gd name="T9" fmla="*/ 23 h 40"/>
                  <a:gd name="T10" fmla="*/ 35 w 40"/>
                  <a:gd name="T11" fmla="*/ 6 h 40"/>
                  <a:gd name="T12" fmla="*/ 17 w 40"/>
                  <a:gd name="T13" fmla="*/ 0 h 40"/>
                  <a:gd name="T14" fmla="*/ 6 w 40"/>
                  <a:gd name="T15" fmla="*/ 6 h 40"/>
                  <a:gd name="T16" fmla="*/ 0 w 40"/>
                  <a:gd name="T17" fmla="*/ 23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"/>
                  <a:gd name="T28" fmla="*/ 0 h 40"/>
                  <a:gd name="T29" fmla="*/ 40 w 40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" h="40">
                    <a:moveTo>
                      <a:pt x="0" y="23"/>
                    </a:moveTo>
                    <a:lnTo>
                      <a:pt x="6" y="40"/>
                    </a:lnTo>
                    <a:lnTo>
                      <a:pt x="17" y="40"/>
                    </a:lnTo>
                    <a:lnTo>
                      <a:pt x="35" y="34"/>
                    </a:lnTo>
                    <a:lnTo>
                      <a:pt x="40" y="23"/>
                    </a:lnTo>
                    <a:lnTo>
                      <a:pt x="35" y="6"/>
                    </a:lnTo>
                    <a:lnTo>
                      <a:pt x="17" y="0"/>
                    </a:lnTo>
                    <a:lnTo>
                      <a:pt x="6" y="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5" name="Freeform 7"/>
              <p:cNvSpPr>
                <a:spLocks/>
              </p:cNvSpPr>
              <p:nvPr/>
            </p:nvSpPr>
            <p:spPr bwMode="auto">
              <a:xfrm>
                <a:off x="5146" y="3477"/>
                <a:ext cx="41" cy="40"/>
              </a:xfrm>
              <a:custGeom>
                <a:avLst/>
                <a:gdLst>
                  <a:gd name="T0" fmla="*/ 0 w 41"/>
                  <a:gd name="T1" fmla="*/ 23 h 40"/>
                  <a:gd name="T2" fmla="*/ 6 w 41"/>
                  <a:gd name="T3" fmla="*/ 35 h 40"/>
                  <a:gd name="T4" fmla="*/ 17 w 41"/>
                  <a:gd name="T5" fmla="*/ 40 h 40"/>
                  <a:gd name="T6" fmla="*/ 35 w 41"/>
                  <a:gd name="T7" fmla="*/ 35 h 40"/>
                  <a:gd name="T8" fmla="*/ 41 w 41"/>
                  <a:gd name="T9" fmla="*/ 23 h 40"/>
                  <a:gd name="T10" fmla="*/ 35 w 41"/>
                  <a:gd name="T11" fmla="*/ 6 h 40"/>
                  <a:gd name="T12" fmla="*/ 17 w 41"/>
                  <a:gd name="T13" fmla="*/ 0 h 40"/>
                  <a:gd name="T14" fmla="*/ 6 w 41"/>
                  <a:gd name="T15" fmla="*/ 6 h 40"/>
                  <a:gd name="T16" fmla="*/ 0 w 41"/>
                  <a:gd name="T17" fmla="*/ 23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"/>
                  <a:gd name="T28" fmla="*/ 0 h 40"/>
                  <a:gd name="T29" fmla="*/ 41 w 41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" h="40">
                    <a:moveTo>
                      <a:pt x="0" y="23"/>
                    </a:moveTo>
                    <a:lnTo>
                      <a:pt x="6" y="35"/>
                    </a:lnTo>
                    <a:lnTo>
                      <a:pt x="17" y="40"/>
                    </a:lnTo>
                    <a:lnTo>
                      <a:pt x="35" y="35"/>
                    </a:lnTo>
                    <a:lnTo>
                      <a:pt x="41" y="23"/>
                    </a:lnTo>
                    <a:lnTo>
                      <a:pt x="35" y="6"/>
                    </a:lnTo>
                    <a:lnTo>
                      <a:pt x="17" y="0"/>
                    </a:lnTo>
                    <a:lnTo>
                      <a:pt x="6" y="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6" name="Freeform 8"/>
              <p:cNvSpPr>
                <a:spLocks/>
              </p:cNvSpPr>
              <p:nvPr/>
            </p:nvSpPr>
            <p:spPr bwMode="auto">
              <a:xfrm>
                <a:off x="5152" y="3437"/>
                <a:ext cx="40" cy="40"/>
              </a:xfrm>
              <a:custGeom>
                <a:avLst/>
                <a:gdLst>
                  <a:gd name="T0" fmla="*/ 0 w 40"/>
                  <a:gd name="T1" fmla="*/ 23 h 40"/>
                  <a:gd name="T2" fmla="*/ 6 w 40"/>
                  <a:gd name="T3" fmla="*/ 34 h 40"/>
                  <a:gd name="T4" fmla="*/ 23 w 40"/>
                  <a:gd name="T5" fmla="*/ 40 h 40"/>
                  <a:gd name="T6" fmla="*/ 35 w 40"/>
                  <a:gd name="T7" fmla="*/ 34 h 40"/>
                  <a:gd name="T8" fmla="*/ 40 w 40"/>
                  <a:gd name="T9" fmla="*/ 23 h 40"/>
                  <a:gd name="T10" fmla="*/ 35 w 40"/>
                  <a:gd name="T11" fmla="*/ 5 h 40"/>
                  <a:gd name="T12" fmla="*/ 23 w 40"/>
                  <a:gd name="T13" fmla="*/ 0 h 40"/>
                  <a:gd name="T14" fmla="*/ 6 w 40"/>
                  <a:gd name="T15" fmla="*/ 5 h 40"/>
                  <a:gd name="T16" fmla="*/ 0 w 40"/>
                  <a:gd name="T17" fmla="*/ 23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"/>
                  <a:gd name="T28" fmla="*/ 0 h 40"/>
                  <a:gd name="T29" fmla="*/ 40 w 40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" h="40">
                    <a:moveTo>
                      <a:pt x="0" y="23"/>
                    </a:moveTo>
                    <a:lnTo>
                      <a:pt x="6" y="34"/>
                    </a:lnTo>
                    <a:lnTo>
                      <a:pt x="23" y="40"/>
                    </a:lnTo>
                    <a:lnTo>
                      <a:pt x="35" y="34"/>
                    </a:lnTo>
                    <a:lnTo>
                      <a:pt x="40" y="23"/>
                    </a:lnTo>
                    <a:lnTo>
                      <a:pt x="35" y="5"/>
                    </a:lnTo>
                    <a:lnTo>
                      <a:pt x="23" y="0"/>
                    </a:lnTo>
                    <a:lnTo>
                      <a:pt x="6" y="5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7" name="Freeform 9"/>
              <p:cNvSpPr>
                <a:spLocks/>
              </p:cNvSpPr>
              <p:nvPr/>
            </p:nvSpPr>
            <p:spPr bwMode="auto">
              <a:xfrm>
                <a:off x="5111" y="3373"/>
                <a:ext cx="41" cy="40"/>
              </a:xfrm>
              <a:custGeom>
                <a:avLst/>
                <a:gdLst>
                  <a:gd name="T0" fmla="*/ 0 w 41"/>
                  <a:gd name="T1" fmla="*/ 23 h 40"/>
                  <a:gd name="T2" fmla="*/ 6 w 41"/>
                  <a:gd name="T3" fmla="*/ 35 h 40"/>
                  <a:gd name="T4" fmla="*/ 18 w 41"/>
                  <a:gd name="T5" fmla="*/ 40 h 40"/>
                  <a:gd name="T6" fmla="*/ 35 w 41"/>
                  <a:gd name="T7" fmla="*/ 35 h 40"/>
                  <a:gd name="T8" fmla="*/ 41 w 41"/>
                  <a:gd name="T9" fmla="*/ 23 h 40"/>
                  <a:gd name="T10" fmla="*/ 35 w 41"/>
                  <a:gd name="T11" fmla="*/ 6 h 40"/>
                  <a:gd name="T12" fmla="*/ 18 w 41"/>
                  <a:gd name="T13" fmla="*/ 0 h 40"/>
                  <a:gd name="T14" fmla="*/ 6 w 41"/>
                  <a:gd name="T15" fmla="*/ 6 h 40"/>
                  <a:gd name="T16" fmla="*/ 0 w 41"/>
                  <a:gd name="T17" fmla="*/ 23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"/>
                  <a:gd name="T28" fmla="*/ 0 h 40"/>
                  <a:gd name="T29" fmla="*/ 41 w 41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" h="40">
                    <a:moveTo>
                      <a:pt x="0" y="23"/>
                    </a:moveTo>
                    <a:lnTo>
                      <a:pt x="6" y="35"/>
                    </a:lnTo>
                    <a:lnTo>
                      <a:pt x="18" y="40"/>
                    </a:lnTo>
                    <a:lnTo>
                      <a:pt x="35" y="35"/>
                    </a:lnTo>
                    <a:lnTo>
                      <a:pt x="41" y="23"/>
                    </a:lnTo>
                    <a:lnTo>
                      <a:pt x="35" y="6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8" name="Freeform 10"/>
              <p:cNvSpPr>
                <a:spLocks/>
              </p:cNvSpPr>
              <p:nvPr/>
            </p:nvSpPr>
            <p:spPr bwMode="auto">
              <a:xfrm>
                <a:off x="5013" y="3269"/>
                <a:ext cx="41" cy="40"/>
              </a:xfrm>
              <a:custGeom>
                <a:avLst/>
                <a:gdLst>
                  <a:gd name="T0" fmla="*/ 0 w 41"/>
                  <a:gd name="T1" fmla="*/ 23 h 40"/>
                  <a:gd name="T2" fmla="*/ 6 w 41"/>
                  <a:gd name="T3" fmla="*/ 35 h 40"/>
                  <a:gd name="T4" fmla="*/ 18 w 41"/>
                  <a:gd name="T5" fmla="*/ 40 h 40"/>
                  <a:gd name="T6" fmla="*/ 35 w 41"/>
                  <a:gd name="T7" fmla="*/ 35 h 40"/>
                  <a:gd name="T8" fmla="*/ 41 w 41"/>
                  <a:gd name="T9" fmla="*/ 23 h 40"/>
                  <a:gd name="T10" fmla="*/ 35 w 41"/>
                  <a:gd name="T11" fmla="*/ 6 h 40"/>
                  <a:gd name="T12" fmla="*/ 18 w 41"/>
                  <a:gd name="T13" fmla="*/ 0 h 40"/>
                  <a:gd name="T14" fmla="*/ 6 w 41"/>
                  <a:gd name="T15" fmla="*/ 6 h 40"/>
                  <a:gd name="T16" fmla="*/ 0 w 41"/>
                  <a:gd name="T17" fmla="*/ 23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"/>
                  <a:gd name="T28" fmla="*/ 0 h 40"/>
                  <a:gd name="T29" fmla="*/ 41 w 41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" h="40">
                    <a:moveTo>
                      <a:pt x="0" y="23"/>
                    </a:moveTo>
                    <a:lnTo>
                      <a:pt x="6" y="35"/>
                    </a:lnTo>
                    <a:lnTo>
                      <a:pt x="18" y="40"/>
                    </a:lnTo>
                    <a:lnTo>
                      <a:pt x="35" y="35"/>
                    </a:lnTo>
                    <a:lnTo>
                      <a:pt x="41" y="23"/>
                    </a:lnTo>
                    <a:lnTo>
                      <a:pt x="35" y="6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9" name="Freeform 11"/>
              <p:cNvSpPr>
                <a:spLocks/>
              </p:cNvSpPr>
              <p:nvPr/>
            </p:nvSpPr>
            <p:spPr bwMode="auto">
              <a:xfrm>
                <a:off x="5025" y="3234"/>
                <a:ext cx="40" cy="41"/>
              </a:xfrm>
              <a:custGeom>
                <a:avLst/>
                <a:gdLst>
                  <a:gd name="T0" fmla="*/ 0 w 40"/>
                  <a:gd name="T1" fmla="*/ 23 h 41"/>
                  <a:gd name="T2" fmla="*/ 6 w 40"/>
                  <a:gd name="T3" fmla="*/ 35 h 41"/>
                  <a:gd name="T4" fmla="*/ 17 w 40"/>
                  <a:gd name="T5" fmla="*/ 41 h 41"/>
                  <a:gd name="T6" fmla="*/ 35 w 40"/>
                  <a:gd name="T7" fmla="*/ 35 h 41"/>
                  <a:gd name="T8" fmla="*/ 40 w 40"/>
                  <a:gd name="T9" fmla="*/ 23 h 41"/>
                  <a:gd name="T10" fmla="*/ 35 w 40"/>
                  <a:gd name="T11" fmla="*/ 6 h 41"/>
                  <a:gd name="T12" fmla="*/ 17 w 40"/>
                  <a:gd name="T13" fmla="*/ 0 h 41"/>
                  <a:gd name="T14" fmla="*/ 6 w 40"/>
                  <a:gd name="T15" fmla="*/ 6 h 41"/>
                  <a:gd name="T16" fmla="*/ 0 w 40"/>
                  <a:gd name="T17" fmla="*/ 23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"/>
                  <a:gd name="T28" fmla="*/ 0 h 41"/>
                  <a:gd name="T29" fmla="*/ 40 w 40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" h="41">
                    <a:moveTo>
                      <a:pt x="0" y="23"/>
                    </a:moveTo>
                    <a:lnTo>
                      <a:pt x="6" y="35"/>
                    </a:lnTo>
                    <a:lnTo>
                      <a:pt x="17" y="41"/>
                    </a:lnTo>
                    <a:lnTo>
                      <a:pt x="35" y="35"/>
                    </a:lnTo>
                    <a:lnTo>
                      <a:pt x="40" y="23"/>
                    </a:lnTo>
                    <a:lnTo>
                      <a:pt x="35" y="6"/>
                    </a:lnTo>
                    <a:lnTo>
                      <a:pt x="17" y="0"/>
                    </a:lnTo>
                    <a:lnTo>
                      <a:pt x="6" y="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0" name="Freeform 12"/>
              <p:cNvSpPr>
                <a:spLocks/>
              </p:cNvSpPr>
              <p:nvPr/>
            </p:nvSpPr>
            <p:spPr bwMode="auto">
              <a:xfrm>
                <a:off x="4950" y="3269"/>
                <a:ext cx="40" cy="40"/>
              </a:xfrm>
              <a:custGeom>
                <a:avLst/>
                <a:gdLst>
                  <a:gd name="T0" fmla="*/ 0 w 40"/>
                  <a:gd name="T1" fmla="*/ 23 h 40"/>
                  <a:gd name="T2" fmla="*/ 6 w 40"/>
                  <a:gd name="T3" fmla="*/ 35 h 40"/>
                  <a:gd name="T4" fmla="*/ 23 w 40"/>
                  <a:gd name="T5" fmla="*/ 40 h 40"/>
                  <a:gd name="T6" fmla="*/ 35 w 40"/>
                  <a:gd name="T7" fmla="*/ 35 h 40"/>
                  <a:gd name="T8" fmla="*/ 40 w 40"/>
                  <a:gd name="T9" fmla="*/ 23 h 40"/>
                  <a:gd name="T10" fmla="*/ 35 w 40"/>
                  <a:gd name="T11" fmla="*/ 6 h 40"/>
                  <a:gd name="T12" fmla="*/ 23 w 40"/>
                  <a:gd name="T13" fmla="*/ 0 h 40"/>
                  <a:gd name="T14" fmla="*/ 6 w 40"/>
                  <a:gd name="T15" fmla="*/ 6 h 40"/>
                  <a:gd name="T16" fmla="*/ 0 w 40"/>
                  <a:gd name="T17" fmla="*/ 23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"/>
                  <a:gd name="T28" fmla="*/ 0 h 40"/>
                  <a:gd name="T29" fmla="*/ 40 w 40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" h="40">
                    <a:moveTo>
                      <a:pt x="0" y="23"/>
                    </a:moveTo>
                    <a:lnTo>
                      <a:pt x="6" y="35"/>
                    </a:lnTo>
                    <a:lnTo>
                      <a:pt x="23" y="40"/>
                    </a:lnTo>
                    <a:lnTo>
                      <a:pt x="35" y="35"/>
                    </a:lnTo>
                    <a:lnTo>
                      <a:pt x="40" y="23"/>
                    </a:lnTo>
                    <a:lnTo>
                      <a:pt x="35" y="6"/>
                    </a:lnTo>
                    <a:lnTo>
                      <a:pt x="23" y="0"/>
                    </a:lnTo>
                    <a:lnTo>
                      <a:pt x="6" y="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1" name="Freeform 13"/>
              <p:cNvSpPr>
                <a:spLocks/>
              </p:cNvSpPr>
              <p:nvPr/>
            </p:nvSpPr>
            <p:spPr bwMode="auto">
              <a:xfrm>
                <a:off x="4898" y="3171"/>
                <a:ext cx="40" cy="40"/>
              </a:xfrm>
              <a:custGeom>
                <a:avLst/>
                <a:gdLst>
                  <a:gd name="T0" fmla="*/ 0 w 40"/>
                  <a:gd name="T1" fmla="*/ 23 h 40"/>
                  <a:gd name="T2" fmla="*/ 6 w 40"/>
                  <a:gd name="T3" fmla="*/ 40 h 40"/>
                  <a:gd name="T4" fmla="*/ 23 w 40"/>
                  <a:gd name="T5" fmla="*/ 40 h 40"/>
                  <a:gd name="T6" fmla="*/ 35 w 40"/>
                  <a:gd name="T7" fmla="*/ 34 h 40"/>
                  <a:gd name="T8" fmla="*/ 40 w 40"/>
                  <a:gd name="T9" fmla="*/ 23 h 40"/>
                  <a:gd name="T10" fmla="*/ 35 w 40"/>
                  <a:gd name="T11" fmla="*/ 6 h 40"/>
                  <a:gd name="T12" fmla="*/ 23 w 40"/>
                  <a:gd name="T13" fmla="*/ 0 h 40"/>
                  <a:gd name="T14" fmla="*/ 6 w 40"/>
                  <a:gd name="T15" fmla="*/ 6 h 40"/>
                  <a:gd name="T16" fmla="*/ 0 w 40"/>
                  <a:gd name="T17" fmla="*/ 23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"/>
                  <a:gd name="T28" fmla="*/ 0 h 40"/>
                  <a:gd name="T29" fmla="*/ 40 w 40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" h="40">
                    <a:moveTo>
                      <a:pt x="0" y="23"/>
                    </a:moveTo>
                    <a:lnTo>
                      <a:pt x="6" y="40"/>
                    </a:lnTo>
                    <a:lnTo>
                      <a:pt x="23" y="40"/>
                    </a:lnTo>
                    <a:lnTo>
                      <a:pt x="35" y="34"/>
                    </a:lnTo>
                    <a:lnTo>
                      <a:pt x="40" y="23"/>
                    </a:lnTo>
                    <a:lnTo>
                      <a:pt x="35" y="6"/>
                    </a:lnTo>
                    <a:lnTo>
                      <a:pt x="23" y="0"/>
                    </a:lnTo>
                    <a:lnTo>
                      <a:pt x="6" y="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2" name="Freeform 14"/>
              <p:cNvSpPr>
                <a:spLocks/>
              </p:cNvSpPr>
              <p:nvPr/>
            </p:nvSpPr>
            <p:spPr bwMode="auto">
              <a:xfrm>
                <a:off x="4956" y="3107"/>
                <a:ext cx="40" cy="41"/>
              </a:xfrm>
              <a:custGeom>
                <a:avLst/>
                <a:gdLst>
                  <a:gd name="T0" fmla="*/ 0 w 40"/>
                  <a:gd name="T1" fmla="*/ 23 h 41"/>
                  <a:gd name="T2" fmla="*/ 5 w 40"/>
                  <a:gd name="T3" fmla="*/ 35 h 41"/>
                  <a:gd name="T4" fmla="*/ 17 w 40"/>
                  <a:gd name="T5" fmla="*/ 41 h 41"/>
                  <a:gd name="T6" fmla="*/ 34 w 40"/>
                  <a:gd name="T7" fmla="*/ 35 h 41"/>
                  <a:gd name="T8" fmla="*/ 40 w 40"/>
                  <a:gd name="T9" fmla="*/ 23 h 41"/>
                  <a:gd name="T10" fmla="*/ 34 w 40"/>
                  <a:gd name="T11" fmla="*/ 6 h 41"/>
                  <a:gd name="T12" fmla="*/ 17 w 40"/>
                  <a:gd name="T13" fmla="*/ 0 h 41"/>
                  <a:gd name="T14" fmla="*/ 5 w 40"/>
                  <a:gd name="T15" fmla="*/ 6 h 41"/>
                  <a:gd name="T16" fmla="*/ 0 w 40"/>
                  <a:gd name="T17" fmla="*/ 23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"/>
                  <a:gd name="T28" fmla="*/ 0 h 41"/>
                  <a:gd name="T29" fmla="*/ 40 w 40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" h="41">
                    <a:moveTo>
                      <a:pt x="0" y="23"/>
                    </a:moveTo>
                    <a:lnTo>
                      <a:pt x="5" y="35"/>
                    </a:lnTo>
                    <a:lnTo>
                      <a:pt x="17" y="41"/>
                    </a:lnTo>
                    <a:lnTo>
                      <a:pt x="34" y="35"/>
                    </a:lnTo>
                    <a:lnTo>
                      <a:pt x="40" y="23"/>
                    </a:lnTo>
                    <a:lnTo>
                      <a:pt x="34" y="6"/>
                    </a:lnTo>
                    <a:lnTo>
                      <a:pt x="17" y="0"/>
                    </a:lnTo>
                    <a:lnTo>
                      <a:pt x="5" y="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3" name="Freeform 15"/>
              <p:cNvSpPr>
                <a:spLocks/>
              </p:cNvSpPr>
              <p:nvPr/>
            </p:nvSpPr>
            <p:spPr bwMode="auto">
              <a:xfrm>
                <a:off x="4840" y="3142"/>
                <a:ext cx="41" cy="40"/>
              </a:xfrm>
              <a:custGeom>
                <a:avLst/>
                <a:gdLst>
                  <a:gd name="T0" fmla="*/ 0 w 41"/>
                  <a:gd name="T1" fmla="*/ 17 h 40"/>
                  <a:gd name="T2" fmla="*/ 6 w 41"/>
                  <a:gd name="T3" fmla="*/ 35 h 40"/>
                  <a:gd name="T4" fmla="*/ 18 w 41"/>
                  <a:gd name="T5" fmla="*/ 40 h 40"/>
                  <a:gd name="T6" fmla="*/ 35 w 41"/>
                  <a:gd name="T7" fmla="*/ 35 h 40"/>
                  <a:gd name="T8" fmla="*/ 41 w 41"/>
                  <a:gd name="T9" fmla="*/ 17 h 40"/>
                  <a:gd name="T10" fmla="*/ 35 w 41"/>
                  <a:gd name="T11" fmla="*/ 6 h 40"/>
                  <a:gd name="T12" fmla="*/ 18 w 41"/>
                  <a:gd name="T13" fmla="*/ 0 h 40"/>
                  <a:gd name="T14" fmla="*/ 6 w 41"/>
                  <a:gd name="T15" fmla="*/ 6 h 40"/>
                  <a:gd name="T16" fmla="*/ 0 w 41"/>
                  <a:gd name="T17" fmla="*/ 17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"/>
                  <a:gd name="T28" fmla="*/ 0 h 40"/>
                  <a:gd name="T29" fmla="*/ 41 w 41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" h="40">
                    <a:moveTo>
                      <a:pt x="0" y="17"/>
                    </a:moveTo>
                    <a:lnTo>
                      <a:pt x="6" y="35"/>
                    </a:lnTo>
                    <a:lnTo>
                      <a:pt x="18" y="40"/>
                    </a:lnTo>
                    <a:lnTo>
                      <a:pt x="35" y="35"/>
                    </a:lnTo>
                    <a:lnTo>
                      <a:pt x="41" y="17"/>
                    </a:lnTo>
                    <a:lnTo>
                      <a:pt x="35" y="6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4" name="Freeform 16"/>
              <p:cNvSpPr>
                <a:spLocks/>
              </p:cNvSpPr>
              <p:nvPr/>
            </p:nvSpPr>
            <p:spPr bwMode="auto">
              <a:xfrm>
                <a:off x="4852" y="3125"/>
                <a:ext cx="40" cy="40"/>
              </a:xfrm>
              <a:custGeom>
                <a:avLst/>
                <a:gdLst>
                  <a:gd name="T0" fmla="*/ 0 w 40"/>
                  <a:gd name="T1" fmla="*/ 17 h 40"/>
                  <a:gd name="T2" fmla="*/ 6 w 40"/>
                  <a:gd name="T3" fmla="*/ 34 h 40"/>
                  <a:gd name="T4" fmla="*/ 23 w 40"/>
                  <a:gd name="T5" fmla="*/ 40 h 40"/>
                  <a:gd name="T6" fmla="*/ 34 w 40"/>
                  <a:gd name="T7" fmla="*/ 34 h 40"/>
                  <a:gd name="T8" fmla="*/ 40 w 40"/>
                  <a:gd name="T9" fmla="*/ 17 h 40"/>
                  <a:gd name="T10" fmla="*/ 34 w 40"/>
                  <a:gd name="T11" fmla="*/ 5 h 40"/>
                  <a:gd name="T12" fmla="*/ 23 w 40"/>
                  <a:gd name="T13" fmla="*/ 0 h 40"/>
                  <a:gd name="T14" fmla="*/ 6 w 40"/>
                  <a:gd name="T15" fmla="*/ 5 h 40"/>
                  <a:gd name="T16" fmla="*/ 0 w 40"/>
                  <a:gd name="T17" fmla="*/ 17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"/>
                  <a:gd name="T28" fmla="*/ 0 h 40"/>
                  <a:gd name="T29" fmla="*/ 40 w 40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" h="40">
                    <a:moveTo>
                      <a:pt x="0" y="17"/>
                    </a:moveTo>
                    <a:lnTo>
                      <a:pt x="6" y="34"/>
                    </a:lnTo>
                    <a:lnTo>
                      <a:pt x="23" y="40"/>
                    </a:lnTo>
                    <a:lnTo>
                      <a:pt x="34" y="34"/>
                    </a:lnTo>
                    <a:lnTo>
                      <a:pt x="40" y="17"/>
                    </a:lnTo>
                    <a:lnTo>
                      <a:pt x="34" y="5"/>
                    </a:lnTo>
                    <a:lnTo>
                      <a:pt x="23" y="0"/>
                    </a:lnTo>
                    <a:lnTo>
                      <a:pt x="6" y="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" name="Freeform 17"/>
              <p:cNvSpPr>
                <a:spLocks/>
              </p:cNvSpPr>
              <p:nvPr/>
            </p:nvSpPr>
            <p:spPr bwMode="auto">
              <a:xfrm>
                <a:off x="4840" y="3084"/>
                <a:ext cx="41" cy="41"/>
              </a:xfrm>
              <a:custGeom>
                <a:avLst/>
                <a:gdLst>
                  <a:gd name="T0" fmla="*/ 0 w 41"/>
                  <a:gd name="T1" fmla="*/ 23 h 41"/>
                  <a:gd name="T2" fmla="*/ 6 w 41"/>
                  <a:gd name="T3" fmla="*/ 35 h 41"/>
                  <a:gd name="T4" fmla="*/ 18 w 41"/>
                  <a:gd name="T5" fmla="*/ 41 h 41"/>
                  <a:gd name="T6" fmla="*/ 35 w 41"/>
                  <a:gd name="T7" fmla="*/ 35 h 41"/>
                  <a:gd name="T8" fmla="*/ 41 w 41"/>
                  <a:gd name="T9" fmla="*/ 23 h 41"/>
                  <a:gd name="T10" fmla="*/ 35 w 41"/>
                  <a:gd name="T11" fmla="*/ 6 h 41"/>
                  <a:gd name="T12" fmla="*/ 18 w 41"/>
                  <a:gd name="T13" fmla="*/ 0 h 41"/>
                  <a:gd name="T14" fmla="*/ 6 w 41"/>
                  <a:gd name="T15" fmla="*/ 6 h 41"/>
                  <a:gd name="T16" fmla="*/ 0 w 41"/>
                  <a:gd name="T17" fmla="*/ 23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"/>
                  <a:gd name="T28" fmla="*/ 0 h 41"/>
                  <a:gd name="T29" fmla="*/ 41 w 41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" h="41">
                    <a:moveTo>
                      <a:pt x="0" y="23"/>
                    </a:moveTo>
                    <a:lnTo>
                      <a:pt x="6" y="35"/>
                    </a:lnTo>
                    <a:lnTo>
                      <a:pt x="18" y="41"/>
                    </a:lnTo>
                    <a:lnTo>
                      <a:pt x="35" y="35"/>
                    </a:lnTo>
                    <a:lnTo>
                      <a:pt x="41" y="23"/>
                    </a:lnTo>
                    <a:lnTo>
                      <a:pt x="35" y="6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" name="Freeform 18"/>
              <p:cNvSpPr>
                <a:spLocks/>
              </p:cNvSpPr>
              <p:nvPr/>
            </p:nvSpPr>
            <p:spPr bwMode="auto">
              <a:xfrm>
                <a:off x="4817" y="3119"/>
                <a:ext cx="41" cy="40"/>
              </a:xfrm>
              <a:custGeom>
                <a:avLst/>
                <a:gdLst>
                  <a:gd name="T0" fmla="*/ 0 w 41"/>
                  <a:gd name="T1" fmla="*/ 17 h 40"/>
                  <a:gd name="T2" fmla="*/ 6 w 41"/>
                  <a:gd name="T3" fmla="*/ 34 h 40"/>
                  <a:gd name="T4" fmla="*/ 23 w 41"/>
                  <a:gd name="T5" fmla="*/ 40 h 40"/>
                  <a:gd name="T6" fmla="*/ 35 w 41"/>
                  <a:gd name="T7" fmla="*/ 34 h 40"/>
                  <a:gd name="T8" fmla="*/ 41 w 41"/>
                  <a:gd name="T9" fmla="*/ 17 h 40"/>
                  <a:gd name="T10" fmla="*/ 35 w 41"/>
                  <a:gd name="T11" fmla="*/ 6 h 40"/>
                  <a:gd name="T12" fmla="*/ 17 w 41"/>
                  <a:gd name="T13" fmla="*/ 0 h 40"/>
                  <a:gd name="T14" fmla="*/ 6 w 41"/>
                  <a:gd name="T15" fmla="*/ 6 h 40"/>
                  <a:gd name="T16" fmla="*/ 0 w 41"/>
                  <a:gd name="T17" fmla="*/ 17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"/>
                  <a:gd name="T28" fmla="*/ 0 h 40"/>
                  <a:gd name="T29" fmla="*/ 41 w 41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" h="40">
                    <a:moveTo>
                      <a:pt x="0" y="17"/>
                    </a:moveTo>
                    <a:lnTo>
                      <a:pt x="6" y="34"/>
                    </a:lnTo>
                    <a:lnTo>
                      <a:pt x="23" y="40"/>
                    </a:lnTo>
                    <a:lnTo>
                      <a:pt x="35" y="34"/>
                    </a:lnTo>
                    <a:lnTo>
                      <a:pt x="41" y="17"/>
                    </a:lnTo>
                    <a:lnTo>
                      <a:pt x="35" y="6"/>
                    </a:lnTo>
                    <a:lnTo>
                      <a:pt x="17" y="0"/>
                    </a:lnTo>
                    <a:lnTo>
                      <a:pt x="6" y="6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7" name="Freeform 19"/>
              <p:cNvSpPr>
                <a:spLocks/>
              </p:cNvSpPr>
              <p:nvPr/>
            </p:nvSpPr>
            <p:spPr bwMode="auto">
              <a:xfrm>
                <a:off x="4777" y="3125"/>
                <a:ext cx="40" cy="40"/>
              </a:xfrm>
              <a:custGeom>
                <a:avLst/>
                <a:gdLst>
                  <a:gd name="T0" fmla="*/ 0 w 40"/>
                  <a:gd name="T1" fmla="*/ 17 h 40"/>
                  <a:gd name="T2" fmla="*/ 5 w 40"/>
                  <a:gd name="T3" fmla="*/ 34 h 40"/>
                  <a:gd name="T4" fmla="*/ 17 w 40"/>
                  <a:gd name="T5" fmla="*/ 40 h 40"/>
                  <a:gd name="T6" fmla="*/ 34 w 40"/>
                  <a:gd name="T7" fmla="*/ 34 h 40"/>
                  <a:gd name="T8" fmla="*/ 40 w 40"/>
                  <a:gd name="T9" fmla="*/ 17 h 40"/>
                  <a:gd name="T10" fmla="*/ 34 w 40"/>
                  <a:gd name="T11" fmla="*/ 5 h 40"/>
                  <a:gd name="T12" fmla="*/ 17 w 40"/>
                  <a:gd name="T13" fmla="*/ 0 h 40"/>
                  <a:gd name="T14" fmla="*/ 5 w 40"/>
                  <a:gd name="T15" fmla="*/ 5 h 40"/>
                  <a:gd name="T16" fmla="*/ 0 w 40"/>
                  <a:gd name="T17" fmla="*/ 17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"/>
                  <a:gd name="T28" fmla="*/ 0 h 40"/>
                  <a:gd name="T29" fmla="*/ 40 w 40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" h="40">
                    <a:moveTo>
                      <a:pt x="0" y="17"/>
                    </a:moveTo>
                    <a:lnTo>
                      <a:pt x="5" y="34"/>
                    </a:lnTo>
                    <a:lnTo>
                      <a:pt x="17" y="40"/>
                    </a:lnTo>
                    <a:lnTo>
                      <a:pt x="34" y="34"/>
                    </a:lnTo>
                    <a:lnTo>
                      <a:pt x="40" y="17"/>
                    </a:lnTo>
                    <a:lnTo>
                      <a:pt x="34" y="5"/>
                    </a:lnTo>
                    <a:lnTo>
                      <a:pt x="17" y="0"/>
                    </a:lnTo>
                    <a:lnTo>
                      <a:pt x="5" y="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8" name="Freeform 20"/>
              <p:cNvSpPr>
                <a:spLocks/>
              </p:cNvSpPr>
              <p:nvPr/>
            </p:nvSpPr>
            <p:spPr bwMode="auto">
              <a:xfrm>
                <a:off x="4806" y="3067"/>
                <a:ext cx="40" cy="40"/>
              </a:xfrm>
              <a:custGeom>
                <a:avLst/>
                <a:gdLst>
                  <a:gd name="T0" fmla="*/ 0 w 40"/>
                  <a:gd name="T1" fmla="*/ 17 h 40"/>
                  <a:gd name="T2" fmla="*/ 5 w 40"/>
                  <a:gd name="T3" fmla="*/ 35 h 40"/>
                  <a:gd name="T4" fmla="*/ 23 w 40"/>
                  <a:gd name="T5" fmla="*/ 40 h 40"/>
                  <a:gd name="T6" fmla="*/ 34 w 40"/>
                  <a:gd name="T7" fmla="*/ 35 h 40"/>
                  <a:gd name="T8" fmla="*/ 40 w 40"/>
                  <a:gd name="T9" fmla="*/ 17 h 40"/>
                  <a:gd name="T10" fmla="*/ 34 w 40"/>
                  <a:gd name="T11" fmla="*/ 6 h 40"/>
                  <a:gd name="T12" fmla="*/ 23 w 40"/>
                  <a:gd name="T13" fmla="*/ 0 h 40"/>
                  <a:gd name="T14" fmla="*/ 5 w 40"/>
                  <a:gd name="T15" fmla="*/ 6 h 40"/>
                  <a:gd name="T16" fmla="*/ 0 w 40"/>
                  <a:gd name="T17" fmla="*/ 17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"/>
                  <a:gd name="T28" fmla="*/ 0 h 40"/>
                  <a:gd name="T29" fmla="*/ 40 w 40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" h="40">
                    <a:moveTo>
                      <a:pt x="0" y="17"/>
                    </a:moveTo>
                    <a:lnTo>
                      <a:pt x="5" y="35"/>
                    </a:lnTo>
                    <a:lnTo>
                      <a:pt x="23" y="40"/>
                    </a:lnTo>
                    <a:lnTo>
                      <a:pt x="34" y="35"/>
                    </a:lnTo>
                    <a:lnTo>
                      <a:pt x="40" y="17"/>
                    </a:lnTo>
                    <a:lnTo>
                      <a:pt x="34" y="6"/>
                    </a:lnTo>
                    <a:lnTo>
                      <a:pt x="23" y="0"/>
                    </a:lnTo>
                    <a:lnTo>
                      <a:pt x="5" y="6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9" name="Freeform 21"/>
              <p:cNvSpPr>
                <a:spLocks/>
              </p:cNvSpPr>
              <p:nvPr/>
            </p:nvSpPr>
            <p:spPr bwMode="auto">
              <a:xfrm>
                <a:off x="4759" y="3084"/>
                <a:ext cx="41" cy="41"/>
              </a:xfrm>
              <a:custGeom>
                <a:avLst/>
                <a:gdLst>
                  <a:gd name="T0" fmla="*/ 0 w 41"/>
                  <a:gd name="T1" fmla="*/ 18 h 41"/>
                  <a:gd name="T2" fmla="*/ 6 w 41"/>
                  <a:gd name="T3" fmla="*/ 35 h 41"/>
                  <a:gd name="T4" fmla="*/ 23 w 41"/>
                  <a:gd name="T5" fmla="*/ 41 h 41"/>
                  <a:gd name="T6" fmla="*/ 35 w 41"/>
                  <a:gd name="T7" fmla="*/ 35 h 41"/>
                  <a:gd name="T8" fmla="*/ 41 w 41"/>
                  <a:gd name="T9" fmla="*/ 18 h 41"/>
                  <a:gd name="T10" fmla="*/ 35 w 41"/>
                  <a:gd name="T11" fmla="*/ 6 h 41"/>
                  <a:gd name="T12" fmla="*/ 23 w 41"/>
                  <a:gd name="T13" fmla="*/ 0 h 41"/>
                  <a:gd name="T14" fmla="*/ 6 w 41"/>
                  <a:gd name="T15" fmla="*/ 6 h 41"/>
                  <a:gd name="T16" fmla="*/ 0 w 41"/>
                  <a:gd name="T17" fmla="*/ 18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"/>
                  <a:gd name="T28" fmla="*/ 0 h 41"/>
                  <a:gd name="T29" fmla="*/ 41 w 41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" h="41">
                    <a:moveTo>
                      <a:pt x="0" y="18"/>
                    </a:moveTo>
                    <a:lnTo>
                      <a:pt x="6" y="35"/>
                    </a:lnTo>
                    <a:lnTo>
                      <a:pt x="23" y="41"/>
                    </a:lnTo>
                    <a:lnTo>
                      <a:pt x="35" y="35"/>
                    </a:lnTo>
                    <a:lnTo>
                      <a:pt x="41" y="18"/>
                    </a:lnTo>
                    <a:lnTo>
                      <a:pt x="35" y="6"/>
                    </a:lnTo>
                    <a:lnTo>
                      <a:pt x="23" y="0"/>
                    </a:lnTo>
                    <a:lnTo>
                      <a:pt x="6" y="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0" name="Freeform 22"/>
              <p:cNvSpPr>
                <a:spLocks/>
              </p:cNvSpPr>
              <p:nvPr/>
            </p:nvSpPr>
            <p:spPr bwMode="auto">
              <a:xfrm>
                <a:off x="4771" y="3055"/>
                <a:ext cx="40" cy="47"/>
              </a:xfrm>
              <a:custGeom>
                <a:avLst/>
                <a:gdLst>
                  <a:gd name="T0" fmla="*/ 0 w 40"/>
                  <a:gd name="T1" fmla="*/ 23 h 47"/>
                  <a:gd name="T2" fmla="*/ 6 w 40"/>
                  <a:gd name="T3" fmla="*/ 41 h 47"/>
                  <a:gd name="T4" fmla="*/ 17 w 40"/>
                  <a:gd name="T5" fmla="*/ 47 h 47"/>
                  <a:gd name="T6" fmla="*/ 35 w 40"/>
                  <a:gd name="T7" fmla="*/ 41 h 47"/>
                  <a:gd name="T8" fmla="*/ 40 w 40"/>
                  <a:gd name="T9" fmla="*/ 23 h 47"/>
                  <a:gd name="T10" fmla="*/ 35 w 40"/>
                  <a:gd name="T11" fmla="*/ 6 h 47"/>
                  <a:gd name="T12" fmla="*/ 17 w 40"/>
                  <a:gd name="T13" fmla="*/ 0 h 47"/>
                  <a:gd name="T14" fmla="*/ 6 w 40"/>
                  <a:gd name="T15" fmla="*/ 12 h 47"/>
                  <a:gd name="T16" fmla="*/ 0 w 40"/>
                  <a:gd name="T17" fmla="*/ 23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"/>
                  <a:gd name="T28" fmla="*/ 0 h 47"/>
                  <a:gd name="T29" fmla="*/ 40 w 40"/>
                  <a:gd name="T30" fmla="*/ 47 h 4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" h="47">
                    <a:moveTo>
                      <a:pt x="0" y="23"/>
                    </a:moveTo>
                    <a:lnTo>
                      <a:pt x="6" y="41"/>
                    </a:lnTo>
                    <a:lnTo>
                      <a:pt x="17" y="47"/>
                    </a:lnTo>
                    <a:lnTo>
                      <a:pt x="35" y="41"/>
                    </a:lnTo>
                    <a:lnTo>
                      <a:pt x="40" y="23"/>
                    </a:lnTo>
                    <a:lnTo>
                      <a:pt x="35" y="6"/>
                    </a:lnTo>
                    <a:lnTo>
                      <a:pt x="17" y="0"/>
                    </a:lnTo>
                    <a:lnTo>
                      <a:pt x="6" y="12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1" name="Freeform 23"/>
              <p:cNvSpPr>
                <a:spLocks/>
              </p:cNvSpPr>
              <p:nvPr/>
            </p:nvSpPr>
            <p:spPr bwMode="auto">
              <a:xfrm>
                <a:off x="4731" y="3078"/>
                <a:ext cx="40" cy="41"/>
              </a:xfrm>
              <a:custGeom>
                <a:avLst/>
                <a:gdLst>
                  <a:gd name="T0" fmla="*/ 0 w 40"/>
                  <a:gd name="T1" fmla="*/ 18 h 41"/>
                  <a:gd name="T2" fmla="*/ 5 w 40"/>
                  <a:gd name="T3" fmla="*/ 35 h 41"/>
                  <a:gd name="T4" fmla="*/ 23 w 40"/>
                  <a:gd name="T5" fmla="*/ 41 h 41"/>
                  <a:gd name="T6" fmla="*/ 34 w 40"/>
                  <a:gd name="T7" fmla="*/ 35 h 41"/>
                  <a:gd name="T8" fmla="*/ 40 w 40"/>
                  <a:gd name="T9" fmla="*/ 18 h 41"/>
                  <a:gd name="T10" fmla="*/ 34 w 40"/>
                  <a:gd name="T11" fmla="*/ 6 h 41"/>
                  <a:gd name="T12" fmla="*/ 23 w 40"/>
                  <a:gd name="T13" fmla="*/ 0 h 41"/>
                  <a:gd name="T14" fmla="*/ 5 w 40"/>
                  <a:gd name="T15" fmla="*/ 6 h 41"/>
                  <a:gd name="T16" fmla="*/ 0 w 40"/>
                  <a:gd name="T17" fmla="*/ 18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"/>
                  <a:gd name="T28" fmla="*/ 0 h 41"/>
                  <a:gd name="T29" fmla="*/ 40 w 40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" h="41">
                    <a:moveTo>
                      <a:pt x="0" y="18"/>
                    </a:moveTo>
                    <a:lnTo>
                      <a:pt x="5" y="35"/>
                    </a:lnTo>
                    <a:lnTo>
                      <a:pt x="23" y="41"/>
                    </a:lnTo>
                    <a:lnTo>
                      <a:pt x="34" y="35"/>
                    </a:lnTo>
                    <a:lnTo>
                      <a:pt x="40" y="18"/>
                    </a:lnTo>
                    <a:lnTo>
                      <a:pt x="34" y="6"/>
                    </a:lnTo>
                    <a:lnTo>
                      <a:pt x="23" y="0"/>
                    </a:lnTo>
                    <a:lnTo>
                      <a:pt x="5" y="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2" name="Freeform 24"/>
              <p:cNvSpPr>
                <a:spLocks/>
              </p:cNvSpPr>
              <p:nvPr/>
            </p:nvSpPr>
            <p:spPr bwMode="auto">
              <a:xfrm>
                <a:off x="4696" y="3067"/>
                <a:ext cx="40" cy="40"/>
              </a:xfrm>
              <a:custGeom>
                <a:avLst/>
                <a:gdLst>
                  <a:gd name="T0" fmla="*/ 0 w 40"/>
                  <a:gd name="T1" fmla="*/ 23 h 40"/>
                  <a:gd name="T2" fmla="*/ 6 w 40"/>
                  <a:gd name="T3" fmla="*/ 35 h 40"/>
                  <a:gd name="T4" fmla="*/ 23 w 40"/>
                  <a:gd name="T5" fmla="*/ 40 h 40"/>
                  <a:gd name="T6" fmla="*/ 35 w 40"/>
                  <a:gd name="T7" fmla="*/ 35 h 40"/>
                  <a:gd name="T8" fmla="*/ 40 w 40"/>
                  <a:gd name="T9" fmla="*/ 23 h 40"/>
                  <a:gd name="T10" fmla="*/ 35 w 40"/>
                  <a:gd name="T11" fmla="*/ 6 h 40"/>
                  <a:gd name="T12" fmla="*/ 23 w 40"/>
                  <a:gd name="T13" fmla="*/ 0 h 40"/>
                  <a:gd name="T14" fmla="*/ 6 w 40"/>
                  <a:gd name="T15" fmla="*/ 6 h 40"/>
                  <a:gd name="T16" fmla="*/ 0 w 40"/>
                  <a:gd name="T17" fmla="*/ 23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"/>
                  <a:gd name="T28" fmla="*/ 0 h 40"/>
                  <a:gd name="T29" fmla="*/ 40 w 40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" h="40">
                    <a:moveTo>
                      <a:pt x="0" y="23"/>
                    </a:moveTo>
                    <a:lnTo>
                      <a:pt x="6" y="35"/>
                    </a:lnTo>
                    <a:lnTo>
                      <a:pt x="23" y="40"/>
                    </a:lnTo>
                    <a:lnTo>
                      <a:pt x="35" y="35"/>
                    </a:lnTo>
                    <a:lnTo>
                      <a:pt x="40" y="23"/>
                    </a:lnTo>
                    <a:lnTo>
                      <a:pt x="35" y="6"/>
                    </a:lnTo>
                    <a:lnTo>
                      <a:pt x="23" y="0"/>
                    </a:lnTo>
                    <a:lnTo>
                      <a:pt x="6" y="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3" name="Freeform 25"/>
              <p:cNvSpPr>
                <a:spLocks/>
              </p:cNvSpPr>
              <p:nvPr/>
            </p:nvSpPr>
            <p:spPr bwMode="auto">
              <a:xfrm>
                <a:off x="4731" y="3055"/>
                <a:ext cx="40" cy="41"/>
              </a:xfrm>
              <a:custGeom>
                <a:avLst/>
                <a:gdLst>
                  <a:gd name="T0" fmla="*/ 0 w 40"/>
                  <a:gd name="T1" fmla="*/ 18 h 41"/>
                  <a:gd name="T2" fmla="*/ 5 w 40"/>
                  <a:gd name="T3" fmla="*/ 35 h 41"/>
                  <a:gd name="T4" fmla="*/ 17 w 40"/>
                  <a:gd name="T5" fmla="*/ 41 h 41"/>
                  <a:gd name="T6" fmla="*/ 34 w 40"/>
                  <a:gd name="T7" fmla="*/ 35 h 41"/>
                  <a:gd name="T8" fmla="*/ 40 w 40"/>
                  <a:gd name="T9" fmla="*/ 18 h 41"/>
                  <a:gd name="T10" fmla="*/ 34 w 40"/>
                  <a:gd name="T11" fmla="*/ 6 h 41"/>
                  <a:gd name="T12" fmla="*/ 17 w 40"/>
                  <a:gd name="T13" fmla="*/ 0 h 41"/>
                  <a:gd name="T14" fmla="*/ 5 w 40"/>
                  <a:gd name="T15" fmla="*/ 6 h 41"/>
                  <a:gd name="T16" fmla="*/ 0 w 40"/>
                  <a:gd name="T17" fmla="*/ 18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"/>
                  <a:gd name="T28" fmla="*/ 0 h 41"/>
                  <a:gd name="T29" fmla="*/ 40 w 40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" h="41">
                    <a:moveTo>
                      <a:pt x="0" y="18"/>
                    </a:moveTo>
                    <a:lnTo>
                      <a:pt x="5" y="35"/>
                    </a:lnTo>
                    <a:lnTo>
                      <a:pt x="17" y="41"/>
                    </a:lnTo>
                    <a:lnTo>
                      <a:pt x="34" y="35"/>
                    </a:lnTo>
                    <a:lnTo>
                      <a:pt x="40" y="18"/>
                    </a:lnTo>
                    <a:lnTo>
                      <a:pt x="34" y="6"/>
                    </a:lnTo>
                    <a:lnTo>
                      <a:pt x="17" y="0"/>
                    </a:lnTo>
                    <a:lnTo>
                      <a:pt x="5" y="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4" name="Freeform 26"/>
              <p:cNvSpPr>
                <a:spLocks/>
              </p:cNvSpPr>
              <p:nvPr/>
            </p:nvSpPr>
            <p:spPr bwMode="auto">
              <a:xfrm>
                <a:off x="4771" y="3015"/>
                <a:ext cx="40" cy="40"/>
              </a:xfrm>
              <a:custGeom>
                <a:avLst/>
                <a:gdLst>
                  <a:gd name="T0" fmla="*/ 0 w 40"/>
                  <a:gd name="T1" fmla="*/ 17 h 40"/>
                  <a:gd name="T2" fmla="*/ 6 w 40"/>
                  <a:gd name="T3" fmla="*/ 35 h 40"/>
                  <a:gd name="T4" fmla="*/ 17 w 40"/>
                  <a:gd name="T5" fmla="*/ 40 h 40"/>
                  <a:gd name="T6" fmla="*/ 35 w 40"/>
                  <a:gd name="T7" fmla="*/ 35 h 40"/>
                  <a:gd name="T8" fmla="*/ 40 w 40"/>
                  <a:gd name="T9" fmla="*/ 17 h 40"/>
                  <a:gd name="T10" fmla="*/ 35 w 40"/>
                  <a:gd name="T11" fmla="*/ 6 h 40"/>
                  <a:gd name="T12" fmla="*/ 17 w 40"/>
                  <a:gd name="T13" fmla="*/ 0 h 40"/>
                  <a:gd name="T14" fmla="*/ 6 w 40"/>
                  <a:gd name="T15" fmla="*/ 6 h 40"/>
                  <a:gd name="T16" fmla="*/ 0 w 40"/>
                  <a:gd name="T17" fmla="*/ 17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"/>
                  <a:gd name="T28" fmla="*/ 0 h 40"/>
                  <a:gd name="T29" fmla="*/ 40 w 40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" h="40">
                    <a:moveTo>
                      <a:pt x="0" y="17"/>
                    </a:moveTo>
                    <a:lnTo>
                      <a:pt x="6" y="35"/>
                    </a:lnTo>
                    <a:lnTo>
                      <a:pt x="17" y="40"/>
                    </a:lnTo>
                    <a:lnTo>
                      <a:pt x="35" y="35"/>
                    </a:lnTo>
                    <a:lnTo>
                      <a:pt x="40" y="17"/>
                    </a:lnTo>
                    <a:lnTo>
                      <a:pt x="35" y="6"/>
                    </a:lnTo>
                    <a:lnTo>
                      <a:pt x="17" y="0"/>
                    </a:lnTo>
                    <a:lnTo>
                      <a:pt x="6" y="6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5" name="Freeform 27"/>
              <p:cNvSpPr>
                <a:spLocks/>
              </p:cNvSpPr>
              <p:nvPr/>
            </p:nvSpPr>
            <p:spPr bwMode="auto">
              <a:xfrm>
                <a:off x="4800" y="3009"/>
                <a:ext cx="40" cy="41"/>
              </a:xfrm>
              <a:custGeom>
                <a:avLst/>
                <a:gdLst>
                  <a:gd name="T0" fmla="*/ 0 w 40"/>
                  <a:gd name="T1" fmla="*/ 17 h 41"/>
                  <a:gd name="T2" fmla="*/ 6 w 40"/>
                  <a:gd name="T3" fmla="*/ 35 h 41"/>
                  <a:gd name="T4" fmla="*/ 23 w 40"/>
                  <a:gd name="T5" fmla="*/ 41 h 41"/>
                  <a:gd name="T6" fmla="*/ 34 w 40"/>
                  <a:gd name="T7" fmla="*/ 35 h 41"/>
                  <a:gd name="T8" fmla="*/ 40 w 40"/>
                  <a:gd name="T9" fmla="*/ 17 h 41"/>
                  <a:gd name="T10" fmla="*/ 34 w 40"/>
                  <a:gd name="T11" fmla="*/ 6 h 41"/>
                  <a:gd name="T12" fmla="*/ 23 w 40"/>
                  <a:gd name="T13" fmla="*/ 0 h 41"/>
                  <a:gd name="T14" fmla="*/ 6 w 40"/>
                  <a:gd name="T15" fmla="*/ 6 h 41"/>
                  <a:gd name="T16" fmla="*/ 0 w 40"/>
                  <a:gd name="T17" fmla="*/ 17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"/>
                  <a:gd name="T28" fmla="*/ 0 h 41"/>
                  <a:gd name="T29" fmla="*/ 40 w 40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" h="41">
                    <a:moveTo>
                      <a:pt x="0" y="17"/>
                    </a:moveTo>
                    <a:lnTo>
                      <a:pt x="6" y="35"/>
                    </a:lnTo>
                    <a:lnTo>
                      <a:pt x="23" y="41"/>
                    </a:lnTo>
                    <a:lnTo>
                      <a:pt x="34" y="35"/>
                    </a:lnTo>
                    <a:lnTo>
                      <a:pt x="40" y="17"/>
                    </a:lnTo>
                    <a:lnTo>
                      <a:pt x="34" y="6"/>
                    </a:lnTo>
                    <a:lnTo>
                      <a:pt x="23" y="0"/>
                    </a:lnTo>
                    <a:lnTo>
                      <a:pt x="6" y="6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" name="Freeform 28"/>
              <p:cNvSpPr>
                <a:spLocks/>
              </p:cNvSpPr>
              <p:nvPr/>
            </p:nvSpPr>
            <p:spPr bwMode="auto">
              <a:xfrm>
                <a:off x="4806" y="2957"/>
                <a:ext cx="40" cy="41"/>
              </a:xfrm>
              <a:custGeom>
                <a:avLst/>
                <a:gdLst>
                  <a:gd name="T0" fmla="*/ 0 w 40"/>
                  <a:gd name="T1" fmla="*/ 23 h 41"/>
                  <a:gd name="T2" fmla="*/ 5 w 40"/>
                  <a:gd name="T3" fmla="*/ 35 h 41"/>
                  <a:gd name="T4" fmla="*/ 23 w 40"/>
                  <a:gd name="T5" fmla="*/ 41 h 41"/>
                  <a:gd name="T6" fmla="*/ 34 w 40"/>
                  <a:gd name="T7" fmla="*/ 35 h 41"/>
                  <a:gd name="T8" fmla="*/ 40 w 40"/>
                  <a:gd name="T9" fmla="*/ 23 h 41"/>
                  <a:gd name="T10" fmla="*/ 34 w 40"/>
                  <a:gd name="T11" fmla="*/ 6 h 41"/>
                  <a:gd name="T12" fmla="*/ 23 w 40"/>
                  <a:gd name="T13" fmla="*/ 0 h 41"/>
                  <a:gd name="T14" fmla="*/ 5 w 40"/>
                  <a:gd name="T15" fmla="*/ 6 h 41"/>
                  <a:gd name="T16" fmla="*/ 0 w 40"/>
                  <a:gd name="T17" fmla="*/ 23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"/>
                  <a:gd name="T28" fmla="*/ 0 h 41"/>
                  <a:gd name="T29" fmla="*/ 40 w 40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" h="41">
                    <a:moveTo>
                      <a:pt x="0" y="23"/>
                    </a:moveTo>
                    <a:lnTo>
                      <a:pt x="5" y="35"/>
                    </a:lnTo>
                    <a:lnTo>
                      <a:pt x="23" y="41"/>
                    </a:lnTo>
                    <a:lnTo>
                      <a:pt x="34" y="35"/>
                    </a:lnTo>
                    <a:lnTo>
                      <a:pt x="40" y="23"/>
                    </a:lnTo>
                    <a:lnTo>
                      <a:pt x="34" y="6"/>
                    </a:lnTo>
                    <a:lnTo>
                      <a:pt x="23" y="0"/>
                    </a:lnTo>
                    <a:lnTo>
                      <a:pt x="5" y="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" name="Freeform 29"/>
              <p:cNvSpPr>
                <a:spLocks/>
              </p:cNvSpPr>
              <p:nvPr/>
            </p:nvSpPr>
            <p:spPr bwMode="auto">
              <a:xfrm>
                <a:off x="4771" y="2969"/>
                <a:ext cx="46" cy="40"/>
              </a:xfrm>
              <a:custGeom>
                <a:avLst/>
                <a:gdLst>
                  <a:gd name="T0" fmla="*/ 0 w 46"/>
                  <a:gd name="T1" fmla="*/ 17 h 40"/>
                  <a:gd name="T2" fmla="*/ 6 w 46"/>
                  <a:gd name="T3" fmla="*/ 34 h 40"/>
                  <a:gd name="T4" fmla="*/ 23 w 46"/>
                  <a:gd name="T5" fmla="*/ 40 h 40"/>
                  <a:gd name="T6" fmla="*/ 40 w 46"/>
                  <a:gd name="T7" fmla="*/ 34 h 40"/>
                  <a:gd name="T8" fmla="*/ 46 w 46"/>
                  <a:gd name="T9" fmla="*/ 17 h 40"/>
                  <a:gd name="T10" fmla="*/ 35 w 46"/>
                  <a:gd name="T11" fmla="*/ 5 h 40"/>
                  <a:gd name="T12" fmla="*/ 23 w 46"/>
                  <a:gd name="T13" fmla="*/ 0 h 40"/>
                  <a:gd name="T14" fmla="*/ 6 w 46"/>
                  <a:gd name="T15" fmla="*/ 5 h 40"/>
                  <a:gd name="T16" fmla="*/ 0 w 46"/>
                  <a:gd name="T17" fmla="*/ 17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40"/>
                  <a:gd name="T29" fmla="*/ 46 w 46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40">
                    <a:moveTo>
                      <a:pt x="0" y="17"/>
                    </a:moveTo>
                    <a:lnTo>
                      <a:pt x="6" y="34"/>
                    </a:lnTo>
                    <a:lnTo>
                      <a:pt x="23" y="40"/>
                    </a:lnTo>
                    <a:lnTo>
                      <a:pt x="40" y="34"/>
                    </a:lnTo>
                    <a:lnTo>
                      <a:pt x="46" y="17"/>
                    </a:lnTo>
                    <a:lnTo>
                      <a:pt x="35" y="5"/>
                    </a:lnTo>
                    <a:lnTo>
                      <a:pt x="23" y="0"/>
                    </a:lnTo>
                    <a:lnTo>
                      <a:pt x="6" y="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" name="Freeform 30"/>
              <p:cNvSpPr>
                <a:spLocks/>
              </p:cNvSpPr>
              <p:nvPr/>
            </p:nvSpPr>
            <p:spPr bwMode="auto">
              <a:xfrm>
                <a:off x="4707" y="3009"/>
                <a:ext cx="41" cy="41"/>
              </a:xfrm>
              <a:custGeom>
                <a:avLst/>
                <a:gdLst>
                  <a:gd name="T0" fmla="*/ 0 w 41"/>
                  <a:gd name="T1" fmla="*/ 23 h 41"/>
                  <a:gd name="T2" fmla="*/ 6 w 41"/>
                  <a:gd name="T3" fmla="*/ 35 h 41"/>
                  <a:gd name="T4" fmla="*/ 18 w 41"/>
                  <a:gd name="T5" fmla="*/ 41 h 41"/>
                  <a:gd name="T6" fmla="*/ 35 w 41"/>
                  <a:gd name="T7" fmla="*/ 35 h 41"/>
                  <a:gd name="T8" fmla="*/ 41 w 41"/>
                  <a:gd name="T9" fmla="*/ 23 h 41"/>
                  <a:gd name="T10" fmla="*/ 35 w 41"/>
                  <a:gd name="T11" fmla="*/ 6 h 41"/>
                  <a:gd name="T12" fmla="*/ 18 w 41"/>
                  <a:gd name="T13" fmla="*/ 0 h 41"/>
                  <a:gd name="T14" fmla="*/ 6 w 41"/>
                  <a:gd name="T15" fmla="*/ 6 h 41"/>
                  <a:gd name="T16" fmla="*/ 0 w 41"/>
                  <a:gd name="T17" fmla="*/ 23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"/>
                  <a:gd name="T28" fmla="*/ 0 h 41"/>
                  <a:gd name="T29" fmla="*/ 41 w 41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" h="41">
                    <a:moveTo>
                      <a:pt x="0" y="23"/>
                    </a:moveTo>
                    <a:lnTo>
                      <a:pt x="6" y="35"/>
                    </a:lnTo>
                    <a:lnTo>
                      <a:pt x="18" y="41"/>
                    </a:lnTo>
                    <a:lnTo>
                      <a:pt x="35" y="35"/>
                    </a:lnTo>
                    <a:lnTo>
                      <a:pt x="41" y="23"/>
                    </a:lnTo>
                    <a:lnTo>
                      <a:pt x="35" y="6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" name="Freeform 31"/>
              <p:cNvSpPr>
                <a:spLocks/>
              </p:cNvSpPr>
              <p:nvPr/>
            </p:nvSpPr>
            <p:spPr bwMode="auto">
              <a:xfrm>
                <a:off x="4667" y="3015"/>
                <a:ext cx="40" cy="40"/>
              </a:xfrm>
              <a:custGeom>
                <a:avLst/>
                <a:gdLst>
                  <a:gd name="T0" fmla="*/ 0 w 40"/>
                  <a:gd name="T1" fmla="*/ 17 h 40"/>
                  <a:gd name="T2" fmla="*/ 6 w 40"/>
                  <a:gd name="T3" fmla="*/ 35 h 40"/>
                  <a:gd name="T4" fmla="*/ 23 w 40"/>
                  <a:gd name="T5" fmla="*/ 40 h 40"/>
                  <a:gd name="T6" fmla="*/ 35 w 40"/>
                  <a:gd name="T7" fmla="*/ 35 h 40"/>
                  <a:gd name="T8" fmla="*/ 40 w 40"/>
                  <a:gd name="T9" fmla="*/ 17 h 40"/>
                  <a:gd name="T10" fmla="*/ 35 w 40"/>
                  <a:gd name="T11" fmla="*/ 6 h 40"/>
                  <a:gd name="T12" fmla="*/ 23 w 40"/>
                  <a:gd name="T13" fmla="*/ 0 h 40"/>
                  <a:gd name="T14" fmla="*/ 6 w 40"/>
                  <a:gd name="T15" fmla="*/ 6 h 40"/>
                  <a:gd name="T16" fmla="*/ 0 w 40"/>
                  <a:gd name="T17" fmla="*/ 17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"/>
                  <a:gd name="T28" fmla="*/ 0 h 40"/>
                  <a:gd name="T29" fmla="*/ 40 w 40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" h="40">
                    <a:moveTo>
                      <a:pt x="0" y="17"/>
                    </a:moveTo>
                    <a:lnTo>
                      <a:pt x="6" y="35"/>
                    </a:lnTo>
                    <a:lnTo>
                      <a:pt x="23" y="40"/>
                    </a:lnTo>
                    <a:lnTo>
                      <a:pt x="35" y="35"/>
                    </a:lnTo>
                    <a:lnTo>
                      <a:pt x="40" y="17"/>
                    </a:lnTo>
                    <a:lnTo>
                      <a:pt x="35" y="6"/>
                    </a:lnTo>
                    <a:lnTo>
                      <a:pt x="23" y="0"/>
                    </a:lnTo>
                    <a:lnTo>
                      <a:pt x="6" y="6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0" name="Freeform 32"/>
              <p:cNvSpPr>
                <a:spLocks/>
              </p:cNvSpPr>
              <p:nvPr/>
            </p:nvSpPr>
            <p:spPr bwMode="auto">
              <a:xfrm>
                <a:off x="4656" y="3003"/>
                <a:ext cx="40" cy="41"/>
              </a:xfrm>
              <a:custGeom>
                <a:avLst/>
                <a:gdLst>
                  <a:gd name="T0" fmla="*/ 0 w 40"/>
                  <a:gd name="T1" fmla="*/ 23 h 41"/>
                  <a:gd name="T2" fmla="*/ 5 w 40"/>
                  <a:gd name="T3" fmla="*/ 35 h 41"/>
                  <a:gd name="T4" fmla="*/ 23 w 40"/>
                  <a:gd name="T5" fmla="*/ 41 h 41"/>
                  <a:gd name="T6" fmla="*/ 34 w 40"/>
                  <a:gd name="T7" fmla="*/ 35 h 41"/>
                  <a:gd name="T8" fmla="*/ 40 w 40"/>
                  <a:gd name="T9" fmla="*/ 23 h 41"/>
                  <a:gd name="T10" fmla="*/ 34 w 40"/>
                  <a:gd name="T11" fmla="*/ 6 h 41"/>
                  <a:gd name="T12" fmla="*/ 23 w 40"/>
                  <a:gd name="T13" fmla="*/ 0 h 41"/>
                  <a:gd name="T14" fmla="*/ 5 w 40"/>
                  <a:gd name="T15" fmla="*/ 6 h 41"/>
                  <a:gd name="T16" fmla="*/ 0 w 40"/>
                  <a:gd name="T17" fmla="*/ 23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"/>
                  <a:gd name="T28" fmla="*/ 0 h 41"/>
                  <a:gd name="T29" fmla="*/ 40 w 40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" h="41">
                    <a:moveTo>
                      <a:pt x="0" y="23"/>
                    </a:moveTo>
                    <a:lnTo>
                      <a:pt x="5" y="35"/>
                    </a:lnTo>
                    <a:lnTo>
                      <a:pt x="23" y="41"/>
                    </a:lnTo>
                    <a:lnTo>
                      <a:pt x="34" y="35"/>
                    </a:lnTo>
                    <a:lnTo>
                      <a:pt x="40" y="23"/>
                    </a:lnTo>
                    <a:lnTo>
                      <a:pt x="34" y="6"/>
                    </a:lnTo>
                    <a:lnTo>
                      <a:pt x="23" y="0"/>
                    </a:lnTo>
                    <a:lnTo>
                      <a:pt x="5" y="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1" name="Freeform 33"/>
              <p:cNvSpPr>
                <a:spLocks/>
              </p:cNvSpPr>
              <p:nvPr/>
            </p:nvSpPr>
            <p:spPr bwMode="auto">
              <a:xfrm>
                <a:off x="4684" y="2969"/>
                <a:ext cx="41" cy="46"/>
              </a:xfrm>
              <a:custGeom>
                <a:avLst/>
                <a:gdLst>
                  <a:gd name="T0" fmla="*/ 0 w 41"/>
                  <a:gd name="T1" fmla="*/ 23 h 46"/>
                  <a:gd name="T2" fmla="*/ 6 w 41"/>
                  <a:gd name="T3" fmla="*/ 40 h 46"/>
                  <a:gd name="T4" fmla="*/ 18 w 41"/>
                  <a:gd name="T5" fmla="*/ 46 h 46"/>
                  <a:gd name="T6" fmla="*/ 35 w 41"/>
                  <a:gd name="T7" fmla="*/ 40 h 46"/>
                  <a:gd name="T8" fmla="*/ 41 w 41"/>
                  <a:gd name="T9" fmla="*/ 23 h 46"/>
                  <a:gd name="T10" fmla="*/ 35 w 41"/>
                  <a:gd name="T11" fmla="*/ 5 h 46"/>
                  <a:gd name="T12" fmla="*/ 18 w 41"/>
                  <a:gd name="T13" fmla="*/ 0 h 46"/>
                  <a:gd name="T14" fmla="*/ 6 w 41"/>
                  <a:gd name="T15" fmla="*/ 5 h 46"/>
                  <a:gd name="T16" fmla="*/ 0 w 41"/>
                  <a:gd name="T17" fmla="*/ 23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"/>
                  <a:gd name="T28" fmla="*/ 0 h 46"/>
                  <a:gd name="T29" fmla="*/ 41 w 41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" h="46">
                    <a:moveTo>
                      <a:pt x="0" y="23"/>
                    </a:moveTo>
                    <a:lnTo>
                      <a:pt x="6" y="40"/>
                    </a:lnTo>
                    <a:lnTo>
                      <a:pt x="18" y="46"/>
                    </a:lnTo>
                    <a:lnTo>
                      <a:pt x="35" y="40"/>
                    </a:lnTo>
                    <a:lnTo>
                      <a:pt x="41" y="23"/>
                    </a:lnTo>
                    <a:lnTo>
                      <a:pt x="35" y="5"/>
                    </a:lnTo>
                    <a:lnTo>
                      <a:pt x="18" y="0"/>
                    </a:lnTo>
                    <a:lnTo>
                      <a:pt x="6" y="5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2" name="Freeform 34"/>
              <p:cNvSpPr>
                <a:spLocks/>
              </p:cNvSpPr>
              <p:nvPr/>
            </p:nvSpPr>
            <p:spPr bwMode="auto">
              <a:xfrm>
                <a:off x="4702" y="2951"/>
                <a:ext cx="40" cy="47"/>
              </a:xfrm>
              <a:custGeom>
                <a:avLst/>
                <a:gdLst>
                  <a:gd name="T0" fmla="*/ 0 w 40"/>
                  <a:gd name="T1" fmla="*/ 23 h 47"/>
                  <a:gd name="T2" fmla="*/ 5 w 40"/>
                  <a:gd name="T3" fmla="*/ 41 h 47"/>
                  <a:gd name="T4" fmla="*/ 23 w 40"/>
                  <a:gd name="T5" fmla="*/ 47 h 47"/>
                  <a:gd name="T6" fmla="*/ 34 w 40"/>
                  <a:gd name="T7" fmla="*/ 41 h 47"/>
                  <a:gd name="T8" fmla="*/ 40 w 40"/>
                  <a:gd name="T9" fmla="*/ 23 h 47"/>
                  <a:gd name="T10" fmla="*/ 34 w 40"/>
                  <a:gd name="T11" fmla="*/ 6 h 47"/>
                  <a:gd name="T12" fmla="*/ 23 w 40"/>
                  <a:gd name="T13" fmla="*/ 0 h 47"/>
                  <a:gd name="T14" fmla="*/ 5 w 40"/>
                  <a:gd name="T15" fmla="*/ 6 h 47"/>
                  <a:gd name="T16" fmla="*/ 0 w 40"/>
                  <a:gd name="T17" fmla="*/ 23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"/>
                  <a:gd name="T28" fmla="*/ 0 h 47"/>
                  <a:gd name="T29" fmla="*/ 40 w 40"/>
                  <a:gd name="T30" fmla="*/ 47 h 4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" h="47">
                    <a:moveTo>
                      <a:pt x="0" y="23"/>
                    </a:moveTo>
                    <a:lnTo>
                      <a:pt x="5" y="41"/>
                    </a:lnTo>
                    <a:lnTo>
                      <a:pt x="23" y="47"/>
                    </a:lnTo>
                    <a:lnTo>
                      <a:pt x="34" y="41"/>
                    </a:lnTo>
                    <a:lnTo>
                      <a:pt x="40" y="23"/>
                    </a:lnTo>
                    <a:lnTo>
                      <a:pt x="34" y="6"/>
                    </a:lnTo>
                    <a:lnTo>
                      <a:pt x="23" y="0"/>
                    </a:lnTo>
                    <a:lnTo>
                      <a:pt x="5" y="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3" name="Freeform 35"/>
              <p:cNvSpPr>
                <a:spLocks/>
              </p:cNvSpPr>
              <p:nvPr/>
            </p:nvSpPr>
            <p:spPr bwMode="auto">
              <a:xfrm>
                <a:off x="4673" y="2940"/>
                <a:ext cx="40" cy="40"/>
              </a:xfrm>
              <a:custGeom>
                <a:avLst/>
                <a:gdLst>
                  <a:gd name="T0" fmla="*/ 0 w 40"/>
                  <a:gd name="T1" fmla="*/ 17 h 40"/>
                  <a:gd name="T2" fmla="*/ 6 w 40"/>
                  <a:gd name="T3" fmla="*/ 34 h 40"/>
                  <a:gd name="T4" fmla="*/ 17 w 40"/>
                  <a:gd name="T5" fmla="*/ 40 h 40"/>
                  <a:gd name="T6" fmla="*/ 34 w 40"/>
                  <a:gd name="T7" fmla="*/ 34 h 40"/>
                  <a:gd name="T8" fmla="*/ 40 w 40"/>
                  <a:gd name="T9" fmla="*/ 17 h 40"/>
                  <a:gd name="T10" fmla="*/ 34 w 40"/>
                  <a:gd name="T11" fmla="*/ 6 h 40"/>
                  <a:gd name="T12" fmla="*/ 17 w 40"/>
                  <a:gd name="T13" fmla="*/ 0 h 40"/>
                  <a:gd name="T14" fmla="*/ 6 w 40"/>
                  <a:gd name="T15" fmla="*/ 6 h 40"/>
                  <a:gd name="T16" fmla="*/ 0 w 40"/>
                  <a:gd name="T17" fmla="*/ 17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"/>
                  <a:gd name="T28" fmla="*/ 0 h 40"/>
                  <a:gd name="T29" fmla="*/ 40 w 40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" h="40">
                    <a:moveTo>
                      <a:pt x="0" y="17"/>
                    </a:moveTo>
                    <a:lnTo>
                      <a:pt x="6" y="34"/>
                    </a:lnTo>
                    <a:lnTo>
                      <a:pt x="17" y="40"/>
                    </a:lnTo>
                    <a:lnTo>
                      <a:pt x="34" y="34"/>
                    </a:lnTo>
                    <a:lnTo>
                      <a:pt x="40" y="17"/>
                    </a:lnTo>
                    <a:lnTo>
                      <a:pt x="34" y="6"/>
                    </a:lnTo>
                    <a:lnTo>
                      <a:pt x="17" y="0"/>
                    </a:lnTo>
                    <a:lnTo>
                      <a:pt x="6" y="6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4" name="Freeform 36"/>
              <p:cNvSpPr>
                <a:spLocks/>
              </p:cNvSpPr>
              <p:nvPr/>
            </p:nvSpPr>
            <p:spPr bwMode="auto">
              <a:xfrm>
                <a:off x="4638" y="2963"/>
                <a:ext cx="41" cy="40"/>
              </a:xfrm>
              <a:custGeom>
                <a:avLst/>
                <a:gdLst>
                  <a:gd name="T0" fmla="*/ 0 w 41"/>
                  <a:gd name="T1" fmla="*/ 23 h 40"/>
                  <a:gd name="T2" fmla="*/ 6 w 41"/>
                  <a:gd name="T3" fmla="*/ 35 h 40"/>
                  <a:gd name="T4" fmla="*/ 23 w 41"/>
                  <a:gd name="T5" fmla="*/ 40 h 40"/>
                  <a:gd name="T6" fmla="*/ 35 w 41"/>
                  <a:gd name="T7" fmla="*/ 35 h 40"/>
                  <a:gd name="T8" fmla="*/ 41 w 41"/>
                  <a:gd name="T9" fmla="*/ 23 h 40"/>
                  <a:gd name="T10" fmla="*/ 35 w 41"/>
                  <a:gd name="T11" fmla="*/ 6 h 40"/>
                  <a:gd name="T12" fmla="*/ 23 w 41"/>
                  <a:gd name="T13" fmla="*/ 0 h 40"/>
                  <a:gd name="T14" fmla="*/ 6 w 41"/>
                  <a:gd name="T15" fmla="*/ 6 h 40"/>
                  <a:gd name="T16" fmla="*/ 0 w 41"/>
                  <a:gd name="T17" fmla="*/ 23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"/>
                  <a:gd name="T28" fmla="*/ 0 h 40"/>
                  <a:gd name="T29" fmla="*/ 41 w 41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" h="40">
                    <a:moveTo>
                      <a:pt x="0" y="23"/>
                    </a:moveTo>
                    <a:lnTo>
                      <a:pt x="6" y="35"/>
                    </a:lnTo>
                    <a:lnTo>
                      <a:pt x="23" y="40"/>
                    </a:lnTo>
                    <a:lnTo>
                      <a:pt x="35" y="35"/>
                    </a:lnTo>
                    <a:lnTo>
                      <a:pt x="41" y="23"/>
                    </a:lnTo>
                    <a:lnTo>
                      <a:pt x="35" y="6"/>
                    </a:lnTo>
                    <a:lnTo>
                      <a:pt x="23" y="0"/>
                    </a:lnTo>
                    <a:lnTo>
                      <a:pt x="6" y="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5" name="Freeform 37"/>
              <p:cNvSpPr>
                <a:spLocks/>
              </p:cNvSpPr>
              <p:nvPr/>
            </p:nvSpPr>
            <p:spPr bwMode="auto">
              <a:xfrm>
                <a:off x="4615" y="2969"/>
                <a:ext cx="41" cy="40"/>
              </a:xfrm>
              <a:custGeom>
                <a:avLst/>
                <a:gdLst>
                  <a:gd name="T0" fmla="*/ 0 w 41"/>
                  <a:gd name="T1" fmla="*/ 23 h 40"/>
                  <a:gd name="T2" fmla="*/ 6 w 41"/>
                  <a:gd name="T3" fmla="*/ 34 h 40"/>
                  <a:gd name="T4" fmla="*/ 23 w 41"/>
                  <a:gd name="T5" fmla="*/ 40 h 40"/>
                  <a:gd name="T6" fmla="*/ 35 w 41"/>
                  <a:gd name="T7" fmla="*/ 34 h 40"/>
                  <a:gd name="T8" fmla="*/ 41 w 41"/>
                  <a:gd name="T9" fmla="*/ 23 h 40"/>
                  <a:gd name="T10" fmla="*/ 35 w 41"/>
                  <a:gd name="T11" fmla="*/ 5 h 40"/>
                  <a:gd name="T12" fmla="*/ 23 w 41"/>
                  <a:gd name="T13" fmla="*/ 0 h 40"/>
                  <a:gd name="T14" fmla="*/ 6 w 41"/>
                  <a:gd name="T15" fmla="*/ 5 h 40"/>
                  <a:gd name="T16" fmla="*/ 0 w 41"/>
                  <a:gd name="T17" fmla="*/ 23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"/>
                  <a:gd name="T28" fmla="*/ 0 h 40"/>
                  <a:gd name="T29" fmla="*/ 41 w 41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" h="40">
                    <a:moveTo>
                      <a:pt x="0" y="23"/>
                    </a:moveTo>
                    <a:lnTo>
                      <a:pt x="6" y="34"/>
                    </a:lnTo>
                    <a:lnTo>
                      <a:pt x="23" y="40"/>
                    </a:lnTo>
                    <a:lnTo>
                      <a:pt x="35" y="34"/>
                    </a:lnTo>
                    <a:lnTo>
                      <a:pt x="41" y="23"/>
                    </a:lnTo>
                    <a:lnTo>
                      <a:pt x="35" y="5"/>
                    </a:lnTo>
                    <a:lnTo>
                      <a:pt x="23" y="0"/>
                    </a:lnTo>
                    <a:lnTo>
                      <a:pt x="6" y="5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6" name="Freeform 38"/>
              <p:cNvSpPr>
                <a:spLocks/>
              </p:cNvSpPr>
              <p:nvPr/>
            </p:nvSpPr>
            <p:spPr bwMode="auto">
              <a:xfrm>
                <a:off x="4598" y="2946"/>
                <a:ext cx="40" cy="40"/>
              </a:xfrm>
              <a:custGeom>
                <a:avLst/>
                <a:gdLst>
                  <a:gd name="T0" fmla="*/ 0 w 40"/>
                  <a:gd name="T1" fmla="*/ 23 h 40"/>
                  <a:gd name="T2" fmla="*/ 6 w 40"/>
                  <a:gd name="T3" fmla="*/ 34 h 40"/>
                  <a:gd name="T4" fmla="*/ 17 w 40"/>
                  <a:gd name="T5" fmla="*/ 40 h 40"/>
                  <a:gd name="T6" fmla="*/ 34 w 40"/>
                  <a:gd name="T7" fmla="*/ 34 h 40"/>
                  <a:gd name="T8" fmla="*/ 40 w 40"/>
                  <a:gd name="T9" fmla="*/ 23 h 40"/>
                  <a:gd name="T10" fmla="*/ 34 w 40"/>
                  <a:gd name="T11" fmla="*/ 5 h 40"/>
                  <a:gd name="T12" fmla="*/ 17 w 40"/>
                  <a:gd name="T13" fmla="*/ 0 h 40"/>
                  <a:gd name="T14" fmla="*/ 6 w 40"/>
                  <a:gd name="T15" fmla="*/ 5 h 40"/>
                  <a:gd name="T16" fmla="*/ 0 w 40"/>
                  <a:gd name="T17" fmla="*/ 23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"/>
                  <a:gd name="T28" fmla="*/ 0 h 40"/>
                  <a:gd name="T29" fmla="*/ 40 w 40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" h="40">
                    <a:moveTo>
                      <a:pt x="0" y="23"/>
                    </a:moveTo>
                    <a:lnTo>
                      <a:pt x="6" y="34"/>
                    </a:lnTo>
                    <a:lnTo>
                      <a:pt x="17" y="40"/>
                    </a:lnTo>
                    <a:lnTo>
                      <a:pt x="34" y="34"/>
                    </a:lnTo>
                    <a:lnTo>
                      <a:pt x="40" y="23"/>
                    </a:lnTo>
                    <a:lnTo>
                      <a:pt x="34" y="5"/>
                    </a:lnTo>
                    <a:lnTo>
                      <a:pt x="17" y="0"/>
                    </a:lnTo>
                    <a:lnTo>
                      <a:pt x="6" y="5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7" name="Freeform 39"/>
              <p:cNvSpPr>
                <a:spLocks/>
              </p:cNvSpPr>
              <p:nvPr/>
            </p:nvSpPr>
            <p:spPr bwMode="auto">
              <a:xfrm>
                <a:off x="4627" y="2928"/>
                <a:ext cx="40" cy="41"/>
              </a:xfrm>
              <a:custGeom>
                <a:avLst/>
                <a:gdLst>
                  <a:gd name="T0" fmla="*/ 0 w 40"/>
                  <a:gd name="T1" fmla="*/ 23 h 41"/>
                  <a:gd name="T2" fmla="*/ 5 w 40"/>
                  <a:gd name="T3" fmla="*/ 35 h 41"/>
                  <a:gd name="T4" fmla="*/ 23 w 40"/>
                  <a:gd name="T5" fmla="*/ 41 h 41"/>
                  <a:gd name="T6" fmla="*/ 34 w 40"/>
                  <a:gd name="T7" fmla="*/ 35 h 41"/>
                  <a:gd name="T8" fmla="*/ 40 w 40"/>
                  <a:gd name="T9" fmla="*/ 18 h 41"/>
                  <a:gd name="T10" fmla="*/ 34 w 40"/>
                  <a:gd name="T11" fmla="*/ 6 h 41"/>
                  <a:gd name="T12" fmla="*/ 17 w 40"/>
                  <a:gd name="T13" fmla="*/ 0 h 41"/>
                  <a:gd name="T14" fmla="*/ 5 w 40"/>
                  <a:gd name="T15" fmla="*/ 6 h 41"/>
                  <a:gd name="T16" fmla="*/ 0 w 40"/>
                  <a:gd name="T17" fmla="*/ 23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"/>
                  <a:gd name="T28" fmla="*/ 0 h 41"/>
                  <a:gd name="T29" fmla="*/ 40 w 40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" h="41">
                    <a:moveTo>
                      <a:pt x="0" y="23"/>
                    </a:moveTo>
                    <a:lnTo>
                      <a:pt x="5" y="35"/>
                    </a:lnTo>
                    <a:lnTo>
                      <a:pt x="23" y="41"/>
                    </a:lnTo>
                    <a:lnTo>
                      <a:pt x="34" y="35"/>
                    </a:lnTo>
                    <a:lnTo>
                      <a:pt x="40" y="18"/>
                    </a:lnTo>
                    <a:lnTo>
                      <a:pt x="34" y="6"/>
                    </a:lnTo>
                    <a:lnTo>
                      <a:pt x="17" y="0"/>
                    </a:lnTo>
                    <a:lnTo>
                      <a:pt x="5" y="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8" name="Freeform 40"/>
              <p:cNvSpPr>
                <a:spLocks/>
              </p:cNvSpPr>
              <p:nvPr/>
            </p:nvSpPr>
            <p:spPr bwMode="auto">
              <a:xfrm>
                <a:off x="4667" y="2905"/>
                <a:ext cx="40" cy="41"/>
              </a:xfrm>
              <a:custGeom>
                <a:avLst/>
                <a:gdLst>
                  <a:gd name="T0" fmla="*/ 0 w 40"/>
                  <a:gd name="T1" fmla="*/ 23 h 41"/>
                  <a:gd name="T2" fmla="*/ 6 w 40"/>
                  <a:gd name="T3" fmla="*/ 35 h 41"/>
                  <a:gd name="T4" fmla="*/ 23 w 40"/>
                  <a:gd name="T5" fmla="*/ 41 h 41"/>
                  <a:gd name="T6" fmla="*/ 35 w 40"/>
                  <a:gd name="T7" fmla="*/ 35 h 41"/>
                  <a:gd name="T8" fmla="*/ 40 w 40"/>
                  <a:gd name="T9" fmla="*/ 23 h 41"/>
                  <a:gd name="T10" fmla="*/ 35 w 40"/>
                  <a:gd name="T11" fmla="*/ 6 h 41"/>
                  <a:gd name="T12" fmla="*/ 23 w 40"/>
                  <a:gd name="T13" fmla="*/ 0 h 41"/>
                  <a:gd name="T14" fmla="*/ 6 w 40"/>
                  <a:gd name="T15" fmla="*/ 6 h 41"/>
                  <a:gd name="T16" fmla="*/ 0 w 40"/>
                  <a:gd name="T17" fmla="*/ 23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"/>
                  <a:gd name="T28" fmla="*/ 0 h 41"/>
                  <a:gd name="T29" fmla="*/ 40 w 40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" h="41">
                    <a:moveTo>
                      <a:pt x="0" y="23"/>
                    </a:moveTo>
                    <a:lnTo>
                      <a:pt x="6" y="35"/>
                    </a:lnTo>
                    <a:lnTo>
                      <a:pt x="23" y="41"/>
                    </a:lnTo>
                    <a:lnTo>
                      <a:pt x="35" y="35"/>
                    </a:lnTo>
                    <a:lnTo>
                      <a:pt x="40" y="23"/>
                    </a:lnTo>
                    <a:lnTo>
                      <a:pt x="35" y="6"/>
                    </a:lnTo>
                    <a:lnTo>
                      <a:pt x="23" y="0"/>
                    </a:lnTo>
                    <a:lnTo>
                      <a:pt x="6" y="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9" name="Freeform 41"/>
              <p:cNvSpPr>
                <a:spLocks/>
              </p:cNvSpPr>
              <p:nvPr/>
            </p:nvSpPr>
            <p:spPr bwMode="auto">
              <a:xfrm>
                <a:off x="4638" y="2894"/>
                <a:ext cx="41" cy="40"/>
              </a:xfrm>
              <a:custGeom>
                <a:avLst/>
                <a:gdLst>
                  <a:gd name="T0" fmla="*/ 0 w 41"/>
                  <a:gd name="T1" fmla="*/ 23 h 40"/>
                  <a:gd name="T2" fmla="*/ 6 w 41"/>
                  <a:gd name="T3" fmla="*/ 34 h 40"/>
                  <a:gd name="T4" fmla="*/ 23 w 41"/>
                  <a:gd name="T5" fmla="*/ 40 h 40"/>
                  <a:gd name="T6" fmla="*/ 35 w 41"/>
                  <a:gd name="T7" fmla="*/ 34 h 40"/>
                  <a:gd name="T8" fmla="*/ 41 w 41"/>
                  <a:gd name="T9" fmla="*/ 23 h 40"/>
                  <a:gd name="T10" fmla="*/ 35 w 41"/>
                  <a:gd name="T11" fmla="*/ 5 h 40"/>
                  <a:gd name="T12" fmla="*/ 23 w 41"/>
                  <a:gd name="T13" fmla="*/ 0 h 40"/>
                  <a:gd name="T14" fmla="*/ 6 w 41"/>
                  <a:gd name="T15" fmla="*/ 5 h 40"/>
                  <a:gd name="T16" fmla="*/ 0 w 41"/>
                  <a:gd name="T17" fmla="*/ 23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"/>
                  <a:gd name="T28" fmla="*/ 0 h 40"/>
                  <a:gd name="T29" fmla="*/ 41 w 41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" h="40">
                    <a:moveTo>
                      <a:pt x="0" y="23"/>
                    </a:moveTo>
                    <a:lnTo>
                      <a:pt x="6" y="34"/>
                    </a:lnTo>
                    <a:lnTo>
                      <a:pt x="23" y="40"/>
                    </a:lnTo>
                    <a:lnTo>
                      <a:pt x="35" y="34"/>
                    </a:lnTo>
                    <a:lnTo>
                      <a:pt x="41" y="23"/>
                    </a:lnTo>
                    <a:lnTo>
                      <a:pt x="35" y="5"/>
                    </a:lnTo>
                    <a:lnTo>
                      <a:pt x="23" y="0"/>
                    </a:lnTo>
                    <a:lnTo>
                      <a:pt x="6" y="5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0" name="Freeform 42"/>
              <p:cNvSpPr>
                <a:spLocks/>
              </p:cNvSpPr>
              <p:nvPr/>
            </p:nvSpPr>
            <p:spPr bwMode="auto">
              <a:xfrm>
                <a:off x="4604" y="2899"/>
                <a:ext cx="40" cy="41"/>
              </a:xfrm>
              <a:custGeom>
                <a:avLst/>
                <a:gdLst>
                  <a:gd name="T0" fmla="*/ 0 w 40"/>
                  <a:gd name="T1" fmla="*/ 23 h 41"/>
                  <a:gd name="T2" fmla="*/ 5 w 40"/>
                  <a:gd name="T3" fmla="*/ 35 h 41"/>
                  <a:gd name="T4" fmla="*/ 23 w 40"/>
                  <a:gd name="T5" fmla="*/ 41 h 41"/>
                  <a:gd name="T6" fmla="*/ 34 w 40"/>
                  <a:gd name="T7" fmla="*/ 35 h 41"/>
                  <a:gd name="T8" fmla="*/ 40 w 40"/>
                  <a:gd name="T9" fmla="*/ 23 h 41"/>
                  <a:gd name="T10" fmla="*/ 34 w 40"/>
                  <a:gd name="T11" fmla="*/ 6 h 41"/>
                  <a:gd name="T12" fmla="*/ 23 w 40"/>
                  <a:gd name="T13" fmla="*/ 0 h 41"/>
                  <a:gd name="T14" fmla="*/ 5 w 40"/>
                  <a:gd name="T15" fmla="*/ 6 h 41"/>
                  <a:gd name="T16" fmla="*/ 0 w 40"/>
                  <a:gd name="T17" fmla="*/ 23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"/>
                  <a:gd name="T28" fmla="*/ 0 h 41"/>
                  <a:gd name="T29" fmla="*/ 40 w 40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" h="41">
                    <a:moveTo>
                      <a:pt x="0" y="23"/>
                    </a:moveTo>
                    <a:lnTo>
                      <a:pt x="5" y="35"/>
                    </a:lnTo>
                    <a:lnTo>
                      <a:pt x="23" y="41"/>
                    </a:lnTo>
                    <a:lnTo>
                      <a:pt x="34" y="35"/>
                    </a:lnTo>
                    <a:lnTo>
                      <a:pt x="40" y="23"/>
                    </a:lnTo>
                    <a:lnTo>
                      <a:pt x="34" y="6"/>
                    </a:lnTo>
                    <a:lnTo>
                      <a:pt x="23" y="0"/>
                    </a:lnTo>
                    <a:lnTo>
                      <a:pt x="5" y="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1" name="Freeform 43"/>
              <p:cNvSpPr>
                <a:spLocks/>
              </p:cNvSpPr>
              <p:nvPr/>
            </p:nvSpPr>
            <p:spPr bwMode="auto">
              <a:xfrm>
                <a:off x="4569" y="2922"/>
                <a:ext cx="40" cy="41"/>
              </a:xfrm>
              <a:custGeom>
                <a:avLst/>
                <a:gdLst>
                  <a:gd name="T0" fmla="*/ 0 w 40"/>
                  <a:gd name="T1" fmla="*/ 18 h 41"/>
                  <a:gd name="T2" fmla="*/ 6 w 40"/>
                  <a:gd name="T3" fmla="*/ 35 h 41"/>
                  <a:gd name="T4" fmla="*/ 23 w 40"/>
                  <a:gd name="T5" fmla="*/ 41 h 41"/>
                  <a:gd name="T6" fmla="*/ 35 w 40"/>
                  <a:gd name="T7" fmla="*/ 35 h 41"/>
                  <a:gd name="T8" fmla="*/ 40 w 40"/>
                  <a:gd name="T9" fmla="*/ 18 h 41"/>
                  <a:gd name="T10" fmla="*/ 35 w 40"/>
                  <a:gd name="T11" fmla="*/ 6 h 41"/>
                  <a:gd name="T12" fmla="*/ 23 w 40"/>
                  <a:gd name="T13" fmla="*/ 0 h 41"/>
                  <a:gd name="T14" fmla="*/ 6 w 40"/>
                  <a:gd name="T15" fmla="*/ 6 h 41"/>
                  <a:gd name="T16" fmla="*/ 0 w 40"/>
                  <a:gd name="T17" fmla="*/ 18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"/>
                  <a:gd name="T28" fmla="*/ 0 h 41"/>
                  <a:gd name="T29" fmla="*/ 40 w 40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" h="41">
                    <a:moveTo>
                      <a:pt x="0" y="18"/>
                    </a:moveTo>
                    <a:lnTo>
                      <a:pt x="6" y="35"/>
                    </a:lnTo>
                    <a:lnTo>
                      <a:pt x="23" y="41"/>
                    </a:lnTo>
                    <a:lnTo>
                      <a:pt x="35" y="35"/>
                    </a:lnTo>
                    <a:lnTo>
                      <a:pt x="40" y="18"/>
                    </a:lnTo>
                    <a:lnTo>
                      <a:pt x="35" y="6"/>
                    </a:lnTo>
                    <a:lnTo>
                      <a:pt x="23" y="0"/>
                    </a:lnTo>
                    <a:lnTo>
                      <a:pt x="6" y="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2" name="Freeform 44"/>
              <p:cNvSpPr>
                <a:spLocks/>
              </p:cNvSpPr>
              <p:nvPr/>
            </p:nvSpPr>
            <p:spPr bwMode="auto">
              <a:xfrm>
                <a:off x="4540" y="2899"/>
                <a:ext cx="40" cy="41"/>
              </a:xfrm>
              <a:custGeom>
                <a:avLst/>
                <a:gdLst>
                  <a:gd name="T0" fmla="*/ 0 w 40"/>
                  <a:gd name="T1" fmla="*/ 18 h 41"/>
                  <a:gd name="T2" fmla="*/ 6 w 40"/>
                  <a:gd name="T3" fmla="*/ 35 h 41"/>
                  <a:gd name="T4" fmla="*/ 23 w 40"/>
                  <a:gd name="T5" fmla="*/ 41 h 41"/>
                  <a:gd name="T6" fmla="*/ 35 w 40"/>
                  <a:gd name="T7" fmla="*/ 35 h 41"/>
                  <a:gd name="T8" fmla="*/ 40 w 40"/>
                  <a:gd name="T9" fmla="*/ 18 h 41"/>
                  <a:gd name="T10" fmla="*/ 35 w 40"/>
                  <a:gd name="T11" fmla="*/ 6 h 41"/>
                  <a:gd name="T12" fmla="*/ 23 w 40"/>
                  <a:gd name="T13" fmla="*/ 0 h 41"/>
                  <a:gd name="T14" fmla="*/ 6 w 40"/>
                  <a:gd name="T15" fmla="*/ 6 h 41"/>
                  <a:gd name="T16" fmla="*/ 0 w 40"/>
                  <a:gd name="T17" fmla="*/ 18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"/>
                  <a:gd name="T28" fmla="*/ 0 h 41"/>
                  <a:gd name="T29" fmla="*/ 40 w 40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" h="41">
                    <a:moveTo>
                      <a:pt x="0" y="18"/>
                    </a:moveTo>
                    <a:lnTo>
                      <a:pt x="6" y="35"/>
                    </a:lnTo>
                    <a:lnTo>
                      <a:pt x="23" y="41"/>
                    </a:lnTo>
                    <a:lnTo>
                      <a:pt x="35" y="35"/>
                    </a:lnTo>
                    <a:lnTo>
                      <a:pt x="40" y="18"/>
                    </a:lnTo>
                    <a:lnTo>
                      <a:pt x="35" y="6"/>
                    </a:lnTo>
                    <a:lnTo>
                      <a:pt x="23" y="0"/>
                    </a:lnTo>
                    <a:lnTo>
                      <a:pt x="6" y="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3" name="Freeform 45"/>
              <p:cNvSpPr>
                <a:spLocks/>
              </p:cNvSpPr>
              <p:nvPr/>
            </p:nvSpPr>
            <p:spPr bwMode="auto">
              <a:xfrm>
                <a:off x="4575" y="2882"/>
                <a:ext cx="40" cy="40"/>
              </a:xfrm>
              <a:custGeom>
                <a:avLst/>
                <a:gdLst>
                  <a:gd name="T0" fmla="*/ 0 w 40"/>
                  <a:gd name="T1" fmla="*/ 17 h 40"/>
                  <a:gd name="T2" fmla="*/ 5 w 40"/>
                  <a:gd name="T3" fmla="*/ 35 h 40"/>
                  <a:gd name="T4" fmla="*/ 23 w 40"/>
                  <a:gd name="T5" fmla="*/ 40 h 40"/>
                  <a:gd name="T6" fmla="*/ 34 w 40"/>
                  <a:gd name="T7" fmla="*/ 35 h 40"/>
                  <a:gd name="T8" fmla="*/ 40 w 40"/>
                  <a:gd name="T9" fmla="*/ 17 h 40"/>
                  <a:gd name="T10" fmla="*/ 34 w 40"/>
                  <a:gd name="T11" fmla="*/ 6 h 40"/>
                  <a:gd name="T12" fmla="*/ 17 w 40"/>
                  <a:gd name="T13" fmla="*/ 0 h 40"/>
                  <a:gd name="T14" fmla="*/ 5 w 40"/>
                  <a:gd name="T15" fmla="*/ 6 h 40"/>
                  <a:gd name="T16" fmla="*/ 0 w 40"/>
                  <a:gd name="T17" fmla="*/ 17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"/>
                  <a:gd name="T28" fmla="*/ 0 h 40"/>
                  <a:gd name="T29" fmla="*/ 40 w 40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" h="40">
                    <a:moveTo>
                      <a:pt x="0" y="17"/>
                    </a:moveTo>
                    <a:lnTo>
                      <a:pt x="5" y="35"/>
                    </a:lnTo>
                    <a:lnTo>
                      <a:pt x="23" y="40"/>
                    </a:lnTo>
                    <a:lnTo>
                      <a:pt x="34" y="35"/>
                    </a:lnTo>
                    <a:lnTo>
                      <a:pt x="40" y="17"/>
                    </a:lnTo>
                    <a:lnTo>
                      <a:pt x="34" y="6"/>
                    </a:lnTo>
                    <a:lnTo>
                      <a:pt x="17" y="0"/>
                    </a:lnTo>
                    <a:lnTo>
                      <a:pt x="5" y="6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4" name="Freeform 46"/>
              <p:cNvSpPr>
                <a:spLocks/>
              </p:cNvSpPr>
              <p:nvPr/>
            </p:nvSpPr>
            <p:spPr bwMode="auto">
              <a:xfrm>
                <a:off x="4552" y="2847"/>
                <a:ext cx="40" cy="41"/>
              </a:xfrm>
              <a:custGeom>
                <a:avLst/>
                <a:gdLst>
                  <a:gd name="T0" fmla="*/ 0 w 40"/>
                  <a:gd name="T1" fmla="*/ 23 h 41"/>
                  <a:gd name="T2" fmla="*/ 5 w 40"/>
                  <a:gd name="T3" fmla="*/ 35 h 41"/>
                  <a:gd name="T4" fmla="*/ 17 w 40"/>
                  <a:gd name="T5" fmla="*/ 41 h 41"/>
                  <a:gd name="T6" fmla="*/ 34 w 40"/>
                  <a:gd name="T7" fmla="*/ 35 h 41"/>
                  <a:gd name="T8" fmla="*/ 40 w 40"/>
                  <a:gd name="T9" fmla="*/ 23 h 41"/>
                  <a:gd name="T10" fmla="*/ 34 w 40"/>
                  <a:gd name="T11" fmla="*/ 6 h 41"/>
                  <a:gd name="T12" fmla="*/ 17 w 40"/>
                  <a:gd name="T13" fmla="*/ 0 h 41"/>
                  <a:gd name="T14" fmla="*/ 5 w 40"/>
                  <a:gd name="T15" fmla="*/ 6 h 41"/>
                  <a:gd name="T16" fmla="*/ 0 w 40"/>
                  <a:gd name="T17" fmla="*/ 23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"/>
                  <a:gd name="T28" fmla="*/ 0 h 41"/>
                  <a:gd name="T29" fmla="*/ 40 w 40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" h="41">
                    <a:moveTo>
                      <a:pt x="0" y="23"/>
                    </a:moveTo>
                    <a:lnTo>
                      <a:pt x="5" y="35"/>
                    </a:lnTo>
                    <a:lnTo>
                      <a:pt x="17" y="41"/>
                    </a:lnTo>
                    <a:lnTo>
                      <a:pt x="34" y="35"/>
                    </a:lnTo>
                    <a:lnTo>
                      <a:pt x="40" y="23"/>
                    </a:lnTo>
                    <a:lnTo>
                      <a:pt x="34" y="6"/>
                    </a:lnTo>
                    <a:lnTo>
                      <a:pt x="17" y="0"/>
                    </a:lnTo>
                    <a:lnTo>
                      <a:pt x="5" y="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5" name="Freeform 47"/>
              <p:cNvSpPr>
                <a:spLocks/>
              </p:cNvSpPr>
              <p:nvPr/>
            </p:nvSpPr>
            <p:spPr bwMode="auto">
              <a:xfrm>
                <a:off x="4523" y="2870"/>
                <a:ext cx="40" cy="41"/>
              </a:xfrm>
              <a:custGeom>
                <a:avLst/>
                <a:gdLst>
                  <a:gd name="T0" fmla="*/ 0 w 40"/>
                  <a:gd name="T1" fmla="*/ 18 h 41"/>
                  <a:gd name="T2" fmla="*/ 6 w 40"/>
                  <a:gd name="T3" fmla="*/ 35 h 41"/>
                  <a:gd name="T4" fmla="*/ 23 w 40"/>
                  <a:gd name="T5" fmla="*/ 41 h 41"/>
                  <a:gd name="T6" fmla="*/ 34 w 40"/>
                  <a:gd name="T7" fmla="*/ 35 h 41"/>
                  <a:gd name="T8" fmla="*/ 40 w 40"/>
                  <a:gd name="T9" fmla="*/ 18 h 41"/>
                  <a:gd name="T10" fmla="*/ 34 w 40"/>
                  <a:gd name="T11" fmla="*/ 6 h 41"/>
                  <a:gd name="T12" fmla="*/ 23 w 40"/>
                  <a:gd name="T13" fmla="*/ 0 h 41"/>
                  <a:gd name="T14" fmla="*/ 6 w 40"/>
                  <a:gd name="T15" fmla="*/ 6 h 41"/>
                  <a:gd name="T16" fmla="*/ 0 w 40"/>
                  <a:gd name="T17" fmla="*/ 18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"/>
                  <a:gd name="T28" fmla="*/ 0 h 41"/>
                  <a:gd name="T29" fmla="*/ 40 w 40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" h="41">
                    <a:moveTo>
                      <a:pt x="0" y="18"/>
                    </a:moveTo>
                    <a:lnTo>
                      <a:pt x="6" y="35"/>
                    </a:lnTo>
                    <a:lnTo>
                      <a:pt x="23" y="41"/>
                    </a:lnTo>
                    <a:lnTo>
                      <a:pt x="34" y="35"/>
                    </a:lnTo>
                    <a:lnTo>
                      <a:pt x="40" y="18"/>
                    </a:lnTo>
                    <a:lnTo>
                      <a:pt x="34" y="6"/>
                    </a:lnTo>
                    <a:lnTo>
                      <a:pt x="23" y="0"/>
                    </a:lnTo>
                    <a:lnTo>
                      <a:pt x="6" y="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6" name="Freeform 48"/>
              <p:cNvSpPr>
                <a:spLocks/>
              </p:cNvSpPr>
              <p:nvPr/>
            </p:nvSpPr>
            <p:spPr bwMode="auto">
              <a:xfrm>
                <a:off x="4500" y="2870"/>
                <a:ext cx="40" cy="41"/>
              </a:xfrm>
              <a:custGeom>
                <a:avLst/>
                <a:gdLst>
                  <a:gd name="T0" fmla="*/ 0 w 40"/>
                  <a:gd name="T1" fmla="*/ 24 h 41"/>
                  <a:gd name="T2" fmla="*/ 5 w 40"/>
                  <a:gd name="T3" fmla="*/ 35 h 41"/>
                  <a:gd name="T4" fmla="*/ 23 w 40"/>
                  <a:gd name="T5" fmla="*/ 41 h 41"/>
                  <a:gd name="T6" fmla="*/ 34 w 40"/>
                  <a:gd name="T7" fmla="*/ 35 h 41"/>
                  <a:gd name="T8" fmla="*/ 40 w 40"/>
                  <a:gd name="T9" fmla="*/ 24 h 41"/>
                  <a:gd name="T10" fmla="*/ 34 w 40"/>
                  <a:gd name="T11" fmla="*/ 6 h 41"/>
                  <a:gd name="T12" fmla="*/ 23 w 40"/>
                  <a:gd name="T13" fmla="*/ 0 h 41"/>
                  <a:gd name="T14" fmla="*/ 5 w 40"/>
                  <a:gd name="T15" fmla="*/ 6 h 41"/>
                  <a:gd name="T16" fmla="*/ 0 w 40"/>
                  <a:gd name="T17" fmla="*/ 24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"/>
                  <a:gd name="T28" fmla="*/ 0 h 41"/>
                  <a:gd name="T29" fmla="*/ 40 w 40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" h="41">
                    <a:moveTo>
                      <a:pt x="0" y="24"/>
                    </a:moveTo>
                    <a:lnTo>
                      <a:pt x="5" y="35"/>
                    </a:lnTo>
                    <a:lnTo>
                      <a:pt x="23" y="41"/>
                    </a:lnTo>
                    <a:lnTo>
                      <a:pt x="34" y="35"/>
                    </a:lnTo>
                    <a:lnTo>
                      <a:pt x="40" y="24"/>
                    </a:lnTo>
                    <a:lnTo>
                      <a:pt x="34" y="6"/>
                    </a:lnTo>
                    <a:lnTo>
                      <a:pt x="23" y="0"/>
                    </a:lnTo>
                    <a:lnTo>
                      <a:pt x="5" y="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7" name="Freeform 49"/>
              <p:cNvSpPr>
                <a:spLocks/>
              </p:cNvSpPr>
              <p:nvPr/>
            </p:nvSpPr>
            <p:spPr bwMode="auto">
              <a:xfrm>
                <a:off x="4419" y="2905"/>
                <a:ext cx="46" cy="41"/>
              </a:xfrm>
              <a:custGeom>
                <a:avLst/>
                <a:gdLst>
                  <a:gd name="T0" fmla="*/ 0 w 46"/>
                  <a:gd name="T1" fmla="*/ 23 h 41"/>
                  <a:gd name="T2" fmla="*/ 6 w 46"/>
                  <a:gd name="T3" fmla="*/ 35 h 41"/>
                  <a:gd name="T4" fmla="*/ 23 w 46"/>
                  <a:gd name="T5" fmla="*/ 41 h 41"/>
                  <a:gd name="T6" fmla="*/ 40 w 46"/>
                  <a:gd name="T7" fmla="*/ 35 h 41"/>
                  <a:gd name="T8" fmla="*/ 46 w 46"/>
                  <a:gd name="T9" fmla="*/ 23 h 41"/>
                  <a:gd name="T10" fmla="*/ 40 w 46"/>
                  <a:gd name="T11" fmla="*/ 6 h 41"/>
                  <a:gd name="T12" fmla="*/ 23 w 46"/>
                  <a:gd name="T13" fmla="*/ 0 h 41"/>
                  <a:gd name="T14" fmla="*/ 6 w 46"/>
                  <a:gd name="T15" fmla="*/ 6 h 41"/>
                  <a:gd name="T16" fmla="*/ 0 w 46"/>
                  <a:gd name="T17" fmla="*/ 23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41"/>
                  <a:gd name="T29" fmla="*/ 46 w 46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41">
                    <a:moveTo>
                      <a:pt x="0" y="23"/>
                    </a:moveTo>
                    <a:lnTo>
                      <a:pt x="6" y="35"/>
                    </a:lnTo>
                    <a:lnTo>
                      <a:pt x="23" y="41"/>
                    </a:lnTo>
                    <a:lnTo>
                      <a:pt x="40" y="35"/>
                    </a:lnTo>
                    <a:lnTo>
                      <a:pt x="46" y="23"/>
                    </a:lnTo>
                    <a:lnTo>
                      <a:pt x="40" y="6"/>
                    </a:lnTo>
                    <a:lnTo>
                      <a:pt x="23" y="0"/>
                    </a:lnTo>
                    <a:lnTo>
                      <a:pt x="6" y="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8" name="Freeform 50"/>
              <p:cNvSpPr>
                <a:spLocks/>
              </p:cNvSpPr>
              <p:nvPr/>
            </p:nvSpPr>
            <p:spPr bwMode="auto">
              <a:xfrm>
                <a:off x="4465" y="2870"/>
                <a:ext cx="46" cy="41"/>
              </a:xfrm>
              <a:custGeom>
                <a:avLst/>
                <a:gdLst>
                  <a:gd name="T0" fmla="*/ 0 w 46"/>
                  <a:gd name="T1" fmla="*/ 24 h 41"/>
                  <a:gd name="T2" fmla="*/ 6 w 46"/>
                  <a:gd name="T3" fmla="*/ 35 h 41"/>
                  <a:gd name="T4" fmla="*/ 23 w 46"/>
                  <a:gd name="T5" fmla="*/ 41 h 41"/>
                  <a:gd name="T6" fmla="*/ 40 w 46"/>
                  <a:gd name="T7" fmla="*/ 35 h 41"/>
                  <a:gd name="T8" fmla="*/ 46 w 46"/>
                  <a:gd name="T9" fmla="*/ 24 h 41"/>
                  <a:gd name="T10" fmla="*/ 40 w 46"/>
                  <a:gd name="T11" fmla="*/ 6 h 41"/>
                  <a:gd name="T12" fmla="*/ 23 w 46"/>
                  <a:gd name="T13" fmla="*/ 0 h 41"/>
                  <a:gd name="T14" fmla="*/ 6 w 46"/>
                  <a:gd name="T15" fmla="*/ 6 h 41"/>
                  <a:gd name="T16" fmla="*/ 0 w 46"/>
                  <a:gd name="T17" fmla="*/ 24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41"/>
                  <a:gd name="T29" fmla="*/ 46 w 46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41">
                    <a:moveTo>
                      <a:pt x="0" y="24"/>
                    </a:moveTo>
                    <a:lnTo>
                      <a:pt x="6" y="35"/>
                    </a:lnTo>
                    <a:lnTo>
                      <a:pt x="23" y="41"/>
                    </a:lnTo>
                    <a:lnTo>
                      <a:pt x="40" y="35"/>
                    </a:lnTo>
                    <a:lnTo>
                      <a:pt x="46" y="24"/>
                    </a:lnTo>
                    <a:lnTo>
                      <a:pt x="40" y="6"/>
                    </a:lnTo>
                    <a:lnTo>
                      <a:pt x="23" y="0"/>
                    </a:lnTo>
                    <a:lnTo>
                      <a:pt x="6" y="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9" name="Freeform 51"/>
              <p:cNvSpPr>
                <a:spLocks/>
              </p:cNvSpPr>
              <p:nvPr/>
            </p:nvSpPr>
            <p:spPr bwMode="auto">
              <a:xfrm>
                <a:off x="4494" y="2842"/>
                <a:ext cx="46" cy="40"/>
              </a:xfrm>
              <a:custGeom>
                <a:avLst/>
                <a:gdLst>
                  <a:gd name="T0" fmla="*/ 0 w 46"/>
                  <a:gd name="T1" fmla="*/ 23 h 40"/>
                  <a:gd name="T2" fmla="*/ 6 w 46"/>
                  <a:gd name="T3" fmla="*/ 34 h 40"/>
                  <a:gd name="T4" fmla="*/ 23 w 46"/>
                  <a:gd name="T5" fmla="*/ 40 h 40"/>
                  <a:gd name="T6" fmla="*/ 40 w 46"/>
                  <a:gd name="T7" fmla="*/ 34 h 40"/>
                  <a:gd name="T8" fmla="*/ 46 w 46"/>
                  <a:gd name="T9" fmla="*/ 23 h 40"/>
                  <a:gd name="T10" fmla="*/ 40 w 46"/>
                  <a:gd name="T11" fmla="*/ 5 h 40"/>
                  <a:gd name="T12" fmla="*/ 23 w 46"/>
                  <a:gd name="T13" fmla="*/ 0 h 40"/>
                  <a:gd name="T14" fmla="*/ 6 w 46"/>
                  <a:gd name="T15" fmla="*/ 5 h 40"/>
                  <a:gd name="T16" fmla="*/ 0 w 46"/>
                  <a:gd name="T17" fmla="*/ 23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40"/>
                  <a:gd name="T29" fmla="*/ 46 w 46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40">
                    <a:moveTo>
                      <a:pt x="0" y="23"/>
                    </a:moveTo>
                    <a:lnTo>
                      <a:pt x="6" y="34"/>
                    </a:lnTo>
                    <a:lnTo>
                      <a:pt x="23" y="40"/>
                    </a:lnTo>
                    <a:lnTo>
                      <a:pt x="40" y="34"/>
                    </a:lnTo>
                    <a:lnTo>
                      <a:pt x="46" y="23"/>
                    </a:lnTo>
                    <a:lnTo>
                      <a:pt x="40" y="5"/>
                    </a:lnTo>
                    <a:lnTo>
                      <a:pt x="23" y="0"/>
                    </a:lnTo>
                    <a:lnTo>
                      <a:pt x="6" y="5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0" name="Freeform 52"/>
              <p:cNvSpPr>
                <a:spLocks/>
              </p:cNvSpPr>
              <p:nvPr/>
            </p:nvSpPr>
            <p:spPr bwMode="auto">
              <a:xfrm>
                <a:off x="4523" y="2824"/>
                <a:ext cx="46" cy="41"/>
              </a:xfrm>
              <a:custGeom>
                <a:avLst/>
                <a:gdLst>
                  <a:gd name="T0" fmla="*/ 0 w 46"/>
                  <a:gd name="T1" fmla="*/ 18 h 41"/>
                  <a:gd name="T2" fmla="*/ 6 w 46"/>
                  <a:gd name="T3" fmla="*/ 35 h 41"/>
                  <a:gd name="T4" fmla="*/ 23 w 46"/>
                  <a:gd name="T5" fmla="*/ 41 h 41"/>
                  <a:gd name="T6" fmla="*/ 40 w 46"/>
                  <a:gd name="T7" fmla="*/ 35 h 41"/>
                  <a:gd name="T8" fmla="*/ 46 w 46"/>
                  <a:gd name="T9" fmla="*/ 18 h 41"/>
                  <a:gd name="T10" fmla="*/ 40 w 46"/>
                  <a:gd name="T11" fmla="*/ 6 h 41"/>
                  <a:gd name="T12" fmla="*/ 23 w 46"/>
                  <a:gd name="T13" fmla="*/ 0 h 41"/>
                  <a:gd name="T14" fmla="*/ 6 w 46"/>
                  <a:gd name="T15" fmla="*/ 6 h 41"/>
                  <a:gd name="T16" fmla="*/ 0 w 46"/>
                  <a:gd name="T17" fmla="*/ 18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41"/>
                  <a:gd name="T29" fmla="*/ 46 w 46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41">
                    <a:moveTo>
                      <a:pt x="0" y="18"/>
                    </a:moveTo>
                    <a:lnTo>
                      <a:pt x="6" y="35"/>
                    </a:lnTo>
                    <a:lnTo>
                      <a:pt x="23" y="41"/>
                    </a:lnTo>
                    <a:lnTo>
                      <a:pt x="40" y="35"/>
                    </a:lnTo>
                    <a:lnTo>
                      <a:pt x="46" y="18"/>
                    </a:lnTo>
                    <a:lnTo>
                      <a:pt x="40" y="6"/>
                    </a:lnTo>
                    <a:lnTo>
                      <a:pt x="23" y="0"/>
                    </a:lnTo>
                    <a:lnTo>
                      <a:pt x="6" y="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1" name="Freeform 53"/>
              <p:cNvSpPr>
                <a:spLocks/>
              </p:cNvSpPr>
              <p:nvPr/>
            </p:nvSpPr>
            <p:spPr bwMode="auto">
              <a:xfrm>
                <a:off x="4586" y="2813"/>
                <a:ext cx="46" cy="40"/>
              </a:xfrm>
              <a:custGeom>
                <a:avLst/>
                <a:gdLst>
                  <a:gd name="T0" fmla="*/ 0 w 46"/>
                  <a:gd name="T1" fmla="*/ 17 h 40"/>
                  <a:gd name="T2" fmla="*/ 6 w 46"/>
                  <a:gd name="T3" fmla="*/ 34 h 40"/>
                  <a:gd name="T4" fmla="*/ 23 w 46"/>
                  <a:gd name="T5" fmla="*/ 40 h 40"/>
                  <a:gd name="T6" fmla="*/ 41 w 46"/>
                  <a:gd name="T7" fmla="*/ 34 h 40"/>
                  <a:gd name="T8" fmla="*/ 46 w 46"/>
                  <a:gd name="T9" fmla="*/ 17 h 40"/>
                  <a:gd name="T10" fmla="*/ 41 w 46"/>
                  <a:gd name="T11" fmla="*/ 5 h 40"/>
                  <a:gd name="T12" fmla="*/ 23 w 46"/>
                  <a:gd name="T13" fmla="*/ 0 h 40"/>
                  <a:gd name="T14" fmla="*/ 6 w 46"/>
                  <a:gd name="T15" fmla="*/ 5 h 40"/>
                  <a:gd name="T16" fmla="*/ 0 w 46"/>
                  <a:gd name="T17" fmla="*/ 17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40"/>
                  <a:gd name="T29" fmla="*/ 46 w 46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40">
                    <a:moveTo>
                      <a:pt x="0" y="17"/>
                    </a:moveTo>
                    <a:lnTo>
                      <a:pt x="6" y="34"/>
                    </a:lnTo>
                    <a:lnTo>
                      <a:pt x="23" y="40"/>
                    </a:lnTo>
                    <a:lnTo>
                      <a:pt x="41" y="34"/>
                    </a:lnTo>
                    <a:lnTo>
                      <a:pt x="46" y="17"/>
                    </a:lnTo>
                    <a:lnTo>
                      <a:pt x="41" y="5"/>
                    </a:lnTo>
                    <a:lnTo>
                      <a:pt x="23" y="0"/>
                    </a:lnTo>
                    <a:lnTo>
                      <a:pt x="6" y="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" name="Freeform 54"/>
              <p:cNvSpPr>
                <a:spLocks/>
              </p:cNvSpPr>
              <p:nvPr/>
            </p:nvSpPr>
            <p:spPr bwMode="auto">
              <a:xfrm>
                <a:off x="4517" y="2795"/>
                <a:ext cx="46" cy="41"/>
              </a:xfrm>
              <a:custGeom>
                <a:avLst/>
                <a:gdLst>
                  <a:gd name="T0" fmla="*/ 0 w 46"/>
                  <a:gd name="T1" fmla="*/ 23 h 41"/>
                  <a:gd name="T2" fmla="*/ 6 w 46"/>
                  <a:gd name="T3" fmla="*/ 35 h 41"/>
                  <a:gd name="T4" fmla="*/ 23 w 46"/>
                  <a:gd name="T5" fmla="*/ 41 h 41"/>
                  <a:gd name="T6" fmla="*/ 40 w 46"/>
                  <a:gd name="T7" fmla="*/ 35 h 41"/>
                  <a:gd name="T8" fmla="*/ 46 w 46"/>
                  <a:gd name="T9" fmla="*/ 23 h 41"/>
                  <a:gd name="T10" fmla="*/ 40 w 46"/>
                  <a:gd name="T11" fmla="*/ 6 h 41"/>
                  <a:gd name="T12" fmla="*/ 23 w 46"/>
                  <a:gd name="T13" fmla="*/ 0 h 41"/>
                  <a:gd name="T14" fmla="*/ 6 w 46"/>
                  <a:gd name="T15" fmla="*/ 6 h 41"/>
                  <a:gd name="T16" fmla="*/ 0 w 46"/>
                  <a:gd name="T17" fmla="*/ 23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41"/>
                  <a:gd name="T29" fmla="*/ 46 w 46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41">
                    <a:moveTo>
                      <a:pt x="0" y="23"/>
                    </a:moveTo>
                    <a:lnTo>
                      <a:pt x="6" y="35"/>
                    </a:lnTo>
                    <a:lnTo>
                      <a:pt x="23" y="41"/>
                    </a:lnTo>
                    <a:lnTo>
                      <a:pt x="40" y="35"/>
                    </a:lnTo>
                    <a:lnTo>
                      <a:pt x="46" y="23"/>
                    </a:lnTo>
                    <a:lnTo>
                      <a:pt x="40" y="6"/>
                    </a:lnTo>
                    <a:lnTo>
                      <a:pt x="23" y="0"/>
                    </a:lnTo>
                    <a:lnTo>
                      <a:pt x="6" y="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3" name="Freeform 55"/>
              <p:cNvSpPr>
                <a:spLocks/>
              </p:cNvSpPr>
              <p:nvPr/>
            </p:nvSpPr>
            <p:spPr bwMode="auto">
              <a:xfrm>
                <a:off x="4523" y="2755"/>
                <a:ext cx="46" cy="40"/>
              </a:xfrm>
              <a:custGeom>
                <a:avLst/>
                <a:gdLst>
                  <a:gd name="T0" fmla="*/ 0 w 46"/>
                  <a:gd name="T1" fmla="*/ 23 h 40"/>
                  <a:gd name="T2" fmla="*/ 6 w 46"/>
                  <a:gd name="T3" fmla="*/ 35 h 40"/>
                  <a:gd name="T4" fmla="*/ 23 w 46"/>
                  <a:gd name="T5" fmla="*/ 40 h 40"/>
                  <a:gd name="T6" fmla="*/ 40 w 46"/>
                  <a:gd name="T7" fmla="*/ 35 h 40"/>
                  <a:gd name="T8" fmla="*/ 46 w 46"/>
                  <a:gd name="T9" fmla="*/ 23 h 40"/>
                  <a:gd name="T10" fmla="*/ 40 w 46"/>
                  <a:gd name="T11" fmla="*/ 6 h 40"/>
                  <a:gd name="T12" fmla="*/ 23 w 46"/>
                  <a:gd name="T13" fmla="*/ 0 h 40"/>
                  <a:gd name="T14" fmla="*/ 6 w 46"/>
                  <a:gd name="T15" fmla="*/ 6 h 40"/>
                  <a:gd name="T16" fmla="*/ 0 w 46"/>
                  <a:gd name="T17" fmla="*/ 23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40"/>
                  <a:gd name="T29" fmla="*/ 46 w 46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40">
                    <a:moveTo>
                      <a:pt x="0" y="23"/>
                    </a:moveTo>
                    <a:lnTo>
                      <a:pt x="6" y="35"/>
                    </a:lnTo>
                    <a:lnTo>
                      <a:pt x="23" y="40"/>
                    </a:lnTo>
                    <a:lnTo>
                      <a:pt x="40" y="35"/>
                    </a:lnTo>
                    <a:lnTo>
                      <a:pt x="46" y="23"/>
                    </a:lnTo>
                    <a:lnTo>
                      <a:pt x="40" y="6"/>
                    </a:lnTo>
                    <a:lnTo>
                      <a:pt x="23" y="0"/>
                    </a:lnTo>
                    <a:lnTo>
                      <a:pt x="6" y="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" name="Freeform 56"/>
              <p:cNvSpPr>
                <a:spLocks/>
              </p:cNvSpPr>
              <p:nvPr/>
            </p:nvSpPr>
            <p:spPr bwMode="auto">
              <a:xfrm>
                <a:off x="4488" y="2778"/>
                <a:ext cx="41" cy="40"/>
              </a:xfrm>
              <a:custGeom>
                <a:avLst/>
                <a:gdLst>
                  <a:gd name="T0" fmla="*/ 0 w 41"/>
                  <a:gd name="T1" fmla="*/ 23 h 40"/>
                  <a:gd name="T2" fmla="*/ 6 w 41"/>
                  <a:gd name="T3" fmla="*/ 35 h 40"/>
                  <a:gd name="T4" fmla="*/ 17 w 41"/>
                  <a:gd name="T5" fmla="*/ 40 h 40"/>
                  <a:gd name="T6" fmla="*/ 35 w 41"/>
                  <a:gd name="T7" fmla="*/ 35 h 40"/>
                  <a:gd name="T8" fmla="*/ 41 w 41"/>
                  <a:gd name="T9" fmla="*/ 23 h 40"/>
                  <a:gd name="T10" fmla="*/ 35 w 41"/>
                  <a:gd name="T11" fmla="*/ 6 h 40"/>
                  <a:gd name="T12" fmla="*/ 17 w 41"/>
                  <a:gd name="T13" fmla="*/ 0 h 40"/>
                  <a:gd name="T14" fmla="*/ 6 w 41"/>
                  <a:gd name="T15" fmla="*/ 6 h 40"/>
                  <a:gd name="T16" fmla="*/ 0 w 41"/>
                  <a:gd name="T17" fmla="*/ 23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"/>
                  <a:gd name="T28" fmla="*/ 0 h 40"/>
                  <a:gd name="T29" fmla="*/ 41 w 41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" h="40">
                    <a:moveTo>
                      <a:pt x="0" y="23"/>
                    </a:moveTo>
                    <a:lnTo>
                      <a:pt x="6" y="35"/>
                    </a:lnTo>
                    <a:lnTo>
                      <a:pt x="17" y="40"/>
                    </a:lnTo>
                    <a:lnTo>
                      <a:pt x="35" y="35"/>
                    </a:lnTo>
                    <a:lnTo>
                      <a:pt x="41" y="23"/>
                    </a:lnTo>
                    <a:lnTo>
                      <a:pt x="35" y="6"/>
                    </a:lnTo>
                    <a:lnTo>
                      <a:pt x="17" y="0"/>
                    </a:lnTo>
                    <a:lnTo>
                      <a:pt x="6" y="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" name="Freeform 57"/>
              <p:cNvSpPr>
                <a:spLocks/>
              </p:cNvSpPr>
              <p:nvPr/>
            </p:nvSpPr>
            <p:spPr bwMode="auto">
              <a:xfrm>
                <a:off x="4482" y="2813"/>
                <a:ext cx="47" cy="40"/>
              </a:xfrm>
              <a:custGeom>
                <a:avLst/>
                <a:gdLst>
                  <a:gd name="T0" fmla="*/ 0 w 47"/>
                  <a:gd name="T1" fmla="*/ 17 h 40"/>
                  <a:gd name="T2" fmla="*/ 6 w 47"/>
                  <a:gd name="T3" fmla="*/ 34 h 40"/>
                  <a:gd name="T4" fmla="*/ 23 w 47"/>
                  <a:gd name="T5" fmla="*/ 40 h 40"/>
                  <a:gd name="T6" fmla="*/ 41 w 47"/>
                  <a:gd name="T7" fmla="*/ 34 h 40"/>
                  <a:gd name="T8" fmla="*/ 47 w 47"/>
                  <a:gd name="T9" fmla="*/ 17 h 40"/>
                  <a:gd name="T10" fmla="*/ 41 w 47"/>
                  <a:gd name="T11" fmla="*/ 5 h 40"/>
                  <a:gd name="T12" fmla="*/ 23 w 47"/>
                  <a:gd name="T13" fmla="*/ 0 h 40"/>
                  <a:gd name="T14" fmla="*/ 6 w 47"/>
                  <a:gd name="T15" fmla="*/ 5 h 40"/>
                  <a:gd name="T16" fmla="*/ 0 w 47"/>
                  <a:gd name="T17" fmla="*/ 17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7"/>
                  <a:gd name="T28" fmla="*/ 0 h 40"/>
                  <a:gd name="T29" fmla="*/ 47 w 47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7" h="40">
                    <a:moveTo>
                      <a:pt x="0" y="17"/>
                    </a:moveTo>
                    <a:lnTo>
                      <a:pt x="6" y="34"/>
                    </a:lnTo>
                    <a:lnTo>
                      <a:pt x="23" y="40"/>
                    </a:lnTo>
                    <a:lnTo>
                      <a:pt x="41" y="34"/>
                    </a:lnTo>
                    <a:lnTo>
                      <a:pt x="47" y="17"/>
                    </a:lnTo>
                    <a:lnTo>
                      <a:pt x="41" y="5"/>
                    </a:lnTo>
                    <a:lnTo>
                      <a:pt x="23" y="0"/>
                    </a:lnTo>
                    <a:lnTo>
                      <a:pt x="6" y="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" name="Freeform 58"/>
              <p:cNvSpPr>
                <a:spLocks/>
              </p:cNvSpPr>
              <p:nvPr/>
            </p:nvSpPr>
            <p:spPr bwMode="auto">
              <a:xfrm>
                <a:off x="4459" y="2847"/>
                <a:ext cx="41" cy="41"/>
              </a:xfrm>
              <a:custGeom>
                <a:avLst/>
                <a:gdLst>
                  <a:gd name="T0" fmla="*/ 0 w 41"/>
                  <a:gd name="T1" fmla="*/ 18 h 41"/>
                  <a:gd name="T2" fmla="*/ 6 w 41"/>
                  <a:gd name="T3" fmla="*/ 35 h 41"/>
                  <a:gd name="T4" fmla="*/ 23 w 41"/>
                  <a:gd name="T5" fmla="*/ 41 h 41"/>
                  <a:gd name="T6" fmla="*/ 35 w 41"/>
                  <a:gd name="T7" fmla="*/ 35 h 41"/>
                  <a:gd name="T8" fmla="*/ 41 w 41"/>
                  <a:gd name="T9" fmla="*/ 18 h 41"/>
                  <a:gd name="T10" fmla="*/ 35 w 41"/>
                  <a:gd name="T11" fmla="*/ 6 h 41"/>
                  <a:gd name="T12" fmla="*/ 23 w 41"/>
                  <a:gd name="T13" fmla="*/ 0 h 41"/>
                  <a:gd name="T14" fmla="*/ 6 w 41"/>
                  <a:gd name="T15" fmla="*/ 6 h 41"/>
                  <a:gd name="T16" fmla="*/ 0 w 41"/>
                  <a:gd name="T17" fmla="*/ 18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"/>
                  <a:gd name="T28" fmla="*/ 0 h 41"/>
                  <a:gd name="T29" fmla="*/ 41 w 41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" h="41">
                    <a:moveTo>
                      <a:pt x="0" y="18"/>
                    </a:moveTo>
                    <a:lnTo>
                      <a:pt x="6" y="35"/>
                    </a:lnTo>
                    <a:lnTo>
                      <a:pt x="23" y="41"/>
                    </a:lnTo>
                    <a:lnTo>
                      <a:pt x="35" y="35"/>
                    </a:lnTo>
                    <a:lnTo>
                      <a:pt x="41" y="18"/>
                    </a:lnTo>
                    <a:lnTo>
                      <a:pt x="35" y="6"/>
                    </a:lnTo>
                    <a:lnTo>
                      <a:pt x="23" y="0"/>
                    </a:lnTo>
                    <a:lnTo>
                      <a:pt x="6" y="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7" name="Freeform 59"/>
              <p:cNvSpPr>
                <a:spLocks/>
              </p:cNvSpPr>
              <p:nvPr/>
            </p:nvSpPr>
            <p:spPr bwMode="auto">
              <a:xfrm>
                <a:off x="4442" y="2813"/>
                <a:ext cx="46" cy="40"/>
              </a:xfrm>
              <a:custGeom>
                <a:avLst/>
                <a:gdLst>
                  <a:gd name="T0" fmla="*/ 0 w 46"/>
                  <a:gd name="T1" fmla="*/ 23 h 40"/>
                  <a:gd name="T2" fmla="*/ 6 w 46"/>
                  <a:gd name="T3" fmla="*/ 34 h 40"/>
                  <a:gd name="T4" fmla="*/ 23 w 46"/>
                  <a:gd name="T5" fmla="*/ 40 h 40"/>
                  <a:gd name="T6" fmla="*/ 40 w 46"/>
                  <a:gd name="T7" fmla="*/ 34 h 40"/>
                  <a:gd name="T8" fmla="*/ 46 w 46"/>
                  <a:gd name="T9" fmla="*/ 23 h 40"/>
                  <a:gd name="T10" fmla="*/ 40 w 46"/>
                  <a:gd name="T11" fmla="*/ 5 h 40"/>
                  <a:gd name="T12" fmla="*/ 23 w 46"/>
                  <a:gd name="T13" fmla="*/ 0 h 40"/>
                  <a:gd name="T14" fmla="*/ 6 w 46"/>
                  <a:gd name="T15" fmla="*/ 5 h 40"/>
                  <a:gd name="T16" fmla="*/ 0 w 46"/>
                  <a:gd name="T17" fmla="*/ 23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40"/>
                  <a:gd name="T29" fmla="*/ 46 w 46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40">
                    <a:moveTo>
                      <a:pt x="0" y="23"/>
                    </a:moveTo>
                    <a:lnTo>
                      <a:pt x="6" y="34"/>
                    </a:lnTo>
                    <a:lnTo>
                      <a:pt x="23" y="40"/>
                    </a:lnTo>
                    <a:lnTo>
                      <a:pt x="40" y="34"/>
                    </a:lnTo>
                    <a:lnTo>
                      <a:pt x="46" y="23"/>
                    </a:lnTo>
                    <a:lnTo>
                      <a:pt x="40" y="5"/>
                    </a:lnTo>
                    <a:lnTo>
                      <a:pt x="23" y="0"/>
                    </a:lnTo>
                    <a:lnTo>
                      <a:pt x="6" y="5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8" name="Freeform 60"/>
              <p:cNvSpPr>
                <a:spLocks/>
              </p:cNvSpPr>
              <p:nvPr/>
            </p:nvSpPr>
            <p:spPr bwMode="auto">
              <a:xfrm>
                <a:off x="4425" y="2801"/>
                <a:ext cx="46" cy="41"/>
              </a:xfrm>
              <a:custGeom>
                <a:avLst/>
                <a:gdLst>
                  <a:gd name="T0" fmla="*/ 0 w 46"/>
                  <a:gd name="T1" fmla="*/ 23 h 41"/>
                  <a:gd name="T2" fmla="*/ 5 w 46"/>
                  <a:gd name="T3" fmla="*/ 35 h 41"/>
                  <a:gd name="T4" fmla="*/ 23 w 46"/>
                  <a:gd name="T5" fmla="*/ 41 h 41"/>
                  <a:gd name="T6" fmla="*/ 40 w 46"/>
                  <a:gd name="T7" fmla="*/ 35 h 41"/>
                  <a:gd name="T8" fmla="*/ 46 w 46"/>
                  <a:gd name="T9" fmla="*/ 23 h 41"/>
                  <a:gd name="T10" fmla="*/ 40 w 46"/>
                  <a:gd name="T11" fmla="*/ 6 h 41"/>
                  <a:gd name="T12" fmla="*/ 23 w 46"/>
                  <a:gd name="T13" fmla="*/ 0 h 41"/>
                  <a:gd name="T14" fmla="*/ 5 w 46"/>
                  <a:gd name="T15" fmla="*/ 6 h 41"/>
                  <a:gd name="T16" fmla="*/ 0 w 46"/>
                  <a:gd name="T17" fmla="*/ 23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41"/>
                  <a:gd name="T29" fmla="*/ 46 w 46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41">
                    <a:moveTo>
                      <a:pt x="0" y="23"/>
                    </a:moveTo>
                    <a:lnTo>
                      <a:pt x="5" y="35"/>
                    </a:lnTo>
                    <a:lnTo>
                      <a:pt x="23" y="41"/>
                    </a:lnTo>
                    <a:lnTo>
                      <a:pt x="40" y="35"/>
                    </a:lnTo>
                    <a:lnTo>
                      <a:pt x="46" y="23"/>
                    </a:lnTo>
                    <a:lnTo>
                      <a:pt x="40" y="6"/>
                    </a:lnTo>
                    <a:lnTo>
                      <a:pt x="23" y="0"/>
                    </a:lnTo>
                    <a:lnTo>
                      <a:pt x="5" y="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9" name="Freeform 61"/>
              <p:cNvSpPr>
                <a:spLocks/>
              </p:cNvSpPr>
              <p:nvPr/>
            </p:nvSpPr>
            <p:spPr bwMode="auto">
              <a:xfrm>
                <a:off x="4459" y="2795"/>
                <a:ext cx="46" cy="41"/>
              </a:xfrm>
              <a:custGeom>
                <a:avLst/>
                <a:gdLst>
                  <a:gd name="T0" fmla="*/ 0 w 46"/>
                  <a:gd name="T1" fmla="*/ 18 h 41"/>
                  <a:gd name="T2" fmla="*/ 6 w 46"/>
                  <a:gd name="T3" fmla="*/ 35 h 41"/>
                  <a:gd name="T4" fmla="*/ 23 w 46"/>
                  <a:gd name="T5" fmla="*/ 41 h 41"/>
                  <a:gd name="T6" fmla="*/ 41 w 46"/>
                  <a:gd name="T7" fmla="*/ 35 h 41"/>
                  <a:gd name="T8" fmla="*/ 46 w 46"/>
                  <a:gd name="T9" fmla="*/ 18 h 41"/>
                  <a:gd name="T10" fmla="*/ 41 w 46"/>
                  <a:gd name="T11" fmla="*/ 6 h 41"/>
                  <a:gd name="T12" fmla="*/ 23 w 46"/>
                  <a:gd name="T13" fmla="*/ 0 h 41"/>
                  <a:gd name="T14" fmla="*/ 6 w 46"/>
                  <a:gd name="T15" fmla="*/ 6 h 41"/>
                  <a:gd name="T16" fmla="*/ 0 w 46"/>
                  <a:gd name="T17" fmla="*/ 18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41"/>
                  <a:gd name="T29" fmla="*/ 46 w 46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41">
                    <a:moveTo>
                      <a:pt x="0" y="18"/>
                    </a:moveTo>
                    <a:lnTo>
                      <a:pt x="6" y="35"/>
                    </a:lnTo>
                    <a:lnTo>
                      <a:pt x="23" y="41"/>
                    </a:lnTo>
                    <a:lnTo>
                      <a:pt x="41" y="35"/>
                    </a:lnTo>
                    <a:lnTo>
                      <a:pt x="46" y="18"/>
                    </a:lnTo>
                    <a:lnTo>
                      <a:pt x="41" y="6"/>
                    </a:lnTo>
                    <a:lnTo>
                      <a:pt x="23" y="0"/>
                    </a:lnTo>
                    <a:lnTo>
                      <a:pt x="6" y="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0" name="Freeform 62"/>
              <p:cNvSpPr>
                <a:spLocks/>
              </p:cNvSpPr>
              <p:nvPr/>
            </p:nvSpPr>
            <p:spPr bwMode="auto">
              <a:xfrm>
                <a:off x="4465" y="2766"/>
                <a:ext cx="46" cy="41"/>
              </a:xfrm>
              <a:custGeom>
                <a:avLst/>
                <a:gdLst>
                  <a:gd name="T0" fmla="*/ 0 w 46"/>
                  <a:gd name="T1" fmla="*/ 18 h 41"/>
                  <a:gd name="T2" fmla="*/ 6 w 46"/>
                  <a:gd name="T3" fmla="*/ 35 h 41"/>
                  <a:gd name="T4" fmla="*/ 23 w 46"/>
                  <a:gd name="T5" fmla="*/ 41 h 41"/>
                  <a:gd name="T6" fmla="*/ 40 w 46"/>
                  <a:gd name="T7" fmla="*/ 35 h 41"/>
                  <a:gd name="T8" fmla="*/ 46 w 46"/>
                  <a:gd name="T9" fmla="*/ 18 h 41"/>
                  <a:gd name="T10" fmla="*/ 40 w 46"/>
                  <a:gd name="T11" fmla="*/ 0 h 41"/>
                  <a:gd name="T12" fmla="*/ 23 w 46"/>
                  <a:gd name="T13" fmla="*/ 0 h 41"/>
                  <a:gd name="T14" fmla="*/ 6 w 46"/>
                  <a:gd name="T15" fmla="*/ 6 h 41"/>
                  <a:gd name="T16" fmla="*/ 0 w 46"/>
                  <a:gd name="T17" fmla="*/ 18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41"/>
                  <a:gd name="T29" fmla="*/ 46 w 46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41">
                    <a:moveTo>
                      <a:pt x="0" y="18"/>
                    </a:moveTo>
                    <a:lnTo>
                      <a:pt x="6" y="35"/>
                    </a:lnTo>
                    <a:lnTo>
                      <a:pt x="23" y="41"/>
                    </a:lnTo>
                    <a:lnTo>
                      <a:pt x="40" y="35"/>
                    </a:lnTo>
                    <a:lnTo>
                      <a:pt x="46" y="18"/>
                    </a:lnTo>
                    <a:lnTo>
                      <a:pt x="40" y="0"/>
                    </a:lnTo>
                    <a:lnTo>
                      <a:pt x="23" y="0"/>
                    </a:lnTo>
                    <a:lnTo>
                      <a:pt x="6" y="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1" name="Freeform 63"/>
              <p:cNvSpPr>
                <a:spLocks/>
              </p:cNvSpPr>
              <p:nvPr/>
            </p:nvSpPr>
            <p:spPr bwMode="auto">
              <a:xfrm>
                <a:off x="4465" y="2738"/>
                <a:ext cx="40" cy="40"/>
              </a:xfrm>
              <a:custGeom>
                <a:avLst/>
                <a:gdLst>
                  <a:gd name="T0" fmla="*/ 0 w 40"/>
                  <a:gd name="T1" fmla="*/ 17 h 40"/>
                  <a:gd name="T2" fmla="*/ 6 w 40"/>
                  <a:gd name="T3" fmla="*/ 34 h 40"/>
                  <a:gd name="T4" fmla="*/ 17 w 40"/>
                  <a:gd name="T5" fmla="*/ 40 h 40"/>
                  <a:gd name="T6" fmla="*/ 35 w 40"/>
                  <a:gd name="T7" fmla="*/ 34 h 40"/>
                  <a:gd name="T8" fmla="*/ 40 w 40"/>
                  <a:gd name="T9" fmla="*/ 17 h 40"/>
                  <a:gd name="T10" fmla="*/ 35 w 40"/>
                  <a:gd name="T11" fmla="*/ 5 h 40"/>
                  <a:gd name="T12" fmla="*/ 17 w 40"/>
                  <a:gd name="T13" fmla="*/ 0 h 40"/>
                  <a:gd name="T14" fmla="*/ 0 w 40"/>
                  <a:gd name="T15" fmla="*/ 5 h 40"/>
                  <a:gd name="T16" fmla="*/ 0 w 40"/>
                  <a:gd name="T17" fmla="*/ 17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"/>
                  <a:gd name="T28" fmla="*/ 0 h 40"/>
                  <a:gd name="T29" fmla="*/ 40 w 40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" h="40">
                    <a:moveTo>
                      <a:pt x="0" y="17"/>
                    </a:moveTo>
                    <a:lnTo>
                      <a:pt x="6" y="34"/>
                    </a:lnTo>
                    <a:lnTo>
                      <a:pt x="17" y="40"/>
                    </a:lnTo>
                    <a:lnTo>
                      <a:pt x="35" y="34"/>
                    </a:lnTo>
                    <a:lnTo>
                      <a:pt x="40" y="17"/>
                    </a:lnTo>
                    <a:lnTo>
                      <a:pt x="35" y="5"/>
                    </a:lnTo>
                    <a:lnTo>
                      <a:pt x="17" y="0"/>
                    </a:lnTo>
                    <a:lnTo>
                      <a:pt x="0" y="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2" name="Freeform 64"/>
              <p:cNvSpPr>
                <a:spLocks/>
              </p:cNvSpPr>
              <p:nvPr/>
            </p:nvSpPr>
            <p:spPr bwMode="auto">
              <a:xfrm>
                <a:off x="4459" y="2714"/>
                <a:ext cx="46" cy="41"/>
              </a:xfrm>
              <a:custGeom>
                <a:avLst/>
                <a:gdLst>
                  <a:gd name="T0" fmla="*/ 0 w 46"/>
                  <a:gd name="T1" fmla="*/ 24 h 41"/>
                  <a:gd name="T2" fmla="*/ 6 w 46"/>
                  <a:gd name="T3" fmla="*/ 35 h 41"/>
                  <a:gd name="T4" fmla="*/ 23 w 46"/>
                  <a:gd name="T5" fmla="*/ 41 h 41"/>
                  <a:gd name="T6" fmla="*/ 41 w 46"/>
                  <a:gd name="T7" fmla="*/ 35 h 41"/>
                  <a:gd name="T8" fmla="*/ 46 w 46"/>
                  <a:gd name="T9" fmla="*/ 18 h 41"/>
                  <a:gd name="T10" fmla="*/ 41 w 46"/>
                  <a:gd name="T11" fmla="*/ 6 h 41"/>
                  <a:gd name="T12" fmla="*/ 23 w 46"/>
                  <a:gd name="T13" fmla="*/ 0 h 41"/>
                  <a:gd name="T14" fmla="*/ 6 w 46"/>
                  <a:gd name="T15" fmla="*/ 6 h 41"/>
                  <a:gd name="T16" fmla="*/ 0 w 46"/>
                  <a:gd name="T17" fmla="*/ 24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41"/>
                  <a:gd name="T29" fmla="*/ 46 w 46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41">
                    <a:moveTo>
                      <a:pt x="0" y="24"/>
                    </a:moveTo>
                    <a:lnTo>
                      <a:pt x="6" y="35"/>
                    </a:lnTo>
                    <a:lnTo>
                      <a:pt x="23" y="41"/>
                    </a:lnTo>
                    <a:lnTo>
                      <a:pt x="41" y="35"/>
                    </a:lnTo>
                    <a:lnTo>
                      <a:pt x="46" y="18"/>
                    </a:lnTo>
                    <a:lnTo>
                      <a:pt x="41" y="6"/>
                    </a:lnTo>
                    <a:lnTo>
                      <a:pt x="23" y="0"/>
                    </a:lnTo>
                    <a:lnTo>
                      <a:pt x="6" y="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3" name="Freeform 65"/>
              <p:cNvSpPr>
                <a:spLocks/>
              </p:cNvSpPr>
              <p:nvPr/>
            </p:nvSpPr>
            <p:spPr bwMode="auto">
              <a:xfrm>
                <a:off x="4448" y="2686"/>
                <a:ext cx="46" cy="40"/>
              </a:xfrm>
              <a:custGeom>
                <a:avLst/>
                <a:gdLst>
                  <a:gd name="T0" fmla="*/ 0 w 46"/>
                  <a:gd name="T1" fmla="*/ 23 h 40"/>
                  <a:gd name="T2" fmla="*/ 5 w 46"/>
                  <a:gd name="T3" fmla="*/ 34 h 40"/>
                  <a:gd name="T4" fmla="*/ 23 w 46"/>
                  <a:gd name="T5" fmla="*/ 40 h 40"/>
                  <a:gd name="T6" fmla="*/ 40 w 46"/>
                  <a:gd name="T7" fmla="*/ 34 h 40"/>
                  <a:gd name="T8" fmla="*/ 46 w 46"/>
                  <a:gd name="T9" fmla="*/ 23 h 40"/>
                  <a:gd name="T10" fmla="*/ 40 w 46"/>
                  <a:gd name="T11" fmla="*/ 5 h 40"/>
                  <a:gd name="T12" fmla="*/ 23 w 46"/>
                  <a:gd name="T13" fmla="*/ 0 h 40"/>
                  <a:gd name="T14" fmla="*/ 5 w 46"/>
                  <a:gd name="T15" fmla="*/ 5 h 40"/>
                  <a:gd name="T16" fmla="*/ 0 w 46"/>
                  <a:gd name="T17" fmla="*/ 23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40"/>
                  <a:gd name="T29" fmla="*/ 46 w 46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40">
                    <a:moveTo>
                      <a:pt x="0" y="23"/>
                    </a:moveTo>
                    <a:lnTo>
                      <a:pt x="5" y="34"/>
                    </a:lnTo>
                    <a:lnTo>
                      <a:pt x="23" y="40"/>
                    </a:lnTo>
                    <a:lnTo>
                      <a:pt x="40" y="34"/>
                    </a:lnTo>
                    <a:lnTo>
                      <a:pt x="46" y="23"/>
                    </a:lnTo>
                    <a:lnTo>
                      <a:pt x="40" y="5"/>
                    </a:lnTo>
                    <a:lnTo>
                      <a:pt x="23" y="0"/>
                    </a:lnTo>
                    <a:lnTo>
                      <a:pt x="5" y="5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4" name="Freeform 66"/>
              <p:cNvSpPr>
                <a:spLocks/>
              </p:cNvSpPr>
              <p:nvPr/>
            </p:nvSpPr>
            <p:spPr bwMode="auto">
              <a:xfrm>
                <a:off x="4453" y="2651"/>
                <a:ext cx="47" cy="40"/>
              </a:xfrm>
              <a:custGeom>
                <a:avLst/>
                <a:gdLst>
                  <a:gd name="T0" fmla="*/ 0 w 47"/>
                  <a:gd name="T1" fmla="*/ 23 h 40"/>
                  <a:gd name="T2" fmla="*/ 6 w 47"/>
                  <a:gd name="T3" fmla="*/ 35 h 40"/>
                  <a:gd name="T4" fmla="*/ 24 w 47"/>
                  <a:gd name="T5" fmla="*/ 40 h 40"/>
                  <a:gd name="T6" fmla="*/ 41 w 47"/>
                  <a:gd name="T7" fmla="*/ 35 h 40"/>
                  <a:gd name="T8" fmla="*/ 47 w 47"/>
                  <a:gd name="T9" fmla="*/ 23 h 40"/>
                  <a:gd name="T10" fmla="*/ 41 w 47"/>
                  <a:gd name="T11" fmla="*/ 6 h 40"/>
                  <a:gd name="T12" fmla="*/ 24 w 47"/>
                  <a:gd name="T13" fmla="*/ 0 h 40"/>
                  <a:gd name="T14" fmla="*/ 6 w 47"/>
                  <a:gd name="T15" fmla="*/ 6 h 40"/>
                  <a:gd name="T16" fmla="*/ 0 w 47"/>
                  <a:gd name="T17" fmla="*/ 23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7"/>
                  <a:gd name="T28" fmla="*/ 0 h 40"/>
                  <a:gd name="T29" fmla="*/ 47 w 47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7" h="40">
                    <a:moveTo>
                      <a:pt x="0" y="23"/>
                    </a:moveTo>
                    <a:lnTo>
                      <a:pt x="6" y="35"/>
                    </a:lnTo>
                    <a:lnTo>
                      <a:pt x="24" y="40"/>
                    </a:lnTo>
                    <a:lnTo>
                      <a:pt x="41" y="35"/>
                    </a:lnTo>
                    <a:lnTo>
                      <a:pt x="47" y="23"/>
                    </a:lnTo>
                    <a:lnTo>
                      <a:pt x="41" y="6"/>
                    </a:lnTo>
                    <a:lnTo>
                      <a:pt x="24" y="0"/>
                    </a:lnTo>
                    <a:lnTo>
                      <a:pt x="6" y="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5" name="Freeform 67"/>
              <p:cNvSpPr>
                <a:spLocks/>
              </p:cNvSpPr>
              <p:nvPr/>
            </p:nvSpPr>
            <p:spPr bwMode="auto">
              <a:xfrm>
                <a:off x="4459" y="2593"/>
                <a:ext cx="46" cy="46"/>
              </a:xfrm>
              <a:custGeom>
                <a:avLst/>
                <a:gdLst>
                  <a:gd name="T0" fmla="*/ 0 w 46"/>
                  <a:gd name="T1" fmla="*/ 23 h 46"/>
                  <a:gd name="T2" fmla="*/ 6 w 46"/>
                  <a:gd name="T3" fmla="*/ 41 h 46"/>
                  <a:gd name="T4" fmla="*/ 23 w 46"/>
                  <a:gd name="T5" fmla="*/ 46 h 46"/>
                  <a:gd name="T6" fmla="*/ 41 w 46"/>
                  <a:gd name="T7" fmla="*/ 41 h 46"/>
                  <a:gd name="T8" fmla="*/ 46 w 46"/>
                  <a:gd name="T9" fmla="*/ 23 h 46"/>
                  <a:gd name="T10" fmla="*/ 41 w 46"/>
                  <a:gd name="T11" fmla="*/ 6 h 46"/>
                  <a:gd name="T12" fmla="*/ 23 w 46"/>
                  <a:gd name="T13" fmla="*/ 0 h 46"/>
                  <a:gd name="T14" fmla="*/ 6 w 46"/>
                  <a:gd name="T15" fmla="*/ 6 h 46"/>
                  <a:gd name="T16" fmla="*/ 0 w 46"/>
                  <a:gd name="T17" fmla="*/ 23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46"/>
                  <a:gd name="T29" fmla="*/ 46 w 46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46">
                    <a:moveTo>
                      <a:pt x="0" y="23"/>
                    </a:moveTo>
                    <a:lnTo>
                      <a:pt x="6" y="41"/>
                    </a:lnTo>
                    <a:lnTo>
                      <a:pt x="23" y="46"/>
                    </a:lnTo>
                    <a:lnTo>
                      <a:pt x="41" y="41"/>
                    </a:lnTo>
                    <a:lnTo>
                      <a:pt x="46" y="23"/>
                    </a:lnTo>
                    <a:lnTo>
                      <a:pt x="41" y="6"/>
                    </a:lnTo>
                    <a:lnTo>
                      <a:pt x="23" y="0"/>
                    </a:lnTo>
                    <a:lnTo>
                      <a:pt x="6" y="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" name="Freeform 68"/>
              <p:cNvSpPr>
                <a:spLocks/>
              </p:cNvSpPr>
              <p:nvPr/>
            </p:nvSpPr>
            <p:spPr bwMode="auto">
              <a:xfrm>
                <a:off x="4430" y="2645"/>
                <a:ext cx="41" cy="41"/>
              </a:xfrm>
              <a:custGeom>
                <a:avLst/>
                <a:gdLst>
                  <a:gd name="T0" fmla="*/ 0 w 41"/>
                  <a:gd name="T1" fmla="*/ 23 h 41"/>
                  <a:gd name="T2" fmla="*/ 6 w 41"/>
                  <a:gd name="T3" fmla="*/ 35 h 41"/>
                  <a:gd name="T4" fmla="*/ 23 w 41"/>
                  <a:gd name="T5" fmla="*/ 41 h 41"/>
                  <a:gd name="T6" fmla="*/ 41 w 41"/>
                  <a:gd name="T7" fmla="*/ 35 h 41"/>
                  <a:gd name="T8" fmla="*/ 41 w 41"/>
                  <a:gd name="T9" fmla="*/ 23 h 41"/>
                  <a:gd name="T10" fmla="*/ 35 w 41"/>
                  <a:gd name="T11" fmla="*/ 6 h 41"/>
                  <a:gd name="T12" fmla="*/ 23 w 41"/>
                  <a:gd name="T13" fmla="*/ 0 h 41"/>
                  <a:gd name="T14" fmla="*/ 6 w 41"/>
                  <a:gd name="T15" fmla="*/ 6 h 41"/>
                  <a:gd name="T16" fmla="*/ 0 w 41"/>
                  <a:gd name="T17" fmla="*/ 23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"/>
                  <a:gd name="T28" fmla="*/ 0 h 41"/>
                  <a:gd name="T29" fmla="*/ 41 w 41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" h="41">
                    <a:moveTo>
                      <a:pt x="0" y="23"/>
                    </a:moveTo>
                    <a:lnTo>
                      <a:pt x="6" y="35"/>
                    </a:lnTo>
                    <a:lnTo>
                      <a:pt x="23" y="41"/>
                    </a:lnTo>
                    <a:lnTo>
                      <a:pt x="41" y="35"/>
                    </a:lnTo>
                    <a:lnTo>
                      <a:pt x="41" y="23"/>
                    </a:lnTo>
                    <a:lnTo>
                      <a:pt x="35" y="6"/>
                    </a:lnTo>
                    <a:lnTo>
                      <a:pt x="23" y="0"/>
                    </a:lnTo>
                    <a:lnTo>
                      <a:pt x="6" y="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" name="Freeform 69"/>
              <p:cNvSpPr>
                <a:spLocks/>
              </p:cNvSpPr>
              <p:nvPr/>
            </p:nvSpPr>
            <p:spPr bwMode="auto">
              <a:xfrm>
                <a:off x="4413" y="2680"/>
                <a:ext cx="46" cy="40"/>
              </a:xfrm>
              <a:custGeom>
                <a:avLst/>
                <a:gdLst>
                  <a:gd name="T0" fmla="*/ 0 w 46"/>
                  <a:gd name="T1" fmla="*/ 17 h 40"/>
                  <a:gd name="T2" fmla="*/ 6 w 46"/>
                  <a:gd name="T3" fmla="*/ 34 h 40"/>
                  <a:gd name="T4" fmla="*/ 23 w 46"/>
                  <a:gd name="T5" fmla="*/ 40 h 40"/>
                  <a:gd name="T6" fmla="*/ 40 w 46"/>
                  <a:gd name="T7" fmla="*/ 34 h 40"/>
                  <a:gd name="T8" fmla="*/ 46 w 46"/>
                  <a:gd name="T9" fmla="*/ 17 h 40"/>
                  <a:gd name="T10" fmla="*/ 40 w 46"/>
                  <a:gd name="T11" fmla="*/ 6 h 40"/>
                  <a:gd name="T12" fmla="*/ 23 w 46"/>
                  <a:gd name="T13" fmla="*/ 0 h 40"/>
                  <a:gd name="T14" fmla="*/ 6 w 46"/>
                  <a:gd name="T15" fmla="*/ 6 h 40"/>
                  <a:gd name="T16" fmla="*/ 0 w 46"/>
                  <a:gd name="T17" fmla="*/ 17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40"/>
                  <a:gd name="T29" fmla="*/ 46 w 46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40">
                    <a:moveTo>
                      <a:pt x="0" y="17"/>
                    </a:moveTo>
                    <a:lnTo>
                      <a:pt x="6" y="34"/>
                    </a:lnTo>
                    <a:lnTo>
                      <a:pt x="23" y="40"/>
                    </a:lnTo>
                    <a:lnTo>
                      <a:pt x="40" y="34"/>
                    </a:lnTo>
                    <a:lnTo>
                      <a:pt x="46" y="17"/>
                    </a:lnTo>
                    <a:lnTo>
                      <a:pt x="40" y="6"/>
                    </a:lnTo>
                    <a:lnTo>
                      <a:pt x="23" y="0"/>
                    </a:lnTo>
                    <a:lnTo>
                      <a:pt x="6" y="6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" name="Freeform 70"/>
              <p:cNvSpPr>
                <a:spLocks/>
              </p:cNvSpPr>
              <p:nvPr/>
            </p:nvSpPr>
            <p:spPr bwMode="auto">
              <a:xfrm>
                <a:off x="4413" y="2686"/>
                <a:ext cx="46" cy="40"/>
              </a:xfrm>
              <a:custGeom>
                <a:avLst/>
                <a:gdLst>
                  <a:gd name="T0" fmla="*/ 0 w 46"/>
                  <a:gd name="T1" fmla="*/ 17 h 40"/>
                  <a:gd name="T2" fmla="*/ 6 w 46"/>
                  <a:gd name="T3" fmla="*/ 34 h 40"/>
                  <a:gd name="T4" fmla="*/ 23 w 46"/>
                  <a:gd name="T5" fmla="*/ 40 h 40"/>
                  <a:gd name="T6" fmla="*/ 40 w 46"/>
                  <a:gd name="T7" fmla="*/ 34 h 40"/>
                  <a:gd name="T8" fmla="*/ 46 w 46"/>
                  <a:gd name="T9" fmla="*/ 17 h 40"/>
                  <a:gd name="T10" fmla="*/ 40 w 46"/>
                  <a:gd name="T11" fmla="*/ 5 h 40"/>
                  <a:gd name="T12" fmla="*/ 23 w 46"/>
                  <a:gd name="T13" fmla="*/ 0 h 40"/>
                  <a:gd name="T14" fmla="*/ 6 w 46"/>
                  <a:gd name="T15" fmla="*/ 5 h 40"/>
                  <a:gd name="T16" fmla="*/ 0 w 46"/>
                  <a:gd name="T17" fmla="*/ 17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40"/>
                  <a:gd name="T29" fmla="*/ 46 w 46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40">
                    <a:moveTo>
                      <a:pt x="0" y="17"/>
                    </a:moveTo>
                    <a:lnTo>
                      <a:pt x="6" y="34"/>
                    </a:lnTo>
                    <a:lnTo>
                      <a:pt x="23" y="40"/>
                    </a:lnTo>
                    <a:lnTo>
                      <a:pt x="40" y="34"/>
                    </a:lnTo>
                    <a:lnTo>
                      <a:pt x="46" y="17"/>
                    </a:lnTo>
                    <a:lnTo>
                      <a:pt x="40" y="5"/>
                    </a:lnTo>
                    <a:lnTo>
                      <a:pt x="23" y="0"/>
                    </a:lnTo>
                    <a:lnTo>
                      <a:pt x="6" y="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" name="Freeform 71"/>
              <p:cNvSpPr>
                <a:spLocks/>
              </p:cNvSpPr>
              <p:nvPr/>
            </p:nvSpPr>
            <p:spPr bwMode="auto">
              <a:xfrm>
                <a:off x="4384" y="2755"/>
                <a:ext cx="41" cy="40"/>
              </a:xfrm>
              <a:custGeom>
                <a:avLst/>
                <a:gdLst>
                  <a:gd name="T0" fmla="*/ 0 w 41"/>
                  <a:gd name="T1" fmla="*/ 23 h 40"/>
                  <a:gd name="T2" fmla="*/ 6 w 41"/>
                  <a:gd name="T3" fmla="*/ 35 h 40"/>
                  <a:gd name="T4" fmla="*/ 23 w 41"/>
                  <a:gd name="T5" fmla="*/ 40 h 40"/>
                  <a:gd name="T6" fmla="*/ 35 w 41"/>
                  <a:gd name="T7" fmla="*/ 35 h 40"/>
                  <a:gd name="T8" fmla="*/ 41 w 41"/>
                  <a:gd name="T9" fmla="*/ 23 h 40"/>
                  <a:gd name="T10" fmla="*/ 35 w 41"/>
                  <a:gd name="T11" fmla="*/ 6 h 40"/>
                  <a:gd name="T12" fmla="*/ 23 w 41"/>
                  <a:gd name="T13" fmla="*/ 0 h 40"/>
                  <a:gd name="T14" fmla="*/ 6 w 41"/>
                  <a:gd name="T15" fmla="*/ 6 h 40"/>
                  <a:gd name="T16" fmla="*/ 0 w 41"/>
                  <a:gd name="T17" fmla="*/ 23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"/>
                  <a:gd name="T28" fmla="*/ 0 h 40"/>
                  <a:gd name="T29" fmla="*/ 41 w 41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" h="40">
                    <a:moveTo>
                      <a:pt x="0" y="23"/>
                    </a:moveTo>
                    <a:lnTo>
                      <a:pt x="6" y="35"/>
                    </a:lnTo>
                    <a:lnTo>
                      <a:pt x="23" y="40"/>
                    </a:lnTo>
                    <a:lnTo>
                      <a:pt x="35" y="35"/>
                    </a:lnTo>
                    <a:lnTo>
                      <a:pt x="41" y="23"/>
                    </a:lnTo>
                    <a:lnTo>
                      <a:pt x="35" y="6"/>
                    </a:lnTo>
                    <a:lnTo>
                      <a:pt x="23" y="0"/>
                    </a:lnTo>
                    <a:lnTo>
                      <a:pt x="6" y="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" name="Freeform 72"/>
              <p:cNvSpPr>
                <a:spLocks/>
              </p:cNvSpPr>
              <p:nvPr/>
            </p:nvSpPr>
            <p:spPr bwMode="auto">
              <a:xfrm>
                <a:off x="4396" y="2714"/>
                <a:ext cx="46" cy="41"/>
              </a:xfrm>
              <a:custGeom>
                <a:avLst/>
                <a:gdLst>
                  <a:gd name="T0" fmla="*/ 0 w 46"/>
                  <a:gd name="T1" fmla="*/ 24 h 41"/>
                  <a:gd name="T2" fmla="*/ 6 w 46"/>
                  <a:gd name="T3" fmla="*/ 35 h 41"/>
                  <a:gd name="T4" fmla="*/ 23 w 46"/>
                  <a:gd name="T5" fmla="*/ 41 h 41"/>
                  <a:gd name="T6" fmla="*/ 40 w 46"/>
                  <a:gd name="T7" fmla="*/ 35 h 41"/>
                  <a:gd name="T8" fmla="*/ 46 w 46"/>
                  <a:gd name="T9" fmla="*/ 24 h 41"/>
                  <a:gd name="T10" fmla="*/ 40 w 46"/>
                  <a:gd name="T11" fmla="*/ 6 h 41"/>
                  <a:gd name="T12" fmla="*/ 23 w 46"/>
                  <a:gd name="T13" fmla="*/ 0 h 41"/>
                  <a:gd name="T14" fmla="*/ 6 w 46"/>
                  <a:gd name="T15" fmla="*/ 6 h 41"/>
                  <a:gd name="T16" fmla="*/ 0 w 46"/>
                  <a:gd name="T17" fmla="*/ 24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41"/>
                  <a:gd name="T29" fmla="*/ 46 w 46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41">
                    <a:moveTo>
                      <a:pt x="0" y="24"/>
                    </a:moveTo>
                    <a:lnTo>
                      <a:pt x="6" y="35"/>
                    </a:lnTo>
                    <a:lnTo>
                      <a:pt x="23" y="41"/>
                    </a:lnTo>
                    <a:lnTo>
                      <a:pt x="40" y="35"/>
                    </a:lnTo>
                    <a:lnTo>
                      <a:pt x="46" y="24"/>
                    </a:lnTo>
                    <a:lnTo>
                      <a:pt x="40" y="6"/>
                    </a:lnTo>
                    <a:lnTo>
                      <a:pt x="23" y="0"/>
                    </a:lnTo>
                    <a:lnTo>
                      <a:pt x="6" y="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" name="Freeform 73"/>
              <p:cNvSpPr>
                <a:spLocks/>
              </p:cNvSpPr>
              <p:nvPr/>
            </p:nvSpPr>
            <p:spPr bwMode="auto">
              <a:xfrm>
                <a:off x="4350" y="2743"/>
                <a:ext cx="46" cy="47"/>
              </a:xfrm>
              <a:custGeom>
                <a:avLst/>
                <a:gdLst>
                  <a:gd name="T0" fmla="*/ 0 w 46"/>
                  <a:gd name="T1" fmla="*/ 23 h 47"/>
                  <a:gd name="T2" fmla="*/ 5 w 46"/>
                  <a:gd name="T3" fmla="*/ 41 h 47"/>
                  <a:gd name="T4" fmla="*/ 23 w 46"/>
                  <a:gd name="T5" fmla="*/ 47 h 47"/>
                  <a:gd name="T6" fmla="*/ 40 w 46"/>
                  <a:gd name="T7" fmla="*/ 35 h 47"/>
                  <a:gd name="T8" fmla="*/ 46 w 46"/>
                  <a:gd name="T9" fmla="*/ 23 h 47"/>
                  <a:gd name="T10" fmla="*/ 40 w 46"/>
                  <a:gd name="T11" fmla="*/ 6 h 47"/>
                  <a:gd name="T12" fmla="*/ 23 w 46"/>
                  <a:gd name="T13" fmla="*/ 0 h 47"/>
                  <a:gd name="T14" fmla="*/ 5 w 46"/>
                  <a:gd name="T15" fmla="*/ 6 h 47"/>
                  <a:gd name="T16" fmla="*/ 0 w 46"/>
                  <a:gd name="T17" fmla="*/ 23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47"/>
                  <a:gd name="T29" fmla="*/ 46 w 46"/>
                  <a:gd name="T30" fmla="*/ 47 h 4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47">
                    <a:moveTo>
                      <a:pt x="0" y="23"/>
                    </a:moveTo>
                    <a:lnTo>
                      <a:pt x="5" y="41"/>
                    </a:lnTo>
                    <a:lnTo>
                      <a:pt x="23" y="47"/>
                    </a:lnTo>
                    <a:lnTo>
                      <a:pt x="40" y="35"/>
                    </a:lnTo>
                    <a:lnTo>
                      <a:pt x="46" y="23"/>
                    </a:lnTo>
                    <a:lnTo>
                      <a:pt x="40" y="6"/>
                    </a:lnTo>
                    <a:lnTo>
                      <a:pt x="23" y="0"/>
                    </a:lnTo>
                    <a:lnTo>
                      <a:pt x="5" y="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" name="Freeform 74"/>
              <p:cNvSpPr>
                <a:spLocks/>
              </p:cNvSpPr>
              <p:nvPr/>
            </p:nvSpPr>
            <p:spPr bwMode="auto">
              <a:xfrm>
                <a:off x="4373" y="2720"/>
                <a:ext cx="46" cy="41"/>
              </a:xfrm>
              <a:custGeom>
                <a:avLst/>
                <a:gdLst>
                  <a:gd name="T0" fmla="*/ 0 w 46"/>
                  <a:gd name="T1" fmla="*/ 23 h 41"/>
                  <a:gd name="T2" fmla="*/ 5 w 46"/>
                  <a:gd name="T3" fmla="*/ 35 h 41"/>
                  <a:gd name="T4" fmla="*/ 23 w 46"/>
                  <a:gd name="T5" fmla="*/ 41 h 41"/>
                  <a:gd name="T6" fmla="*/ 40 w 46"/>
                  <a:gd name="T7" fmla="*/ 35 h 41"/>
                  <a:gd name="T8" fmla="*/ 46 w 46"/>
                  <a:gd name="T9" fmla="*/ 23 h 41"/>
                  <a:gd name="T10" fmla="*/ 40 w 46"/>
                  <a:gd name="T11" fmla="*/ 6 h 41"/>
                  <a:gd name="T12" fmla="*/ 23 w 46"/>
                  <a:gd name="T13" fmla="*/ 0 h 41"/>
                  <a:gd name="T14" fmla="*/ 5 w 46"/>
                  <a:gd name="T15" fmla="*/ 6 h 41"/>
                  <a:gd name="T16" fmla="*/ 0 w 46"/>
                  <a:gd name="T17" fmla="*/ 23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41"/>
                  <a:gd name="T29" fmla="*/ 46 w 46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41">
                    <a:moveTo>
                      <a:pt x="0" y="23"/>
                    </a:moveTo>
                    <a:lnTo>
                      <a:pt x="5" y="35"/>
                    </a:lnTo>
                    <a:lnTo>
                      <a:pt x="23" y="41"/>
                    </a:lnTo>
                    <a:lnTo>
                      <a:pt x="40" y="35"/>
                    </a:lnTo>
                    <a:lnTo>
                      <a:pt x="46" y="23"/>
                    </a:lnTo>
                    <a:lnTo>
                      <a:pt x="40" y="6"/>
                    </a:lnTo>
                    <a:lnTo>
                      <a:pt x="23" y="0"/>
                    </a:lnTo>
                    <a:lnTo>
                      <a:pt x="5" y="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" name="Freeform 75"/>
              <p:cNvSpPr>
                <a:spLocks/>
              </p:cNvSpPr>
              <p:nvPr/>
            </p:nvSpPr>
            <p:spPr bwMode="auto">
              <a:xfrm>
                <a:off x="4332" y="2720"/>
                <a:ext cx="46" cy="41"/>
              </a:xfrm>
              <a:custGeom>
                <a:avLst/>
                <a:gdLst>
                  <a:gd name="T0" fmla="*/ 0 w 46"/>
                  <a:gd name="T1" fmla="*/ 18 h 41"/>
                  <a:gd name="T2" fmla="*/ 6 w 46"/>
                  <a:gd name="T3" fmla="*/ 35 h 41"/>
                  <a:gd name="T4" fmla="*/ 23 w 46"/>
                  <a:gd name="T5" fmla="*/ 41 h 41"/>
                  <a:gd name="T6" fmla="*/ 41 w 46"/>
                  <a:gd name="T7" fmla="*/ 35 h 41"/>
                  <a:gd name="T8" fmla="*/ 46 w 46"/>
                  <a:gd name="T9" fmla="*/ 18 h 41"/>
                  <a:gd name="T10" fmla="*/ 41 w 46"/>
                  <a:gd name="T11" fmla="*/ 6 h 41"/>
                  <a:gd name="T12" fmla="*/ 23 w 46"/>
                  <a:gd name="T13" fmla="*/ 0 h 41"/>
                  <a:gd name="T14" fmla="*/ 6 w 46"/>
                  <a:gd name="T15" fmla="*/ 6 h 41"/>
                  <a:gd name="T16" fmla="*/ 0 w 46"/>
                  <a:gd name="T17" fmla="*/ 18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41"/>
                  <a:gd name="T29" fmla="*/ 46 w 46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41">
                    <a:moveTo>
                      <a:pt x="0" y="18"/>
                    </a:moveTo>
                    <a:lnTo>
                      <a:pt x="6" y="35"/>
                    </a:lnTo>
                    <a:lnTo>
                      <a:pt x="23" y="41"/>
                    </a:lnTo>
                    <a:lnTo>
                      <a:pt x="41" y="35"/>
                    </a:lnTo>
                    <a:lnTo>
                      <a:pt x="46" y="18"/>
                    </a:lnTo>
                    <a:lnTo>
                      <a:pt x="41" y="6"/>
                    </a:lnTo>
                    <a:lnTo>
                      <a:pt x="23" y="0"/>
                    </a:lnTo>
                    <a:lnTo>
                      <a:pt x="6" y="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" name="Freeform 76"/>
              <p:cNvSpPr>
                <a:spLocks/>
              </p:cNvSpPr>
              <p:nvPr/>
            </p:nvSpPr>
            <p:spPr bwMode="auto">
              <a:xfrm>
                <a:off x="4361" y="2697"/>
                <a:ext cx="41" cy="41"/>
              </a:xfrm>
              <a:custGeom>
                <a:avLst/>
                <a:gdLst>
                  <a:gd name="T0" fmla="*/ 0 w 41"/>
                  <a:gd name="T1" fmla="*/ 23 h 41"/>
                  <a:gd name="T2" fmla="*/ 6 w 41"/>
                  <a:gd name="T3" fmla="*/ 35 h 41"/>
                  <a:gd name="T4" fmla="*/ 23 w 41"/>
                  <a:gd name="T5" fmla="*/ 41 h 41"/>
                  <a:gd name="T6" fmla="*/ 35 w 41"/>
                  <a:gd name="T7" fmla="*/ 35 h 41"/>
                  <a:gd name="T8" fmla="*/ 41 w 41"/>
                  <a:gd name="T9" fmla="*/ 23 h 41"/>
                  <a:gd name="T10" fmla="*/ 35 w 41"/>
                  <a:gd name="T11" fmla="*/ 6 h 41"/>
                  <a:gd name="T12" fmla="*/ 17 w 41"/>
                  <a:gd name="T13" fmla="*/ 0 h 41"/>
                  <a:gd name="T14" fmla="*/ 6 w 41"/>
                  <a:gd name="T15" fmla="*/ 6 h 41"/>
                  <a:gd name="T16" fmla="*/ 0 w 41"/>
                  <a:gd name="T17" fmla="*/ 23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"/>
                  <a:gd name="T28" fmla="*/ 0 h 41"/>
                  <a:gd name="T29" fmla="*/ 41 w 41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" h="41">
                    <a:moveTo>
                      <a:pt x="0" y="23"/>
                    </a:moveTo>
                    <a:lnTo>
                      <a:pt x="6" y="35"/>
                    </a:lnTo>
                    <a:lnTo>
                      <a:pt x="23" y="41"/>
                    </a:lnTo>
                    <a:lnTo>
                      <a:pt x="35" y="35"/>
                    </a:lnTo>
                    <a:lnTo>
                      <a:pt x="41" y="23"/>
                    </a:lnTo>
                    <a:lnTo>
                      <a:pt x="35" y="6"/>
                    </a:lnTo>
                    <a:lnTo>
                      <a:pt x="17" y="0"/>
                    </a:lnTo>
                    <a:lnTo>
                      <a:pt x="6" y="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" name="Freeform 77"/>
              <p:cNvSpPr>
                <a:spLocks/>
              </p:cNvSpPr>
              <p:nvPr/>
            </p:nvSpPr>
            <p:spPr bwMode="auto">
              <a:xfrm>
                <a:off x="4384" y="2674"/>
                <a:ext cx="41" cy="40"/>
              </a:xfrm>
              <a:custGeom>
                <a:avLst/>
                <a:gdLst>
                  <a:gd name="T0" fmla="*/ 0 w 41"/>
                  <a:gd name="T1" fmla="*/ 23 h 40"/>
                  <a:gd name="T2" fmla="*/ 6 w 41"/>
                  <a:gd name="T3" fmla="*/ 35 h 40"/>
                  <a:gd name="T4" fmla="*/ 18 w 41"/>
                  <a:gd name="T5" fmla="*/ 40 h 40"/>
                  <a:gd name="T6" fmla="*/ 35 w 41"/>
                  <a:gd name="T7" fmla="*/ 35 h 40"/>
                  <a:gd name="T8" fmla="*/ 41 w 41"/>
                  <a:gd name="T9" fmla="*/ 23 h 40"/>
                  <a:gd name="T10" fmla="*/ 35 w 41"/>
                  <a:gd name="T11" fmla="*/ 6 h 40"/>
                  <a:gd name="T12" fmla="*/ 18 w 41"/>
                  <a:gd name="T13" fmla="*/ 0 h 40"/>
                  <a:gd name="T14" fmla="*/ 6 w 41"/>
                  <a:gd name="T15" fmla="*/ 6 h 40"/>
                  <a:gd name="T16" fmla="*/ 0 w 41"/>
                  <a:gd name="T17" fmla="*/ 23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"/>
                  <a:gd name="T28" fmla="*/ 0 h 40"/>
                  <a:gd name="T29" fmla="*/ 41 w 41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" h="40">
                    <a:moveTo>
                      <a:pt x="0" y="23"/>
                    </a:moveTo>
                    <a:lnTo>
                      <a:pt x="6" y="35"/>
                    </a:lnTo>
                    <a:lnTo>
                      <a:pt x="18" y="40"/>
                    </a:lnTo>
                    <a:lnTo>
                      <a:pt x="35" y="35"/>
                    </a:lnTo>
                    <a:lnTo>
                      <a:pt x="41" y="23"/>
                    </a:lnTo>
                    <a:lnTo>
                      <a:pt x="35" y="6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" name="Freeform 78"/>
              <p:cNvSpPr>
                <a:spLocks/>
              </p:cNvSpPr>
              <p:nvPr/>
            </p:nvSpPr>
            <p:spPr bwMode="auto">
              <a:xfrm>
                <a:off x="4390" y="2645"/>
                <a:ext cx="46" cy="41"/>
              </a:xfrm>
              <a:custGeom>
                <a:avLst/>
                <a:gdLst>
                  <a:gd name="T0" fmla="*/ 0 w 46"/>
                  <a:gd name="T1" fmla="*/ 23 h 41"/>
                  <a:gd name="T2" fmla="*/ 6 w 46"/>
                  <a:gd name="T3" fmla="*/ 35 h 41"/>
                  <a:gd name="T4" fmla="*/ 23 w 46"/>
                  <a:gd name="T5" fmla="*/ 41 h 41"/>
                  <a:gd name="T6" fmla="*/ 40 w 46"/>
                  <a:gd name="T7" fmla="*/ 35 h 41"/>
                  <a:gd name="T8" fmla="*/ 46 w 46"/>
                  <a:gd name="T9" fmla="*/ 23 h 41"/>
                  <a:gd name="T10" fmla="*/ 40 w 46"/>
                  <a:gd name="T11" fmla="*/ 6 h 41"/>
                  <a:gd name="T12" fmla="*/ 23 w 46"/>
                  <a:gd name="T13" fmla="*/ 0 h 41"/>
                  <a:gd name="T14" fmla="*/ 6 w 46"/>
                  <a:gd name="T15" fmla="*/ 6 h 41"/>
                  <a:gd name="T16" fmla="*/ 0 w 46"/>
                  <a:gd name="T17" fmla="*/ 23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41"/>
                  <a:gd name="T29" fmla="*/ 46 w 46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41">
                    <a:moveTo>
                      <a:pt x="0" y="23"/>
                    </a:moveTo>
                    <a:lnTo>
                      <a:pt x="6" y="35"/>
                    </a:lnTo>
                    <a:lnTo>
                      <a:pt x="23" y="41"/>
                    </a:lnTo>
                    <a:lnTo>
                      <a:pt x="40" y="35"/>
                    </a:lnTo>
                    <a:lnTo>
                      <a:pt x="46" y="23"/>
                    </a:lnTo>
                    <a:lnTo>
                      <a:pt x="40" y="6"/>
                    </a:lnTo>
                    <a:lnTo>
                      <a:pt x="23" y="0"/>
                    </a:lnTo>
                    <a:lnTo>
                      <a:pt x="6" y="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7" name="Freeform 79"/>
              <p:cNvSpPr>
                <a:spLocks/>
              </p:cNvSpPr>
              <p:nvPr/>
            </p:nvSpPr>
            <p:spPr bwMode="auto">
              <a:xfrm>
                <a:off x="4384" y="2610"/>
                <a:ext cx="46" cy="41"/>
              </a:xfrm>
              <a:custGeom>
                <a:avLst/>
                <a:gdLst>
                  <a:gd name="T0" fmla="*/ 0 w 46"/>
                  <a:gd name="T1" fmla="*/ 24 h 41"/>
                  <a:gd name="T2" fmla="*/ 6 w 46"/>
                  <a:gd name="T3" fmla="*/ 35 h 41"/>
                  <a:gd name="T4" fmla="*/ 23 w 46"/>
                  <a:gd name="T5" fmla="*/ 41 h 41"/>
                  <a:gd name="T6" fmla="*/ 41 w 46"/>
                  <a:gd name="T7" fmla="*/ 35 h 41"/>
                  <a:gd name="T8" fmla="*/ 46 w 46"/>
                  <a:gd name="T9" fmla="*/ 24 h 41"/>
                  <a:gd name="T10" fmla="*/ 41 w 46"/>
                  <a:gd name="T11" fmla="*/ 6 h 41"/>
                  <a:gd name="T12" fmla="*/ 23 w 46"/>
                  <a:gd name="T13" fmla="*/ 0 h 41"/>
                  <a:gd name="T14" fmla="*/ 6 w 46"/>
                  <a:gd name="T15" fmla="*/ 6 h 41"/>
                  <a:gd name="T16" fmla="*/ 0 w 46"/>
                  <a:gd name="T17" fmla="*/ 24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41"/>
                  <a:gd name="T29" fmla="*/ 46 w 46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41">
                    <a:moveTo>
                      <a:pt x="0" y="24"/>
                    </a:moveTo>
                    <a:lnTo>
                      <a:pt x="6" y="35"/>
                    </a:lnTo>
                    <a:lnTo>
                      <a:pt x="23" y="41"/>
                    </a:lnTo>
                    <a:lnTo>
                      <a:pt x="41" y="35"/>
                    </a:lnTo>
                    <a:lnTo>
                      <a:pt x="46" y="24"/>
                    </a:lnTo>
                    <a:lnTo>
                      <a:pt x="41" y="6"/>
                    </a:lnTo>
                    <a:lnTo>
                      <a:pt x="23" y="0"/>
                    </a:lnTo>
                    <a:lnTo>
                      <a:pt x="6" y="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8" name="Freeform 80"/>
              <p:cNvSpPr>
                <a:spLocks/>
              </p:cNvSpPr>
              <p:nvPr/>
            </p:nvSpPr>
            <p:spPr bwMode="auto">
              <a:xfrm>
                <a:off x="4390" y="2593"/>
                <a:ext cx="46" cy="41"/>
              </a:xfrm>
              <a:custGeom>
                <a:avLst/>
                <a:gdLst>
                  <a:gd name="T0" fmla="*/ 0 w 46"/>
                  <a:gd name="T1" fmla="*/ 17 h 41"/>
                  <a:gd name="T2" fmla="*/ 6 w 46"/>
                  <a:gd name="T3" fmla="*/ 35 h 41"/>
                  <a:gd name="T4" fmla="*/ 23 w 46"/>
                  <a:gd name="T5" fmla="*/ 41 h 41"/>
                  <a:gd name="T6" fmla="*/ 40 w 46"/>
                  <a:gd name="T7" fmla="*/ 35 h 41"/>
                  <a:gd name="T8" fmla="*/ 46 w 46"/>
                  <a:gd name="T9" fmla="*/ 17 h 41"/>
                  <a:gd name="T10" fmla="*/ 40 w 46"/>
                  <a:gd name="T11" fmla="*/ 6 h 41"/>
                  <a:gd name="T12" fmla="*/ 23 w 46"/>
                  <a:gd name="T13" fmla="*/ 0 h 41"/>
                  <a:gd name="T14" fmla="*/ 6 w 46"/>
                  <a:gd name="T15" fmla="*/ 6 h 41"/>
                  <a:gd name="T16" fmla="*/ 0 w 46"/>
                  <a:gd name="T17" fmla="*/ 17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41"/>
                  <a:gd name="T29" fmla="*/ 46 w 46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41">
                    <a:moveTo>
                      <a:pt x="0" y="17"/>
                    </a:moveTo>
                    <a:lnTo>
                      <a:pt x="6" y="35"/>
                    </a:lnTo>
                    <a:lnTo>
                      <a:pt x="23" y="41"/>
                    </a:lnTo>
                    <a:lnTo>
                      <a:pt x="40" y="35"/>
                    </a:lnTo>
                    <a:lnTo>
                      <a:pt x="46" y="17"/>
                    </a:lnTo>
                    <a:lnTo>
                      <a:pt x="40" y="6"/>
                    </a:lnTo>
                    <a:lnTo>
                      <a:pt x="23" y="0"/>
                    </a:lnTo>
                    <a:lnTo>
                      <a:pt x="6" y="6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9" name="Freeform 81"/>
              <p:cNvSpPr>
                <a:spLocks/>
              </p:cNvSpPr>
              <p:nvPr/>
            </p:nvSpPr>
            <p:spPr bwMode="auto">
              <a:xfrm>
                <a:off x="4344" y="2605"/>
                <a:ext cx="46" cy="40"/>
              </a:xfrm>
              <a:custGeom>
                <a:avLst/>
                <a:gdLst>
                  <a:gd name="T0" fmla="*/ 0 w 46"/>
                  <a:gd name="T1" fmla="*/ 17 h 40"/>
                  <a:gd name="T2" fmla="*/ 6 w 46"/>
                  <a:gd name="T3" fmla="*/ 34 h 40"/>
                  <a:gd name="T4" fmla="*/ 23 w 46"/>
                  <a:gd name="T5" fmla="*/ 40 h 40"/>
                  <a:gd name="T6" fmla="*/ 40 w 46"/>
                  <a:gd name="T7" fmla="*/ 34 h 40"/>
                  <a:gd name="T8" fmla="*/ 46 w 46"/>
                  <a:gd name="T9" fmla="*/ 17 h 40"/>
                  <a:gd name="T10" fmla="*/ 40 w 46"/>
                  <a:gd name="T11" fmla="*/ 5 h 40"/>
                  <a:gd name="T12" fmla="*/ 23 w 46"/>
                  <a:gd name="T13" fmla="*/ 0 h 40"/>
                  <a:gd name="T14" fmla="*/ 6 w 46"/>
                  <a:gd name="T15" fmla="*/ 5 h 40"/>
                  <a:gd name="T16" fmla="*/ 0 w 46"/>
                  <a:gd name="T17" fmla="*/ 17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40"/>
                  <a:gd name="T29" fmla="*/ 46 w 46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40">
                    <a:moveTo>
                      <a:pt x="0" y="17"/>
                    </a:moveTo>
                    <a:lnTo>
                      <a:pt x="6" y="34"/>
                    </a:lnTo>
                    <a:lnTo>
                      <a:pt x="23" y="40"/>
                    </a:lnTo>
                    <a:lnTo>
                      <a:pt x="40" y="34"/>
                    </a:lnTo>
                    <a:lnTo>
                      <a:pt x="46" y="17"/>
                    </a:lnTo>
                    <a:lnTo>
                      <a:pt x="40" y="5"/>
                    </a:lnTo>
                    <a:lnTo>
                      <a:pt x="23" y="0"/>
                    </a:lnTo>
                    <a:lnTo>
                      <a:pt x="6" y="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0" name="Freeform 82"/>
              <p:cNvSpPr>
                <a:spLocks/>
              </p:cNvSpPr>
              <p:nvPr/>
            </p:nvSpPr>
            <p:spPr bwMode="auto">
              <a:xfrm>
                <a:off x="4361" y="2639"/>
                <a:ext cx="46" cy="41"/>
              </a:xfrm>
              <a:custGeom>
                <a:avLst/>
                <a:gdLst>
                  <a:gd name="T0" fmla="*/ 0 w 46"/>
                  <a:gd name="T1" fmla="*/ 23 h 41"/>
                  <a:gd name="T2" fmla="*/ 6 w 46"/>
                  <a:gd name="T3" fmla="*/ 35 h 41"/>
                  <a:gd name="T4" fmla="*/ 23 w 46"/>
                  <a:gd name="T5" fmla="*/ 41 h 41"/>
                  <a:gd name="T6" fmla="*/ 41 w 46"/>
                  <a:gd name="T7" fmla="*/ 35 h 41"/>
                  <a:gd name="T8" fmla="*/ 46 w 46"/>
                  <a:gd name="T9" fmla="*/ 23 h 41"/>
                  <a:gd name="T10" fmla="*/ 41 w 46"/>
                  <a:gd name="T11" fmla="*/ 6 h 41"/>
                  <a:gd name="T12" fmla="*/ 23 w 46"/>
                  <a:gd name="T13" fmla="*/ 0 h 41"/>
                  <a:gd name="T14" fmla="*/ 6 w 46"/>
                  <a:gd name="T15" fmla="*/ 6 h 41"/>
                  <a:gd name="T16" fmla="*/ 0 w 46"/>
                  <a:gd name="T17" fmla="*/ 23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41"/>
                  <a:gd name="T29" fmla="*/ 46 w 46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41">
                    <a:moveTo>
                      <a:pt x="0" y="23"/>
                    </a:moveTo>
                    <a:lnTo>
                      <a:pt x="6" y="35"/>
                    </a:lnTo>
                    <a:lnTo>
                      <a:pt x="23" y="41"/>
                    </a:lnTo>
                    <a:lnTo>
                      <a:pt x="41" y="35"/>
                    </a:lnTo>
                    <a:lnTo>
                      <a:pt x="46" y="23"/>
                    </a:lnTo>
                    <a:lnTo>
                      <a:pt x="41" y="6"/>
                    </a:lnTo>
                    <a:lnTo>
                      <a:pt x="23" y="0"/>
                    </a:lnTo>
                    <a:lnTo>
                      <a:pt x="6" y="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1" name="Freeform 83"/>
              <p:cNvSpPr>
                <a:spLocks/>
              </p:cNvSpPr>
              <p:nvPr/>
            </p:nvSpPr>
            <p:spPr bwMode="auto">
              <a:xfrm>
                <a:off x="4350" y="2674"/>
                <a:ext cx="40" cy="40"/>
              </a:xfrm>
              <a:custGeom>
                <a:avLst/>
                <a:gdLst>
                  <a:gd name="T0" fmla="*/ 0 w 40"/>
                  <a:gd name="T1" fmla="*/ 17 h 40"/>
                  <a:gd name="T2" fmla="*/ 5 w 40"/>
                  <a:gd name="T3" fmla="*/ 35 h 40"/>
                  <a:gd name="T4" fmla="*/ 23 w 40"/>
                  <a:gd name="T5" fmla="*/ 40 h 40"/>
                  <a:gd name="T6" fmla="*/ 34 w 40"/>
                  <a:gd name="T7" fmla="*/ 35 h 40"/>
                  <a:gd name="T8" fmla="*/ 40 w 40"/>
                  <a:gd name="T9" fmla="*/ 17 h 40"/>
                  <a:gd name="T10" fmla="*/ 34 w 40"/>
                  <a:gd name="T11" fmla="*/ 6 h 40"/>
                  <a:gd name="T12" fmla="*/ 17 w 40"/>
                  <a:gd name="T13" fmla="*/ 0 h 40"/>
                  <a:gd name="T14" fmla="*/ 5 w 40"/>
                  <a:gd name="T15" fmla="*/ 6 h 40"/>
                  <a:gd name="T16" fmla="*/ 0 w 40"/>
                  <a:gd name="T17" fmla="*/ 17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"/>
                  <a:gd name="T28" fmla="*/ 0 h 40"/>
                  <a:gd name="T29" fmla="*/ 40 w 40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" h="40">
                    <a:moveTo>
                      <a:pt x="0" y="17"/>
                    </a:moveTo>
                    <a:lnTo>
                      <a:pt x="5" y="35"/>
                    </a:lnTo>
                    <a:lnTo>
                      <a:pt x="23" y="40"/>
                    </a:lnTo>
                    <a:lnTo>
                      <a:pt x="34" y="35"/>
                    </a:lnTo>
                    <a:lnTo>
                      <a:pt x="40" y="17"/>
                    </a:lnTo>
                    <a:lnTo>
                      <a:pt x="34" y="6"/>
                    </a:lnTo>
                    <a:lnTo>
                      <a:pt x="17" y="0"/>
                    </a:lnTo>
                    <a:lnTo>
                      <a:pt x="5" y="6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2" name="Freeform 84"/>
              <p:cNvSpPr>
                <a:spLocks/>
              </p:cNvSpPr>
              <p:nvPr/>
            </p:nvSpPr>
            <p:spPr bwMode="auto">
              <a:xfrm>
                <a:off x="4321" y="2697"/>
                <a:ext cx="40" cy="41"/>
              </a:xfrm>
              <a:custGeom>
                <a:avLst/>
                <a:gdLst>
                  <a:gd name="T0" fmla="*/ 0 w 40"/>
                  <a:gd name="T1" fmla="*/ 17 h 41"/>
                  <a:gd name="T2" fmla="*/ 6 w 40"/>
                  <a:gd name="T3" fmla="*/ 35 h 41"/>
                  <a:gd name="T4" fmla="*/ 23 w 40"/>
                  <a:gd name="T5" fmla="*/ 41 h 41"/>
                  <a:gd name="T6" fmla="*/ 34 w 40"/>
                  <a:gd name="T7" fmla="*/ 35 h 41"/>
                  <a:gd name="T8" fmla="*/ 40 w 40"/>
                  <a:gd name="T9" fmla="*/ 17 h 41"/>
                  <a:gd name="T10" fmla="*/ 34 w 40"/>
                  <a:gd name="T11" fmla="*/ 6 h 41"/>
                  <a:gd name="T12" fmla="*/ 23 w 40"/>
                  <a:gd name="T13" fmla="*/ 0 h 41"/>
                  <a:gd name="T14" fmla="*/ 6 w 40"/>
                  <a:gd name="T15" fmla="*/ 6 h 41"/>
                  <a:gd name="T16" fmla="*/ 0 w 40"/>
                  <a:gd name="T17" fmla="*/ 17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"/>
                  <a:gd name="T28" fmla="*/ 0 h 41"/>
                  <a:gd name="T29" fmla="*/ 40 w 40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" h="41">
                    <a:moveTo>
                      <a:pt x="0" y="17"/>
                    </a:moveTo>
                    <a:lnTo>
                      <a:pt x="6" y="35"/>
                    </a:lnTo>
                    <a:lnTo>
                      <a:pt x="23" y="41"/>
                    </a:lnTo>
                    <a:lnTo>
                      <a:pt x="34" y="35"/>
                    </a:lnTo>
                    <a:lnTo>
                      <a:pt x="40" y="17"/>
                    </a:lnTo>
                    <a:lnTo>
                      <a:pt x="34" y="6"/>
                    </a:lnTo>
                    <a:lnTo>
                      <a:pt x="23" y="0"/>
                    </a:lnTo>
                    <a:lnTo>
                      <a:pt x="6" y="6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3" name="Freeform 85"/>
              <p:cNvSpPr>
                <a:spLocks/>
              </p:cNvSpPr>
              <p:nvPr/>
            </p:nvSpPr>
            <p:spPr bwMode="auto">
              <a:xfrm>
                <a:off x="4298" y="2714"/>
                <a:ext cx="46" cy="41"/>
              </a:xfrm>
              <a:custGeom>
                <a:avLst/>
                <a:gdLst>
                  <a:gd name="T0" fmla="*/ 0 w 46"/>
                  <a:gd name="T1" fmla="*/ 18 h 41"/>
                  <a:gd name="T2" fmla="*/ 5 w 46"/>
                  <a:gd name="T3" fmla="*/ 35 h 41"/>
                  <a:gd name="T4" fmla="*/ 23 w 46"/>
                  <a:gd name="T5" fmla="*/ 41 h 41"/>
                  <a:gd name="T6" fmla="*/ 40 w 46"/>
                  <a:gd name="T7" fmla="*/ 35 h 41"/>
                  <a:gd name="T8" fmla="*/ 46 w 46"/>
                  <a:gd name="T9" fmla="*/ 18 h 41"/>
                  <a:gd name="T10" fmla="*/ 40 w 46"/>
                  <a:gd name="T11" fmla="*/ 6 h 41"/>
                  <a:gd name="T12" fmla="*/ 23 w 46"/>
                  <a:gd name="T13" fmla="*/ 0 h 41"/>
                  <a:gd name="T14" fmla="*/ 5 w 46"/>
                  <a:gd name="T15" fmla="*/ 6 h 41"/>
                  <a:gd name="T16" fmla="*/ 0 w 46"/>
                  <a:gd name="T17" fmla="*/ 18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41"/>
                  <a:gd name="T29" fmla="*/ 46 w 46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41">
                    <a:moveTo>
                      <a:pt x="0" y="18"/>
                    </a:moveTo>
                    <a:lnTo>
                      <a:pt x="5" y="35"/>
                    </a:lnTo>
                    <a:lnTo>
                      <a:pt x="23" y="41"/>
                    </a:lnTo>
                    <a:lnTo>
                      <a:pt x="40" y="35"/>
                    </a:lnTo>
                    <a:lnTo>
                      <a:pt x="46" y="18"/>
                    </a:lnTo>
                    <a:lnTo>
                      <a:pt x="40" y="6"/>
                    </a:lnTo>
                    <a:lnTo>
                      <a:pt x="23" y="0"/>
                    </a:lnTo>
                    <a:lnTo>
                      <a:pt x="5" y="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4" name="Freeform 86"/>
              <p:cNvSpPr>
                <a:spLocks/>
              </p:cNvSpPr>
              <p:nvPr/>
            </p:nvSpPr>
            <p:spPr bwMode="auto">
              <a:xfrm>
                <a:off x="4269" y="2714"/>
                <a:ext cx="46" cy="41"/>
              </a:xfrm>
              <a:custGeom>
                <a:avLst/>
                <a:gdLst>
                  <a:gd name="T0" fmla="*/ 0 w 46"/>
                  <a:gd name="T1" fmla="*/ 24 h 41"/>
                  <a:gd name="T2" fmla="*/ 6 w 46"/>
                  <a:gd name="T3" fmla="*/ 35 h 41"/>
                  <a:gd name="T4" fmla="*/ 23 w 46"/>
                  <a:gd name="T5" fmla="*/ 41 h 41"/>
                  <a:gd name="T6" fmla="*/ 40 w 46"/>
                  <a:gd name="T7" fmla="*/ 35 h 41"/>
                  <a:gd name="T8" fmla="*/ 46 w 46"/>
                  <a:gd name="T9" fmla="*/ 18 h 41"/>
                  <a:gd name="T10" fmla="*/ 40 w 46"/>
                  <a:gd name="T11" fmla="*/ 6 h 41"/>
                  <a:gd name="T12" fmla="*/ 23 w 46"/>
                  <a:gd name="T13" fmla="*/ 0 h 41"/>
                  <a:gd name="T14" fmla="*/ 6 w 46"/>
                  <a:gd name="T15" fmla="*/ 6 h 41"/>
                  <a:gd name="T16" fmla="*/ 0 w 46"/>
                  <a:gd name="T17" fmla="*/ 24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41"/>
                  <a:gd name="T29" fmla="*/ 46 w 46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41">
                    <a:moveTo>
                      <a:pt x="0" y="24"/>
                    </a:moveTo>
                    <a:lnTo>
                      <a:pt x="6" y="35"/>
                    </a:lnTo>
                    <a:lnTo>
                      <a:pt x="23" y="41"/>
                    </a:lnTo>
                    <a:lnTo>
                      <a:pt x="40" y="35"/>
                    </a:lnTo>
                    <a:lnTo>
                      <a:pt x="46" y="18"/>
                    </a:lnTo>
                    <a:lnTo>
                      <a:pt x="40" y="6"/>
                    </a:lnTo>
                    <a:lnTo>
                      <a:pt x="23" y="0"/>
                    </a:lnTo>
                    <a:lnTo>
                      <a:pt x="6" y="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5" name="Freeform 87"/>
              <p:cNvSpPr>
                <a:spLocks/>
              </p:cNvSpPr>
              <p:nvPr/>
            </p:nvSpPr>
            <p:spPr bwMode="auto">
              <a:xfrm>
                <a:off x="4263" y="2691"/>
                <a:ext cx="46" cy="41"/>
              </a:xfrm>
              <a:custGeom>
                <a:avLst/>
                <a:gdLst>
                  <a:gd name="T0" fmla="*/ 0 w 46"/>
                  <a:gd name="T1" fmla="*/ 23 h 41"/>
                  <a:gd name="T2" fmla="*/ 6 w 46"/>
                  <a:gd name="T3" fmla="*/ 35 h 41"/>
                  <a:gd name="T4" fmla="*/ 23 w 46"/>
                  <a:gd name="T5" fmla="*/ 41 h 41"/>
                  <a:gd name="T6" fmla="*/ 40 w 46"/>
                  <a:gd name="T7" fmla="*/ 35 h 41"/>
                  <a:gd name="T8" fmla="*/ 46 w 46"/>
                  <a:gd name="T9" fmla="*/ 23 h 41"/>
                  <a:gd name="T10" fmla="*/ 40 w 46"/>
                  <a:gd name="T11" fmla="*/ 6 h 41"/>
                  <a:gd name="T12" fmla="*/ 23 w 46"/>
                  <a:gd name="T13" fmla="*/ 0 h 41"/>
                  <a:gd name="T14" fmla="*/ 6 w 46"/>
                  <a:gd name="T15" fmla="*/ 6 h 41"/>
                  <a:gd name="T16" fmla="*/ 0 w 46"/>
                  <a:gd name="T17" fmla="*/ 23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41"/>
                  <a:gd name="T29" fmla="*/ 46 w 46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41">
                    <a:moveTo>
                      <a:pt x="0" y="23"/>
                    </a:moveTo>
                    <a:lnTo>
                      <a:pt x="6" y="35"/>
                    </a:lnTo>
                    <a:lnTo>
                      <a:pt x="23" y="41"/>
                    </a:lnTo>
                    <a:lnTo>
                      <a:pt x="40" y="35"/>
                    </a:lnTo>
                    <a:lnTo>
                      <a:pt x="46" y="23"/>
                    </a:lnTo>
                    <a:lnTo>
                      <a:pt x="40" y="6"/>
                    </a:lnTo>
                    <a:lnTo>
                      <a:pt x="23" y="0"/>
                    </a:lnTo>
                    <a:lnTo>
                      <a:pt x="6" y="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6" name="Freeform 88"/>
              <p:cNvSpPr>
                <a:spLocks/>
              </p:cNvSpPr>
              <p:nvPr/>
            </p:nvSpPr>
            <p:spPr bwMode="auto">
              <a:xfrm>
                <a:off x="4286" y="2674"/>
                <a:ext cx="41" cy="40"/>
              </a:xfrm>
              <a:custGeom>
                <a:avLst/>
                <a:gdLst>
                  <a:gd name="T0" fmla="*/ 0 w 41"/>
                  <a:gd name="T1" fmla="*/ 23 h 40"/>
                  <a:gd name="T2" fmla="*/ 6 w 41"/>
                  <a:gd name="T3" fmla="*/ 35 h 40"/>
                  <a:gd name="T4" fmla="*/ 23 w 41"/>
                  <a:gd name="T5" fmla="*/ 40 h 40"/>
                  <a:gd name="T6" fmla="*/ 35 w 41"/>
                  <a:gd name="T7" fmla="*/ 35 h 40"/>
                  <a:gd name="T8" fmla="*/ 41 w 41"/>
                  <a:gd name="T9" fmla="*/ 17 h 40"/>
                  <a:gd name="T10" fmla="*/ 35 w 41"/>
                  <a:gd name="T11" fmla="*/ 6 h 40"/>
                  <a:gd name="T12" fmla="*/ 23 w 41"/>
                  <a:gd name="T13" fmla="*/ 0 h 40"/>
                  <a:gd name="T14" fmla="*/ 6 w 41"/>
                  <a:gd name="T15" fmla="*/ 6 h 40"/>
                  <a:gd name="T16" fmla="*/ 0 w 41"/>
                  <a:gd name="T17" fmla="*/ 23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"/>
                  <a:gd name="T28" fmla="*/ 0 h 40"/>
                  <a:gd name="T29" fmla="*/ 41 w 41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" h="40">
                    <a:moveTo>
                      <a:pt x="0" y="23"/>
                    </a:moveTo>
                    <a:lnTo>
                      <a:pt x="6" y="35"/>
                    </a:lnTo>
                    <a:lnTo>
                      <a:pt x="23" y="40"/>
                    </a:lnTo>
                    <a:lnTo>
                      <a:pt x="35" y="35"/>
                    </a:lnTo>
                    <a:lnTo>
                      <a:pt x="41" y="17"/>
                    </a:lnTo>
                    <a:lnTo>
                      <a:pt x="35" y="6"/>
                    </a:lnTo>
                    <a:lnTo>
                      <a:pt x="23" y="0"/>
                    </a:lnTo>
                    <a:lnTo>
                      <a:pt x="6" y="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7" name="Freeform 89"/>
              <p:cNvSpPr>
                <a:spLocks/>
              </p:cNvSpPr>
              <p:nvPr/>
            </p:nvSpPr>
            <p:spPr bwMode="auto">
              <a:xfrm>
                <a:off x="4315" y="2651"/>
                <a:ext cx="46" cy="40"/>
              </a:xfrm>
              <a:custGeom>
                <a:avLst/>
                <a:gdLst>
                  <a:gd name="T0" fmla="*/ 0 w 46"/>
                  <a:gd name="T1" fmla="*/ 23 h 40"/>
                  <a:gd name="T2" fmla="*/ 6 w 46"/>
                  <a:gd name="T3" fmla="*/ 35 h 40"/>
                  <a:gd name="T4" fmla="*/ 23 w 46"/>
                  <a:gd name="T5" fmla="*/ 40 h 40"/>
                  <a:gd name="T6" fmla="*/ 40 w 46"/>
                  <a:gd name="T7" fmla="*/ 35 h 40"/>
                  <a:gd name="T8" fmla="*/ 46 w 46"/>
                  <a:gd name="T9" fmla="*/ 23 h 40"/>
                  <a:gd name="T10" fmla="*/ 40 w 46"/>
                  <a:gd name="T11" fmla="*/ 6 h 40"/>
                  <a:gd name="T12" fmla="*/ 23 w 46"/>
                  <a:gd name="T13" fmla="*/ 0 h 40"/>
                  <a:gd name="T14" fmla="*/ 6 w 46"/>
                  <a:gd name="T15" fmla="*/ 6 h 40"/>
                  <a:gd name="T16" fmla="*/ 0 w 46"/>
                  <a:gd name="T17" fmla="*/ 23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40"/>
                  <a:gd name="T29" fmla="*/ 46 w 46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40">
                    <a:moveTo>
                      <a:pt x="0" y="23"/>
                    </a:moveTo>
                    <a:lnTo>
                      <a:pt x="6" y="35"/>
                    </a:lnTo>
                    <a:lnTo>
                      <a:pt x="23" y="40"/>
                    </a:lnTo>
                    <a:lnTo>
                      <a:pt x="40" y="35"/>
                    </a:lnTo>
                    <a:lnTo>
                      <a:pt x="46" y="23"/>
                    </a:lnTo>
                    <a:lnTo>
                      <a:pt x="40" y="6"/>
                    </a:lnTo>
                    <a:lnTo>
                      <a:pt x="23" y="0"/>
                    </a:lnTo>
                    <a:lnTo>
                      <a:pt x="6" y="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8" name="Freeform 90"/>
              <p:cNvSpPr>
                <a:spLocks/>
              </p:cNvSpPr>
              <p:nvPr/>
            </p:nvSpPr>
            <p:spPr bwMode="auto">
              <a:xfrm>
                <a:off x="4344" y="2634"/>
                <a:ext cx="40" cy="40"/>
              </a:xfrm>
              <a:custGeom>
                <a:avLst/>
                <a:gdLst>
                  <a:gd name="T0" fmla="*/ 0 w 40"/>
                  <a:gd name="T1" fmla="*/ 17 h 40"/>
                  <a:gd name="T2" fmla="*/ 6 w 40"/>
                  <a:gd name="T3" fmla="*/ 34 h 40"/>
                  <a:gd name="T4" fmla="*/ 17 w 40"/>
                  <a:gd name="T5" fmla="*/ 40 h 40"/>
                  <a:gd name="T6" fmla="*/ 34 w 40"/>
                  <a:gd name="T7" fmla="*/ 34 h 40"/>
                  <a:gd name="T8" fmla="*/ 40 w 40"/>
                  <a:gd name="T9" fmla="*/ 17 h 40"/>
                  <a:gd name="T10" fmla="*/ 34 w 40"/>
                  <a:gd name="T11" fmla="*/ 5 h 40"/>
                  <a:gd name="T12" fmla="*/ 17 w 40"/>
                  <a:gd name="T13" fmla="*/ 0 h 40"/>
                  <a:gd name="T14" fmla="*/ 6 w 40"/>
                  <a:gd name="T15" fmla="*/ 5 h 40"/>
                  <a:gd name="T16" fmla="*/ 0 w 40"/>
                  <a:gd name="T17" fmla="*/ 17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"/>
                  <a:gd name="T28" fmla="*/ 0 h 40"/>
                  <a:gd name="T29" fmla="*/ 40 w 40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" h="40">
                    <a:moveTo>
                      <a:pt x="0" y="17"/>
                    </a:moveTo>
                    <a:lnTo>
                      <a:pt x="6" y="34"/>
                    </a:lnTo>
                    <a:lnTo>
                      <a:pt x="17" y="40"/>
                    </a:lnTo>
                    <a:lnTo>
                      <a:pt x="34" y="34"/>
                    </a:lnTo>
                    <a:lnTo>
                      <a:pt x="40" y="17"/>
                    </a:lnTo>
                    <a:lnTo>
                      <a:pt x="34" y="5"/>
                    </a:lnTo>
                    <a:lnTo>
                      <a:pt x="17" y="0"/>
                    </a:lnTo>
                    <a:lnTo>
                      <a:pt x="6" y="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9" name="Freeform 91"/>
              <p:cNvSpPr>
                <a:spLocks/>
              </p:cNvSpPr>
              <p:nvPr/>
            </p:nvSpPr>
            <p:spPr bwMode="auto">
              <a:xfrm>
                <a:off x="4327" y="2605"/>
                <a:ext cx="40" cy="40"/>
              </a:xfrm>
              <a:custGeom>
                <a:avLst/>
                <a:gdLst>
                  <a:gd name="T0" fmla="*/ 0 w 40"/>
                  <a:gd name="T1" fmla="*/ 17 h 40"/>
                  <a:gd name="T2" fmla="*/ 5 w 40"/>
                  <a:gd name="T3" fmla="*/ 34 h 40"/>
                  <a:gd name="T4" fmla="*/ 17 w 40"/>
                  <a:gd name="T5" fmla="*/ 40 h 40"/>
                  <a:gd name="T6" fmla="*/ 34 w 40"/>
                  <a:gd name="T7" fmla="*/ 34 h 40"/>
                  <a:gd name="T8" fmla="*/ 40 w 40"/>
                  <a:gd name="T9" fmla="*/ 17 h 40"/>
                  <a:gd name="T10" fmla="*/ 34 w 40"/>
                  <a:gd name="T11" fmla="*/ 5 h 40"/>
                  <a:gd name="T12" fmla="*/ 17 w 40"/>
                  <a:gd name="T13" fmla="*/ 0 h 40"/>
                  <a:gd name="T14" fmla="*/ 0 w 40"/>
                  <a:gd name="T15" fmla="*/ 5 h 40"/>
                  <a:gd name="T16" fmla="*/ 0 w 40"/>
                  <a:gd name="T17" fmla="*/ 17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"/>
                  <a:gd name="T28" fmla="*/ 0 h 40"/>
                  <a:gd name="T29" fmla="*/ 40 w 40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" h="40">
                    <a:moveTo>
                      <a:pt x="0" y="17"/>
                    </a:moveTo>
                    <a:lnTo>
                      <a:pt x="5" y="34"/>
                    </a:lnTo>
                    <a:lnTo>
                      <a:pt x="17" y="40"/>
                    </a:lnTo>
                    <a:lnTo>
                      <a:pt x="34" y="34"/>
                    </a:lnTo>
                    <a:lnTo>
                      <a:pt x="40" y="17"/>
                    </a:lnTo>
                    <a:lnTo>
                      <a:pt x="34" y="5"/>
                    </a:lnTo>
                    <a:lnTo>
                      <a:pt x="17" y="0"/>
                    </a:lnTo>
                    <a:lnTo>
                      <a:pt x="0" y="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0" name="Freeform 92"/>
              <p:cNvSpPr>
                <a:spLocks/>
              </p:cNvSpPr>
              <p:nvPr/>
            </p:nvSpPr>
            <p:spPr bwMode="auto">
              <a:xfrm>
                <a:off x="4303" y="2622"/>
                <a:ext cx="41" cy="40"/>
              </a:xfrm>
              <a:custGeom>
                <a:avLst/>
                <a:gdLst>
                  <a:gd name="T0" fmla="*/ 0 w 41"/>
                  <a:gd name="T1" fmla="*/ 23 h 40"/>
                  <a:gd name="T2" fmla="*/ 6 w 41"/>
                  <a:gd name="T3" fmla="*/ 35 h 40"/>
                  <a:gd name="T4" fmla="*/ 18 w 41"/>
                  <a:gd name="T5" fmla="*/ 40 h 40"/>
                  <a:gd name="T6" fmla="*/ 35 w 41"/>
                  <a:gd name="T7" fmla="*/ 35 h 40"/>
                  <a:gd name="T8" fmla="*/ 41 w 41"/>
                  <a:gd name="T9" fmla="*/ 23 h 40"/>
                  <a:gd name="T10" fmla="*/ 35 w 41"/>
                  <a:gd name="T11" fmla="*/ 6 h 40"/>
                  <a:gd name="T12" fmla="*/ 18 w 41"/>
                  <a:gd name="T13" fmla="*/ 0 h 40"/>
                  <a:gd name="T14" fmla="*/ 6 w 41"/>
                  <a:gd name="T15" fmla="*/ 6 h 40"/>
                  <a:gd name="T16" fmla="*/ 0 w 41"/>
                  <a:gd name="T17" fmla="*/ 23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"/>
                  <a:gd name="T28" fmla="*/ 0 h 40"/>
                  <a:gd name="T29" fmla="*/ 41 w 41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" h="40">
                    <a:moveTo>
                      <a:pt x="0" y="23"/>
                    </a:moveTo>
                    <a:lnTo>
                      <a:pt x="6" y="35"/>
                    </a:lnTo>
                    <a:lnTo>
                      <a:pt x="18" y="40"/>
                    </a:lnTo>
                    <a:lnTo>
                      <a:pt x="35" y="35"/>
                    </a:lnTo>
                    <a:lnTo>
                      <a:pt x="41" y="23"/>
                    </a:lnTo>
                    <a:lnTo>
                      <a:pt x="35" y="6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1" name="Freeform 93"/>
              <p:cNvSpPr>
                <a:spLocks/>
              </p:cNvSpPr>
              <p:nvPr/>
            </p:nvSpPr>
            <p:spPr bwMode="auto">
              <a:xfrm>
                <a:off x="4275" y="2657"/>
                <a:ext cx="40" cy="40"/>
              </a:xfrm>
              <a:custGeom>
                <a:avLst/>
                <a:gdLst>
                  <a:gd name="T0" fmla="*/ 0 w 40"/>
                  <a:gd name="T1" fmla="*/ 17 h 40"/>
                  <a:gd name="T2" fmla="*/ 5 w 40"/>
                  <a:gd name="T3" fmla="*/ 34 h 40"/>
                  <a:gd name="T4" fmla="*/ 23 w 40"/>
                  <a:gd name="T5" fmla="*/ 40 h 40"/>
                  <a:gd name="T6" fmla="*/ 34 w 40"/>
                  <a:gd name="T7" fmla="*/ 34 h 40"/>
                  <a:gd name="T8" fmla="*/ 40 w 40"/>
                  <a:gd name="T9" fmla="*/ 17 h 40"/>
                  <a:gd name="T10" fmla="*/ 34 w 40"/>
                  <a:gd name="T11" fmla="*/ 5 h 40"/>
                  <a:gd name="T12" fmla="*/ 23 w 40"/>
                  <a:gd name="T13" fmla="*/ 0 h 40"/>
                  <a:gd name="T14" fmla="*/ 5 w 40"/>
                  <a:gd name="T15" fmla="*/ 5 h 40"/>
                  <a:gd name="T16" fmla="*/ 0 w 40"/>
                  <a:gd name="T17" fmla="*/ 17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"/>
                  <a:gd name="T28" fmla="*/ 0 h 40"/>
                  <a:gd name="T29" fmla="*/ 40 w 40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" h="40">
                    <a:moveTo>
                      <a:pt x="0" y="17"/>
                    </a:moveTo>
                    <a:lnTo>
                      <a:pt x="5" y="34"/>
                    </a:lnTo>
                    <a:lnTo>
                      <a:pt x="23" y="40"/>
                    </a:lnTo>
                    <a:lnTo>
                      <a:pt x="34" y="34"/>
                    </a:lnTo>
                    <a:lnTo>
                      <a:pt x="40" y="17"/>
                    </a:lnTo>
                    <a:lnTo>
                      <a:pt x="34" y="5"/>
                    </a:lnTo>
                    <a:lnTo>
                      <a:pt x="23" y="0"/>
                    </a:lnTo>
                    <a:lnTo>
                      <a:pt x="5" y="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2" name="Freeform 94"/>
              <p:cNvSpPr>
                <a:spLocks/>
              </p:cNvSpPr>
              <p:nvPr/>
            </p:nvSpPr>
            <p:spPr bwMode="auto">
              <a:xfrm>
                <a:off x="4257" y="2668"/>
                <a:ext cx="46" cy="41"/>
              </a:xfrm>
              <a:custGeom>
                <a:avLst/>
                <a:gdLst>
                  <a:gd name="T0" fmla="*/ 0 w 46"/>
                  <a:gd name="T1" fmla="*/ 18 h 41"/>
                  <a:gd name="T2" fmla="*/ 6 w 46"/>
                  <a:gd name="T3" fmla="*/ 35 h 41"/>
                  <a:gd name="T4" fmla="*/ 23 w 46"/>
                  <a:gd name="T5" fmla="*/ 41 h 41"/>
                  <a:gd name="T6" fmla="*/ 41 w 46"/>
                  <a:gd name="T7" fmla="*/ 35 h 41"/>
                  <a:gd name="T8" fmla="*/ 46 w 46"/>
                  <a:gd name="T9" fmla="*/ 18 h 41"/>
                  <a:gd name="T10" fmla="*/ 41 w 46"/>
                  <a:gd name="T11" fmla="*/ 6 h 41"/>
                  <a:gd name="T12" fmla="*/ 23 w 46"/>
                  <a:gd name="T13" fmla="*/ 0 h 41"/>
                  <a:gd name="T14" fmla="*/ 6 w 46"/>
                  <a:gd name="T15" fmla="*/ 6 h 41"/>
                  <a:gd name="T16" fmla="*/ 0 w 46"/>
                  <a:gd name="T17" fmla="*/ 18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41"/>
                  <a:gd name="T29" fmla="*/ 46 w 46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41">
                    <a:moveTo>
                      <a:pt x="0" y="18"/>
                    </a:moveTo>
                    <a:lnTo>
                      <a:pt x="6" y="35"/>
                    </a:lnTo>
                    <a:lnTo>
                      <a:pt x="23" y="41"/>
                    </a:lnTo>
                    <a:lnTo>
                      <a:pt x="41" y="35"/>
                    </a:lnTo>
                    <a:lnTo>
                      <a:pt x="46" y="18"/>
                    </a:lnTo>
                    <a:lnTo>
                      <a:pt x="41" y="6"/>
                    </a:lnTo>
                    <a:lnTo>
                      <a:pt x="23" y="0"/>
                    </a:lnTo>
                    <a:lnTo>
                      <a:pt x="6" y="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3" name="Freeform 95"/>
              <p:cNvSpPr>
                <a:spLocks/>
              </p:cNvSpPr>
              <p:nvPr/>
            </p:nvSpPr>
            <p:spPr bwMode="auto">
              <a:xfrm>
                <a:off x="4205" y="2657"/>
                <a:ext cx="46" cy="46"/>
              </a:xfrm>
              <a:custGeom>
                <a:avLst/>
                <a:gdLst>
                  <a:gd name="T0" fmla="*/ 0 w 46"/>
                  <a:gd name="T1" fmla="*/ 23 h 46"/>
                  <a:gd name="T2" fmla="*/ 6 w 46"/>
                  <a:gd name="T3" fmla="*/ 40 h 46"/>
                  <a:gd name="T4" fmla="*/ 23 w 46"/>
                  <a:gd name="T5" fmla="*/ 46 h 46"/>
                  <a:gd name="T6" fmla="*/ 41 w 46"/>
                  <a:gd name="T7" fmla="*/ 40 h 46"/>
                  <a:gd name="T8" fmla="*/ 46 w 46"/>
                  <a:gd name="T9" fmla="*/ 23 h 46"/>
                  <a:gd name="T10" fmla="*/ 41 w 46"/>
                  <a:gd name="T11" fmla="*/ 5 h 46"/>
                  <a:gd name="T12" fmla="*/ 23 w 46"/>
                  <a:gd name="T13" fmla="*/ 0 h 46"/>
                  <a:gd name="T14" fmla="*/ 6 w 46"/>
                  <a:gd name="T15" fmla="*/ 11 h 46"/>
                  <a:gd name="T16" fmla="*/ 0 w 46"/>
                  <a:gd name="T17" fmla="*/ 23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46"/>
                  <a:gd name="T29" fmla="*/ 46 w 46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46">
                    <a:moveTo>
                      <a:pt x="0" y="23"/>
                    </a:moveTo>
                    <a:lnTo>
                      <a:pt x="6" y="40"/>
                    </a:lnTo>
                    <a:lnTo>
                      <a:pt x="23" y="46"/>
                    </a:lnTo>
                    <a:lnTo>
                      <a:pt x="41" y="40"/>
                    </a:lnTo>
                    <a:lnTo>
                      <a:pt x="46" y="23"/>
                    </a:lnTo>
                    <a:lnTo>
                      <a:pt x="41" y="5"/>
                    </a:lnTo>
                    <a:lnTo>
                      <a:pt x="23" y="0"/>
                    </a:lnTo>
                    <a:lnTo>
                      <a:pt x="6" y="11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4" name="Freeform 96"/>
              <p:cNvSpPr>
                <a:spLocks/>
              </p:cNvSpPr>
              <p:nvPr/>
            </p:nvSpPr>
            <p:spPr bwMode="auto">
              <a:xfrm>
                <a:off x="4205" y="2714"/>
                <a:ext cx="46" cy="41"/>
              </a:xfrm>
              <a:custGeom>
                <a:avLst/>
                <a:gdLst>
                  <a:gd name="T0" fmla="*/ 0 w 46"/>
                  <a:gd name="T1" fmla="*/ 18 h 41"/>
                  <a:gd name="T2" fmla="*/ 6 w 46"/>
                  <a:gd name="T3" fmla="*/ 35 h 41"/>
                  <a:gd name="T4" fmla="*/ 23 w 46"/>
                  <a:gd name="T5" fmla="*/ 41 h 41"/>
                  <a:gd name="T6" fmla="*/ 41 w 46"/>
                  <a:gd name="T7" fmla="*/ 35 h 41"/>
                  <a:gd name="T8" fmla="*/ 46 w 46"/>
                  <a:gd name="T9" fmla="*/ 18 h 41"/>
                  <a:gd name="T10" fmla="*/ 41 w 46"/>
                  <a:gd name="T11" fmla="*/ 6 h 41"/>
                  <a:gd name="T12" fmla="*/ 23 w 46"/>
                  <a:gd name="T13" fmla="*/ 0 h 41"/>
                  <a:gd name="T14" fmla="*/ 6 w 46"/>
                  <a:gd name="T15" fmla="*/ 6 h 41"/>
                  <a:gd name="T16" fmla="*/ 0 w 46"/>
                  <a:gd name="T17" fmla="*/ 18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41"/>
                  <a:gd name="T29" fmla="*/ 46 w 46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41">
                    <a:moveTo>
                      <a:pt x="0" y="18"/>
                    </a:moveTo>
                    <a:lnTo>
                      <a:pt x="6" y="35"/>
                    </a:lnTo>
                    <a:lnTo>
                      <a:pt x="23" y="41"/>
                    </a:lnTo>
                    <a:lnTo>
                      <a:pt x="41" y="35"/>
                    </a:lnTo>
                    <a:lnTo>
                      <a:pt x="46" y="18"/>
                    </a:lnTo>
                    <a:lnTo>
                      <a:pt x="41" y="6"/>
                    </a:lnTo>
                    <a:lnTo>
                      <a:pt x="23" y="0"/>
                    </a:lnTo>
                    <a:lnTo>
                      <a:pt x="6" y="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5" name="Freeform 97"/>
              <p:cNvSpPr>
                <a:spLocks/>
              </p:cNvSpPr>
              <p:nvPr/>
            </p:nvSpPr>
            <p:spPr bwMode="auto">
              <a:xfrm>
                <a:off x="4113" y="2599"/>
                <a:ext cx="46" cy="46"/>
              </a:xfrm>
              <a:custGeom>
                <a:avLst/>
                <a:gdLst>
                  <a:gd name="T0" fmla="*/ 0 w 46"/>
                  <a:gd name="T1" fmla="*/ 23 h 46"/>
                  <a:gd name="T2" fmla="*/ 6 w 46"/>
                  <a:gd name="T3" fmla="*/ 40 h 46"/>
                  <a:gd name="T4" fmla="*/ 23 w 46"/>
                  <a:gd name="T5" fmla="*/ 46 h 46"/>
                  <a:gd name="T6" fmla="*/ 40 w 46"/>
                  <a:gd name="T7" fmla="*/ 40 h 46"/>
                  <a:gd name="T8" fmla="*/ 46 w 46"/>
                  <a:gd name="T9" fmla="*/ 23 h 46"/>
                  <a:gd name="T10" fmla="*/ 40 w 46"/>
                  <a:gd name="T11" fmla="*/ 6 h 46"/>
                  <a:gd name="T12" fmla="*/ 23 w 46"/>
                  <a:gd name="T13" fmla="*/ 0 h 46"/>
                  <a:gd name="T14" fmla="*/ 6 w 46"/>
                  <a:gd name="T15" fmla="*/ 6 h 46"/>
                  <a:gd name="T16" fmla="*/ 0 w 46"/>
                  <a:gd name="T17" fmla="*/ 23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46"/>
                  <a:gd name="T29" fmla="*/ 46 w 46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46">
                    <a:moveTo>
                      <a:pt x="0" y="23"/>
                    </a:moveTo>
                    <a:lnTo>
                      <a:pt x="6" y="40"/>
                    </a:lnTo>
                    <a:lnTo>
                      <a:pt x="23" y="46"/>
                    </a:lnTo>
                    <a:lnTo>
                      <a:pt x="40" y="40"/>
                    </a:lnTo>
                    <a:lnTo>
                      <a:pt x="46" y="23"/>
                    </a:lnTo>
                    <a:lnTo>
                      <a:pt x="40" y="6"/>
                    </a:lnTo>
                    <a:lnTo>
                      <a:pt x="23" y="0"/>
                    </a:lnTo>
                    <a:lnTo>
                      <a:pt x="6" y="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6" name="Freeform 98"/>
              <p:cNvSpPr>
                <a:spLocks/>
              </p:cNvSpPr>
              <p:nvPr/>
            </p:nvSpPr>
            <p:spPr bwMode="auto">
              <a:xfrm>
                <a:off x="4165" y="2610"/>
                <a:ext cx="46" cy="41"/>
              </a:xfrm>
              <a:custGeom>
                <a:avLst/>
                <a:gdLst>
                  <a:gd name="T0" fmla="*/ 0 w 46"/>
                  <a:gd name="T1" fmla="*/ 18 h 41"/>
                  <a:gd name="T2" fmla="*/ 6 w 46"/>
                  <a:gd name="T3" fmla="*/ 35 h 41"/>
                  <a:gd name="T4" fmla="*/ 23 w 46"/>
                  <a:gd name="T5" fmla="*/ 41 h 41"/>
                  <a:gd name="T6" fmla="*/ 40 w 46"/>
                  <a:gd name="T7" fmla="*/ 35 h 41"/>
                  <a:gd name="T8" fmla="*/ 46 w 46"/>
                  <a:gd name="T9" fmla="*/ 18 h 41"/>
                  <a:gd name="T10" fmla="*/ 40 w 46"/>
                  <a:gd name="T11" fmla="*/ 6 h 41"/>
                  <a:gd name="T12" fmla="*/ 23 w 46"/>
                  <a:gd name="T13" fmla="*/ 0 h 41"/>
                  <a:gd name="T14" fmla="*/ 6 w 46"/>
                  <a:gd name="T15" fmla="*/ 6 h 41"/>
                  <a:gd name="T16" fmla="*/ 0 w 46"/>
                  <a:gd name="T17" fmla="*/ 18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41"/>
                  <a:gd name="T29" fmla="*/ 46 w 46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41">
                    <a:moveTo>
                      <a:pt x="0" y="18"/>
                    </a:moveTo>
                    <a:lnTo>
                      <a:pt x="6" y="35"/>
                    </a:lnTo>
                    <a:lnTo>
                      <a:pt x="23" y="41"/>
                    </a:lnTo>
                    <a:lnTo>
                      <a:pt x="40" y="35"/>
                    </a:lnTo>
                    <a:lnTo>
                      <a:pt x="46" y="18"/>
                    </a:lnTo>
                    <a:lnTo>
                      <a:pt x="40" y="6"/>
                    </a:lnTo>
                    <a:lnTo>
                      <a:pt x="23" y="0"/>
                    </a:lnTo>
                    <a:lnTo>
                      <a:pt x="6" y="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7" name="Freeform 99"/>
              <p:cNvSpPr>
                <a:spLocks/>
              </p:cNvSpPr>
              <p:nvPr/>
            </p:nvSpPr>
            <p:spPr bwMode="auto">
              <a:xfrm>
                <a:off x="4200" y="2610"/>
                <a:ext cx="40" cy="41"/>
              </a:xfrm>
              <a:custGeom>
                <a:avLst/>
                <a:gdLst>
                  <a:gd name="T0" fmla="*/ 0 w 40"/>
                  <a:gd name="T1" fmla="*/ 18 h 41"/>
                  <a:gd name="T2" fmla="*/ 5 w 40"/>
                  <a:gd name="T3" fmla="*/ 35 h 41"/>
                  <a:gd name="T4" fmla="*/ 23 w 40"/>
                  <a:gd name="T5" fmla="*/ 41 h 41"/>
                  <a:gd name="T6" fmla="*/ 34 w 40"/>
                  <a:gd name="T7" fmla="*/ 35 h 41"/>
                  <a:gd name="T8" fmla="*/ 40 w 40"/>
                  <a:gd name="T9" fmla="*/ 18 h 41"/>
                  <a:gd name="T10" fmla="*/ 34 w 40"/>
                  <a:gd name="T11" fmla="*/ 6 h 41"/>
                  <a:gd name="T12" fmla="*/ 23 w 40"/>
                  <a:gd name="T13" fmla="*/ 0 h 41"/>
                  <a:gd name="T14" fmla="*/ 5 w 40"/>
                  <a:gd name="T15" fmla="*/ 6 h 41"/>
                  <a:gd name="T16" fmla="*/ 0 w 40"/>
                  <a:gd name="T17" fmla="*/ 18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"/>
                  <a:gd name="T28" fmla="*/ 0 h 41"/>
                  <a:gd name="T29" fmla="*/ 40 w 40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" h="41">
                    <a:moveTo>
                      <a:pt x="0" y="18"/>
                    </a:moveTo>
                    <a:lnTo>
                      <a:pt x="5" y="35"/>
                    </a:lnTo>
                    <a:lnTo>
                      <a:pt x="23" y="41"/>
                    </a:lnTo>
                    <a:lnTo>
                      <a:pt x="34" y="35"/>
                    </a:lnTo>
                    <a:lnTo>
                      <a:pt x="40" y="18"/>
                    </a:lnTo>
                    <a:lnTo>
                      <a:pt x="34" y="6"/>
                    </a:lnTo>
                    <a:lnTo>
                      <a:pt x="23" y="0"/>
                    </a:lnTo>
                    <a:lnTo>
                      <a:pt x="5" y="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" name="Freeform 100"/>
              <p:cNvSpPr>
                <a:spLocks/>
              </p:cNvSpPr>
              <p:nvPr/>
            </p:nvSpPr>
            <p:spPr bwMode="auto">
              <a:xfrm>
                <a:off x="4240" y="2616"/>
                <a:ext cx="40" cy="41"/>
              </a:xfrm>
              <a:custGeom>
                <a:avLst/>
                <a:gdLst>
                  <a:gd name="T0" fmla="*/ 0 w 40"/>
                  <a:gd name="T1" fmla="*/ 18 h 41"/>
                  <a:gd name="T2" fmla="*/ 6 w 40"/>
                  <a:gd name="T3" fmla="*/ 35 h 41"/>
                  <a:gd name="T4" fmla="*/ 23 w 40"/>
                  <a:gd name="T5" fmla="*/ 41 h 41"/>
                  <a:gd name="T6" fmla="*/ 35 w 40"/>
                  <a:gd name="T7" fmla="*/ 35 h 41"/>
                  <a:gd name="T8" fmla="*/ 40 w 40"/>
                  <a:gd name="T9" fmla="*/ 18 h 41"/>
                  <a:gd name="T10" fmla="*/ 35 w 40"/>
                  <a:gd name="T11" fmla="*/ 6 h 41"/>
                  <a:gd name="T12" fmla="*/ 23 w 40"/>
                  <a:gd name="T13" fmla="*/ 0 h 41"/>
                  <a:gd name="T14" fmla="*/ 6 w 40"/>
                  <a:gd name="T15" fmla="*/ 6 h 41"/>
                  <a:gd name="T16" fmla="*/ 0 w 40"/>
                  <a:gd name="T17" fmla="*/ 18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"/>
                  <a:gd name="T28" fmla="*/ 0 h 41"/>
                  <a:gd name="T29" fmla="*/ 40 w 40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" h="41">
                    <a:moveTo>
                      <a:pt x="0" y="18"/>
                    </a:moveTo>
                    <a:lnTo>
                      <a:pt x="6" y="35"/>
                    </a:lnTo>
                    <a:lnTo>
                      <a:pt x="23" y="41"/>
                    </a:lnTo>
                    <a:lnTo>
                      <a:pt x="35" y="35"/>
                    </a:lnTo>
                    <a:lnTo>
                      <a:pt x="40" y="18"/>
                    </a:lnTo>
                    <a:lnTo>
                      <a:pt x="35" y="6"/>
                    </a:lnTo>
                    <a:lnTo>
                      <a:pt x="23" y="0"/>
                    </a:lnTo>
                    <a:lnTo>
                      <a:pt x="6" y="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" name="Freeform 101"/>
              <p:cNvSpPr>
                <a:spLocks/>
              </p:cNvSpPr>
              <p:nvPr/>
            </p:nvSpPr>
            <p:spPr bwMode="auto">
              <a:xfrm>
                <a:off x="4263" y="2651"/>
                <a:ext cx="40" cy="40"/>
              </a:xfrm>
              <a:custGeom>
                <a:avLst/>
                <a:gdLst>
                  <a:gd name="T0" fmla="*/ 0 w 40"/>
                  <a:gd name="T1" fmla="*/ 17 h 40"/>
                  <a:gd name="T2" fmla="*/ 6 w 40"/>
                  <a:gd name="T3" fmla="*/ 35 h 40"/>
                  <a:gd name="T4" fmla="*/ 23 w 40"/>
                  <a:gd name="T5" fmla="*/ 40 h 40"/>
                  <a:gd name="T6" fmla="*/ 35 w 40"/>
                  <a:gd name="T7" fmla="*/ 35 h 40"/>
                  <a:gd name="T8" fmla="*/ 40 w 40"/>
                  <a:gd name="T9" fmla="*/ 17 h 40"/>
                  <a:gd name="T10" fmla="*/ 35 w 40"/>
                  <a:gd name="T11" fmla="*/ 6 h 40"/>
                  <a:gd name="T12" fmla="*/ 23 w 40"/>
                  <a:gd name="T13" fmla="*/ 0 h 40"/>
                  <a:gd name="T14" fmla="*/ 6 w 40"/>
                  <a:gd name="T15" fmla="*/ 6 h 40"/>
                  <a:gd name="T16" fmla="*/ 0 w 40"/>
                  <a:gd name="T17" fmla="*/ 17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"/>
                  <a:gd name="T28" fmla="*/ 0 h 40"/>
                  <a:gd name="T29" fmla="*/ 40 w 40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" h="40">
                    <a:moveTo>
                      <a:pt x="0" y="17"/>
                    </a:moveTo>
                    <a:lnTo>
                      <a:pt x="6" y="35"/>
                    </a:lnTo>
                    <a:lnTo>
                      <a:pt x="23" y="40"/>
                    </a:lnTo>
                    <a:lnTo>
                      <a:pt x="35" y="35"/>
                    </a:lnTo>
                    <a:lnTo>
                      <a:pt x="40" y="17"/>
                    </a:lnTo>
                    <a:lnTo>
                      <a:pt x="35" y="6"/>
                    </a:lnTo>
                    <a:lnTo>
                      <a:pt x="23" y="0"/>
                    </a:lnTo>
                    <a:lnTo>
                      <a:pt x="6" y="6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" name="Freeform 102"/>
              <p:cNvSpPr>
                <a:spLocks/>
              </p:cNvSpPr>
              <p:nvPr/>
            </p:nvSpPr>
            <p:spPr bwMode="auto">
              <a:xfrm>
                <a:off x="4280" y="2616"/>
                <a:ext cx="41" cy="41"/>
              </a:xfrm>
              <a:custGeom>
                <a:avLst/>
                <a:gdLst>
                  <a:gd name="T0" fmla="*/ 0 w 41"/>
                  <a:gd name="T1" fmla="*/ 23 h 41"/>
                  <a:gd name="T2" fmla="*/ 6 w 41"/>
                  <a:gd name="T3" fmla="*/ 35 h 41"/>
                  <a:gd name="T4" fmla="*/ 23 w 41"/>
                  <a:gd name="T5" fmla="*/ 41 h 41"/>
                  <a:gd name="T6" fmla="*/ 35 w 41"/>
                  <a:gd name="T7" fmla="*/ 35 h 41"/>
                  <a:gd name="T8" fmla="*/ 41 w 41"/>
                  <a:gd name="T9" fmla="*/ 23 h 41"/>
                  <a:gd name="T10" fmla="*/ 35 w 41"/>
                  <a:gd name="T11" fmla="*/ 6 h 41"/>
                  <a:gd name="T12" fmla="*/ 18 w 41"/>
                  <a:gd name="T13" fmla="*/ 0 h 41"/>
                  <a:gd name="T14" fmla="*/ 6 w 41"/>
                  <a:gd name="T15" fmla="*/ 6 h 41"/>
                  <a:gd name="T16" fmla="*/ 0 w 41"/>
                  <a:gd name="T17" fmla="*/ 23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"/>
                  <a:gd name="T28" fmla="*/ 0 h 41"/>
                  <a:gd name="T29" fmla="*/ 41 w 41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" h="41">
                    <a:moveTo>
                      <a:pt x="0" y="23"/>
                    </a:moveTo>
                    <a:lnTo>
                      <a:pt x="6" y="35"/>
                    </a:lnTo>
                    <a:lnTo>
                      <a:pt x="23" y="41"/>
                    </a:lnTo>
                    <a:lnTo>
                      <a:pt x="35" y="35"/>
                    </a:lnTo>
                    <a:lnTo>
                      <a:pt x="41" y="23"/>
                    </a:lnTo>
                    <a:lnTo>
                      <a:pt x="35" y="6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" name="Freeform 103"/>
              <p:cNvSpPr>
                <a:spLocks/>
              </p:cNvSpPr>
              <p:nvPr/>
            </p:nvSpPr>
            <p:spPr bwMode="auto">
              <a:xfrm>
                <a:off x="4303" y="2582"/>
                <a:ext cx="47" cy="40"/>
              </a:xfrm>
              <a:custGeom>
                <a:avLst/>
                <a:gdLst>
                  <a:gd name="T0" fmla="*/ 0 w 47"/>
                  <a:gd name="T1" fmla="*/ 23 h 40"/>
                  <a:gd name="T2" fmla="*/ 6 w 47"/>
                  <a:gd name="T3" fmla="*/ 34 h 40"/>
                  <a:gd name="T4" fmla="*/ 24 w 47"/>
                  <a:gd name="T5" fmla="*/ 40 h 40"/>
                  <a:gd name="T6" fmla="*/ 41 w 47"/>
                  <a:gd name="T7" fmla="*/ 34 h 40"/>
                  <a:gd name="T8" fmla="*/ 47 w 47"/>
                  <a:gd name="T9" fmla="*/ 23 h 40"/>
                  <a:gd name="T10" fmla="*/ 41 w 47"/>
                  <a:gd name="T11" fmla="*/ 5 h 40"/>
                  <a:gd name="T12" fmla="*/ 24 w 47"/>
                  <a:gd name="T13" fmla="*/ 0 h 40"/>
                  <a:gd name="T14" fmla="*/ 6 w 47"/>
                  <a:gd name="T15" fmla="*/ 5 h 40"/>
                  <a:gd name="T16" fmla="*/ 0 w 47"/>
                  <a:gd name="T17" fmla="*/ 23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7"/>
                  <a:gd name="T28" fmla="*/ 0 h 40"/>
                  <a:gd name="T29" fmla="*/ 47 w 47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7" h="40">
                    <a:moveTo>
                      <a:pt x="0" y="23"/>
                    </a:moveTo>
                    <a:lnTo>
                      <a:pt x="6" y="34"/>
                    </a:lnTo>
                    <a:lnTo>
                      <a:pt x="24" y="40"/>
                    </a:lnTo>
                    <a:lnTo>
                      <a:pt x="41" y="34"/>
                    </a:lnTo>
                    <a:lnTo>
                      <a:pt x="47" y="23"/>
                    </a:lnTo>
                    <a:lnTo>
                      <a:pt x="41" y="5"/>
                    </a:lnTo>
                    <a:lnTo>
                      <a:pt x="24" y="0"/>
                    </a:lnTo>
                    <a:lnTo>
                      <a:pt x="6" y="5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" name="Freeform 104"/>
              <p:cNvSpPr>
                <a:spLocks/>
              </p:cNvSpPr>
              <p:nvPr/>
            </p:nvSpPr>
            <p:spPr bwMode="auto">
              <a:xfrm>
                <a:off x="4298" y="2547"/>
                <a:ext cx="46" cy="40"/>
              </a:xfrm>
              <a:custGeom>
                <a:avLst/>
                <a:gdLst>
                  <a:gd name="T0" fmla="*/ 0 w 46"/>
                  <a:gd name="T1" fmla="*/ 23 h 40"/>
                  <a:gd name="T2" fmla="*/ 5 w 46"/>
                  <a:gd name="T3" fmla="*/ 35 h 40"/>
                  <a:gd name="T4" fmla="*/ 23 w 46"/>
                  <a:gd name="T5" fmla="*/ 40 h 40"/>
                  <a:gd name="T6" fmla="*/ 40 w 46"/>
                  <a:gd name="T7" fmla="*/ 35 h 40"/>
                  <a:gd name="T8" fmla="*/ 46 w 46"/>
                  <a:gd name="T9" fmla="*/ 23 h 40"/>
                  <a:gd name="T10" fmla="*/ 40 w 46"/>
                  <a:gd name="T11" fmla="*/ 6 h 40"/>
                  <a:gd name="T12" fmla="*/ 23 w 46"/>
                  <a:gd name="T13" fmla="*/ 0 h 40"/>
                  <a:gd name="T14" fmla="*/ 5 w 46"/>
                  <a:gd name="T15" fmla="*/ 6 h 40"/>
                  <a:gd name="T16" fmla="*/ 0 w 46"/>
                  <a:gd name="T17" fmla="*/ 23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40"/>
                  <a:gd name="T29" fmla="*/ 46 w 46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40">
                    <a:moveTo>
                      <a:pt x="0" y="23"/>
                    </a:moveTo>
                    <a:lnTo>
                      <a:pt x="5" y="35"/>
                    </a:lnTo>
                    <a:lnTo>
                      <a:pt x="23" y="40"/>
                    </a:lnTo>
                    <a:lnTo>
                      <a:pt x="40" y="35"/>
                    </a:lnTo>
                    <a:lnTo>
                      <a:pt x="46" y="23"/>
                    </a:lnTo>
                    <a:lnTo>
                      <a:pt x="40" y="6"/>
                    </a:lnTo>
                    <a:lnTo>
                      <a:pt x="23" y="0"/>
                    </a:lnTo>
                    <a:lnTo>
                      <a:pt x="5" y="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3" name="Freeform 105"/>
              <p:cNvSpPr>
                <a:spLocks/>
              </p:cNvSpPr>
              <p:nvPr/>
            </p:nvSpPr>
            <p:spPr bwMode="auto">
              <a:xfrm>
                <a:off x="4263" y="2593"/>
                <a:ext cx="40" cy="41"/>
              </a:xfrm>
              <a:custGeom>
                <a:avLst/>
                <a:gdLst>
                  <a:gd name="T0" fmla="*/ 0 w 40"/>
                  <a:gd name="T1" fmla="*/ 23 h 41"/>
                  <a:gd name="T2" fmla="*/ 6 w 40"/>
                  <a:gd name="T3" fmla="*/ 35 h 41"/>
                  <a:gd name="T4" fmla="*/ 17 w 40"/>
                  <a:gd name="T5" fmla="*/ 41 h 41"/>
                  <a:gd name="T6" fmla="*/ 35 w 40"/>
                  <a:gd name="T7" fmla="*/ 35 h 41"/>
                  <a:gd name="T8" fmla="*/ 40 w 40"/>
                  <a:gd name="T9" fmla="*/ 23 h 41"/>
                  <a:gd name="T10" fmla="*/ 35 w 40"/>
                  <a:gd name="T11" fmla="*/ 6 h 41"/>
                  <a:gd name="T12" fmla="*/ 17 w 40"/>
                  <a:gd name="T13" fmla="*/ 0 h 41"/>
                  <a:gd name="T14" fmla="*/ 6 w 40"/>
                  <a:gd name="T15" fmla="*/ 6 h 41"/>
                  <a:gd name="T16" fmla="*/ 0 w 40"/>
                  <a:gd name="T17" fmla="*/ 23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"/>
                  <a:gd name="T28" fmla="*/ 0 h 41"/>
                  <a:gd name="T29" fmla="*/ 40 w 40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" h="41">
                    <a:moveTo>
                      <a:pt x="0" y="23"/>
                    </a:moveTo>
                    <a:lnTo>
                      <a:pt x="6" y="35"/>
                    </a:lnTo>
                    <a:lnTo>
                      <a:pt x="17" y="41"/>
                    </a:lnTo>
                    <a:lnTo>
                      <a:pt x="35" y="35"/>
                    </a:lnTo>
                    <a:lnTo>
                      <a:pt x="40" y="23"/>
                    </a:lnTo>
                    <a:lnTo>
                      <a:pt x="35" y="6"/>
                    </a:lnTo>
                    <a:lnTo>
                      <a:pt x="17" y="0"/>
                    </a:lnTo>
                    <a:lnTo>
                      <a:pt x="6" y="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4" name="Freeform 106"/>
              <p:cNvSpPr>
                <a:spLocks/>
              </p:cNvSpPr>
              <p:nvPr/>
            </p:nvSpPr>
            <p:spPr bwMode="auto">
              <a:xfrm>
                <a:off x="4240" y="2570"/>
                <a:ext cx="46" cy="40"/>
              </a:xfrm>
              <a:custGeom>
                <a:avLst/>
                <a:gdLst>
                  <a:gd name="T0" fmla="*/ 0 w 46"/>
                  <a:gd name="T1" fmla="*/ 23 h 40"/>
                  <a:gd name="T2" fmla="*/ 6 w 46"/>
                  <a:gd name="T3" fmla="*/ 35 h 40"/>
                  <a:gd name="T4" fmla="*/ 23 w 46"/>
                  <a:gd name="T5" fmla="*/ 40 h 40"/>
                  <a:gd name="T6" fmla="*/ 40 w 46"/>
                  <a:gd name="T7" fmla="*/ 35 h 40"/>
                  <a:gd name="T8" fmla="*/ 46 w 46"/>
                  <a:gd name="T9" fmla="*/ 17 h 40"/>
                  <a:gd name="T10" fmla="*/ 40 w 46"/>
                  <a:gd name="T11" fmla="*/ 6 h 40"/>
                  <a:gd name="T12" fmla="*/ 23 w 46"/>
                  <a:gd name="T13" fmla="*/ 0 h 40"/>
                  <a:gd name="T14" fmla="*/ 6 w 46"/>
                  <a:gd name="T15" fmla="*/ 6 h 40"/>
                  <a:gd name="T16" fmla="*/ 0 w 46"/>
                  <a:gd name="T17" fmla="*/ 23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40"/>
                  <a:gd name="T29" fmla="*/ 46 w 46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40">
                    <a:moveTo>
                      <a:pt x="0" y="23"/>
                    </a:moveTo>
                    <a:lnTo>
                      <a:pt x="6" y="35"/>
                    </a:lnTo>
                    <a:lnTo>
                      <a:pt x="23" y="40"/>
                    </a:lnTo>
                    <a:lnTo>
                      <a:pt x="40" y="35"/>
                    </a:lnTo>
                    <a:lnTo>
                      <a:pt x="46" y="17"/>
                    </a:lnTo>
                    <a:lnTo>
                      <a:pt x="40" y="6"/>
                    </a:lnTo>
                    <a:lnTo>
                      <a:pt x="23" y="0"/>
                    </a:lnTo>
                    <a:lnTo>
                      <a:pt x="6" y="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5" name="Freeform 107"/>
              <p:cNvSpPr>
                <a:spLocks/>
              </p:cNvSpPr>
              <p:nvPr/>
            </p:nvSpPr>
            <p:spPr bwMode="auto">
              <a:xfrm>
                <a:off x="4217" y="2587"/>
                <a:ext cx="40" cy="41"/>
              </a:xfrm>
              <a:custGeom>
                <a:avLst/>
                <a:gdLst>
                  <a:gd name="T0" fmla="*/ 0 w 40"/>
                  <a:gd name="T1" fmla="*/ 23 h 41"/>
                  <a:gd name="T2" fmla="*/ 6 w 40"/>
                  <a:gd name="T3" fmla="*/ 35 h 41"/>
                  <a:gd name="T4" fmla="*/ 23 w 40"/>
                  <a:gd name="T5" fmla="*/ 41 h 41"/>
                  <a:gd name="T6" fmla="*/ 34 w 40"/>
                  <a:gd name="T7" fmla="*/ 35 h 41"/>
                  <a:gd name="T8" fmla="*/ 40 w 40"/>
                  <a:gd name="T9" fmla="*/ 18 h 41"/>
                  <a:gd name="T10" fmla="*/ 34 w 40"/>
                  <a:gd name="T11" fmla="*/ 6 h 41"/>
                  <a:gd name="T12" fmla="*/ 17 w 40"/>
                  <a:gd name="T13" fmla="*/ 0 h 41"/>
                  <a:gd name="T14" fmla="*/ 6 w 40"/>
                  <a:gd name="T15" fmla="*/ 6 h 41"/>
                  <a:gd name="T16" fmla="*/ 0 w 40"/>
                  <a:gd name="T17" fmla="*/ 23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"/>
                  <a:gd name="T28" fmla="*/ 0 h 41"/>
                  <a:gd name="T29" fmla="*/ 40 w 40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" h="41">
                    <a:moveTo>
                      <a:pt x="0" y="23"/>
                    </a:moveTo>
                    <a:lnTo>
                      <a:pt x="6" y="35"/>
                    </a:lnTo>
                    <a:lnTo>
                      <a:pt x="23" y="41"/>
                    </a:lnTo>
                    <a:lnTo>
                      <a:pt x="34" y="35"/>
                    </a:lnTo>
                    <a:lnTo>
                      <a:pt x="40" y="18"/>
                    </a:lnTo>
                    <a:lnTo>
                      <a:pt x="34" y="6"/>
                    </a:lnTo>
                    <a:lnTo>
                      <a:pt x="17" y="0"/>
                    </a:lnTo>
                    <a:lnTo>
                      <a:pt x="6" y="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6" name="Freeform 108"/>
              <p:cNvSpPr>
                <a:spLocks/>
              </p:cNvSpPr>
              <p:nvPr/>
            </p:nvSpPr>
            <p:spPr bwMode="auto">
              <a:xfrm>
                <a:off x="4176" y="2582"/>
                <a:ext cx="47" cy="40"/>
              </a:xfrm>
              <a:custGeom>
                <a:avLst/>
                <a:gdLst>
                  <a:gd name="T0" fmla="*/ 0 w 47"/>
                  <a:gd name="T1" fmla="*/ 23 h 40"/>
                  <a:gd name="T2" fmla="*/ 6 w 47"/>
                  <a:gd name="T3" fmla="*/ 34 h 40"/>
                  <a:gd name="T4" fmla="*/ 24 w 47"/>
                  <a:gd name="T5" fmla="*/ 40 h 40"/>
                  <a:gd name="T6" fmla="*/ 41 w 47"/>
                  <a:gd name="T7" fmla="*/ 34 h 40"/>
                  <a:gd name="T8" fmla="*/ 47 w 47"/>
                  <a:gd name="T9" fmla="*/ 23 h 40"/>
                  <a:gd name="T10" fmla="*/ 41 w 47"/>
                  <a:gd name="T11" fmla="*/ 5 h 40"/>
                  <a:gd name="T12" fmla="*/ 24 w 47"/>
                  <a:gd name="T13" fmla="*/ 0 h 40"/>
                  <a:gd name="T14" fmla="*/ 6 w 47"/>
                  <a:gd name="T15" fmla="*/ 5 h 40"/>
                  <a:gd name="T16" fmla="*/ 0 w 47"/>
                  <a:gd name="T17" fmla="*/ 23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7"/>
                  <a:gd name="T28" fmla="*/ 0 h 40"/>
                  <a:gd name="T29" fmla="*/ 47 w 47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7" h="40">
                    <a:moveTo>
                      <a:pt x="0" y="23"/>
                    </a:moveTo>
                    <a:lnTo>
                      <a:pt x="6" y="34"/>
                    </a:lnTo>
                    <a:lnTo>
                      <a:pt x="24" y="40"/>
                    </a:lnTo>
                    <a:lnTo>
                      <a:pt x="41" y="34"/>
                    </a:lnTo>
                    <a:lnTo>
                      <a:pt x="47" y="23"/>
                    </a:lnTo>
                    <a:lnTo>
                      <a:pt x="41" y="5"/>
                    </a:lnTo>
                    <a:lnTo>
                      <a:pt x="24" y="0"/>
                    </a:lnTo>
                    <a:lnTo>
                      <a:pt x="6" y="5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7" name="Freeform 109"/>
              <p:cNvSpPr>
                <a:spLocks/>
              </p:cNvSpPr>
              <p:nvPr/>
            </p:nvSpPr>
            <p:spPr bwMode="auto">
              <a:xfrm>
                <a:off x="4142" y="2553"/>
                <a:ext cx="46" cy="46"/>
              </a:xfrm>
              <a:custGeom>
                <a:avLst/>
                <a:gdLst>
                  <a:gd name="T0" fmla="*/ 0 w 46"/>
                  <a:gd name="T1" fmla="*/ 23 h 46"/>
                  <a:gd name="T2" fmla="*/ 6 w 46"/>
                  <a:gd name="T3" fmla="*/ 40 h 46"/>
                  <a:gd name="T4" fmla="*/ 23 w 46"/>
                  <a:gd name="T5" fmla="*/ 46 h 46"/>
                  <a:gd name="T6" fmla="*/ 40 w 46"/>
                  <a:gd name="T7" fmla="*/ 40 h 46"/>
                  <a:gd name="T8" fmla="*/ 46 w 46"/>
                  <a:gd name="T9" fmla="*/ 23 h 46"/>
                  <a:gd name="T10" fmla="*/ 40 w 46"/>
                  <a:gd name="T11" fmla="*/ 5 h 46"/>
                  <a:gd name="T12" fmla="*/ 23 w 46"/>
                  <a:gd name="T13" fmla="*/ 0 h 46"/>
                  <a:gd name="T14" fmla="*/ 6 w 46"/>
                  <a:gd name="T15" fmla="*/ 5 h 46"/>
                  <a:gd name="T16" fmla="*/ 0 w 46"/>
                  <a:gd name="T17" fmla="*/ 23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46"/>
                  <a:gd name="T29" fmla="*/ 46 w 46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46">
                    <a:moveTo>
                      <a:pt x="0" y="23"/>
                    </a:moveTo>
                    <a:lnTo>
                      <a:pt x="6" y="40"/>
                    </a:lnTo>
                    <a:lnTo>
                      <a:pt x="23" y="46"/>
                    </a:lnTo>
                    <a:lnTo>
                      <a:pt x="40" y="40"/>
                    </a:lnTo>
                    <a:lnTo>
                      <a:pt x="46" y="23"/>
                    </a:lnTo>
                    <a:lnTo>
                      <a:pt x="40" y="5"/>
                    </a:lnTo>
                    <a:lnTo>
                      <a:pt x="23" y="0"/>
                    </a:lnTo>
                    <a:lnTo>
                      <a:pt x="6" y="5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8" name="Freeform 110"/>
              <p:cNvSpPr>
                <a:spLocks/>
              </p:cNvSpPr>
              <p:nvPr/>
            </p:nvSpPr>
            <p:spPr bwMode="auto">
              <a:xfrm>
                <a:off x="4176" y="2547"/>
                <a:ext cx="47" cy="40"/>
              </a:xfrm>
              <a:custGeom>
                <a:avLst/>
                <a:gdLst>
                  <a:gd name="T0" fmla="*/ 0 w 47"/>
                  <a:gd name="T1" fmla="*/ 23 h 40"/>
                  <a:gd name="T2" fmla="*/ 6 w 47"/>
                  <a:gd name="T3" fmla="*/ 40 h 40"/>
                  <a:gd name="T4" fmla="*/ 24 w 47"/>
                  <a:gd name="T5" fmla="*/ 40 h 40"/>
                  <a:gd name="T6" fmla="*/ 41 w 47"/>
                  <a:gd name="T7" fmla="*/ 35 h 40"/>
                  <a:gd name="T8" fmla="*/ 47 w 47"/>
                  <a:gd name="T9" fmla="*/ 23 h 40"/>
                  <a:gd name="T10" fmla="*/ 41 w 47"/>
                  <a:gd name="T11" fmla="*/ 6 h 40"/>
                  <a:gd name="T12" fmla="*/ 24 w 47"/>
                  <a:gd name="T13" fmla="*/ 0 h 40"/>
                  <a:gd name="T14" fmla="*/ 6 w 47"/>
                  <a:gd name="T15" fmla="*/ 6 h 40"/>
                  <a:gd name="T16" fmla="*/ 0 w 47"/>
                  <a:gd name="T17" fmla="*/ 23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7"/>
                  <a:gd name="T28" fmla="*/ 0 h 40"/>
                  <a:gd name="T29" fmla="*/ 47 w 47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7" h="40">
                    <a:moveTo>
                      <a:pt x="0" y="23"/>
                    </a:moveTo>
                    <a:lnTo>
                      <a:pt x="6" y="40"/>
                    </a:lnTo>
                    <a:lnTo>
                      <a:pt x="24" y="40"/>
                    </a:lnTo>
                    <a:lnTo>
                      <a:pt x="41" y="35"/>
                    </a:lnTo>
                    <a:lnTo>
                      <a:pt x="47" y="23"/>
                    </a:lnTo>
                    <a:lnTo>
                      <a:pt x="41" y="6"/>
                    </a:lnTo>
                    <a:lnTo>
                      <a:pt x="24" y="0"/>
                    </a:lnTo>
                    <a:lnTo>
                      <a:pt x="6" y="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9" name="Freeform 111"/>
              <p:cNvSpPr>
                <a:spLocks/>
              </p:cNvSpPr>
              <p:nvPr/>
            </p:nvSpPr>
            <p:spPr bwMode="auto">
              <a:xfrm>
                <a:off x="4217" y="2547"/>
                <a:ext cx="46" cy="40"/>
              </a:xfrm>
              <a:custGeom>
                <a:avLst/>
                <a:gdLst>
                  <a:gd name="T0" fmla="*/ 0 w 46"/>
                  <a:gd name="T1" fmla="*/ 23 h 40"/>
                  <a:gd name="T2" fmla="*/ 6 w 46"/>
                  <a:gd name="T3" fmla="*/ 35 h 40"/>
                  <a:gd name="T4" fmla="*/ 23 w 46"/>
                  <a:gd name="T5" fmla="*/ 40 h 40"/>
                  <a:gd name="T6" fmla="*/ 40 w 46"/>
                  <a:gd name="T7" fmla="*/ 35 h 40"/>
                  <a:gd name="T8" fmla="*/ 46 w 46"/>
                  <a:gd name="T9" fmla="*/ 23 h 40"/>
                  <a:gd name="T10" fmla="*/ 40 w 46"/>
                  <a:gd name="T11" fmla="*/ 6 h 40"/>
                  <a:gd name="T12" fmla="*/ 23 w 46"/>
                  <a:gd name="T13" fmla="*/ 0 h 40"/>
                  <a:gd name="T14" fmla="*/ 6 w 46"/>
                  <a:gd name="T15" fmla="*/ 6 h 40"/>
                  <a:gd name="T16" fmla="*/ 0 w 46"/>
                  <a:gd name="T17" fmla="*/ 23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40"/>
                  <a:gd name="T29" fmla="*/ 46 w 46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40">
                    <a:moveTo>
                      <a:pt x="0" y="23"/>
                    </a:moveTo>
                    <a:lnTo>
                      <a:pt x="6" y="35"/>
                    </a:lnTo>
                    <a:lnTo>
                      <a:pt x="23" y="40"/>
                    </a:lnTo>
                    <a:lnTo>
                      <a:pt x="40" y="35"/>
                    </a:lnTo>
                    <a:lnTo>
                      <a:pt x="46" y="23"/>
                    </a:lnTo>
                    <a:lnTo>
                      <a:pt x="40" y="6"/>
                    </a:lnTo>
                    <a:lnTo>
                      <a:pt x="23" y="0"/>
                    </a:lnTo>
                    <a:lnTo>
                      <a:pt x="6" y="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0" name="Freeform 112"/>
              <p:cNvSpPr>
                <a:spLocks/>
              </p:cNvSpPr>
              <p:nvPr/>
            </p:nvSpPr>
            <p:spPr bwMode="auto">
              <a:xfrm>
                <a:off x="4240" y="2524"/>
                <a:ext cx="46" cy="40"/>
              </a:xfrm>
              <a:custGeom>
                <a:avLst/>
                <a:gdLst>
                  <a:gd name="T0" fmla="*/ 0 w 46"/>
                  <a:gd name="T1" fmla="*/ 23 h 40"/>
                  <a:gd name="T2" fmla="*/ 6 w 46"/>
                  <a:gd name="T3" fmla="*/ 34 h 40"/>
                  <a:gd name="T4" fmla="*/ 23 w 46"/>
                  <a:gd name="T5" fmla="*/ 40 h 40"/>
                  <a:gd name="T6" fmla="*/ 40 w 46"/>
                  <a:gd name="T7" fmla="*/ 34 h 40"/>
                  <a:gd name="T8" fmla="*/ 46 w 46"/>
                  <a:gd name="T9" fmla="*/ 23 h 40"/>
                  <a:gd name="T10" fmla="*/ 40 w 46"/>
                  <a:gd name="T11" fmla="*/ 6 h 40"/>
                  <a:gd name="T12" fmla="*/ 23 w 46"/>
                  <a:gd name="T13" fmla="*/ 0 h 40"/>
                  <a:gd name="T14" fmla="*/ 6 w 46"/>
                  <a:gd name="T15" fmla="*/ 6 h 40"/>
                  <a:gd name="T16" fmla="*/ 0 w 46"/>
                  <a:gd name="T17" fmla="*/ 23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40"/>
                  <a:gd name="T29" fmla="*/ 46 w 46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40">
                    <a:moveTo>
                      <a:pt x="0" y="23"/>
                    </a:moveTo>
                    <a:lnTo>
                      <a:pt x="6" y="34"/>
                    </a:lnTo>
                    <a:lnTo>
                      <a:pt x="23" y="40"/>
                    </a:lnTo>
                    <a:lnTo>
                      <a:pt x="40" y="34"/>
                    </a:lnTo>
                    <a:lnTo>
                      <a:pt x="46" y="23"/>
                    </a:lnTo>
                    <a:lnTo>
                      <a:pt x="40" y="6"/>
                    </a:lnTo>
                    <a:lnTo>
                      <a:pt x="23" y="0"/>
                    </a:lnTo>
                    <a:lnTo>
                      <a:pt x="6" y="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1" name="Freeform 113"/>
              <p:cNvSpPr>
                <a:spLocks/>
              </p:cNvSpPr>
              <p:nvPr/>
            </p:nvSpPr>
            <p:spPr bwMode="auto">
              <a:xfrm>
                <a:off x="4251" y="2495"/>
                <a:ext cx="47" cy="40"/>
              </a:xfrm>
              <a:custGeom>
                <a:avLst/>
                <a:gdLst>
                  <a:gd name="T0" fmla="*/ 0 w 47"/>
                  <a:gd name="T1" fmla="*/ 23 h 40"/>
                  <a:gd name="T2" fmla="*/ 6 w 47"/>
                  <a:gd name="T3" fmla="*/ 35 h 40"/>
                  <a:gd name="T4" fmla="*/ 24 w 47"/>
                  <a:gd name="T5" fmla="*/ 40 h 40"/>
                  <a:gd name="T6" fmla="*/ 41 w 47"/>
                  <a:gd name="T7" fmla="*/ 35 h 40"/>
                  <a:gd name="T8" fmla="*/ 47 w 47"/>
                  <a:gd name="T9" fmla="*/ 23 h 40"/>
                  <a:gd name="T10" fmla="*/ 35 w 47"/>
                  <a:gd name="T11" fmla="*/ 6 h 40"/>
                  <a:gd name="T12" fmla="*/ 24 w 47"/>
                  <a:gd name="T13" fmla="*/ 0 h 40"/>
                  <a:gd name="T14" fmla="*/ 6 w 47"/>
                  <a:gd name="T15" fmla="*/ 6 h 40"/>
                  <a:gd name="T16" fmla="*/ 0 w 47"/>
                  <a:gd name="T17" fmla="*/ 23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7"/>
                  <a:gd name="T28" fmla="*/ 0 h 40"/>
                  <a:gd name="T29" fmla="*/ 47 w 47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7" h="40">
                    <a:moveTo>
                      <a:pt x="0" y="23"/>
                    </a:moveTo>
                    <a:lnTo>
                      <a:pt x="6" y="35"/>
                    </a:lnTo>
                    <a:lnTo>
                      <a:pt x="24" y="40"/>
                    </a:lnTo>
                    <a:lnTo>
                      <a:pt x="41" y="35"/>
                    </a:lnTo>
                    <a:lnTo>
                      <a:pt x="47" y="23"/>
                    </a:lnTo>
                    <a:lnTo>
                      <a:pt x="35" y="6"/>
                    </a:lnTo>
                    <a:lnTo>
                      <a:pt x="24" y="0"/>
                    </a:lnTo>
                    <a:lnTo>
                      <a:pt x="6" y="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2" name="Freeform 114"/>
              <p:cNvSpPr>
                <a:spLocks/>
              </p:cNvSpPr>
              <p:nvPr/>
            </p:nvSpPr>
            <p:spPr bwMode="auto">
              <a:xfrm>
                <a:off x="4292" y="2495"/>
                <a:ext cx="46" cy="40"/>
              </a:xfrm>
              <a:custGeom>
                <a:avLst/>
                <a:gdLst>
                  <a:gd name="T0" fmla="*/ 0 w 46"/>
                  <a:gd name="T1" fmla="*/ 23 h 40"/>
                  <a:gd name="T2" fmla="*/ 6 w 46"/>
                  <a:gd name="T3" fmla="*/ 35 h 40"/>
                  <a:gd name="T4" fmla="*/ 23 w 46"/>
                  <a:gd name="T5" fmla="*/ 40 h 40"/>
                  <a:gd name="T6" fmla="*/ 40 w 46"/>
                  <a:gd name="T7" fmla="*/ 35 h 40"/>
                  <a:gd name="T8" fmla="*/ 46 w 46"/>
                  <a:gd name="T9" fmla="*/ 17 h 40"/>
                  <a:gd name="T10" fmla="*/ 40 w 46"/>
                  <a:gd name="T11" fmla="*/ 6 h 40"/>
                  <a:gd name="T12" fmla="*/ 23 w 46"/>
                  <a:gd name="T13" fmla="*/ 0 h 40"/>
                  <a:gd name="T14" fmla="*/ 6 w 46"/>
                  <a:gd name="T15" fmla="*/ 6 h 40"/>
                  <a:gd name="T16" fmla="*/ 0 w 46"/>
                  <a:gd name="T17" fmla="*/ 23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40"/>
                  <a:gd name="T29" fmla="*/ 46 w 46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40">
                    <a:moveTo>
                      <a:pt x="0" y="23"/>
                    </a:moveTo>
                    <a:lnTo>
                      <a:pt x="6" y="35"/>
                    </a:lnTo>
                    <a:lnTo>
                      <a:pt x="23" y="40"/>
                    </a:lnTo>
                    <a:lnTo>
                      <a:pt x="40" y="35"/>
                    </a:lnTo>
                    <a:lnTo>
                      <a:pt x="46" y="17"/>
                    </a:lnTo>
                    <a:lnTo>
                      <a:pt x="40" y="6"/>
                    </a:lnTo>
                    <a:lnTo>
                      <a:pt x="23" y="0"/>
                    </a:lnTo>
                    <a:lnTo>
                      <a:pt x="6" y="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3" name="Freeform 115"/>
              <p:cNvSpPr>
                <a:spLocks/>
              </p:cNvSpPr>
              <p:nvPr/>
            </p:nvSpPr>
            <p:spPr bwMode="auto">
              <a:xfrm>
                <a:off x="4292" y="2495"/>
                <a:ext cx="46" cy="40"/>
              </a:xfrm>
              <a:custGeom>
                <a:avLst/>
                <a:gdLst>
                  <a:gd name="T0" fmla="*/ 0 w 46"/>
                  <a:gd name="T1" fmla="*/ 23 h 40"/>
                  <a:gd name="T2" fmla="*/ 6 w 46"/>
                  <a:gd name="T3" fmla="*/ 35 h 40"/>
                  <a:gd name="T4" fmla="*/ 23 w 46"/>
                  <a:gd name="T5" fmla="*/ 40 h 40"/>
                  <a:gd name="T6" fmla="*/ 40 w 46"/>
                  <a:gd name="T7" fmla="*/ 35 h 40"/>
                  <a:gd name="T8" fmla="*/ 46 w 46"/>
                  <a:gd name="T9" fmla="*/ 17 h 40"/>
                  <a:gd name="T10" fmla="*/ 40 w 46"/>
                  <a:gd name="T11" fmla="*/ 6 h 40"/>
                  <a:gd name="T12" fmla="*/ 23 w 46"/>
                  <a:gd name="T13" fmla="*/ 0 h 40"/>
                  <a:gd name="T14" fmla="*/ 6 w 46"/>
                  <a:gd name="T15" fmla="*/ 6 h 40"/>
                  <a:gd name="T16" fmla="*/ 0 w 46"/>
                  <a:gd name="T17" fmla="*/ 23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40"/>
                  <a:gd name="T29" fmla="*/ 46 w 46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40">
                    <a:moveTo>
                      <a:pt x="0" y="23"/>
                    </a:moveTo>
                    <a:lnTo>
                      <a:pt x="6" y="35"/>
                    </a:lnTo>
                    <a:lnTo>
                      <a:pt x="23" y="40"/>
                    </a:lnTo>
                    <a:lnTo>
                      <a:pt x="40" y="35"/>
                    </a:lnTo>
                    <a:lnTo>
                      <a:pt x="46" y="17"/>
                    </a:lnTo>
                    <a:lnTo>
                      <a:pt x="40" y="6"/>
                    </a:lnTo>
                    <a:lnTo>
                      <a:pt x="23" y="0"/>
                    </a:lnTo>
                    <a:lnTo>
                      <a:pt x="6" y="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4" name="Freeform 116"/>
              <p:cNvSpPr>
                <a:spLocks/>
              </p:cNvSpPr>
              <p:nvPr/>
            </p:nvSpPr>
            <p:spPr bwMode="auto">
              <a:xfrm>
                <a:off x="4211" y="2495"/>
                <a:ext cx="46" cy="46"/>
              </a:xfrm>
              <a:custGeom>
                <a:avLst/>
                <a:gdLst>
                  <a:gd name="T0" fmla="*/ 0 w 46"/>
                  <a:gd name="T1" fmla="*/ 23 h 46"/>
                  <a:gd name="T2" fmla="*/ 6 w 46"/>
                  <a:gd name="T3" fmla="*/ 40 h 46"/>
                  <a:gd name="T4" fmla="*/ 23 w 46"/>
                  <a:gd name="T5" fmla="*/ 46 h 46"/>
                  <a:gd name="T6" fmla="*/ 40 w 46"/>
                  <a:gd name="T7" fmla="*/ 35 h 46"/>
                  <a:gd name="T8" fmla="*/ 46 w 46"/>
                  <a:gd name="T9" fmla="*/ 23 h 46"/>
                  <a:gd name="T10" fmla="*/ 40 w 46"/>
                  <a:gd name="T11" fmla="*/ 6 h 46"/>
                  <a:gd name="T12" fmla="*/ 23 w 46"/>
                  <a:gd name="T13" fmla="*/ 0 h 46"/>
                  <a:gd name="T14" fmla="*/ 6 w 46"/>
                  <a:gd name="T15" fmla="*/ 6 h 46"/>
                  <a:gd name="T16" fmla="*/ 0 w 46"/>
                  <a:gd name="T17" fmla="*/ 23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46"/>
                  <a:gd name="T29" fmla="*/ 46 w 46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46">
                    <a:moveTo>
                      <a:pt x="0" y="23"/>
                    </a:moveTo>
                    <a:lnTo>
                      <a:pt x="6" y="40"/>
                    </a:lnTo>
                    <a:lnTo>
                      <a:pt x="23" y="46"/>
                    </a:lnTo>
                    <a:lnTo>
                      <a:pt x="40" y="35"/>
                    </a:lnTo>
                    <a:lnTo>
                      <a:pt x="46" y="23"/>
                    </a:lnTo>
                    <a:lnTo>
                      <a:pt x="40" y="6"/>
                    </a:lnTo>
                    <a:lnTo>
                      <a:pt x="23" y="0"/>
                    </a:lnTo>
                    <a:lnTo>
                      <a:pt x="6" y="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5" name="Freeform 117"/>
              <p:cNvSpPr>
                <a:spLocks/>
              </p:cNvSpPr>
              <p:nvPr/>
            </p:nvSpPr>
            <p:spPr bwMode="auto">
              <a:xfrm>
                <a:off x="4176" y="2518"/>
                <a:ext cx="47" cy="40"/>
              </a:xfrm>
              <a:custGeom>
                <a:avLst/>
                <a:gdLst>
                  <a:gd name="T0" fmla="*/ 0 w 47"/>
                  <a:gd name="T1" fmla="*/ 17 h 40"/>
                  <a:gd name="T2" fmla="*/ 6 w 47"/>
                  <a:gd name="T3" fmla="*/ 35 h 40"/>
                  <a:gd name="T4" fmla="*/ 24 w 47"/>
                  <a:gd name="T5" fmla="*/ 40 h 40"/>
                  <a:gd name="T6" fmla="*/ 41 w 47"/>
                  <a:gd name="T7" fmla="*/ 35 h 40"/>
                  <a:gd name="T8" fmla="*/ 47 w 47"/>
                  <a:gd name="T9" fmla="*/ 17 h 40"/>
                  <a:gd name="T10" fmla="*/ 41 w 47"/>
                  <a:gd name="T11" fmla="*/ 6 h 40"/>
                  <a:gd name="T12" fmla="*/ 24 w 47"/>
                  <a:gd name="T13" fmla="*/ 0 h 40"/>
                  <a:gd name="T14" fmla="*/ 6 w 47"/>
                  <a:gd name="T15" fmla="*/ 6 h 40"/>
                  <a:gd name="T16" fmla="*/ 0 w 47"/>
                  <a:gd name="T17" fmla="*/ 17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7"/>
                  <a:gd name="T28" fmla="*/ 0 h 40"/>
                  <a:gd name="T29" fmla="*/ 47 w 47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7" h="40">
                    <a:moveTo>
                      <a:pt x="0" y="17"/>
                    </a:moveTo>
                    <a:lnTo>
                      <a:pt x="6" y="35"/>
                    </a:lnTo>
                    <a:lnTo>
                      <a:pt x="24" y="40"/>
                    </a:lnTo>
                    <a:lnTo>
                      <a:pt x="41" y="35"/>
                    </a:lnTo>
                    <a:lnTo>
                      <a:pt x="47" y="17"/>
                    </a:lnTo>
                    <a:lnTo>
                      <a:pt x="41" y="6"/>
                    </a:lnTo>
                    <a:lnTo>
                      <a:pt x="24" y="0"/>
                    </a:lnTo>
                    <a:lnTo>
                      <a:pt x="6" y="6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6" name="Freeform 118"/>
              <p:cNvSpPr>
                <a:spLocks/>
              </p:cNvSpPr>
              <p:nvPr/>
            </p:nvSpPr>
            <p:spPr bwMode="auto">
              <a:xfrm>
                <a:off x="4171" y="2489"/>
                <a:ext cx="46" cy="41"/>
              </a:xfrm>
              <a:custGeom>
                <a:avLst/>
                <a:gdLst>
                  <a:gd name="T0" fmla="*/ 0 w 46"/>
                  <a:gd name="T1" fmla="*/ 17 h 41"/>
                  <a:gd name="T2" fmla="*/ 5 w 46"/>
                  <a:gd name="T3" fmla="*/ 35 h 41"/>
                  <a:gd name="T4" fmla="*/ 23 w 46"/>
                  <a:gd name="T5" fmla="*/ 41 h 41"/>
                  <a:gd name="T6" fmla="*/ 40 w 46"/>
                  <a:gd name="T7" fmla="*/ 35 h 41"/>
                  <a:gd name="T8" fmla="*/ 46 w 46"/>
                  <a:gd name="T9" fmla="*/ 17 h 41"/>
                  <a:gd name="T10" fmla="*/ 40 w 46"/>
                  <a:gd name="T11" fmla="*/ 6 h 41"/>
                  <a:gd name="T12" fmla="*/ 23 w 46"/>
                  <a:gd name="T13" fmla="*/ 0 h 41"/>
                  <a:gd name="T14" fmla="*/ 5 w 46"/>
                  <a:gd name="T15" fmla="*/ 6 h 41"/>
                  <a:gd name="T16" fmla="*/ 0 w 46"/>
                  <a:gd name="T17" fmla="*/ 17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41"/>
                  <a:gd name="T29" fmla="*/ 46 w 46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41">
                    <a:moveTo>
                      <a:pt x="0" y="17"/>
                    </a:moveTo>
                    <a:lnTo>
                      <a:pt x="5" y="35"/>
                    </a:lnTo>
                    <a:lnTo>
                      <a:pt x="23" y="41"/>
                    </a:lnTo>
                    <a:lnTo>
                      <a:pt x="40" y="35"/>
                    </a:lnTo>
                    <a:lnTo>
                      <a:pt x="46" y="17"/>
                    </a:lnTo>
                    <a:lnTo>
                      <a:pt x="40" y="6"/>
                    </a:lnTo>
                    <a:lnTo>
                      <a:pt x="23" y="0"/>
                    </a:lnTo>
                    <a:lnTo>
                      <a:pt x="5" y="6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" name="Freeform 119"/>
              <p:cNvSpPr>
                <a:spLocks/>
              </p:cNvSpPr>
              <p:nvPr/>
            </p:nvSpPr>
            <p:spPr bwMode="auto">
              <a:xfrm>
                <a:off x="4211" y="2443"/>
                <a:ext cx="40" cy="40"/>
              </a:xfrm>
              <a:custGeom>
                <a:avLst/>
                <a:gdLst>
                  <a:gd name="T0" fmla="*/ 0 w 40"/>
                  <a:gd name="T1" fmla="*/ 23 h 40"/>
                  <a:gd name="T2" fmla="*/ 6 w 40"/>
                  <a:gd name="T3" fmla="*/ 35 h 40"/>
                  <a:gd name="T4" fmla="*/ 23 w 40"/>
                  <a:gd name="T5" fmla="*/ 40 h 40"/>
                  <a:gd name="T6" fmla="*/ 35 w 40"/>
                  <a:gd name="T7" fmla="*/ 35 h 40"/>
                  <a:gd name="T8" fmla="*/ 40 w 40"/>
                  <a:gd name="T9" fmla="*/ 23 h 40"/>
                  <a:gd name="T10" fmla="*/ 35 w 40"/>
                  <a:gd name="T11" fmla="*/ 6 h 40"/>
                  <a:gd name="T12" fmla="*/ 23 w 40"/>
                  <a:gd name="T13" fmla="*/ 0 h 40"/>
                  <a:gd name="T14" fmla="*/ 6 w 40"/>
                  <a:gd name="T15" fmla="*/ 6 h 40"/>
                  <a:gd name="T16" fmla="*/ 0 w 40"/>
                  <a:gd name="T17" fmla="*/ 23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"/>
                  <a:gd name="T28" fmla="*/ 0 h 40"/>
                  <a:gd name="T29" fmla="*/ 40 w 40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" h="40">
                    <a:moveTo>
                      <a:pt x="0" y="23"/>
                    </a:moveTo>
                    <a:lnTo>
                      <a:pt x="6" y="35"/>
                    </a:lnTo>
                    <a:lnTo>
                      <a:pt x="23" y="40"/>
                    </a:lnTo>
                    <a:lnTo>
                      <a:pt x="35" y="35"/>
                    </a:lnTo>
                    <a:lnTo>
                      <a:pt x="40" y="23"/>
                    </a:lnTo>
                    <a:lnTo>
                      <a:pt x="35" y="6"/>
                    </a:lnTo>
                    <a:lnTo>
                      <a:pt x="23" y="0"/>
                    </a:lnTo>
                    <a:lnTo>
                      <a:pt x="6" y="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" name="Freeform 120"/>
              <p:cNvSpPr>
                <a:spLocks/>
              </p:cNvSpPr>
              <p:nvPr/>
            </p:nvSpPr>
            <p:spPr bwMode="auto">
              <a:xfrm>
                <a:off x="4211" y="2391"/>
                <a:ext cx="46" cy="40"/>
              </a:xfrm>
              <a:custGeom>
                <a:avLst/>
                <a:gdLst>
                  <a:gd name="T0" fmla="*/ 0 w 46"/>
                  <a:gd name="T1" fmla="*/ 23 h 40"/>
                  <a:gd name="T2" fmla="*/ 6 w 46"/>
                  <a:gd name="T3" fmla="*/ 35 h 40"/>
                  <a:gd name="T4" fmla="*/ 23 w 46"/>
                  <a:gd name="T5" fmla="*/ 40 h 40"/>
                  <a:gd name="T6" fmla="*/ 40 w 46"/>
                  <a:gd name="T7" fmla="*/ 35 h 40"/>
                  <a:gd name="T8" fmla="*/ 46 w 46"/>
                  <a:gd name="T9" fmla="*/ 23 h 40"/>
                  <a:gd name="T10" fmla="*/ 40 w 46"/>
                  <a:gd name="T11" fmla="*/ 6 h 40"/>
                  <a:gd name="T12" fmla="*/ 23 w 46"/>
                  <a:gd name="T13" fmla="*/ 0 h 40"/>
                  <a:gd name="T14" fmla="*/ 6 w 46"/>
                  <a:gd name="T15" fmla="*/ 6 h 40"/>
                  <a:gd name="T16" fmla="*/ 0 w 46"/>
                  <a:gd name="T17" fmla="*/ 23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40"/>
                  <a:gd name="T29" fmla="*/ 46 w 46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40">
                    <a:moveTo>
                      <a:pt x="0" y="23"/>
                    </a:moveTo>
                    <a:lnTo>
                      <a:pt x="6" y="35"/>
                    </a:lnTo>
                    <a:lnTo>
                      <a:pt x="23" y="40"/>
                    </a:lnTo>
                    <a:lnTo>
                      <a:pt x="40" y="35"/>
                    </a:lnTo>
                    <a:lnTo>
                      <a:pt x="46" y="23"/>
                    </a:lnTo>
                    <a:lnTo>
                      <a:pt x="40" y="6"/>
                    </a:lnTo>
                    <a:lnTo>
                      <a:pt x="23" y="0"/>
                    </a:lnTo>
                    <a:lnTo>
                      <a:pt x="6" y="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" name="Freeform 121"/>
              <p:cNvSpPr>
                <a:spLocks/>
              </p:cNvSpPr>
              <p:nvPr/>
            </p:nvSpPr>
            <p:spPr bwMode="auto">
              <a:xfrm>
                <a:off x="4130" y="2443"/>
                <a:ext cx="46" cy="40"/>
              </a:xfrm>
              <a:custGeom>
                <a:avLst/>
                <a:gdLst>
                  <a:gd name="T0" fmla="*/ 0 w 46"/>
                  <a:gd name="T1" fmla="*/ 17 h 40"/>
                  <a:gd name="T2" fmla="*/ 6 w 46"/>
                  <a:gd name="T3" fmla="*/ 35 h 40"/>
                  <a:gd name="T4" fmla="*/ 23 w 46"/>
                  <a:gd name="T5" fmla="*/ 40 h 40"/>
                  <a:gd name="T6" fmla="*/ 41 w 46"/>
                  <a:gd name="T7" fmla="*/ 35 h 40"/>
                  <a:gd name="T8" fmla="*/ 46 w 46"/>
                  <a:gd name="T9" fmla="*/ 17 h 40"/>
                  <a:gd name="T10" fmla="*/ 41 w 46"/>
                  <a:gd name="T11" fmla="*/ 6 h 40"/>
                  <a:gd name="T12" fmla="*/ 23 w 46"/>
                  <a:gd name="T13" fmla="*/ 0 h 40"/>
                  <a:gd name="T14" fmla="*/ 6 w 46"/>
                  <a:gd name="T15" fmla="*/ 6 h 40"/>
                  <a:gd name="T16" fmla="*/ 0 w 46"/>
                  <a:gd name="T17" fmla="*/ 17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40"/>
                  <a:gd name="T29" fmla="*/ 46 w 46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40">
                    <a:moveTo>
                      <a:pt x="0" y="17"/>
                    </a:moveTo>
                    <a:lnTo>
                      <a:pt x="6" y="35"/>
                    </a:lnTo>
                    <a:lnTo>
                      <a:pt x="23" y="40"/>
                    </a:lnTo>
                    <a:lnTo>
                      <a:pt x="41" y="35"/>
                    </a:lnTo>
                    <a:lnTo>
                      <a:pt x="46" y="17"/>
                    </a:lnTo>
                    <a:lnTo>
                      <a:pt x="41" y="6"/>
                    </a:lnTo>
                    <a:lnTo>
                      <a:pt x="23" y="0"/>
                    </a:lnTo>
                    <a:lnTo>
                      <a:pt x="6" y="6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" name="Freeform 122"/>
              <p:cNvSpPr>
                <a:spLocks/>
              </p:cNvSpPr>
              <p:nvPr/>
            </p:nvSpPr>
            <p:spPr bwMode="auto">
              <a:xfrm>
                <a:off x="4142" y="2530"/>
                <a:ext cx="46" cy="40"/>
              </a:xfrm>
              <a:custGeom>
                <a:avLst/>
                <a:gdLst>
                  <a:gd name="T0" fmla="*/ 0 w 46"/>
                  <a:gd name="T1" fmla="*/ 17 h 40"/>
                  <a:gd name="T2" fmla="*/ 6 w 46"/>
                  <a:gd name="T3" fmla="*/ 34 h 40"/>
                  <a:gd name="T4" fmla="*/ 23 w 46"/>
                  <a:gd name="T5" fmla="*/ 40 h 40"/>
                  <a:gd name="T6" fmla="*/ 40 w 46"/>
                  <a:gd name="T7" fmla="*/ 34 h 40"/>
                  <a:gd name="T8" fmla="*/ 46 w 46"/>
                  <a:gd name="T9" fmla="*/ 17 h 40"/>
                  <a:gd name="T10" fmla="*/ 40 w 46"/>
                  <a:gd name="T11" fmla="*/ 5 h 40"/>
                  <a:gd name="T12" fmla="*/ 23 w 46"/>
                  <a:gd name="T13" fmla="*/ 0 h 40"/>
                  <a:gd name="T14" fmla="*/ 6 w 46"/>
                  <a:gd name="T15" fmla="*/ 5 h 40"/>
                  <a:gd name="T16" fmla="*/ 0 w 46"/>
                  <a:gd name="T17" fmla="*/ 17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40"/>
                  <a:gd name="T29" fmla="*/ 46 w 46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40">
                    <a:moveTo>
                      <a:pt x="0" y="17"/>
                    </a:moveTo>
                    <a:lnTo>
                      <a:pt x="6" y="34"/>
                    </a:lnTo>
                    <a:lnTo>
                      <a:pt x="23" y="40"/>
                    </a:lnTo>
                    <a:lnTo>
                      <a:pt x="40" y="34"/>
                    </a:lnTo>
                    <a:lnTo>
                      <a:pt x="46" y="17"/>
                    </a:lnTo>
                    <a:lnTo>
                      <a:pt x="40" y="5"/>
                    </a:lnTo>
                    <a:lnTo>
                      <a:pt x="23" y="0"/>
                    </a:lnTo>
                    <a:lnTo>
                      <a:pt x="6" y="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" name="Freeform 123"/>
              <p:cNvSpPr>
                <a:spLocks/>
              </p:cNvSpPr>
              <p:nvPr/>
            </p:nvSpPr>
            <p:spPr bwMode="auto">
              <a:xfrm>
                <a:off x="4119" y="2495"/>
                <a:ext cx="46" cy="40"/>
              </a:xfrm>
              <a:custGeom>
                <a:avLst/>
                <a:gdLst>
                  <a:gd name="T0" fmla="*/ 0 w 46"/>
                  <a:gd name="T1" fmla="*/ 23 h 40"/>
                  <a:gd name="T2" fmla="*/ 5 w 46"/>
                  <a:gd name="T3" fmla="*/ 35 h 40"/>
                  <a:gd name="T4" fmla="*/ 23 w 46"/>
                  <a:gd name="T5" fmla="*/ 40 h 40"/>
                  <a:gd name="T6" fmla="*/ 40 w 46"/>
                  <a:gd name="T7" fmla="*/ 35 h 40"/>
                  <a:gd name="T8" fmla="*/ 46 w 46"/>
                  <a:gd name="T9" fmla="*/ 23 h 40"/>
                  <a:gd name="T10" fmla="*/ 40 w 46"/>
                  <a:gd name="T11" fmla="*/ 6 h 40"/>
                  <a:gd name="T12" fmla="*/ 23 w 46"/>
                  <a:gd name="T13" fmla="*/ 0 h 40"/>
                  <a:gd name="T14" fmla="*/ 5 w 46"/>
                  <a:gd name="T15" fmla="*/ 6 h 40"/>
                  <a:gd name="T16" fmla="*/ 0 w 46"/>
                  <a:gd name="T17" fmla="*/ 23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40"/>
                  <a:gd name="T29" fmla="*/ 46 w 46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40">
                    <a:moveTo>
                      <a:pt x="0" y="23"/>
                    </a:moveTo>
                    <a:lnTo>
                      <a:pt x="5" y="35"/>
                    </a:lnTo>
                    <a:lnTo>
                      <a:pt x="23" y="40"/>
                    </a:lnTo>
                    <a:lnTo>
                      <a:pt x="40" y="35"/>
                    </a:lnTo>
                    <a:lnTo>
                      <a:pt x="46" y="23"/>
                    </a:lnTo>
                    <a:lnTo>
                      <a:pt x="40" y="6"/>
                    </a:lnTo>
                    <a:lnTo>
                      <a:pt x="23" y="0"/>
                    </a:lnTo>
                    <a:lnTo>
                      <a:pt x="5" y="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" name="Freeform 124"/>
              <p:cNvSpPr>
                <a:spLocks/>
              </p:cNvSpPr>
              <p:nvPr/>
            </p:nvSpPr>
            <p:spPr bwMode="auto">
              <a:xfrm>
                <a:off x="4084" y="2506"/>
                <a:ext cx="46" cy="41"/>
              </a:xfrm>
              <a:custGeom>
                <a:avLst/>
                <a:gdLst>
                  <a:gd name="T0" fmla="*/ 0 w 46"/>
                  <a:gd name="T1" fmla="*/ 24 h 41"/>
                  <a:gd name="T2" fmla="*/ 6 w 46"/>
                  <a:gd name="T3" fmla="*/ 35 h 41"/>
                  <a:gd name="T4" fmla="*/ 23 w 46"/>
                  <a:gd name="T5" fmla="*/ 41 h 41"/>
                  <a:gd name="T6" fmla="*/ 40 w 46"/>
                  <a:gd name="T7" fmla="*/ 35 h 41"/>
                  <a:gd name="T8" fmla="*/ 46 w 46"/>
                  <a:gd name="T9" fmla="*/ 24 h 41"/>
                  <a:gd name="T10" fmla="*/ 40 w 46"/>
                  <a:gd name="T11" fmla="*/ 6 h 41"/>
                  <a:gd name="T12" fmla="*/ 23 w 46"/>
                  <a:gd name="T13" fmla="*/ 0 h 41"/>
                  <a:gd name="T14" fmla="*/ 6 w 46"/>
                  <a:gd name="T15" fmla="*/ 6 h 41"/>
                  <a:gd name="T16" fmla="*/ 0 w 46"/>
                  <a:gd name="T17" fmla="*/ 24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41"/>
                  <a:gd name="T29" fmla="*/ 46 w 46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41">
                    <a:moveTo>
                      <a:pt x="0" y="24"/>
                    </a:moveTo>
                    <a:lnTo>
                      <a:pt x="6" y="35"/>
                    </a:lnTo>
                    <a:lnTo>
                      <a:pt x="23" y="41"/>
                    </a:lnTo>
                    <a:lnTo>
                      <a:pt x="40" y="35"/>
                    </a:lnTo>
                    <a:lnTo>
                      <a:pt x="46" y="24"/>
                    </a:lnTo>
                    <a:lnTo>
                      <a:pt x="40" y="6"/>
                    </a:lnTo>
                    <a:lnTo>
                      <a:pt x="23" y="0"/>
                    </a:lnTo>
                    <a:lnTo>
                      <a:pt x="6" y="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" name="Freeform 125"/>
              <p:cNvSpPr>
                <a:spLocks/>
              </p:cNvSpPr>
              <p:nvPr/>
            </p:nvSpPr>
            <p:spPr bwMode="auto">
              <a:xfrm>
                <a:off x="4078" y="2472"/>
                <a:ext cx="41" cy="40"/>
              </a:xfrm>
              <a:custGeom>
                <a:avLst/>
                <a:gdLst>
                  <a:gd name="T0" fmla="*/ 0 w 41"/>
                  <a:gd name="T1" fmla="*/ 23 h 40"/>
                  <a:gd name="T2" fmla="*/ 6 w 41"/>
                  <a:gd name="T3" fmla="*/ 34 h 40"/>
                  <a:gd name="T4" fmla="*/ 23 w 41"/>
                  <a:gd name="T5" fmla="*/ 40 h 40"/>
                  <a:gd name="T6" fmla="*/ 35 w 41"/>
                  <a:gd name="T7" fmla="*/ 34 h 40"/>
                  <a:gd name="T8" fmla="*/ 41 w 41"/>
                  <a:gd name="T9" fmla="*/ 23 h 40"/>
                  <a:gd name="T10" fmla="*/ 35 w 41"/>
                  <a:gd name="T11" fmla="*/ 6 h 40"/>
                  <a:gd name="T12" fmla="*/ 18 w 41"/>
                  <a:gd name="T13" fmla="*/ 0 h 40"/>
                  <a:gd name="T14" fmla="*/ 6 w 41"/>
                  <a:gd name="T15" fmla="*/ 6 h 40"/>
                  <a:gd name="T16" fmla="*/ 0 w 41"/>
                  <a:gd name="T17" fmla="*/ 23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"/>
                  <a:gd name="T28" fmla="*/ 0 h 40"/>
                  <a:gd name="T29" fmla="*/ 41 w 41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" h="40">
                    <a:moveTo>
                      <a:pt x="0" y="23"/>
                    </a:moveTo>
                    <a:lnTo>
                      <a:pt x="6" y="34"/>
                    </a:lnTo>
                    <a:lnTo>
                      <a:pt x="23" y="40"/>
                    </a:lnTo>
                    <a:lnTo>
                      <a:pt x="35" y="34"/>
                    </a:lnTo>
                    <a:lnTo>
                      <a:pt x="41" y="23"/>
                    </a:lnTo>
                    <a:lnTo>
                      <a:pt x="35" y="6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4" name="Freeform 126"/>
              <p:cNvSpPr>
                <a:spLocks/>
              </p:cNvSpPr>
              <p:nvPr/>
            </p:nvSpPr>
            <p:spPr bwMode="auto">
              <a:xfrm>
                <a:off x="4107" y="2466"/>
                <a:ext cx="46" cy="40"/>
              </a:xfrm>
              <a:custGeom>
                <a:avLst/>
                <a:gdLst>
                  <a:gd name="T0" fmla="*/ 0 w 46"/>
                  <a:gd name="T1" fmla="*/ 23 h 40"/>
                  <a:gd name="T2" fmla="*/ 6 w 46"/>
                  <a:gd name="T3" fmla="*/ 35 h 40"/>
                  <a:gd name="T4" fmla="*/ 23 w 46"/>
                  <a:gd name="T5" fmla="*/ 40 h 40"/>
                  <a:gd name="T6" fmla="*/ 41 w 46"/>
                  <a:gd name="T7" fmla="*/ 35 h 40"/>
                  <a:gd name="T8" fmla="*/ 46 w 46"/>
                  <a:gd name="T9" fmla="*/ 23 h 40"/>
                  <a:gd name="T10" fmla="*/ 41 w 46"/>
                  <a:gd name="T11" fmla="*/ 6 h 40"/>
                  <a:gd name="T12" fmla="*/ 23 w 46"/>
                  <a:gd name="T13" fmla="*/ 0 h 40"/>
                  <a:gd name="T14" fmla="*/ 6 w 46"/>
                  <a:gd name="T15" fmla="*/ 6 h 40"/>
                  <a:gd name="T16" fmla="*/ 0 w 46"/>
                  <a:gd name="T17" fmla="*/ 23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40"/>
                  <a:gd name="T29" fmla="*/ 46 w 46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40">
                    <a:moveTo>
                      <a:pt x="0" y="23"/>
                    </a:moveTo>
                    <a:lnTo>
                      <a:pt x="6" y="35"/>
                    </a:lnTo>
                    <a:lnTo>
                      <a:pt x="23" y="40"/>
                    </a:lnTo>
                    <a:lnTo>
                      <a:pt x="41" y="35"/>
                    </a:lnTo>
                    <a:lnTo>
                      <a:pt x="46" y="23"/>
                    </a:lnTo>
                    <a:lnTo>
                      <a:pt x="41" y="6"/>
                    </a:lnTo>
                    <a:lnTo>
                      <a:pt x="23" y="0"/>
                    </a:lnTo>
                    <a:lnTo>
                      <a:pt x="6" y="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5" name="Freeform 127"/>
              <p:cNvSpPr>
                <a:spLocks/>
              </p:cNvSpPr>
              <p:nvPr/>
            </p:nvSpPr>
            <p:spPr bwMode="auto">
              <a:xfrm>
                <a:off x="4096" y="2443"/>
                <a:ext cx="40" cy="40"/>
              </a:xfrm>
              <a:custGeom>
                <a:avLst/>
                <a:gdLst>
                  <a:gd name="T0" fmla="*/ 0 w 40"/>
                  <a:gd name="T1" fmla="*/ 23 h 40"/>
                  <a:gd name="T2" fmla="*/ 5 w 40"/>
                  <a:gd name="T3" fmla="*/ 40 h 40"/>
                  <a:gd name="T4" fmla="*/ 17 w 40"/>
                  <a:gd name="T5" fmla="*/ 40 h 40"/>
                  <a:gd name="T6" fmla="*/ 34 w 40"/>
                  <a:gd name="T7" fmla="*/ 35 h 40"/>
                  <a:gd name="T8" fmla="*/ 40 w 40"/>
                  <a:gd name="T9" fmla="*/ 23 h 40"/>
                  <a:gd name="T10" fmla="*/ 34 w 40"/>
                  <a:gd name="T11" fmla="*/ 6 h 40"/>
                  <a:gd name="T12" fmla="*/ 17 w 40"/>
                  <a:gd name="T13" fmla="*/ 0 h 40"/>
                  <a:gd name="T14" fmla="*/ 5 w 40"/>
                  <a:gd name="T15" fmla="*/ 6 h 40"/>
                  <a:gd name="T16" fmla="*/ 0 w 40"/>
                  <a:gd name="T17" fmla="*/ 23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"/>
                  <a:gd name="T28" fmla="*/ 0 h 40"/>
                  <a:gd name="T29" fmla="*/ 40 w 40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" h="40">
                    <a:moveTo>
                      <a:pt x="0" y="23"/>
                    </a:moveTo>
                    <a:lnTo>
                      <a:pt x="5" y="40"/>
                    </a:lnTo>
                    <a:lnTo>
                      <a:pt x="17" y="40"/>
                    </a:lnTo>
                    <a:lnTo>
                      <a:pt x="34" y="35"/>
                    </a:lnTo>
                    <a:lnTo>
                      <a:pt x="40" y="23"/>
                    </a:lnTo>
                    <a:lnTo>
                      <a:pt x="34" y="6"/>
                    </a:lnTo>
                    <a:lnTo>
                      <a:pt x="17" y="0"/>
                    </a:lnTo>
                    <a:lnTo>
                      <a:pt x="5" y="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6" name="Freeform 128"/>
              <p:cNvSpPr>
                <a:spLocks/>
              </p:cNvSpPr>
              <p:nvPr/>
            </p:nvSpPr>
            <p:spPr bwMode="auto">
              <a:xfrm>
                <a:off x="4067" y="2454"/>
                <a:ext cx="46" cy="41"/>
              </a:xfrm>
              <a:custGeom>
                <a:avLst/>
                <a:gdLst>
                  <a:gd name="T0" fmla="*/ 0 w 46"/>
                  <a:gd name="T1" fmla="*/ 18 h 41"/>
                  <a:gd name="T2" fmla="*/ 6 w 46"/>
                  <a:gd name="T3" fmla="*/ 35 h 41"/>
                  <a:gd name="T4" fmla="*/ 23 w 46"/>
                  <a:gd name="T5" fmla="*/ 41 h 41"/>
                  <a:gd name="T6" fmla="*/ 40 w 46"/>
                  <a:gd name="T7" fmla="*/ 35 h 41"/>
                  <a:gd name="T8" fmla="*/ 46 w 46"/>
                  <a:gd name="T9" fmla="*/ 18 h 41"/>
                  <a:gd name="T10" fmla="*/ 40 w 46"/>
                  <a:gd name="T11" fmla="*/ 6 h 41"/>
                  <a:gd name="T12" fmla="*/ 23 w 46"/>
                  <a:gd name="T13" fmla="*/ 0 h 41"/>
                  <a:gd name="T14" fmla="*/ 6 w 46"/>
                  <a:gd name="T15" fmla="*/ 6 h 41"/>
                  <a:gd name="T16" fmla="*/ 0 w 46"/>
                  <a:gd name="T17" fmla="*/ 18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41"/>
                  <a:gd name="T29" fmla="*/ 46 w 46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41">
                    <a:moveTo>
                      <a:pt x="0" y="18"/>
                    </a:moveTo>
                    <a:lnTo>
                      <a:pt x="6" y="35"/>
                    </a:lnTo>
                    <a:lnTo>
                      <a:pt x="23" y="41"/>
                    </a:lnTo>
                    <a:lnTo>
                      <a:pt x="40" y="35"/>
                    </a:lnTo>
                    <a:lnTo>
                      <a:pt x="46" y="18"/>
                    </a:lnTo>
                    <a:lnTo>
                      <a:pt x="40" y="6"/>
                    </a:lnTo>
                    <a:lnTo>
                      <a:pt x="23" y="0"/>
                    </a:lnTo>
                    <a:lnTo>
                      <a:pt x="6" y="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7" name="Freeform 129"/>
              <p:cNvSpPr>
                <a:spLocks/>
              </p:cNvSpPr>
              <p:nvPr/>
            </p:nvSpPr>
            <p:spPr bwMode="auto">
              <a:xfrm>
                <a:off x="4084" y="2351"/>
                <a:ext cx="46" cy="40"/>
              </a:xfrm>
              <a:custGeom>
                <a:avLst/>
                <a:gdLst>
                  <a:gd name="T0" fmla="*/ 0 w 46"/>
                  <a:gd name="T1" fmla="*/ 17 h 40"/>
                  <a:gd name="T2" fmla="*/ 6 w 46"/>
                  <a:gd name="T3" fmla="*/ 34 h 40"/>
                  <a:gd name="T4" fmla="*/ 23 w 46"/>
                  <a:gd name="T5" fmla="*/ 40 h 40"/>
                  <a:gd name="T6" fmla="*/ 40 w 46"/>
                  <a:gd name="T7" fmla="*/ 34 h 40"/>
                  <a:gd name="T8" fmla="*/ 46 w 46"/>
                  <a:gd name="T9" fmla="*/ 17 h 40"/>
                  <a:gd name="T10" fmla="*/ 35 w 46"/>
                  <a:gd name="T11" fmla="*/ 5 h 40"/>
                  <a:gd name="T12" fmla="*/ 23 w 46"/>
                  <a:gd name="T13" fmla="*/ 0 h 40"/>
                  <a:gd name="T14" fmla="*/ 6 w 46"/>
                  <a:gd name="T15" fmla="*/ 5 h 40"/>
                  <a:gd name="T16" fmla="*/ 0 w 46"/>
                  <a:gd name="T17" fmla="*/ 17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40"/>
                  <a:gd name="T29" fmla="*/ 46 w 46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40">
                    <a:moveTo>
                      <a:pt x="0" y="17"/>
                    </a:moveTo>
                    <a:lnTo>
                      <a:pt x="6" y="34"/>
                    </a:lnTo>
                    <a:lnTo>
                      <a:pt x="23" y="40"/>
                    </a:lnTo>
                    <a:lnTo>
                      <a:pt x="40" y="34"/>
                    </a:lnTo>
                    <a:lnTo>
                      <a:pt x="46" y="17"/>
                    </a:lnTo>
                    <a:lnTo>
                      <a:pt x="35" y="5"/>
                    </a:lnTo>
                    <a:lnTo>
                      <a:pt x="23" y="0"/>
                    </a:lnTo>
                    <a:lnTo>
                      <a:pt x="6" y="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8" name="Freeform 130"/>
              <p:cNvSpPr>
                <a:spLocks/>
              </p:cNvSpPr>
              <p:nvPr/>
            </p:nvSpPr>
            <p:spPr bwMode="auto">
              <a:xfrm>
                <a:off x="4055" y="2299"/>
                <a:ext cx="46" cy="40"/>
              </a:xfrm>
              <a:custGeom>
                <a:avLst/>
                <a:gdLst>
                  <a:gd name="T0" fmla="*/ 0 w 46"/>
                  <a:gd name="T1" fmla="*/ 23 h 40"/>
                  <a:gd name="T2" fmla="*/ 6 w 46"/>
                  <a:gd name="T3" fmla="*/ 34 h 40"/>
                  <a:gd name="T4" fmla="*/ 23 w 46"/>
                  <a:gd name="T5" fmla="*/ 40 h 40"/>
                  <a:gd name="T6" fmla="*/ 41 w 46"/>
                  <a:gd name="T7" fmla="*/ 34 h 40"/>
                  <a:gd name="T8" fmla="*/ 46 w 46"/>
                  <a:gd name="T9" fmla="*/ 23 h 40"/>
                  <a:gd name="T10" fmla="*/ 41 w 46"/>
                  <a:gd name="T11" fmla="*/ 5 h 40"/>
                  <a:gd name="T12" fmla="*/ 23 w 46"/>
                  <a:gd name="T13" fmla="*/ 0 h 40"/>
                  <a:gd name="T14" fmla="*/ 6 w 46"/>
                  <a:gd name="T15" fmla="*/ 5 h 40"/>
                  <a:gd name="T16" fmla="*/ 0 w 46"/>
                  <a:gd name="T17" fmla="*/ 23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40"/>
                  <a:gd name="T29" fmla="*/ 46 w 46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40">
                    <a:moveTo>
                      <a:pt x="0" y="23"/>
                    </a:moveTo>
                    <a:lnTo>
                      <a:pt x="6" y="34"/>
                    </a:lnTo>
                    <a:lnTo>
                      <a:pt x="23" y="40"/>
                    </a:lnTo>
                    <a:lnTo>
                      <a:pt x="41" y="34"/>
                    </a:lnTo>
                    <a:lnTo>
                      <a:pt x="46" y="23"/>
                    </a:lnTo>
                    <a:lnTo>
                      <a:pt x="41" y="5"/>
                    </a:lnTo>
                    <a:lnTo>
                      <a:pt x="23" y="0"/>
                    </a:lnTo>
                    <a:lnTo>
                      <a:pt x="6" y="5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9" name="Freeform 131"/>
              <p:cNvSpPr>
                <a:spLocks/>
              </p:cNvSpPr>
              <p:nvPr/>
            </p:nvSpPr>
            <p:spPr bwMode="auto">
              <a:xfrm>
                <a:off x="4044" y="2345"/>
                <a:ext cx="46" cy="40"/>
              </a:xfrm>
              <a:custGeom>
                <a:avLst/>
                <a:gdLst>
                  <a:gd name="T0" fmla="*/ 0 w 46"/>
                  <a:gd name="T1" fmla="*/ 23 h 40"/>
                  <a:gd name="T2" fmla="*/ 5 w 46"/>
                  <a:gd name="T3" fmla="*/ 34 h 40"/>
                  <a:gd name="T4" fmla="*/ 23 w 46"/>
                  <a:gd name="T5" fmla="*/ 40 h 40"/>
                  <a:gd name="T6" fmla="*/ 40 w 46"/>
                  <a:gd name="T7" fmla="*/ 34 h 40"/>
                  <a:gd name="T8" fmla="*/ 46 w 46"/>
                  <a:gd name="T9" fmla="*/ 17 h 40"/>
                  <a:gd name="T10" fmla="*/ 40 w 46"/>
                  <a:gd name="T11" fmla="*/ 6 h 40"/>
                  <a:gd name="T12" fmla="*/ 23 w 46"/>
                  <a:gd name="T13" fmla="*/ 0 h 40"/>
                  <a:gd name="T14" fmla="*/ 5 w 46"/>
                  <a:gd name="T15" fmla="*/ 6 h 40"/>
                  <a:gd name="T16" fmla="*/ 0 w 46"/>
                  <a:gd name="T17" fmla="*/ 23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40"/>
                  <a:gd name="T29" fmla="*/ 46 w 46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40">
                    <a:moveTo>
                      <a:pt x="0" y="23"/>
                    </a:moveTo>
                    <a:lnTo>
                      <a:pt x="5" y="34"/>
                    </a:lnTo>
                    <a:lnTo>
                      <a:pt x="23" y="40"/>
                    </a:lnTo>
                    <a:lnTo>
                      <a:pt x="40" y="34"/>
                    </a:lnTo>
                    <a:lnTo>
                      <a:pt x="46" y="17"/>
                    </a:lnTo>
                    <a:lnTo>
                      <a:pt x="40" y="6"/>
                    </a:lnTo>
                    <a:lnTo>
                      <a:pt x="23" y="0"/>
                    </a:lnTo>
                    <a:lnTo>
                      <a:pt x="5" y="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0" name="Freeform 132"/>
              <p:cNvSpPr>
                <a:spLocks/>
              </p:cNvSpPr>
              <p:nvPr/>
            </p:nvSpPr>
            <p:spPr bwMode="auto">
              <a:xfrm>
                <a:off x="4003" y="2339"/>
                <a:ext cx="46" cy="40"/>
              </a:xfrm>
              <a:custGeom>
                <a:avLst/>
                <a:gdLst>
                  <a:gd name="T0" fmla="*/ 0 w 46"/>
                  <a:gd name="T1" fmla="*/ 17 h 40"/>
                  <a:gd name="T2" fmla="*/ 6 w 46"/>
                  <a:gd name="T3" fmla="*/ 35 h 40"/>
                  <a:gd name="T4" fmla="*/ 23 w 46"/>
                  <a:gd name="T5" fmla="*/ 40 h 40"/>
                  <a:gd name="T6" fmla="*/ 41 w 46"/>
                  <a:gd name="T7" fmla="*/ 35 h 40"/>
                  <a:gd name="T8" fmla="*/ 46 w 46"/>
                  <a:gd name="T9" fmla="*/ 17 h 40"/>
                  <a:gd name="T10" fmla="*/ 41 w 46"/>
                  <a:gd name="T11" fmla="*/ 6 h 40"/>
                  <a:gd name="T12" fmla="*/ 23 w 46"/>
                  <a:gd name="T13" fmla="*/ 0 h 40"/>
                  <a:gd name="T14" fmla="*/ 6 w 46"/>
                  <a:gd name="T15" fmla="*/ 6 h 40"/>
                  <a:gd name="T16" fmla="*/ 0 w 46"/>
                  <a:gd name="T17" fmla="*/ 17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40"/>
                  <a:gd name="T29" fmla="*/ 46 w 46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40">
                    <a:moveTo>
                      <a:pt x="0" y="17"/>
                    </a:moveTo>
                    <a:lnTo>
                      <a:pt x="6" y="35"/>
                    </a:lnTo>
                    <a:lnTo>
                      <a:pt x="23" y="40"/>
                    </a:lnTo>
                    <a:lnTo>
                      <a:pt x="41" y="35"/>
                    </a:lnTo>
                    <a:lnTo>
                      <a:pt x="46" y="17"/>
                    </a:lnTo>
                    <a:lnTo>
                      <a:pt x="41" y="6"/>
                    </a:lnTo>
                    <a:lnTo>
                      <a:pt x="23" y="0"/>
                    </a:lnTo>
                    <a:lnTo>
                      <a:pt x="6" y="6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1" name="Freeform 133"/>
              <p:cNvSpPr>
                <a:spLocks/>
              </p:cNvSpPr>
              <p:nvPr/>
            </p:nvSpPr>
            <p:spPr bwMode="auto">
              <a:xfrm>
                <a:off x="4038" y="2391"/>
                <a:ext cx="40" cy="40"/>
              </a:xfrm>
              <a:custGeom>
                <a:avLst/>
                <a:gdLst>
                  <a:gd name="T0" fmla="*/ 0 w 40"/>
                  <a:gd name="T1" fmla="*/ 23 h 40"/>
                  <a:gd name="T2" fmla="*/ 6 w 40"/>
                  <a:gd name="T3" fmla="*/ 35 h 40"/>
                  <a:gd name="T4" fmla="*/ 17 w 40"/>
                  <a:gd name="T5" fmla="*/ 40 h 40"/>
                  <a:gd name="T6" fmla="*/ 35 w 40"/>
                  <a:gd name="T7" fmla="*/ 35 h 40"/>
                  <a:gd name="T8" fmla="*/ 40 w 40"/>
                  <a:gd name="T9" fmla="*/ 17 h 40"/>
                  <a:gd name="T10" fmla="*/ 35 w 40"/>
                  <a:gd name="T11" fmla="*/ 6 h 40"/>
                  <a:gd name="T12" fmla="*/ 17 w 40"/>
                  <a:gd name="T13" fmla="*/ 0 h 40"/>
                  <a:gd name="T14" fmla="*/ 6 w 40"/>
                  <a:gd name="T15" fmla="*/ 6 h 40"/>
                  <a:gd name="T16" fmla="*/ 0 w 40"/>
                  <a:gd name="T17" fmla="*/ 23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"/>
                  <a:gd name="T28" fmla="*/ 0 h 40"/>
                  <a:gd name="T29" fmla="*/ 40 w 40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" h="40">
                    <a:moveTo>
                      <a:pt x="0" y="23"/>
                    </a:moveTo>
                    <a:lnTo>
                      <a:pt x="6" y="35"/>
                    </a:lnTo>
                    <a:lnTo>
                      <a:pt x="17" y="40"/>
                    </a:lnTo>
                    <a:lnTo>
                      <a:pt x="35" y="35"/>
                    </a:lnTo>
                    <a:lnTo>
                      <a:pt x="40" y="17"/>
                    </a:lnTo>
                    <a:lnTo>
                      <a:pt x="35" y="6"/>
                    </a:lnTo>
                    <a:lnTo>
                      <a:pt x="17" y="0"/>
                    </a:lnTo>
                    <a:lnTo>
                      <a:pt x="6" y="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2" name="Freeform 134"/>
              <p:cNvSpPr>
                <a:spLocks/>
              </p:cNvSpPr>
              <p:nvPr/>
            </p:nvSpPr>
            <p:spPr bwMode="auto">
              <a:xfrm>
                <a:off x="3992" y="2379"/>
                <a:ext cx="40" cy="41"/>
              </a:xfrm>
              <a:custGeom>
                <a:avLst/>
                <a:gdLst>
                  <a:gd name="T0" fmla="*/ 0 w 40"/>
                  <a:gd name="T1" fmla="*/ 18 h 41"/>
                  <a:gd name="T2" fmla="*/ 6 w 40"/>
                  <a:gd name="T3" fmla="*/ 35 h 41"/>
                  <a:gd name="T4" fmla="*/ 23 w 40"/>
                  <a:gd name="T5" fmla="*/ 41 h 41"/>
                  <a:gd name="T6" fmla="*/ 34 w 40"/>
                  <a:gd name="T7" fmla="*/ 35 h 41"/>
                  <a:gd name="T8" fmla="*/ 40 w 40"/>
                  <a:gd name="T9" fmla="*/ 18 h 41"/>
                  <a:gd name="T10" fmla="*/ 34 w 40"/>
                  <a:gd name="T11" fmla="*/ 6 h 41"/>
                  <a:gd name="T12" fmla="*/ 17 w 40"/>
                  <a:gd name="T13" fmla="*/ 0 h 41"/>
                  <a:gd name="T14" fmla="*/ 6 w 40"/>
                  <a:gd name="T15" fmla="*/ 6 h 41"/>
                  <a:gd name="T16" fmla="*/ 0 w 40"/>
                  <a:gd name="T17" fmla="*/ 18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"/>
                  <a:gd name="T28" fmla="*/ 0 h 41"/>
                  <a:gd name="T29" fmla="*/ 40 w 40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" h="41">
                    <a:moveTo>
                      <a:pt x="0" y="18"/>
                    </a:moveTo>
                    <a:lnTo>
                      <a:pt x="6" y="35"/>
                    </a:lnTo>
                    <a:lnTo>
                      <a:pt x="23" y="41"/>
                    </a:lnTo>
                    <a:lnTo>
                      <a:pt x="34" y="35"/>
                    </a:lnTo>
                    <a:lnTo>
                      <a:pt x="40" y="18"/>
                    </a:lnTo>
                    <a:lnTo>
                      <a:pt x="34" y="6"/>
                    </a:lnTo>
                    <a:lnTo>
                      <a:pt x="17" y="0"/>
                    </a:lnTo>
                    <a:lnTo>
                      <a:pt x="6" y="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3" name="Freeform 135"/>
              <p:cNvSpPr>
                <a:spLocks/>
              </p:cNvSpPr>
              <p:nvPr/>
            </p:nvSpPr>
            <p:spPr bwMode="auto">
              <a:xfrm>
                <a:off x="3957" y="2345"/>
                <a:ext cx="41" cy="46"/>
              </a:xfrm>
              <a:custGeom>
                <a:avLst/>
                <a:gdLst>
                  <a:gd name="T0" fmla="*/ 0 w 41"/>
                  <a:gd name="T1" fmla="*/ 23 h 46"/>
                  <a:gd name="T2" fmla="*/ 6 w 41"/>
                  <a:gd name="T3" fmla="*/ 40 h 46"/>
                  <a:gd name="T4" fmla="*/ 23 w 41"/>
                  <a:gd name="T5" fmla="*/ 46 h 46"/>
                  <a:gd name="T6" fmla="*/ 35 w 41"/>
                  <a:gd name="T7" fmla="*/ 40 h 46"/>
                  <a:gd name="T8" fmla="*/ 41 w 41"/>
                  <a:gd name="T9" fmla="*/ 23 h 46"/>
                  <a:gd name="T10" fmla="*/ 35 w 41"/>
                  <a:gd name="T11" fmla="*/ 6 h 46"/>
                  <a:gd name="T12" fmla="*/ 17 w 41"/>
                  <a:gd name="T13" fmla="*/ 0 h 46"/>
                  <a:gd name="T14" fmla="*/ 6 w 41"/>
                  <a:gd name="T15" fmla="*/ 11 h 46"/>
                  <a:gd name="T16" fmla="*/ 0 w 41"/>
                  <a:gd name="T17" fmla="*/ 23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"/>
                  <a:gd name="T28" fmla="*/ 0 h 46"/>
                  <a:gd name="T29" fmla="*/ 41 w 41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" h="46">
                    <a:moveTo>
                      <a:pt x="0" y="23"/>
                    </a:moveTo>
                    <a:lnTo>
                      <a:pt x="6" y="40"/>
                    </a:lnTo>
                    <a:lnTo>
                      <a:pt x="23" y="46"/>
                    </a:lnTo>
                    <a:lnTo>
                      <a:pt x="35" y="40"/>
                    </a:lnTo>
                    <a:lnTo>
                      <a:pt x="41" y="23"/>
                    </a:lnTo>
                    <a:lnTo>
                      <a:pt x="35" y="6"/>
                    </a:lnTo>
                    <a:lnTo>
                      <a:pt x="17" y="0"/>
                    </a:lnTo>
                    <a:lnTo>
                      <a:pt x="6" y="11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4" name="Freeform 136"/>
              <p:cNvSpPr>
                <a:spLocks/>
              </p:cNvSpPr>
              <p:nvPr/>
            </p:nvSpPr>
            <p:spPr bwMode="auto">
              <a:xfrm>
                <a:off x="3871" y="2402"/>
                <a:ext cx="40" cy="41"/>
              </a:xfrm>
              <a:custGeom>
                <a:avLst/>
                <a:gdLst>
                  <a:gd name="T0" fmla="*/ 0 w 40"/>
                  <a:gd name="T1" fmla="*/ 18 h 41"/>
                  <a:gd name="T2" fmla="*/ 5 w 40"/>
                  <a:gd name="T3" fmla="*/ 35 h 41"/>
                  <a:gd name="T4" fmla="*/ 17 w 40"/>
                  <a:gd name="T5" fmla="*/ 41 h 41"/>
                  <a:gd name="T6" fmla="*/ 34 w 40"/>
                  <a:gd name="T7" fmla="*/ 35 h 41"/>
                  <a:gd name="T8" fmla="*/ 40 w 40"/>
                  <a:gd name="T9" fmla="*/ 18 h 41"/>
                  <a:gd name="T10" fmla="*/ 34 w 40"/>
                  <a:gd name="T11" fmla="*/ 6 h 41"/>
                  <a:gd name="T12" fmla="*/ 17 w 40"/>
                  <a:gd name="T13" fmla="*/ 0 h 41"/>
                  <a:gd name="T14" fmla="*/ 5 w 40"/>
                  <a:gd name="T15" fmla="*/ 6 h 41"/>
                  <a:gd name="T16" fmla="*/ 0 w 40"/>
                  <a:gd name="T17" fmla="*/ 18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"/>
                  <a:gd name="T28" fmla="*/ 0 h 41"/>
                  <a:gd name="T29" fmla="*/ 40 w 40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" h="41">
                    <a:moveTo>
                      <a:pt x="0" y="18"/>
                    </a:moveTo>
                    <a:lnTo>
                      <a:pt x="5" y="35"/>
                    </a:lnTo>
                    <a:lnTo>
                      <a:pt x="17" y="41"/>
                    </a:lnTo>
                    <a:lnTo>
                      <a:pt x="34" y="35"/>
                    </a:lnTo>
                    <a:lnTo>
                      <a:pt x="40" y="18"/>
                    </a:lnTo>
                    <a:lnTo>
                      <a:pt x="34" y="6"/>
                    </a:lnTo>
                    <a:lnTo>
                      <a:pt x="17" y="0"/>
                    </a:lnTo>
                    <a:lnTo>
                      <a:pt x="5" y="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5" name="Freeform 137"/>
              <p:cNvSpPr>
                <a:spLocks/>
              </p:cNvSpPr>
              <p:nvPr/>
            </p:nvSpPr>
            <p:spPr bwMode="auto">
              <a:xfrm>
                <a:off x="3865" y="2443"/>
                <a:ext cx="46" cy="46"/>
              </a:xfrm>
              <a:custGeom>
                <a:avLst/>
                <a:gdLst>
                  <a:gd name="T0" fmla="*/ 0 w 46"/>
                  <a:gd name="T1" fmla="*/ 23 h 46"/>
                  <a:gd name="T2" fmla="*/ 6 w 46"/>
                  <a:gd name="T3" fmla="*/ 40 h 46"/>
                  <a:gd name="T4" fmla="*/ 23 w 46"/>
                  <a:gd name="T5" fmla="*/ 46 h 46"/>
                  <a:gd name="T6" fmla="*/ 40 w 46"/>
                  <a:gd name="T7" fmla="*/ 40 h 46"/>
                  <a:gd name="T8" fmla="*/ 46 w 46"/>
                  <a:gd name="T9" fmla="*/ 23 h 46"/>
                  <a:gd name="T10" fmla="*/ 40 w 46"/>
                  <a:gd name="T11" fmla="*/ 6 h 46"/>
                  <a:gd name="T12" fmla="*/ 23 w 46"/>
                  <a:gd name="T13" fmla="*/ 0 h 46"/>
                  <a:gd name="T14" fmla="*/ 6 w 46"/>
                  <a:gd name="T15" fmla="*/ 11 h 46"/>
                  <a:gd name="T16" fmla="*/ 0 w 46"/>
                  <a:gd name="T17" fmla="*/ 23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46"/>
                  <a:gd name="T29" fmla="*/ 46 w 46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46">
                    <a:moveTo>
                      <a:pt x="0" y="23"/>
                    </a:moveTo>
                    <a:lnTo>
                      <a:pt x="6" y="40"/>
                    </a:lnTo>
                    <a:lnTo>
                      <a:pt x="23" y="46"/>
                    </a:lnTo>
                    <a:lnTo>
                      <a:pt x="40" y="40"/>
                    </a:lnTo>
                    <a:lnTo>
                      <a:pt x="46" y="23"/>
                    </a:lnTo>
                    <a:lnTo>
                      <a:pt x="40" y="6"/>
                    </a:lnTo>
                    <a:lnTo>
                      <a:pt x="23" y="0"/>
                    </a:lnTo>
                    <a:lnTo>
                      <a:pt x="6" y="11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6" name="Freeform 138"/>
              <p:cNvSpPr>
                <a:spLocks/>
              </p:cNvSpPr>
              <p:nvPr/>
            </p:nvSpPr>
            <p:spPr bwMode="auto">
              <a:xfrm>
                <a:off x="3772" y="2506"/>
                <a:ext cx="47" cy="41"/>
              </a:xfrm>
              <a:custGeom>
                <a:avLst/>
                <a:gdLst>
                  <a:gd name="T0" fmla="*/ 0 w 47"/>
                  <a:gd name="T1" fmla="*/ 18 h 41"/>
                  <a:gd name="T2" fmla="*/ 6 w 47"/>
                  <a:gd name="T3" fmla="*/ 35 h 41"/>
                  <a:gd name="T4" fmla="*/ 24 w 47"/>
                  <a:gd name="T5" fmla="*/ 41 h 41"/>
                  <a:gd name="T6" fmla="*/ 41 w 47"/>
                  <a:gd name="T7" fmla="*/ 35 h 41"/>
                  <a:gd name="T8" fmla="*/ 47 w 47"/>
                  <a:gd name="T9" fmla="*/ 18 h 41"/>
                  <a:gd name="T10" fmla="*/ 41 w 47"/>
                  <a:gd name="T11" fmla="*/ 6 h 41"/>
                  <a:gd name="T12" fmla="*/ 24 w 47"/>
                  <a:gd name="T13" fmla="*/ 0 h 41"/>
                  <a:gd name="T14" fmla="*/ 6 w 47"/>
                  <a:gd name="T15" fmla="*/ 6 h 41"/>
                  <a:gd name="T16" fmla="*/ 0 w 47"/>
                  <a:gd name="T17" fmla="*/ 18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7"/>
                  <a:gd name="T28" fmla="*/ 0 h 41"/>
                  <a:gd name="T29" fmla="*/ 47 w 47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7" h="41">
                    <a:moveTo>
                      <a:pt x="0" y="18"/>
                    </a:moveTo>
                    <a:lnTo>
                      <a:pt x="6" y="35"/>
                    </a:lnTo>
                    <a:lnTo>
                      <a:pt x="24" y="41"/>
                    </a:lnTo>
                    <a:lnTo>
                      <a:pt x="41" y="35"/>
                    </a:lnTo>
                    <a:lnTo>
                      <a:pt x="47" y="18"/>
                    </a:lnTo>
                    <a:lnTo>
                      <a:pt x="41" y="6"/>
                    </a:lnTo>
                    <a:lnTo>
                      <a:pt x="24" y="0"/>
                    </a:lnTo>
                    <a:lnTo>
                      <a:pt x="6" y="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7" name="Freeform 139"/>
              <p:cNvSpPr>
                <a:spLocks/>
              </p:cNvSpPr>
              <p:nvPr/>
            </p:nvSpPr>
            <p:spPr bwMode="auto">
              <a:xfrm>
                <a:off x="3530" y="2714"/>
                <a:ext cx="46" cy="41"/>
              </a:xfrm>
              <a:custGeom>
                <a:avLst/>
                <a:gdLst>
                  <a:gd name="T0" fmla="*/ 0 w 46"/>
                  <a:gd name="T1" fmla="*/ 24 h 41"/>
                  <a:gd name="T2" fmla="*/ 6 w 46"/>
                  <a:gd name="T3" fmla="*/ 35 h 41"/>
                  <a:gd name="T4" fmla="*/ 23 w 46"/>
                  <a:gd name="T5" fmla="*/ 41 h 41"/>
                  <a:gd name="T6" fmla="*/ 40 w 46"/>
                  <a:gd name="T7" fmla="*/ 35 h 41"/>
                  <a:gd name="T8" fmla="*/ 46 w 46"/>
                  <a:gd name="T9" fmla="*/ 24 h 41"/>
                  <a:gd name="T10" fmla="*/ 40 w 46"/>
                  <a:gd name="T11" fmla="*/ 6 h 41"/>
                  <a:gd name="T12" fmla="*/ 23 w 46"/>
                  <a:gd name="T13" fmla="*/ 0 h 41"/>
                  <a:gd name="T14" fmla="*/ 6 w 46"/>
                  <a:gd name="T15" fmla="*/ 6 h 41"/>
                  <a:gd name="T16" fmla="*/ 0 w 46"/>
                  <a:gd name="T17" fmla="*/ 24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41"/>
                  <a:gd name="T29" fmla="*/ 46 w 46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41">
                    <a:moveTo>
                      <a:pt x="0" y="24"/>
                    </a:moveTo>
                    <a:lnTo>
                      <a:pt x="6" y="35"/>
                    </a:lnTo>
                    <a:lnTo>
                      <a:pt x="23" y="41"/>
                    </a:lnTo>
                    <a:lnTo>
                      <a:pt x="40" y="35"/>
                    </a:lnTo>
                    <a:lnTo>
                      <a:pt x="46" y="24"/>
                    </a:lnTo>
                    <a:lnTo>
                      <a:pt x="40" y="6"/>
                    </a:lnTo>
                    <a:lnTo>
                      <a:pt x="23" y="0"/>
                    </a:lnTo>
                    <a:lnTo>
                      <a:pt x="6" y="6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" name="Freeform 140"/>
              <p:cNvSpPr>
                <a:spLocks/>
              </p:cNvSpPr>
              <p:nvPr/>
            </p:nvSpPr>
            <p:spPr bwMode="auto">
              <a:xfrm>
                <a:off x="3461" y="2564"/>
                <a:ext cx="46" cy="41"/>
              </a:xfrm>
              <a:custGeom>
                <a:avLst/>
                <a:gdLst>
                  <a:gd name="T0" fmla="*/ 0 w 46"/>
                  <a:gd name="T1" fmla="*/ 18 h 41"/>
                  <a:gd name="T2" fmla="*/ 6 w 46"/>
                  <a:gd name="T3" fmla="*/ 35 h 41"/>
                  <a:gd name="T4" fmla="*/ 23 w 46"/>
                  <a:gd name="T5" fmla="*/ 41 h 41"/>
                  <a:gd name="T6" fmla="*/ 40 w 46"/>
                  <a:gd name="T7" fmla="*/ 35 h 41"/>
                  <a:gd name="T8" fmla="*/ 46 w 46"/>
                  <a:gd name="T9" fmla="*/ 18 h 41"/>
                  <a:gd name="T10" fmla="*/ 40 w 46"/>
                  <a:gd name="T11" fmla="*/ 6 h 41"/>
                  <a:gd name="T12" fmla="*/ 23 w 46"/>
                  <a:gd name="T13" fmla="*/ 0 h 41"/>
                  <a:gd name="T14" fmla="*/ 6 w 46"/>
                  <a:gd name="T15" fmla="*/ 6 h 41"/>
                  <a:gd name="T16" fmla="*/ 0 w 46"/>
                  <a:gd name="T17" fmla="*/ 18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41"/>
                  <a:gd name="T29" fmla="*/ 46 w 46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41">
                    <a:moveTo>
                      <a:pt x="0" y="18"/>
                    </a:moveTo>
                    <a:lnTo>
                      <a:pt x="6" y="35"/>
                    </a:lnTo>
                    <a:lnTo>
                      <a:pt x="23" y="41"/>
                    </a:lnTo>
                    <a:lnTo>
                      <a:pt x="40" y="35"/>
                    </a:lnTo>
                    <a:lnTo>
                      <a:pt x="46" y="18"/>
                    </a:lnTo>
                    <a:lnTo>
                      <a:pt x="40" y="6"/>
                    </a:lnTo>
                    <a:lnTo>
                      <a:pt x="23" y="0"/>
                    </a:lnTo>
                    <a:lnTo>
                      <a:pt x="6" y="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9" name="Freeform 141"/>
              <p:cNvSpPr>
                <a:spLocks/>
              </p:cNvSpPr>
              <p:nvPr/>
            </p:nvSpPr>
            <p:spPr bwMode="auto">
              <a:xfrm>
                <a:off x="3322" y="2703"/>
                <a:ext cx="46" cy="40"/>
              </a:xfrm>
              <a:custGeom>
                <a:avLst/>
                <a:gdLst>
                  <a:gd name="T0" fmla="*/ 0 w 46"/>
                  <a:gd name="T1" fmla="*/ 17 h 40"/>
                  <a:gd name="T2" fmla="*/ 6 w 46"/>
                  <a:gd name="T3" fmla="*/ 35 h 40"/>
                  <a:gd name="T4" fmla="*/ 23 w 46"/>
                  <a:gd name="T5" fmla="*/ 40 h 40"/>
                  <a:gd name="T6" fmla="*/ 41 w 46"/>
                  <a:gd name="T7" fmla="*/ 35 h 40"/>
                  <a:gd name="T8" fmla="*/ 46 w 46"/>
                  <a:gd name="T9" fmla="*/ 17 h 40"/>
                  <a:gd name="T10" fmla="*/ 41 w 46"/>
                  <a:gd name="T11" fmla="*/ 6 h 40"/>
                  <a:gd name="T12" fmla="*/ 23 w 46"/>
                  <a:gd name="T13" fmla="*/ 0 h 40"/>
                  <a:gd name="T14" fmla="*/ 6 w 46"/>
                  <a:gd name="T15" fmla="*/ 6 h 40"/>
                  <a:gd name="T16" fmla="*/ 0 w 46"/>
                  <a:gd name="T17" fmla="*/ 17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40"/>
                  <a:gd name="T29" fmla="*/ 46 w 46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40">
                    <a:moveTo>
                      <a:pt x="0" y="17"/>
                    </a:moveTo>
                    <a:lnTo>
                      <a:pt x="6" y="35"/>
                    </a:lnTo>
                    <a:lnTo>
                      <a:pt x="23" y="40"/>
                    </a:lnTo>
                    <a:lnTo>
                      <a:pt x="41" y="35"/>
                    </a:lnTo>
                    <a:lnTo>
                      <a:pt x="46" y="17"/>
                    </a:lnTo>
                    <a:lnTo>
                      <a:pt x="41" y="6"/>
                    </a:lnTo>
                    <a:lnTo>
                      <a:pt x="23" y="0"/>
                    </a:lnTo>
                    <a:lnTo>
                      <a:pt x="6" y="6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0" name="Freeform 142"/>
              <p:cNvSpPr>
                <a:spLocks/>
              </p:cNvSpPr>
              <p:nvPr/>
            </p:nvSpPr>
            <p:spPr bwMode="auto">
              <a:xfrm>
                <a:off x="3282" y="2813"/>
                <a:ext cx="46" cy="40"/>
              </a:xfrm>
              <a:custGeom>
                <a:avLst/>
                <a:gdLst>
                  <a:gd name="T0" fmla="*/ 0 w 46"/>
                  <a:gd name="T1" fmla="*/ 23 h 40"/>
                  <a:gd name="T2" fmla="*/ 6 w 46"/>
                  <a:gd name="T3" fmla="*/ 34 h 40"/>
                  <a:gd name="T4" fmla="*/ 23 w 46"/>
                  <a:gd name="T5" fmla="*/ 40 h 40"/>
                  <a:gd name="T6" fmla="*/ 40 w 46"/>
                  <a:gd name="T7" fmla="*/ 34 h 40"/>
                  <a:gd name="T8" fmla="*/ 46 w 46"/>
                  <a:gd name="T9" fmla="*/ 23 h 40"/>
                  <a:gd name="T10" fmla="*/ 40 w 46"/>
                  <a:gd name="T11" fmla="*/ 5 h 40"/>
                  <a:gd name="T12" fmla="*/ 23 w 46"/>
                  <a:gd name="T13" fmla="*/ 0 h 40"/>
                  <a:gd name="T14" fmla="*/ 6 w 46"/>
                  <a:gd name="T15" fmla="*/ 5 h 40"/>
                  <a:gd name="T16" fmla="*/ 0 w 46"/>
                  <a:gd name="T17" fmla="*/ 23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40"/>
                  <a:gd name="T29" fmla="*/ 46 w 46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40">
                    <a:moveTo>
                      <a:pt x="0" y="23"/>
                    </a:moveTo>
                    <a:lnTo>
                      <a:pt x="6" y="34"/>
                    </a:lnTo>
                    <a:lnTo>
                      <a:pt x="23" y="40"/>
                    </a:lnTo>
                    <a:lnTo>
                      <a:pt x="40" y="34"/>
                    </a:lnTo>
                    <a:lnTo>
                      <a:pt x="46" y="23"/>
                    </a:lnTo>
                    <a:lnTo>
                      <a:pt x="40" y="5"/>
                    </a:lnTo>
                    <a:lnTo>
                      <a:pt x="23" y="0"/>
                    </a:lnTo>
                    <a:lnTo>
                      <a:pt x="6" y="5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1" name="Freeform 143"/>
              <p:cNvSpPr>
                <a:spLocks/>
              </p:cNvSpPr>
              <p:nvPr/>
            </p:nvSpPr>
            <p:spPr bwMode="auto">
              <a:xfrm>
                <a:off x="2884" y="3275"/>
                <a:ext cx="40" cy="40"/>
              </a:xfrm>
              <a:custGeom>
                <a:avLst/>
                <a:gdLst>
                  <a:gd name="T0" fmla="*/ 0 w 40"/>
                  <a:gd name="T1" fmla="*/ 17 h 40"/>
                  <a:gd name="T2" fmla="*/ 5 w 40"/>
                  <a:gd name="T3" fmla="*/ 34 h 40"/>
                  <a:gd name="T4" fmla="*/ 23 w 40"/>
                  <a:gd name="T5" fmla="*/ 40 h 40"/>
                  <a:gd name="T6" fmla="*/ 34 w 40"/>
                  <a:gd name="T7" fmla="*/ 34 h 40"/>
                  <a:gd name="T8" fmla="*/ 40 w 40"/>
                  <a:gd name="T9" fmla="*/ 17 h 40"/>
                  <a:gd name="T10" fmla="*/ 34 w 40"/>
                  <a:gd name="T11" fmla="*/ 6 h 40"/>
                  <a:gd name="T12" fmla="*/ 23 w 40"/>
                  <a:gd name="T13" fmla="*/ 0 h 40"/>
                  <a:gd name="T14" fmla="*/ 5 w 40"/>
                  <a:gd name="T15" fmla="*/ 6 h 40"/>
                  <a:gd name="T16" fmla="*/ 0 w 40"/>
                  <a:gd name="T17" fmla="*/ 17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"/>
                  <a:gd name="T28" fmla="*/ 0 h 40"/>
                  <a:gd name="T29" fmla="*/ 40 w 40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" h="40">
                    <a:moveTo>
                      <a:pt x="0" y="17"/>
                    </a:moveTo>
                    <a:lnTo>
                      <a:pt x="5" y="34"/>
                    </a:lnTo>
                    <a:lnTo>
                      <a:pt x="23" y="40"/>
                    </a:lnTo>
                    <a:lnTo>
                      <a:pt x="34" y="34"/>
                    </a:lnTo>
                    <a:lnTo>
                      <a:pt x="40" y="17"/>
                    </a:lnTo>
                    <a:lnTo>
                      <a:pt x="34" y="6"/>
                    </a:lnTo>
                    <a:lnTo>
                      <a:pt x="23" y="0"/>
                    </a:lnTo>
                    <a:lnTo>
                      <a:pt x="5" y="6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2" name="Freeform 144"/>
              <p:cNvSpPr>
                <a:spLocks/>
              </p:cNvSpPr>
              <p:nvPr/>
            </p:nvSpPr>
            <p:spPr bwMode="auto">
              <a:xfrm>
                <a:off x="2849" y="3379"/>
                <a:ext cx="46" cy="40"/>
              </a:xfrm>
              <a:custGeom>
                <a:avLst/>
                <a:gdLst>
                  <a:gd name="T0" fmla="*/ 0 w 46"/>
                  <a:gd name="T1" fmla="*/ 17 h 40"/>
                  <a:gd name="T2" fmla="*/ 6 w 46"/>
                  <a:gd name="T3" fmla="*/ 34 h 40"/>
                  <a:gd name="T4" fmla="*/ 23 w 46"/>
                  <a:gd name="T5" fmla="*/ 40 h 40"/>
                  <a:gd name="T6" fmla="*/ 40 w 46"/>
                  <a:gd name="T7" fmla="*/ 34 h 40"/>
                  <a:gd name="T8" fmla="*/ 46 w 46"/>
                  <a:gd name="T9" fmla="*/ 17 h 40"/>
                  <a:gd name="T10" fmla="*/ 40 w 46"/>
                  <a:gd name="T11" fmla="*/ 6 h 40"/>
                  <a:gd name="T12" fmla="*/ 23 w 46"/>
                  <a:gd name="T13" fmla="*/ 0 h 40"/>
                  <a:gd name="T14" fmla="*/ 6 w 46"/>
                  <a:gd name="T15" fmla="*/ 6 h 40"/>
                  <a:gd name="T16" fmla="*/ 0 w 46"/>
                  <a:gd name="T17" fmla="*/ 17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40"/>
                  <a:gd name="T29" fmla="*/ 46 w 46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40">
                    <a:moveTo>
                      <a:pt x="0" y="17"/>
                    </a:moveTo>
                    <a:lnTo>
                      <a:pt x="6" y="34"/>
                    </a:lnTo>
                    <a:lnTo>
                      <a:pt x="23" y="40"/>
                    </a:lnTo>
                    <a:lnTo>
                      <a:pt x="40" y="34"/>
                    </a:lnTo>
                    <a:lnTo>
                      <a:pt x="46" y="17"/>
                    </a:lnTo>
                    <a:lnTo>
                      <a:pt x="40" y="6"/>
                    </a:lnTo>
                    <a:lnTo>
                      <a:pt x="23" y="0"/>
                    </a:lnTo>
                    <a:lnTo>
                      <a:pt x="6" y="6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3" name="Freeform 145"/>
              <p:cNvSpPr>
                <a:spLocks/>
              </p:cNvSpPr>
              <p:nvPr/>
            </p:nvSpPr>
            <p:spPr bwMode="auto">
              <a:xfrm>
                <a:off x="2762" y="3425"/>
                <a:ext cx="47" cy="40"/>
              </a:xfrm>
              <a:custGeom>
                <a:avLst/>
                <a:gdLst>
                  <a:gd name="T0" fmla="*/ 0 w 47"/>
                  <a:gd name="T1" fmla="*/ 23 h 40"/>
                  <a:gd name="T2" fmla="*/ 6 w 47"/>
                  <a:gd name="T3" fmla="*/ 35 h 40"/>
                  <a:gd name="T4" fmla="*/ 23 w 47"/>
                  <a:gd name="T5" fmla="*/ 40 h 40"/>
                  <a:gd name="T6" fmla="*/ 41 w 47"/>
                  <a:gd name="T7" fmla="*/ 35 h 40"/>
                  <a:gd name="T8" fmla="*/ 47 w 47"/>
                  <a:gd name="T9" fmla="*/ 17 h 40"/>
                  <a:gd name="T10" fmla="*/ 41 w 47"/>
                  <a:gd name="T11" fmla="*/ 6 h 40"/>
                  <a:gd name="T12" fmla="*/ 23 w 47"/>
                  <a:gd name="T13" fmla="*/ 0 h 40"/>
                  <a:gd name="T14" fmla="*/ 6 w 47"/>
                  <a:gd name="T15" fmla="*/ 6 h 40"/>
                  <a:gd name="T16" fmla="*/ 0 w 47"/>
                  <a:gd name="T17" fmla="*/ 23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7"/>
                  <a:gd name="T28" fmla="*/ 0 h 40"/>
                  <a:gd name="T29" fmla="*/ 47 w 47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7" h="40">
                    <a:moveTo>
                      <a:pt x="0" y="23"/>
                    </a:moveTo>
                    <a:lnTo>
                      <a:pt x="6" y="35"/>
                    </a:lnTo>
                    <a:lnTo>
                      <a:pt x="23" y="40"/>
                    </a:lnTo>
                    <a:lnTo>
                      <a:pt x="41" y="35"/>
                    </a:lnTo>
                    <a:lnTo>
                      <a:pt x="47" y="17"/>
                    </a:lnTo>
                    <a:lnTo>
                      <a:pt x="41" y="6"/>
                    </a:lnTo>
                    <a:lnTo>
                      <a:pt x="23" y="0"/>
                    </a:lnTo>
                    <a:lnTo>
                      <a:pt x="6" y="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4" name="Freeform 146"/>
              <p:cNvSpPr>
                <a:spLocks/>
              </p:cNvSpPr>
              <p:nvPr/>
            </p:nvSpPr>
            <p:spPr bwMode="auto">
              <a:xfrm>
                <a:off x="2728" y="3483"/>
                <a:ext cx="46" cy="40"/>
              </a:xfrm>
              <a:custGeom>
                <a:avLst/>
                <a:gdLst>
                  <a:gd name="T0" fmla="*/ 0 w 46"/>
                  <a:gd name="T1" fmla="*/ 17 h 40"/>
                  <a:gd name="T2" fmla="*/ 5 w 46"/>
                  <a:gd name="T3" fmla="*/ 34 h 40"/>
                  <a:gd name="T4" fmla="*/ 23 w 46"/>
                  <a:gd name="T5" fmla="*/ 40 h 40"/>
                  <a:gd name="T6" fmla="*/ 40 w 46"/>
                  <a:gd name="T7" fmla="*/ 34 h 40"/>
                  <a:gd name="T8" fmla="*/ 46 w 46"/>
                  <a:gd name="T9" fmla="*/ 17 h 40"/>
                  <a:gd name="T10" fmla="*/ 40 w 46"/>
                  <a:gd name="T11" fmla="*/ 6 h 40"/>
                  <a:gd name="T12" fmla="*/ 23 w 46"/>
                  <a:gd name="T13" fmla="*/ 0 h 40"/>
                  <a:gd name="T14" fmla="*/ 5 w 46"/>
                  <a:gd name="T15" fmla="*/ 6 h 40"/>
                  <a:gd name="T16" fmla="*/ 0 w 46"/>
                  <a:gd name="T17" fmla="*/ 17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40"/>
                  <a:gd name="T29" fmla="*/ 46 w 46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40">
                    <a:moveTo>
                      <a:pt x="0" y="17"/>
                    </a:moveTo>
                    <a:lnTo>
                      <a:pt x="5" y="34"/>
                    </a:lnTo>
                    <a:lnTo>
                      <a:pt x="23" y="40"/>
                    </a:lnTo>
                    <a:lnTo>
                      <a:pt x="40" y="34"/>
                    </a:lnTo>
                    <a:lnTo>
                      <a:pt x="46" y="17"/>
                    </a:lnTo>
                    <a:lnTo>
                      <a:pt x="40" y="6"/>
                    </a:lnTo>
                    <a:lnTo>
                      <a:pt x="23" y="0"/>
                    </a:lnTo>
                    <a:lnTo>
                      <a:pt x="5" y="6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5" name="Freeform 147"/>
              <p:cNvSpPr>
                <a:spLocks/>
              </p:cNvSpPr>
              <p:nvPr/>
            </p:nvSpPr>
            <p:spPr bwMode="auto">
              <a:xfrm>
                <a:off x="2693" y="3535"/>
                <a:ext cx="46" cy="40"/>
              </a:xfrm>
              <a:custGeom>
                <a:avLst/>
                <a:gdLst>
                  <a:gd name="T0" fmla="*/ 0 w 46"/>
                  <a:gd name="T1" fmla="*/ 17 h 40"/>
                  <a:gd name="T2" fmla="*/ 6 w 46"/>
                  <a:gd name="T3" fmla="*/ 34 h 40"/>
                  <a:gd name="T4" fmla="*/ 23 w 46"/>
                  <a:gd name="T5" fmla="*/ 40 h 40"/>
                  <a:gd name="T6" fmla="*/ 40 w 46"/>
                  <a:gd name="T7" fmla="*/ 34 h 40"/>
                  <a:gd name="T8" fmla="*/ 46 w 46"/>
                  <a:gd name="T9" fmla="*/ 17 h 40"/>
                  <a:gd name="T10" fmla="*/ 40 w 46"/>
                  <a:gd name="T11" fmla="*/ 6 h 40"/>
                  <a:gd name="T12" fmla="*/ 23 w 46"/>
                  <a:gd name="T13" fmla="*/ 0 h 40"/>
                  <a:gd name="T14" fmla="*/ 6 w 46"/>
                  <a:gd name="T15" fmla="*/ 6 h 40"/>
                  <a:gd name="T16" fmla="*/ 0 w 46"/>
                  <a:gd name="T17" fmla="*/ 17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40"/>
                  <a:gd name="T29" fmla="*/ 46 w 46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40">
                    <a:moveTo>
                      <a:pt x="0" y="17"/>
                    </a:moveTo>
                    <a:lnTo>
                      <a:pt x="6" y="34"/>
                    </a:lnTo>
                    <a:lnTo>
                      <a:pt x="23" y="40"/>
                    </a:lnTo>
                    <a:lnTo>
                      <a:pt x="40" y="34"/>
                    </a:lnTo>
                    <a:lnTo>
                      <a:pt x="46" y="17"/>
                    </a:lnTo>
                    <a:lnTo>
                      <a:pt x="40" y="6"/>
                    </a:lnTo>
                    <a:lnTo>
                      <a:pt x="23" y="0"/>
                    </a:lnTo>
                    <a:lnTo>
                      <a:pt x="6" y="6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6" name="Freeform 148"/>
              <p:cNvSpPr>
                <a:spLocks/>
              </p:cNvSpPr>
              <p:nvPr/>
            </p:nvSpPr>
            <p:spPr bwMode="auto">
              <a:xfrm>
                <a:off x="2739" y="3529"/>
                <a:ext cx="46" cy="46"/>
              </a:xfrm>
              <a:custGeom>
                <a:avLst/>
                <a:gdLst>
                  <a:gd name="T0" fmla="*/ 0 w 46"/>
                  <a:gd name="T1" fmla="*/ 23 h 46"/>
                  <a:gd name="T2" fmla="*/ 6 w 46"/>
                  <a:gd name="T3" fmla="*/ 40 h 46"/>
                  <a:gd name="T4" fmla="*/ 23 w 46"/>
                  <a:gd name="T5" fmla="*/ 46 h 46"/>
                  <a:gd name="T6" fmla="*/ 41 w 46"/>
                  <a:gd name="T7" fmla="*/ 40 h 46"/>
                  <a:gd name="T8" fmla="*/ 46 w 46"/>
                  <a:gd name="T9" fmla="*/ 23 h 46"/>
                  <a:gd name="T10" fmla="*/ 41 w 46"/>
                  <a:gd name="T11" fmla="*/ 6 h 46"/>
                  <a:gd name="T12" fmla="*/ 23 w 46"/>
                  <a:gd name="T13" fmla="*/ 0 h 46"/>
                  <a:gd name="T14" fmla="*/ 6 w 46"/>
                  <a:gd name="T15" fmla="*/ 6 h 46"/>
                  <a:gd name="T16" fmla="*/ 0 w 46"/>
                  <a:gd name="T17" fmla="*/ 23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46"/>
                  <a:gd name="T29" fmla="*/ 46 w 46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46">
                    <a:moveTo>
                      <a:pt x="0" y="23"/>
                    </a:moveTo>
                    <a:lnTo>
                      <a:pt x="6" y="40"/>
                    </a:lnTo>
                    <a:lnTo>
                      <a:pt x="23" y="46"/>
                    </a:lnTo>
                    <a:lnTo>
                      <a:pt x="41" y="40"/>
                    </a:lnTo>
                    <a:lnTo>
                      <a:pt x="46" y="23"/>
                    </a:lnTo>
                    <a:lnTo>
                      <a:pt x="41" y="6"/>
                    </a:lnTo>
                    <a:lnTo>
                      <a:pt x="23" y="0"/>
                    </a:lnTo>
                    <a:lnTo>
                      <a:pt x="6" y="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A12161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7" name="Freeform 149"/>
              <p:cNvSpPr>
                <a:spLocks/>
              </p:cNvSpPr>
              <p:nvPr/>
            </p:nvSpPr>
            <p:spPr bwMode="auto">
              <a:xfrm>
                <a:off x="3126" y="3061"/>
                <a:ext cx="12" cy="23"/>
              </a:xfrm>
              <a:custGeom>
                <a:avLst/>
                <a:gdLst>
                  <a:gd name="T0" fmla="*/ 12 w 12"/>
                  <a:gd name="T1" fmla="*/ 23 h 23"/>
                  <a:gd name="T2" fmla="*/ 12 w 12"/>
                  <a:gd name="T3" fmla="*/ 6 h 23"/>
                  <a:gd name="T4" fmla="*/ 6 w 12"/>
                  <a:gd name="T5" fmla="*/ 12 h 23"/>
                  <a:gd name="T6" fmla="*/ 12 w 12"/>
                  <a:gd name="T7" fmla="*/ 12 h 23"/>
                  <a:gd name="T8" fmla="*/ 12 w 12"/>
                  <a:gd name="T9" fmla="*/ 0 h 23"/>
                  <a:gd name="T10" fmla="*/ 0 w 12"/>
                  <a:gd name="T11" fmla="*/ 0 h 23"/>
                  <a:gd name="T12" fmla="*/ 0 w 12"/>
                  <a:gd name="T13" fmla="*/ 23 h 23"/>
                  <a:gd name="T14" fmla="*/ 12 w 12"/>
                  <a:gd name="T15" fmla="*/ 23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"/>
                  <a:gd name="T25" fmla="*/ 0 h 23"/>
                  <a:gd name="T26" fmla="*/ 12 w 12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" h="23">
                    <a:moveTo>
                      <a:pt x="12" y="23"/>
                    </a:moveTo>
                    <a:lnTo>
                      <a:pt x="12" y="6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1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" name="Freeform 150"/>
              <p:cNvSpPr>
                <a:spLocks/>
              </p:cNvSpPr>
              <p:nvPr/>
            </p:nvSpPr>
            <p:spPr bwMode="auto">
              <a:xfrm>
                <a:off x="3143" y="3044"/>
                <a:ext cx="23" cy="11"/>
              </a:xfrm>
              <a:custGeom>
                <a:avLst/>
                <a:gdLst>
                  <a:gd name="T0" fmla="*/ 12 w 23"/>
                  <a:gd name="T1" fmla="*/ 11 h 11"/>
                  <a:gd name="T2" fmla="*/ 12 w 23"/>
                  <a:gd name="T3" fmla="*/ 6 h 11"/>
                  <a:gd name="T4" fmla="*/ 6 w 23"/>
                  <a:gd name="T5" fmla="*/ 11 h 11"/>
                  <a:gd name="T6" fmla="*/ 23 w 23"/>
                  <a:gd name="T7" fmla="*/ 11 h 11"/>
                  <a:gd name="T8" fmla="*/ 23 w 23"/>
                  <a:gd name="T9" fmla="*/ 0 h 11"/>
                  <a:gd name="T10" fmla="*/ 0 w 23"/>
                  <a:gd name="T11" fmla="*/ 0 h 11"/>
                  <a:gd name="T12" fmla="*/ 0 w 23"/>
                  <a:gd name="T13" fmla="*/ 11 h 11"/>
                  <a:gd name="T14" fmla="*/ 12 w 23"/>
                  <a:gd name="T15" fmla="*/ 11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11"/>
                  <a:gd name="T26" fmla="*/ 23 w 23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11">
                    <a:moveTo>
                      <a:pt x="12" y="11"/>
                    </a:moveTo>
                    <a:lnTo>
                      <a:pt x="12" y="6"/>
                    </a:lnTo>
                    <a:lnTo>
                      <a:pt x="6" y="11"/>
                    </a:lnTo>
                    <a:lnTo>
                      <a:pt x="23" y="11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" name="Freeform 151"/>
              <p:cNvSpPr>
                <a:spLocks/>
              </p:cNvSpPr>
              <p:nvPr/>
            </p:nvSpPr>
            <p:spPr bwMode="auto">
              <a:xfrm>
                <a:off x="3178" y="3021"/>
                <a:ext cx="23" cy="17"/>
              </a:xfrm>
              <a:custGeom>
                <a:avLst/>
                <a:gdLst>
                  <a:gd name="T0" fmla="*/ 0 w 23"/>
                  <a:gd name="T1" fmla="*/ 17 h 17"/>
                  <a:gd name="T2" fmla="*/ 6 w 23"/>
                  <a:gd name="T3" fmla="*/ 17 h 17"/>
                  <a:gd name="T4" fmla="*/ 23 w 23"/>
                  <a:gd name="T5" fmla="*/ 11 h 17"/>
                  <a:gd name="T6" fmla="*/ 23 w 23"/>
                  <a:gd name="T7" fmla="*/ 0 h 17"/>
                  <a:gd name="T8" fmla="*/ 6 w 23"/>
                  <a:gd name="T9" fmla="*/ 5 h 17"/>
                  <a:gd name="T10" fmla="*/ 0 w 23"/>
                  <a:gd name="T11" fmla="*/ 5 h 17"/>
                  <a:gd name="T12" fmla="*/ 0 w 23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"/>
                  <a:gd name="T22" fmla="*/ 0 h 17"/>
                  <a:gd name="T23" fmla="*/ 23 w 23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" h="17">
                    <a:moveTo>
                      <a:pt x="0" y="17"/>
                    </a:moveTo>
                    <a:lnTo>
                      <a:pt x="6" y="17"/>
                    </a:lnTo>
                    <a:lnTo>
                      <a:pt x="23" y="11"/>
                    </a:lnTo>
                    <a:lnTo>
                      <a:pt x="23" y="0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" name="Freeform 152"/>
              <p:cNvSpPr>
                <a:spLocks/>
              </p:cNvSpPr>
              <p:nvPr/>
            </p:nvSpPr>
            <p:spPr bwMode="auto">
              <a:xfrm>
                <a:off x="3213" y="2992"/>
                <a:ext cx="23" cy="29"/>
              </a:xfrm>
              <a:custGeom>
                <a:avLst/>
                <a:gdLst>
                  <a:gd name="T0" fmla="*/ 11 w 23"/>
                  <a:gd name="T1" fmla="*/ 29 h 29"/>
                  <a:gd name="T2" fmla="*/ 23 w 23"/>
                  <a:gd name="T3" fmla="*/ 11 h 29"/>
                  <a:gd name="T4" fmla="*/ 11 w 23"/>
                  <a:gd name="T5" fmla="*/ 0 h 29"/>
                  <a:gd name="T6" fmla="*/ 0 w 23"/>
                  <a:gd name="T7" fmla="*/ 17 h 29"/>
                  <a:gd name="T8" fmla="*/ 11 w 23"/>
                  <a:gd name="T9" fmla="*/ 29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9"/>
                  <a:gd name="T17" fmla="*/ 23 w 23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9">
                    <a:moveTo>
                      <a:pt x="11" y="29"/>
                    </a:moveTo>
                    <a:lnTo>
                      <a:pt x="23" y="11"/>
                    </a:lnTo>
                    <a:lnTo>
                      <a:pt x="11" y="0"/>
                    </a:lnTo>
                    <a:lnTo>
                      <a:pt x="0" y="17"/>
                    </a:lnTo>
                    <a:lnTo>
                      <a:pt x="11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" name="Freeform 153"/>
              <p:cNvSpPr>
                <a:spLocks/>
              </p:cNvSpPr>
              <p:nvPr/>
            </p:nvSpPr>
            <p:spPr bwMode="auto">
              <a:xfrm>
                <a:off x="3247" y="2969"/>
                <a:ext cx="29" cy="29"/>
              </a:xfrm>
              <a:custGeom>
                <a:avLst/>
                <a:gdLst>
                  <a:gd name="T0" fmla="*/ 12 w 29"/>
                  <a:gd name="T1" fmla="*/ 29 h 29"/>
                  <a:gd name="T2" fmla="*/ 29 w 29"/>
                  <a:gd name="T3" fmla="*/ 11 h 29"/>
                  <a:gd name="T4" fmla="*/ 17 w 29"/>
                  <a:gd name="T5" fmla="*/ 0 h 29"/>
                  <a:gd name="T6" fmla="*/ 0 w 29"/>
                  <a:gd name="T7" fmla="*/ 17 h 29"/>
                  <a:gd name="T8" fmla="*/ 12 w 29"/>
                  <a:gd name="T9" fmla="*/ 29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29"/>
                  <a:gd name="T17" fmla="*/ 29 w 29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29">
                    <a:moveTo>
                      <a:pt x="12" y="29"/>
                    </a:moveTo>
                    <a:lnTo>
                      <a:pt x="29" y="11"/>
                    </a:lnTo>
                    <a:lnTo>
                      <a:pt x="17" y="0"/>
                    </a:lnTo>
                    <a:lnTo>
                      <a:pt x="0" y="17"/>
                    </a:lnTo>
                    <a:lnTo>
                      <a:pt x="12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" name="Freeform 154"/>
              <p:cNvSpPr>
                <a:spLocks/>
              </p:cNvSpPr>
              <p:nvPr/>
            </p:nvSpPr>
            <p:spPr bwMode="auto">
              <a:xfrm>
                <a:off x="3288" y="2946"/>
                <a:ext cx="28" cy="23"/>
              </a:xfrm>
              <a:custGeom>
                <a:avLst/>
                <a:gdLst>
                  <a:gd name="T0" fmla="*/ 0 w 28"/>
                  <a:gd name="T1" fmla="*/ 23 h 23"/>
                  <a:gd name="T2" fmla="*/ 11 w 28"/>
                  <a:gd name="T3" fmla="*/ 23 h 23"/>
                  <a:gd name="T4" fmla="*/ 28 w 28"/>
                  <a:gd name="T5" fmla="*/ 11 h 23"/>
                  <a:gd name="T6" fmla="*/ 17 w 28"/>
                  <a:gd name="T7" fmla="*/ 0 h 23"/>
                  <a:gd name="T8" fmla="*/ 5 w 28"/>
                  <a:gd name="T9" fmla="*/ 11 h 23"/>
                  <a:gd name="T10" fmla="*/ 11 w 28"/>
                  <a:gd name="T11" fmla="*/ 11 h 23"/>
                  <a:gd name="T12" fmla="*/ 0 w 28"/>
                  <a:gd name="T13" fmla="*/ 11 h 23"/>
                  <a:gd name="T14" fmla="*/ 0 w 28"/>
                  <a:gd name="T15" fmla="*/ 23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8"/>
                  <a:gd name="T25" fmla="*/ 0 h 23"/>
                  <a:gd name="T26" fmla="*/ 28 w 28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8" h="23">
                    <a:moveTo>
                      <a:pt x="0" y="23"/>
                    </a:moveTo>
                    <a:lnTo>
                      <a:pt x="11" y="23"/>
                    </a:lnTo>
                    <a:lnTo>
                      <a:pt x="28" y="11"/>
                    </a:lnTo>
                    <a:lnTo>
                      <a:pt x="17" y="0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" name="Freeform 155"/>
              <p:cNvSpPr>
                <a:spLocks/>
              </p:cNvSpPr>
              <p:nvPr/>
            </p:nvSpPr>
            <p:spPr bwMode="auto">
              <a:xfrm>
                <a:off x="3322" y="2917"/>
                <a:ext cx="35" cy="29"/>
              </a:xfrm>
              <a:custGeom>
                <a:avLst/>
                <a:gdLst>
                  <a:gd name="T0" fmla="*/ 12 w 35"/>
                  <a:gd name="T1" fmla="*/ 29 h 29"/>
                  <a:gd name="T2" fmla="*/ 18 w 35"/>
                  <a:gd name="T3" fmla="*/ 23 h 29"/>
                  <a:gd name="T4" fmla="*/ 12 w 35"/>
                  <a:gd name="T5" fmla="*/ 23 h 29"/>
                  <a:gd name="T6" fmla="*/ 29 w 35"/>
                  <a:gd name="T7" fmla="*/ 17 h 29"/>
                  <a:gd name="T8" fmla="*/ 35 w 35"/>
                  <a:gd name="T9" fmla="*/ 11 h 29"/>
                  <a:gd name="T10" fmla="*/ 23 w 35"/>
                  <a:gd name="T11" fmla="*/ 0 h 29"/>
                  <a:gd name="T12" fmla="*/ 18 w 35"/>
                  <a:gd name="T13" fmla="*/ 5 h 29"/>
                  <a:gd name="T14" fmla="*/ 23 w 35"/>
                  <a:gd name="T15" fmla="*/ 5 h 29"/>
                  <a:gd name="T16" fmla="*/ 6 w 35"/>
                  <a:gd name="T17" fmla="*/ 11 h 29"/>
                  <a:gd name="T18" fmla="*/ 0 w 35"/>
                  <a:gd name="T19" fmla="*/ 17 h 29"/>
                  <a:gd name="T20" fmla="*/ 12 w 35"/>
                  <a:gd name="T21" fmla="*/ 29 h 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5"/>
                  <a:gd name="T34" fmla="*/ 0 h 29"/>
                  <a:gd name="T35" fmla="*/ 35 w 35"/>
                  <a:gd name="T36" fmla="*/ 29 h 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5" h="29">
                    <a:moveTo>
                      <a:pt x="12" y="29"/>
                    </a:moveTo>
                    <a:lnTo>
                      <a:pt x="18" y="23"/>
                    </a:lnTo>
                    <a:lnTo>
                      <a:pt x="12" y="23"/>
                    </a:lnTo>
                    <a:lnTo>
                      <a:pt x="29" y="17"/>
                    </a:lnTo>
                    <a:lnTo>
                      <a:pt x="35" y="11"/>
                    </a:lnTo>
                    <a:lnTo>
                      <a:pt x="23" y="0"/>
                    </a:lnTo>
                    <a:lnTo>
                      <a:pt x="18" y="5"/>
                    </a:lnTo>
                    <a:lnTo>
                      <a:pt x="23" y="5"/>
                    </a:lnTo>
                    <a:lnTo>
                      <a:pt x="6" y="11"/>
                    </a:lnTo>
                    <a:lnTo>
                      <a:pt x="0" y="17"/>
                    </a:lnTo>
                    <a:lnTo>
                      <a:pt x="12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" name="Freeform 156"/>
              <p:cNvSpPr>
                <a:spLocks/>
              </p:cNvSpPr>
              <p:nvPr/>
            </p:nvSpPr>
            <p:spPr bwMode="auto">
              <a:xfrm>
                <a:off x="3363" y="2894"/>
                <a:ext cx="23" cy="23"/>
              </a:xfrm>
              <a:custGeom>
                <a:avLst/>
                <a:gdLst>
                  <a:gd name="T0" fmla="*/ 11 w 23"/>
                  <a:gd name="T1" fmla="*/ 23 h 23"/>
                  <a:gd name="T2" fmla="*/ 17 w 23"/>
                  <a:gd name="T3" fmla="*/ 17 h 23"/>
                  <a:gd name="T4" fmla="*/ 11 w 23"/>
                  <a:gd name="T5" fmla="*/ 17 h 23"/>
                  <a:gd name="T6" fmla="*/ 23 w 23"/>
                  <a:gd name="T7" fmla="*/ 11 h 23"/>
                  <a:gd name="T8" fmla="*/ 23 w 23"/>
                  <a:gd name="T9" fmla="*/ 0 h 23"/>
                  <a:gd name="T10" fmla="*/ 5 w 23"/>
                  <a:gd name="T11" fmla="*/ 5 h 23"/>
                  <a:gd name="T12" fmla="*/ 0 w 23"/>
                  <a:gd name="T13" fmla="*/ 11 h 23"/>
                  <a:gd name="T14" fmla="*/ 11 w 23"/>
                  <a:gd name="T15" fmla="*/ 23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23"/>
                  <a:gd name="T26" fmla="*/ 23 w 23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23">
                    <a:moveTo>
                      <a:pt x="11" y="23"/>
                    </a:moveTo>
                    <a:lnTo>
                      <a:pt x="17" y="17"/>
                    </a:lnTo>
                    <a:lnTo>
                      <a:pt x="11" y="17"/>
                    </a:lnTo>
                    <a:lnTo>
                      <a:pt x="23" y="11"/>
                    </a:lnTo>
                    <a:lnTo>
                      <a:pt x="23" y="0"/>
                    </a:lnTo>
                    <a:lnTo>
                      <a:pt x="5" y="5"/>
                    </a:lnTo>
                    <a:lnTo>
                      <a:pt x="0" y="11"/>
                    </a:lnTo>
                    <a:lnTo>
                      <a:pt x="11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" name="Freeform 157"/>
              <p:cNvSpPr>
                <a:spLocks/>
              </p:cNvSpPr>
              <p:nvPr/>
            </p:nvSpPr>
            <p:spPr bwMode="auto">
              <a:xfrm>
                <a:off x="3403" y="2865"/>
                <a:ext cx="29" cy="29"/>
              </a:xfrm>
              <a:custGeom>
                <a:avLst/>
                <a:gdLst>
                  <a:gd name="T0" fmla="*/ 12 w 29"/>
                  <a:gd name="T1" fmla="*/ 29 h 29"/>
                  <a:gd name="T2" fmla="*/ 29 w 29"/>
                  <a:gd name="T3" fmla="*/ 11 h 29"/>
                  <a:gd name="T4" fmla="*/ 17 w 29"/>
                  <a:gd name="T5" fmla="*/ 0 h 29"/>
                  <a:gd name="T6" fmla="*/ 0 w 29"/>
                  <a:gd name="T7" fmla="*/ 17 h 29"/>
                  <a:gd name="T8" fmla="*/ 12 w 29"/>
                  <a:gd name="T9" fmla="*/ 29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29"/>
                  <a:gd name="T17" fmla="*/ 29 w 29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29">
                    <a:moveTo>
                      <a:pt x="12" y="29"/>
                    </a:moveTo>
                    <a:lnTo>
                      <a:pt x="29" y="11"/>
                    </a:lnTo>
                    <a:lnTo>
                      <a:pt x="17" y="0"/>
                    </a:lnTo>
                    <a:lnTo>
                      <a:pt x="0" y="17"/>
                    </a:lnTo>
                    <a:lnTo>
                      <a:pt x="12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" name="Freeform 158"/>
              <p:cNvSpPr>
                <a:spLocks/>
              </p:cNvSpPr>
              <p:nvPr/>
            </p:nvSpPr>
            <p:spPr bwMode="auto">
              <a:xfrm>
                <a:off x="3449" y="2853"/>
                <a:ext cx="12" cy="23"/>
              </a:xfrm>
              <a:custGeom>
                <a:avLst/>
                <a:gdLst>
                  <a:gd name="T0" fmla="*/ 0 w 12"/>
                  <a:gd name="T1" fmla="*/ 23 h 23"/>
                  <a:gd name="T2" fmla="*/ 6 w 12"/>
                  <a:gd name="T3" fmla="*/ 23 h 23"/>
                  <a:gd name="T4" fmla="*/ 12 w 12"/>
                  <a:gd name="T5" fmla="*/ 17 h 23"/>
                  <a:gd name="T6" fmla="*/ 12 w 12"/>
                  <a:gd name="T7" fmla="*/ 0 h 23"/>
                  <a:gd name="T8" fmla="*/ 0 w 12"/>
                  <a:gd name="T9" fmla="*/ 0 h 23"/>
                  <a:gd name="T10" fmla="*/ 0 w 12"/>
                  <a:gd name="T11" fmla="*/ 17 h 23"/>
                  <a:gd name="T12" fmla="*/ 6 w 12"/>
                  <a:gd name="T13" fmla="*/ 12 h 23"/>
                  <a:gd name="T14" fmla="*/ 0 w 12"/>
                  <a:gd name="T15" fmla="*/ 12 h 23"/>
                  <a:gd name="T16" fmla="*/ 0 w 12"/>
                  <a:gd name="T17" fmla="*/ 23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23"/>
                  <a:gd name="T29" fmla="*/ 12 w 12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23">
                    <a:moveTo>
                      <a:pt x="0" y="23"/>
                    </a:moveTo>
                    <a:lnTo>
                      <a:pt x="6" y="23"/>
                    </a:lnTo>
                    <a:lnTo>
                      <a:pt x="12" y="1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" name="Freeform 159"/>
              <p:cNvSpPr>
                <a:spLocks/>
              </p:cNvSpPr>
              <p:nvPr/>
            </p:nvSpPr>
            <p:spPr bwMode="auto">
              <a:xfrm>
                <a:off x="3467" y="2830"/>
                <a:ext cx="23" cy="12"/>
              </a:xfrm>
              <a:custGeom>
                <a:avLst/>
                <a:gdLst>
                  <a:gd name="T0" fmla="*/ 11 w 23"/>
                  <a:gd name="T1" fmla="*/ 12 h 12"/>
                  <a:gd name="T2" fmla="*/ 11 w 23"/>
                  <a:gd name="T3" fmla="*/ 6 h 12"/>
                  <a:gd name="T4" fmla="*/ 5 w 23"/>
                  <a:gd name="T5" fmla="*/ 12 h 12"/>
                  <a:gd name="T6" fmla="*/ 23 w 23"/>
                  <a:gd name="T7" fmla="*/ 12 h 12"/>
                  <a:gd name="T8" fmla="*/ 23 w 23"/>
                  <a:gd name="T9" fmla="*/ 0 h 12"/>
                  <a:gd name="T10" fmla="*/ 0 w 23"/>
                  <a:gd name="T11" fmla="*/ 0 h 12"/>
                  <a:gd name="T12" fmla="*/ 0 w 23"/>
                  <a:gd name="T13" fmla="*/ 12 h 12"/>
                  <a:gd name="T14" fmla="*/ 11 w 23"/>
                  <a:gd name="T15" fmla="*/ 1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12"/>
                  <a:gd name="T26" fmla="*/ 23 w 23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12">
                    <a:moveTo>
                      <a:pt x="11" y="12"/>
                    </a:moveTo>
                    <a:lnTo>
                      <a:pt x="11" y="6"/>
                    </a:lnTo>
                    <a:lnTo>
                      <a:pt x="5" y="12"/>
                    </a:lnTo>
                    <a:lnTo>
                      <a:pt x="23" y="12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1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" name="Freeform 160"/>
              <p:cNvSpPr>
                <a:spLocks/>
              </p:cNvSpPr>
              <p:nvPr/>
            </p:nvSpPr>
            <p:spPr bwMode="auto">
              <a:xfrm>
                <a:off x="3501" y="2813"/>
                <a:ext cx="23" cy="11"/>
              </a:xfrm>
              <a:custGeom>
                <a:avLst/>
                <a:gdLst>
                  <a:gd name="T0" fmla="*/ 0 w 23"/>
                  <a:gd name="T1" fmla="*/ 11 h 11"/>
                  <a:gd name="T2" fmla="*/ 23 w 23"/>
                  <a:gd name="T3" fmla="*/ 11 h 11"/>
                  <a:gd name="T4" fmla="*/ 23 w 23"/>
                  <a:gd name="T5" fmla="*/ 0 h 11"/>
                  <a:gd name="T6" fmla="*/ 12 w 23"/>
                  <a:gd name="T7" fmla="*/ 0 h 11"/>
                  <a:gd name="T8" fmla="*/ 12 w 23"/>
                  <a:gd name="T9" fmla="*/ 5 h 11"/>
                  <a:gd name="T10" fmla="*/ 17 w 23"/>
                  <a:gd name="T11" fmla="*/ 0 h 11"/>
                  <a:gd name="T12" fmla="*/ 0 w 23"/>
                  <a:gd name="T13" fmla="*/ 0 h 11"/>
                  <a:gd name="T14" fmla="*/ 0 w 23"/>
                  <a:gd name="T15" fmla="*/ 11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11"/>
                  <a:gd name="T26" fmla="*/ 23 w 23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11">
                    <a:moveTo>
                      <a:pt x="0" y="11"/>
                    </a:moveTo>
                    <a:lnTo>
                      <a:pt x="23" y="11"/>
                    </a:lnTo>
                    <a:lnTo>
                      <a:pt x="23" y="0"/>
                    </a:lnTo>
                    <a:lnTo>
                      <a:pt x="12" y="0"/>
                    </a:lnTo>
                    <a:lnTo>
                      <a:pt x="12" y="5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" name="Freeform 161"/>
              <p:cNvSpPr>
                <a:spLocks/>
              </p:cNvSpPr>
              <p:nvPr/>
            </p:nvSpPr>
            <p:spPr bwMode="auto">
              <a:xfrm>
                <a:off x="3530" y="2778"/>
                <a:ext cx="23" cy="29"/>
              </a:xfrm>
              <a:custGeom>
                <a:avLst/>
                <a:gdLst>
                  <a:gd name="T0" fmla="*/ 12 w 23"/>
                  <a:gd name="T1" fmla="*/ 29 h 29"/>
                  <a:gd name="T2" fmla="*/ 17 w 23"/>
                  <a:gd name="T3" fmla="*/ 23 h 29"/>
                  <a:gd name="T4" fmla="*/ 23 w 23"/>
                  <a:gd name="T5" fmla="*/ 6 h 29"/>
                  <a:gd name="T6" fmla="*/ 17 w 23"/>
                  <a:gd name="T7" fmla="*/ 12 h 29"/>
                  <a:gd name="T8" fmla="*/ 23 w 23"/>
                  <a:gd name="T9" fmla="*/ 12 h 29"/>
                  <a:gd name="T10" fmla="*/ 23 w 23"/>
                  <a:gd name="T11" fmla="*/ 0 h 29"/>
                  <a:gd name="T12" fmla="*/ 12 w 23"/>
                  <a:gd name="T13" fmla="*/ 0 h 29"/>
                  <a:gd name="T14" fmla="*/ 6 w 23"/>
                  <a:gd name="T15" fmla="*/ 17 h 29"/>
                  <a:gd name="T16" fmla="*/ 6 w 23"/>
                  <a:gd name="T17" fmla="*/ 12 h 29"/>
                  <a:gd name="T18" fmla="*/ 0 w 23"/>
                  <a:gd name="T19" fmla="*/ 17 h 29"/>
                  <a:gd name="T20" fmla="*/ 12 w 23"/>
                  <a:gd name="T21" fmla="*/ 29 h 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"/>
                  <a:gd name="T34" fmla="*/ 0 h 29"/>
                  <a:gd name="T35" fmla="*/ 23 w 23"/>
                  <a:gd name="T36" fmla="*/ 29 h 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" h="29">
                    <a:moveTo>
                      <a:pt x="12" y="29"/>
                    </a:moveTo>
                    <a:lnTo>
                      <a:pt x="17" y="23"/>
                    </a:lnTo>
                    <a:lnTo>
                      <a:pt x="23" y="6"/>
                    </a:lnTo>
                    <a:lnTo>
                      <a:pt x="17" y="12"/>
                    </a:lnTo>
                    <a:lnTo>
                      <a:pt x="23" y="12"/>
                    </a:lnTo>
                    <a:lnTo>
                      <a:pt x="23" y="0"/>
                    </a:lnTo>
                    <a:lnTo>
                      <a:pt x="12" y="0"/>
                    </a:lnTo>
                    <a:lnTo>
                      <a:pt x="6" y="17"/>
                    </a:lnTo>
                    <a:lnTo>
                      <a:pt x="6" y="12"/>
                    </a:lnTo>
                    <a:lnTo>
                      <a:pt x="0" y="17"/>
                    </a:lnTo>
                    <a:lnTo>
                      <a:pt x="12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" name="Freeform 162"/>
              <p:cNvSpPr>
                <a:spLocks/>
              </p:cNvSpPr>
              <p:nvPr/>
            </p:nvSpPr>
            <p:spPr bwMode="auto">
              <a:xfrm>
                <a:off x="3576" y="2755"/>
                <a:ext cx="12" cy="23"/>
              </a:xfrm>
              <a:custGeom>
                <a:avLst/>
                <a:gdLst>
                  <a:gd name="T0" fmla="*/ 0 w 12"/>
                  <a:gd name="T1" fmla="*/ 23 h 23"/>
                  <a:gd name="T2" fmla="*/ 12 w 12"/>
                  <a:gd name="T3" fmla="*/ 23 h 23"/>
                  <a:gd name="T4" fmla="*/ 12 w 12"/>
                  <a:gd name="T5" fmla="*/ 6 h 23"/>
                  <a:gd name="T6" fmla="*/ 6 w 12"/>
                  <a:gd name="T7" fmla="*/ 11 h 23"/>
                  <a:gd name="T8" fmla="*/ 12 w 12"/>
                  <a:gd name="T9" fmla="*/ 11 h 23"/>
                  <a:gd name="T10" fmla="*/ 12 w 12"/>
                  <a:gd name="T11" fmla="*/ 0 h 23"/>
                  <a:gd name="T12" fmla="*/ 0 w 12"/>
                  <a:gd name="T13" fmla="*/ 0 h 23"/>
                  <a:gd name="T14" fmla="*/ 0 w 12"/>
                  <a:gd name="T15" fmla="*/ 17 h 23"/>
                  <a:gd name="T16" fmla="*/ 6 w 12"/>
                  <a:gd name="T17" fmla="*/ 11 h 23"/>
                  <a:gd name="T18" fmla="*/ 0 w 12"/>
                  <a:gd name="T19" fmla="*/ 11 h 23"/>
                  <a:gd name="T20" fmla="*/ 0 w 12"/>
                  <a:gd name="T21" fmla="*/ 23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"/>
                  <a:gd name="T34" fmla="*/ 0 h 23"/>
                  <a:gd name="T35" fmla="*/ 12 w 12"/>
                  <a:gd name="T36" fmla="*/ 23 h 2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" h="23">
                    <a:moveTo>
                      <a:pt x="0" y="23"/>
                    </a:moveTo>
                    <a:lnTo>
                      <a:pt x="12" y="23"/>
                    </a:lnTo>
                    <a:lnTo>
                      <a:pt x="12" y="6"/>
                    </a:lnTo>
                    <a:lnTo>
                      <a:pt x="6" y="11"/>
                    </a:lnTo>
                    <a:lnTo>
                      <a:pt x="12" y="11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6" y="11"/>
                    </a:lnTo>
                    <a:lnTo>
                      <a:pt x="0" y="11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" name="Freeform 163"/>
              <p:cNvSpPr>
                <a:spLocks/>
              </p:cNvSpPr>
              <p:nvPr/>
            </p:nvSpPr>
            <p:spPr bwMode="auto">
              <a:xfrm>
                <a:off x="3605" y="2726"/>
                <a:ext cx="17" cy="29"/>
              </a:xfrm>
              <a:custGeom>
                <a:avLst/>
                <a:gdLst>
                  <a:gd name="T0" fmla="*/ 12 w 17"/>
                  <a:gd name="T1" fmla="*/ 29 h 29"/>
                  <a:gd name="T2" fmla="*/ 17 w 17"/>
                  <a:gd name="T3" fmla="*/ 17 h 29"/>
                  <a:gd name="T4" fmla="*/ 17 w 17"/>
                  <a:gd name="T5" fmla="*/ 6 h 29"/>
                  <a:gd name="T6" fmla="*/ 12 w 17"/>
                  <a:gd name="T7" fmla="*/ 12 h 29"/>
                  <a:gd name="T8" fmla="*/ 17 w 17"/>
                  <a:gd name="T9" fmla="*/ 12 h 29"/>
                  <a:gd name="T10" fmla="*/ 17 w 17"/>
                  <a:gd name="T11" fmla="*/ 0 h 29"/>
                  <a:gd name="T12" fmla="*/ 6 w 17"/>
                  <a:gd name="T13" fmla="*/ 0 h 29"/>
                  <a:gd name="T14" fmla="*/ 6 w 17"/>
                  <a:gd name="T15" fmla="*/ 17 h 29"/>
                  <a:gd name="T16" fmla="*/ 6 w 17"/>
                  <a:gd name="T17" fmla="*/ 12 h 29"/>
                  <a:gd name="T18" fmla="*/ 0 w 17"/>
                  <a:gd name="T19" fmla="*/ 17 h 29"/>
                  <a:gd name="T20" fmla="*/ 12 w 17"/>
                  <a:gd name="T21" fmla="*/ 29 h 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29"/>
                  <a:gd name="T35" fmla="*/ 17 w 17"/>
                  <a:gd name="T36" fmla="*/ 29 h 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29">
                    <a:moveTo>
                      <a:pt x="12" y="29"/>
                    </a:moveTo>
                    <a:lnTo>
                      <a:pt x="17" y="17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17" y="12"/>
                    </a:lnTo>
                    <a:lnTo>
                      <a:pt x="17" y="0"/>
                    </a:lnTo>
                    <a:lnTo>
                      <a:pt x="6" y="0"/>
                    </a:lnTo>
                    <a:lnTo>
                      <a:pt x="6" y="17"/>
                    </a:lnTo>
                    <a:lnTo>
                      <a:pt x="6" y="12"/>
                    </a:lnTo>
                    <a:lnTo>
                      <a:pt x="0" y="17"/>
                    </a:lnTo>
                    <a:lnTo>
                      <a:pt x="12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" name="Freeform 164"/>
              <p:cNvSpPr>
                <a:spLocks/>
              </p:cNvSpPr>
              <p:nvPr/>
            </p:nvSpPr>
            <p:spPr bwMode="auto">
              <a:xfrm>
                <a:off x="3634" y="2709"/>
                <a:ext cx="23" cy="23"/>
              </a:xfrm>
              <a:custGeom>
                <a:avLst/>
                <a:gdLst>
                  <a:gd name="T0" fmla="*/ 11 w 23"/>
                  <a:gd name="T1" fmla="*/ 23 h 23"/>
                  <a:gd name="T2" fmla="*/ 17 w 23"/>
                  <a:gd name="T3" fmla="*/ 17 h 23"/>
                  <a:gd name="T4" fmla="*/ 11 w 23"/>
                  <a:gd name="T5" fmla="*/ 17 h 23"/>
                  <a:gd name="T6" fmla="*/ 23 w 23"/>
                  <a:gd name="T7" fmla="*/ 17 h 23"/>
                  <a:gd name="T8" fmla="*/ 23 w 23"/>
                  <a:gd name="T9" fmla="*/ 5 h 23"/>
                  <a:gd name="T10" fmla="*/ 17 w 23"/>
                  <a:gd name="T11" fmla="*/ 11 h 23"/>
                  <a:gd name="T12" fmla="*/ 23 w 23"/>
                  <a:gd name="T13" fmla="*/ 11 h 23"/>
                  <a:gd name="T14" fmla="*/ 23 w 23"/>
                  <a:gd name="T15" fmla="*/ 0 h 23"/>
                  <a:gd name="T16" fmla="*/ 11 w 23"/>
                  <a:gd name="T17" fmla="*/ 0 h 23"/>
                  <a:gd name="T18" fmla="*/ 11 w 23"/>
                  <a:gd name="T19" fmla="*/ 11 h 23"/>
                  <a:gd name="T20" fmla="*/ 17 w 23"/>
                  <a:gd name="T21" fmla="*/ 5 h 23"/>
                  <a:gd name="T22" fmla="*/ 11 w 23"/>
                  <a:gd name="T23" fmla="*/ 5 h 23"/>
                  <a:gd name="T24" fmla="*/ 0 w 23"/>
                  <a:gd name="T25" fmla="*/ 11 h 23"/>
                  <a:gd name="T26" fmla="*/ 11 w 23"/>
                  <a:gd name="T27" fmla="*/ 23 h 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3"/>
                  <a:gd name="T43" fmla="*/ 0 h 23"/>
                  <a:gd name="T44" fmla="*/ 23 w 23"/>
                  <a:gd name="T45" fmla="*/ 23 h 2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3" h="23">
                    <a:moveTo>
                      <a:pt x="11" y="23"/>
                    </a:moveTo>
                    <a:lnTo>
                      <a:pt x="17" y="17"/>
                    </a:lnTo>
                    <a:lnTo>
                      <a:pt x="11" y="17"/>
                    </a:lnTo>
                    <a:lnTo>
                      <a:pt x="23" y="17"/>
                    </a:lnTo>
                    <a:lnTo>
                      <a:pt x="23" y="5"/>
                    </a:lnTo>
                    <a:lnTo>
                      <a:pt x="17" y="11"/>
                    </a:lnTo>
                    <a:lnTo>
                      <a:pt x="23" y="11"/>
                    </a:lnTo>
                    <a:lnTo>
                      <a:pt x="23" y="0"/>
                    </a:lnTo>
                    <a:lnTo>
                      <a:pt x="11" y="0"/>
                    </a:lnTo>
                    <a:lnTo>
                      <a:pt x="11" y="11"/>
                    </a:lnTo>
                    <a:lnTo>
                      <a:pt x="17" y="5"/>
                    </a:lnTo>
                    <a:lnTo>
                      <a:pt x="11" y="5"/>
                    </a:lnTo>
                    <a:lnTo>
                      <a:pt x="0" y="11"/>
                    </a:lnTo>
                    <a:lnTo>
                      <a:pt x="11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" name="Rectangle 165"/>
              <p:cNvSpPr>
                <a:spLocks noChangeArrowheads="1"/>
              </p:cNvSpPr>
              <p:nvPr/>
            </p:nvSpPr>
            <p:spPr bwMode="auto">
              <a:xfrm>
                <a:off x="3674" y="2697"/>
                <a:ext cx="23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" name="Freeform 166"/>
              <p:cNvSpPr>
                <a:spLocks/>
              </p:cNvSpPr>
              <p:nvPr/>
            </p:nvSpPr>
            <p:spPr bwMode="auto">
              <a:xfrm>
                <a:off x="3703" y="2680"/>
                <a:ext cx="23" cy="11"/>
              </a:xfrm>
              <a:custGeom>
                <a:avLst/>
                <a:gdLst>
                  <a:gd name="T0" fmla="*/ 0 w 23"/>
                  <a:gd name="T1" fmla="*/ 11 h 11"/>
                  <a:gd name="T2" fmla="*/ 23 w 23"/>
                  <a:gd name="T3" fmla="*/ 11 h 11"/>
                  <a:gd name="T4" fmla="*/ 23 w 23"/>
                  <a:gd name="T5" fmla="*/ 0 h 11"/>
                  <a:gd name="T6" fmla="*/ 12 w 23"/>
                  <a:gd name="T7" fmla="*/ 0 h 11"/>
                  <a:gd name="T8" fmla="*/ 12 w 23"/>
                  <a:gd name="T9" fmla="*/ 6 h 11"/>
                  <a:gd name="T10" fmla="*/ 17 w 23"/>
                  <a:gd name="T11" fmla="*/ 0 h 11"/>
                  <a:gd name="T12" fmla="*/ 0 w 23"/>
                  <a:gd name="T13" fmla="*/ 0 h 11"/>
                  <a:gd name="T14" fmla="*/ 0 w 23"/>
                  <a:gd name="T15" fmla="*/ 11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11"/>
                  <a:gd name="T26" fmla="*/ 23 w 23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11">
                    <a:moveTo>
                      <a:pt x="0" y="11"/>
                    </a:moveTo>
                    <a:lnTo>
                      <a:pt x="23" y="11"/>
                    </a:lnTo>
                    <a:lnTo>
                      <a:pt x="23" y="0"/>
                    </a:lnTo>
                    <a:lnTo>
                      <a:pt x="12" y="0"/>
                    </a:lnTo>
                    <a:lnTo>
                      <a:pt x="12" y="6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" name="Freeform 167"/>
              <p:cNvSpPr>
                <a:spLocks/>
              </p:cNvSpPr>
              <p:nvPr/>
            </p:nvSpPr>
            <p:spPr bwMode="auto">
              <a:xfrm>
                <a:off x="3738" y="2645"/>
                <a:ext cx="23" cy="29"/>
              </a:xfrm>
              <a:custGeom>
                <a:avLst/>
                <a:gdLst>
                  <a:gd name="T0" fmla="*/ 0 w 23"/>
                  <a:gd name="T1" fmla="*/ 29 h 29"/>
                  <a:gd name="T2" fmla="*/ 11 w 23"/>
                  <a:gd name="T3" fmla="*/ 29 h 29"/>
                  <a:gd name="T4" fmla="*/ 11 w 23"/>
                  <a:gd name="T5" fmla="*/ 17 h 29"/>
                  <a:gd name="T6" fmla="*/ 11 w 23"/>
                  <a:gd name="T7" fmla="*/ 23 h 29"/>
                  <a:gd name="T8" fmla="*/ 23 w 23"/>
                  <a:gd name="T9" fmla="*/ 12 h 29"/>
                  <a:gd name="T10" fmla="*/ 11 w 23"/>
                  <a:gd name="T11" fmla="*/ 0 h 29"/>
                  <a:gd name="T12" fmla="*/ 0 w 23"/>
                  <a:gd name="T13" fmla="*/ 17 h 29"/>
                  <a:gd name="T14" fmla="*/ 0 w 23"/>
                  <a:gd name="T15" fmla="*/ 23 h 29"/>
                  <a:gd name="T16" fmla="*/ 6 w 23"/>
                  <a:gd name="T17" fmla="*/ 17 h 29"/>
                  <a:gd name="T18" fmla="*/ 0 w 23"/>
                  <a:gd name="T19" fmla="*/ 17 h 29"/>
                  <a:gd name="T20" fmla="*/ 0 w 23"/>
                  <a:gd name="T21" fmla="*/ 29 h 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"/>
                  <a:gd name="T34" fmla="*/ 0 h 29"/>
                  <a:gd name="T35" fmla="*/ 23 w 23"/>
                  <a:gd name="T36" fmla="*/ 29 h 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" h="29">
                    <a:moveTo>
                      <a:pt x="0" y="29"/>
                    </a:moveTo>
                    <a:lnTo>
                      <a:pt x="11" y="29"/>
                    </a:lnTo>
                    <a:lnTo>
                      <a:pt x="11" y="17"/>
                    </a:lnTo>
                    <a:lnTo>
                      <a:pt x="11" y="23"/>
                    </a:lnTo>
                    <a:lnTo>
                      <a:pt x="23" y="12"/>
                    </a:lnTo>
                    <a:lnTo>
                      <a:pt x="11" y="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7"/>
                    </a:lnTo>
                    <a:lnTo>
                      <a:pt x="0" y="17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" name="Freeform 168"/>
              <p:cNvSpPr>
                <a:spLocks/>
              </p:cNvSpPr>
              <p:nvPr/>
            </p:nvSpPr>
            <p:spPr bwMode="auto">
              <a:xfrm>
                <a:off x="3772" y="2628"/>
                <a:ext cx="18" cy="17"/>
              </a:xfrm>
              <a:custGeom>
                <a:avLst/>
                <a:gdLst>
                  <a:gd name="T0" fmla="*/ 0 w 18"/>
                  <a:gd name="T1" fmla="*/ 17 h 17"/>
                  <a:gd name="T2" fmla="*/ 12 w 18"/>
                  <a:gd name="T3" fmla="*/ 17 h 17"/>
                  <a:gd name="T4" fmla="*/ 12 w 18"/>
                  <a:gd name="T5" fmla="*/ 6 h 17"/>
                  <a:gd name="T6" fmla="*/ 6 w 18"/>
                  <a:gd name="T7" fmla="*/ 11 h 17"/>
                  <a:gd name="T8" fmla="*/ 18 w 18"/>
                  <a:gd name="T9" fmla="*/ 11 h 17"/>
                  <a:gd name="T10" fmla="*/ 18 w 18"/>
                  <a:gd name="T11" fmla="*/ 0 h 17"/>
                  <a:gd name="T12" fmla="*/ 0 w 18"/>
                  <a:gd name="T13" fmla="*/ 0 h 17"/>
                  <a:gd name="T14" fmla="*/ 0 w 18"/>
                  <a:gd name="T15" fmla="*/ 11 h 17"/>
                  <a:gd name="T16" fmla="*/ 6 w 18"/>
                  <a:gd name="T17" fmla="*/ 6 h 17"/>
                  <a:gd name="T18" fmla="*/ 0 w 18"/>
                  <a:gd name="T19" fmla="*/ 6 h 17"/>
                  <a:gd name="T20" fmla="*/ 0 w 18"/>
                  <a:gd name="T21" fmla="*/ 17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"/>
                  <a:gd name="T34" fmla="*/ 0 h 17"/>
                  <a:gd name="T35" fmla="*/ 18 w 18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" h="17">
                    <a:moveTo>
                      <a:pt x="0" y="17"/>
                    </a:moveTo>
                    <a:lnTo>
                      <a:pt x="12" y="17"/>
                    </a:lnTo>
                    <a:lnTo>
                      <a:pt x="12" y="6"/>
                    </a:lnTo>
                    <a:lnTo>
                      <a:pt x="6" y="11"/>
                    </a:lnTo>
                    <a:lnTo>
                      <a:pt x="18" y="11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" name="Freeform 169"/>
              <p:cNvSpPr>
                <a:spLocks/>
              </p:cNvSpPr>
              <p:nvPr/>
            </p:nvSpPr>
            <p:spPr bwMode="auto">
              <a:xfrm>
                <a:off x="3807" y="2610"/>
                <a:ext cx="29" cy="18"/>
              </a:xfrm>
              <a:custGeom>
                <a:avLst/>
                <a:gdLst>
                  <a:gd name="T0" fmla="*/ 12 w 29"/>
                  <a:gd name="T1" fmla="*/ 18 h 18"/>
                  <a:gd name="T2" fmla="*/ 17 w 29"/>
                  <a:gd name="T3" fmla="*/ 12 h 18"/>
                  <a:gd name="T4" fmla="*/ 12 w 29"/>
                  <a:gd name="T5" fmla="*/ 12 h 18"/>
                  <a:gd name="T6" fmla="*/ 29 w 29"/>
                  <a:gd name="T7" fmla="*/ 12 h 18"/>
                  <a:gd name="T8" fmla="*/ 29 w 29"/>
                  <a:gd name="T9" fmla="*/ 0 h 18"/>
                  <a:gd name="T10" fmla="*/ 12 w 29"/>
                  <a:gd name="T11" fmla="*/ 0 h 18"/>
                  <a:gd name="T12" fmla="*/ 0 w 29"/>
                  <a:gd name="T13" fmla="*/ 6 h 18"/>
                  <a:gd name="T14" fmla="*/ 12 w 29"/>
                  <a:gd name="T15" fmla="*/ 18 h 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9"/>
                  <a:gd name="T25" fmla="*/ 0 h 18"/>
                  <a:gd name="T26" fmla="*/ 29 w 29"/>
                  <a:gd name="T27" fmla="*/ 18 h 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9" h="18">
                    <a:moveTo>
                      <a:pt x="12" y="18"/>
                    </a:moveTo>
                    <a:lnTo>
                      <a:pt x="17" y="12"/>
                    </a:lnTo>
                    <a:lnTo>
                      <a:pt x="12" y="12"/>
                    </a:lnTo>
                    <a:lnTo>
                      <a:pt x="29" y="12"/>
                    </a:lnTo>
                    <a:lnTo>
                      <a:pt x="29" y="0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" name="Freeform 170"/>
              <p:cNvSpPr>
                <a:spLocks/>
              </p:cNvSpPr>
              <p:nvPr/>
            </p:nvSpPr>
            <p:spPr bwMode="auto">
              <a:xfrm>
                <a:off x="3853" y="2593"/>
                <a:ext cx="12" cy="23"/>
              </a:xfrm>
              <a:custGeom>
                <a:avLst/>
                <a:gdLst>
                  <a:gd name="T0" fmla="*/ 12 w 12"/>
                  <a:gd name="T1" fmla="*/ 23 h 23"/>
                  <a:gd name="T2" fmla="*/ 12 w 12"/>
                  <a:gd name="T3" fmla="*/ 6 h 23"/>
                  <a:gd name="T4" fmla="*/ 6 w 12"/>
                  <a:gd name="T5" fmla="*/ 12 h 23"/>
                  <a:gd name="T6" fmla="*/ 12 w 12"/>
                  <a:gd name="T7" fmla="*/ 12 h 23"/>
                  <a:gd name="T8" fmla="*/ 12 w 12"/>
                  <a:gd name="T9" fmla="*/ 0 h 23"/>
                  <a:gd name="T10" fmla="*/ 0 w 12"/>
                  <a:gd name="T11" fmla="*/ 0 h 23"/>
                  <a:gd name="T12" fmla="*/ 0 w 12"/>
                  <a:gd name="T13" fmla="*/ 23 h 23"/>
                  <a:gd name="T14" fmla="*/ 12 w 12"/>
                  <a:gd name="T15" fmla="*/ 23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"/>
                  <a:gd name="T25" fmla="*/ 0 h 23"/>
                  <a:gd name="T26" fmla="*/ 12 w 12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" h="23">
                    <a:moveTo>
                      <a:pt x="12" y="23"/>
                    </a:moveTo>
                    <a:lnTo>
                      <a:pt x="12" y="6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1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" name="Freeform 171"/>
              <p:cNvSpPr>
                <a:spLocks/>
              </p:cNvSpPr>
              <p:nvPr/>
            </p:nvSpPr>
            <p:spPr bwMode="auto">
              <a:xfrm>
                <a:off x="3888" y="2582"/>
                <a:ext cx="23" cy="17"/>
              </a:xfrm>
              <a:custGeom>
                <a:avLst/>
                <a:gdLst>
                  <a:gd name="T0" fmla="*/ 0 w 23"/>
                  <a:gd name="T1" fmla="*/ 17 h 17"/>
                  <a:gd name="T2" fmla="*/ 11 w 23"/>
                  <a:gd name="T3" fmla="*/ 17 h 17"/>
                  <a:gd name="T4" fmla="*/ 23 w 23"/>
                  <a:gd name="T5" fmla="*/ 11 h 17"/>
                  <a:gd name="T6" fmla="*/ 17 w 23"/>
                  <a:gd name="T7" fmla="*/ 11 h 17"/>
                  <a:gd name="T8" fmla="*/ 23 w 23"/>
                  <a:gd name="T9" fmla="*/ 11 h 17"/>
                  <a:gd name="T10" fmla="*/ 23 w 23"/>
                  <a:gd name="T11" fmla="*/ 0 h 17"/>
                  <a:gd name="T12" fmla="*/ 17 w 23"/>
                  <a:gd name="T13" fmla="*/ 0 h 17"/>
                  <a:gd name="T14" fmla="*/ 6 w 23"/>
                  <a:gd name="T15" fmla="*/ 5 h 17"/>
                  <a:gd name="T16" fmla="*/ 11 w 23"/>
                  <a:gd name="T17" fmla="*/ 5 h 17"/>
                  <a:gd name="T18" fmla="*/ 0 w 23"/>
                  <a:gd name="T19" fmla="*/ 5 h 17"/>
                  <a:gd name="T20" fmla="*/ 0 w 23"/>
                  <a:gd name="T21" fmla="*/ 17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"/>
                  <a:gd name="T34" fmla="*/ 0 h 17"/>
                  <a:gd name="T35" fmla="*/ 23 w 23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" h="17">
                    <a:moveTo>
                      <a:pt x="0" y="17"/>
                    </a:moveTo>
                    <a:lnTo>
                      <a:pt x="11" y="17"/>
                    </a:lnTo>
                    <a:lnTo>
                      <a:pt x="23" y="11"/>
                    </a:lnTo>
                    <a:lnTo>
                      <a:pt x="17" y="11"/>
                    </a:lnTo>
                    <a:lnTo>
                      <a:pt x="23" y="11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6" y="5"/>
                    </a:lnTo>
                    <a:lnTo>
                      <a:pt x="11" y="5"/>
                    </a:lnTo>
                    <a:lnTo>
                      <a:pt x="0" y="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" name="Freeform 172"/>
              <p:cNvSpPr>
                <a:spLocks/>
              </p:cNvSpPr>
              <p:nvPr/>
            </p:nvSpPr>
            <p:spPr bwMode="auto">
              <a:xfrm>
                <a:off x="3928" y="2582"/>
                <a:ext cx="23" cy="11"/>
              </a:xfrm>
              <a:custGeom>
                <a:avLst/>
                <a:gdLst>
                  <a:gd name="T0" fmla="*/ 12 w 23"/>
                  <a:gd name="T1" fmla="*/ 11 h 11"/>
                  <a:gd name="T2" fmla="*/ 12 w 23"/>
                  <a:gd name="T3" fmla="*/ 5 h 11"/>
                  <a:gd name="T4" fmla="*/ 6 w 23"/>
                  <a:gd name="T5" fmla="*/ 11 h 11"/>
                  <a:gd name="T6" fmla="*/ 23 w 23"/>
                  <a:gd name="T7" fmla="*/ 11 h 11"/>
                  <a:gd name="T8" fmla="*/ 23 w 23"/>
                  <a:gd name="T9" fmla="*/ 0 h 11"/>
                  <a:gd name="T10" fmla="*/ 0 w 23"/>
                  <a:gd name="T11" fmla="*/ 0 h 11"/>
                  <a:gd name="T12" fmla="*/ 0 w 23"/>
                  <a:gd name="T13" fmla="*/ 11 h 11"/>
                  <a:gd name="T14" fmla="*/ 12 w 23"/>
                  <a:gd name="T15" fmla="*/ 11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11"/>
                  <a:gd name="T26" fmla="*/ 23 w 23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11">
                    <a:moveTo>
                      <a:pt x="12" y="11"/>
                    </a:moveTo>
                    <a:lnTo>
                      <a:pt x="12" y="5"/>
                    </a:lnTo>
                    <a:lnTo>
                      <a:pt x="6" y="11"/>
                    </a:lnTo>
                    <a:lnTo>
                      <a:pt x="23" y="11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" name="Rectangle 173"/>
              <p:cNvSpPr>
                <a:spLocks noChangeArrowheads="1"/>
              </p:cNvSpPr>
              <p:nvPr/>
            </p:nvSpPr>
            <p:spPr bwMode="auto">
              <a:xfrm>
                <a:off x="3969" y="2587"/>
                <a:ext cx="23" cy="1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2" name="Freeform 174"/>
              <p:cNvSpPr>
                <a:spLocks/>
              </p:cNvSpPr>
              <p:nvPr/>
            </p:nvSpPr>
            <p:spPr bwMode="auto">
              <a:xfrm>
                <a:off x="4009" y="2593"/>
                <a:ext cx="23" cy="23"/>
              </a:xfrm>
              <a:custGeom>
                <a:avLst/>
                <a:gdLst>
                  <a:gd name="T0" fmla="*/ 0 w 23"/>
                  <a:gd name="T1" fmla="*/ 12 h 23"/>
                  <a:gd name="T2" fmla="*/ 12 w 23"/>
                  <a:gd name="T3" fmla="*/ 23 h 23"/>
                  <a:gd name="T4" fmla="*/ 23 w 23"/>
                  <a:gd name="T5" fmla="*/ 23 h 23"/>
                  <a:gd name="T6" fmla="*/ 23 w 23"/>
                  <a:gd name="T7" fmla="*/ 12 h 23"/>
                  <a:gd name="T8" fmla="*/ 17 w 23"/>
                  <a:gd name="T9" fmla="*/ 12 h 23"/>
                  <a:gd name="T10" fmla="*/ 23 w 23"/>
                  <a:gd name="T11" fmla="*/ 12 h 23"/>
                  <a:gd name="T12" fmla="*/ 12 w 23"/>
                  <a:gd name="T13" fmla="*/ 0 h 23"/>
                  <a:gd name="T14" fmla="*/ 0 w 23"/>
                  <a:gd name="T15" fmla="*/ 12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23"/>
                  <a:gd name="T26" fmla="*/ 23 w 23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23">
                    <a:moveTo>
                      <a:pt x="0" y="12"/>
                    </a:moveTo>
                    <a:lnTo>
                      <a:pt x="12" y="23"/>
                    </a:lnTo>
                    <a:lnTo>
                      <a:pt x="23" y="23"/>
                    </a:lnTo>
                    <a:lnTo>
                      <a:pt x="23" y="12"/>
                    </a:lnTo>
                    <a:lnTo>
                      <a:pt x="17" y="12"/>
                    </a:lnTo>
                    <a:lnTo>
                      <a:pt x="23" y="12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3" name="Freeform 175"/>
              <p:cNvSpPr>
                <a:spLocks/>
              </p:cNvSpPr>
              <p:nvPr/>
            </p:nvSpPr>
            <p:spPr bwMode="auto">
              <a:xfrm>
                <a:off x="4044" y="2610"/>
                <a:ext cx="29" cy="24"/>
              </a:xfrm>
              <a:custGeom>
                <a:avLst/>
                <a:gdLst>
                  <a:gd name="T0" fmla="*/ 0 w 29"/>
                  <a:gd name="T1" fmla="*/ 12 h 24"/>
                  <a:gd name="T2" fmla="*/ 5 w 29"/>
                  <a:gd name="T3" fmla="*/ 18 h 24"/>
                  <a:gd name="T4" fmla="*/ 23 w 29"/>
                  <a:gd name="T5" fmla="*/ 24 h 24"/>
                  <a:gd name="T6" fmla="*/ 29 w 29"/>
                  <a:gd name="T7" fmla="*/ 24 h 24"/>
                  <a:gd name="T8" fmla="*/ 29 w 29"/>
                  <a:gd name="T9" fmla="*/ 12 h 24"/>
                  <a:gd name="T10" fmla="*/ 23 w 29"/>
                  <a:gd name="T11" fmla="*/ 12 h 24"/>
                  <a:gd name="T12" fmla="*/ 11 w 29"/>
                  <a:gd name="T13" fmla="*/ 6 h 24"/>
                  <a:gd name="T14" fmla="*/ 17 w 29"/>
                  <a:gd name="T15" fmla="*/ 6 h 24"/>
                  <a:gd name="T16" fmla="*/ 11 w 29"/>
                  <a:gd name="T17" fmla="*/ 0 h 24"/>
                  <a:gd name="T18" fmla="*/ 0 w 29"/>
                  <a:gd name="T19" fmla="*/ 12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9"/>
                  <a:gd name="T31" fmla="*/ 0 h 24"/>
                  <a:gd name="T32" fmla="*/ 29 w 29"/>
                  <a:gd name="T33" fmla="*/ 24 h 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9" h="24">
                    <a:moveTo>
                      <a:pt x="0" y="12"/>
                    </a:moveTo>
                    <a:lnTo>
                      <a:pt x="5" y="18"/>
                    </a:lnTo>
                    <a:lnTo>
                      <a:pt x="23" y="24"/>
                    </a:lnTo>
                    <a:lnTo>
                      <a:pt x="29" y="24"/>
                    </a:lnTo>
                    <a:lnTo>
                      <a:pt x="29" y="12"/>
                    </a:lnTo>
                    <a:lnTo>
                      <a:pt x="23" y="12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4" name="Freeform 176"/>
              <p:cNvSpPr>
                <a:spLocks/>
              </p:cNvSpPr>
              <p:nvPr/>
            </p:nvSpPr>
            <p:spPr bwMode="auto">
              <a:xfrm>
                <a:off x="4084" y="2639"/>
                <a:ext cx="29" cy="29"/>
              </a:xfrm>
              <a:custGeom>
                <a:avLst/>
                <a:gdLst>
                  <a:gd name="T0" fmla="*/ 0 w 29"/>
                  <a:gd name="T1" fmla="*/ 12 h 29"/>
                  <a:gd name="T2" fmla="*/ 17 w 29"/>
                  <a:gd name="T3" fmla="*/ 29 h 29"/>
                  <a:gd name="T4" fmla="*/ 29 w 29"/>
                  <a:gd name="T5" fmla="*/ 18 h 29"/>
                  <a:gd name="T6" fmla="*/ 12 w 29"/>
                  <a:gd name="T7" fmla="*/ 0 h 29"/>
                  <a:gd name="T8" fmla="*/ 0 w 29"/>
                  <a:gd name="T9" fmla="*/ 12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29"/>
                  <a:gd name="T17" fmla="*/ 29 w 29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29">
                    <a:moveTo>
                      <a:pt x="0" y="12"/>
                    </a:moveTo>
                    <a:lnTo>
                      <a:pt x="17" y="29"/>
                    </a:lnTo>
                    <a:lnTo>
                      <a:pt x="29" y="18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5" name="Freeform 177"/>
              <p:cNvSpPr>
                <a:spLocks/>
              </p:cNvSpPr>
              <p:nvPr/>
            </p:nvSpPr>
            <p:spPr bwMode="auto">
              <a:xfrm>
                <a:off x="4124" y="2674"/>
                <a:ext cx="24" cy="17"/>
              </a:xfrm>
              <a:custGeom>
                <a:avLst/>
                <a:gdLst>
                  <a:gd name="T0" fmla="*/ 0 w 24"/>
                  <a:gd name="T1" fmla="*/ 12 h 17"/>
                  <a:gd name="T2" fmla="*/ 12 w 24"/>
                  <a:gd name="T3" fmla="*/ 17 h 17"/>
                  <a:gd name="T4" fmla="*/ 18 w 24"/>
                  <a:gd name="T5" fmla="*/ 17 h 17"/>
                  <a:gd name="T6" fmla="*/ 12 w 24"/>
                  <a:gd name="T7" fmla="*/ 12 h 17"/>
                  <a:gd name="T8" fmla="*/ 12 w 24"/>
                  <a:gd name="T9" fmla="*/ 17 h 17"/>
                  <a:gd name="T10" fmla="*/ 24 w 24"/>
                  <a:gd name="T11" fmla="*/ 17 h 17"/>
                  <a:gd name="T12" fmla="*/ 24 w 24"/>
                  <a:gd name="T13" fmla="*/ 6 h 17"/>
                  <a:gd name="T14" fmla="*/ 12 w 24"/>
                  <a:gd name="T15" fmla="*/ 6 h 17"/>
                  <a:gd name="T16" fmla="*/ 0 w 24"/>
                  <a:gd name="T17" fmla="*/ 0 h 17"/>
                  <a:gd name="T18" fmla="*/ 0 w 24"/>
                  <a:gd name="T19" fmla="*/ 12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4"/>
                  <a:gd name="T31" fmla="*/ 0 h 17"/>
                  <a:gd name="T32" fmla="*/ 24 w 24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4" h="17">
                    <a:moveTo>
                      <a:pt x="0" y="12"/>
                    </a:moveTo>
                    <a:lnTo>
                      <a:pt x="12" y="17"/>
                    </a:lnTo>
                    <a:lnTo>
                      <a:pt x="18" y="17"/>
                    </a:lnTo>
                    <a:lnTo>
                      <a:pt x="12" y="12"/>
                    </a:lnTo>
                    <a:lnTo>
                      <a:pt x="12" y="17"/>
                    </a:lnTo>
                    <a:lnTo>
                      <a:pt x="24" y="17"/>
                    </a:lnTo>
                    <a:lnTo>
                      <a:pt x="24" y="6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6" name="Freeform 178"/>
              <p:cNvSpPr>
                <a:spLocks/>
              </p:cNvSpPr>
              <p:nvPr/>
            </p:nvSpPr>
            <p:spPr bwMode="auto">
              <a:xfrm>
                <a:off x="4159" y="2709"/>
                <a:ext cx="23" cy="23"/>
              </a:xfrm>
              <a:custGeom>
                <a:avLst/>
                <a:gdLst>
                  <a:gd name="T0" fmla="*/ 0 w 23"/>
                  <a:gd name="T1" fmla="*/ 0 h 23"/>
                  <a:gd name="T2" fmla="*/ 6 w 23"/>
                  <a:gd name="T3" fmla="*/ 17 h 23"/>
                  <a:gd name="T4" fmla="*/ 12 w 23"/>
                  <a:gd name="T5" fmla="*/ 23 h 23"/>
                  <a:gd name="T6" fmla="*/ 23 w 23"/>
                  <a:gd name="T7" fmla="*/ 11 h 23"/>
                  <a:gd name="T8" fmla="*/ 17 w 23"/>
                  <a:gd name="T9" fmla="*/ 5 h 23"/>
                  <a:gd name="T10" fmla="*/ 17 w 23"/>
                  <a:gd name="T11" fmla="*/ 11 h 23"/>
                  <a:gd name="T12" fmla="*/ 12 w 23"/>
                  <a:gd name="T13" fmla="*/ 0 h 23"/>
                  <a:gd name="T14" fmla="*/ 0 w 23"/>
                  <a:gd name="T15" fmla="*/ 0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23"/>
                  <a:gd name="T26" fmla="*/ 23 w 23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23">
                    <a:moveTo>
                      <a:pt x="0" y="0"/>
                    </a:moveTo>
                    <a:lnTo>
                      <a:pt x="6" y="17"/>
                    </a:lnTo>
                    <a:lnTo>
                      <a:pt x="12" y="23"/>
                    </a:lnTo>
                    <a:lnTo>
                      <a:pt x="23" y="11"/>
                    </a:lnTo>
                    <a:lnTo>
                      <a:pt x="17" y="5"/>
                    </a:lnTo>
                    <a:lnTo>
                      <a:pt x="17" y="11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7" name="Freeform 179"/>
              <p:cNvSpPr>
                <a:spLocks/>
              </p:cNvSpPr>
              <p:nvPr/>
            </p:nvSpPr>
            <p:spPr bwMode="auto">
              <a:xfrm>
                <a:off x="4182" y="2743"/>
                <a:ext cx="23" cy="18"/>
              </a:xfrm>
              <a:custGeom>
                <a:avLst/>
                <a:gdLst>
                  <a:gd name="T0" fmla="*/ 0 w 23"/>
                  <a:gd name="T1" fmla="*/ 0 h 18"/>
                  <a:gd name="T2" fmla="*/ 0 w 23"/>
                  <a:gd name="T3" fmla="*/ 6 h 18"/>
                  <a:gd name="T4" fmla="*/ 12 w 23"/>
                  <a:gd name="T5" fmla="*/ 18 h 18"/>
                  <a:gd name="T6" fmla="*/ 23 w 23"/>
                  <a:gd name="T7" fmla="*/ 18 h 18"/>
                  <a:gd name="T8" fmla="*/ 23 w 23"/>
                  <a:gd name="T9" fmla="*/ 6 h 18"/>
                  <a:gd name="T10" fmla="*/ 12 w 23"/>
                  <a:gd name="T11" fmla="*/ 6 h 18"/>
                  <a:gd name="T12" fmla="*/ 18 w 23"/>
                  <a:gd name="T13" fmla="*/ 6 h 18"/>
                  <a:gd name="T14" fmla="*/ 12 w 23"/>
                  <a:gd name="T15" fmla="*/ 0 h 18"/>
                  <a:gd name="T16" fmla="*/ 12 w 23"/>
                  <a:gd name="T17" fmla="*/ 6 h 18"/>
                  <a:gd name="T18" fmla="*/ 12 w 23"/>
                  <a:gd name="T19" fmla="*/ 0 h 18"/>
                  <a:gd name="T20" fmla="*/ 0 w 23"/>
                  <a:gd name="T21" fmla="*/ 0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"/>
                  <a:gd name="T34" fmla="*/ 0 h 18"/>
                  <a:gd name="T35" fmla="*/ 23 w 23"/>
                  <a:gd name="T36" fmla="*/ 18 h 1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" h="18">
                    <a:moveTo>
                      <a:pt x="0" y="0"/>
                    </a:moveTo>
                    <a:lnTo>
                      <a:pt x="0" y="6"/>
                    </a:lnTo>
                    <a:lnTo>
                      <a:pt x="12" y="18"/>
                    </a:lnTo>
                    <a:lnTo>
                      <a:pt x="23" y="18"/>
                    </a:lnTo>
                    <a:lnTo>
                      <a:pt x="23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8" name="Freeform 180"/>
              <p:cNvSpPr>
                <a:spLocks/>
              </p:cNvSpPr>
              <p:nvPr/>
            </p:nvSpPr>
            <p:spPr bwMode="auto">
              <a:xfrm>
                <a:off x="4211" y="2766"/>
                <a:ext cx="23" cy="29"/>
              </a:xfrm>
              <a:custGeom>
                <a:avLst/>
                <a:gdLst>
                  <a:gd name="T0" fmla="*/ 0 w 23"/>
                  <a:gd name="T1" fmla="*/ 12 h 29"/>
                  <a:gd name="T2" fmla="*/ 6 w 23"/>
                  <a:gd name="T3" fmla="*/ 18 h 29"/>
                  <a:gd name="T4" fmla="*/ 6 w 23"/>
                  <a:gd name="T5" fmla="*/ 12 h 29"/>
                  <a:gd name="T6" fmla="*/ 6 w 23"/>
                  <a:gd name="T7" fmla="*/ 24 h 29"/>
                  <a:gd name="T8" fmla="*/ 23 w 23"/>
                  <a:gd name="T9" fmla="*/ 29 h 29"/>
                  <a:gd name="T10" fmla="*/ 23 w 23"/>
                  <a:gd name="T11" fmla="*/ 18 h 29"/>
                  <a:gd name="T12" fmla="*/ 12 w 23"/>
                  <a:gd name="T13" fmla="*/ 12 h 29"/>
                  <a:gd name="T14" fmla="*/ 17 w 23"/>
                  <a:gd name="T15" fmla="*/ 18 h 29"/>
                  <a:gd name="T16" fmla="*/ 17 w 23"/>
                  <a:gd name="T17" fmla="*/ 12 h 29"/>
                  <a:gd name="T18" fmla="*/ 12 w 23"/>
                  <a:gd name="T19" fmla="*/ 0 h 29"/>
                  <a:gd name="T20" fmla="*/ 0 w 23"/>
                  <a:gd name="T21" fmla="*/ 12 h 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"/>
                  <a:gd name="T34" fmla="*/ 0 h 29"/>
                  <a:gd name="T35" fmla="*/ 23 w 23"/>
                  <a:gd name="T36" fmla="*/ 29 h 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" h="29">
                    <a:moveTo>
                      <a:pt x="0" y="12"/>
                    </a:moveTo>
                    <a:lnTo>
                      <a:pt x="6" y="18"/>
                    </a:lnTo>
                    <a:lnTo>
                      <a:pt x="6" y="12"/>
                    </a:lnTo>
                    <a:lnTo>
                      <a:pt x="6" y="24"/>
                    </a:lnTo>
                    <a:lnTo>
                      <a:pt x="23" y="29"/>
                    </a:lnTo>
                    <a:lnTo>
                      <a:pt x="23" y="18"/>
                    </a:lnTo>
                    <a:lnTo>
                      <a:pt x="12" y="12"/>
                    </a:lnTo>
                    <a:lnTo>
                      <a:pt x="17" y="18"/>
                    </a:lnTo>
                    <a:lnTo>
                      <a:pt x="17" y="12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9" name="Freeform 181"/>
              <p:cNvSpPr>
                <a:spLocks/>
              </p:cNvSpPr>
              <p:nvPr/>
            </p:nvSpPr>
            <p:spPr bwMode="auto">
              <a:xfrm>
                <a:off x="4246" y="2807"/>
                <a:ext cx="23" cy="29"/>
              </a:xfrm>
              <a:custGeom>
                <a:avLst/>
                <a:gdLst>
                  <a:gd name="T0" fmla="*/ 0 w 23"/>
                  <a:gd name="T1" fmla="*/ 11 h 29"/>
                  <a:gd name="T2" fmla="*/ 11 w 23"/>
                  <a:gd name="T3" fmla="*/ 17 h 29"/>
                  <a:gd name="T4" fmla="*/ 5 w 23"/>
                  <a:gd name="T5" fmla="*/ 11 h 29"/>
                  <a:gd name="T6" fmla="*/ 5 w 23"/>
                  <a:gd name="T7" fmla="*/ 17 h 29"/>
                  <a:gd name="T8" fmla="*/ 11 w 23"/>
                  <a:gd name="T9" fmla="*/ 29 h 29"/>
                  <a:gd name="T10" fmla="*/ 23 w 23"/>
                  <a:gd name="T11" fmla="*/ 17 h 29"/>
                  <a:gd name="T12" fmla="*/ 17 w 23"/>
                  <a:gd name="T13" fmla="*/ 11 h 29"/>
                  <a:gd name="T14" fmla="*/ 17 w 23"/>
                  <a:gd name="T15" fmla="*/ 6 h 29"/>
                  <a:gd name="T16" fmla="*/ 0 w 23"/>
                  <a:gd name="T17" fmla="*/ 0 h 29"/>
                  <a:gd name="T18" fmla="*/ 0 w 23"/>
                  <a:gd name="T19" fmla="*/ 11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"/>
                  <a:gd name="T31" fmla="*/ 0 h 29"/>
                  <a:gd name="T32" fmla="*/ 23 w 23"/>
                  <a:gd name="T33" fmla="*/ 29 h 2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" h="29">
                    <a:moveTo>
                      <a:pt x="0" y="11"/>
                    </a:moveTo>
                    <a:lnTo>
                      <a:pt x="11" y="17"/>
                    </a:lnTo>
                    <a:lnTo>
                      <a:pt x="5" y="11"/>
                    </a:lnTo>
                    <a:lnTo>
                      <a:pt x="5" y="17"/>
                    </a:lnTo>
                    <a:lnTo>
                      <a:pt x="11" y="29"/>
                    </a:lnTo>
                    <a:lnTo>
                      <a:pt x="23" y="17"/>
                    </a:lnTo>
                    <a:lnTo>
                      <a:pt x="17" y="11"/>
                    </a:lnTo>
                    <a:lnTo>
                      <a:pt x="17" y="6"/>
                    </a:lnTo>
                    <a:lnTo>
                      <a:pt x="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0" name="Freeform 182"/>
              <p:cNvSpPr>
                <a:spLocks/>
              </p:cNvSpPr>
              <p:nvPr/>
            </p:nvSpPr>
            <p:spPr bwMode="auto">
              <a:xfrm>
                <a:off x="4275" y="2847"/>
                <a:ext cx="28" cy="29"/>
              </a:xfrm>
              <a:custGeom>
                <a:avLst/>
                <a:gdLst>
                  <a:gd name="T0" fmla="*/ 0 w 28"/>
                  <a:gd name="T1" fmla="*/ 12 h 29"/>
                  <a:gd name="T2" fmla="*/ 17 w 28"/>
                  <a:gd name="T3" fmla="*/ 29 h 29"/>
                  <a:gd name="T4" fmla="*/ 28 w 28"/>
                  <a:gd name="T5" fmla="*/ 18 h 29"/>
                  <a:gd name="T6" fmla="*/ 11 w 28"/>
                  <a:gd name="T7" fmla="*/ 0 h 29"/>
                  <a:gd name="T8" fmla="*/ 0 w 28"/>
                  <a:gd name="T9" fmla="*/ 12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29"/>
                  <a:gd name="T17" fmla="*/ 28 w 28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29">
                    <a:moveTo>
                      <a:pt x="0" y="12"/>
                    </a:moveTo>
                    <a:lnTo>
                      <a:pt x="17" y="29"/>
                    </a:lnTo>
                    <a:lnTo>
                      <a:pt x="28" y="18"/>
                    </a:lnTo>
                    <a:lnTo>
                      <a:pt x="11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1" name="Freeform 183"/>
              <p:cNvSpPr>
                <a:spLocks/>
              </p:cNvSpPr>
              <p:nvPr/>
            </p:nvSpPr>
            <p:spPr bwMode="auto">
              <a:xfrm>
                <a:off x="4309" y="2882"/>
                <a:ext cx="29" cy="29"/>
              </a:xfrm>
              <a:custGeom>
                <a:avLst/>
                <a:gdLst>
                  <a:gd name="T0" fmla="*/ 0 w 29"/>
                  <a:gd name="T1" fmla="*/ 12 h 29"/>
                  <a:gd name="T2" fmla="*/ 6 w 29"/>
                  <a:gd name="T3" fmla="*/ 17 h 29"/>
                  <a:gd name="T4" fmla="*/ 18 w 29"/>
                  <a:gd name="T5" fmla="*/ 29 h 29"/>
                  <a:gd name="T6" fmla="*/ 29 w 29"/>
                  <a:gd name="T7" fmla="*/ 17 h 29"/>
                  <a:gd name="T8" fmla="*/ 18 w 29"/>
                  <a:gd name="T9" fmla="*/ 6 h 29"/>
                  <a:gd name="T10" fmla="*/ 12 w 29"/>
                  <a:gd name="T11" fmla="*/ 0 h 29"/>
                  <a:gd name="T12" fmla="*/ 0 w 29"/>
                  <a:gd name="T13" fmla="*/ 12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"/>
                  <a:gd name="T22" fmla="*/ 0 h 29"/>
                  <a:gd name="T23" fmla="*/ 29 w 29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" h="29">
                    <a:moveTo>
                      <a:pt x="0" y="12"/>
                    </a:moveTo>
                    <a:lnTo>
                      <a:pt x="6" y="17"/>
                    </a:lnTo>
                    <a:lnTo>
                      <a:pt x="18" y="29"/>
                    </a:lnTo>
                    <a:lnTo>
                      <a:pt x="29" y="17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2" name="Freeform 184"/>
              <p:cNvSpPr>
                <a:spLocks/>
              </p:cNvSpPr>
              <p:nvPr/>
            </p:nvSpPr>
            <p:spPr bwMode="auto">
              <a:xfrm>
                <a:off x="4338" y="2917"/>
                <a:ext cx="23" cy="17"/>
              </a:xfrm>
              <a:custGeom>
                <a:avLst/>
                <a:gdLst>
                  <a:gd name="T0" fmla="*/ 0 w 23"/>
                  <a:gd name="T1" fmla="*/ 11 h 17"/>
                  <a:gd name="T2" fmla="*/ 12 w 23"/>
                  <a:gd name="T3" fmla="*/ 17 h 17"/>
                  <a:gd name="T4" fmla="*/ 17 w 23"/>
                  <a:gd name="T5" fmla="*/ 17 h 17"/>
                  <a:gd name="T6" fmla="*/ 12 w 23"/>
                  <a:gd name="T7" fmla="*/ 11 h 17"/>
                  <a:gd name="T8" fmla="*/ 12 w 23"/>
                  <a:gd name="T9" fmla="*/ 17 h 17"/>
                  <a:gd name="T10" fmla="*/ 23 w 23"/>
                  <a:gd name="T11" fmla="*/ 17 h 17"/>
                  <a:gd name="T12" fmla="*/ 23 w 23"/>
                  <a:gd name="T13" fmla="*/ 5 h 17"/>
                  <a:gd name="T14" fmla="*/ 12 w 23"/>
                  <a:gd name="T15" fmla="*/ 5 h 17"/>
                  <a:gd name="T16" fmla="*/ 17 w 23"/>
                  <a:gd name="T17" fmla="*/ 5 h 17"/>
                  <a:gd name="T18" fmla="*/ 12 w 23"/>
                  <a:gd name="T19" fmla="*/ 0 h 17"/>
                  <a:gd name="T20" fmla="*/ 0 w 23"/>
                  <a:gd name="T21" fmla="*/ 11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"/>
                  <a:gd name="T34" fmla="*/ 0 h 17"/>
                  <a:gd name="T35" fmla="*/ 23 w 23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" h="17">
                    <a:moveTo>
                      <a:pt x="0" y="11"/>
                    </a:moveTo>
                    <a:lnTo>
                      <a:pt x="12" y="17"/>
                    </a:lnTo>
                    <a:lnTo>
                      <a:pt x="17" y="17"/>
                    </a:lnTo>
                    <a:lnTo>
                      <a:pt x="12" y="11"/>
                    </a:lnTo>
                    <a:lnTo>
                      <a:pt x="12" y="17"/>
                    </a:lnTo>
                    <a:lnTo>
                      <a:pt x="23" y="17"/>
                    </a:lnTo>
                    <a:lnTo>
                      <a:pt x="23" y="5"/>
                    </a:lnTo>
                    <a:lnTo>
                      <a:pt x="12" y="5"/>
                    </a:lnTo>
                    <a:lnTo>
                      <a:pt x="17" y="5"/>
                    </a:lnTo>
                    <a:lnTo>
                      <a:pt x="12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3" name="Freeform 185"/>
              <p:cNvSpPr>
                <a:spLocks/>
              </p:cNvSpPr>
              <p:nvPr/>
            </p:nvSpPr>
            <p:spPr bwMode="auto">
              <a:xfrm>
                <a:off x="4367" y="2951"/>
                <a:ext cx="29" cy="23"/>
              </a:xfrm>
              <a:custGeom>
                <a:avLst/>
                <a:gdLst>
                  <a:gd name="T0" fmla="*/ 0 w 29"/>
                  <a:gd name="T1" fmla="*/ 0 h 23"/>
                  <a:gd name="T2" fmla="*/ 0 w 29"/>
                  <a:gd name="T3" fmla="*/ 12 h 23"/>
                  <a:gd name="T4" fmla="*/ 17 w 29"/>
                  <a:gd name="T5" fmla="*/ 18 h 23"/>
                  <a:gd name="T6" fmla="*/ 11 w 29"/>
                  <a:gd name="T7" fmla="*/ 18 h 23"/>
                  <a:gd name="T8" fmla="*/ 17 w 29"/>
                  <a:gd name="T9" fmla="*/ 23 h 23"/>
                  <a:gd name="T10" fmla="*/ 29 w 29"/>
                  <a:gd name="T11" fmla="*/ 12 h 23"/>
                  <a:gd name="T12" fmla="*/ 23 w 29"/>
                  <a:gd name="T13" fmla="*/ 6 h 23"/>
                  <a:gd name="T14" fmla="*/ 6 w 29"/>
                  <a:gd name="T15" fmla="*/ 0 h 23"/>
                  <a:gd name="T16" fmla="*/ 11 w 29"/>
                  <a:gd name="T17" fmla="*/ 6 h 23"/>
                  <a:gd name="T18" fmla="*/ 11 w 29"/>
                  <a:gd name="T19" fmla="*/ 0 h 23"/>
                  <a:gd name="T20" fmla="*/ 0 w 29"/>
                  <a:gd name="T21" fmla="*/ 0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9"/>
                  <a:gd name="T34" fmla="*/ 0 h 23"/>
                  <a:gd name="T35" fmla="*/ 29 w 29"/>
                  <a:gd name="T36" fmla="*/ 23 h 2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9" h="23">
                    <a:moveTo>
                      <a:pt x="0" y="0"/>
                    </a:moveTo>
                    <a:lnTo>
                      <a:pt x="0" y="12"/>
                    </a:lnTo>
                    <a:lnTo>
                      <a:pt x="17" y="18"/>
                    </a:lnTo>
                    <a:lnTo>
                      <a:pt x="11" y="18"/>
                    </a:lnTo>
                    <a:lnTo>
                      <a:pt x="17" y="23"/>
                    </a:lnTo>
                    <a:lnTo>
                      <a:pt x="29" y="12"/>
                    </a:lnTo>
                    <a:lnTo>
                      <a:pt x="23" y="6"/>
                    </a:lnTo>
                    <a:lnTo>
                      <a:pt x="6" y="0"/>
                    </a:lnTo>
                    <a:lnTo>
                      <a:pt x="11" y="6"/>
                    </a:lnTo>
                    <a:lnTo>
                      <a:pt x="1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4" name="Freeform 186"/>
              <p:cNvSpPr>
                <a:spLocks/>
              </p:cNvSpPr>
              <p:nvPr/>
            </p:nvSpPr>
            <p:spPr bwMode="auto">
              <a:xfrm>
                <a:off x="4402" y="2980"/>
                <a:ext cx="28" cy="35"/>
              </a:xfrm>
              <a:custGeom>
                <a:avLst/>
                <a:gdLst>
                  <a:gd name="T0" fmla="*/ 0 w 28"/>
                  <a:gd name="T1" fmla="*/ 12 h 35"/>
                  <a:gd name="T2" fmla="*/ 5 w 28"/>
                  <a:gd name="T3" fmla="*/ 18 h 35"/>
                  <a:gd name="T4" fmla="*/ 5 w 28"/>
                  <a:gd name="T5" fmla="*/ 12 h 35"/>
                  <a:gd name="T6" fmla="*/ 11 w 28"/>
                  <a:gd name="T7" fmla="*/ 29 h 35"/>
                  <a:gd name="T8" fmla="*/ 17 w 28"/>
                  <a:gd name="T9" fmla="*/ 35 h 35"/>
                  <a:gd name="T10" fmla="*/ 28 w 28"/>
                  <a:gd name="T11" fmla="*/ 23 h 35"/>
                  <a:gd name="T12" fmla="*/ 23 w 28"/>
                  <a:gd name="T13" fmla="*/ 18 h 35"/>
                  <a:gd name="T14" fmla="*/ 23 w 28"/>
                  <a:gd name="T15" fmla="*/ 23 h 35"/>
                  <a:gd name="T16" fmla="*/ 17 w 28"/>
                  <a:gd name="T17" fmla="*/ 6 h 35"/>
                  <a:gd name="T18" fmla="*/ 11 w 28"/>
                  <a:gd name="T19" fmla="*/ 0 h 35"/>
                  <a:gd name="T20" fmla="*/ 0 w 28"/>
                  <a:gd name="T21" fmla="*/ 12 h 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8"/>
                  <a:gd name="T34" fmla="*/ 0 h 35"/>
                  <a:gd name="T35" fmla="*/ 28 w 28"/>
                  <a:gd name="T36" fmla="*/ 35 h 3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8" h="35">
                    <a:moveTo>
                      <a:pt x="0" y="12"/>
                    </a:moveTo>
                    <a:lnTo>
                      <a:pt x="5" y="18"/>
                    </a:lnTo>
                    <a:lnTo>
                      <a:pt x="5" y="12"/>
                    </a:lnTo>
                    <a:lnTo>
                      <a:pt x="11" y="29"/>
                    </a:lnTo>
                    <a:lnTo>
                      <a:pt x="17" y="35"/>
                    </a:lnTo>
                    <a:lnTo>
                      <a:pt x="28" y="23"/>
                    </a:lnTo>
                    <a:lnTo>
                      <a:pt x="23" y="18"/>
                    </a:lnTo>
                    <a:lnTo>
                      <a:pt x="23" y="23"/>
                    </a:lnTo>
                    <a:lnTo>
                      <a:pt x="17" y="6"/>
                    </a:lnTo>
                    <a:lnTo>
                      <a:pt x="11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5" name="Freeform 187"/>
              <p:cNvSpPr>
                <a:spLocks/>
              </p:cNvSpPr>
              <p:nvPr/>
            </p:nvSpPr>
            <p:spPr bwMode="auto">
              <a:xfrm>
                <a:off x="4436" y="3021"/>
                <a:ext cx="23" cy="29"/>
              </a:xfrm>
              <a:custGeom>
                <a:avLst/>
                <a:gdLst>
                  <a:gd name="T0" fmla="*/ 0 w 23"/>
                  <a:gd name="T1" fmla="*/ 11 h 29"/>
                  <a:gd name="T2" fmla="*/ 6 w 23"/>
                  <a:gd name="T3" fmla="*/ 17 h 29"/>
                  <a:gd name="T4" fmla="*/ 6 w 23"/>
                  <a:gd name="T5" fmla="*/ 11 h 29"/>
                  <a:gd name="T6" fmla="*/ 12 w 23"/>
                  <a:gd name="T7" fmla="*/ 29 h 29"/>
                  <a:gd name="T8" fmla="*/ 23 w 23"/>
                  <a:gd name="T9" fmla="*/ 29 h 29"/>
                  <a:gd name="T10" fmla="*/ 23 w 23"/>
                  <a:gd name="T11" fmla="*/ 17 h 29"/>
                  <a:gd name="T12" fmla="*/ 17 w 23"/>
                  <a:gd name="T13" fmla="*/ 17 h 29"/>
                  <a:gd name="T14" fmla="*/ 23 w 23"/>
                  <a:gd name="T15" fmla="*/ 23 h 29"/>
                  <a:gd name="T16" fmla="*/ 17 w 23"/>
                  <a:gd name="T17" fmla="*/ 5 h 29"/>
                  <a:gd name="T18" fmla="*/ 12 w 23"/>
                  <a:gd name="T19" fmla="*/ 0 h 29"/>
                  <a:gd name="T20" fmla="*/ 0 w 23"/>
                  <a:gd name="T21" fmla="*/ 11 h 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"/>
                  <a:gd name="T34" fmla="*/ 0 h 29"/>
                  <a:gd name="T35" fmla="*/ 23 w 23"/>
                  <a:gd name="T36" fmla="*/ 29 h 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" h="29">
                    <a:moveTo>
                      <a:pt x="0" y="11"/>
                    </a:moveTo>
                    <a:lnTo>
                      <a:pt x="6" y="17"/>
                    </a:lnTo>
                    <a:lnTo>
                      <a:pt x="6" y="11"/>
                    </a:lnTo>
                    <a:lnTo>
                      <a:pt x="12" y="29"/>
                    </a:lnTo>
                    <a:lnTo>
                      <a:pt x="23" y="29"/>
                    </a:lnTo>
                    <a:lnTo>
                      <a:pt x="23" y="17"/>
                    </a:lnTo>
                    <a:lnTo>
                      <a:pt x="17" y="17"/>
                    </a:lnTo>
                    <a:lnTo>
                      <a:pt x="23" y="23"/>
                    </a:lnTo>
                    <a:lnTo>
                      <a:pt x="17" y="5"/>
                    </a:lnTo>
                    <a:lnTo>
                      <a:pt x="12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6" name="Freeform 188"/>
              <p:cNvSpPr>
                <a:spLocks/>
              </p:cNvSpPr>
              <p:nvPr/>
            </p:nvSpPr>
            <p:spPr bwMode="auto">
              <a:xfrm>
                <a:off x="4471" y="3055"/>
                <a:ext cx="23" cy="23"/>
              </a:xfrm>
              <a:custGeom>
                <a:avLst/>
                <a:gdLst>
                  <a:gd name="T0" fmla="*/ 0 w 23"/>
                  <a:gd name="T1" fmla="*/ 12 h 23"/>
                  <a:gd name="T2" fmla="*/ 11 w 23"/>
                  <a:gd name="T3" fmla="*/ 23 h 23"/>
                  <a:gd name="T4" fmla="*/ 23 w 23"/>
                  <a:gd name="T5" fmla="*/ 12 h 23"/>
                  <a:gd name="T6" fmla="*/ 11 w 23"/>
                  <a:gd name="T7" fmla="*/ 0 h 23"/>
                  <a:gd name="T8" fmla="*/ 0 w 23"/>
                  <a:gd name="T9" fmla="*/ 12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23"/>
                  <a:gd name="T17" fmla="*/ 23 w 23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23">
                    <a:moveTo>
                      <a:pt x="0" y="12"/>
                    </a:moveTo>
                    <a:lnTo>
                      <a:pt x="11" y="23"/>
                    </a:lnTo>
                    <a:lnTo>
                      <a:pt x="23" y="12"/>
                    </a:lnTo>
                    <a:lnTo>
                      <a:pt x="11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7" name="Freeform 189"/>
              <p:cNvSpPr>
                <a:spLocks/>
              </p:cNvSpPr>
              <p:nvPr/>
            </p:nvSpPr>
            <p:spPr bwMode="auto">
              <a:xfrm>
                <a:off x="4500" y="3084"/>
                <a:ext cx="29" cy="29"/>
              </a:xfrm>
              <a:custGeom>
                <a:avLst/>
                <a:gdLst>
                  <a:gd name="T0" fmla="*/ 0 w 29"/>
                  <a:gd name="T1" fmla="*/ 12 h 29"/>
                  <a:gd name="T2" fmla="*/ 17 w 29"/>
                  <a:gd name="T3" fmla="*/ 29 h 29"/>
                  <a:gd name="T4" fmla="*/ 29 w 29"/>
                  <a:gd name="T5" fmla="*/ 18 h 29"/>
                  <a:gd name="T6" fmla="*/ 11 w 29"/>
                  <a:gd name="T7" fmla="*/ 0 h 29"/>
                  <a:gd name="T8" fmla="*/ 0 w 29"/>
                  <a:gd name="T9" fmla="*/ 12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29"/>
                  <a:gd name="T17" fmla="*/ 29 w 29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29">
                    <a:moveTo>
                      <a:pt x="0" y="12"/>
                    </a:moveTo>
                    <a:lnTo>
                      <a:pt x="17" y="29"/>
                    </a:lnTo>
                    <a:lnTo>
                      <a:pt x="29" y="18"/>
                    </a:lnTo>
                    <a:lnTo>
                      <a:pt x="11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8" name="Freeform 190"/>
              <p:cNvSpPr>
                <a:spLocks/>
              </p:cNvSpPr>
              <p:nvPr/>
            </p:nvSpPr>
            <p:spPr bwMode="auto">
              <a:xfrm>
                <a:off x="3917" y="2137"/>
                <a:ext cx="46" cy="46"/>
              </a:xfrm>
              <a:custGeom>
                <a:avLst/>
                <a:gdLst>
                  <a:gd name="T0" fmla="*/ 0 w 46"/>
                  <a:gd name="T1" fmla="*/ 23 h 46"/>
                  <a:gd name="T2" fmla="*/ 5 w 46"/>
                  <a:gd name="T3" fmla="*/ 40 h 46"/>
                  <a:gd name="T4" fmla="*/ 23 w 46"/>
                  <a:gd name="T5" fmla="*/ 46 h 46"/>
                  <a:gd name="T6" fmla="*/ 40 w 46"/>
                  <a:gd name="T7" fmla="*/ 40 h 46"/>
                  <a:gd name="T8" fmla="*/ 46 w 46"/>
                  <a:gd name="T9" fmla="*/ 23 h 46"/>
                  <a:gd name="T10" fmla="*/ 40 w 46"/>
                  <a:gd name="T11" fmla="*/ 6 h 46"/>
                  <a:gd name="T12" fmla="*/ 23 w 46"/>
                  <a:gd name="T13" fmla="*/ 0 h 46"/>
                  <a:gd name="T14" fmla="*/ 5 w 46"/>
                  <a:gd name="T15" fmla="*/ 6 h 46"/>
                  <a:gd name="T16" fmla="*/ 0 w 46"/>
                  <a:gd name="T17" fmla="*/ 23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46"/>
                  <a:gd name="T29" fmla="*/ 46 w 46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46">
                    <a:moveTo>
                      <a:pt x="0" y="23"/>
                    </a:moveTo>
                    <a:lnTo>
                      <a:pt x="5" y="40"/>
                    </a:lnTo>
                    <a:lnTo>
                      <a:pt x="23" y="46"/>
                    </a:lnTo>
                    <a:lnTo>
                      <a:pt x="40" y="40"/>
                    </a:lnTo>
                    <a:lnTo>
                      <a:pt x="46" y="23"/>
                    </a:lnTo>
                    <a:lnTo>
                      <a:pt x="40" y="6"/>
                    </a:lnTo>
                    <a:lnTo>
                      <a:pt x="23" y="0"/>
                    </a:lnTo>
                    <a:lnTo>
                      <a:pt x="5" y="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C080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" name="Freeform 191"/>
              <p:cNvSpPr>
                <a:spLocks/>
              </p:cNvSpPr>
              <p:nvPr/>
            </p:nvSpPr>
            <p:spPr bwMode="auto">
              <a:xfrm>
                <a:off x="4575" y="3003"/>
                <a:ext cx="46" cy="47"/>
              </a:xfrm>
              <a:custGeom>
                <a:avLst/>
                <a:gdLst>
                  <a:gd name="T0" fmla="*/ 0 w 46"/>
                  <a:gd name="T1" fmla="*/ 23 h 47"/>
                  <a:gd name="T2" fmla="*/ 5 w 46"/>
                  <a:gd name="T3" fmla="*/ 41 h 47"/>
                  <a:gd name="T4" fmla="*/ 23 w 46"/>
                  <a:gd name="T5" fmla="*/ 47 h 47"/>
                  <a:gd name="T6" fmla="*/ 40 w 46"/>
                  <a:gd name="T7" fmla="*/ 41 h 47"/>
                  <a:gd name="T8" fmla="*/ 46 w 46"/>
                  <a:gd name="T9" fmla="*/ 23 h 47"/>
                  <a:gd name="T10" fmla="*/ 40 w 46"/>
                  <a:gd name="T11" fmla="*/ 6 h 47"/>
                  <a:gd name="T12" fmla="*/ 23 w 46"/>
                  <a:gd name="T13" fmla="*/ 0 h 47"/>
                  <a:gd name="T14" fmla="*/ 5 w 46"/>
                  <a:gd name="T15" fmla="*/ 6 h 47"/>
                  <a:gd name="T16" fmla="*/ 0 w 46"/>
                  <a:gd name="T17" fmla="*/ 23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47"/>
                  <a:gd name="T29" fmla="*/ 46 w 46"/>
                  <a:gd name="T30" fmla="*/ 47 h 4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47">
                    <a:moveTo>
                      <a:pt x="0" y="23"/>
                    </a:moveTo>
                    <a:lnTo>
                      <a:pt x="5" y="41"/>
                    </a:lnTo>
                    <a:lnTo>
                      <a:pt x="23" y="47"/>
                    </a:lnTo>
                    <a:lnTo>
                      <a:pt x="40" y="41"/>
                    </a:lnTo>
                    <a:lnTo>
                      <a:pt x="46" y="23"/>
                    </a:lnTo>
                    <a:lnTo>
                      <a:pt x="40" y="6"/>
                    </a:lnTo>
                    <a:lnTo>
                      <a:pt x="23" y="0"/>
                    </a:lnTo>
                    <a:lnTo>
                      <a:pt x="5" y="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C080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" name="Freeform 192"/>
              <p:cNvSpPr>
                <a:spLocks/>
              </p:cNvSpPr>
              <p:nvPr/>
            </p:nvSpPr>
            <p:spPr bwMode="auto">
              <a:xfrm>
                <a:off x="4459" y="2847"/>
                <a:ext cx="46" cy="52"/>
              </a:xfrm>
              <a:custGeom>
                <a:avLst/>
                <a:gdLst>
                  <a:gd name="T0" fmla="*/ 0 w 46"/>
                  <a:gd name="T1" fmla="*/ 23 h 52"/>
                  <a:gd name="T2" fmla="*/ 6 w 46"/>
                  <a:gd name="T3" fmla="*/ 47 h 52"/>
                  <a:gd name="T4" fmla="*/ 23 w 46"/>
                  <a:gd name="T5" fmla="*/ 52 h 52"/>
                  <a:gd name="T6" fmla="*/ 41 w 46"/>
                  <a:gd name="T7" fmla="*/ 41 h 52"/>
                  <a:gd name="T8" fmla="*/ 46 w 46"/>
                  <a:gd name="T9" fmla="*/ 23 h 52"/>
                  <a:gd name="T10" fmla="*/ 41 w 46"/>
                  <a:gd name="T11" fmla="*/ 6 h 52"/>
                  <a:gd name="T12" fmla="*/ 23 w 46"/>
                  <a:gd name="T13" fmla="*/ 0 h 52"/>
                  <a:gd name="T14" fmla="*/ 6 w 46"/>
                  <a:gd name="T15" fmla="*/ 6 h 52"/>
                  <a:gd name="T16" fmla="*/ 0 w 46"/>
                  <a:gd name="T17" fmla="*/ 23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52"/>
                  <a:gd name="T29" fmla="*/ 46 w 46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52">
                    <a:moveTo>
                      <a:pt x="0" y="23"/>
                    </a:moveTo>
                    <a:lnTo>
                      <a:pt x="6" y="47"/>
                    </a:lnTo>
                    <a:lnTo>
                      <a:pt x="23" y="52"/>
                    </a:lnTo>
                    <a:lnTo>
                      <a:pt x="41" y="41"/>
                    </a:lnTo>
                    <a:lnTo>
                      <a:pt x="46" y="23"/>
                    </a:lnTo>
                    <a:lnTo>
                      <a:pt x="41" y="6"/>
                    </a:lnTo>
                    <a:lnTo>
                      <a:pt x="23" y="0"/>
                    </a:lnTo>
                    <a:lnTo>
                      <a:pt x="6" y="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C080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" name="Freeform 193"/>
              <p:cNvSpPr>
                <a:spLocks/>
              </p:cNvSpPr>
              <p:nvPr/>
            </p:nvSpPr>
            <p:spPr bwMode="auto">
              <a:xfrm>
                <a:off x="4448" y="2807"/>
                <a:ext cx="52" cy="46"/>
              </a:xfrm>
              <a:custGeom>
                <a:avLst/>
                <a:gdLst>
                  <a:gd name="T0" fmla="*/ 0 w 52"/>
                  <a:gd name="T1" fmla="*/ 23 h 46"/>
                  <a:gd name="T2" fmla="*/ 11 w 52"/>
                  <a:gd name="T3" fmla="*/ 46 h 46"/>
                  <a:gd name="T4" fmla="*/ 29 w 52"/>
                  <a:gd name="T5" fmla="*/ 46 h 46"/>
                  <a:gd name="T6" fmla="*/ 46 w 52"/>
                  <a:gd name="T7" fmla="*/ 40 h 46"/>
                  <a:gd name="T8" fmla="*/ 52 w 52"/>
                  <a:gd name="T9" fmla="*/ 23 h 46"/>
                  <a:gd name="T10" fmla="*/ 46 w 52"/>
                  <a:gd name="T11" fmla="*/ 6 h 46"/>
                  <a:gd name="T12" fmla="*/ 29 w 52"/>
                  <a:gd name="T13" fmla="*/ 0 h 46"/>
                  <a:gd name="T14" fmla="*/ 5 w 52"/>
                  <a:gd name="T15" fmla="*/ 6 h 46"/>
                  <a:gd name="T16" fmla="*/ 0 w 52"/>
                  <a:gd name="T17" fmla="*/ 23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"/>
                  <a:gd name="T28" fmla="*/ 0 h 46"/>
                  <a:gd name="T29" fmla="*/ 52 w 52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" h="46">
                    <a:moveTo>
                      <a:pt x="0" y="23"/>
                    </a:moveTo>
                    <a:lnTo>
                      <a:pt x="11" y="46"/>
                    </a:lnTo>
                    <a:lnTo>
                      <a:pt x="29" y="46"/>
                    </a:lnTo>
                    <a:lnTo>
                      <a:pt x="46" y="40"/>
                    </a:lnTo>
                    <a:lnTo>
                      <a:pt x="52" y="23"/>
                    </a:lnTo>
                    <a:lnTo>
                      <a:pt x="46" y="6"/>
                    </a:lnTo>
                    <a:lnTo>
                      <a:pt x="29" y="0"/>
                    </a:lnTo>
                    <a:lnTo>
                      <a:pt x="5" y="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C080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2" name="Freeform 194"/>
              <p:cNvSpPr>
                <a:spLocks/>
              </p:cNvSpPr>
              <p:nvPr/>
            </p:nvSpPr>
            <p:spPr bwMode="auto">
              <a:xfrm>
                <a:off x="4344" y="2807"/>
                <a:ext cx="52" cy="52"/>
              </a:xfrm>
              <a:custGeom>
                <a:avLst/>
                <a:gdLst>
                  <a:gd name="T0" fmla="*/ 0 w 52"/>
                  <a:gd name="T1" fmla="*/ 29 h 52"/>
                  <a:gd name="T2" fmla="*/ 6 w 52"/>
                  <a:gd name="T3" fmla="*/ 46 h 52"/>
                  <a:gd name="T4" fmla="*/ 29 w 52"/>
                  <a:gd name="T5" fmla="*/ 52 h 52"/>
                  <a:gd name="T6" fmla="*/ 46 w 52"/>
                  <a:gd name="T7" fmla="*/ 46 h 52"/>
                  <a:gd name="T8" fmla="*/ 52 w 52"/>
                  <a:gd name="T9" fmla="*/ 29 h 52"/>
                  <a:gd name="T10" fmla="*/ 46 w 52"/>
                  <a:gd name="T11" fmla="*/ 6 h 52"/>
                  <a:gd name="T12" fmla="*/ 23 w 52"/>
                  <a:gd name="T13" fmla="*/ 0 h 52"/>
                  <a:gd name="T14" fmla="*/ 6 w 52"/>
                  <a:gd name="T15" fmla="*/ 6 h 52"/>
                  <a:gd name="T16" fmla="*/ 0 w 52"/>
                  <a:gd name="T17" fmla="*/ 29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"/>
                  <a:gd name="T28" fmla="*/ 0 h 52"/>
                  <a:gd name="T29" fmla="*/ 52 w 52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" h="52">
                    <a:moveTo>
                      <a:pt x="0" y="29"/>
                    </a:moveTo>
                    <a:lnTo>
                      <a:pt x="6" y="46"/>
                    </a:lnTo>
                    <a:lnTo>
                      <a:pt x="29" y="52"/>
                    </a:lnTo>
                    <a:lnTo>
                      <a:pt x="46" y="46"/>
                    </a:lnTo>
                    <a:lnTo>
                      <a:pt x="52" y="29"/>
                    </a:lnTo>
                    <a:lnTo>
                      <a:pt x="46" y="6"/>
                    </a:lnTo>
                    <a:lnTo>
                      <a:pt x="23" y="0"/>
                    </a:lnTo>
                    <a:lnTo>
                      <a:pt x="6" y="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C080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3" name="Freeform 195"/>
              <p:cNvSpPr>
                <a:spLocks/>
              </p:cNvSpPr>
              <p:nvPr/>
            </p:nvSpPr>
            <p:spPr bwMode="auto">
              <a:xfrm>
                <a:off x="4269" y="2801"/>
                <a:ext cx="52" cy="46"/>
              </a:xfrm>
              <a:custGeom>
                <a:avLst/>
                <a:gdLst>
                  <a:gd name="T0" fmla="*/ 0 w 52"/>
                  <a:gd name="T1" fmla="*/ 23 h 46"/>
                  <a:gd name="T2" fmla="*/ 6 w 52"/>
                  <a:gd name="T3" fmla="*/ 41 h 46"/>
                  <a:gd name="T4" fmla="*/ 23 w 52"/>
                  <a:gd name="T5" fmla="*/ 46 h 46"/>
                  <a:gd name="T6" fmla="*/ 46 w 52"/>
                  <a:gd name="T7" fmla="*/ 41 h 46"/>
                  <a:gd name="T8" fmla="*/ 52 w 52"/>
                  <a:gd name="T9" fmla="*/ 23 h 46"/>
                  <a:gd name="T10" fmla="*/ 46 w 52"/>
                  <a:gd name="T11" fmla="*/ 6 h 46"/>
                  <a:gd name="T12" fmla="*/ 23 w 52"/>
                  <a:gd name="T13" fmla="*/ 0 h 46"/>
                  <a:gd name="T14" fmla="*/ 6 w 52"/>
                  <a:gd name="T15" fmla="*/ 6 h 46"/>
                  <a:gd name="T16" fmla="*/ 0 w 52"/>
                  <a:gd name="T17" fmla="*/ 23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"/>
                  <a:gd name="T28" fmla="*/ 0 h 46"/>
                  <a:gd name="T29" fmla="*/ 52 w 52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" h="46">
                    <a:moveTo>
                      <a:pt x="0" y="23"/>
                    </a:moveTo>
                    <a:lnTo>
                      <a:pt x="6" y="41"/>
                    </a:lnTo>
                    <a:lnTo>
                      <a:pt x="23" y="46"/>
                    </a:lnTo>
                    <a:lnTo>
                      <a:pt x="46" y="41"/>
                    </a:lnTo>
                    <a:lnTo>
                      <a:pt x="52" y="23"/>
                    </a:lnTo>
                    <a:lnTo>
                      <a:pt x="46" y="6"/>
                    </a:lnTo>
                    <a:lnTo>
                      <a:pt x="23" y="0"/>
                    </a:lnTo>
                    <a:lnTo>
                      <a:pt x="6" y="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C080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" name="Freeform 196"/>
              <p:cNvSpPr>
                <a:spLocks/>
              </p:cNvSpPr>
              <p:nvPr/>
            </p:nvSpPr>
            <p:spPr bwMode="auto">
              <a:xfrm>
                <a:off x="4303" y="2795"/>
                <a:ext cx="52" cy="52"/>
              </a:xfrm>
              <a:custGeom>
                <a:avLst/>
                <a:gdLst>
                  <a:gd name="T0" fmla="*/ 0 w 52"/>
                  <a:gd name="T1" fmla="*/ 29 h 52"/>
                  <a:gd name="T2" fmla="*/ 6 w 52"/>
                  <a:gd name="T3" fmla="*/ 47 h 52"/>
                  <a:gd name="T4" fmla="*/ 24 w 52"/>
                  <a:gd name="T5" fmla="*/ 52 h 52"/>
                  <a:gd name="T6" fmla="*/ 47 w 52"/>
                  <a:gd name="T7" fmla="*/ 47 h 52"/>
                  <a:gd name="T8" fmla="*/ 52 w 52"/>
                  <a:gd name="T9" fmla="*/ 29 h 52"/>
                  <a:gd name="T10" fmla="*/ 47 w 52"/>
                  <a:gd name="T11" fmla="*/ 6 h 52"/>
                  <a:gd name="T12" fmla="*/ 24 w 52"/>
                  <a:gd name="T13" fmla="*/ 0 h 52"/>
                  <a:gd name="T14" fmla="*/ 6 w 52"/>
                  <a:gd name="T15" fmla="*/ 12 h 52"/>
                  <a:gd name="T16" fmla="*/ 0 w 52"/>
                  <a:gd name="T17" fmla="*/ 29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"/>
                  <a:gd name="T28" fmla="*/ 0 h 52"/>
                  <a:gd name="T29" fmla="*/ 52 w 52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" h="52">
                    <a:moveTo>
                      <a:pt x="0" y="29"/>
                    </a:moveTo>
                    <a:lnTo>
                      <a:pt x="6" y="47"/>
                    </a:lnTo>
                    <a:lnTo>
                      <a:pt x="24" y="52"/>
                    </a:lnTo>
                    <a:lnTo>
                      <a:pt x="47" y="47"/>
                    </a:lnTo>
                    <a:lnTo>
                      <a:pt x="52" y="29"/>
                    </a:lnTo>
                    <a:lnTo>
                      <a:pt x="47" y="6"/>
                    </a:lnTo>
                    <a:lnTo>
                      <a:pt x="24" y="0"/>
                    </a:lnTo>
                    <a:lnTo>
                      <a:pt x="6" y="12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C080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" name="Freeform 197"/>
              <p:cNvSpPr>
                <a:spLocks/>
              </p:cNvSpPr>
              <p:nvPr/>
            </p:nvSpPr>
            <p:spPr bwMode="auto">
              <a:xfrm>
                <a:off x="4292" y="2743"/>
                <a:ext cx="46" cy="52"/>
              </a:xfrm>
              <a:custGeom>
                <a:avLst/>
                <a:gdLst>
                  <a:gd name="T0" fmla="*/ 0 w 46"/>
                  <a:gd name="T1" fmla="*/ 29 h 52"/>
                  <a:gd name="T2" fmla="*/ 6 w 46"/>
                  <a:gd name="T3" fmla="*/ 47 h 52"/>
                  <a:gd name="T4" fmla="*/ 23 w 46"/>
                  <a:gd name="T5" fmla="*/ 52 h 52"/>
                  <a:gd name="T6" fmla="*/ 40 w 46"/>
                  <a:gd name="T7" fmla="*/ 47 h 52"/>
                  <a:gd name="T8" fmla="*/ 46 w 46"/>
                  <a:gd name="T9" fmla="*/ 29 h 52"/>
                  <a:gd name="T10" fmla="*/ 40 w 46"/>
                  <a:gd name="T11" fmla="*/ 6 h 52"/>
                  <a:gd name="T12" fmla="*/ 23 w 46"/>
                  <a:gd name="T13" fmla="*/ 0 h 52"/>
                  <a:gd name="T14" fmla="*/ 6 w 46"/>
                  <a:gd name="T15" fmla="*/ 6 h 52"/>
                  <a:gd name="T16" fmla="*/ 0 w 46"/>
                  <a:gd name="T17" fmla="*/ 29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52"/>
                  <a:gd name="T29" fmla="*/ 46 w 46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52">
                    <a:moveTo>
                      <a:pt x="0" y="29"/>
                    </a:moveTo>
                    <a:lnTo>
                      <a:pt x="6" y="47"/>
                    </a:lnTo>
                    <a:lnTo>
                      <a:pt x="23" y="52"/>
                    </a:lnTo>
                    <a:lnTo>
                      <a:pt x="40" y="47"/>
                    </a:lnTo>
                    <a:lnTo>
                      <a:pt x="46" y="29"/>
                    </a:lnTo>
                    <a:lnTo>
                      <a:pt x="40" y="6"/>
                    </a:lnTo>
                    <a:lnTo>
                      <a:pt x="23" y="0"/>
                    </a:lnTo>
                    <a:lnTo>
                      <a:pt x="6" y="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C080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" name="Freeform 198"/>
              <p:cNvSpPr>
                <a:spLocks/>
              </p:cNvSpPr>
              <p:nvPr/>
            </p:nvSpPr>
            <p:spPr bwMode="auto">
              <a:xfrm>
                <a:off x="4257" y="2697"/>
                <a:ext cx="46" cy="52"/>
              </a:xfrm>
              <a:custGeom>
                <a:avLst/>
                <a:gdLst>
                  <a:gd name="T0" fmla="*/ 0 w 46"/>
                  <a:gd name="T1" fmla="*/ 29 h 52"/>
                  <a:gd name="T2" fmla="*/ 6 w 46"/>
                  <a:gd name="T3" fmla="*/ 46 h 52"/>
                  <a:gd name="T4" fmla="*/ 23 w 46"/>
                  <a:gd name="T5" fmla="*/ 52 h 52"/>
                  <a:gd name="T6" fmla="*/ 41 w 46"/>
                  <a:gd name="T7" fmla="*/ 46 h 52"/>
                  <a:gd name="T8" fmla="*/ 46 w 46"/>
                  <a:gd name="T9" fmla="*/ 29 h 52"/>
                  <a:gd name="T10" fmla="*/ 41 w 46"/>
                  <a:gd name="T11" fmla="*/ 6 h 52"/>
                  <a:gd name="T12" fmla="*/ 23 w 46"/>
                  <a:gd name="T13" fmla="*/ 0 h 52"/>
                  <a:gd name="T14" fmla="*/ 6 w 46"/>
                  <a:gd name="T15" fmla="*/ 12 h 52"/>
                  <a:gd name="T16" fmla="*/ 0 w 46"/>
                  <a:gd name="T17" fmla="*/ 29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52"/>
                  <a:gd name="T29" fmla="*/ 46 w 46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52">
                    <a:moveTo>
                      <a:pt x="0" y="29"/>
                    </a:moveTo>
                    <a:lnTo>
                      <a:pt x="6" y="46"/>
                    </a:lnTo>
                    <a:lnTo>
                      <a:pt x="23" y="52"/>
                    </a:lnTo>
                    <a:lnTo>
                      <a:pt x="41" y="46"/>
                    </a:lnTo>
                    <a:lnTo>
                      <a:pt x="46" y="29"/>
                    </a:lnTo>
                    <a:lnTo>
                      <a:pt x="41" y="6"/>
                    </a:lnTo>
                    <a:lnTo>
                      <a:pt x="23" y="0"/>
                    </a:lnTo>
                    <a:lnTo>
                      <a:pt x="6" y="12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C080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" name="Freeform 199"/>
              <p:cNvSpPr>
                <a:spLocks/>
              </p:cNvSpPr>
              <p:nvPr/>
            </p:nvSpPr>
            <p:spPr bwMode="auto">
              <a:xfrm>
                <a:off x="4223" y="2703"/>
                <a:ext cx="46" cy="46"/>
              </a:xfrm>
              <a:custGeom>
                <a:avLst/>
                <a:gdLst>
                  <a:gd name="T0" fmla="*/ 0 w 46"/>
                  <a:gd name="T1" fmla="*/ 23 h 46"/>
                  <a:gd name="T2" fmla="*/ 5 w 46"/>
                  <a:gd name="T3" fmla="*/ 40 h 46"/>
                  <a:gd name="T4" fmla="*/ 23 w 46"/>
                  <a:gd name="T5" fmla="*/ 46 h 46"/>
                  <a:gd name="T6" fmla="*/ 40 w 46"/>
                  <a:gd name="T7" fmla="*/ 40 h 46"/>
                  <a:gd name="T8" fmla="*/ 46 w 46"/>
                  <a:gd name="T9" fmla="*/ 23 h 46"/>
                  <a:gd name="T10" fmla="*/ 40 w 46"/>
                  <a:gd name="T11" fmla="*/ 6 h 46"/>
                  <a:gd name="T12" fmla="*/ 23 w 46"/>
                  <a:gd name="T13" fmla="*/ 0 h 46"/>
                  <a:gd name="T14" fmla="*/ 5 w 46"/>
                  <a:gd name="T15" fmla="*/ 6 h 46"/>
                  <a:gd name="T16" fmla="*/ 0 w 46"/>
                  <a:gd name="T17" fmla="*/ 23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46"/>
                  <a:gd name="T29" fmla="*/ 46 w 46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46">
                    <a:moveTo>
                      <a:pt x="0" y="23"/>
                    </a:moveTo>
                    <a:lnTo>
                      <a:pt x="5" y="40"/>
                    </a:lnTo>
                    <a:lnTo>
                      <a:pt x="23" y="46"/>
                    </a:lnTo>
                    <a:lnTo>
                      <a:pt x="40" y="40"/>
                    </a:lnTo>
                    <a:lnTo>
                      <a:pt x="46" y="23"/>
                    </a:lnTo>
                    <a:lnTo>
                      <a:pt x="40" y="6"/>
                    </a:lnTo>
                    <a:lnTo>
                      <a:pt x="23" y="0"/>
                    </a:lnTo>
                    <a:lnTo>
                      <a:pt x="5" y="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C080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" name="Freeform 200"/>
              <p:cNvSpPr>
                <a:spLocks/>
              </p:cNvSpPr>
              <p:nvPr/>
            </p:nvSpPr>
            <p:spPr bwMode="auto">
              <a:xfrm>
                <a:off x="4200" y="2605"/>
                <a:ext cx="46" cy="46"/>
              </a:xfrm>
              <a:custGeom>
                <a:avLst/>
                <a:gdLst>
                  <a:gd name="T0" fmla="*/ 0 w 46"/>
                  <a:gd name="T1" fmla="*/ 23 h 46"/>
                  <a:gd name="T2" fmla="*/ 5 w 46"/>
                  <a:gd name="T3" fmla="*/ 40 h 46"/>
                  <a:gd name="T4" fmla="*/ 23 w 46"/>
                  <a:gd name="T5" fmla="*/ 46 h 46"/>
                  <a:gd name="T6" fmla="*/ 40 w 46"/>
                  <a:gd name="T7" fmla="*/ 40 h 46"/>
                  <a:gd name="T8" fmla="*/ 46 w 46"/>
                  <a:gd name="T9" fmla="*/ 23 h 46"/>
                  <a:gd name="T10" fmla="*/ 40 w 46"/>
                  <a:gd name="T11" fmla="*/ 5 h 46"/>
                  <a:gd name="T12" fmla="*/ 23 w 46"/>
                  <a:gd name="T13" fmla="*/ 0 h 46"/>
                  <a:gd name="T14" fmla="*/ 5 w 46"/>
                  <a:gd name="T15" fmla="*/ 5 h 46"/>
                  <a:gd name="T16" fmla="*/ 0 w 46"/>
                  <a:gd name="T17" fmla="*/ 23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46"/>
                  <a:gd name="T29" fmla="*/ 46 w 46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46">
                    <a:moveTo>
                      <a:pt x="0" y="23"/>
                    </a:moveTo>
                    <a:lnTo>
                      <a:pt x="5" y="40"/>
                    </a:lnTo>
                    <a:lnTo>
                      <a:pt x="23" y="46"/>
                    </a:lnTo>
                    <a:lnTo>
                      <a:pt x="40" y="40"/>
                    </a:lnTo>
                    <a:lnTo>
                      <a:pt x="46" y="23"/>
                    </a:lnTo>
                    <a:lnTo>
                      <a:pt x="40" y="5"/>
                    </a:lnTo>
                    <a:lnTo>
                      <a:pt x="23" y="0"/>
                    </a:lnTo>
                    <a:lnTo>
                      <a:pt x="5" y="5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C080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" name="Freeform 201"/>
              <p:cNvSpPr>
                <a:spLocks/>
              </p:cNvSpPr>
              <p:nvPr/>
            </p:nvSpPr>
            <p:spPr bwMode="auto">
              <a:xfrm>
                <a:off x="4107" y="2605"/>
                <a:ext cx="46" cy="46"/>
              </a:xfrm>
              <a:custGeom>
                <a:avLst/>
                <a:gdLst>
                  <a:gd name="T0" fmla="*/ 0 w 46"/>
                  <a:gd name="T1" fmla="*/ 23 h 46"/>
                  <a:gd name="T2" fmla="*/ 6 w 46"/>
                  <a:gd name="T3" fmla="*/ 40 h 46"/>
                  <a:gd name="T4" fmla="*/ 23 w 46"/>
                  <a:gd name="T5" fmla="*/ 46 h 46"/>
                  <a:gd name="T6" fmla="*/ 41 w 46"/>
                  <a:gd name="T7" fmla="*/ 40 h 46"/>
                  <a:gd name="T8" fmla="*/ 46 w 46"/>
                  <a:gd name="T9" fmla="*/ 23 h 46"/>
                  <a:gd name="T10" fmla="*/ 41 w 46"/>
                  <a:gd name="T11" fmla="*/ 5 h 46"/>
                  <a:gd name="T12" fmla="*/ 23 w 46"/>
                  <a:gd name="T13" fmla="*/ 0 h 46"/>
                  <a:gd name="T14" fmla="*/ 6 w 46"/>
                  <a:gd name="T15" fmla="*/ 5 h 46"/>
                  <a:gd name="T16" fmla="*/ 0 w 46"/>
                  <a:gd name="T17" fmla="*/ 23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46"/>
                  <a:gd name="T29" fmla="*/ 46 w 46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46">
                    <a:moveTo>
                      <a:pt x="0" y="23"/>
                    </a:moveTo>
                    <a:lnTo>
                      <a:pt x="6" y="40"/>
                    </a:lnTo>
                    <a:lnTo>
                      <a:pt x="23" y="46"/>
                    </a:lnTo>
                    <a:lnTo>
                      <a:pt x="41" y="40"/>
                    </a:lnTo>
                    <a:lnTo>
                      <a:pt x="46" y="23"/>
                    </a:lnTo>
                    <a:lnTo>
                      <a:pt x="41" y="5"/>
                    </a:lnTo>
                    <a:lnTo>
                      <a:pt x="23" y="0"/>
                    </a:lnTo>
                    <a:lnTo>
                      <a:pt x="6" y="5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C080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" name="Freeform 202"/>
              <p:cNvSpPr>
                <a:spLocks/>
              </p:cNvSpPr>
              <p:nvPr/>
            </p:nvSpPr>
            <p:spPr bwMode="auto">
              <a:xfrm>
                <a:off x="3957" y="2437"/>
                <a:ext cx="52" cy="46"/>
              </a:xfrm>
              <a:custGeom>
                <a:avLst/>
                <a:gdLst>
                  <a:gd name="T0" fmla="*/ 0 w 52"/>
                  <a:gd name="T1" fmla="*/ 23 h 46"/>
                  <a:gd name="T2" fmla="*/ 6 w 52"/>
                  <a:gd name="T3" fmla="*/ 41 h 46"/>
                  <a:gd name="T4" fmla="*/ 29 w 52"/>
                  <a:gd name="T5" fmla="*/ 46 h 46"/>
                  <a:gd name="T6" fmla="*/ 46 w 52"/>
                  <a:gd name="T7" fmla="*/ 41 h 46"/>
                  <a:gd name="T8" fmla="*/ 52 w 52"/>
                  <a:gd name="T9" fmla="*/ 23 h 46"/>
                  <a:gd name="T10" fmla="*/ 46 w 52"/>
                  <a:gd name="T11" fmla="*/ 6 h 46"/>
                  <a:gd name="T12" fmla="*/ 23 w 52"/>
                  <a:gd name="T13" fmla="*/ 0 h 46"/>
                  <a:gd name="T14" fmla="*/ 6 w 52"/>
                  <a:gd name="T15" fmla="*/ 6 h 46"/>
                  <a:gd name="T16" fmla="*/ 0 w 52"/>
                  <a:gd name="T17" fmla="*/ 23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"/>
                  <a:gd name="T28" fmla="*/ 0 h 46"/>
                  <a:gd name="T29" fmla="*/ 52 w 52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" h="46">
                    <a:moveTo>
                      <a:pt x="0" y="23"/>
                    </a:moveTo>
                    <a:lnTo>
                      <a:pt x="6" y="41"/>
                    </a:lnTo>
                    <a:lnTo>
                      <a:pt x="29" y="46"/>
                    </a:lnTo>
                    <a:lnTo>
                      <a:pt x="46" y="41"/>
                    </a:lnTo>
                    <a:lnTo>
                      <a:pt x="52" y="23"/>
                    </a:lnTo>
                    <a:lnTo>
                      <a:pt x="46" y="6"/>
                    </a:lnTo>
                    <a:lnTo>
                      <a:pt x="23" y="0"/>
                    </a:lnTo>
                    <a:lnTo>
                      <a:pt x="6" y="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C080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" name="Freeform 203"/>
              <p:cNvSpPr>
                <a:spLocks/>
              </p:cNvSpPr>
              <p:nvPr/>
            </p:nvSpPr>
            <p:spPr bwMode="auto">
              <a:xfrm>
                <a:off x="3986" y="2460"/>
                <a:ext cx="52" cy="46"/>
              </a:xfrm>
              <a:custGeom>
                <a:avLst/>
                <a:gdLst>
                  <a:gd name="T0" fmla="*/ 0 w 52"/>
                  <a:gd name="T1" fmla="*/ 23 h 46"/>
                  <a:gd name="T2" fmla="*/ 6 w 52"/>
                  <a:gd name="T3" fmla="*/ 41 h 46"/>
                  <a:gd name="T4" fmla="*/ 29 w 52"/>
                  <a:gd name="T5" fmla="*/ 46 h 46"/>
                  <a:gd name="T6" fmla="*/ 46 w 52"/>
                  <a:gd name="T7" fmla="*/ 41 h 46"/>
                  <a:gd name="T8" fmla="*/ 52 w 52"/>
                  <a:gd name="T9" fmla="*/ 23 h 46"/>
                  <a:gd name="T10" fmla="*/ 46 w 52"/>
                  <a:gd name="T11" fmla="*/ 6 h 46"/>
                  <a:gd name="T12" fmla="*/ 23 w 52"/>
                  <a:gd name="T13" fmla="*/ 0 h 46"/>
                  <a:gd name="T14" fmla="*/ 6 w 52"/>
                  <a:gd name="T15" fmla="*/ 6 h 46"/>
                  <a:gd name="T16" fmla="*/ 0 w 52"/>
                  <a:gd name="T17" fmla="*/ 23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"/>
                  <a:gd name="T28" fmla="*/ 0 h 46"/>
                  <a:gd name="T29" fmla="*/ 52 w 52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" h="46">
                    <a:moveTo>
                      <a:pt x="0" y="23"/>
                    </a:moveTo>
                    <a:lnTo>
                      <a:pt x="6" y="41"/>
                    </a:lnTo>
                    <a:lnTo>
                      <a:pt x="29" y="46"/>
                    </a:lnTo>
                    <a:lnTo>
                      <a:pt x="46" y="41"/>
                    </a:lnTo>
                    <a:lnTo>
                      <a:pt x="52" y="23"/>
                    </a:lnTo>
                    <a:lnTo>
                      <a:pt x="46" y="6"/>
                    </a:lnTo>
                    <a:lnTo>
                      <a:pt x="23" y="0"/>
                    </a:lnTo>
                    <a:lnTo>
                      <a:pt x="6" y="6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C080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7" name="Freeform 204"/>
            <p:cNvSpPr>
              <a:spLocks/>
            </p:cNvSpPr>
            <p:nvPr/>
          </p:nvSpPr>
          <p:spPr bwMode="auto">
            <a:xfrm>
              <a:off x="3986" y="2547"/>
              <a:ext cx="46" cy="46"/>
            </a:xfrm>
            <a:custGeom>
              <a:avLst/>
              <a:gdLst>
                <a:gd name="T0" fmla="*/ 0 w 46"/>
                <a:gd name="T1" fmla="*/ 23 h 46"/>
                <a:gd name="T2" fmla="*/ 6 w 46"/>
                <a:gd name="T3" fmla="*/ 40 h 46"/>
                <a:gd name="T4" fmla="*/ 23 w 46"/>
                <a:gd name="T5" fmla="*/ 46 h 46"/>
                <a:gd name="T6" fmla="*/ 40 w 46"/>
                <a:gd name="T7" fmla="*/ 40 h 46"/>
                <a:gd name="T8" fmla="*/ 46 w 46"/>
                <a:gd name="T9" fmla="*/ 23 h 46"/>
                <a:gd name="T10" fmla="*/ 40 w 46"/>
                <a:gd name="T11" fmla="*/ 6 h 46"/>
                <a:gd name="T12" fmla="*/ 23 w 46"/>
                <a:gd name="T13" fmla="*/ 0 h 46"/>
                <a:gd name="T14" fmla="*/ 6 w 46"/>
                <a:gd name="T15" fmla="*/ 6 h 46"/>
                <a:gd name="T16" fmla="*/ 0 w 46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6"/>
                <a:gd name="T29" fmla="*/ 46 w 46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6">
                  <a:moveTo>
                    <a:pt x="0" y="23"/>
                  </a:moveTo>
                  <a:lnTo>
                    <a:pt x="6" y="40"/>
                  </a:lnTo>
                  <a:lnTo>
                    <a:pt x="23" y="46"/>
                  </a:lnTo>
                  <a:lnTo>
                    <a:pt x="40" y="40"/>
                  </a:lnTo>
                  <a:lnTo>
                    <a:pt x="46" y="23"/>
                  </a:lnTo>
                  <a:lnTo>
                    <a:pt x="40" y="6"/>
                  </a:lnTo>
                  <a:lnTo>
                    <a:pt x="23" y="0"/>
                  </a:lnTo>
                  <a:lnTo>
                    <a:pt x="6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205"/>
            <p:cNvSpPr>
              <a:spLocks/>
            </p:cNvSpPr>
            <p:nvPr/>
          </p:nvSpPr>
          <p:spPr bwMode="auto">
            <a:xfrm>
              <a:off x="3899" y="2495"/>
              <a:ext cx="52" cy="46"/>
            </a:xfrm>
            <a:custGeom>
              <a:avLst/>
              <a:gdLst>
                <a:gd name="T0" fmla="*/ 0 w 52"/>
                <a:gd name="T1" fmla="*/ 23 h 46"/>
                <a:gd name="T2" fmla="*/ 6 w 52"/>
                <a:gd name="T3" fmla="*/ 40 h 46"/>
                <a:gd name="T4" fmla="*/ 29 w 52"/>
                <a:gd name="T5" fmla="*/ 46 h 46"/>
                <a:gd name="T6" fmla="*/ 47 w 52"/>
                <a:gd name="T7" fmla="*/ 40 h 46"/>
                <a:gd name="T8" fmla="*/ 52 w 52"/>
                <a:gd name="T9" fmla="*/ 23 h 46"/>
                <a:gd name="T10" fmla="*/ 47 w 52"/>
                <a:gd name="T11" fmla="*/ 6 h 46"/>
                <a:gd name="T12" fmla="*/ 23 w 52"/>
                <a:gd name="T13" fmla="*/ 0 h 46"/>
                <a:gd name="T14" fmla="*/ 6 w 52"/>
                <a:gd name="T15" fmla="*/ 6 h 46"/>
                <a:gd name="T16" fmla="*/ 0 w 52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"/>
                <a:gd name="T28" fmla="*/ 0 h 46"/>
                <a:gd name="T29" fmla="*/ 52 w 52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" h="46">
                  <a:moveTo>
                    <a:pt x="0" y="23"/>
                  </a:moveTo>
                  <a:lnTo>
                    <a:pt x="6" y="40"/>
                  </a:lnTo>
                  <a:lnTo>
                    <a:pt x="29" y="46"/>
                  </a:lnTo>
                  <a:lnTo>
                    <a:pt x="47" y="40"/>
                  </a:lnTo>
                  <a:lnTo>
                    <a:pt x="52" y="23"/>
                  </a:lnTo>
                  <a:lnTo>
                    <a:pt x="47" y="6"/>
                  </a:lnTo>
                  <a:lnTo>
                    <a:pt x="23" y="0"/>
                  </a:lnTo>
                  <a:lnTo>
                    <a:pt x="6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206"/>
            <p:cNvSpPr>
              <a:spLocks/>
            </p:cNvSpPr>
            <p:nvPr/>
          </p:nvSpPr>
          <p:spPr bwMode="auto">
            <a:xfrm>
              <a:off x="3865" y="2530"/>
              <a:ext cx="52" cy="46"/>
            </a:xfrm>
            <a:custGeom>
              <a:avLst/>
              <a:gdLst>
                <a:gd name="T0" fmla="*/ 0 w 52"/>
                <a:gd name="T1" fmla="*/ 23 h 46"/>
                <a:gd name="T2" fmla="*/ 6 w 52"/>
                <a:gd name="T3" fmla="*/ 40 h 46"/>
                <a:gd name="T4" fmla="*/ 29 w 52"/>
                <a:gd name="T5" fmla="*/ 46 h 46"/>
                <a:gd name="T6" fmla="*/ 46 w 52"/>
                <a:gd name="T7" fmla="*/ 40 h 46"/>
                <a:gd name="T8" fmla="*/ 52 w 52"/>
                <a:gd name="T9" fmla="*/ 23 h 46"/>
                <a:gd name="T10" fmla="*/ 46 w 52"/>
                <a:gd name="T11" fmla="*/ 5 h 46"/>
                <a:gd name="T12" fmla="*/ 29 w 52"/>
                <a:gd name="T13" fmla="*/ 0 h 46"/>
                <a:gd name="T14" fmla="*/ 6 w 52"/>
                <a:gd name="T15" fmla="*/ 5 h 46"/>
                <a:gd name="T16" fmla="*/ 0 w 52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"/>
                <a:gd name="T28" fmla="*/ 0 h 46"/>
                <a:gd name="T29" fmla="*/ 52 w 52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" h="46">
                  <a:moveTo>
                    <a:pt x="0" y="23"/>
                  </a:moveTo>
                  <a:lnTo>
                    <a:pt x="6" y="40"/>
                  </a:lnTo>
                  <a:lnTo>
                    <a:pt x="29" y="46"/>
                  </a:lnTo>
                  <a:lnTo>
                    <a:pt x="46" y="40"/>
                  </a:lnTo>
                  <a:lnTo>
                    <a:pt x="52" y="23"/>
                  </a:lnTo>
                  <a:lnTo>
                    <a:pt x="46" y="5"/>
                  </a:lnTo>
                  <a:lnTo>
                    <a:pt x="29" y="0"/>
                  </a:lnTo>
                  <a:lnTo>
                    <a:pt x="6" y="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207"/>
            <p:cNvSpPr>
              <a:spLocks/>
            </p:cNvSpPr>
            <p:nvPr/>
          </p:nvSpPr>
          <p:spPr bwMode="auto">
            <a:xfrm>
              <a:off x="3894" y="2564"/>
              <a:ext cx="46" cy="46"/>
            </a:xfrm>
            <a:custGeom>
              <a:avLst/>
              <a:gdLst>
                <a:gd name="T0" fmla="*/ 0 w 46"/>
                <a:gd name="T1" fmla="*/ 23 h 46"/>
                <a:gd name="T2" fmla="*/ 5 w 46"/>
                <a:gd name="T3" fmla="*/ 41 h 46"/>
                <a:gd name="T4" fmla="*/ 23 w 46"/>
                <a:gd name="T5" fmla="*/ 46 h 46"/>
                <a:gd name="T6" fmla="*/ 40 w 46"/>
                <a:gd name="T7" fmla="*/ 41 h 46"/>
                <a:gd name="T8" fmla="*/ 46 w 46"/>
                <a:gd name="T9" fmla="*/ 23 h 46"/>
                <a:gd name="T10" fmla="*/ 40 w 46"/>
                <a:gd name="T11" fmla="*/ 6 h 46"/>
                <a:gd name="T12" fmla="*/ 23 w 46"/>
                <a:gd name="T13" fmla="*/ 0 h 46"/>
                <a:gd name="T14" fmla="*/ 5 w 46"/>
                <a:gd name="T15" fmla="*/ 6 h 46"/>
                <a:gd name="T16" fmla="*/ 0 w 46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6"/>
                <a:gd name="T29" fmla="*/ 46 w 46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6">
                  <a:moveTo>
                    <a:pt x="0" y="23"/>
                  </a:moveTo>
                  <a:lnTo>
                    <a:pt x="5" y="41"/>
                  </a:lnTo>
                  <a:lnTo>
                    <a:pt x="23" y="46"/>
                  </a:lnTo>
                  <a:lnTo>
                    <a:pt x="40" y="41"/>
                  </a:lnTo>
                  <a:lnTo>
                    <a:pt x="46" y="23"/>
                  </a:lnTo>
                  <a:lnTo>
                    <a:pt x="40" y="6"/>
                  </a:lnTo>
                  <a:lnTo>
                    <a:pt x="23" y="0"/>
                  </a:lnTo>
                  <a:lnTo>
                    <a:pt x="5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208"/>
            <p:cNvSpPr>
              <a:spLocks/>
            </p:cNvSpPr>
            <p:nvPr/>
          </p:nvSpPr>
          <p:spPr bwMode="auto">
            <a:xfrm>
              <a:off x="3836" y="2599"/>
              <a:ext cx="46" cy="46"/>
            </a:xfrm>
            <a:custGeom>
              <a:avLst/>
              <a:gdLst>
                <a:gd name="T0" fmla="*/ 0 w 46"/>
                <a:gd name="T1" fmla="*/ 23 h 46"/>
                <a:gd name="T2" fmla="*/ 6 w 46"/>
                <a:gd name="T3" fmla="*/ 40 h 46"/>
                <a:gd name="T4" fmla="*/ 23 w 46"/>
                <a:gd name="T5" fmla="*/ 46 h 46"/>
                <a:gd name="T6" fmla="*/ 40 w 46"/>
                <a:gd name="T7" fmla="*/ 40 h 46"/>
                <a:gd name="T8" fmla="*/ 46 w 46"/>
                <a:gd name="T9" fmla="*/ 23 h 46"/>
                <a:gd name="T10" fmla="*/ 40 w 46"/>
                <a:gd name="T11" fmla="*/ 6 h 46"/>
                <a:gd name="T12" fmla="*/ 23 w 46"/>
                <a:gd name="T13" fmla="*/ 0 h 46"/>
                <a:gd name="T14" fmla="*/ 6 w 46"/>
                <a:gd name="T15" fmla="*/ 6 h 46"/>
                <a:gd name="T16" fmla="*/ 0 w 46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6"/>
                <a:gd name="T29" fmla="*/ 46 w 46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6">
                  <a:moveTo>
                    <a:pt x="0" y="23"/>
                  </a:moveTo>
                  <a:lnTo>
                    <a:pt x="6" y="40"/>
                  </a:lnTo>
                  <a:lnTo>
                    <a:pt x="23" y="46"/>
                  </a:lnTo>
                  <a:lnTo>
                    <a:pt x="40" y="40"/>
                  </a:lnTo>
                  <a:lnTo>
                    <a:pt x="46" y="23"/>
                  </a:lnTo>
                  <a:lnTo>
                    <a:pt x="40" y="6"/>
                  </a:lnTo>
                  <a:lnTo>
                    <a:pt x="23" y="0"/>
                  </a:lnTo>
                  <a:lnTo>
                    <a:pt x="6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209"/>
            <p:cNvSpPr>
              <a:spLocks/>
            </p:cNvSpPr>
            <p:nvPr/>
          </p:nvSpPr>
          <p:spPr bwMode="auto">
            <a:xfrm>
              <a:off x="3617" y="2668"/>
              <a:ext cx="52" cy="46"/>
            </a:xfrm>
            <a:custGeom>
              <a:avLst/>
              <a:gdLst>
                <a:gd name="T0" fmla="*/ 0 w 52"/>
                <a:gd name="T1" fmla="*/ 23 h 46"/>
                <a:gd name="T2" fmla="*/ 5 w 52"/>
                <a:gd name="T3" fmla="*/ 41 h 46"/>
                <a:gd name="T4" fmla="*/ 28 w 52"/>
                <a:gd name="T5" fmla="*/ 46 h 46"/>
                <a:gd name="T6" fmla="*/ 46 w 52"/>
                <a:gd name="T7" fmla="*/ 41 h 46"/>
                <a:gd name="T8" fmla="*/ 52 w 52"/>
                <a:gd name="T9" fmla="*/ 23 h 46"/>
                <a:gd name="T10" fmla="*/ 46 w 52"/>
                <a:gd name="T11" fmla="*/ 6 h 46"/>
                <a:gd name="T12" fmla="*/ 28 w 52"/>
                <a:gd name="T13" fmla="*/ 0 h 46"/>
                <a:gd name="T14" fmla="*/ 5 w 52"/>
                <a:gd name="T15" fmla="*/ 6 h 46"/>
                <a:gd name="T16" fmla="*/ 0 w 52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"/>
                <a:gd name="T28" fmla="*/ 0 h 46"/>
                <a:gd name="T29" fmla="*/ 52 w 52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" h="46">
                  <a:moveTo>
                    <a:pt x="0" y="23"/>
                  </a:moveTo>
                  <a:lnTo>
                    <a:pt x="5" y="41"/>
                  </a:lnTo>
                  <a:lnTo>
                    <a:pt x="28" y="46"/>
                  </a:lnTo>
                  <a:lnTo>
                    <a:pt x="46" y="41"/>
                  </a:lnTo>
                  <a:lnTo>
                    <a:pt x="52" y="23"/>
                  </a:lnTo>
                  <a:lnTo>
                    <a:pt x="46" y="6"/>
                  </a:lnTo>
                  <a:lnTo>
                    <a:pt x="28" y="0"/>
                  </a:lnTo>
                  <a:lnTo>
                    <a:pt x="5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210"/>
            <p:cNvSpPr>
              <a:spLocks/>
            </p:cNvSpPr>
            <p:nvPr/>
          </p:nvSpPr>
          <p:spPr bwMode="auto">
            <a:xfrm>
              <a:off x="3455" y="2714"/>
              <a:ext cx="52" cy="47"/>
            </a:xfrm>
            <a:custGeom>
              <a:avLst/>
              <a:gdLst>
                <a:gd name="T0" fmla="*/ 0 w 52"/>
                <a:gd name="T1" fmla="*/ 24 h 47"/>
                <a:gd name="T2" fmla="*/ 6 w 52"/>
                <a:gd name="T3" fmla="*/ 41 h 47"/>
                <a:gd name="T4" fmla="*/ 29 w 52"/>
                <a:gd name="T5" fmla="*/ 47 h 47"/>
                <a:gd name="T6" fmla="*/ 46 w 52"/>
                <a:gd name="T7" fmla="*/ 41 h 47"/>
                <a:gd name="T8" fmla="*/ 52 w 52"/>
                <a:gd name="T9" fmla="*/ 24 h 47"/>
                <a:gd name="T10" fmla="*/ 46 w 52"/>
                <a:gd name="T11" fmla="*/ 6 h 47"/>
                <a:gd name="T12" fmla="*/ 23 w 52"/>
                <a:gd name="T13" fmla="*/ 0 h 47"/>
                <a:gd name="T14" fmla="*/ 6 w 52"/>
                <a:gd name="T15" fmla="*/ 6 h 47"/>
                <a:gd name="T16" fmla="*/ 0 w 52"/>
                <a:gd name="T17" fmla="*/ 24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"/>
                <a:gd name="T28" fmla="*/ 0 h 47"/>
                <a:gd name="T29" fmla="*/ 52 w 52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" h="47">
                  <a:moveTo>
                    <a:pt x="0" y="24"/>
                  </a:moveTo>
                  <a:lnTo>
                    <a:pt x="6" y="41"/>
                  </a:lnTo>
                  <a:lnTo>
                    <a:pt x="29" y="47"/>
                  </a:lnTo>
                  <a:lnTo>
                    <a:pt x="46" y="41"/>
                  </a:lnTo>
                  <a:lnTo>
                    <a:pt x="52" y="24"/>
                  </a:lnTo>
                  <a:lnTo>
                    <a:pt x="46" y="6"/>
                  </a:lnTo>
                  <a:lnTo>
                    <a:pt x="23" y="0"/>
                  </a:lnTo>
                  <a:lnTo>
                    <a:pt x="6" y="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211"/>
            <p:cNvSpPr>
              <a:spLocks/>
            </p:cNvSpPr>
            <p:nvPr/>
          </p:nvSpPr>
          <p:spPr bwMode="auto">
            <a:xfrm>
              <a:off x="3132" y="2957"/>
              <a:ext cx="46" cy="46"/>
            </a:xfrm>
            <a:custGeom>
              <a:avLst/>
              <a:gdLst>
                <a:gd name="T0" fmla="*/ 0 w 46"/>
                <a:gd name="T1" fmla="*/ 23 h 46"/>
                <a:gd name="T2" fmla="*/ 6 w 46"/>
                <a:gd name="T3" fmla="*/ 41 h 46"/>
                <a:gd name="T4" fmla="*/ 23 w 46"/>
                <a:gd name="T5" fmla="*/ 46 h 46"/>
                <a:gd name="T6" fmla="*/ 40 w 46"/>
                <a:gd name="T7" fmla="*/ 41 h 46"/>
                <a:gd name="T8" fmla="*/ 46 w 46"/>
                <a:gd name="T9" fmla="*/ 23 h 46"/>
                <a:gd name="T10" fmla="*/ 40 w 46"/>
                <a:gd name="T11" fmla="*/ 6 h 46"/>
                <a:gd name="T12" fmla="*/ 23 w 46"/>
                <a:gd name="T13" fmla="*/ 0 h 46"/>
                <a:gd name="T14" fmla="*/ 6 w 46"/>
                <a:gd name="T15" fmla="*/ 6 h 46"/>
                <a:gd name="T16" fmla="*/ 0 w 46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6"/>
                <a:gd name="T29" fmla="*/ 46 w 46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6">
                  <a:moveTo>
                    <a:pt x="0" y="23"/>
                  </a:moveTo>
                  <a:lnTo>
                    <a:pt x="6" y="41"/>
                  </a:lnTo>
                  <a:lnTo>
                    <a:pt x="23" y="46"/>
                  </a:lnTo>
                  <a:lnTo>
                    <a:pt x="40" y="41"/>
                  </a:lnTo>
                  <a:lnTo>
                    <a:pt x="46" y="23"/>
                  </a:lnTo>
                  <a:lnTo>
                    <a:pt x="40" y="6"/>
                  </a:lnTo>
                  <a:lnTo>
                    <a:pt x="23" y="0"/>
                  </a:lnTo>
                  <a:lnTo>
                    <a:pt x="6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212"/>
            <p:cNvSpPr>
              <a:spLocks/>
            </p:cNvSpPr>
            <p:nvPr/>
          </p:nvSpPr>
          <p:spPr bwMode="auto">
            <a:xfrm>
              <a:off x="3045" y="3055"/>
              <a:ext cx="46" cy="47"/>
            </a:xfrm>
            <a:custGeom>
              <a:avLst/>
              <a:gdLst>
                <a:gd name="T0" fmla="*/ 0 w 46"/>
                <a:gd name="T1" fmla="*/ 23 h 47"/>
                <a:gd name="T2" fmla="*/ 6 w 46"/>
                <a:gd name="T3" fmla="*/ 41 h 47"/>
                <a:gd name="T4" fmla="*/ 23 w 46"/>
                <a:gd name="T5" fmla="*/ 47 h 47"/>
                <a:gd name="T6" fmla="*/ 41 w 46"/>
                <a:gd name="T7" fmla="*/ 41 h 47"/>
                <a:gd name="T8" fmla="*/ 46 w 46"/>
                <a:gd name="T9" fmla="*/ 23 h 47"/>
                <a:gd name="T10" fmla="*/ 41 w 46"/>
                <a:gd name="T11" fmla="*/ 6 h 47"/>
                <a:gd name="T12" fmla="*/ 23 w 46"/>
                <a:gd name="T13" fmla="*/ 0 h 47"/>
                <a:gd name="T14" fmla="*/ 6 w 46"/>
                <a:gd name="T15" fmla="*/ 6 h 47"/>
                <a:gd name="T16" fmla="*/ 0 w 46"/>
                <a:gd name="T17" fmla="*/ 23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7"/>
                <a:gd name="T29" fmla="*/ 46 w 46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7">
                  <a:moveTo>
                    <a:pt x="0" y="23"/>
                  </a:moveTo>
                  <a:lnTo>
                    <a:pt x="6" y="41"/>
                  </a:lnTo>
                  <a:lnTo>
                    <a:pt x="23" y="47"/>
                  </a:lnTo>
                  <a:lnTo>
                    <a:pt x="41" y="41"/>
                  </a:lnTo>
                  <a:lnTo>
                    <a:pt x="46" y="23"/>
                  </a:lnTo>
                  <a:lnTo>
                    <a:pt x="41" y="6"/>
                  </a:lnTo>
                  <a:lnTo>
                    <a:pt x="23" y="0"/>
                  </a:lnTo>
                  <a:lnTo>
                    <a:pt x="6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213"/>
            <p:cNvSpPr>
              <a:spLocks/>
            </p:cNvSpPr>
            <p:nvPr/>
          </p:nvSpPr>
          <p:spPr bwMode="auto">
            <a:xfrm>
              <a:off x="3005" y="3107"/>
              <a:ext cx="46" cy="46"/>
            </a:xfrm>
            <a:custGeom>
              <a:avLst/>
              <a:gdLst>
                <a:gd name="T0" fmla="*/ 0 w 46"/>
                <a:gd name="T1" fmla="*/ 23 h 46"/>
                <a:gd name="T2" fmla="*/ 6 w 46"/>
                <a:gd name="T3" fmla="*/ 41 h 46"/>
                <a:gd name="T4" fmla="*/ 23 w 46"/>
                <a:gd name="T5" fmla="*/ 46 h 46"/>
                <a:gd name="T6" fmla="*/ 40 w 46"/>
                <a:gd name="T7" fmla="*/ 41 h 46"/>
                <a:gd name="T8" fmla="*/ 46 w 46"/>
                <a:gd name="T9" fmla="*/ 23 h 46"/>
                <a:gd name="T10" fmla="*/ 40 w 46"/>
                <a:gd name="T11" fmla="*/ 6 h 46"/>
                <a:gd name="T12" fmla="*/ 23 w 46"/>
                <a:gd name="T13" fmla="*/ 0 h 46"/>
                <a:gd name="T14" fmla="*/ 6 w 46"/>
                <a:gd name="T15" fmla="*/ 6 h 46"/>
                <a:gd name="T16" fmla="*/ 0 w 46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6"/>
                <a:gd name="T29" fmla="*/ 46 w 46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6">
                  <a:moveTo>
                    <a:pt x="0" y="23"/>
                  </a:moveTo>
                  <a:lnTo>
                    <a:pt x="6" y="41"/>
                  </a:lnTo>
                  <a:lnTo>
                    <a:pt x="23" y="46"/>
                  </a:lnTo>
                  <a:lnTo>
                    <a:pt x="40" y="41"/>
                  </a:lnTo>
                  <a:lnTo>
                    <a:pt x="46" y="23"/>
                  </a:lnTo>
                  <a:lnTo>
                    <a:pt x="40" y="6"/>
                  </a:lnTo>
                  <a:lnTo>
                    <a:pt x="23" y="0"/>
                  </a:lnTo>
                  <a:lnTo>
                    <a:pt x="6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214"/>
            <p:cNvSpPr>
              <a:spLocks/>
            </p:cNvSpPr>
            <p:nvPr/>
          </p:nvSpPr>
          <p:spPr bwMode="auto">
            <a:xfrm>
              <a:off x="3057" y="3125"/>
              <a:ext cx="46" cy="46"/>
            </a:xfrm>
            <a:custGeom>
              <a:avLst/>
              <a:gdLst>
                <a:gd name="T0" fmla="*/ 0 w 46"/>
                <a:gd name="T1" fmla="*/ 23 h 46"/>
                <a:gd name="T2" fmla="*/ 5 w 46"/>
                <a:gd name="T3" fmla="*/ 40 h 46"/>
                <a:gd name="T4" fmla="*/ 23 w 46"/>
                <a:gd name="T5" fmla="*/ 46 h 46"/>
                <a:gd name="T6" fmla="*/ 40 w 46"/>
                <a:gd name="T7" fmla="*/ 40 h 46"/>
                <a:gd name="T8" fmla="*/ 46 w 46"/>
                <a:gd name="T9" fmla="*/ 23 h 46"/>
                <a:gd name="T10" fmla="*/ 40 w 46"/>
                <a:gd name="T11" fmla="*/ 5 h 46"/>
                <a:gd name="T12" fmla="*/ 23 w 46"/>
                <a:gd name="T13" fmla="*/ 0 h 46"/>
                <a:gd name="T14" fmla="*/ 5 w 46"/>
                <a:gd name="T15" fmla="*/ 5 h 46"/>
                <a:gd name="T16" fmla="*/ 0 w 46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6"/>
                <a:gd name="T29" fmla="*/ 46 w 46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6">
                  <a:moveTo>
                    <a:pt x="0" y="23"/>
                  </a:moveTo>
                  <a:lnTo>
                    <a:pt x="5" y="40"/>
                  </a:lnTo>
                  <a:lnTo>
                    <a:pt x="23" y="46"/>
                  </a:lnTo>
                  <a:lnTo>
                    <a:pt x="40" y="40"/>
                  </a:lnTo>
                  <a:lnTo>
                    <a:pt x="46" y="23"/>
                  </a:lnTo>
                  <a:lnTo>
                    <a:pt x="40" y="5"/>
                  </a:lnTo>
                  <a:lnTo>
                    <a:pt x="23" y="0"/>
                  </a:lnTo>
                  <a:lnTo>
                    <a:pt x="5" y="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215"/>
            <p:cNvSpPr>
              <a:spLocks/>
            </p:cNvSpPr>
            <p:nvPr/>
          </p:nvSpPr>
          <p:spPr bwMode="auto">
            <a:xfrm>
              <a:off x="3247" y="3067"/>
              <a:ext cx="46" cy="46"/>
            </a:xfrm>
            <a:custGeom>
              <a:avLst/>
              <a:gdLst>
                <a:gd name="T0" fmla="*/ 0 w 46"/>
                <a:gd name="T1" fmla="*/ 23 h 46"/>
                <a:gd name="T2" fmla="*/ 6 w 46"/>
                <a:gd name="T3" fmla="*/ 40 h 46"/>
                <a:gd name="T4" fmla="*/ 23 w 46"/>
                <a:gd name="T5" fmla="*/ 46 h 46"/>
                <a:gd name="T6" fmla="*/ 41 w 46"/>
                <a:gd name="T7" fmla="*/ 40 h 46"/>
                <a:gd name="T8" fmla="*/ 46 w 46"/>
                <a:gd name="T9" fmla="*/ 23 h 46"/>
                <a:gd name="T10" fmla="*/ 41 w 46"/>
                <a:gd name="T11" fmla="*/ 6 h 46"/>
                <a:gd name="T12" fmla="*/ 23 w 46"/>
                <a:gd name="T13" fmla="*/ 0 h 46"/>
                <a:gd name="T14" fmla="*/ 6 w 46"/>
                <a:gd name="T15" fmla="*/ 6 h 46"/>
                <a:gd name="T16" fmla="*/ 0 w 46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6"/>
                <a:gd name="T29" fmla="*/ 46 w 46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6">
                  <a:moveTo>
                    <a:pt x="0" y="23"/>
                  </a:moveTo>
                  <a:lnTo>
                    <a:pt x="6" y="40"/>
                  </a:lnTo>
                  <a:lnTo>
                    <a:pt x="23" y="46"/>
                  </a:lnTo>
                  <a:lnTo>
                    <a:pt x="41" y="40"/>
                  </a:lnTo>
                  <a:lnTo>
                    <a:pt x="46" y="23"/>
                  </a:lnTo>
                  <a:lnTo>
                    <a:pt x="41" y="6"/>
                  </a:lnTo>
                  <a:lnTo>
                    <a:pt x="23" y="0"/>
                  </a:lnTo>
                  <a:lnTo>
                    <a:pt x="6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216"/>
            <p:cNvSpPr>
              <a:spLocks/>
            </p:cNvSpPr>
            <p:nvPr/>
          </p:nvSpPr>
          <p:spPr bwMode="auto">
            <a:xfrm>
              <a:off x="3276" y="3021"/>
              <a:ext cx="46" cy="46"/>
            </a:xfrm>
            <a:custGeom>
              <a:avLst/>
              <a:gdLst>
                <a:gd name="T0" fmla="*/ 0 w 46"/>
                <a:gd name="T1" fmla="*/ 23 h 46"/>
                <a:gd name="T2" fmla="*/ 6 w 46"/>
                <a:gd name="T3" fmla="*/ 40 h 46"/>
                <a:gd name="T4" fmla="*/ 23 w 46"/>
                <a:gd name="T5" fmla="*/ 46 h 46"/>
                <a:gd name="T6" fmla="*/ 40 w 46"/>
                <a:gd name="T7" fmla="*/ 40 h 46"/>
                <a:gd name="T8" fmla="*/ 46 w 46"/>
                <a:gd name="T9" fmla="*/ 23 h 46"/>
                <a:gd name="T10" fmla="*/ 40 w 46"/>
                <a:gd name="T11" fmla="*/ 5 h 46"/>
                <a:gd name="T12" fmla="*/ 23 w 46"/>
                <a:gd name="T13" fmla="*/ 0 h 46"/>
                <a:gd name="T14" fmla="*/ 6 w 46"/>
                <a:gd name="T15" fmla="*/ 5 h 46"/>
                <a:gd name="T16" fmla="*/ 0 w 46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6"/>
                <a:gd name="T29" fmla="*/ 46 w 46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6">
                  <a:moveTo>
                    <a:pt x="0" y="23"/>
                  </a:moveTo>
                  <a:lnTo>
                    <a:pt x="6" y="40"/>
                  </a:lnTo>
                  <a:lnTo>
                    <a:pt x="23" y="46"/>
                  </a:lnTo>
                  <a:lnTo>
                    <a:pt x="40" y="40"/>
                  </a:lnTo>
                  <a:lnTo>
                    <a:pt x="46" y="23"/>
                  </a:lnTo>
                  <a:lnTo>
                    <a:pt x="40" y="5"/>
                  </a:lnTo>
                  <a:lnTo>
                    <a:pt x="23" y="0"/>
                  </a:lnTo>
                  <a:lnTo>
                    <a:pt x="6" y="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217"/>
            <p:cNvSpPr>
              <a:spLocks/>
            </p:cNvSpPr>
            <p:nvPr/>
          </p:nvSpPr>
          <p:spPr bwMode="auto">
            <a:xfrm>
              <a:off x="3334" y="2957"/>
              <a:ext cx="46" cy="52"/>
            </a:xfrm>
            <a:custGeom>
              <a:avLst/>
              <a:gdLst>
                <a:gd name="T0" fmla="*/ 0 w 46"/>
                <a:gd name="T1" fmla="*/ 29 h 52"/>
                <a:gd name="T2" fmla="*/ 6 w 46"/>
                <a:gd name="T3" fmla="*/ 46 h 52"/>
                <a:gd name="T4" fmla="*/ 23 w 46"/>
                <a:gd name="T5" fmla="*/ 52 h 52"/>
                <a:gd name="T6" fmla="*/ 40 w 46"/>
                <a:gd name="T7" fmla="*/ 46 h 52"/>
                <a:gd name="T8" fmla="*/ 46 w 46"/>
                <a:gd name="T9" fmla="*/ 23 h 52"/>
                <a:gd name="T10" fmla="*/ 40 w 46"/>
                <a:gd name="T11" fmla="*/ 6 h 52"/>
                <a:gd name="T12" fmla="*/ 23 w 46"/>
                <a:gd name="T13" fmla="*/ 0 h 52"/>
                <a:gd name="T14" fmla="*/ 6 w 46"/>
                <a:gd name="T15" fmla="*/ 6 h 52"/>
                <a:gd name="T16" fmla="*/ 0 w 46"/>
                <a:gd name="T17" fmla="*/ 29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52"/>
                <a:gd name="T29" fmla="*/ 46 w 46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52">
                  <a:moveTo>
                    <a:pt x="0" y="29"/>
                  </a:moveTo>
                  <a:lnTo>
                    <a:pt x="6" y="46"/>
                  </a:lnTo>
                  <a:lnTo>
                    <a:pt x="23" y="52"/>
                  </a:lnTo>
                  <a:lnTo>
                    <a:pt x="40" y="46"/>
                  </a:lnTo>
                  <a:lnTo>
                    <a:pt x="46" y="23"/>
                  </a:lnTo>
                  <a:lnTo>
                    <a:pt x="40" y="6"/>
                  </a:lnTo>
                  <a:lnTo>
                    <a:pt x="23" y="0"/>
                  </a:lnTo>
                  <a:lnTo>
                    <a:pt x="6" y="6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218"/>
            <p:cNvSpPr>
              <a:spLocks/>
            </p:cNvSpPr>
            <p:nvPr/>
          </p:nvSpPr>
          <p:spPr bwMode="auto">
            <a:xfrm>
              <a:off x="3495" y="2922"/>
              <a:ext cx="47" cy="47"/>
            </a:xfrm>
            <a:custGeom>
              <a:avLst/>
              <a:gdLst>
                <a:gd name="T0" fmla="*/ 0 w 47"/>
                <a:gd name="T1" fmla="*/ 24 h 47"/>
                <a:gd name="T2" fmla="*/ 6 w 47"/>
                <a:gd name="T3" fmla="*/ 41 h 47"/>
                <a:gd name="T4" fmla="*/ 23 w 47"/>
                <a:gd name="T5" fmla="*/ 47 h 47"/>
                <a:gd name="T6" fmla="*/ 41 w 47"/>
                <a:gd name="T7" fmla="*/ 41 h 47"/>
                <a:gd name="T8" fmla="*/ 47 w 47"/>
                <a:gd name="T9" fmla="*/ 24 h 47"/>
                <a:gd name="T10" fmla="*/ 41 w 47"/>
                <a:gd name="T11" fmla="*/ 6 h 47"/>
                <a:gd name="T12" fmla="*/ 23 w 47"/>
                <a:gd name="T13" fmla="*/ 0 h 47"/>
                <a:gd name="T14" fmla="*/ 6 w 47"/>
                <a:gd name="T15" fmla="*/ 6 h 47"/>
                <a:gd name="T16" fmla="*/ 0 w 47"/>
                <a:gd name="T17" fmla="*/ 24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47"/>
                <a:gd name="T29" fmla="*/ 47 w 47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47">
                  <a:moveTo>
                    <a:pt x="0" y="24"/>
                  </a:moveTo>
                  <a:lnTo>
                    <a:pt x="6" y="41"/>
                  </a:lnTo>
                  <a:lnTo>
                    <a:pt x="23" y="47"/>
                  </a:lnTo>
                  <a:lnTo>
                    <a:pt x="41" y="41"/>
                  </a:lnTo>
                  <a:lnTo>
                    <a:pt x="47" y="24"/>
                  </a:lnTo>
                  <a:lnTo>
                    <a:pt x="41" y="6"/>
                  </a:lnTo>
                  <a:lnTo>
                    <a:pt x="23" y="0"/>
                  </a:lnTo>
                  <a:lnTo>
                    <a:pt x="6" y="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219"/>
            <p:cNvSpPr>
              <a:spLocks/>
            </p:cNvSpPr>
            <p:nvPr/>
          </p:nvSpPr>
          <p:spPr bwMode="auto">
            <a:xfrm>
              <a:off x="3524" y="2853"/>
              <a:ext cx="46" cy="46"/>
            </a:xfrm>
            <a:custGeom>
              <a:avLst/>
              <a:gdLst>
                <a:gd name="T0" fmla="*/ 0 w 46"/>
                <a:gd name="T1" fmla="*/ 23 h 46"/>
                <a:gd name="T2" fmla="*/ 6 w 46"/>
                <a:gd name="T3" fmla="*/ 41 h 46"/>
                <a:gd name="T4" fmla="*/ 23 w 46"/>
                <a:gd name="T5" fmla="*/ 46 h 46"/>
                <a:gd name="T6" fmla="*/ 41 w 46"/>
                <a:gd name="T7" fmla="*/ 41 h 46"/>
                <a:gd name="T8" fmla="*/ 46 w 46"/>
                <a:gd name="T9" fmla="*/ 23 h 46"/>
                <a:gd name="T10" fmla="*/ 41 w 46"/>
                <a:gd name="T11" fmla="*/ 6 h 46"/>
                <a:gd name="T12" fmla="*/ 23 w 46"/>
                <a:gd name="T13" fmla="*/ 0 h 46"/>
                <a:gd name="T14" fmla="*/ 6 w 46"/>
                <a:gd name="T15" fmla="*/ 6 h 46"/>
                <a:gd name="T16" fmla="*/ 0 w 46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6"/>
                <a:gd name="T29" fmla="*/ 46 w 46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6">
                  <a:moveTo>
                    <a:pt x="0" y="23"/>
                  </a:moveTo>
                  <a:lnTo>
                    <a:pt x="6" y="41"/>
                  </a:lnTo>
                  <a:lnTo>
                    <a:pt x="23" y="46"/>
                  </a:lnTo>
                  <a:lnTo>
                    <a:pt x="41" y="41"/>
                  </a:lnTo>
                  <a:lnTo>
                    <a:pt x="46" y="23"/>
                  </a:lnTo>
                  <a:lnTo>
                    <a:pt x="41" y="6"/>
                  </a:lnTo>
                  <a:lnTo>
                    <a:pt x="23" y="0"/>
                  </a:lnTo>
                  <a:lnTo>
                    <a:pt x="6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220"/>
            <p:cNvSpPr>
              <a:spLocks/>
            </p:cNvSpPr>
            <p:nvPr/>
          </p:nvSpPr>
          <p:spPr bwMode="auto">
            <a:xfrm>
              <a:off x="3559" y="2847"/>
              <a:ext cx="46" cy="47"/>
            </a:xfrm>
            <a:custGeom>
              <a:avLst/>
              <a:gdLst>
                <a:gd name="T0" fmla="*/ 0 w 46"/>
                <a:gd name="T1" fmla="*/ 23 h 47"/>
                <a:gd name="T2" fmla="*/ 6 w 46"/>
                <a:gd name="T3" fmla="*/ 41 h 47"/>
                <a:gd name="T4" fmla="*/ 23 w 46"/>
                <a:gd name="T5" fmla="*/ 47 h 47"/>
                <a:gd name="T6" fmla="*/ 40 w 46"/>
                <a:gd name="T7" fmla="*/ 41 h 47"/>
                <a:gd name="T8" fmla="*/ 46 w 46"/>
                <a:gd name="T9" fmla="*/ 23 h 47"/>
                <a:gd name="T10" fmla="*/ 40 w 46"/>
                <a:gd name="T11" fmla="*/ 6 h 47"/>
                <a:gd name="T12" fmla="*/ 23 w 46"/>
                <a:gd name="T13" fmla="*/ 0 h 47"/>
                <a:gd name="T14" fmla="*/ 6 w 46"/>
                <a:gd name="T15" fmla="*/ 6 h 47"/>
                <a:gd name="T16" fmla="*/ 0 w 46"/>
                <a:gd name="T17" fmla="*/ 23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7"/>
                <a:gd name="T29" fmla="*/ 46 w 46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7">
                  <a:moveTo>
                    <a:pt x="0" y="23"/>
                  </a:moveTo>
                  <a:lnTo>
                    <a:pt x="6" y="41"/>
                  </a:lnTo>
                  <a:lnTo>
                    <a:pt x="23" y="47"/>
                  </a:lnTo>
                  <a:lnTo>
                    <a:pt x="40" y="41"/>
                  </a:lnTo>
                  <a:lnTo>
                    <a:pt x="46" y="23"/>
                  </a:lnTo>
                  <a:lnTo>
                    <a:pt x="40" y="6"/>
                  </a:lnTo>
                  <a:lnTo>
                    <a:pt x="23" y="0"/>
                  </a:lnTo>
                  <a:lnTo>
                    <a:pt x="6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221"/>
            <p:cNvSpPr>
              <a:spLocks/>
            </p:cNvSpPr>
            <p:nvPr/>
          </p:nvSpPr>
          <p:spPr bwMode="auto">
            <a:xfrm>
              <a:off x="3680" y="2755"/>
              <a:ext cx="46" cy="46"/>
            </a:xfrm>
            <a:custGeom>
              <a:avLst/>
              <a:gdLst>
                <a:gd name="T0" fmla="*/ 0 w 46"/>
                <a:gd name="T1" fmla="*/ 23 h 46"/>
                <a:gd name="T2" fmla="*/ 6 w 46"/>
                <a:gd name="T3" fmla="*/ 40 h 46"/>
                <a:gd name="T4" fmla="*/ 23 w 46"/>
                <a:gd name="T5" fmla="*/ 46 h 46"/>
                <a:gd name="T6" fmla="*/ 40 w 46"/>
                <a:gd name="T7" fmla="*/ 40 h 46"/>
                <a:gd name="T8" fmla="*/ 46 w 46"/>
                <a:gd name="T9" fmla="*/ 23 h 46"/>
                <a:gd name="T10" fmla="*/ 40 w 46"/>
                <a:gd name="T11" fmla="*/ 6 h 46"/>
                <a:gd name="T12" fmla="*/ 23 w 46"/>
                <a:gd name="T13" fmla="*/ 0 h 46"/>
                <a:gd name="T14" fmla="*/ 6 w 46"/>
                <a:gd name="T15" fmla="*/ 6 h 46"/>
                <a:gd name="T16" fmla="*/ 0 w 46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6"/>
                <a:gd name="T29" fmla="*/ 46 w 46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6">
                  <a:moveTo>
                    <a:pt x="0" y="23"/>
                  </a:moveTo>
                  <a:lnTo>
                    <a:pt x="6" y="40"/>
                  </a:lnTo>
                  <a:lnTo>
                    <a:pt x="23" y="46"/>
                  </a:lnTo>
                  <a:lnTo>
                    <a:pt x="40" y="40"/>
                  </a:lnTo>
                  <a:lnTo>
                    <a:pt x="46" y="23"/>
                  </a:lnTo>
                  <a:lnTo>
                    <a:pt x="40" y="6"/>
                  </a:lnTo>
                  <a:lnTo>
                    <a:pt x="23" y="0"/>
                  </a:lnTo>
                  <a:lnTo>
                    <a:pt x="6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222"/>
            <p:cNvSpPr>
              <a:spLocks/>
            </p:cNvSpPr>
            <p:nvPr/>
          </p:nvSpPr>
          <p:spPr bwMode="auto">
            <a:xfrm>
              <a:off x="3720" y="2697"/>
              <a:ext cx="47" cy="52"/>
            </a:xfrm>
            <a:custGeom>
              <a:avLst/>
              <a:gdLst>
                <a:gd name="T0" fmla="*/ 0 w 47"/>
                <a:gd name="T1" fmla="*/ 29 h 52"/>
                <a:gd name="T2" fmla="*/ 6 w 47"/>
                <a:gd name="T3" fmla="*/ 46 h 52"/>
                <a:gd name="T4" fmla="*/ 24 w 47"/>
                <a:gd name="T5" fmla="*/ 52 h 52"/>
                <a:gd name="T6" fmla="*/ 41 w 47"/>
                <a:gd name="T7" fmla="*/ 46 h 52"/>
                <a:gd name="T8" fmla="*/ 47 w 47"/>
                <a:gd name="T9" fmla="*/ 29 h 52"/>
                <a:gd name="T10" fmla="*/ 41 w 47"/>
                <a:gd name="T11" fmla="*/ 6 h 52"/>
                <a:gd name="T12" fmla="*/ 24 w 47"/>
                <a:gd name="T13" fmla="*/ 0 h 52"/>
                <a:gd name="T14" fmla="*/ 6 w 47"/>
                <a:gd name="T15" fmla="*/ 6 h 52"/>
                <a:gd name="T16" fmla="*/ 0 w 47"/>
                <a:gd name="T17" fmla="*/ 29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52"/>
                <a:gd name="T29" fmla="*/ 47 w 47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52">
                  <a:moveTo>
                    <a:pt x="0" y="29"/>
                  </a:moveTo>
                  <a:lnTo>
                    <a:pt x="6" y="46"/>
                  </a:lnTo>
                  <a:lnTo>
                    <a:pt x="24" y="52"/>
                  </a:lnTo>
                  <a:lnTo>
                    <a:pt x="41" y="46"/>
                  </a:lnTo>
                  <a:lnTo>
                    <a:pt x="47" y="29"/>
                  </a:lnTo>
                  <a:lnTo>
                    <a:pt x="41" y="6"/>
                  </a:lnTo>
                  <a:lnTo>
                    <a:pt x="24" y="0"/>
                  </a:lnTo>
                  <a:lnTo>
                    <a:pt x="6" y="6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223"/>
            <p:cNvSpPr>
              <a:spLocks/>
            </p:cNvSpPr>
            <p:nvPr/>
          </p:nvSpPr>
          <p:spPr bwMode="auto">
            <a:xfrm>
              <a:off x="3796" y="2691"/>
              <a:ext cx="46" cy="52"/>
            </a:xfrm>
            <a:custGeom>
              <a:avLst/>
              <a:gdLst>
                <a:gd name="T0" fmla="*/ 0 w 46"/>
                <a:gd name="T1" fmla="*/ 23 h 52"/>
                <a:gd name="T2" fmla="*/ 5 w 46"/>
                <a:gd name="T3" fmla="*/ 47 h 52"/>
                <a:gd name="T4" fmla="*/ 23 w 46"/>
                <a:gd name="T5" fmla="*/ 52 h 52"/>
                <a:gd name="T6" fmla="*/ 40 w 46"/>
                <a:gd name="T7" fmla="*/ 47 h 52"/>
                <a:gd name="T8" fmla="*/ 46 w 46"/>
                <a:gd name="T9" fmla="*/ 23 h 52"/>
                <a:gd name="T10" fmla="*/ 40 w 46"/>
                <a:gd name="T11" fmla="*/ 6 h 52"/>
                <a:gd name="T12" fmla="*/ 23 w 46"/>
                <a:gd name="T13" fmla="*/ 0 h 52"/>
                <a:gd name="T14" fmla="*/ 5 w 46"/>
                <a:gd name="T15" fmla="*/ 6 h 52"/>
                <a:gd name="T16" fmla="*/ 0 w 46"/>
                <a:gd name="T17" fmla="*/ 23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52"/>
                <a:gd name="T29" fmla="*/ 46 w 46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52">
                  <a:moveTo>
                    <a:pt x="0" y="23"/>
                  </a:moveTo>
                  <a:lnTo>
                    <a:pt x="5" y="47"/>
                  </a:lnTo>
                  <a:lnTo>
                    <a:pt x="23" y="52"/>
                  </a:lnTo>
                  <a:lnTo>
                    <a:pt x="40" y="47"/>
                  </a:lnTo>
                  <a:lnTo>
                    <a:pt x="46" y="23"/>
                  </a:lnTo>
                  <a:lnTo>
                    <a:pt x="40" y="6"/>
                  </a:lnTo>
                  <a:lnTo>
                    <a:pt x="23" y="0"/>
                  </a:lnTo>
                  <a:lnTo>
                    <a:pt x="5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224"/>
            <p:cNvSpPr>
              <a:spLocks/>
            </p:cNvSpPr>
            <p:nvPr/>
          </p:nvSpPr>
          <p:spPr bwMode="auto">
            <a:xfrm>
              <a:off x="3957" y="2593"/>
              <a:ext cx="46" cy="46"/>
            </a:xfrm>
            <a:custGeom>
              <a:avLst/>
              <a:gdLst>
                <a:gd name="T0" fmla="*/ 0 w 46"/>
                <a:gd name="T1" fmla="*/ 23 h 46"/>
                <a:gd name="T2" fmla="*/ 6 w 46"/>
                <a:gd name="T3" fmla="*/ 41 h 46"/>
                <a:gd name="T4" fmla="*/ 23 w 46"/>
                <a:gd name="T5" fmla="*/ 46 h 46"/>
                <a:gd name="T6" fmla="*/ 41 w 46"/>
                <a:gd name="T7" fmla="*/ 41 h 46"/>
                <a:gd name="T8" fmla="*/ 46 w 46"/>
                <a:gd name="T9" fmla="*/ 23 h 46"/>
                <a:gd name="T10" fmla="*/ 41 w 46"/>
                <a:gd name="T11" fmla="*/ 6 h 46"/>
                <a:gd name="T12" fmla="*/ 23 w 46"/>
                <a:gd name="T13" fmla="*/ 0 h 46"/>
                <a:gd name="T14" fmla="*/ 6 w 46"/>
                <a:gd name="T15" fmla="*/ 6 h 46"/>
                <a:gd name="T16" fmla="*/ 0 w 46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6"/>
                <a:gd name="T29" fmla="*/ 46 w 46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6">
                  <a:moveTo>
                    <a:pt x="0" y="23"/>
                  </a:moveTo>
                  <a:lnTo>
                    <a:pt x="6" y="41"/>
                  </a:lnTo>
                  <a:lnTo>
                    <a:pt x="23" y="46"/>
                  </a:lnTo>
                  <a:lnTo>
                    <a:pt x="41" y="41"/>
                  </a:lnTo>
                  <a:lnTo>
                    <a:pt x="46" y="23"/>
                  </a:lnTo>
                  <a:lnTo>
                    <a:pt x="41" y="6"/>
                  </a:lnTo>
                  <a:lnTo>
                    <a:pt x="23" y="0"/>
                  </a:lnTo>
                  <a:lnTo>
                    <a:pt x="6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225"/>
            <p:cNvSpPr>
              <a:spLocks/>
            </p:cNvSpPr>
            <p:nvPr/>
          </p:nvSpPr>
          <p:spPr bwMode="auto">
            <a:xfrm>
              <a:off x="3894" y="2691"/>
              <a:ext cx="46" cy="47"/>
            </a:xfrm>
            <a:custGeom>
              <a:avLst/>
              <a:gdLst>
                <a:gd name="T0" fmla="*/ 0 w 46"/>
                <a:gd name="T1" fmla="*/ 23 h 47"/>
                <a:gd name="T2" fmla="*/ 5 w 46"/>
                <a:gd name="T3" fmla="*/ 41 h 47"/>
                <a:gd name="T4" fmla="*/ 23 w 46"/>
                <a:gd name="T5" fmla="*/ 47 h 47"/>
                <a:gd name="T6" fmla="*/ 40 w 46"/>
                <a:gd name="T7" fmla="*/ 41 h 47"/>
                <a:gd name="T8" fmla="*/ 46 w 46"/>
                <a:gd name="T9" fmla="*/ 23 h 47"/>
                <a:gd name="T10" fmla="*/ 40 w 46"/>
                <a:gd name="T11" fmla="*/ 6 h 47"/>
                <a:gd name="T12" fmla="*/ 23 w 46"/>
                <a:gd name="T13" fmla="*/ 0 h 47"/>
                <a:gd name="T14" fmla="*/ 5 w 46"/>
                <a:gd name="T15" fmla="*/ 6 h 47"/>
                <a:gd name="T16" fmla="*/ 0 w 46"/>
                <a:gd name="T17" fmla="*/ 23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7"/>
                <a:gd name="T29" fmla="*/ 46 w 46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7">
                  <a:moveTo>
                    <a:pt x="0" y="23"/>
                  </a:moveTo>
                  <a:lnTo>
                    <a:pt x="5" y="41"/>
                  </a:lnTo>
                  <a:lnTo>
                    <a:pt x="23" y="47"/>
                  </a:lnTo>
                  <a:lnTo>
                    <a:pt x="40" y="41"/>
                  </a:lnTo>
                  <a:lnTo>
                    <a:pt x="46" y="23"/>
                  </a:lnTo>
                  <a:lnTo>
                    <a:pt x="40" y="6"/>
                  </a:lnTo>
                  <a:lnTo>
                    <a:pt x="23" y="0"/>
                  </a:lnTo>
                  <a:lnTo>
                    <a:pt x="5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226"/>
            <p:cNvSpPr>
              <a:spLocks/>
            </p:cNvSpPr>
            <p:nvPr/>
          </p:nvSpPr>
          <p:spPr bwMode="auto">
            <a:xfrm>
              <a:off x="3922" y="2703"/>
              <a:ext cx="47" cy="46"/>
            </a:xfrm>
            <a:custGeom>
              <a:avLst/>
              <a:gdLst>
                <a:gd name="T0" fmla="*/ 0 w 47"/>
                <a:gd name="T1" fmla="*/ 23 h 46"/>
                <a:gd name="T2" fmla="*/ 6 w 47"/>
                <a:gd name="T3" fmla="*/ 40 h 46"/>
                <a:gd name="T4" fmla="*/ 24 w 47"/>
                <a:gd name="T5" fmla="*/ 46 h 46"/>
                <a:gd name="T6" fmla="*/ 41 w 47"/>
                <a:gd name="T7" fmla="*/ 40 h 46"/>
                <a:gd name="T8" fmla="*/ 47 w 47"/>
                <a:gd name="T9" fmla="*/ 23 h 46"/>
                <a:gd name="T10" fmla="*/ 41 w 47"/>
                <a:gd name="T11" fmla="*/ 6 h 46"/>
                <a:gd name="T12" fmla="*/ 24 w 47"/>
                <a:gd name="T13" fmla="*/ 0 h 46"/>
                <a:gd name="T14" fmla="*/ 6 w 47"/>
                <a:gd name="T15" fmla="*/ 6 h 46"/>
                <a:gd name="T16" fmla="*/ 0 w 47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46"/>
                <a:gd name="T29" fmla="*/ 47 w 47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46">
                  <a:moveTo>
                    <a:pt x="0" y="23"/>
                  </a:moveTo>
                  <a:lnTo>
                    <a:pt x="6" y="40"/>
                  </a:lnTo>
                  <a:lnTo>
                    <a:pt x="24" y="46"/>
                  </a:lnTo>
                  <a:lnTo>
                    <a:pt x="41" y="40"/>
                  </a:lnTo>
                  <a:lnTo>
                    <a:pt x="47" y="23"/>
                  </a:lnTo>
                  <a:lnTo>
                    <a:pt x="41" y="6"/>
                  </a:lnTo>
                  <a:lnTo>
                    <a:pt x="24" y="0"/>
                  </a:lnTo>
                  <a:lnTo>
                    <a:pt x="6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227"/>
            <p:cNvSpPr>
              <a:spLocks/>
            </p:cNvSpPr>
            <p:nvPr/>
          </p:nvSpPr>
          <p:spPr bwMode="auto">
            <a:xfrm>
              <a:off x="3974" y="2691"/>
              <a:ext cx="47" cy="47"/>
            </a:xfrm>
            <a:custGeom>
              <a:avLst/>
              <a:gdLst>
                <a:gd name="T0" fmla="*/ 0 w 47"/>
                <a:gd name="T1" fmla="*/ 23 h 47"/>
                <a:gd name="T2" fmla="*/ 6 w 47"/>
                <a:gd name="T3" fmla="*/ 41 h 47"/>
                <a:gd name="T4" fmla="*/ 24 w 47"/>
                <a:gd name="T5" fmla="*/ 47 h 47"/>
                <a:gd name="T6" fmla="*/ 41 w 47"/>
                <a:gd name="T7" fmla="*/ 41 h 47"/>
                <a:gd name="T8" fmla="*/ 47 w 47"/>
                <a:gd name="T9" fmla="*/ 23 h 47"/>
                <a:gd name="T10" fmla="*/ 41 w 47"/>
                <a:gd name="T11" fmla="*/ 6 h 47"/>
                <a:gd name="T12" fmla="*/ 24 w 47"/>
                <a:gd name="T13" fmla="*/ 0 h 47"/>
                <a:gd name="T14" fmla="*/ 6 w 47"/>
                <a:gd name="T15" fmla="*/ 6 h 47"/>
                <a:gd name="T16" fmla="*/ 0 w 47"/>
                <a:gd name="T17" fmla="*/ 23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47"/>
                <a:gd name="T29" fmla="*/ 47 w 47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47">
                  <a:moveTo>
                    <a:pt x="0" y="23"/>
                  </a:moveTo>
                  <a:lnTo>
                    <a:pt x="6" y="41"/>
                  </a:lnTo>
                  <a:lnTo>
                    <a:pt x="24" y="47"/>
                  </a:lnTo>
                  <a:lnTo>
                    <a:pt x="41" y="41"/>
                  </a:lnTo>
                  <a:lnTo>
                    <a:pt x="47" y="23"/>
                  </a:lnTo>
                  <a:lnTo>
                    <a:pt x="41" y="6"/>
                  </a:lnTo>
                  <a:lnTo>
                    <a:pt x="24" y="0"/>
                  </a:lnTo>
                  <a:lnTo>
                    <a:pt x="6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228"/>
            <p:cNvSpPr>
              <a:spLocks/>
            </p:cNvSpPr>
            <p:nvPr/>
          </p:nvSpPr>
          <p:spPr bwMode="auto">
            <a:xfrm>
              <a:off x="4021" y="2703"/>
              <a:ext cx="46" cy="46"/>
            </a:xfrm>
            <a:custGeom>
              <a:avLst/>
              <a:gdLst>
                <a:gd name="T0" fmla="*/ 0 w 46"/>
                <a:gd name="T1" fmla="*/ 23 h 46"/>
                <a:gd name="T2" fmla="*/ 5 w 46"/>
                <a:gd name="T3" fmla="*/ 40 h 46"/>
                <a:gd name="T4" fmla="*/ 23 w 46"/>
                <a:gd name="T5" fmla="*/ 46 h 46"/>
                <a:gd name="T6" fmla="*/ 40 w 46"/>
                <a:gd name="T7" fmla="*/ 40 h 46"/>
                <a:gd name="T8" fmla="*/ 46 w 46"/>
                <a:gd name="T9" fmla="*/ 23 h 46"/>
                <a:gd name="T10" fmla="*/ 40 w 46"/>
                <a:gd name="T11" fmla="*/ 6 h 46"/>
                <a:gd name="T12" fmla="*/ 23 w 46"/>
                <a:gd name="T13" fmla="*/ 0 h 46"/>
                <a:gd name="T14" fmla="*/ 5 w 46"/>
                <a:gd name="T15" fmla="*/ 6 h 46"/>
                <a:gd name="T16" fmla="*/ 0 w 46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6"/>
                <a:gd name="T29" fmla="*/ 46 w 46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6">
                  <a:moveTo>
                    <a:pt x="0" y="23"/>
                  </a:moveTo>
                  <a:lnTo>
                    <a:pt x="5" y="40"/>
                  </a:lnTo>
                  <a:lnTo>
                    <a:pt x="23" y="46"/>
                  </a:lnTo>
                  <a:lnTo>
                    <a:pt x="40" y="40"/>
                  </a:lnTo>
                  <a:lnTo>
                    <a:pt x="46" y="23"/>
                  </a:lnTo>
                  <a:lnTo>
                    <a:pt x="40" y="6"/>
                  </a:lnTo>
                  <a:lnTo>
                    <a:pt x="23" y="0"/>
                  </a:lnTo>
                  <a:lnTo>
                    <a:pt x="5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229"/>
            <p:cNvSpPr>
              <a:spLocks/>
            </p:cNvSpPr>
            <p:nvPr/>
          </p:nvSpPr>
          <p:spPr bwMode="auto">
            <a:xfrm>
              <a:off x="4003" y="2634"/>
              <a:ext cx="46" cy="46"/>
            </a:xfrm>
            <a:custGeom>
              <a:avLst/>
              <a:gdLst>
                <a:gd name="T0" fmla="*/ 0 w 46"/>
                <a:gd name="T1" fmla="*/ 23 h 46"/>
                <a:gd name="T2" fmla="*/ 6 w 46"/>
                <a:gd name="T3" fmla="*/ 40 h 46"/>
                <a:gd name="T4" fmla="*/ 23 w 46"/>
                <a:gd name="T5" fmla="*/ 46 h 46"/>
                <a:gd name="T6" fmla="*/ 41 w 46"/>
                <a:gd name="T7" fmla="*/ 40 h 46"/>
                <a:gd name="T8" fmla="*/ 46 w 46"/>
                <a:gd name="T9" fmla="*/ 23 h 46"/>
                <a:gd name="T10" fmla="*/ 41 w 46"/>
                <a:gd name="T11" fmla="*/ 5 h 46"/>
                <a:gd name="T12" fmla="*/ 23 w 46"/>
                <a:gd name="T13" fmla="*/ 0 h 46"/>
                <a:gd name="T14" fmla="*/ 6 w 46"/>
                <a:gd name="T15" fmla="*/ 5 h 46"/>
                <a:gd name="T16" fmla="*/ 0 w 46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6"/>
                <a:gd name="T29" fmla="*/ 46 w 46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6">
                  <a:moveTo>
                    <a:pt x="0" y="23"/>
                  </a:moveTo>
                  <a:lnTo>
                    <a:pt x="6" y="40"/>
                  </a:lnTo>
                  <a:lnTo>
                    <a:pt x="23" y="46"/>
                  </a:lnTo>
                  <a:lnTo>
                    <a:pt x="41" y="40"/>
                  </a:lnTo>
                  <a:lnTo>
                    <a:pt x="46" y="23"/>
                  </a:lnTo>
                  <a:lnTo>
                    <a:pt x="41" y="5"/>
                  </a:lnTo>
                  <a:lnTo>
                    <a:pt x="23" y="0"/>
                  </a:lnTo>
                  <a:lnTo>
                    <a:pt x="6" y="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230"/>
            <p:cNvSpPr>
              <a:spLocks/>
            </p:cNvSpPr>
            <p:nvPr/>
          </p:nvSpPr>
          <p:spPr bwMode="auto">
            <a:xfrm>
              <a:off x="4205" y="2911"/>
              <a:ext cx="52" cy="46"/>
            </a:xfrm>
            <a:custGeom>
              <a:avLst/>
              <a:gdLst>
                <a:gd name="T0" fmla="*/ 0 w 52"/>
                <a:gd name="T1" fmla="*/ 23 h 46"/>
                <a:gd name="T2" fmla="*/ 6 w 52"/>
                <a:gd name="T3" fmla="*/ 40 h 46"/>
                <a:gd name="T4" fmla="*/ 29 w 52"/>
                <a:gd name="T5" fmla="*/ 46 h 46"/>
                <a:gd name="T6" fmla="*/ 46 w 52"/>
                <a:gd name="T7" fmla="*/ 40 h 46"/>
                <a:gd name="T8" fmla="*/ 52 w 52"/>
                <a:gd name="T9" fmla="*/ 23 h 46"/>
                <a:gd name="T10" fmla="*/ 46 w 52"/>
                <a:gd name="T11" fmla="*/ 6 h 46"/>
                <a:gd name="T12" fmla="*/ 29 w 52"/>
                <a:gd name="T13" fmla="*/ 0 h 46"/>
                <a:gd name="T14" fmla="*/ 6 w 52"/>
                <a:gd name="T15" fmla="*/ 6 h 46"/>
                <a:gd name="T16" fmla="*/ 0 w 52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"/>
                <a:gd name="T28" fmla="*/ 0 h 46"/>
                <a:gd name="T29" fmla="*/ 52 w 52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" h="46">
                  <a:moveTo>
                    <a:pt x="0" y="23"/>
                  </a:moveTo>
                  <a:lnTo>
                    <a:pt x="6" y="40"/>
                  </a:lnTo>
                  <a:lnTo>
                    <a:pt x="29" y="46"/>
                  </a:lnTo>
                  <a:lnTo>
                    <a:pt x="46" y="40"/>
                  </a:lnTo>
                  <a:lnTo>
                    <a:pt x="52" y="23"/>
                  </a:lnTo>
                  <a:lnTo>
                    <a:pt x="46" y="6"/>
                  </a:lnTo>
                  <a:lnTo>
                    <a:pt x="29" y="0"/>
                  </a:lnTo>
                  <a:lnTo>
                    <a:pt x="6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231"/>
            <p:cNvSpPr>
              <a:spLocks/>
            </p:cNvSpPr>
            <p:nvPr/>
          </p:nvSpPr>
          <p:spPr bwMode="auto">
            <a:xfrm>
              <a:off x="4407" y="3055"/>
              <a:ext cx="46" cy="47"/>
            </a:xfrm>
            <a:custGeom>
              <a:avLst/>
              <a:gdLst>
                <a:gd name="T0" fmla="*/ 0 w 46"/>
                <a:gd name="T1" fmla="*/ 23 h 47"/>
                <a:gd name="T2" fmla="*/ 6 w 46"/>
                <a:gd name="T3" fmla="*/ 41 h 47"/>
                <a:gd name="T4" fmla="*/ 23 w 46"/>
                <a:gd name="T5" fmla="*/ 47 h 47"/>
                <a:gd name="T6" fmla="*/ 41 w 46"/>
                <a:gd name="T7" fmla="*/ 41 h 47"/>
                <a:gd name="T8" fmla="*/ 46 w 46"/>
                <a:gd name="T9" fmla="*/ 23 h 47"/>
                <a:gd name="T10" fmla="*/ 41 w 46"/>
                <a:gd name="T11" fmla="*/ 6 h 47"/>
                <a:gd name="T12" fmla="*/ 23 w 46"/>
                <a:gd name="T13" fmla="*/ 0 h 47"/>
                <a:gd name="T14" fmla="*/ 6 w 46"/>
                <a:gd name="T15" fmla="*/ 6 h 47"/>
                <a:gd name="T16" fmla="*/ 0 w 46"/>
                <a:gd name="T17" fmla="*/ 23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7"/>
                <a:gd name="T29" fmla="*/ 46 w 46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7">
                  <a:moveTo>
                    <a:pt x="0" y="23"/>
                  </a:moveTo>
                  <a:lnTo>
                    <a:pt x="6" y="41"/>
                  </a:lnTo>
                  <a:lnTo>
                    <a:pt x="23" y="47"/>
                  </a:lnTo>
                  <a:lnTo>
                    <a:pt x="41" y="41"/>
                  </a:lnTo>
                  <a:lnTo>
                    <a:pt x="46" y="23"/>
                  </a:lnTo>
                  <a:lnTo>
                    <a:pt x="41" y="6"/>
                  </a:lnTo>
                  <a:lnTo>
                    <a:pt x="23" y="0"/>
                  </a:lnTo>
                  <a:lnTo>
                    <a:pt x="6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232"/>
            <p:cNvSpPr>
              <a:spLocks/>
            </p:cNvSpPr>
            <p:nvPr/>
          </p:nvSpPr>
          <p:spPr bwMode="auto">
            <a:xfrm>
              <a:off x="4286" y="3107"/>
              <a:ext cx="46" cy="46"/>
            </a:xfrm>
            <a:custGeom>
              <a:avLst/>
              <a:gdLst>
                <a:gd name="T0" fmla="*/ 0 w 46"/>
                <a:gd name="T1" fmla="*/ 23 h 46"/>
                <a:gd name="T2" fmla="*/ 6 w 46"/>
                <a:gd name="T3" fmla="*/ 41 h 46"/>
                <a:gd name="T4" fmla="*/ 23 w 46"/>
                <a:gd name="T5" fmla="*/ 46 h 46"/>
                <a:gd name="T6" fmla="*/ 41 w 46"/>
                <a:gd name="T7" fmla="*/ 41 h 46"/>
                <a:gd name="T8" fmla="*/ 46 w 46"/>
                <a:gd name="T9" fmla="*/ 23 h 46"/>
                <a:gd name="T10" fmla="*/ 41 w 46"/>
                <a:gd name="T11" fmla="*/ 6 h 46"/>
                <a:gd name="T12" fmla="*/ 23 w 46"/>
                <a:gd name="T13" fmla="*/ 0 h 46"/>
                <a:gd name="T14" fmla="*/ 6 w 46"/>
                <a:gd name="T15" fmla="*/ 6 h 46"/>
                <a:gd name="T16" fmla="*/ 0 w 46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6"/>
                <a:gd name="T29" fmla="*/ 46 w 46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6">
                  <a:moveTo>
                    <a:pt x="0" y="23"/>
                  </a:moveTo>
                  <a:lnTo>
                    <a:pt x="6" y="41"/>
                  </a:lnTo>
                  <a:lnTo>
                    <a:pt x="23" y="46"/>
                  </a:lnTo>
                  <a:lnTo>
                    <a:pt x="41" y="41"/>
                  </a:lnTo>
                  <a:lnTo>
                    <a:pt x="46" y="23"/>
                  </a:lnTo>
                  <a:lnTo>
                    <a:pt x="41" y="6"/>
                  </a:lnTo>
                  <a:lnTo>
                    <a:pt x="23" y="0"/>
                  </a:lnTo>
                  <a:lnTo>
                    <a:pt x="6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233"/>
            <p:cNvSpPr>
              <a:spLocks/>
            </p:cNvSpPr>
            <p:nvPr/>
          </p:nvSpPr>
          <p:spPr bwMode="auto">
            <a:xfrm>
              <a:off x="4200" y="3050"/>
              <a:ext cx="46" cy="46"/>
            </a:xfrm>
            <a:custGeom>
              <a:avLst/>
              <a:gdLst>
                <a:gd name="T0" fmla="*/ 0 w 46"/>
                <a:gd name="T1" fmla="*/ 23 h 46"/>
                <a:gd name="T2" fmla="*/ 5 w 46"/>
                <a:gd name="T3" fmla="*/ 40 h 46"/>
                <a:gd name="T4" fmla="*/ 23 w 46"/>
                <a:gd name="T5" fmla="*/ 46 h 46"/>
                <a:gd name="T6" fmla="*/ 40 w 46"/>
                <a:gd name="T7" fmla="*/ 40 h 46"/>
                <a:gd name="T8" fmla="*/ 46 w 46"/>
                <a:gd name="T9" fmla="*/ 23 h 46"/>
                <a:gd name="T10" fmla="*/ 40 w 46"/>
                <a:gd name="T11" fmla="*/ 5 h 46"/>
                <a:gd name="T12" fmla="*/ 23 w 46"/>
                <a:gd name="T13" fmla="*/ 0 h 46"/>
                <a:gd name="T14" fmla="*/ 5 w 46"/>
                <a:gd name="T15" fmla="*/ 5 h 46"/>
                <a:gd name="T16" fmla="*/ 0 w 46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6"/>
                <a:gd name="T29" fmla="*/ 46 w 46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6">
                  <a:moveTo>
                    <a:pt x="0" y="23"/>
                  </a:moveTo>
                  <a:lnTo>
                    <a:pt x="5" y="40"/>
                  </a:lnTo>
                  <a:lnTo>
                    <a:pt x="23" y="46"/>
                  </a:lnTo>
                  <a:lnTo>
                    <a:pt x="40" y="40"/>
                  </a:lnTo>
                  <a:lnTo>
                    <a:pt x="46" y="23"/>
                  </a:lnTo>
                  <a:lnTo>
                    <a:pt x="40" y="5"/>
                  </a:lnTo>
                  <a:lnTo>
                    <a:pt x="23" y="0"/>
                  </a:lnTo>
                  <a:lnTo>
                    <a:pt x="5" y="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234"/>
            <p:cNvSpPr>
              <a:spLocks/>
            </p:cNvSpPr>
            <p:nvPr/>
          </p:nvSpPr>
          <p:spPr bwMode="auto">
            <a:xfrm>
              <a:off x="4171" y="3055"/>
              <a:ext cx="46" cy="47"/>
            </a:xfrm>
            <a:custGeom>
              <a:avLst/>
              <a:gdLst>
                <a:gd name="T0" fmla="*/ 0 w 46"/>
                <a:gd name="T1" fmla="*/ 23 h 47"/>
                <a:gd name="T2" fmla="*/ 5 w 46"/>
                <a:gd name="T3" fmla="*/ 41 h 47"/>
                <a:gd name="T4" fmla="*/ 23 w 46"/>
                <a:gd name="T5" fmla="*/ 47 h 47"/>
                <a:gd name="T6" fmla="*/ 40 w 46"/>
                <a:gd name="T7" fmla="*/ 41 h 47"/>
                <a:gd name="T8" fmla="*/ 46 w 46"/>
                <a:gd name="T9" fmla="*/ 23 h 47"/>
                <a:gd name="T10" fmla="*/ 40 w 46"/>
                <a:gd name="T11" fmla="*/ 6 h 47"/>
                <a:gd name="T12" fmla="*/ 23 w 46"/>
                <a:gd name="T13" fmla="*/ 0 h 47"/>
                <a:gd name="T14" fmla="*/ 5 w 46"/>
                <a:gd name="T15" fmla="*/ 6 h 47"/>
                <a:gd name="T16" fmla="*/ 0 w 46"/>
                <a:gd name="T17" fmla="*/ 23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7"/>
                <a:gd name="T29" fmla="*/ 46 w 46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7">
                  <a:moveTo>
                    <a:pt x="0" y="23"/>
                  </a:moveTo>
                  <a:lnTo>
                    <a:pt x="5" y="41"/>
                  </a:lnTo>
                  <a:lnTo>
                    <a:pt x="23" y="47"/>
                  </a:lnTo>
                  <a:lnTo>
                    <a:pt x="40" y="41"/>
                  </a:lnTo>
                  <a:lnTo>
                    <a:pt x="46" y="23"/>
                  </a:lnTo>
                  <a:lnTo>
                    <a:pt x="40" y="6"/>
                  </a:lnTo>
                  <a:lnTo>
                    <a:pt x="23" y="0"/>
                  </a:lnTo>
                  <a:lnTo>
                    <a:pt x="5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235"/>
            <p:cNvSpPr>
              <a:spLocks/>
            </p:cNvSpPr>
            <p:nvPr/>
          </p:nvSpPr>
          <p:spPr bwMode="auto">
            <a:xfrm>
              <a:off x="4153" y="3119"/>
              <a:ext cx="47" cy="46"/>
            </a:xfrm>
            <a:custGeom>
              <a:avLst/>
              <a:gdLst>
                <a:gd name="T0" fmla="*/ 0 w 47"/>
                <a:gd name="T1" fmla="*/ 23 h 46"/>
                <a:gd name="T2" fmla="*/ 6 w 47"/>
                <a:gd name="T3" fmla="*/ 40 h 46"/>
                <a:gd name="T4" fmla="*/ 23 w 47"/>
                <a:gd name="T5" fmla="*/ 46 h 46"/>
                <a:gd name="T6" fmla="*/ 41 w 47"/>
                <a:gd name="T7" fmla="*/ 40 h 46"/>
                <a:gd name="T8" fmla="*/ 47 w 47"/>
                <a:gd name="T9" fmla="*/ 23 h 46"/>
                <a:gd name="T10" fmla="*/ 41 w 47"/>
                <a:gd name="T11" fmla="*/ 6 h 46"/>
                <a:gd name="T12" fmla="*/ 23 w 47"/>
                <a:gd name="T13" fmla="*/ 0 h 46"/>
                <a:gd name="T14" fmla="*/ 6 w 47"/>
                <a:gd name="T15" fmla="*/ 6 h 46"/>
                <a:gd name="T16" fmla="*/ 0 w 47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46"/>
                <a:gd name="T29" fmla="*/ 47 w 47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46">
                  <a:moveTo>
                    <a:pt x="0" y="23"/>
                  </a:moveTo>
                  <a:lnTo>
                    <a:pt x="6" y="40"/>
                  </a:lnTo>
                  <a:lnTo>
                    <a:pt x="23" y="46"/>
                  </a:lnTo>
                  <a:lnTo>
                    <a:pt x="41" y="40"/>
                  </a:lnTo>
                  <a:lnTo>
                    <a:pt x="47" y="23"/>
                  </a:lnTo>
                  <a:lnTo>
                    <a:pt x="41" y="6"/>
                  </a:lnTo>
                  <a:lnTo>
                    <a:pt x="23" y="0"/>
                  </a:lnTo>
                  <a:lnTo>
                    <a:pt x="6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Freeform 236"/>
            <p:cNvSpPr>
              <a:spLocks/>
            </p:cNvSpPr>
            <p:nvPr/>
          </p:nvSpPr>
          <p:spPr bwMode="auto">
            <a:xfrm>
              <a:off x="4124" y="3102"/>
              <a:ext cx="47" cy="46"/>
            </a:xfrm>
            <a:custGeom>
              <a:avLst/>
              <a:gdLst>
                <a:gd name="T0" fmla="*/ 0 w 47"/>
                <a:gd name="T1" fmla="*/ 23 h 46"/>
                <a:gd name="T2" fmla="*/ 6 w 47"/>
                <a:gd name="T3" fmla="*/ 40 h 46"/>
                <a:gd name="T4" fmla="*/ 24 w 47"/>
                <a:gd name="T5" fmla="*/ 46 h 46"/>
                <a:gd name="T6" fmla="*/ 41 w 47"/>
                <a:gd name="T7" fmla="*/ 40 h 46"/>
                <a:gd name="T8" fmla="*/ 47 w 47"/>
                <a:gd name="T9" fmla="*/ 23 h 46"/>
                <a:gd name="T10" fmla="*/ 41 w 47"/>
                <a:gd name="T11" fmla="*/ 5 h 46"/>
                <a:gd name="T12" fmla="*/ 24 w 47"/>
                <a:gd name="T13" fmla="*/ 0 h 46"/>
                <a:gd name="T14" fmla="*/ 6 w 47"/>
                <a:gd name="T15" fmla="*/ 5 h 46"/>
                <a:gd name="T16" fmla="*/ 0 w 47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46"/>
                <a:gd name="T29" fmla="*/ 47 w 47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46">
                  <a:moveTo>
                    <a:pt x="0" y="23"/>
                  </a:moveTo>
                  <a:lnTo>
                    <a:pt x="6" y="40"/>
                  </a:lnTo>
                  <a:lnTo>
                    <a:pt x="24" y="46"/>
                  </a:lnTo>
                  <a:lnTo>
                    <a:pt x="41" y="40"/>
                  </a:lnTo>
                  <a:lnTo>
                    <a:pt x="47" y="23"/>
                  </a:lnTo>
                  <a:lnTo>
                    <a:pt x="41" y="5"/>
                  </a:lnTo>
                  <a:lnTo>
                    <a:pt x="24" y="0"/>
                  </a:lnTo>
                  <a:lnTo>
                    <a:pt x="6" y="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Freeform 237"/>
            <p:cNvSpPr>
              <a:spLocks/>
            </p:cNvSpPr>
            <p:nvPr/>
          </p:nvSpPr>
          <p:spPr bwMode="auto">
            <a:xfrm>
              <a:off x="4136" y="3061"/>
              <a:ext cx="46" cy="46"/>
            </a:xfrm>
            <a:custGeom>
              <a:avLst/>
              <a:gdLst>
                <a:gd name="T0" fmla="*/ 0 w 46"/>
                <a:gd name="T1" fmla="*/ 23 h 46"/>
                <a:gd name="T2" fmla="*/ 6 w 46"/>
                <a:gd name="T3" fmla="*/ 41 h 46"/>
                <a:gd name="T4" fmla="*/ 23 w 46"/>
                <a:gd name="T5" fmla="*/ 46 h 46"/>
                <a:gd name="T6" fmla="*/ 40 w 46"/>
                <a:gd name="T7" fmla="*/ 41 h 46"/>
                <a:gd name="T8" fmla="*/ 46 w 46"/>
                <a:gd name="T9" fmla="*/ 23 h 46"/>
                <a:gd name="T10" fmla="*/ 40 w 46"/>
                <a:gd name="T11" fmla="*/ 6 h 46"/>
                <a:gd name="T12" fmla="*/ 23 w 46"/>
                <a:gd name="T13" fmla="*/ 0 h 46"/>
                <a:gd name="T14" fmla="*/ 6 w 46"/>
                <a:gd name="T15" fmla="*/ 6 h 46"/>
                <a:gd name="T16" fmla="*/ 0 w 46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6"/>
                <a:gd name="T29" fmla="*/ 46 w 46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6">
                  <a:moveTo>
                    <a:pt x="0" y="23"/>
                  </a:moveTo>
                  <a:lnTo>
                    <a:pt x="6" y="41"/>
                  </a:lnTo>
                  <a:lnTo>
                    <a:pt x="23" y="46"/>
                  </a:lnTo>
                  <a:lnTo>
                    <a:pt x="40" y="41"/>
                  </a:lnTo>
                  <a:lnTo>
                    <a:pt x="46" y="23"/>
                  </a:lnTo>
                  <a:lnTo>
                    <a:pt x="40" y="6"/>
                  </a:lnTo>
                  <a:lnTo>
                    <a:pt x="23" y="0"/>
                  </a:lnTo>
                  <a:lnTo>
                    <a:pt x="6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238"/>
            <p:cNvSpPr>
              <a:spLocks/>
            </p:cNvSpPr>
            <p:nvPr/>
          </p:nvSpPr>
          <p:spPr bwMode="auto">
            <a:xfrm>
              <a:off x="4101" y="3055"/>
              <a:ext cx="47" cy="47"/>
            </a:xfrm>
            <a:custGeom>
              <a:avLst/>
              <a:gdLst>
                <a:gd name="T0" fmla="*/ 0 w 47"/>
                <a:gd name="T1" fmla="*/ 23 h 47"/>
                <a:gd name="T2" fmla="*/ 6 w 47"/>
                <a:gd name="T3" fmla="*/ 41 h 47"/>
                <a:gd name="T4" fmla="*/ 23 w 47"/>
                <a:gd name="T5" fmla="*/ 47 h 47"/>
                <a:gd name="T6" fmla="*/ 41 w 47"/>
                <a:gd name="T7" fmla="*/ 41 h 47"/>
                <a:gd name="T8" fmla="*/ 47 w 47"/>
                <a:gd name="T9" fmla="*/ 23 h 47"/>
                <a:gd name="T10" fmla="*/ 41 w 47"/>
                <a:gd name="T11" fmla="*/ 6 h 47"/>
                <a:gd name="T12" fmla="*/ 23 w 47"/>
                <a:gd name="T13" fmla="*/ 0 h 47"/>
                <a:gd name="T14" fmla="*/ 6 w 47"/>
                <a:gd name="T15" fmla="*/ 6 h 47"/>
                <a:gd name="T16" fmla="*/ 0 w 47"/>
                <a:gd name="T17" fmla="*/ 23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47"/>
                <a:gd name="T29" fmla="*/ 47 w 47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47">
                  <a:moveTo>
                    <a:pt x="0" y="23"/>
                  </a:moveTo>
                  <a:lnTo>
                    <a:pt x="6" y="41"/>
                  </a:lnTo>
                  <a:lnTo>
                    <a:pt x="23" y="47"/>
                  </a:lnTo>
                  <a:lnTo>
                    <a:pt x="41" y="41"/>
                  </a:lnTo>
                  <a:lnTo>
                    <a:pt x="47" y="23"/>
                  </a:lnTo>
                  <a:lnTo>
                    <a:pt x="41" y="6"/>
                  </a:lnTo>
                  <a:lnTo>
                    <a:pt x="23" y="0"/>
                  </a:lnTo>
                  <a:lnTo>
                    <a:pt x="6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Freeform 239"/>
            <p:cNvSpPr>
              <a:spLocks/>
            </p:cNvSpPr>
            <p:nvPr/>
          </p:nvSpPr>
          <p:spPr bwMode="auto">
            <a:xfrm>
              <a:off x="4113" y="3021"/>
              <a:ext cx="46" cy="46"/>
            </a:xfrm>
            <a:custGeom>
              <a:avLst/>
              <a:gdLst>
                <a:gd name="T0" fmla="*/ 0 w 46"/>
                <a:gd name="T1" fmla="*/ 23 h 46"/>
                <a:gd name="T2" fmla="*/ 6 w 46"/>
                <a:gd name="T3" fmla="*/ 40 h 46"/>
                <a:gd name="T4" fmla="*/ 23 w 46"/>
                <a:gd name="T5" fmla="*/ 46 h 46"/>
                <a:gd name="T6" fmla="*/ 40 w 46"/>
                <a:gd name="T7" fmla="*/ 40 h 46"/>
                <a:gd name="T8" fmla="*/ 46 w 46"/>
                <a:gd name="T9" fmla="*/ 23 h 46"/>
                <a:gd name="T10" fmla="*/ 40 w 46"/>
                <a:gd name="T11" fmla="*/ 5 h 46"/>
                <a:gd name="T12" fmla="*/ 23 w 46"/>
                <a:gd name="T13" fmla="*/ 0 h 46"/>
                <a:gd name="T14" fmla="*/ 6 w 46"/>
                <a:gd name="T15" fmla="*/ 5 h 46"/>
                <a:gd name="T16" fmla="*/ 0 w 46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6"/>
                <a:gd name="T29" fmla="*/ 46 w 46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6">
                  <a:moveTo>
                    <a:pt x="0" y="23"/>
                  </a:moveTo>
                  <a:lnTo>
                    <a:pt x="6" y="40"/>
                  </a:lnTo>
                  <a:lnTo>
                    <a:pt x="23" y="46"/>
                  </a:lnTo>
                  <a:lnTo>
                    <a:pt x="40" y="40"/>
                  </a:lnTo>
                  <a:lnTo>
                    <a:pt x="46" y="23"/>
                  </a:lnTo>
                  <a:lnTo>
                    <a:pt x="40" y="5"/>
                  </a:lnTo>
                  <a:lnTo>
                    <a:pt x="23" y="0"/>
                  </a:lnTo>
                  <a:lnTo>
                    <a:pt x="6" y="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Freeform 240"/>
            <p:cNvSpPr>
              <a:spLocks/>
            </p:cNvSpPr>
            <p:nvPr/>
          </p:nvSpPr>
          <p:spPr bwMode="auto">
            <a:xfrm>
              <a:off x="4211" y="2957"/>
              <a:ext cx="46" cy="46"/>
            </a:xfrm>
            <a:custGeom>
              <a:avLst/>
              <a:gdLst>
                <a:gd name="T0" fmla="*/ 0 w 46"/>
                <a:gd name="T1" fmla="*/ 23 h 46"/>
                <a:gd name="T2" fmla="*/ 6 w 46"/>
                <a:gd name="T3" fmla="*/ 41 h 46"/>
                <a:gd name="T4" fmla="*/ 23 w 46"/>
                <a:gd name="T5" fmla="*/ 46 h 46"/>
                <a:gd name="T6" fmla="*/ 40 w 46"/>
                <a:gd name="T7" fmla="*/ 41 h 46"/>
                <a:gd name="T8" fmla="*/ 46 w 46"/>
                <a:gd name="T9" fmla="*/ 23 h 46"/>
                <a:gd name="T10" fmla="*/ 40 w 46"/>
                <a:gd name="T11" fmla="*/ 6 h 46"/>
                <a:gd name="T12" fmla="*/ 23 w 46"/>
                <a:gd name="T13" fmla="*/ 0 h 46"/>
                <a:gd name="T14" fmla="*/ 6 w 46"/>
                <a:gd name="T15" fmla="*/ 6 h 46"/>
                <a:gd name="T16" fmla="*/ 0 w 46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6"/>
                <a:gd name="T29" fmla="*/ 46 w 46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6">
                  <a:moveTo>
                    <a:pt x="0" y="23"/>
                  </a:moveTo>
                  <a:lnTo>
                    <a:pt x="6" y="41"/>
                  </a:lnTo>
                  <a:lnTo>
                    <a:pt x="23" y="46"/>
                  </a:lnTo>
                  <a:lnTo>
                    <a:pt x="40" y="41"/>
                  </a:lnTo>
                  <a:lnTo>
                    <a:pt x="46" y="23"/>
                  </a:lnTo>
                  <a:lnTo>
                    <a:pt x="40" y="6"/>
                  </a:lnTo>
                  <a:lnTo>
                    <a:pt x="23" y="0"/>
                  </a:lnTo>
                  <a:lnTo>
                    <a:pt x="6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Freeform 241"/>
            <p:cNvSpPr>
              <a:spLocks/>
            </p:cNvSpPr>
            <p:nvPr/>
          </p:nvSpPr>
          <p:spPr bwMode="auto">
            <a:xfrm>
              <a:off x="4090" y="2957"/>
              <a:ext cx="52" cy="46"/>
            </a:xfrm>
            <a:custGeom>
              <a:avLst/>
              <a:gdLst>
                <a:gd name="T0" fmla="*/ 0 w 52"/>
                <a:gd name="T1" fmla="*/ 23 h 46"/>
                <a:gd name="T2" fmla="*/ 6 w 52"/>
                <a:gd name="T3" fmla="*/ 41 h 46"/>
                <a:gd name="T4" fmla="*/ 29 w 52"/>
                <a:gd name="T5" fmla="*/ 46 h 46"/>
                <a:gd name="T6" fmla="*/ 46 w 52"/>
                <a:gd name="T7" fmla="*/ 41 h 46"/>
                <a:gd name="T8" fmla="*/ 52 w 52"/>
                <a:gd name="T9" fmla="*/ 23 h 46"/>
                <a:gd name="T10" fmla="*/ 46 w 52"/>
                <a:gd name="T11" fmla="*/ 6 h 46"/>
                <a:gd name="T12" fmla="*/ 23 w 52"/>
                <a:gd name="T13" fmla="*/ 0 h 46"/>
                <a:gd name="T14" fmla="*/ 6 w 52"/>
                <a:gd name="T15" fmla="*/ 6 h 46"/>
                <a:gd name="T16" fmla="*/ 0 w 52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"/>
                <a:gd name="T28" fmla="*/ 0 h 46"/>
                <a:gd name="T29" fmla="*/ 52 w 52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" h="46">
                  <a:moveTo>
                    <a:pt x="0" y="23"/>
                  </a:moveTo>
                  <a:lnTo>
                    <a:pt x="6" y="41"/>
                  </a:lnTo>
                  <a:lnTo>
                    <a:pt x="29" y="46"/>
                  </a:lnTo>
                  <a:lnTo>
                    <a:pt x="46" y="41"/>
                  </a:lnTo>
                  <a:lnTo>
                    <a:pt x="52" y="23"/>
                  </a:lnTo>
                  <a:lnTo>
                    <a:pt x="46" y="6"/>
                  </a:lnTo>
                  <a:lnTo>
                    <a:pt x="23" y="0"/>
                  </a:lnTo>
                  <a:lnTo>
                    <a:pt x="6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Freeform 242"/>
            <p:cNvSpPr>
              <a:spLocks/>
            </p:cNvSpPr>
            <p:nvPr/>
          </p:nvSpPr>
          <p:spPr bwMode="auto">
            <a:xfrm>
              <a:off x="4130" y="2922"/>
              <a:ext cx="52" cy="47"/>
            </a:xfrm>
            <a:custGeom>
              <a:avLst/>
              <a:gdLst>
                <a:gd name="T0" fmla="*/ 0 w 52"/>
                <a:gd name="T1" fmla="*/ 24 h 47"/>
                <a:gd name="T2" fmla="*/ 6 w 52"/>
                <a:gd name="T3" fmla="*/ 41 h 47"/>
                <a:gd name="T4" fmla="*/ 29 w 52"/>
                <a:gd name="T5" fmla="*/ 47 h 47"/>
                <a:gd name="T6" fmla="*/ 46 w 52"/>
                <a:gd name="T7" fmla="*/ 41 h 47"/>
                <a:gd name="T8" fmla="*/ 52 w 52"/>
                <a:gd name="T9" fmla="*/ 24 h 47"/>
                <a:gd name="T10" fmla="*/ 46 w 52"/>
                <a:gd name="T11" fmla="*/ 6 h 47"/>
                <a:gd name="T12" fmla="*/ 23 w 52"/>
                <a:gd name="T13" fmla="*/ 0 h 47"/>
                <a:gd name="T14" fmla="*/ 6 w 52"/>
                <a:gd name="T15" fmla="*/ 6 h 47"/>
                <a:gd name="T16" fmla="*/ 0 w 52"/>
                <a:gd name="T17" fmla="*/ 24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"/>
                <a:gd name="T28" fmla="*/ 0 h 47"/>
                <a:gd name="T29" fmla="*/ 52 w 52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" h="47">
                  <a:moveTo>
                    <a:pt x="0" y="24"/>
                  </a:moveTo>
                  <a:lnTo>
                    <a:pt x="6" y="41"/>
                  </a:lnTo>
                  <a:lnTo>
                    <a:pt x="29" y="47"/>
                  </a:lnTo>
                  <a:lnTo>
                    <a:pt x="46" y="41"/>
                  </a:lnTo>
                  <a:lnTo>
                    <a:pt x="52" y="24"/>
                  </a:lnTo>
                  <a:lnTo>
                    <a:pt x="46" y="6"/>
                  </a:lnTo>
                  <a:lnTo>
                    <a:pt x="23" y="0"/>
                  </a:lnTo>
                  <a:lnTo>
                    <a:pt x="6" y="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Freeform 243"/>
            <p:cNvSpPr>
              <a:spLocks/>
            </p:cNvSpPr>
            <p:nvPr/>
          </p:nvSpPr>
          <p:spPr bwMode="auto">
            <a:xfrm>
              <a:off x="4107" y="2888"/>
              <a:ext cx="52" cy="46"/>
            </a:xfrm>
            <a:custGeom>
              <a:avLst/>
              <a:gdLst>
                <a:gd name="T0" fmla="*/ 0 w 52"/>
                <a:gd name="T1" fmla="*/ 23 h 46"/>
                <a:gd name="T2" fmla="*/ 6 w 52"/>
                <a:gd name="T3" fmla="*/ 40 h 46"/>
                <a:gd name="T4" fmla="*/ 23 w 52"/>
                <a:gd name="T5" fmla="*/ 46 h 46"/>
                <a:gd name="T6" fmla="*/ 46 w 52"/>
                <a:gd name="T7" fmla="*/ 40 h 46"/>
                <a:gd name="T8" fmla="*/ 52 w 52"/>
                <a:gd name="T9" fmla="*/ 23 h 46"/>
                <a:gd name="T10" fmla="*/ 46 w 52"/>
                <a:gd name="T11" fmla="*/ 6 h 46"/>
                <a:gd name="T12" fmla="*/ 23 w 52"/>
                <a:gd name="T13" fmla="*/ 0 h 46"/>
                <a:gd name="T14" fmla="*/ 6 w 52"/>
                <a:gd name="T15" fmla="*/ 6 h 46"/>
                <a:gd name="T16" fmla="*/ 0 w 52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"/>
                <a:gd name="T28" fmla="*/ 0 h 46"/>
                <a:gd name="T29" fmla="*/ 52 w 52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" h="46">
                  <a:moveTo>
                    <a:pt x="0" y="23"/>
                  </a:moveTo>
                  <a:lnTo>
                    <a:pt x="6" y="40"/>
                  </a:lnTo>
                  <a:lnTo>
                    <a:pt x="23" y="46"/>
                  </a:lnTo>
                  <a:lnTo>
                    <a:pt x="46" y="40"/>
                  </a:lnTo>
                  <a:lnTo>
                    <a:pt x="52" y="23"/>
                  </a:lnTo>
                  <a:lnTo>
                    <a:pt x="46" y="6"/>
                  </a:lnTo>
                  <a:lnTo>
                    <a:pt x="23" y="0"/>
                  </a:lnTo>
                  <a:lnTo>
                    <a:pt x="6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Freeform 244"/>
            <p:cNvSpPr>
              <a:spLocks/>
            </p:cNvSpPr>
            <p:nvPr/>
          </p:nvSpPr>
          <p:spPr bwMode="auto">
            <a:xfrm>
              <a:off x="4073" y="2911"/>
              <a:ext cx="51" cy="46"/>
            </a:xfrm>
            <a:custGeom>
              <a:avLst/>
              <a:gdLst>
                <a:gd name="T0" fmla="*/ 0 w 51"/>
                <a:gd name="T1" fmla="*/ 23 h 46"/>
                <a:gd name="T2" fmla="*/ 5 w 51"/>
                <a:gd name="T3" fmla="*/ 40 h 46"/>
                <a:gd name="T4" fmla="*/ 23 w 51"/>
                <a:gd name="T5" fmla="*/ 46 h 46"/>
                <a:gd name="T6" fmla="*/ 46 w 51"/>
                <a:gd name="T7" fmla="*/ 40 h 46"/>
                <a:gd name="T8" fmla="*/ 51 w 51"/>
                <a:gd name="T9" fmla="*/ 23 h 46"/>
                <a:gd name="T10" fmla="*/ 46 w 51"/>
                <a:gd name="T11" fmla="*/ 6 h 46"/>
                <a:gd name="T12" fmla="*/ 23 w 51"/>
                <a:gd name="T13" fmla="*/ 0 h 46"/>
                <a:gd name="T14" fmla="*/ 5 w 51"/>
                <a:gd name="T15" fmla="*/ 6 h 46"/>
                <a:gd name="T16" fmla="*/ 0 w 51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46"/>
                <a:gd name="T29" fmla="*/ 51 w 51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46">
                  <a:moveTo>
                    <a:pt x="0" y="23"/>
                  </a:moveTo>
                  <a:lnTo>
                    <a:pt x="5" y="40"/>
                  </a:lnTo>
                  <a:lnTo>
                    <a:pt x="23" y="46"/>
                  </a:lnTo>
                  <a:lnTo>
                    <a:pt x="46" y="40"/>
                  </a:lnTo>
                  <a:lnTo>
                    <a:pt x="51" y="23"/>
                  </a:lnTo>
                  <a:lnTo>
                    <a:pt x="46" y="6"/>
                  </a:lnTo>
                  <a:lnTo>
                    <a:pt x="23" y="0"/>
                  </a:lnTo>
                  <a:lnTo>
                    <a:pt x="5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Freeform 245"/>
            <p:cNvSpPr>
              <a:spLocks/>
            </p:cNvSpPr>
            <p:nvPr/>
          </p:nvSpPr>
          <p:spPr bwMode="auto">
            <a:xfrm>
              <a:off x="4038" y="2911"/>
              <a:ext cx="52" cy="46"/>
            </a:xfrm>
            <a:custGeom>
              <a:avLst/>
              <a:gdLst>
                <a:gd name="T0" fmla="*/ 0 w 52"/>
                <a:gd name="T1" fmla="*/ 23 h 46"/>
                <a:gd name="T2" fmla="*/ 6 w 52"/>
                <a:gd name="T3" fmla="*/ 40 h 46"/>
                <a:gd name="T4" fmla="*/ 23 w 52"/>
                <a:gd name="T5" fmla="*/ 46 h 46"/>
                <a:gd name="T6" fmla="*/ 46 w 52"/>
                <a:gd name="T7" fmla="*/ 40 h 46"/>
                <a:gd name="T8" fmla="*/ 52 w 52"/>
                <a:gd name="T9" fmla="*/ 23 h 46"/>
                <a:gd name="T10" fmla="*/ 40 w 52"/>
                <a:gd name="T11" fmla="*/ 6 h 46"/>
                <a:gd name="T12" fmla="*/ 23 w 52"/>
                <a:gd name="T13" fmla="*/ 0 h 46"/>
                <a:gd name="T14" fmla="*/ 6 w 52"/>
                <a:gd name="T15" fmla="*/ 6 h 46"/>
                <a:gd name="T16" fmla="*/ 0 w 52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"/>
                <a:gd name="T28" fmla="*/ 0 h 46"/>
                <a:gd name="T29" fmla="*/ 52 w 52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" h="46">
                  <a:moveTo>
                    <a:pt x="0" y="23"/>
                  </a:moveTo>
                  <a:lnTo>
                    <a:pt x="6" y="40"/>
                  </a:lnTo>
                  <a:lnTo>
                    <a:pt x="23" y="46"/>
                  </a:lnTo>
                  <a:lnTo>
                    <a:pt x="46" y="40"/>
                  </a:lnTo>
                  <a:lnTo>
                    <a:pt x="52" y="23"/>
                  </a:lnTo>
                  <a:lnTo>
                    <a:pt x="40" y="6"/>
                  </a:lnTo>
                  <a:lnTo>
                    <a:pt x="23" y="0"/>
                  </a:lnTo>
                  <a:lnTo>
                    <a:pt x="6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Freeform 246"/>
            <p:cNvSpPr>
              <a:spLocks/>
            </p:cNvSpPr>
            <p:nvPr/>
          </p:nvSpPr>
          <p:spPr bwMode="auto">
            <a:xfrm>
              <a:off x="4009" y="2922"/>
              <a:ext cx="52" cy="47"/>
            </a:xfrm>
            <a:custGeom>
              <a:avLst/>
              <a:gdLst>
                <a:gd name="T0" fmla="*/ 0 w 52"/>
                <a:gd name="T1" fmla="*/ 24 h 47"/>
                <a:gd name="T2" fmla="*/ 6 w 52"/>
                <a:gd name="T3" fmla="*/ 41 h 47"/>
                <a:gd name="T4" fmla="*/ 23 w 52"/>
                <a:gd name="T5" fmla="*/ 47 h 47"/>
                <a:gd name="T6" fmla="*/ 46 w 52"/>
                <a:gd name="T7" fmla="*/ 41 h 47"/>
                <a:gd name="T8" fmla="*/ 52 w 52"/>
                <a:gd name="T9" fmla="*/ 24 h 47"/>
                <a:gd name="T10" fmla="*/ 40 w 52"/>
                <a:gd name="T11" fmla="*/ 6 h 47"/>
                <a:gd name="T12" fmla="*/ 23 w 52"/>
                <a:gd name="T13" fmla="*/ 0 h 47"/>
                <a:gd name="T14" fmla="*/ 6 w 52"/>
                <a:gd name="T15" fmla="*/ 6 h 47"/>
                <a:gd name="T16" fmla="*/ 0 w 52"/>
                <a:gd name="T17" fmla="*/ 24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"/>
                <a:gd name="T28" fmla="*/ 0 h 47"/>
                <a:gd name="T29" fmla="*/ 52 w 52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" h="47">
                  <a:moveTo>
                    <a:pt x="0" y="24"/>
                  </a:moveTo>
                  <a:lnTo>
                    <a:pt x="6" y="41"/>
                  </a:lnTo>
                  <a:lnTo>
                    <a:pt x="23" y="47"/>
                  </a:lnTo>
                  <a:lnTo>
                    <a:pt x="46" y="41"/>
                  </a:lnTo>
                  <a:lnTo>
                    <a:pt x="52" y="24"/>
                  </a:lnTo>
                  <a:lnTo>
                    <a:pt x="40" y="6"/>
                  </a:lnTo>
                  <a:lnTo>
                    <a:pt x="23" y="0"/>
                  </a:lnTo>
                  <a:lnTo>
                    <a:pt x="6" y="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Freeform 247"/>
            <p:cNvSpPr>
              <a:spLocks/>
            </p:cNvSpPr>
            <p:nvPr/>
          </p:nvSpPr>
          <p:spPr bwMode="auto">
            <a:xfrm>
              <a:off x="4015" y="2899"/>
              <a:ext cx="46" cy="47"/>
            </a:xfrm>
            <a:custGeom>
              <a:avLst/>
              <a:gdLst>
                <a:gd name="T0" fmla="*/ 0 w 46"/>
                <a:gd name="T1" fmla="*/ 23 h 47"/>
                <a:gd name="T2" fmla="*/ 6 w 46"/>
                <a:gd name="T3" fmla="*/ 41 h 47"/>
                <a:gd name="T4" fmla="*/ 23 w 46"/>
                <a:gd name="T5" fmla="*/ 47 h 47"/>
                <a:gd name="T6" fmla="*/ 40 w 46"/>
                <a:gd name="T7" fmla="*/ 41 h 47"/>
                <a:gd name="T8" fmla="*/ 46 w 46"/>
                <a:gd name="T9" fmla="*/ 23 h 47"/>
                <a:gd name="T10" fmla="*/ 40 w 46"/>
                <a:gd name="T11" fmla="*/ 6 h 47"/>
                <a:gd name="T12" fmla="*/ 23 w 46"/>
                <a:gd name="T13" fmla="*/ 0 h 47"/>
                <a:gd name="T14" fmla="*/ 6 w 46"/>
                <a:gd name="T15" fmla="*/ 6 h 47"/>
                <a:gd name="T16" fmla="*/ 0 w 46"/>
                <a:gd name="T17" fmla="*/ 23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7"/>
                <a:gd name="T29" fmla="*/ 46 w 46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7">
                  <a:moveTo>
                    <a:pt x="0" y="23"/>
                  </a:moveTo>
                  <a:lnTo>
                    <a:pt x="6" y="41"/>
                  </a:lnTo>
                  <a:lnTo>
                    <a:pt x="23" y="47"/>
                  </a:lnTo>
                  <a:lnTo>
                    <a:pt x="40" y="41"/>
                  </a:lnTo>
                  <a:lnTo>
                    <a:pt x="46" y="23"/>
                  </a:lnTo>
                  <a:lnTo>
                    <a:pt x="40" y="6"/>
                  </a:lnTo>
                  <a:lnTo>
                    <a:pt x="23" y="0"/>
                  </a:lnTo>
                  <a:lnTo>
                    <a:pt x="6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Freeform 248"/>
            <p:cNvSpPr>
              <a:spLocks/>
            </p:cNvSpPr>
            <p:nvPr/>
          </p:nvSpPr>
          <p:spPr bwMode="auto">
            <a:xfrm>
              <a:off x="3980" y="2859"/>
              <a:ext cx="46" cy="46"/>
            </a:xfrm>
            <a:custGeom>
              <a:avLst/>
              <a:gdLst>
                <a:gd name="T0" fmla="*/ 0 w 46"/>
                <a:gd name="T1" fmla="*/ 23 h 46"/>
                <a:gd name="T2" fmla="*/ 6 w 46"/>
                <a:gd name="T3" fmla="*/ 40 h 46"/>
                <a:gd name="T4" fmla="*/ 23 w 46"/>
                <a:gd name="T5" fmla="*/ 46 h 46"/>
                <a:gd name="T6" fmla="*/ 41 w 46"/>
                <a:gd name="T7" fmla="*/ 40 h 46"/>
                <a:gd name="T8" fmla="*/ 46 w 46"/>
                <a:gd name="T9" fmla="*/ 23 h 46"/>
                <a:gd name="T10" fmla="*/ 41 w 46"/>
                <a:gd name="T11" fmla="*/ 6 h 46"/>
                <a:gd name="T12" fmla="*/ 23 w 46"/>
                <a:gd name="T13" fmla="*/ 0 h 46"/>
                <a:gd name="T14" fmla="*/ 6 w 46"/>
                <a:gd name="T15" fmla="*/ 6 h 46"/>
                <a:gd name="T16" fmla="*/ 0 w 46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6"/>
                <a:gd name="T29" fmla="*/ 46 w 46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6">
                  <a:moveTo>
                    <a:pt x="0" y="23"/>
                  </a:moveTo>
                  <a:lnTo>
                    <a:pt x="6" y="40"/>
                  </a:lnTo>
                  <a:lnTo>
                    <a:pt x="23" y="46"/>
                  </a:lnTo>
                  <a:lnTo>
                    <a:pt x="41" y="40"/>
                  </a:lnTo>
                  <a:lnTo>
                    <a:pt x="46" y="23"/>
                  </a:lnTo>
                  <a:lnTo>
                    <a:pt x="41" y="6"/>
                  </a:lnTo>
                  <a:lnTo>
                    <a:pt x="23" y="0"/>
                  </a:lnTo>
                  <a:lnTo>
                    <a:pt x="6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Freeform 249"/>
            <p:cNvSpPr>
              <a:spLocks/>
            </p:cNvSpPr>
            <p:nvPr/>
          </p:nvSpPr>
          <p:spPr bwMode="auto">
            <a:xfrm>
              <a:off x="4049" y="2801"/>
              <a:ext cx="47" cy="46"/>
            </a:xfrm>
            <a:custGeom>
              <a:avLst/>
              <a:gdLst>
                <a:gd name="T0" fmla="*/ 0 w 47"/>
                <a:gd name="T1" fmla="*/ 23 h 46"/>
                <a:gd name="T2" fmla="*/ 6 w 47"/>
                <a:gd name="T3" fmla="*/ 41 h 46"/>
                <a:gd name="T4" fmla="*/ 24 w 47"/>
                <a:gd name="T5" fmla="*/ 46 h 46"/>
                <a:gd name="T6" fmla="*/ 41 w 47"/>
                <a:gd name="T7" fmla="*/ 41 h 46"/>
                <a:gd name="T8" fmla="*/ 47 w 47"/>
                <a:gd name="T9" fmla="*/ 23 h 46"/>
                <a:gd name="T10" fmla="*/ 41 w 47"/>
                <a:gd name="T11" fmla="*/ 6 h 46"/>
                <a:gd name="T12" fmla="*/ 24 w 47"/>
                <a:gd name="T13" fmla="*/ 0 h 46"/>
                <a:gd name="T14" fmla="*/ 6 w 47"/>
                <a:gd name="T15" fmla="*/ 6 h 46"/>
                <a:gd name="T16" fmla="*/ 0 w 47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46"/>
                <a:gd name="T29" fmla="*/ 47 w 47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46">
                  <a:moveTo>
                    <a:pt x="0" y="23"/>
                  </a:moveTo>
                  <a:lnTo>
                    <a:pt x="6" y="41"/>
                  </a:lnTo>
                  <a:lnTo>
                    <a:pt x="24" y="46"/>
                  </a:lnTo>
                  <a:lnTo>
                    <a:pt x="41" y="41"/>
                  </a:lnTo>
                  <a:lnTo>
                    <a:pt x="47" y="23"/>
                  </a:lnTo>
                  <a:lnTo>
                    <a:pt x="41" y="6"/>
                  </a:lnTo>
                  <a:lnTo>
                    <a:pt x="24" y="0"/>
                  </a:lnTo>
                  <a:lnTo>
                    <a:pt x="6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Freeform 250"/>
            <p:cNvSpPr>
              <a:spLocks/>
            </p:cNvSpPr>
            <p:nvPr/>
          </p:nvSpPr>
          <p:spPr bwMode="auto">
            <a:xfrm>
              <a:off x="3905" y="2755"/>
              <a:ext cx="46" cy="46"/>
            </a:xfrm>
            <a:custGeom>
              <a:avLst/>
              <a:gdLst>
                <a:gd name="T0" fmla="*/ 0 w 46"/>
                <a:gd name="T1" fmla="*/ 23 h 46"/>
                <a:gd name="T2" fmla="*/ 6 w 46"/>
                <a:gd name="T3" fmla="*/ 40 h 46"/>
                <a:gd name="T4" fmla="*/ 23 w 46"/>
                <a:gd name="T5" fmla="*/ 46 h 46"/>
                <a:gd name="T6" fmla="*/ 41 w 46"/>
                <a:gd name="T7" fmla="*/ 40 h 46"/>
                <a:gd name="T8" fmla="*/ 46 w 46"/>
                <a:gd name="T9" fmla="*/ 23 h 46"/>
                <a:gd name="T10" fmla="*/ 41 w 46"/>
                <a:gd name="T11" fmla="*/ 6 h 46"/>
                <a:gd name="T12" fmla="*/ 23 w 46"/>
                <a:gd name="T13" fmla="*/ 0 h 46"/>
                <a:gd name="T14" fmla="*/ 6 w 46"/>
                <a:gd name="T15" fmla="*/ 6 h 46"/>
                <a:gd name="T16" fmla="*/ 0 w 46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6"/>
                <a:gd name="T29" fmla="*/ 46 w 46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6">
                  <a:moveTo>
                    <a:pt x="0" y="23"/>
                  </a:moveTo>
                  <a:lnTo>
                    <a:pt x="6" y="40"/>
                  </a:lnTo>
                  <a:lnTo>
                    <a:pt x="23" y="46"/>
                  </a:lnTo>
                  <a:lnTo>
                    <a:pt x="41" y="40"/>
                  </a:lnTo>
                  <a:lnTo>
                    <a:pt x="46" y="23"/>
                  </a:lnTo>
                  <a:lnTo>
                    <a:pt x="41" y="6"/>
                  </a:lnTo>
                  <a:lnTo>
                    <a:pt x="23" y="0"/>
                  </a:lnTo>
                  <a:lnTo>
                    <a:pt x="6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Freeform 251"/>
            <p:cNvSpPr>
              <a:spLocks/>
            </p:cNvSpPr>
            <p:nvPr/>
          </p:nvSpPr>
          <p:spPr bwMode="auto">
            <a:xfrm>
              <a:off x="3796" y="2749"/>
              <a:ext cx="46" cy="52"/>
            </a:xfrm>
            <a:custGeom>
              <a:avLst/>
              <a:gdLst>
                <a:gd name="T0" fmla="*/ 0 w 46"/>
                <a:gd name="T1" fmla="*/ 29 h 52"/>
                <a:gd name="T2" fmla="*/ 5 w 46"/>
                <a:gd name="T3" fmla="*/ 46 h 52"/>
                <a:gd name="T4" fmla="*/ 23 w 46"/>
                <a:gd name="T5" fmla="*/ 52 h 52"/>
                <a:gd name="T6" fmla="*/ 40 w 46"/>
                <a:gd name="T7" fmla="*/ 46 h 52"/>
                <a:gd name="T8" fmla="*/ 46 w 46"/>
                <a:gd name="T9" fmla="*/ 23 h 52"/>
                <a:gd name="T10" fmla="*/ 40 w 46"/>
                <a:gd name="T11" fmla="*/ 6 h 52"/>
                <a:gd name="T12" fmla="*/ 23 w 46"/>
                <a:gd name="T13" fmla="*/ 0 h 52"/>
                <a:gd name="T14" fmla="*/ 5 w 46"/>
                <a:gd name="T15" fmla="*/ 6 h 52"/>
                <a:gd name="T16" fmla="*/ 0 w 46"/>
                <a:gd name="T17" fmla="*/ 29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52"/>
                <a:gd name="T29" fmla="*/ 46 w 46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52">
                  <a:moveTo>
                    <a:pt x="0" y="29"/>
                  </a:moveTo>
                  <a:lnTo>
                    <a:pt x="5" y="46"/>
                  </a:lnTo>
                  <a:lnTo>
                    <a:pt x="23" y="52"/>
                  </a:lnTo>
                  <a:lnTo>
                    <a:pt x="40" y="46"/>
                  </a:lnTo>
                  <a:lnTo>
                    <a:pt x="46" y="23"/>
                  </a:lnTo>
                  <a:lnTo>
                    <a:pt x="40" y="6"/>
                  </a:lnTo>
                  <a:lnTo>
                    <a:pt x="23" y="0"/>
                  </a:lnTo>
                  <a:lnTo>
                    <a:pt x="5" y="6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Freeform 252"/>
            <p:cNvSpPr>
              <a:spLocks/>
            </p:cNvSpPr>
            <p:nvPr/>
          </p:nvSpPr>
          <p:spPr bwMode="auto">
            <a:xfrm>
              <a:off x="3715" y="2801"/>
              <a:ext cx="46" cy="46"/>
            </a:xfrm>
            <a:custGeom>
              <a:avLst/>
              <a:gdLst>
                <a:gd name="T0" fmla="*/ 0 w 46"/>
                <a:gd name="T1" fmla="*/ 23 h 46"/>
                <a:gd name="T2" fmla="*/ 5 w 46"/>
                <a:gd name="T3" fmla="*/ 41 h 46"/>
                <a:gd name="T4" fmla="*/ 23 w 46"/>
                <a:gd name="T5" fmla="*/ 46 h 46"/>
                <a:gd name="T6" fmla="*/ 40 w 46"/>
                <a:gd name="T7" fmla="*/ 41 h 46"/>
                <a:gd name="T8" fmla="*/ 46 w 46"/>
                <a:gd name="T9" fmla="*/ 23 h 46"/>
                <a:gd name="T10" fmla="*/ 40 w 46"/>
                <a:gd name="T11" fmla="*/ 6 h 46"/>
                <a:gd name="T12" fmla="*/ 23 w 46"/>
                <a:gd name="T13" fmla="*/ 0 h 46"/>
                <a:gd name="T14" fmla="*/ 5 w 46"/>
                <a:gd name="T15" fmla="*/ 6 h 46"/>
                <a:gd name="T16" fmla="*/ 0 w 46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6"/>
                <a:gd name="T29" fmla="*/ 46 w 46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6">
                  <a:moveTo>
                    <a:pt x="0" y="23"/>
                  </a:moveTo>
                  <a:lnTo>
                    <a:pt x="5" y="41"/>
                  </a:lnTo>
                  <a:lnTo>
                    <a:pt x="23" y="46"/>
                  </a:lnTo>
                  <a:lnTo>
                    <a:pt x="40" y="41"/>
                  </a:lnTo>
                  <a:lnTo>
                    <a:pt x="46" y="23"/>
                  </a:lnTo>
                  <a:lnTo>
                    <a:pt x="40" y="6"/>
                  </a:lnTo>
                  <a:lnTo>
                    <a:pt x="23" y="0"/>
                  </a:lnTo>
                  <a:lnTo>
                    <a:pt x="5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Freeform 253"/>
            <p:cNvSpPr>
              <a:spLocks/>
            </p:cNvSpPr>
            <p:nvPr/>
          </p:nvSpPr>
          <p:spPr bwMode="auto">
            <a:xfrm>
              <a:off x="3836" y="2801"/>
              <a:ext cx="46" cy="52"/>
            </a:xfrm>
            <a:custGeom>
              <a:avLst/>
              <a:gdLst>
                <a:gd name="T0" fmla="*/ 0 w 46"/>
                <a:gd name="T1" fmla="*/ 29 h 52"/>
                <a:gd name="T2" fmla="*/ 6 w 46"/>
                <a:gd name="T3" fmla="*/ 46 h 52"/>
                <a:gd name="T4" fmla="*/ 23 w 46"/>
                <a:gd name="T5" fmla="*/ 52 h 52"/>
                <a:gd name="T6" fmla="*/ 40 w 46"/>
                <a:gd name="T7" fmla="*/ 46 h 52"/>
                <a:gd name="T8" fmla="*/ 46 w 46"/>
                <a:gd name="T9" fmla="*/ 23 h 52"/>
                <a:gd name="T10" fmla="*/ 40 w 46"/>
                <a:gd name="T11" fmla="*/ 6 h 52"/>
                <a:gd name="T12" fmla="*/ 23 w 46"/>
                <a:gd name="T13" fmla="*/ 0 h 52"/>
                <a:gd name="T14" fmla="*/ 6 w 46"/>
                <a:gd name="T15" fmla="*/ 6 h 52"/>
                <a:gd name="T16" fmla="*/ 0 w 46"/>
                <a:gd name="T17" fmla="*/ 29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52"/>
                <a:gd name="T29" fmla="*/ 46 w 46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52">
                  <a:moveTo>
                    <a:pt x="0" y="29"/>
                  </a:moveTo>
                  <a:lnTo>
                    <a:pt x="6" y="46"/>
                  </a:lnTo>
                  <a:lnTo>
                    <a:pt x="23" y="52"/>
                  </a:lnTo>
                  <a:lnTo>
                    <a:pt x="40" y="46"/>
                  </a:lnTo>
                  <a:lnTo>
                    <a:pt x="46" y="23"/>
                  </a:lnTo>
                  <a:lnTo>
                    <a:pt x="40" y="6"/>
                  </a:lnTo>
                  <a:lnTo>
                    <a:pt x="23" y="0"/>
                  </a:lnTo>
                  <a:lnTo>
                    <a:pt x="6" y="6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Freeform 254"/>
            <p:cNvSpPr>
              <a:spLocks/>
            </p:cNvSpPr>
            <p:nvPr/>
          </p:nvSpPr>
          <p:spPr bwMode="auto">
            <a:xfrm>
              <a:off x="3744" y="2870"/>
              <a:ext cx="46" cy="47"/>
            </a:xfrm>
            <a:custGeom>
              <a:avLst/>
              <a:gdLst>
                <a:gd name="T0" fmla="*/ 0 w 46"/>
                <a:gd name="T1" fmla="*/ 24 h 47"/>
                <a:gd name="T2" fmla="*/ 5 w 46"/>
                <a:gd name="T3" fmla="*/ 41 h 47"/>
                <a:gd name="T4" fmla="*/ 23 w 46"/>
                <a:gd name="T5" fmla="*/ 47 h 47"/>
                <a:gd name="T6" fmla="*/ 40 w 46"/>
                <a:gd name="T7" fmla="*/ 41 h 47"/>
                <a:gd name="T8" fmla="*/ 46 w 46"/>
                <a:gd name="T9" fmla="*/ 24 h 47"/>
                <a:gd name="T10" fmla="*/ 40 w 46"/>
                <a:gd name="T11" fmla="*/ 6 h 47"/>
                <a:gd name="T12" fmla="*/ 23 w 46"/>
                <a:gd name="T13" fmla="*/ 0 h 47"/>
                <a:gd name="T14" fmla="*/ 5 w 46"/>
                <a:gd name="T15" fmla="*/ 6 h 47"/>
                <a:gd name="T16" fmla="*/ 0 w 46"/>
                <a:gd name="T17" fmla="*/ 24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7"/>
                <a:gd name="T29" fmla="*/ 46 w 46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7">
                  <a:moveTo>
                    <a:pt x="0" y="24"/>
                  </a:moveTo>
                  <a:lnTo>
                    <a:pt x="5" y="41"/>
                  </a:lnTo>
                  <a:lnTo>
                    <a:pt x="23" y="47"/>
                  </a:lnTo>
                  <a:lnTo>
                    <a:pt x="40" y="41"/>
                  </a:lnTo>
                  <a:lnTo>
                    <a:pt x="46" y="24"/>
                  </a:lnTo>
                  <a:lnTo>
                    <a:pt x="40" y="6"/>
                  </a:lnTo>
                  <a:lnTo>
                    <a:pt x="23" y="0"/>
                  </a:lnTo>
                  <a:lnTo>
                    <a:pt x="5" y="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Freeform 255"/>
            <p:cNvSpPr>
              <a:spLocks/>
            </p:cNvSpPr>
            <p:nvPr/>
          </p:nvSpPr>
          <p:spPr bwMode="auto">
            <a:xfrm>
              <a:off x="3899" y="2847"/>
              <a:ext cx="47" cy="52"/>
            </a:xfrm>
            <a:custGeom>
              <a:avLst/>
              <a:gdLst>
                <a:gd name="T0" fmla="*/ 0 w 47"/>
                <a:gd name="T1" fmla="*/ 23 h 52"/>
                <a:gd name="T2" fmla="*/ 6 w 47"/>
                <a:gd name="T3" fmla="*/ 47 h 52"/>
                <a:gd name="T4" fmla="*/ 23 w 47"/>
                <a:gd name="T5" fmla="*/ 52 h 52"/>
                <a:gd name="T6" fmla="*/ 41 w 47"/>
                <a:gd name="T7" fmla="*/ 41 h 52"/>
                <a:gd name="T8" fmla="*/ 47 w 47"/>
                <a:gd name="T9" fmla="*/ 23 h 52"/>
                <a:gd name="T10" fmla="*/ 41 w 47"/>
                <a:gd name="T11" fmla="*/ 6 h 52"/>
                <a:gd name="T12" fmla="*/ 23 w 47"/>
                <a:gd name="T13" fmla="*/ 0 h 52"/>
                <a:gd name="T14" fmla="*/ 6 w 47"/>
                <a:gd name="T15" fmla="*/ 6 h 52"/>
                <a:gd name="T16" fmla="*/ 0 w 47"/>
                <a:gd name="T17" fmla="*/ 23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52"/>
                <a:gd name="T29" fmla="*/ 47 w 47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52">
                  <a:moveTo>
                    <a:pt x="0" y="23"/>
                  </a:moveTo>
                  <a:lnTo>
                    <a:pt x="6" y="47"/>
                  </a:lnTo>
                  <a:lnTo>
                    <a:pt x="23" y="52"/>
                  </a:lnTo>
                  <a:lnTo>
                    <a:pt x="41" y="41"/>
                  </a:lnTo>
                  <a:lnTo>
                    <a:pt x="47" y="23"/>
                  </a:lnTo>
                  <a:lnTo>
                    <a:pt x="41" y="6"/>
                  </a:lnTo>
                  <a:lnTo>
                    <a:pt x="23" y="0"/>
                  </a:lnTo>
                  <a:lnTo>
                    <a:pt x="6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Freeform 256"/>
            <p:cNvSpPr>
              <a:spLocks/>
            </p:cNvSpPr>
            <p:nvPr/>
          </p:nvSpPr>
          <p:spPr bwMode="auto">
            <a:xfrm>
              <a:off x="3871" y="2899"/>
              <a:ext cx="46" cy="52"/>
            </a:xfrm>
            <a:custGeom>
              <a:avLst/>
              <a:gdLst>
                <a:gd name="T0" fmla="*/ 0 w 46"/>
                <a:gd name="T1" fmla="*/ 29 h 52"/>
                <a:gd name="T2" fmla="*/ 5 w 46"/>
                <a:gd name="T3" fmla="*/ 47 h 52"/>
                <a:gd name="T4" fmla="*/ 23 w 46"/>
                <a:gd name="T5" fmla="*/ 52 h 52"/>
                <a:gd name="T6" fmla="*/ 40 w 46"/>
                <a:gd name="T7" fmla="*/ 47 h 52"/>
                <a:gd name="T8" fmla="*/ 46 w 46"/>
                <a:gd name="T9" fmla="*/ 23 h 52"/>
                <a:gd name="T10" fmla="*/ 40 w 46"/>
                <a:gd name="T11" fmla="*/ 6 h 52"/>
                <a:gd name="T12" fmla="*/ 23 w 46"/>
                <a:gd name="T13" fmla="*/ 0 h 52"/>
                <a:gd name="T14" fmla="*/ 5 w 46"/>
                <a:gd name="T15" fmla="*/ 6 h 52"/>
                <a:gd name="T16" fmla="*/ 0 w 46"/>
                <a:gd name="T17" fmla="*/ 29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52"/>
                <a:gd name="T29" fmla="*/ 46 w 46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52">
                  <a:moveTo>
                    <a:pt x="0" y="29"/>
                  </a:moveTo>
                  <a:lnTo>
                    <a:pt x="5" y="47"/>
                  </a:lnTo>
                  <a:lnTo>
                    <a:pt x="23" y="52"/>
                  </a:lnTo>
                  <a:lnTo>
                    <a:pt x="40" y="47"/>
                  </a:lnTo>
                  <a:lnTo>
                    <a:pt x="46" y="23"/>
                  </a:lnTo>
                  <a:lnTo>
                    <a:pt x="40" y="6"/>
                  </a:lnTo>
                  <a:lnTo>
                    <a:pt x="23" y="0"/>
                  </a:lnTo>
                  <a:lnTo>
                    <a:pt x="5" y="6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Freeform 257"/>
            <p:cNvSpPr>
              <a:spLocks/>
            </p:cNvSpPr>
            <p:nvPr/>
          </p:nvSpPr>
          <p:spPr bwMode="auto">
            <a:xfrm>
              <a:off x="3940" y="2905"/>
              <a:ext cx="46" cy="52"/>
            </a:xfrm>
            <a:custGeom>
              <a:avLst/>
              <a:gdLst>
                <a:gd name="T0" fmla="*/ 0 w 46"/>
                <a:gd name="T1" fmla="*/ 23 h 52"/>
                <a:gd name="T2" fmla="*/ 6 w 46"/>
                <a:gd name="T3" fmla="*/ 46 h 52"/>
                <a:gd name="T4" fmla="*/ 23 w 46"/>
                <a:gd name="T5" fmla="*/ 52 h 52"/>
                <a:gd name="T6" fmla="*/ 40 w 46"/>
                <a:gd name="T7" fmla="*/ 41 h 52"/>
                <a:gd name="T8" fmla="*/ 46 w 46"/>
                <a:gd name="T9" fmla="*/ 23 h 52"/>
                <a:gd name="T10" fmla="*/ 40 w 46"/>
                <a:gd name="T11" fmla="*/ 6 h 52"/>
                <a:gd name="T12" fmla="*/ 23 w 46"/>
                <a:gd name="T13" fmla="*/ 0 h 52"/>
                <a:gd name="T14" fmla="*/ 6 w 46"/>
                <a:gd name="T15" fmla="*/ 6 h 52"/>
                <a:gd name="T16" fmla="*/ 0 w 46"/>
                <a:gd name="T17" fmla="*/ 23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52"/>
                <a:gd name="T29" fmla="*/ 46 w 46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52">
                  <a:moveTo>
                    <a:pt x="0" y="23"/>
                  </a:moveTo>
                  <a:lnTo>
                    <a:pt x="6" y="46"/>
                  </a:lnTo>
                  <a:lnTo>
                    <a:pt x="23" y="52"/>
                  </a:lnTo>
                  <a:lnTo>
                    <a:pt x="40" y="41"/>
                  </a:lnTo>
                  <a:lnTo>
                    <a:pt x="46" y="23"/>
                  </a:lnTo>
                  <a:lnTo>
                    <a:pt x="40" y="6"/>
                  </a:lnTo>
                  <a:lnTo>
                    <a:pt x="23" y="0"/>
                  </a:lnTo>
                  <a:lnTo>
                    <a:pt x="6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Freeform 258"/>
            <p:cNvSpPr>
              <a:spLocks/>
            </p:cNvSpPr>
            <p:nvPr/>
          </p:nvSpPr>
          <p:spPr bwMode="auto">
            <a:xfrm>
              <a:off x="3951" y="2922"/>
              <a:ext cx="47" cy="47"/>
            </a:xfrm>
            <a:custGeom>
              <a:avLst/>
              <a:gdLst>
                <a:gd name="T0" fmla="*/ 0 w 47"/>
                <a:gd name="T1" fmla="*/ 24 h 47"/>
                <a:gd name="T2" fmla="*/ 6 w 47"/>
                <a:gd name="T3" fmla="*/ 47 h 47"/>
                <a:gd name="T4" fmla="*/ 23 w 47"/>
                <a:gd name="T5" fmla="*/ 47 h 47"/>
                <a:gd name="T6" fmla="*/ 41 w 47"/>
                <a:gd name="T7" fmla="*/ 41 h 47"/>
                <a:gd name="T8" fmla="*/ 47 w 47"/>
                <a:gd name="T9" fmla="*/ 24 h 47"/>
                <a:gd name="T10" fmla="*/ 41 w 47"/>
                <a:gd name="T11" fmla="*/ 6 h 47"/>
                <a:gd name="T12" fmla="*/ 23 w 47"/>
                <a:gd name="T13" fmla="*/ 0 h 47"/>
                <a:gd name="T14" fmla="*/ 6 w 47"/>
                <a:gd name="T15" fmla="*/ 6 h 47"/>
                <a:gd name="T16" fmla="*/ 0 w 47"/>
                <a:gd name="T17" fmla="*/ 24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47"/>
                <a:gd name="T29" fmla="*/ 47 w 47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47">
                  <a:moveTo>
                    <a:pt x="0" y="24"/>
                  </a:moveTo>
                  <a:lnTo>
                    <a:pt x="6" y="47"/>
                  </a:lnTo>
                  <a:lnTo>
                    <a:pt x="23" y="47"/>
                  </a:lnTo>
                  <a:lnTo>
                    <a:pt x="41" y="41"/>
                  </a:lnTo>
                  <a:lnTo>
                    <a:pt x="47" y="24"/>
                  </a:lnTo>
                  <a:lnTo>
                    <a:pt x="41" y="6"/>
                  </a:lnTo>
                  <a:lnTo>
                    <a:pt x="23" y="0"/>
                  </a:lnTo>
                  <a:lnTo>
                    <a:pt x="6" y="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Freeform 259"/>
            <p:cNvSpPr>
              <a:spLocks/>
            </p:cNvSpPr>
            <p:nvPr/>
          </p:nvSpPr>
          <p:spPr bwMode="auto">
            <a:xfrm>
              <a:off x="3922" y="2928"/>
              <a:ext cx="47" cy="52"/>
            </a:xfrm>
            <a:custGeom>
              <a:avLst/>
              <a:gdLst>
                <a:gd name="T0" fmla="*/ 0 w 47"/>
                <a:gd name="T1" fmla="*/ 23 h 52"/>
                <a:gd name="T2" fmla="*/ 6 w 47"/>
                <a:gd name="T3" fmla="*/ 46 h 52"/>
                <a:gd name="T4" fmla="*/ 24 w 47"/>
                <a:gd name="T5" fmla="*/ 52 h 52"/>
                <a:gd name="T6" fmla="*/ 41 w 47"/>
                <a:gd name="T7" fmla="*/ 46 h 52"/>
                <a:gd name="T8" fmla="*/ 47 w 47"/>
                <a:gd name="T9" fmla="*/ 23 h 52"/>
                <a:gd name="T10" fmla="*/ 41 w 47"/>
                <a:gd name="T11" fmla="*/ 6 h 52"/>
                <a:gd name="T12" fmla="*/ 24 w 47"/>
                <a:gd name="T13" fmla="*/ 0 h 52"/>
                <a:gd name="T14" fmla="*/ 6 w 47"/>
                <a:gd name="T15" fmla="*/ 6 h 52"/>
                <a:gd name="T16" fmla="*/ 0 w 47"/>
                <a:gd name="T17" fmla="*/ 23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52"/>
                <a:gd name="T29" fmla="*/ 47 w 47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52">
                  <a:moveTo>
                    <a:pt x="0" y="23"/>
                  </a:moveTo>
                  <a:lnTo>
                    <a:pt x="6" y="46"/>
                  </a:lnTo>
                  <a:lnTo>
                    <a:pt x="24" y="52"/>
                  </a:lnTo>
                  <a:lnTo>
                    <a:pt x="41" y="46"/>
                  </a:lnTo>
                  <a:lnTo>
                    <a:pt x="47" y="23"/>
                  </a:lnTo>
                  <a:lnTo>
                    <a:pt x="41" y="6"/>
                  </a:lnTo>
                  <a:lnTo>
                    <a:pt x="24" y="0"/>
                  </a:lnTo>
                  <a:lnTo>
                    <a:pt x="6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Freeform 260"/>
            <p:cNvSpPr>
              <a:spLocks/>
            </p:cNvSpPr>
            <p:nvPr/>
          </p:nvSpPr>
          <p:spPr bwMode="auto">
            <a:xfrm>
              <a:off x="3882" y="2957"/>
              <a:ext cx="46" cy="52"/>
            </a:xfrm>
            <a:custGeom>
              <a:avLst/>
              <a:gdLst>
                <a:gd name="T0" fmla="*/ 0 w 46"/>
                <a:gd name="T1" fmla="*/ 29 h 52"/>
                <a:gd name="T2" fmla="*/ 6 w 46"/>
                <a:gd name="T3" fmla="*/ 46 h 52"/>
                <a:gd name="T4" fmla="*/ 23 w 46"/>
                <a:gd name="T5" fmla="*/ 52 h 52"/>
                <a:gd name="T6" fmla="*/ 40 w 46"/>
                <a:gd name="T7" fmla="*/ 46 h 52"/>
                <a:gd name="T8" fmla="*/ 46 w 46"/>
                <a:gd name="T9" fmla="*/ 23 h 52"/>
                <a:gd name="T10" fmla="*/ 40 w 46"/>
                <a:gd name="T11" fmla="*/ 6 h 52"/>
                <a:gd name="T12" fmla="*/ 23 w 46"/>
                <a:gd name="T13" fmla="*/ 0 h 52"/>
                <a:gd name="T14" fmla="*/ 6 w 46"/>
                <a:gd name="T15" fmla="*/ 6 h 52"/>
                <a:gd name="T16" fmla="*/ 0 w 46"/>
                <a:gd name="T17" fmla="*/ 29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52"/>
                <a:gd name="T29" fmla="*/ 46 w 46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52">
                  <a:moveTo>
                    <a:pt x="0" y="29"/>
                  </a:moveTo>
                  <a:lnTo>
                    <a:pt x="6" y="46"/>
                  </a:lnTo>
                  <a:lnTo>
                    <a:pt x="23" y="52"/>
                  </a:lnTo>
                  <a:lnTo>
                    <a:pt x="40" y="46"/>
                  </a:lnTo>
                  <a:lnTo>
                    <a:pt x="46" y="23"/>
                  </a:lnTo>
                  <a:lnTo>
                    <a:pt x="40" y="6"/>
                  </a:lnTo>
                  <a:lnTo>
                    <a:pt x="23" y="0"/>
                  </a:lnTo>
                  <a:lnTo>
                    <a:pt x="6" y="6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Freeform 261"/>
            <p:cNvSpPr>
              <a:spLocks/>
            </p:cNvSpPr>
            <p:nvPr/>
          </p:nvSpPr>
          <p:spPr bwMode="auto">
            <a:xfrm>
              <a:off x="3922" y="2957"/>
              <a:ext cx="47" cy="52"/>
            </a:xfrm>
            <a:custGeom>
              <a:avLst/>
              <a:gdLst>
                <a:gd name="T0" fmla="*/ 0 w 47"/>
                <a:gd name="T1" fmla="*/ 29 h 52"/>
                <a:gd name="T2" fmla="*/ 6 w 47"/>
                <a:gd name="T3" fmla="*/ 46 h 52"/>
                <a:gd name="T4" fmla="*/ 24 w 47"/>
                <a:gd name="T5" fmla="*/ 52 h 52"/>
                <a:gd name="T6" fmla="*/ 47 w 47"/>
                <a:gd name="T7" fmla="*/ 46 h 52"/>
                <a:gd name="T8" fmla="*/ 47 w 47"/>
                <a:gd name="T9" fmla="*/ 23 h 52"/>
                <a:gd name="T10" fmla="*/ 41 w 47"/>
                <a:gd name="T11" fmla="*/ 6 h 52"/>
                <a:gd name="T12" fmla="*/ 24 w 47"/>
                <a:gd name="T13" fmla="*/ 0 h 52"/>
                <a:gd name="T14" fmla="*/ 6 w 47"/>
                <a:gd name="T15" fmla="*/ 6 h 52"/>
                <a:gd name="T16" fmla="*/ 0 w 47"/>
                <a:gd name="T17" fmla="*/ 29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52"/>
                <a:gd name="T29" fmla="*/ 47 w 47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52">
                  <a:moveTo>
                    <a:pt x="0" y="29"/>
                  </a:moveTo>
                  <a:lnTo>
                    <a:pt x="6" y="46"/>
                  </a:lnTo>
                  <a:lnTo>
                    <a:pt x="24" y="52"/>
                  </a:lnTo>
                  <a:lnTo>
                    <a:pt x="47" y="46"/>
                  </a:lnTo>
                  <a:lnTo>
                    <a:pt x="47" y="23"/>
                  </a:lnTo>
                  <a:lnTo>
                    <a:pt x="41" y="6"/>
                  </a:lnTo>
                  <a:lnTo>
                    <a:pt x="24" y="0"/>
                  </a:lnTo>
                  <a:lnTo>
                    <a:pt x="6" y="6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Freeform 262"/>
            <p:cNvSpPr>
              <a:spLocks/>
            </p:cNvSpPr>
            <p:nvPr/>
          </p:nvSpPr>
          <p:spPr bwMode="auto">
            <a:xfrm>
              <a:off x="3969" y="2946"/>
              <a:ext cx="52" cy="46"/>
            </a:xfrm>
            <a:custGeom>
              <a:avLst/>
              <a:gdLst>
                <a:gd name="T0" fmla="*/ 0 w 52"/>
                <a:gd name="T1" fmla="*/ 23 h 46"/>
                <a:gd name="T2" fmla="*/ 5 w 52"/>
                <a:gd name="T3" fmla="*/ 46 h 46"/>
                <a:gd name="T4" fmla="*/ 23 w 52"/>
                <a:gd name="T5" fmla="*/ 46 h 46"/>
                <a:gd name="T6" fmla="*/ 46 w 52"/>
                <a:gd name="T7" fmla="*/ 40 h 46"/>
                <a:gd name="T8" fmla="*/ 52 w 52"/>
                <a:gd name="T9" fmla="*/ 23 h 46"/>
                <a:gd name="T10" fmla="*/ 40 w 52"/>
                <a:gd name="T11" fmla="*/ 5 h 46"/>
                <a:gd name="T12" fmla="*/ 23 w 52"/>
                <a:gd name="T13" fmla="*/ 0 h 46"/>
                <a:gd name="T14" fmla="*/ 5 w 52"/>
                <a:gd name="T15" fmla="*/ 5 h 46"/>
                <a:gd name="T16" fmla="*/ 0 w 52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"/>
                <a:gd name="T28" fmla="*/ 0 h 46"/>
                <a:gd name="T29" fmla="*/ 52 w 52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" h="46">
                  <a:moveTo>
                    <a:pt x="0" y="23"/>
                  </a:moveTo>
                  <a:lnTo>
                    <a:pt x="5" y="46"/>
                  </a:lnTo>
                  <a:lnTo>
                    <a:pt x="23" y="46"/>
                  </a:lnTo>
                  <a:lnTo>
                    <a:pt x="46" y="40"/>
                  </a:lnTo>
                  <a:lnTo>
                    <a:pt x="52" y="23"/>
                  </a:lnTo>
                  <a:lnTo>
                    <a:pt x="40" y="5"/>
                  </a:lnTo>
                  <a:lnTo>
                    <a:pt x="23" y="0"/>
                  </a:lnTo>
                  <a:lnTo>
                    <a:pt x="5" y="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Freeform 263"/>
            <p:cNvSpPr>
              <a:spLocks/>
            </p:cNvSpPr>
            <p:nvPr/>
          </p:nvSpPr>
          <p:spPr bwMode="auto">
            <a:xfrm>
              <a:off x="3951" y="3009"/>
              <a:ext cx="52" cy="52"/>
            </a:xfrm>
            <a:custGeom>
              <a:avLst/>
              <a:gdLst>
                <a:gd name="T0" fmla="*/ 0 w 52"/>
                <a:gd name="T1" fmla="*/ 29 h 52"/>
                <a:gd name="T2" fmla="*/ 6 w 52"/>
                <a:gd name="T3" fmla="*/ 46 h 52"/>
                <a:gd name="T4" fmla="*/ 29 w 52"/>
                <a:gd name="T5" fmla="*/ 52 h 52"/>
                <a:gd name="T6" fmla="*/ 47 w 52"/>
                <a:gd name="T7" fmla="*/ 46 h 52"/>
                <a:gd name="T8" fmla="*/ 52 w 52"/>
                <a:gd name="T9" fmla="*/ 23 h 52"/>
                <a:gd name="T10" fmla="*/ 47 w 52"/>
                <a:gd name="T11" fmla="*/ 6 h 52"/>
                <a:gd name="T12" fmla="*/ 23 w 52"/>
                <a:gd name="T13" fmla="*/ 0 h 52"/>
                <a:gd name="T14" fmla="*/ 6 w 52"/>
                <a:gd name="T15" fmla="*/ 6 h 52"/>
                <a:gd name="T16" fmla="*/ 0 w 52"/>
                <a:gd name="T17" fmla="*/ 29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"/>
                <a:gd name="T28" fmla="*/ 0 h 52"/>
                <a:gd name="T29" fmla="*/ 52 w 52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" h="52">
                  <a:moveTo>
                    <a:pt x="0" y="29"/>
                  </a:moveTo>
                  <a:lnTo>
                    <a:pt x="6" y="46"/>
                  </a:lnTo>
                  <a:lnTo>
                    <a:pt x="29" y="52"/>
                  </a:lnTo>
                  <a:lnTo>
                    <a:pt x="47" y="46"/>
                  </a:lnTo>
                  <a:lnTo>
                    <a:pt x="52" y="23"/>
                  </a:lnTo>
                  <a:lnTo>
                    <a:pt x="47" y="6"/>
                  </a:lnTo>
                  <a:lnTo>
                    <a:pt x="23" y="0"/>
                  </a:lnTo>
                  <a:lnTo>
                    <a:pt x="6" y="6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Freeform 264"/>
            <p:cNvSpPr>
              <a:spLocks/>
            </p:cNvSpPr>
            <p:nvPr/>
          </p:nvSpPr>
          <p:spPr bwMode="auto">
            <a:xfrm>
              <a:off x="3992" y="2998"/>
              <a:ext cx="52" cy="46"/>
            </a:xfrm>
            <a:custGeom>
              <a:avLst/>
              <a:gdLst>
                <a:gd name="T0" fmla="*/ 0 w 52"/>
                <a:gd name="T1" fmla="*/ 23 h 46"/>
                <a:gd name="T2" fmla="*/ 6 w 52"/>
                <a:gd name="T3" fmla="*/ 46 h 46"/>
                <a:gd name="T4" fmla="*/ 29 w 52"/>
                <a:gd name="T5" fmla="*/ 46 h 46"/>
                <a:gd name="T6" fmla="*/ 46 w 52"/>
                <a:gd name="T7" fmla="*/ 40 h 46"/>
                <a:gd name="T8" fmla="*/ 52 w 52"/>
                <a:gd name="T9" fmla="*/ 23 h 46"/>
                <a:gd name="T10" fmla="*/ 46 w 52"/>
                <a:gd name="T11" fmla="*/ 5 h 46"/>
                <a:gd name="T12" fmla="*/ 23 w 52"/>
                <a:gd name="T13" fmla="*/ 0 h 46"/>
                <a:gd name="T14" fmla="*/ 6 w 52"/>
                <a:gd name="T15" fmla="*/ 5 h 46"/>
                <a:gd name="T16" fmla="*/ 0 w 52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"/>
                <a:gd name="T28" fmla="*/ 0 h 46"/>
                <a:gd name="T29" fmla="*/ 52 w 52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" h="46">
                  <a:moveTo>
                    <a:pt x="0" y="23"/>
                  </a:moveTo>
                  <a:lnTo>
                    <a:pt x="6" y="46"/>
                  </a:lnTo>
                  <a:lnTo>
                    <a:pt x="29" y="46"/>
                  </a:lnTo>
                  <a:lnTo>
                    <a:pt x="46" y="40"/>
                  </a:lnTo>
                  <a:lnTo>
                    <a:pt x="52" y="23"/>
                  </a:lnTo>
                  <a:lnTo>
                    <a:pt x="46" y="5"/>
                  </a:lnTo>
                  <a:lnTo>
                    <a:pt x="23" y="0"/>
                  </a:lnTo>
                  <a:lnTo>
                    <a:pt x="6" y="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Freeform 265"/>
            <p:cNvSpPr>
              <a:spLocks/>
            </p:cNvSpPr>
            <p:nvPr/>
          </p:nvSpPr>
          <p:spPr bwMode="auto">
            <a:xfrm>
              <a:off x="4049" y="3003"/>
              <a:ext cx="52" cy="47"/>
            </a:xfrm>
            <a:custGeom>
              <a:avLst/>
              <a:gdLst>
                <a:gd name="T0" fmla="*/ 0 w 52"/>
                <a:gd name="T1" fmla="*/ 23 h 47"/>
                <a:gd name="T2" fmla="*/ 6 w 52"/>
                <a:gd name="T3" fmla="*/ 41 h 47"/>
                <a:gd name="T4" fmla="*/ 29 w 52"/>
                <a:gd name="T5" fmla="*/ 47 h 47"/>
                <a:gd name="T6" fmla="*/ 47 w 52"/>
                <a:gd name="T7" fmla="*/ 41 h 47"/>
                <a:gd name="T8" fmla="*/ 52 w 52"/>
                <a:gd name="T9" fmla="*/ 23 h 47"/>
                <a:gd name="T10" fmla="*/ 47 w 52"/>
                <a:gd name="T11" fmla="*/ 6 h 47"/>
                <a:gd name="T12" fmla="*/ 29 w 52"/>
                <a:gd name="T13" fmla="*/ 0 h 47"/>
                <a:gd name="T14" fmla="*/ 6 w 52"/>
                <a:gd name="T15" fmla="*/ 6 h 47"/>
                <a:gd name="T16" fmla="*/ 0 w 52"/>
                <a:gd name="T17" fmla="*/ 23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"/>
                <a:gd name="T28" fmla="*/ 0 h 47"/>
                <a:gd name="T29" fmla="*/ 52 w 52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" h="47">
                  <a:moveTo>
                    <a:pt x="0" y="23"/>
                  </a:moveTo>
                  <a:lnTo>
                    <a:pt x="6" y="41"/>
                  </a:lnTo>
                  <a:lnTo>
                    <a:pt x="29" y="47"/>
                  </a:lnTo>
                  <a:lnTo>
                    <a:pt x="47" y="41"/>
                  </a:lnTo>
                  <a:lnTo>
                    <a:pt x="52" y="23"/>
                  </a:lnTo>
                  <a:lnTo>
                    <a:pt x="47" y="6"/>
                  </a:lnTo>
                  <a:lnTo>
                    <a:pt x="29" y="0"/>
                  </a:lnTo>
                  <a:lnTo>
                    <a:pt x="6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Freeform 266"/>
            <p:cNvSpPr>
              <a:spLocks/>
            </p:cNvSpPr>
            <p:nvPr/>
          </p:nvSpPr>
          <p:spPr bwMode="auto">
            <a:xfrm>
              <a:off x="4015" y="3061"/>
              <a:ext cx="46" cy="52"/>
            </a:xfrm>
            <a:custGeom>
              <a:avLst/>
              <a:gdLst>
                <a:gd name="T0" fmla="*/ 0 w 46"/>
                <a:gd name="T1" fmla="*/ 23 h 52"/>
                <a:gd name="T2" fmla="*/ 6 w 46"/>
                <a:gd name="T3" fmla="*/ 46 h 52"/>
                <a:gd name="T4" fmla="*/ 23 w 46"/>
                <a:gd name="T5" fmla="*/ 52 h 52"/>
                <a:gd name="T6" fmla="*/ 40 w 46"/>
                <a:gd name="T7" fmla="*/ 41 h 52"/>
                <a:gd name="T8" fmla="*/ 46 w 46"/>
                <a:gd name="T9" fmla="*/ 23 h 52"/>
                <a:gd name="T10" fmla="*/ 40 w 46"/>
                <a:gd name="T11" fmla="*/ 6 h 52"/>
                <a:gd name="T12" fmla="*/ 23 w 46"/>
                <a:gd name="T13" fmla="*/ 0 h 52"/>
                <a:gd name="T14" fmla="*/ 6 w 46"/>
                <a:gd name="T15" fmla="*/ 6 h 52"/>
                <a:gd name="T16" fmla="*/ 0 w 46"/>
                <a:gd name="T17" fmla="*/ 23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52"/>
                <a:gd name="T29" fmla="*/ 46 w 46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52">
                  <a:moveTo>
                    <a:pt x="0" y="23"/>
                  </a:moveTo>
                  <a:lnTo>
                    <a:pt x="6" y="46"/>
                  </a:lnTo>
                  <a:lnTo>
                    <a:pt x="23" y="52"/>
                  </a:lnTo>
                  <a:lnTo>
                    <a:pt x="40" y="41"/>
                  </a:lnTo>
                  <a:lnTo>
                    <a:pt x="46" y="23"/>
                  </a:lnTo>
                  <a:lnTo>
                    <a:pt x="40" y="6"/>
                  </a:lnTo>
                  <a:lnTo>
                    <a:pt x="23" y="0"/>
                  </a:lnTo>
                  <a:lnTo>
                    <a:pt x="6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Freeform 267"/>
            <p:cNvSpPr>
              <a:spLocks/>
            </p:cNvSpPr>
            <p:nvPr/>
          </p:nvSpPr>
          <p:spPr bwMode="auto">
            <a:xfrm>
              <a:off x="4078" y="3223"/>
              <a:ext cx="46" cy="52"/>
            </a:xfrm>
            <a:custGeom>
              <a:avLst/>
              <a:gdLst>
                <a:gd name="T0" fmla="*/ 0 w 46"/>
                <a:gd name="T1" fmla="*/ 23 h 52"/>
                <a:gd name="T2" fmla="*/ 6 w 46"/>
                <a:gd name="T3" fmla="*/ 46 h 52"/>
                <a:gd name="T4" fmla="*/ 23 w 46"/>
                <a:gd name="T5" fmla="*/ 52 h 52"/>
                <a:gd name="T6" fmla="*/ 41 w 46"/>
                <a:gd name="T7" fmla="*/ 46 h 52"/>
                <a:gd name="T8" fmla="*/ 46 w 46"/>
                <a:gd name="T9" fmla="*/ 23 h 52"/>
                <a:gd name="T10" fmla="*/ 41 w 46"/>
                <a:gd name="T11" fmla="*/ 6 h 52"/>
                <a:gd name="T12" fmla="*/ 23 w 46"/>
                <a:gd name="T13" fmla="*/ 0 h 52"/>
                <a:gd name="T14" fmla="*/ 6 w 46"/>
                <a:gd name="T15" fmla="*/ 6 h 52"/>
                <a:gd name="T16" fmla="*/ 0 w 46"/>
                <a:gd name="T17" fmla="*/ 23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52"/>
                <a:gd name="T29" fmla="*/ 46 w 46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52">
                  <a:moveTo>
                    <a:pt x="0" y="23"/>
                  </a:moveTo>
                  <a:lnTo>
                    <a:pt x="6" y="46"/>
                  </a:lnTo>
                  <a:lnTo>
                    <a:pt x="23" y="52"/>
                  </a:lnTo>
                  <a:lnTo>
                    <a:pt x="41" y="46"/>
                  </a:lnTo>
                  <a:lnTo>
                    <a:pt x="46" y="23"/>
                  </a:lnTo>
                  <a:lnTo>
                    <a:pt x="41" y="6"/>
                  </a:lnTo>
                  <a:lnTo>
                    <a:pt x="23" y="0"/>
                  </a:lnTo>
                  <a:lnTo>
                    <a:pt x="6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Freeform 268"/>
            <p:cNvSpPr>
              <a:spLocks/>
            </p:cNvSpPr>
            <p:nvPr/>
          </p:nvSpPr>
          <p:spPr bwMode="auto">
            <a:xfrm>
              <a:off x="3894" y="3217"/>
              <a:ext cx="46" cy="46"/>
            </a:xfrm>
            <a:custGeom>
              <a:avLst/>
              <a:gdLst>
                <a:gd name="T0" fmla="*/ 0 w 46"/>
                <a:gd name="T1" fmla="*/ 23 h 46"/>
                <a:gd name="T2" fmla="*/ 5 w 46"/>
                <a:gd name="T3" fmla="*/ 40 h 46"/>
                <a:gd name="T4" fmla="*/ 23 w 46"/>
                <a:gd name="T5" fmla="*/ 46 h 46"/>
                <a:gd name="T6" fmla="*/ 40 w 46"/>
                <a:gd name="T7" fmla="*/ 40 h 46"/>
                <a:gd name="T8" fmla="*/ 46 w 46"/>
                <a:gd name="T9" fmla="*/ 23 h 46"/>
                <a:gd name="T10" fmla="*/ 40 w 46"/>
                <a:gd name="T11" fmla="*/ 6 h 46"/>
                <a:gd name="T12" fmla="*/ 23 w 46"/>
                <a:gd name="T13" fmla="*/ 0 h 46"/>
                <a:gd name="T14" fmla="*/ 5 w 46"/>
                <a:gd name="T15" fmla="*/ 6 h 46"/>
                <a:gd name="T16" fmla="*/ 0 w 46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6"/>
                <a:gd name="T29" fmla="*/ 46 w 46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6">
                  <a:moveTo>
                    <a:pt x="0" y="23"/>
                  </a:moveTo>
                  <a:lnTo>
                    <a:pt x="5" y="40"/>
                  </a:lnTo>
                  <a:lnTo>
                    <a:pt x="23" y="46"/>
                  </a:lnTo>
                  <a:lnTo>
                    <a:pt x="40" y="40"/>
                  </a:lnTo>
                  <a:lnTo>
                    <a:pt x="46" y="23"/>
                  </a:lnTo>
                  <a:lnTo>
                    <a:pt x="40" y="6"/>
                  </a:lnTo>
                  <a:lnTo>
                    <a:pt x="23" y="0"/>
                  </a:lnTo>
                  <a:lnTo>
                    <a:pt x="5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Freeform 269"/>
            <p:cNvSpPr>
              <a:spLocks/>
            </p:cNvSpPr>
            <p:nvPr/>
          </p:nvSpPr>
          <p:spPr bwMode="auto">
            <a:xfrm>
              <a:off x="3819" y="3159"/>
              <a:ext cx="46" cy="46"/>
            </a:xfrm>
            <a:custGeom>
              <a:avLst/>
              <a:gdLst>
                <a:gd name="T0" fmla="*/ 0 w 46"/>
                <a:gd name="T1" fmla="*/ 23 h 46"/>
                <a:gd name="T2" fmla="*/ 5 w 46"/>
                <a:gd name="T3" fmla="*/ 41 h 46"/>
                <a:gd name="T4" fmla="*/ 23 w 46"/>
                <a:gd name="T5" fmla="*/ 46 h 46"/>
                <a:gd name="T6" fmla="*/ 40 w 46"/>
                <a:gd name="T7" fmla="*/ 41 h 46"/>
                <a:gd name="T8" fmla="*/ 46 w 46"/>
                <a:gd name="T9" fmla="*/ 23 h 46"/>
                <a:gd name="T10" fmla="*/ 40 w 46"/>
                <a:gd name="T11" fmla="*/ 6 h 46"/>
                <a:gd name="T12" fmla="*/ 23 w 46"/>
                <a:gd name="T13" fmla="*/ 0 h 46"/>
                <a:gd name="T14" fmla="*/ 5 w 46"/>
                <a:gd name="T15" fmla="*/ 6 h 46"/>
                <a:gd name="T16" fmla="*/ 0 w 46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6"/>
                <a:gd name="T29" fmla="*/ 46 w 46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6">
                  <a:moveTo>
                    <a:pt x="0" y="23"/>
                  </a:moveTo>
                  <a:lnTo>
                    <a:pt x="5" y="41"/>
                  </a:lnTo>
                  <a:lnTo>
                    <a:pt x="23" y="46"/>
                  </a:lnTo>
                  <a:lnTo>
                    <a:pt x="40" y="41"/>
                  </a:lnTo>
                  <a:lnTo>
                    <a:pt x="46" y="23"/>
                  </a:lnTo>
                  <a:lnTo>
                    <a:pt x="40" y="6"/>
                  </a:lnTo>
                  <a:lnTo>
                    <a:pt x="23" y="0"/>
                  </a:lnTo>
                  <a:lnTo>
                    <a:pt x="5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Freeform 270"/>
            <p:cNvSpPr>
              <a:spLocks/>
            </p:cNvSpPr>
            <p:nvPr/>
          </p:nvSpPr>
          <p:spPr bwMode="auto">
            <a:xfrm>
              <a:off x="3784" y="3165"/>
              <a:ext cx="52" cy="46"/>
            </a:xfrm>
            <a:custGeom>
              <a:avLst/>
              <a:gdLst>
                <a:gd name="T0" fmla="*/ 0 w 52"/>
                <a:gd name="T1" fmla="*/ 23 h 46"/>
                <a:gd name="T2" fmla="*/ 12 w 52"/>
                <a:gd name="T3" fmla="*/ 40 h 46"/>
                <a:gd name="T4" fmla="*/ 29 w 52"/>
                <a:gd name="T5" fmla="*/ 46 h 46"/>
                <a:gd name="T6" fmla="*/ 46 w 52"/>
                <a:gd name="T7" fmla="*/ 40 h 46"/>
                <a:gd name="T8" fmla="*/ 52 w 52"/>
                <a:gd name="T9" fmla="*/ 23 h 46"/>
                <a:gd name="T10" fmla="*/ 46 w 52"/>
                <a:gd name="T11" fmla="*/ 6 h 46"/>
                <a:gd name="T12" fmla="*/ 29 w 52"/>
                <a:gd name="T13" fmla="*/ 0 h 46"/>
                <a:gd name="T14" fmla="*/ 6 w 52"/>
                <a:gd name="T15" fmla="*/ 6 h 46"/>
                <a:gd name="T16" fmla="*/ 0 w 52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"/>
                <a:gd name="T28" fmla="*/ 0 h 46"/>
                <a:gd name="T29" fmla="*/ 52 w 52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" h="46">
                  <a:moveTo>
                    <a:pt x="0" y="23"/>
                  </a:moveTo>
                  <a:lnTo>
                    <a:pt x="12" y="40"/>
                  </a:lnTo>
                  <a:lnTo>
                    <a:pt x="29" y="46"/>
                  </a:lnTo>
                  <a:lnTo>
                    <a:pt x="46" y="40"/>
                  </a:lnTo>
                  <a:lnTo>
                    <a:pt x="52" y="23"/>
                  </a:lnTo>
                  <a:lnTo>
                    <a:pt x="46" y="6"/>
                  </a:lnTo>
                  <a:lnTo>
                    <a:pt x="29" y="0"/>
                  </a:lnTo>
                  <a:lnTo>
                    <a:pt x="6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Freeform 271"/>
            <p:cNvSpPr>
              <a:spLocks/>
            </p:cNvSpPr>
            <p:nvPr/>
          </p:nvSpPr>
          <p:spPr bwMode="auto">
            <a:xfrm>
              <a:off x="3784" y="3090"/>
              <a:ext cx="52" cy="46"/>
            </a:xfrm>
            <a:custGeom>
              <a:avLst/>
              <a:gdLst>
                <a:gd name="T0" fmla="*/ 0 w 52"/>
                <a:gd name="T1" fmla="*/ 23 h 46"/>
                <a:gd name="T2" fmla="*/ 6 w 52"/>
                <a:gd name="T3" fmla="*/ 40 h 46"/>
                <a:gd name="T4" fmla="*/ 29 w 52"/>
                <a:gd name="T5" fmla="*/ 46 h 46"/>
                <a:gd name="T6" fmla="*/ 46 w 52"/>
                <a:gd name="T7" fmla="*/ 40 h 46"/>
                <a:gd name="T8" fmla="*/ 52 w 52"/>
                <a:gd name="T9" fmla="*/ 23 h 46"/>
                <a:gd name="T10" fmla="*/ 46 w 52"/>
                <a:gd name="T11" fmla="*/ 6 h 46"/>
                <a:gd name="T12" fmla="*/ 23 w 52"/>
                <a:gd name="T13" fmla="*/ 0 h 46"/>
                <a:gd name="T14" fmla="*/ 6 w 52"/>
                <a:gd name="T15" fmla="*/ 6 h 46"/>
                <a:gd name="T16" fmla="*/ 0 w 52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"/>
                <a:gd name="T28" fmla="*/ 0 h 46"/>
                <a:gd name="T29" fmla="*/ 52 w 52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" h="46">
                  <a:moveTo>
                    <a:pt x="0" y="23"/>
                  </a:moveTo>
                  <a:lnTo>
                    <a:pt x="6" y="40"/>
                  </a:lnTo>
                  <a:lnTo>
                    <a:pt x="29" y="46"/>
                  </a:lnTo>
                  <a:lnTo>
                    <a:pt x="46" y="40"/>
                  </a:lnTo>
                  <a:lnTo>
                    <a:pt x="52" y="23"/>
                  </a:lnTo>
                  <a:lnTo>
                    <a:pt x="46" y="6"/>
                  </a:lnTo>
                  <a:lnTo>
                    <a:pt x="23" y="0"/>
                  </a:lnTo>
                  <a:lnTo>
                    <a:pt x="6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Freeform 272"/>
            <p:cNvSpPr>
              <a:spLocks/>
            </p:cNvSpPr>
            <p:nvPr/>
          </p:nvSpPr>
          <p:spPr bwMode="auto">
            <a:xfrm>
              <a:off x="3767" y="3125"/>
              <a:ext cx="52" cy="46"/>
            </a:xfrm>
            <a:custGeom>
              <a:avLst/>
              <a:gdLst>
                <a:gd name="T0" fmla="*/ 0 w 52"/>
                <a:gd name="T1" fmla="*/ 23 h 46"/>
                <a:gd name="T2" fmla="*/ 5 w 52"/>
                <a:gd name="T3" fmla="*/ 40 h 46"/>
                <a:gd name="T4" fmla="*/ 29 w 52"/>
                <a:gd name="T5" fmla="*/ 46 h 46"/>
                <a:gd name="T6" fmla="*/ 46 w 52"/>
                <a:gd name="T7" fmla="*/ 40 h 46"/>
                <a:gd name="T8" fmla="*/ 52 w 52"/>
                <a:gd name="T9" fmla="*/ 23 h 46"/>
                <a:gd name="T10" fmla="*/ 46 w 52"/>
                <a:gd name="T11" fmla="*/ 5 h 46"/>
                <a:gd name="T12" fmla="*/ 23 w 52"/>
                <a:gd name="T13" fmla="*/ 0 h 46"/>
                <a:gd name="T14" fmla="*/ 5 w 52"/>
                <a:gd name="T15" fmla="*/ 5 h 46"/>
                <a:gd name="T16" fmla="*/ 0 w 52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"/>
                <a:gd name="T28" fmla="*/ 0 h 46"/>
                <a:gd name="T29" fmla="*/ 52 w 52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" h="46">
                  <a:moveTo>
                    <a:pt x="0" y="23"/>
                  </a:moveTo>
                  <a:lnTo>
                    <a:pt x="5" y="40"/>
                  </a:lnTo>
                  <a:lnTo>
                    <a:pt x="29" y="46"/>
                  </a:lnTo>
                  <a:lnTo>
                    <a:pt x="46" y="40"/>
                  </a:lnTo>
                  <a:lnTo>
                    <a:pt x="52" y="23"/>
                  </a:lnTo>
                  <a:lnTo>
                    <a:pt x="46" y="5"/>
                  </a:lnTo>
                  <a:lnTo>
                    <a:pt x="23" y="0"/>
                  </a:lnTo>
                  <a:lnTo>
                    <a:pt x="5" y="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Freeform 273"/>
            <p:cNvSpPr>
              <a:spLocks/>
            </p:cNvSpPr>
            <p:nvPr/>
          </p:nvSpPr>
          <p:spPr bwMode="auto">
            <a:xfrm>
              <a:off x="3796" y="3009"/>
              <a:ext cx="46" cy="46"/>
            </a:xfrm>
            <a:custGeom>
              <a:avLst/>
              <a:gdLst>
                <a:gd name="T0" fmla="*/ 0 w 46"/>
                <a:gd name="T1" fmla="*/ 23 h 46"/>
                <a:gd name="T2" fmla="*/ 5 w 46"/>
                <a:gd name="T3" fmla="*/ 41 h 46"/>
                <a:gd name="T4" fmla="*/ 23 w 46"/>
                <a:gd name="T5" fmla="*/ 46 h 46"/>
                <a:gd name="T6" fmla="*/ 40 w 46"/>
                <a:gd name="T7" fmla="*/ 41 h 46"/>
                <a:gd name="T8" fmla="*/ 46 w 46"/>
                <a:gd name="T9" fmla="*/ 23 h 46"/>
                <a:gd name="T10" fmla="*/ 40 w 46"/>
                <a:gd name="T11" fmla="*/ 6 h 46"/>
                <a:gd name="T12" fmla="*/ 23 w 46"/>
                <a:gd name="T13" fmla="*/ 0 h 46"/>
                <a:gd name="T14" fmla="*/ 5 w 46"/>
                <a:gd name="T15" fmla="*/ 6 h 46"/>
                <a:gd name="T16" fmla="*/ 0 w 46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6"/>
                <a:gd name="T29" fmla="*/ 46 w 46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6">
                  <a:moveTo>
                    <a:pt x="0" y="23"/>
                  </a:moveTo>
                  <a:lnTo>
                    <a:pt x="5" y="41"/>
                  </a:lnTo>
                  <a:lnTo>
                    <a:pt x="23" y="46"/>
                  </a:lnTo>
                  <a:lnTo>
                    <a:pt x="40" y="41"/>
                  </a:lnTo>
                  <a:lnTo>
                    <a:pt x="46" y="23"/>
                  </a:lnTo>
                  <a:lnTo>
                    <a:pt x="40" y="6"/>
                  </a:lnTo>
                  <a:lnTo>
                    <a:pt x="23" y="0"/>
                  </a:lnTo>
                  <a:lnTo>
                    <a:pt x="5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Freeform 274"/>
            <p:cNvSpPr>
              <a:spLocks/>
            </p:cNvSpPr>
            <p:nvPr/>
          </p:nvSpPr>
          <p:spPr bwMode="auto">
            <a:xfrm>
              <a:off x="3819" y="3015"/>
              <a:ext cx="46" cy="46"/>
            </a:xfrm>
            <a:custGeom>
              <a:avLst/>
              <a:gdLst>
                <a:gd name="T0" fmla="*/ 0 w 46"/>
                <a:gd name="T1" fmla="*/ 23 h 46"/>
                <a:gd name="T2" fmla="*/ 5 w 46"/>
                <a:gd name="T3" fmla="*/ 40 h 46"/>
                <a:gd name="T4" fmla="*/ 23 w 46"/>
                <a:gd name="T5" fmla="*/ 46 h 46"/>
                <a:gd name="T6" fmla="*/ 46 w 46"/>
                <a:gd name="T7" fmla="*/ 40 h 46"/>
                <a:gd name="T8" fmla="*/ 46 w 46"/>
                <a:gd name="T9" fmla="*/ 23 h 46"/>
                <a:gd name="T10" fmla="*/ 40 w 46"/>
                <a:gd name="T11" fmla="*/ 6 h 46"/>
                <a:gd name="T12" fmla="*/ 23 w 46"/>
                <a:gd name="T13" fmla="*/ 0 h 46"/>
                <a:gd name="T14" fmla="*/ 5 w 46"/>
                <a:gd name="T15" fmla="*/ 6 h 46"/>
                <a:gd name="T16" fmla="*/ 0 w 46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6"/>
                <a:gd name="T29" fmla="*/ 46 w 46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6">
                  <a:moveTo>
                    <a:pt x="0" y="23"/>
                  </a:moveTo>
                  <a:lnTo>
                    <a:pt x="5" y="40"/>
                  </a:lnTo>
                  <a:lnTo>
                    <a:pt x="23" y="46"/>
                  </a:lnTo>
                  <a:lnTo>
                    <a:pt x="46" y="40"/>
                  </a:lnTo>
                  <a:lnTo>
                    <a:pt x="46" y="23"/>
                  </a:lnTo>
                  <a:lnTo>
                    <a:pt x="40" y="6"/>
                  </a:lnTo>
                  <a:lnTo>
                    <a:pt x="23" y="0"/>
                  </a:lnTo>
                  <a:lnTo>
                    <a:pt x="5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Freeform 275"/>
            <p:cNvSpPr>
              <a:spLocks/>
            </p:cNvSpPr>
            <p:nvPr/>
          </p:nvSpPr>
          <p:spPr bwMode="auto">
            <a:xfrm>
              <a:off x="3847" y="3003"/>
              <a:ext cx="47" cy="47"/>
            </a:xfrm>
            <a:custGeom>
              <a:avLst/>
              <a:gdLst>
                <a:gd name="T0" fmla="*/ 0 w 47"/>
                <a:gd name="T1" fmla="*/ 23 h 47"/>
                <a:gd name="T2" fmla="*/ 6 w 47"/>
                <a:gd name="T3" fmla="*/ 41 h 47"/>
                <a:gd name="T4" fmla="*/ 24 w 47"/>
                <a:gd name="T5" fmla="*/ 47 h 47"/>
                <a:gd name="T6" fmla="*/ 47 w 47"/>
                <a:gd name="T7" fmla="*/ 41 h 47"/>
                <a:gd name="T8" fmla="*/ 47 w 47"/>
                <a:gd name="T9" fmla="*/ 23 h 47"/>
                <a:gd name="T10" fmla="*/ 41 w 47"/>
                <a:gd name="T11" fmla="*/ 6 h 47"/>
                <a:gd name="T12" fmla="*/ 24 w 47"/>
                <a:gd name="T13" fmla="*/ 0 h 47"/>
                <a:gd name="T14" fmla="*/ 6 w 47"/>
                <a:gd name="T15" fmla="*/ 6 h 47"/>
                <a:gd name="T16" fmla="*/ 0 w 47"/>
                <a:gd name="T17" fmla="*/ 23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47"/>
                <a:gd name="T29" fmla="*/ 47 w 47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47">
                  <a:moveTo>
                    <a:pt x="0" y="23"/>
                  </a:moveTo>
                  <a:lnTo>
                    <a:pt x="6" y="41"/>
                  </a:lnTo>
                  <a:lnTo>
                    <a:pt x="24" y="47"/>
                  </a:lnTo>
                  <a:lnTo>
                    <a:pt x="47" y="41"/>
                  </a:lnTo>
                  <a:lnTo>
                    <a:pt x="47" y="23"/>
                  </a:lnTo>
                  <a:lnTo>
                    <a:pt x="41" y="6"/>
                  </a:lnTo>
                  <a:lnTo>
                    <a:pt x="24" y="0"/>
                  </a:lnTo>
                  <a:lnTo>
                    <a:pt x="6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Freeform 276"/>
            <p:cNvSpPr>
              <a:spLocks/>
            </p:cNvSpPr>
            <p:nvPr/>
          </p:nvSpPr>
          <p:spPr bwMode="auto">
            <a:xfrm>
              <a:off x="3830" y="2980"/>
              <a:ext cx="46" cy="46"/>
            </a:xfrm>
            <a:custGeom>
              <a:avLst/>
              <a:gdLst>
                <a:gd name="T0" fmla="*/ 0 w 46"/>
                <a:gd name="T1" fmla="*/ 23 h 46"/>
                <a:gd name="T2" fmla="*/ 6 w 46"/>
                <a:gd name="T3" fmla="*/ 41 h 46"/>
                <a:gd name="T4" fmla="*/ 23 w 46"/>
                <a:gd name="T5" fmla="*/ 46 h 46"/>
                <a:gd name="T6" fmla="*/ 41 w 46"/>
                <a:gd name="T7" fmla="*/ 41 h 46"/>
                <a:gd name="T8" fmla="*/ 46 w 46"/>
                <a:gd name="T9" fmla="*/ 23 h 46"/>
                <a:gd name="T10" fmla="*/ 41 w 46"/>
                <a:gd name="T11" fmla="*/ 6 h 46"/>
                <a:gd name="T12" fmla="*/ 23 w 46"/>
                <a:gd name="T13" fmla="*/ 0 h 46"/>
                <a:gd name="T14" fmla="*/ 6 w 46"/>
                <a:gd name="T15" fmla="*/ 6 h 46"/>
                <a:gd name="T16" fmla="*/ 0 w 46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6"/>
                <a:gd name="T29" fmla="*/ 46 w 46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6">
                  <a:moveTo>
                    <a:pt x="0" y="23"/>
                  </a:moveTo>
                  <a:lnTo>
                    <a:pt x="6" y="41"/>
                  </a:lnTo>
                  <a:lnTo>
                    <a:pt x="23" y="46"/>
                  </a:lnTo>
                  <a:lnTo>
                    <a:pt x="41" y="41"/>
                  </a:lnTo>
                  <a:lnTo>
                    <a:pt x="46" y="23"/>
                  </a:lnTo>
                  <a:lnTo>
                    <a:pt x="41" y="6"/>
                  </a:lnTo>
                  <a:lnTo>
                    <a:pt x="23" y="0"/>
                  </a:lnTo>
                  <a:lnTo>
                    <a:pt x="6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Freeform 277"/>
            <p:cNvSpPr>
              <a:spLocks/>
            </p:cNvSpPr>
            <p:nvPr/>
          </p:nvSpPr>
          <p:spPr bwMode="auto">
            <a:xfrm>
              <a:off x="3813" y="2974"/>
              <a:ext cx="46" cy="47"/>
            </a:xfrm>
            <a:custGeom>
              <a:avLst/>
              <a:gdLst>
                <a:gd name="T0" fmla="*/ 0 w 46"/>
                <a:gd name="T1" fmla="*/ 24 h 47"/>
                <a:gd name="T2" fmla="*/ 6 w 46"/>
                <a:gd name="T3" fmla="*/ 41 h 47"/>
                <a:gd name="T4" fmla="*/ 23 w 46"/>
                <a:gd name="T5" fmla="*/ 47 h 47"/>
                <a:gd name="T6" fmla="*/ 40 w 46"/>
                <a:gd name="T7" fmla="*/ 41 h 47"/>
                <a:gd name="T8" fmla="*/ 46 w 46"/>
                <a:gd name="T9" fmla="*/ 24 h 47"/>
                <a:gd name="T10" fmla="*/ 40 w 46"/>
                <a:gd name="T11" fmla="*/ 6 h 47"/>
                <a:gd name="T12" fmla="*/ 23 w 46"/>
                <a:gd name="T13" fmla="*/ 0 h 47"/>
                <a:gd name="T14" fmla="*/ 6 w 46"/>
                <a:gd name="T15" fmla="*/ 6 h 47"/>
                <a:gd name="T16" fmla="*/ 0 w 46"/>
                <a:gd name="T17" fmla="*/ 24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7"/>
                <a:gd name="T29" fmla="*/ 46 w 46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7">
                  <a:moveTo>
                    <a:pt x="0" y="24"/>
                  </a:moveTo>
                  <a:lnTo>
                    <a:pt x="6" y="41"/>
                  </a:lnTo>
                  <a:lnTo>
                    <a:pt x="23" y="47"/>
                  </a:lnTo>
                  <a:lnTo>
                    <a:pt x="40" y="41"/>
                  </a:lnTo>
                  <a:lnTo>
                    <a:pt x="46" y="24"/>
                  </a:lnTo>
                  <a:lnTo>
                    <a:pt x="40" y="6"/>
                  </a:lnTo>
                  <a:lnTo>
                    <a:pt x="23" y="0"/>
                  </a:lnTo>
                  <a:lnTo>
                    <a:pt x="6" y="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Freeform 278"/>
            <p:cNvSpPr>
              <a:spLocks/>
            </p:cNvSpPr>
            <p:nvPr/>
          </p:nvSpPr>
          <p:spPr bwMode="auto">
            <a:xfrm>
              <a:off x="3819" y="2946"/>
              <a:ext cx="46" cy="46"/>
            </a:xfrm>
            <a:custGeom>
              <a:avLst/>
              <a:gdLst>
                <a:gd name="T0" fmla="*/ 0 w 46"/>
                <a:gd name="T1" fmla="*/ 23 h 46"/>
                <a:gd name="T2" fmla="*/ 5 w 46"/>
                <a:gd name="T3" fmla="*/ 40 h 46"/>
                <a:gd name="T4" fmla="*/ 23 w 46"/>
                <a:gd name="T5" fmla="*/ 46 h 46"/>
                <a:gd name="T6" fmla="*/ 40 w 46"/>
                <a:gd name="T7" fmla="*/ 40 h 46"/>
                <a:gd name="T8" fmla="*/ 46 w 46"/>
                <a:gd name="T9" fmla="*/ 23 h 46"/>
                <a:gd name="T10" fmla="*/ 40 w 46"/>
                <a:gd name="T11" fmla="*/ 5 h 46"/>
                <a:gd name="T12" fmla="*/ 23 w 46"/>
                <a:gd name="T13" fmla="*/ 0 h 46"/>
                <a:gd name="T14" fmla="*/ 5 w 46"/>
                <a:gd name="T15" fmla="*/ 5 h 46"/>
                <a:gd name="T16" fmla="*/ 0 w 46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6"/>
                <a:gd name="T29" fmla="*/ 46 w 46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6">
                  <a:moveTo>
                    <a:pt x="0" y="23"/>
                  </a:moveTo>
                  <a:lnTo>
                    <a:pt x="5" y="40"/>
                  </a:lnTo>
                  <a:lnTo>
                    <a:pt x="23" y="46"/>
                  </a:lnTo>
                  <a:lnTo>
                    <a:pt x="40" y="40"/>
                  </a:lnTo>
                  <a:lnTo>
                    <a:pt x="46" y="23"/>
                  </a:lnTo>
                  <a:lnTo>
                    <a:pt x="40" y="5"/>
                  </a:lnTo>
                  <a:lnTo>
                    <a:pt x="23" y="0"/>
                  </a:lnTo>
                  <a:lnTo>
                    <a:pt x="5" y="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Freeform 279"/>
            <p:cNvSpPr>
              <a:spLocks/>
            </p:cNvSpPr>
            <p:nvPr/>
          </p:nvSpPr>
          <p:spPr bwMode="auto">
            <a:xfrm>
              <a:off x="3807" y="2911"/>
              <a:ext cx="46" cy="46"/>
            </a:xfrm>
            <a:custGeom>
              <a:avLst/>
              <a:gdLst>
                <a:gd name="T0" fmla="*/ 0 w 46"/>
                <a:gd name="T1" fmla="*/ 23 h 46"/>
                <a:gd name="T2" fmla="*/ 6 w 46"/>
                <a:gd name="T3" fmla="*/ 40 h 46"/>
                <a:gd name="T4" fmla="*/ 23 w 46"/>
                <a:gd name="T5" fmla="*/ 46 h 46"/>
                <a:gd name="T6" fmla="*/ 40 w 46"/>
                <a:gd name="T7" fmla="*/ 40 h 46"/>
                <a:gd name="T8" fmla="*/ 46 w 46"/>
                <a:gd name="T9" fmla="*/ 23 h 46"/>
                <a:gd name="T10" fmla="*/ 40 w 46"/>
                <a:gd name="T11" fmla="*/ 6 h 46"/>
                <a:gd name="T12" fmla="*/ 23 w 46"/>
                <a:gd name="T13" fmla="*/ 0 h 46"/>
                <a:gd name="T14" fmla="*/ 6 w 46"/>
                <a:gd name="T15" fmla="*/ 6 h 46"/>
                <a:gd name="T16" fmla="*/ 0 w 46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6"/>
                <a:gd name="T29" fmla="*/ 46 w 46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6">
                  <a:moveTo>
                    <a:pt x="0" y="23"/>
                  </a:moveTo>
                  <a:lnTo>
                    <a:pt x="6" y="40"/>
                  </a:lnTo>
                  <a:lnTo>
                    <a:pt x="23" y="46"/>
                  </a:lnTo>
                  <a:lnTo>
                    <a:pt x="40" y="40"/>
                  </a:lnTo>
                  <a:lnTo>
                    <a:pt x="46" y="23"/>
                  </a:lnTo>
                  <a:lnTo>
                    <a:pt x="40" y="6"/>
                  </a:lnTo>
                  <a:lnTo>
                    <a:pt x="23" y="0"/>
                  </a:lnTo>
                  <a:lnTo>
                    <a:pt x="6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Freeform 280"/>
            <p:cNvSpPr>
              <a:spLocks/>
            </p:cNvSpPr>
            <p:nvPr/>
          </p:nvSpPr>
          <p:spPr bwMode="auto">
            <a:xfrm>
              <a:off x="3784" y="2911"/>
              <a:ext cx="46" cy="46"/>
            </a:xfrm>
            <a:custGeom>
              <a:avLst/>
              <a:gdLst>
                <a:gd name="T0" fmla="*/ 0 w 46"/>
                <a:gd name="T1" fmla="*/ 23 h 46"/>
                <a:gd name="T2" fmla="*/ 6 w 46"/>
                <a:gd name="T3" fmla="*/ 40 h 46"/>
                <a:gd name="T4" fmla="*/ 23 w 46"/>
                <a:gd name="T5" fmla="*/ 46 h 46"/>
                <a:gd name="T6" fmla="*/ 40 w 46"/>
                <a:gd name="T7" fmla="*/ 40 h 46"/>
                <a:gd name="T8" fmla="*/ 46 w 46"/>
                <a:gd name="T9" fmla="*/ 23 h 46"/>
                <a:gd name="T10" fmla="*/ 40 w 46"/>
                <a:gd name="T11" fmla="*/ 6 h 46"/>
                <a:gd name="T12" fmla="*/ 23 w 46"/>
                <a:gd name="T13" fmla="*/ 0 h 46"/>
                <a:gd name="T14" fmla="*/ 6 w 46"/>
                <a:gd name="T15" fmla="*/ 6 h 46"/>
                <a:gd name="T16" fmla="*/ 0 w 46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6"/>
                <a:gd name="T29" fmla="*/ 46 w 46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6">
                  <a:moveTo>
                    <a:pt x="0" y="23"/>
                  </a:moveTo>
                  <a:lnTo>
                    <a:pt x="6" y="40"/>
                  </a:lnTo>
                  <a:lnTo>
                    <a:pt x="23" y="46"/>
                  </a:lnTo>
                  <a:lnTo>
                    <a:pt x="40" y="40"/>
                  </a:lnTo>
                  <a:lnTo>
                    <a:pt x="46" y="23"/>
                  </a:lnTo>
                  <a:lnTo>
                    <a:pt x="40" y="6"/>
                  </a:lnTo>
                  <a:lnTo>
                    <a:pt x="23" y="0"/>
                  </a:lnTo>
                  <a:lnTo>
                    <a:pt x="6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Freeform 281"/>
            <p:cNvSpPr>
              <a:spLocks/>
            </p:cNvSpPr>
            <p:nvPr/>
          </p:nvSpPr>
          <p:spPr bwMode="auto">
            <a:xfrm>
              <a:off x="3784" y="2951"/>
              <a:ext cx="46" cy="47"/>
            </a:xfrm>
            <a:custGeom>
              <a:avLst/>
              <a:gdLst>
                <a:gd name="T0" fmla="*/ 0 w 46"/>
                <a:gd name="T1" fmla="*/ 23 h 47"/>
                <a:gd name="T2" fmla="*/ 6 w 46"/>
                <a:gd name="T3" fmla="*/ 41 h 47"/>
                <a:gd name="T4" fmla="*/ 23 w 46"/>
                <a:gd name="T5" fmla="*/ 47 h 47"/>
                <a:gd name="T6" fmla="*/ 40 w 46"/>
                <a:gd name="T7" fmla="*/ 41 h 47"/>
                <a:gd name="T8" fmla="*/ 46 w 46"/>
                <a:gd name="T9" fmla="*/ 23 h 47"/>
                <a:gd name="T10" fmla="*/ 40 w 46"/>
                <a:gd name="T11" fmla="*/ 6 h 47"/>
                <a:gd name="T12" fmla="*/ 23 w 46"/>
                <a:gd name="T13" fmla="*/ 0 h 47"/>
                <a:gd name="T14" fmla="*/ 6 w 46"/>
                <a:gd name="T15" fmla="*/ 6 h 47"/>
                <a:gd name="T16" fmla="*/ 0 w 46"/>
                <a:gd name="T17" fmla="*/ 23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7"/>
                <a:gd name="T29" fmla="*/ 46 w 46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7">
                  <a:moveTo>
                    <a:pt x="0" y="23"/>
                  </a:moveTo>
                  <a:lnTo>
                    <a:pt x="6" y="41"/>
                  </a:lnTo>
                  <a:lnTo>
                    <a:pt x="23" y="47"/>
                  </a:lnTo>
                  <a:lnTo>
                    <a:pt x="40" y="41"/>
                  </a:lnTo>
                  <a:lnTo>
                    <a:pt x="46" y="23"/>
                  </a:lnTo>
                  <a:lnTo>
                    <a:pt x="40" y="6"/>
                  </a:lnTo>
                  <a:lnTo>
                    <a:pt x="23" y="0"/>
                  </a:lnTo>
                  <a:lnTo>
                    <a:pt x="6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Freeform 282"/>
            <p:cNvSpPr>
              <a:spLocks/>
            </p:cNvSpPr>
            <p:nvPr/>
          </p:nvSpPr>
          <p:spPr bwMode="auto">
            <a:xfrm>
              <a:off x="3720" y="2957"/>
              <a:ext cx="47" cy="46"/>
            </a:xfrm>
            <a:custGeom>
              <a:avLst/>
              <a:gdLst>
                <a:gd name="T0" fmla="*/ 0 w 47"/>
                <a:gd name="T1" fmla="*/ 23 h 46"/>
                <a:gd name="T2" fmla="*/ 6 w 47"/>
                <a:gd name="T3" fmla="*/ 41 h 46"/>
                <a:gd name="T4" fmla="*/ 24 w 47"/>
                <a:gd name="T5" fmla="*/ 46 h 46"/>
                <a:gd name="T6" fmla="*/ 41 w 47"/>
                <a:gd name="T7" fmla="*/ 41 h 46"/>
                <a:gd name="T8" fmla="*/ 47 w 47"/>
                <a:gd name="T9" fmla="*/ 23 h 46"/>
                <a:gd name="T10" fmla="*/ 41 w 47"/>
                <a:gd name="T11" fmla="*/ 6 h 46"/>
                <a:gd name="T12" fmla="*/ 24 w 47"/>
                <a:gd name="T13" fmla="*/ 0 h 46"/>
                <a:gd name="T14" fmla="*/ 6 w 47"/>
                <a:gd name="T15" fmla="*/ 6 h 46"/>
                <a:gd name="T16" fmla="*/ 0 w 47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46"/>
                <a:gd name="T29" fmla="*/ 47 w 47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46">
                  <a:moveTo>
                    <a:pt x="0" y="23"/>
                  </a:moveTo>
                  <a:lnTo>
                    <a:pt x="6" y="41"/>
                  </a:lnTo>
                  <a:lnTo>
                    <a:pt x="24" y="46"/>
                  </a:lnTo>
                  <a:lnTo>
                    <a:pt x="41" y="41"/>
                  </a:lnTo>
                  <a:lnTo>
                    <a:pt x="47" y="23"/>
                  </a:lnTo>
                  <a:lnTo>
                    <a:pt x="41" y="6"/>
                  </a:lnTo>
                  <a:lnTo>
                    <a:pt x="24" y="0"/>
                  </a:lnTo>
                  <a:lnTo>
                    <a:pt x="6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Freeform 283"/>
            <p:cNvSpPr>
              <a:spLocks/>
            </p:cNvSpPr>
            <p:nvPr/>
          </p:nvSpPr>
          <p:spPr bwMode="auto">
            <a:xfrm>
              <a:off x="3651" y="2963"/>
              <a:ext cx="46" cy="46"/>
            </a:xfrm>
            <a:custGeom>
              <a:avLst/>
              <a:gdLst>
                <a:gd name="T0" fmla="*/ 0 w 46"/>
                <a:gd name="T1" fmla="*/ 23 h 46"/>
                <a:gd name="T2" fmla="*/ 6 w 46"/>
                <a:gd name="T3" fmla="*/ 40 h 46"/>
                <a:gd name="T4" fmla="*/ 23 w 46"/>
                <a:gd name="T5" fmla="*/ 46 h 46"/>
                <a:gd name="T6" fmla="*/ 41 w 46"/>
                <a:gd name="T7" fmla="*/ 40 h 46"/>
                <a:gd name="T8" fmla="*/ 46 w 46"/>
                <a:gd name="T9" fmla="*/ 23 h 46"/>
                <a:gd name="T10" fmla="*/ 41 w 46"/>
                <a:gd name="T11" fmla="*/ 6 h 46"/>
                <a:gd name="T12" fmla="*/ 23 w 46"/>
                <a:gd name="T13" fmla="*/ 0 h 46"/>
                <a:gd name="T14" fmla="*/ 6 w 46"/>
                <a:gd name="T15" fmla="*/ 6 h 46"/>
                <a:gd name="T16" fmla="*/ 0 w 46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6"/>
                <a:gd name="T29" fmla="*/ 46 w 46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6">
                  <a:moveTo>
                    <a:pt x="0" y="23"/>
                  </a:moveTo>
                  <a:lnTo>
                    <a:pt x="6" y="40"/>
                  </a:lnTo>
                  <a:lnTo>
                    <a:pt x="23" y="46"/>
                  </a:lnTo>
                  <a:lnTo>
                    <a:pt x="41" y="40"/>
                  </a:lnTo>
                  <a:lnTo>
                    <a:pt x="46" y="23"/>
                  </a:lnTo>
                  <a:lnTo>
                    <a:pt x="41" y="6"/>
                  </a:lnTo>
                  <a:lnTo>
                    <a:pt x="23" y="0"/>
                  </a:lnTo>
                  <a:lnTo>
                    <a:pt x="6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Freeform 284"/>
            <p:cNvSpPr>
              <a:spLocks/>
            </p:cNvSpPr>
            <p:nvPr/>
          </p:nvSpPr>
          <p:spPr bwMode="auto">
            <a:xfrm>
              <a:off x="3593" y="2951"/>
              <a:ext cx="47" cy="47"/>
            </a:xfrm>
            <a:custGeom>
              <a:avLst/>
              <a:gdLst>
                <a:gd name="T0" fmla="*/ 0 w 47"/>
                <a:gd name="T1" fmla="*/ 23 h 47"/>
                <a:gd name="T2" fmla="*/ 6 w 47"/>
                <a:gd name="T3" fmla="*/ 41 h 47"/>
                <a:gd name="T4" fmla="*/ 24 w 47"/>
                <a:gd name="T5" fmla="*/ 47 h 47"/>
                <a:gd name="T6" fmla="*/ 41 w 47"/>
                <a:gd name="T7" fmla="*/ 41 h 47"/>
                <a:gd name="T8" fmla="*/ 47 w 47"/>
                <a:gd name="T9" fmla="*/ 23 h 47"/>
                <a:gd name="T10" fmla="*/ 41 w 47"/>
                <a:gd name="T11" fmla="*/ 6 h 47"/>
                <a:gd name="T12" fmla="*/ 24 w 47"/>
                <a:gd name="T13" fmla="*/ 0 h 47"/>
                <a:gd name="T14" fmla="*/ 6 w 47"/>
                <a:gd name="T15" fmla="*/ 6 h 47"/>
                <a:gd name="T16" fmla="*/ 0 w 47"/>
                <a:gd name="T17" fmla="*/ 23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47"/>
                <a:gd name="T29" fmla="*/ 47 w 47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47">
                  <a:moveTo>
                    <a:pt x="0" y="23"/>
                  </a:moveTo>
                  <a:lnTo>
                    <a:pt x="6" y="41"/>
                  </a:lnTo>
                  <a:lnTo>
                    <a:pt x="24" y="47"/>
                  </a:lnTo>
                  <a:lnTo>
                    <a:pt x="41" y="41"/>
                  </a:lnTo>
                  <a:lnTo>
                    <a:pt x="47" y="23"/>
                  </a:lnTo>
                  <a:lnTo>
                    <a:pt x="41" y="6"/>
                  </a:lnTo>
                  <a:lnTo>
                    <a:pt x="24" y="0"/>
                  </a:lnTo>
                  <a:lnTo>
                    <a:pt x="6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Freeform 285"/>
            <p:cNvSpPr>
              <a:spLocks/>
            </p:cNvSpPr>
            <p:nvPr/>
          </p:nvSpPr>
          <p:spPr bwMode="auto">
            <a:xfrm>
              <a:off x="3518" y="2963"/>
              <a:ext cx="47" cy="46"/>
            </a:xfrm>
            <a:custGeom>
              <a:avLst/>
              <a:gdLst>
                <a:gd name="T0" fmla="*/ 0 w 47"/>
                <a:gd name="T1" fmla="*/ 23 h 46"/>
                <a:gd name="T2" fmla="*/ 6 w 47"/>
                <a:gd name="T3" fmla="*/ 40 h 46"/>
                <a:gd name="T4" fmla="*/ 24 w 47"/>
                <a:gd name="T5" fmla="*/ 46 h 46"/>
                <a:gd name="T6" fmla="*/ 41 w 47"/>
                <a:gd name="T7" fmla="*/ 40 h 46"/>
                <a:gd name="T8" fmla="*/ 47 w 47"/>
                <a:gd name="T9" fmla="*/ 23 h 46"/>
                <a:gd name="T10" fmla="*/ 41 w 47"/>
                <a:gd name="T11" fmla="*/ 6 h 46"/>
                <a:gd name="T12" fmla="*/ 24 w 47"/>
                <a:gd name="T13" fmla="*/ 0 h 46"/>
                <a:gd name="T14" fmla="*/ 6 w 47"/>
                <a:gd name="T15" fmla="*/ 6 h 46"/>
                <a:gd name="T16" fmla="*/ 0 w 47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46"/>
                <a:gd name="T29" fmla="*/ 47 w 47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46">
                  <a:moveTo>
                    <a:pt x="0" y="23"/>
                  </a:moveTo>
                  <a:lnTo>
                    <a:pt x="6" y="40"/>
                  </a:lnTo>
                  <a:lnTo>
                    <a:pt x="24" y="46"/>
                  </a:lnTo>
                  <a:lnTo>
                    <a:pt x="41" y="40"/>
                  </a:lnTo>
                  <a:lnTo>
                    <a:pt x="47" y="23"/>
                  </a:lnTo>
                  <a:lnTo>
                    <a:pt x="41" y="6"/>
                  </a:lnTo>
                  <a:lnTo>
                    <a:pt x="24" y="0"/>
                  </a:lnTo>
                  <a:lnTo>
                    <a:pt x="6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Freeform 286"/>
            <p:cNvSpPr>
              <a:spLocks/>
            </p:cNvSpPr>
            <p:nvPr/>
          </p:nvSpPr>
          <p:spPr bwMode="auto">
            <a:xfrm>
              <a:off x="3761" y="3026"/>
              <a:ext cx="46" cy="47"/>
            </a:xfrm>
            <a:custGeom>
              <a:avLst/>
              <a:gdLst>
                <a:gd name="T0" fmla="*/ 0 w 46"/>
                <a:gd name="T1" fmla="*/ 24 h 47"/>
                <a:gd name="T2" fmla="*/ 6 w 46"/>
                <a:gd name="T3" fmla="*/ 41 h 47"/>
                <a:gd name="T4" fmla="*/ 23 w 46"/>
                <a:gd name="T5" fmla="*/ 47 h 47"/>
                <a:gd name="T6" fmla="*/ 40 w 46"/>
                <a:gd name="T7" fmla="*/ 41 h 47"/>
                <a:gd name="T8" fmla="*/ 46 w 46"/>
                <a:gd name="T9" fmla="*/ 24 h 47"/>
                <a:gd name="T10" fmla="*/ 40 w 46"/>
                <a:gd name="T11" fmla="*/ 6 h 47"/>
                <a:gd name="T12" fmla="*/ 23 w 46"/>
                <a:gd name="T13" fmla="*/ 0 h 47"/>
                <a:gd name="T14" fmla="*/ 6 w 46"/>
                <a:gd name="T15" fmla="*/ 6 h 47"/>
                <a:gd name="T16" fmla="*/ 0 w 46"/>
                <a:gd name="T17" fmla="*/ 24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7"/>
                <a:gd name="T29" fmla="*/ 46 w 46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7">
                  <a:moveTo>
                    <a:pt x="0" y="24"/>
                  </a:moveTo>
                  <a:lnTo>
                    <a:pt x="6" y="41"/>
                  </a:lnTo>
                  <a:lnTo>
                    <a:pt x="23" y="47"/>
                  </a:lnTo>
                  <a:lnTo>
                    <a:pt x="40" y="41"/>
                  </a:lnTo>
                  <a:lnTo>
                    <a:pt x="46" y="24"/>
                  </a:lnTo>
                  <a:lnTo>
                    <a:pt x="40" y="6"/>
                  </a:lnTo>
                  <a:lnTo>
                    <a:pt x="23" y="0"/>
                  </a:lnTo>
                  <a:lnTo>
                    <a:pt x="6" y="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Freeform 287"/>
            <p:cNvSpPr>
              <a:spLocks/>
            </p:cNvSpPr>
            <p:nvPr/>
          </p:nvSpPr>
          <p:spPr bwMode="auto">
            <a:xfrm>
              <a:off x="3744" y="3050"/>
              <a:ext cx="46" cy="46"/>
            </a:xfrm>
            <a:custGeom>
              <a:avLst/>
              <a:gdLst>
                <a:gd name="T0" fmla="*/ 0 w 46"/>
                <a:gd name="T1" fmla="*/ 23 h 46"/>
                <a:gd name="T2" fmla="*/ 5 w 46"/>
                <a:gd name="T3" fmla="*/ 40 h 46"/>
                <a:gd name="T4" fmla="*/ 23 w 46"/>
                <a:gd name="T5" fmla="*/ 46 h 46"/>
                <a:gd name="T6" fmla="*/ 46 w 46"/>
                <a:gd name="T7" fmla="*/ 40 h 46"/>
                <a:gd name="T8" fmla="*/ 46 w 46"/>
                <a:gd name="T9" fmla="*/ 23 h 46"/>
                <a:gd name="T10" fmla="*/ 40 w 46"/>
                <a:gd name="T11" fmla="*/ 5 h 46"/>
                <a:gd name="T12" fmla="*/ 23 w 46"/>
                <a:gd name="T13" fmla="*/ 0 h 46"/>
                <a:gd name="T14" fmla="*/ 5 w 46"/>
                <a:gd name="T15" fmla="*/ 5 h 46"/>
                <a:gd name="T16" fmla="*/ 0 w 46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6"/>
                <a:gd name="T29" fmla="*/ 46 w 46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6">
                  <a:moveTo>
                    <a:pt x="0" y="23"/>
                  </a:moveTo>
                  <a:lnTo>
                    <a:pt x="5" y="40"/>
                  </a:lnTo>
                  <a:lnTo>
                    <a:pt x="23" y="46"/>
                  </a:lnTo>
                  <a:lnTo>
                    <a:pt x="46" y="40"/>
                  </a:lnTo>
                  <a:lnTo>
                    <a:pt x="46" y="23"/>
                  </a:lnTo>
                  <a:lnTo>
                    <a:pt x="40" y="5"/>
                  </a:lnTo>
                  <a:lnTo>
                    <a:pt x="23" y="0"/>
                  </a:lnTo>
                  <a:lnTo>
                    <a:pt x="5" y="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Freeform 288"/>
            <p:cNvSpPr>
              <a:spLocks/>
            </p:cNvSpPr>
            <p:nvPr/>
          </p:nvSpPr>
          <p:spPr bwMode="auto">
            <a:xfrm>
              <a:off x="3726" y="3009"/>
              <a:ext cx="46" cy="46"/>
            </a:xfrm>
            <a:custGeom>
              <a:avLst/>
              <a:gdLst>
                <a:gd name="T0" fmla="*/ 0 w 46"/>
                <a:gd name="T1" fmla="*/ 23 h 46"/>
                <a:gd name="T2" fmla="*/ 6 w 46"/>
                <a:gd name="T3" fmla="*/ 41 h 46"/>
                <a:gd name="T4" fmla="*/ 23 w 46"/>
                <a:gd name="T5" fmla="*/ 46 h 46"/>
                <a:gd name="T6" fmla="*/ 41 w 46"/>
                <a:gd name="T7" fmla="*/ 41 h 46"/>
                <a:gd name="T8" fmla="*/ 46 w 46"/>
                <a:gd name="T9" fmla="*/ 23 h 46"/>
                <a:gd name="T10" fmla="*/ 41 w 46"/>
                <a:gd name="T11" fmla="*/ 6 h 46"/>
                <a:gd name="T12" fmla="*/ 23 w 46"/>
                <a:gd name="T13" fmla="*/ 0 h 46"/>
                <a:gd name="T14" fmla="*/ 6 w 46"/>
                <a:gd name="T15" fmla="*/ 6 h 46"/>
                <a:gd name="T16" fmla="*/ 0 w 46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6"/>
                <a:gd name="T29" fmla="*/ 46 w 46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6">
                  <a:moveTo>
                    <a:pt x="0" y="23"/>
                  </a:moveTo>
                  <a:lnTo>
                    <a:pt x="6" y="41"/>
                  </a:lnTo>
                  <a:lnTo>
                    <a:pt x="23" y="46"/>
                  </a:lnTo>
                  <a:lnTo>
                    <a:pt x="41" y="41"/>
                  </a:lnTo>
                  <a:lnTo>
                    <a:pt x="46" y="23"/>
                  </a:lnTo>
                  <a:lnTo>
                    <a:pt x="41" y="6"/>
                  </a:lnTo>
                  <a:lnTo>
                    <a:pt x="23" y="0"/>
                  </a:lnTo>
                  <a:lnTo>
                    <a:pt x="6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Freeform 289"/>
            <p:cNvSpPr>
              <a:spLocks/>
            </p:cNvSpPr>
            <p:nvPr/>
          </p:nvSpPr>
          <p:spPr bwMode="auto">
            <a:xfrm>
              <a:off x="3703" y="3055"/>
              <a:ext cx="46" cy="47"/>
            </a:xfrm>
            <a:custGeom>
              <a:avLst/>
              <a:gdLst>
                <a:gd name="T0" fmla="*/ 0 w 46"/>
                <a:gd name="T1" fmla="*/ 23 h 47"/>
                <a:gd name="T2" fmla="*/ 6 w 46"/>
                <a:gd name="T3" fmla="*/ 41 h 47"/>
                <a:gd name="T4" fmla="*/ 23 w 46"/>
                <a:gd name="T5" fmla="*/ 47 h 47"/>
                <a:gd name="T6" fmla="*/ 41 w 46"/>
                <a:gd name="T7" fmla="*/ 41 h 47"/>
                <a:gd name="T8" fmla="*/ 46 w 46"/>
                <a:gd name="T9" fmla="*/ 23 h 47"/>
                <a:gd name="T10" fmla="*/ 41 w 46"/>
                <a:gd name="T11" fmla="*/ 6 h 47"/>
                <a:gd name="T12" fmla="*/ 23 w 46"/>
                <a:gd name="T13" fmla="*/ 0 h 47"/>
                <a:gd name="T14" fmla="*/ 6 w 46"/>
                <a:gd name="T15" fmla="*/ 6 h 47"/>
                <a:gd name="T16" fmla="*/ 0 w 46"/>
                <a:gd name="T17" fmla="*/ 23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7"/>
                <a:gd name="T29" fmla="*/ 46 w 46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7">
                  <a:moveTo>
                    <a:pt x="0" y="23"/>
                  </a:moveTo>
                  <a:lnTo>
                    <a:pt x="6" y="41"/>
                  </a:lnTo>
                  <a:lnTo>
                    <a:pt x="23" y="47"/>
                  </a:lnTo>
                  <a:lnTo>
                    <a:pt x="41" y="41"/>
                  </a:lnTo>
                  <a:lnTo>
                    <a:pt x="46" y="23"/>
                  </a:lnTo>
                  <a:lnTo>
                    <a:pt x="41" y="6"/>
                  </a:lnTo>
                  <a:lnTo>
                    <a:pt x="23" y="0"/>
                  </a:lnTo>
                  <a:lnTo>
                    <a:pt x="6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Freeform 290"/>
            <p:cNvSpPr>
              <a:spLocks/>
            </p:cNvSpPr>
            <p:nvPr/>
          </p:nvSpPr>
          <p:spPr bwMode="auto">
            <a:xfrm>
              <a:off x="3674" y="3044"/>
              <a:ext cx="46" cy="46"/>
            </a:xfrm>
            <a:custGeom>
              <a:avLst/>
              <a:gdLst>
                <a:gd name="T0" fmla="*/ 0 w 46"/>
                <a:gd name="T1" fmla="*/ 23 h 46"/>
                <a:gd name="T2" fmla="*/ 6 w 46"/>
                <a:gd name="T3" fmla="*/ 40 h 46"/>
                <a:gd name="T4" fmla="*/ 23 w 46"/>
                <a:gd name="T5" fmla="*/ 46 h 46"/>
                <a:gd name="T6" fmla="*/ 41 w 46"/>
                <a:gd name="T7" fmla="*/ 40 h 46"/>
                <a:gd name="T8" fmla="*/ 46 w 46"/>
                <a:gd name="T9" fmla="*/ 23 h 46"/>
                <a:gd name="T10" fmla="*/ 41 w 46"/>
                <a:gd name="T11" fmla="*/ 6 h 46"/>
                <a:gd name="T12" fmla="*/ 23 w 46"/>
                <a:gd name="T13" fmla="*/ 0 h 46"/>
                <a:gd name="T14" fmla="*/ 6 w 46"/>
                <a:gd name="T15" fmla="*/ 6 h 46"/>
                <a:gd name="T16" fmla="*/ 0 w 46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6"/>
                <a:gd name="T29" fmla="*/ 46 w 46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6">
                  <a:moveTo>
                    <a:pt x="0" y="23"/>
                  </a:moveTo>
                  <a:lnTo>
                    <a:pt x="6" y="40"/>
                  </a:lnTo>
                  <a:lnTo>
                    <a:pt x="23" y="46"/>
                  </a:lnTo>
                  <a:lnTo>
                    <a:pt x="41" y="40"/>
                  </a:lnTo>
                  <a:lnTo>
                    <a:pt x="46" y="23"/>
                  </a:lnTo>
                  <a:lnTo>
                    <a:pt x="41" y="6"/>
                  </a:lnTo>
                  <a:lnTo>
                    <a:pt x="23" y="0"/>
                  </a:lnTo>
                  <a:lnTo>
                    <a:pt x="6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4" name="Freeform 291"/>
            <p:cNvSpPr>
              <a:spLocks/>
            </p:cNvSpPr>
            <p:nvPr/>
          </p:nvSpPr>
          <p:spPr bwMode="auto">
            <a:xfrm>
              <a:off x="3634" y="3073"/>
              <a:ext cx="46" cy="46"/>
            </a:xfrm>
            <a:custGeom>
              <a:avLst/>
              <a:gdLst>
                <a:gd name="T0" fmla="*/ 0 w 46"/>
                <a:gd name="T1" fmla="*/ 23 h 46"/>
                <a:gd name="T2" fmla="*/ 6 w 46"/>
                <a:gd name="T3" fmla="*/ 40 h 46"/>
                <a:gd name="T4" fmla="*/ 23 w 46"/>
                <a:gd name="T5" fmla="*/ 46 h 46"/>
                <a:gd name="T6" fmla="*/ 40 w 46"/>
                <a:gd name="T7" fmla="*/ 40 h 46"/>
                <a:gd name="T8" fmla="*/ 46 w 46"/>
                <a:gd name="T9" fmla="*/ 23 h 46"/>
                <a:gd name="T10" fmla="*/ 40 w 46"/>
                <a:gd name="T11" fmla="*/ 5 h 46"/>
                <a:gd name="T12" fmla="*/ 23 w 46"/>
                <a:gd name="T13" fmla="*/ 0 h 46"/>
                <a:gd name="T14" fmla="*/ 6 w 46"/>
                <a:gd name="T15" fmla="*/ 5 h 46"/>
                <a:gd name="T16" fmla="*/ 0 w 46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6"/>
                <a:gd name="T29" fmla="*/ 46 w 46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6">
                  <a:moveTo>
                    <a:pt x="0" y="23"/>
                  </a:moveTo>
                  <a:lnTo>
                    <a:pt x="6" y="40"/>
                  </a:lnTo>
                  <a:lnTo>
                    <a:pt x="23" y="46"/>
                  </a:lnTo>
                  <a:lnTo>
                    <a:pt x="40" y="40"/>
                  </a:lnTo>
                  <a:lnTo>
                    <a:pt x="46" y="23"/>
                  </a:lnTo>
                  <a:lnTo>
                    <a:pt x="40" y="5"/>
                  </a:lnTo>
                  <a:lnTo>
                    <a:pt x="23" y="0"/>
                  </a:lnTo>
                  <a:lnTo>
                    <a:pt x="6" y="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Freeform 292"/>
            <p:cNvSpPr>
              <a:spLocks/>
            </p:cNvSpPr>
            <p:nvPr/>
          </p:nvSpPr>
          <p:spPr bwMode="auto">
            <a:xfrm>
              <a:off x="3686" y="3009"/>
              <a:ext cx="46" cy="46"/>
            </a:xfrm>
            <a:custGeom>
              <a:avLst/>
              <a:gdLst>
                <a:gd name="T0" fmla="*/ 0 w 46"/>
                <a:gd name="T1" fmla="*/ 23 h 46"/>
                <a:gd name="T2" fmla="*/ 6 w 46"/>
                <a:gd name="T3" fmla="*/ 41 h 46"/>
                <a:gd name="T4" fmla="*/ 23 w 46"/>
                <a:gd name="T5" fmla="*/ 46 h 46"/>
                <a:gd name="T6" fmla="*/ 40 w 46"/>
                <a:gd name="T7" fmla="*/ 41 h 46"/>
                <a:gd name="T8" fmla="*/ 46 w 46"/>
                <a:gd name="T9" fmla="*/ 23 h 46"/>
                <a:gd name="T10" fmla="*/ 40 w 46"/>
                <a:gd name="T11" fmla="*/ 6 h 46"/>
                <a:gd name="T12" fmla="*/ 23 w 46"/>
                <a:gd name="T13" fmla="*/ 0 h 46"/>
                <a:gd name="T14" fmla="*/ 6 w 46"/>
                <a:gd name="T15" fmla="*/ 6 h 46"/>
                <a:gd name="T16" fmla="*/ 0 w 46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6"/>
                <a:gd name="T29" fmla="*/ 46 w 46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6">
                  <a:moveTo>
                    <a:pt x="0" y="23"/>
                  </a:moveTo>
                  <a:lnTo>
                    <a:pt x="6" y="41"/>
                  </a:lnTo>
                  <a:lnTo>
                    <a:pt x="23" y="46"/>
                  </a:lnTo>
                  <a:lnTo>
                    <a:pt x="40" y="41"/>
                  </a:lnTo>
                  <a:lnTo>
                    <a:pt x="46" y="23"/>
                  </a:lnTo>
                  <a:lnTo>
                    <a:pt x="40" y="6"/>
                  </a:lnTo>
                  <a:lnTo>
                    <a:pt x="23" y="0"/>
                  </a:lnTo>
                  <a:lnTo>
                    <a:pt x="6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6" name="Freeform 293"/>
            <p:cNvSpPr>
              <a:spLocks/>
            </p:cNvSpPr>
            <p:nvPr/>
          </p:nvSpPr>
          <p:spPr bwMode="auto">
            <a:xfrm>
              <a:off x="3622" y="3009"/>
              <a:ext cx="47" cy="46"/>
            </a:xfrm>
            <a:custGeom>
              <a:avLst/>
              <a:gdLst>
                <a:gd name="T0" fmla="*/ 0 w 47"/>
                <a:gd name="T1" fmla="*/ 23 h 46"/>
                <a:gd name="T2" fmla="*/ 6 w 47"/>
                <a:gd name="T3" fmla="*/ 41 h 46"/>
                <a:gd name="T4" fmla="*/ 23 w 47"/>
                <a:gd name="T5" fmla="*/ 46 h 46"/>
                <a:gd name="T6" fmla="*/ 41 w 47"/>
                <a:gd name="T7" fmla="*/ 41 h 46"/>
                <a:gd name="T8" fmla="*/ 47 w 47"/>
                <a:gd name="T9" fmla="*/ 23 h 46"/>
                <a:gd name="T10" fmla="*/ 41 w 47"/>
                <a:gd name="T11" fmla="*/ 6 h 46"/>
                <a:gd name="T12" fmla="*/ 23 w 47"/>
                <a:gd name="T13" fmla="*/ 0 h 46"/>
                <a:gd name="T14" fmla="*/ 6 w 47"/>
                <a:gd name="T15" fmla="*/ 6 h 46"/>
                <a:gd name="T16" fmla="*/ 0 w 47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46"/>
                <a:gd name="T29" fmla="*/ 47 w 47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46">
                  <a:moveTo>
                    <a:pt x="0" y="23"/>
                  </a:moveTo>
                  <a:lnTo>
                    <a:pt x="6" y="41"/>
                  </a:lnTo>
                  <a:lnTo>
                    <a:pt x="23" y="46"/>
                  </a:lnTo>
                  <a:lnTo>
                    <a:pt x="41" y="41"/>
                  </a:lnTo>
                  <a:lnTo>
                    <a:pt x="47" y="23"/>
                  </a:lnTo>
                  <a:lnTo>
                    <a:pt x="41" y="6"/>
                  </a:lnTo>
                  <a:lnTo>
                    <a:pt x="23" y="0"/>
                  </a:lnTo>
                  <a:lnTo>
                    <a:pt x="6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7" name="Freeform 294"/>
            <p:cNvSpPr>
              <a:spLocks/>
            </p:cNvSpPr>
            <p:nvPr/>
          </p:nvSpPr>
          <p:spPr bwMode="auto">
            <a:xfrm>
              <a:off x="3582" y="3026"/>
              <a:ext cx="46" cy="47"/>
            </a:xfrm>
            <a:custGeom>
              <a:avLst/>
              <a:gdLst>
                <a:gd name="T0" fmla="*/ 0 w 46"/>
                <a:gd name="T1" fmla="*/ 24 h 47"/>
                <a:gd name="T2" fmla="*/ 6 w 46"/>
                <a:gd name="T3" fmla="*/ 41 h 47"/>
                <a:gd name="T4" fmla="*/ 23 w 46"/>
                <a:gd name="T5" fmla="*/ 47 h 47"/>
                <a:gd name="T6" fmla="*/ 40 w 46"/>
                <a:gd name="T7" fmla="*/ 41 h 47"/>
                <a:gd name="T8" fmla="*/ 46 w 46"/>
                <a:gd name="T9" fmla="*/ 24 h 47"/>
                <a:gd name="T10" fmla="*/ 40 w 46"/>
                <a:gd name="T11" fmla="*/ 6 h 47"/>
                <a:gd name="T12" fmla="*/ 23 w 46"/>
                <a:gd name="T13" fmla="*/ 0 h 47"/>
                <a:gd name="T14" fmla="*/ 6 w 46"/>
                <a:gd name="T15" fmla="*/ 6 h 47"/>
                <a:gd name="T16" fmla="*/ 0 w 46"/>
                <a:gd name="T17" fmla="*/ 24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7"/>
                <a:gd name="T29" fmla="*/ 46 w 46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7">
                  <a:moveTo>
                    <a:pt x="0" y="24"/>
                  </a:moveTo>
                  <a:lnTo>
                    <a:pt x="6" y="41"/>
                  </a:lnTo>
                  <a:lnTo>
                    <a:pt x="23" y="47"/>
                  </a:lnTo>
                  <a:lnTo>
                    <a:pt x="40" y="41"/>
                  </a:lnTo>
                  <a:lnTo>
                    <a:pt x="46" y="24"/>
                  </a:lnTo>
                  <a:lnTo>
                    <a:pt x="40" y="6"/>
                  </a:lnTo>
                  <a:lnTo>
                    <a:pt x="23" y="0"/>
                  </a:lnTo>
                  <a:lnTo>
                    <a:pt x="6" y="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Freeform 295"/>
            <p:cNvSpPr>
              <a:spLocks/>
            </p:cNvSpPr>
            <p:nvPr/>
          </p:nvSpPr>
          <p:spPr bwMode="auto">
            <a:xfrm>
              <a:off x="3599" y="3050"/>
              <a:ext cx="46" cy="46"/>
            </a:xfrm>
            <a:custGeom>
              <a:avLst/>
              <a:gdLst>
                <a:gd name="T0" fmla="*/ 0 w 46"/>
                <a:gd name="T1" fmla="*/ 23 h 46"/>
                <a:gd name="T2" fmla="*/ 6 w 46"/>
                <a:gd name="T3" fmla="*/ 40 h 46"/>
                <a:gd name="T4" fmla="*/ 23 w 46"/>
                <a:gd name="T5" fmla="*/ 46 h 46"/>
                <a:gd name="T6" fmla="*/ 41 w 46"/>
                <a:gd name="T7" fmla="*/ 40 h 46"/>
                <a:gd name="T8" fmla="*/ 46 w 46"/>
                <a:gd name="T9" fmla="*/ 23 h 46"/>
                <a:gd name="T10" fmla="*/ 41 w 46"/>
                <a:gd name="T11" fmla="*/ 5 h 46"/>
                <a:gd name="T12" fmla="*/ 23 w 46"/>
                <a:gd name="T13" fmla="*/ 0 h 46"/>
                <a:gd name="T14" fmla="*/ 6 w 46"/>
                <a:gd name="T15" fmla="*/ 5 h 46"/>
                <a:gd name="T16" fmla="*/ 0 w 46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6"/>
                <a:gd name="T29" fmla="*/ 46 w 46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6">
                  <a:moveTo>
                    <a:pt x="0" y="23"/>
                  </a:moveTo>
                  <a:lnTo>
                    <a:pt x="6" y="40"/>
                  </a:lnTo>
                  <a:lnTo>
                    <a:pt x="23" y="46"/>
                  </a:lnTo>
                  <a:lnTo>
                    <a:pt x="41" y="40"/>
                  </a:lnTo>
                  <a:lnTo>
                    <a:pt x="46" y="23"/>
                  </a:lnTo>
                  <a:lnTo>
                    <a:pt x="41" y="5"/>
                  </a:lnTo>
                  <a:lnTo>
                    <a:pt x="23" y="0"/>
                  </a:lnTo>
                  <a:lnTo>
                    <a:pt x="6" y="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Freeform 296"/>
            <p:cNvSpPr>
              <a:spLocks/>
            </p:cNvSpPr>
            <p:nvPr/>
          </p:nvSpPr>
          <p:spPr bwMode="auto">
            <a:xfrm>
              <a:off x="3547" y="3090"/>
              <a:ext cx="46" cy="46"/>
            </a:xfrm>
            <a:custGeom>
              <a:avLst/>
              <a:gdLst>
                <a:gd name="T0" fmla="*/ 0 w 46"/>
                <a:gd name="T1" fmla="*/ 23 h 46"/>
                <a:gd name="T2" fmla="*/ 6 w 46"/>
                <a:gd name="T3" fmla="*/ 40 h 46"/>
                <a:gd name="T4" fmla="*/ 23 w 46"/>
                <a:gd name="T5" fmla="*/ 46 h 46"/>
                <a:gd name="T6" fmla="*/ 41 w 46"/>
                <a:gd name="T7" fmla="*/ 40 h 46"/>
                <a:gd name="T8" fmla="*/ 46 w 46"/>
                <a:gd name="T9" fmla="*/ 23 h 46"/>
                <a:gd name="T10" fmla="*/ 41 w 46"/>
                <a:gd name="T11" fmla="*/ 6 h 46"/>
                <a:gd name="T12" fmla="*/ 23 w 46"/>
                <a:gd name="T13" fmla="*/ 0 h 46"/>
                <a:gd name="T14" fmla="*/ 6 w 46"/>
                <a:gd name="T15" fmla="*/ 6 h 46"/>
                <a:gd name="T16" fmla="*/ 0 w 46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6"/>
                <a:gd name="T29" fmla="*/ 46 w 46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6">
                  <a:moveTo>
                    <a:pt x="0" y="23"/>
                  </a:moveTo>
                  <a:lnTo>
                    <a:pt x="6" y="40"/>
                  </a:lnTo>
                  <a:lnTo>
                    <a:pt x="23" y="46"/>
                  </a:lnTo>
                  <a:lnTo>
                    <a:pt x="41" y="40"/>
                  </a:lnTo>
                  <a:lnTo>
                    <a:pt x="46" y="23"/>
                  </a:lnTo>
                  <a:lnTo>
                    <a:pt x="41" y="6"/>
                  </a:lnTo>
                  <a:lnTo>
                    <a:pt x="23" y="0"/>
                  </a:lnTo>
                  <a:lnTo>
                    <a:pt x="6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0" name="Freeform 297"/>
            <p:cNvSpPr>
              <a:spLocks/>
            </p:cNvSpPr>
            <p:nvPr/>
          </p:nvSpPr>
          <p:spPr bwMode="auto">
            <a:xfrm>
              <a:off x="3553" y="3119"/>
              <a:ext cx="46" cy="46"/>
            </a:xfrm>
            <a:custGeom>
              <a:avLst/>
              <a:gdLst>
                <a:gd name="T0" fmla="*/ 0 w 46"/>
                <a:gd name="T1" fmla="*/ 23 h 46"/>
                <a:gd name="T2" fmla="*/ 6 w 46"/>
                <a:gd name="T3" fmla="*/ 40 h 46"/>
                <a:gd name="T4" fmla="*/ 23 w 46"/>
                <a:gd name="T5" fmla="*/ 46 h 46"/>
                <a:gd name="T6" fmla="*/ 40 w 46"/>
                <a:gd name="T7" fmla="*/ 40 h 46"/>
                <a:gd name="T8" fmla="*/ 46 w 46"/>
                <a:gd name="T9" fmla="*/ 23 h 46"/>
                <a:gd name="T10" fmla="*/ 40 w 46"/>
                <a:gd name="T11" fmla="*/ 6 h 46"/>
                <a:gd name="T12" fmla="*/ 23 w 46"/>
                <a:gd name="T13" fmla="*/ 0 h 46"/>
                <a:gd name="T14" fmla="*/ 6 w 46"/>
                <a:gd name="T15" fmla="*/ 6 h 46"/>
                <a:gd name="T16" fmla="*/ 0 w 46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6"/>
                <a:gd name="T29" fmla="*/ 46 w 46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6">
                  <a:moveTo>
                    <a:pt x="0" y="23"/>
                  </a:moveTo>
                  <a:lnTo>
                    <a:pt x="6" y="40"/>
                  </a:lnTo>
                  <a:lnTo>
                    <a:pt x="23" y="46"/>
                  </a:lnTo>
                  <a:lnTo>
                    <a:pt x="40" y="40"/>
                  </a:lnTo>
                  <a:lnTo>
                    <a:pt x="46" y="23"/>
                  </a:lnTo>
                  <a:lnTo>
                    <a:pt x="40" y="6"/>
                  </a:lnTo>
                  <a:lnTo>
                    <a:pt x="23" y="0"/>
                  </a:lnTo>
                  <a:lnTo>
                    <a:pt x="6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Freeform 298"/>
            <p:cNvSpPr>
              <a:spLocks/>
            </p:cNvSpPr>
            <p:nvPr/>
          </p:nvSpPr>
          <p:spPr bwMode="auto">
            <a:xfrm>
              <a:off x="3490" y="3044"/>
              <a:ext cx="46" cy="46"/>
            </a:xfrm>
            <a:custGeom>
              <a:avLst/>
              <a:gdLst>
                <a:gd name="T0" fmla="*/ 0 w 46"/>
                <a:gd name="T1" fmla="*/ 23 h 46"/>
                <a:gd name="T2" fmla="*/ 5 w 46"/>
                <a:gd name="T3" fmla="*/ 40 h 46"/>
                <a:gd name="T4" fmla="*/ 23 w 46"/>
                <a:gd name="T5" fmla="*/ 46 h 46"/>
                <a:gd name="T6" fmla="*/ 40 w 46"/>
                <a:gd name="T7" fmla="*/ 40 h 46"/>
                <a:gd name="T8" fmla="*/ 46 w 46"/>
                <a:gd name="T9" fmla="*/ 23 h 46"/>
                <a:gd name="T10" fmla="*/ 40 w 46"/>
                <a:gd name="T11" fmla="*/ 6 h 46"/>
                <a:gd name="T12" fmla="*/ 23 w 46"/>
                <a:gd name="T13" fmla="*/ 0 h 46"/>
                <a:gd name="T14" fmla="*/ 5 w 46"/>
                <a:gd name="T15" fmla="*/ 6 h 46"/>
                <a:gd name="T16" fmla="*/ 0 w 46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6"/>
                <a:gd name="T29" fmla="*/ 46 w 46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6">
                  <a:moveTo>
                    <a:pt x="0" y="23"/>
                  </a:moveTo>
                  <a:lnTo>
                    <a:pt x="5" y="40"/>
                  </a:lnTo>
                  <a:lnTo>
                    <a:pt x="23" y="46"/>
                  </a:lnTo>
                  <a:lnTo>
                    <a:pt x="40" y="40"/>
                  </a:lnTo>
                  <a:lnTo>
                    <a:pt x="46" y="23"/>
                  </a:lnTo>
                  <a:lnTo>
                    <a:pt x="40" y="6"/>
                  </a:lnTo>
                  <a:lnTo>
                    <a:pt x="23" y="0"/>
                  </a:lnTo>
                  <a:lnTo>
                    <a:pt x="5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Freeform 299"/>
            <p:cNvSpPr>
              <a:spLocks/>
            </p:cNvSpPr>
            <p:nvPr/>
          </p:nvSpPr>
          <p:spPr bwMode="auto">
            <a:xfrm>
              <a:off x="3438" y="3061"/>
              <a:ext cx="46" cy="52"/>
            </a:xfrm>
            <a:custGeom>
              <a:avLst/>
              <a:gdLst>
                <a:gd name="T0" fmla="*/ 0 w 46"/>
                <a:gd name="T1" fmla="*/ 23 h 52"/>
                <a:gd name="T2" fmla="*/ 5 w 46"/>
                <a:gd name="T3" fmla="*/ 46 h 52"/>
                <a:gd name="T4" fmla="*/ 23 w 46"/>
                <a:gd name="T5" fmla="*/ 52 h 52"/>
                <a:gd name="T6" fmla="*/ 40 w 46"/>
                <a:gd name="T7" fmla="*/ 46 h 52"/>
                <a:gd name="T8" fmla="*/ 46 w 46"/>
                <a:gd name="T9" fmla="*/ 23 h 52"/>
                <a:gd name="T10" fmla="*/ 40 w 46"/>
                <a:gd name="T11" fmla="*/ 6 h 52"/>
                <a:gd name="T12" fmla="*/ 23 w 46"/>
                <a:gd name="T13" fmla="*/ 0 h 52"/>
                <a:gd name="T14" fmla="*/ 5 w 46"/>
                <a:gd name="T15" fmla="*/ 6 h 52"/>
                <a:gd name="T16" fmla="*/ 0 w 46"/>
                <a:gd name="T17" fmla="*/ 23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52"/>
                <a:gd name="T29" fmla="*/ 46 w 46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52">
                  <a:moveTo>
                    <a:pt x="0" y="23"/>
                  </a:moveTo>
                  <a:lnTo>
                    <a:pt x="5" y="46"/>
                  </a:lnTo>
                  <a:lnTo>
                    <a:pt x="23" y="52"/>
                  </a:lnTo>
                  <a:lnTo>
                    <a:pt x="40" y="46"/>
                  </a:lnTo>
                  <a:lnTo>
                    <a:pt x="46" y="23"/>
                  </a:lnTo>
                  <a:lnTo>
                    <a:pt x="40" y="6"/>
                  </a:lnTo>
                  <a:lnTo>
                    <a:pt x="23" y="0"/>
                  </a:lnTo>
                  <a:lnTo>
                    <a:pt x="5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" name="Freeform 300"/>
            <p:cNvSpPr>
              <a:spLocks/>
            </p:cNvSpPr>
            <p:nvPr/>
          </p:nvSpPr>
          <p:spPr bwMode="auto">
            <a:xfrm>
              <a:off x="3380" y="3044"/>
              <a:ext cx="46" cy="52"/>
            </a:xfrm>
            <a:custGeom>
              <a:avLst/>
              <a:gdLst>
                <a:gd name="T0" fmla="*/ 0 w 46"/>
                <a:gd name="T1" fmla="*/ 29 h 52"/>
                <a:gd name="T2" fmla="*/ 6 w 46"/>
                <a:gd name="T3" fmla="*/ 46 h 52"/>
                <a:gd name="T4" fmla="*/ 23 w 46"/>
                <a:gd name="T5" fmla="*/ 52 h 52"/>
                <a:gd name="T6" fmla="*/ 40 w 46"/>
                <a:gd name="T7" fmla="*/ 46 h 52"/>
                <a:gd name="T8" fmla="*/ 46 w 46"/>
                <a:gd name="T9" fmla="*/ 23 h 52"/>
                <a:gd name="T10" fmla="*/ 40 w 46"/>
                <a:gd name="T11" fmla="*/ 6 h 52"/>
                <a:gd name="T12" fmla="*/ 23 w 46"/>
                <a:gd name="T13" fmla="*/ 0 h 52"/>
                <a:gd name="T14" fmla="*/ 6 w 46"/>
                <a:gd name="T15" fmla="*/ 6 h 52"/>
                <a:gd name="T16" fmla="*/ 0 w 46"/>
                <a:gd name="T17" fmla="*/ 29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52"/>
                <a:gd name="T29" fmla="*/ 46 w 46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52">
                  <a:moveTo>
                    <a:pt x="0" y="29"/>
                  </a:moveTo>
                  <a:lnTo>
                    <a:pt x="6" y="46"/>
                  </a:lnTo>
                  <a:lnTo>
                    <a:pt x="23" y="52"/>
                  </a:lnTo>
                  <a:lnTo>
                    <a:pt x="40" y="46"/>
                  </a:lnTo>
                  <a:lnTo>
                    <a:pt x="46" y="23"/>
                  </a:lnTo>
                  <a:lnTo>
                    <a:pt x="40" y="6"/>
                  </a:lnTo>
                  <a:lnTo>
                    <a:pt x="23" y="0"/>
                  </a:lnTo>
                  <a:lnTo>
                    <a:pt x="6" y="6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Freeform 301"/>
            <p:cNvSpPr>
              <a:spLocks/>
            </p:cNvSpPr>
            <p:nvPr/>
          </p:nvSpPr>
          <p:spPr bwMode="auto">
            <a:xfrm>
              <a:off x="3617" y="3165"/>
              <a:ext cx="52" cy="46"/>
            </a:xfrm>
            <a:custGeom>
              <a:avLst/>
              <a:gdLst>
                <a:gd name="T0" fmla="*/ 0 w 52"/>
                <a:gd name="T1" fmla="*/ 23 h 46"/>
                <a:gd name="T2" fmla="*/ 5 w 52"/>
                <a:gd name="T3" fmla="*/ 40 h 46"/>
                <a:gd name="T4" fmla="*/ 28 w 52"/>
                <a:gd name="T5" fmla="*/ 46 h 46"/>
                <a:gd name="T6" fmla="*/ 46 w 52"/>
                <a:gd name="T7" fmla="*/ 40 h 46"/>
                <a:gd name="T8" fmla="*/ 52 w 52"/>
                <a:gd name="T9" fmla="*/ 23 h 46"/>
                <a:gd name="T10" fmla="*/ 46 w 52"/>
                <a:gd name="T11" fmla="*/ 6 h 46"/>
                <a:gd name="T12" fmla="*/ 23 w 52"/>
                <a:gd name="T13" fmla="*/ 0 h 46"/>
                <a:gd name="T14" fmla="*/ 5 w 52"/>
                <a:gd name="T15" fmla="*/ 6 h 46"/>
                <a:gd name="T16" fmla="*/ 0 w 52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"/>
                <a:gd name="T28" fmla="*/ 0 h 46"/>
                <a:gd name="T29" fmla="*/ 52 w 52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" h="46">
                  <a:moveTo>
                    <a:pt x="0" y="23"/>
                  </a:moveTo>
                  <a:lnTo>
                    <a:pt x="5" y="40"/>
                  </a:lnTo>
                  <a:lnTo>
                    <a:pt x="28" y="46"/>
                  </a:lnTo>
                  <a:lnTo>
                    <a:pt x="46" y="40"/>
                  </a:lnTo>
                  <a:lnTo>
                    <a:pt x="52" y="23"/>
                  </a:lnTo>
                  <a:lnTo>
                    <a:pt x="46" y="6"/>
                  </a:lnTo>
                  <a:lnTo>
                    <a:pt x="23" y="0"/>
                  </a:lnTo>
                  <a:lnTo>
                    <a:pt x="5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" name="Freeform 302"/>
            <p:cNvSpPr>
              <a:spLocks/>
            </p:cNvSpPr>
            <p:nvPr/>
          </p:nvSpPr>
          <p:spPr bwMode="auto">
            <a:xfrm>
              <a:off x="3674" y="3159"/>
              <a:ext cx="52" cy="46"/>
            </a:xfrm>
            <a:custGeom>
              <a:avLst/>
              <a:gdLst>
                <a:gd name="T0" fmla="*/ 0 w 52"/>
                <a:gd name="T1" fmla="*/ 23 h 46"/>
                <a:gd name="T2" fmla="*/ 6 w 52"/>
                <a:gd name="T3" fmla="*/ 41 h 46"/>
                <a:gd name="T4" fmla="*/ 29 w 52"/>
                <a:gd name="T5" fmla="*/ 46 h 46"/>
                <a:gd name="T6" fmla="*/ 46 w 52"/>
                <a:gd name="T7" fmla="*/ 41 h 46"/>
                <a:gd name="T8" fmla="*/ 52 w 52"/>
                <a:gd name="T9" fmla="*/ 23 h 46"/>
                <a:gd name="T10" fmla="*/ 46 w 52"/>
                <a:gd name="T11" fmla="*/ 6 h 46"/>
                <a:gd name="T12" fmla="*/ 23 w 52"/>
                <a:gd name="T13" fmla="*/ 0 h 46"/>
                <a:gd name="T14" fmla="*/ 6 w 52"/>
                <a:gd name="T15" fmla="*/ 6 h 46"/>
                <a:gd name="T16" fmla="*/ 0 w 52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"/>
                <a:gd name="T28" fmla="*/ 0 h 46"/>
                <a:gd name="T29" fmla="*/ 52 w 52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" h="46">
                  <a:moveTo>
                    <a:pt x="0" y="23"/>
                  </a:moveTo>
                  <a:lnTo>
                    <a:pt x="6" y="41"/>
                  </a:lnTo>
                  <a:lnTo>
                    <a:pt x="29" y="46"/>
                  </a:lnTo>
                  <a:lnTo>
                    <a:pt x="46" y="41"/>
                  </a:lnTo>
                  <a:lnTo>
                    <a:pt x="52" y="23"/>
                  </a:lnTo>
                  <a:lnTo>
                    <a:pt x="46" y="6"/>
                  </a:lnTo>
                  <a:lnTo>
                    <a:pt x="23" y="0"/>
                  </a:lnTo>
                  <a:lnTo>
                    <a:pt x="6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6" name="Freeform 303"/>
            <p:cNvSpPr>
              <a:spLocks/>
            </p:cNvSpPr>
            <p:nvPr/>
          </p:nvSpPr>
          <p:spPr bwMode="auto">
            <a:xfrm>
              <a:off x="3669" y="3205"/>
              <a:ext cx="51" cy="47"/>
            </a:xfrm>
            <a:custGeom>
              <a:avLst/>
              <a:gdLst>
                <a:gd name="T0" fmla="*/ 0 w 51"/>
                <a:gd name="T1" fmla="*/ 24 h 47"/>
                <a:gd name="T2" fmla="*/ 5 w 51"/>
                <a:gd name="T3" fmla="*/ 41 h 47"/>
                <a:gd name="T4" fmla="*/ 28 w 51"/>
                <a:gd name="T5" fmla="*/ 47 h 47"/>
                <a:gd name="T6" fmla="*/ 46 w 51"/>
                <a:gd name="T7" fmla="*/ 41 h 47"/>
                <a:gd name="T8" fmla="*/ 51 w 51"/>
                <a:gd name="T9" fmla="*/ 24 h 47"/>
                <a:gd name="T10" fmla="*/ 46 w 51"/>
                <a:gd name="T11" fmla="*/ 6 h 47"/>
                <a:gd name="T12" fmla="*/ 28 w 51"/>
                <a:gd name="T13" fmla="*/ 0 h 47"/>
                <a:gd name="T14" fmla="*/ 5 w 51"/>
                <a:gd name="T15" fmla="*/ 6 h 47"/>
                <a:gd name="T16" fmla="*/ 0 w 51"/>
                <a:gd name="T17" fmla="*/ 24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47"/>
                <a:gd name="T29" fmla="*/ 51 w 51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47">
                  <a:moveTo>
                    <a:pt x="0" y="24"/>
                  </a:moveTo>
                  <a:lnTo>
                    <a:pt x="5" y="41"/>
                  </a:lnTo>
                  <a:lnTo>
                    <a:pt x="28" y="47"/>
                  </a:lnTo>
                  <a:lnTo>
                    <a:pt x="46" y="41"/>
                  </a:lnTo>
                  <a:lnTo>
                    <a:pt x="51" y="24"/>
                  </a:lnTo>
                  <a:lnTo>
                    <a:pt x="46" y="6"/>
                  </a:lnTo>
                  <a:lnTo>
                    <a:pt x="28" y="0"/>
                  </a:lnTo>
                  <a:lnTo>
                    <a:pt x="5" y="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7" name="Freeform 304"/>
            <p:cNvSpPr>
              <a:spLocks/>
            </p:cNvSpPr>
            <p:nvPr/>
          </p:nvSpPr>
          <p:spPr bwMode="auto">
            <a:xfrm>
              <a:off x="3692" y="3229"/>
              <a:ext cx="46" cy="46"/>
            </a:xfrm>
            <a:custGeom>
              <a:avLst/>
              <a:gdLst>
                <a:gd name="T0" fmla="*/ 0 w 46"/>
                <a:gd name="T1" fmla="*/ 23 h 46"/>
                <a:gd name="T2" fmla="*/ 5 w 46"/>
                <a:gd name="T3" fmla="*/ 40 h 46"/>
                <a:gd name="T4" fmla="*/ 23 w 46"/>
                <a:gd name="T5" fmla="*/ 46 h 46"/>
                <a:gd name="T6" fmla="*/ 40 w 46"/>
                <a:gd name="T7" fmla="*/ 40 h 46"/>
                <a:gd name="T8" fmla="*/ 46 w 46"/>
                <a:gd name="T9" fmla="*/ 23 h 46"/>
                <a:gd name="T10" fmla="*/ 40 w 46"/>
                <a:gd name="T11" fmla="*/ 5 h 46"/>
                <a:gd name="T12" fmla="*/ 23 w 46"/>
                <a:gd name="T13" fmla="*/ 0 h 46"/>
                <a:gd name="T14" fmla="*/ 5 w 46"/>
                <a:gd name="T15" fmla="*/ 5 h 46"/>
                <a:gd name="T16" fmla="*/ 0 w 46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6"/>
                <a:gd name="T29" fmla="*/ 46 w 46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6">
                  <a:moveTo>
                    <a:pt x="0" y="23"/>
                  </a:moveTo>
                  <a:lnTo>
                    <a:pt x="5" y="40"/>
                  </a:lnTo>
                  <a:lnTo>
                    <a:pt x="23" y="46"/>
                  </a:lnTo>
                  <a:lnTo>
                    <a:pt x="40" y="40"/>
                  </a:lnTo>
                  <a:lnTo>
                    <a:pt x="46" y="23"/>
                  </a:lnTo>
                  <a:lnTo>
                    <a:pt x="40" y="5"/>
                  </a:lnTo>
                  <a:lnTo>
                    <a:pt x="23" y="0"/>
                  </a:lnTo>
                  <a:lnTo>
                    <a:pt x="5" y="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8" name="Freeform 305"/>
            <p:cNvSpPr>
              <a:spLocks/>
            </p:cNvSpPr>
            <p:nvPr/>
          </p:nvSpPr>
          <p:spPr bwMode="auto">
            <a:xfrm>
              <a:off x="3744" y="3217"/>
              <a:ext cx="46" cy="46"/>
            </a:xfrm>
            <a:custGeom>
              <a:avLst/>
              <a:gdLst>
                <a:gd name="T0" fmla="*/ 0 w 46"/>
                <a:gd name="T1" fmla="*/ 23 h 46"/>
                <a:gd name="T2" fmla="*/ 5 w 46"/>
                <a:gd name="T3" fmla="*/ 40 h 46"/>
                <a:gd name="T4" fmla="*/ 23 w 46"/>
                <a:gd name="T5" fmla="*/ 46 h 46"/>
                <a:gd name="T6" fmla="*/ 40 w 46"/>
                <a:gd name="T7" fmla="*/ 40 h 46"/>
                <a:gd name="T8" fmla="*/ 46 w 46"/>
                <a:gd name="T9" fmla="*/ 23 h 46"/>
                <a:gd name="T10" fmla="*/ 40 w 46"/>
                <a:gd name="T11" fmla="*/ 6 h 46"/>
                <a:gd name="T12" fmla="*/ 23 w 46"/>
                <a:gd name="T13" fmla="*/ 0 h 46"/>
                <a:gd name="T14" fmla="*/ 5 w 46"/>
                <a:gd name="T15" fmla="*/ 6 h 46"/>
                <a:gd name="T16" fmla="*/ 0 w 46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6"/>
                <a:gd name="T29" fmla="*/ 46 w 46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6">
                  <a:moveTo>
                    <a:pt x="0" y="23"/>
                  </a:moveTo>
                  <a:lnTo>
                    <a:pt x="5" y="40"/>
                  </a:lnTo>
                  <a:lnTo>
                    <a:pt x="23" y="46"/>
                  </a:lnTo>
                  <a:lnTo>
                    <a:pt x="40" y="40"/>
                  </a:lnTo>
                  <a:lnTo>
                    <a:pt x="46" y="23"/>
                  </a:lnTo>
                  <a:lnTo>
                    <a:pt x="40" y="6"/>
                  </a:lnTo>
                  <a:lnTo>
                    <a:pt x="23" y="0"/>
                  </a:lnTo>
                  <a:lnTo>
                    <a:pt x="5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9" name="Freeform 306"/>
            <p:cNvSpPr>
              <a:spLocks/>
            </p:cNvSpPr>
            <p:nvPr/>
          </p:nvSpPr>
          <p:spPr bwMode="auto">
            <a:xfrm>
              <a:off x="3576" y="3177"/>
              <a:ext cx="52" cy="46"/>
            </a:xfrm>
            <a:custGeom>
              <a:avLst/>
              <a:gdLst>
                <a:gd name="T0" fmla="*/ 0 w 52"/>
                <a:gd name="T1" fmla="*/ 23 h 46"/>
                <a:gd name="T2" fmla="*/ 6 w 52"/>
                <a:gd name="T3" fmla="*/ 40 h 46"/>
                <a:gd name="T4" fmla="*/ 23 w 52"/>
                <a:gd name="T5" fmla="*/ 46 h 46"/>
                <a:gd name="T6" fmla="*/ 46 w 52"/>
                <a:gd name="T7" fmla="*/ 40 h 46"/>
                <a:gd name="T8" fmla="*/ 52 w 52"/>
                <a:gd name="T9" fmla="*/ 23 h 46"/>
                <a:gd name="T10" fmla="*/ 46 w 52"/>
                <a:gd name="T11" fmla="*/ 5 h 46"/>
                <a:gd name="T12" fmla="*/ 23 w 52"/>
                <a:gd name="T13" fmla="*/ 0 h 46"/>
                <a:gd name="T14" fmla="*/ 6 w 52"/>
                <a:gd name="T15" fmla="*/ 5 h 46"/>
                <a:gd name="T16" fmla="*/ 0 w 52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"/>
                <a:gd name="T28" fmla="*/ 0 h 46"/>
                <a:gd name="T29" fmla="*/ 52 w 52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" h="46">
                  <a:moveTo>
                    <a:pt x="0" y="23"/>
                  </a:moveTo>
                  <a:lnTo>
                    <a:pt x="6" y="40"/>
                  </a:lnTo>
                  <a:lnTo>
                    <a:pt x="23" y="46"/>
                  </a:lnTo>
                  <a:lnTo>
                    <a:pt x="46" y="40"/>
                  </a:lnTo>
                  <a:lnTo>
                    <a:pt x="52" y="23"/>
                  </a:lnTo>
                  <a:lnTo>
                    <a:pt x="46" y="5"/>
                  </a:lnTo>
                  <a:lnTo>
                    <a:pt x="23" y="0"/>
                  </a:lnTo>
                  <a:lnTo>
                    <a:pt x="6" y="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Freeform 307"/>
            <p:cNvSpPr>
              <a:spLocks/>
            </p:cNvSpPr>
            <p:nvPr/>
          </p:nvSpPr>
          <p:spPr bwMode="auto">
            <a:xfrm>
              <a:off x="3524" y="3171"/>
              <a:ext cx="52" cy="46"/>
            </a:xfrm>
            <a:custGeom>
              <a:avLst/>
              <a:gdLst>
                <a:gd name="T0" fmla="*/ 0 w 52"/>
                <a:gd name="T1" fmla="*/ 23 h 46"/>
                <a:gd name="T2" fmla="*/ 6 w 52"/>
                <a:gd name="T3" fmla="*/ 46 h 46"/>
                <a:gd name="T4" fmla="*/ 23 w 52"/>
                <a:gd name="T5" fmla="*/ 46 h 46"/>
                <a:gd name="T6" fmla="*/ 46 w 52"/>
                <a:gd name="T7" fmla="*/ 40 h 46"/>
                <a:gd name="T8" fmla="*/ 52 w 52"/>
                <a:gd name="T9" fmla="*/ 23 h 46"/>
                <a:gd name="T10" fmla="*/ 41 w 52"/>
                <a:gd name="T11" fmla="*/ 6 h 46"/>
                <a:gd name="T12" fmla="*/ 23 w 52"/>
                <a:gd name="T13" fmla="*/ 0 h 46"/>
                <a:gd name="T14" fmla="*/ 6 w 52"/>
                <a:gd name="T15" fmla="*/ 6 h 46"/>
                <a:gd name="T16" fmla="*/ 0 w 52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"/>
                <a:gd name="T28" fmla="*/ 0 h 46"/>
                <a:gd name="T29" fmla="*/ 52 w 52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" h="46">
                  <a:moveTo>
                    <a:pt x="0" y="23"/>
                  </a:moveTo>
                  <a:lnTo>
                    <a:pt x="6" y="46"/>
                  </a:lnTo>
                  <a:lnTo>
                    <a:pt x="23" y="46"/>
                  </a:lnTo>
                  <a:lnTo>
                    <a:pt x="46" y="40"/>
                  </a:lnTo>
                  <a:lnTo>
                    <a:pt x="52" y="23"/>
                  </a:lnTo>
                  <a:lnTo>
                    <a:pt x="41" y="6"/>
                  </a:lnTo>
                  <a:lnTo>
                    <a:pt x="23" y="0"/>
                  </a:lnTo>
                  <a:lnTo>
                    <a:pt x="6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1" name="Freeform 308"/>
            <p:cNvSpPr>
              <a:spLocks/>
            </p:cNvSpPr>
            <p:nvPr/>
          </p:nvSpPr>
          <p:spPr bwMode="auto">
            <a:xfrm>
              <a:off x="3484" y="3177"/>
              <a:ext cx="46" cy="52"/>
            </a:xfrm>
            <a:custGeom>
              <a:avLst/>
              <a:gdLst>
                <a:gd name="T0" fmla="*/ 0 w 46"/>
                <a:gd name="T1" fmla="*/ 23 h 52"/>
                <a:gd name="T2" fmla="*/ 6 w 46"/>
                <a:gd name="T3" fmla="*/ 46 h 52"/>
                <a:gd name="T4" fmla="*/ 23 w 46"/>
                <a:gd name="T5" fmla="*/ 52 h 52"/>
                <a:gd name="T6" fmla="*/ 46 w 46"/>
                <a:gd name="T7" fmla="*/ 46 h 52"/>
                <a:gd name="T8" fmla="*/ 46 w 46"/>
                <a:gd name="T9" fmla="*/ 23 h 52"/>
                <a:gd name="T10" fmla="*/ 40 w 46"/>
                <a:gd name="T11" fmla="*/ 5 h 52"/>
                <a:gd name="T12" fmla="*/ 23 w 46"/>
                <a:gd name="T13" fmla="*/ 0 h 52"/>
                <a:gd name="T14" fmla="*/ 6 w 46"/>
                <a:gd name="T15" fmla="*/ 5 h 52"/>
                <a:gd name="T16" fmla="*/ 0 w 46"/>
                <a:gd name="T17" fmla="*/ 23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52"/>
                <a:gd name="T29" fmla="*/ 46 w 46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52">
                  <a:moveTo>
                    <a:pt x="0" y="23"/>
                  </a:moveTo>
                  <a:lnTo>
                    <a:pt x="6" y="46"/>
                  </a:lnTo>
                  <a:lnTo>
                    <a:pt x="23" y="52"/>
                  </a:lnTo>
                  <a:lnTo>
                    <a:pt x="46" y="46"/>
                  </a:lnTo>
                  <a:lnTo>
                    <a:pt x="46" y="23"/>
                  </a:lnTo>
                  <a:lnTo>
                    <a:pt x="40" y="5"/>
                  </a:lnTo>
                  <a:lnTo>
                    <a:pt x="23" y="0"/>
                  </a:lnTo>
                  <a:lnTo>
                    <a:pt x="6" y="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" name="Freeform 309"/>
            <p:cNvSpPr>
              <a:spLocks/>
            </p:cNvSpPr>
            <p:nvPr/>
          </p:nvSpPr>
          <p:spPr bwMode="auto">
            <a:xfrm>
              <a:off x="3443" y="3177"/>
              <a:ext cx="47" cy="52"/>
            </a:xfrm>
            <a:custGeom>
              <a:avLst/>
              <a:gdLst>
                <a:gd name="T0" fmla="*/ 0 w 47"/>
                <a:gd name="T1" fmla="*/ 28 h 52"/>
                <a:gd name="T2" fmla="*/ 6 w 47"/>
                <a:gd name="T3" fmla="*/ 46 h 52"/>
                <a:gd name="T4" fmla="*/ 24 w 47"/>
                <a:gd name="T5" fmla="*/ 52 h 52"/>
                <a:gd name="T6" fmla="*/ 41 w 47"/>
                <a:gd name="T7" fmla="*/ 46 h 52"/>
                <a:gd name="T8" fmla="*/ 47 w 47"/>
                <a:gd name="T9" fmla="*/ 23 h 52"/>
                <a:gd name="T10" fmla="*/ 41 w 47"/>
                <a:gd name="T11" fmla="*/ 5 h 52"/>
                <a:gd name="T12" fmla="*/ 24 w 47"/>
                <a:gd name="T13" fmla="*/ 0 h 52"/>
                <a:gd name="T14" fmla="*/ 6 w 47"/>
                <a:gd name="T15" fmla="*/ 5 h 52"/>
                <a:gd name="T16" fmla="*/ 0 w 47"/>
                <a:gd name="T17" fmla="*/ 28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52"/>
                <a:gd name="T29" fmla="*/ 47 w 47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52">
                  <a:moveTo>
                    <a:pt x="0" y="28"/>
                  </a:moveTo>
                  <a:lnTo>
                    <a:pt x="6" y="46"/>
                  </a:lnTo>
                  <a:lnTo>
                    <a:pt x="24" y="52"/>
                  </a:lnTo>
                  <a:lnTo>
                    <a:pt x="41" y="46"/>
                  </a:lnTo>
                  <a:lnTo>
                    <a:pt x="47" y="23"/>
                  </a:lnTo>
                  <a:lnTo>
                    <a:pt x="41" y="5"/>
                  </a:lnTo>
                  <a:lnTo>
                    <a:pt x="24" y="0"/>
                  </a:lnTo>
                  <a:lnTo>
                    <a:pt x="6" y="5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" name="Freeform 310"/>
            <p:cNvSpPr>
              <a:spLocks/>
            </p:cNvSpPr>
            <p:nvPr/>
          </p:nvSpPr>
          <p:spPr bwMode="auto">
            <a:xfrm>
              <a:off x="3495" y="3148"/>
              <a:ext cx="47" cy="52"/>
            </a:xfrm>
            <a:custGeom>
              <a:avLst/>
              <a:gdLst>
                <a:gd name="T0" fmla="*/ 0 w 47"/>
                <a:gd name="T1" fmla="*/ 23 h 52"/>
                <a:gd name="T2" fmla="*/ 6 w 47"/>
                <a:gd name="T3" fmla="*/ 46 h 52"/>
                <a:gd name="T4" fmla="*/ 23 w 47"/>
                <a:gd name="T5" fmla="*/ 52 h 52"/>
                <a:gd name="T6" fmla="*/ 41 w 47"/>
                <a:gd name="T7" fmla="*/ 46 h 52"/>
                <a:gd name="T8" fmla="*/ 47 w 47"/>
                <a:gd name="T9" fmla="*/ 23 h 52"/>
                <a:gd name="T10" fmla="*/ 41 w 47"/>
                <a:gd name="T11" fmla="*/ 5 h 52"/>
                <a:gd name="T12" fmla="*/ 23 w 47"/>
                <a:gd name="T13" fmla="*/ 0 h 52"/>
                <a:gd name="T14" fmla="*/ 6 w 47"/>
                <a:gd name="T15" fmla="*/ 5 h 52"/>
                <a:gd name="T16" fmla="*/ 0 w 47"/>
                <a:gd name="T17" fmla="*/ 23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52"/>
                <a:gd name="T29" fmla="*/ 47 w 47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52">
                  <a:moveTo>
                    <a:pt x="0" y="23"/>
                  </a:moveTo>
                  <a:lnTo>
                    <a:pt x="6" y="46"/>
                  </a:lnTo>
                  <a:lnTo>
                    <a:pt x="23" y="52"/>
                  </a:lnTo>
                  <a:lnTo>
                    <a:pt x="41" y="46"/>
                  </a:lnTo>
                  <a:lnTo>
                    <a:pt x="47" y="23"/>
                  </a:lnTo>
                  <a:lnTo>
                    <a:pt x="41" y="5"/>
                  </a:lnTo>
                  <a:lnTo>
                    <a:pt x="23" y="0"/>
                  </a:lnTo>
                  <a:lnTo>
                    <a:pt x="6" y="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4" name="Freeform 311"/>
            <p:cNvSpPr>
              <a:spLocks/>
            </p:cNvSpPr>
            <p:nvPr/>
          </p:nvSpPr>
          <p:spPr bwMode="auto">
            <a:xfrm>
              <a:off x="3467" y="3275"/>
              <a:ext cx="51" cy="52"/>
            </a:xfrm>
            <a:custGeom>
              <a:avLst/>
              <a:gdLst>
                <a:gd name="T0" fmla="*/ 0 w 51"/>
                <a:gd name="T1" fmla="*/ 29 h 52"/>
                <a:gd name="T2" fmla="*/ 5 w 51"/>
                <a:gd name="T3" fmla="*/ 46 h 52"/>
                <a:gd name="T4" fmla="*/ 28 w 51"/>
                <a:gd name="T5" fmla="*/ 52 h 52"/>
                <a:gd name="T6" fmla="*/ 46 w 51"/>
                <a:gd name="T7" fmla="*/ 46 h 52"/>
                <a:gd name="T8" fmla="*/ 51 w 51"/>
                <a:gd name="T9" fmla="*/ 29 h 52"/>
                <a:gd name="T10" fmla="*/ 46 w 51"/>
                <a:gd name="T11" fmla="*/ 6 h 52"/>
                <a:gd name="T12" fmla="*/ 23 w 51"/>
                <a:gd name="T13" fmla="*/ 0 h 52"/>
                <a:gd name="T14" fmla="*/ 5 w 51"/>
                <a:gd name="T15" fmla="*/ 6 h 52"/>
                <a:gd name="T16" fmla="*/ 0 w 51"/>
                <a:gd name="T17" fmla="*/ 29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52"/>
                <a:gd name="T29" fmla="*/ 51 w 51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52">
                  <a:moveTo>
                    <a:pt x="0" y="29"/>
                  </a:moveTo>
                  <a:lnTo>
                    <a:pt x="5" y="46"/>
                  </a:lnTo>
                  <a:lnTo>
                    <a:pt x="28" y="52"/>
                  </a:lnTo>
                  <a:lnTo>
                    <a:pt x="46" y="46"/>
                  </a:lnTo>
                  <a:lnTo>
                    <a:pt x="51" y="29"/>
                  </a:lnTo>
                  <a:lnTo>
                    <a:pt x="46" y="6"/>
                  </a:lnTo>
                  <a:lnTo>
                    <a:pt x="23" y="0"/>
                  </a:lnTo>
                  <a:lnTo>
                    <a:pt x="5" y="6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5" name="Freeform 312"/>
            <p:cNvSpPr>
              <a:spLocks/>
            </p:cNvSpPr>
            <p:nvPr/>
          </p:nvSpPr>
          <p:spPr bwMode="auto">
            <a:xfrm>
              <a:off x="3397" y="3263"/>
              <a:ext cx="52" cy="46"/>
            </a:xfrm>
            <a:custGeom>
              <a:avLst/>
              <a:gdLst>
                <a:gd name="T0" fmla="*/ 0 w 52"/>
                <a:gd name="T1" fmla="*/ 23 h 46"/>
                <a:gd name="T2" fmla="*/ 6 w 52"/>
                <a:gd name="T3" fmla="*/ 41 h 46"/>
                <a:gd name="T4" fmla="*/ 23 w 52"/>
                <a:gd name="T5" fmla="*/ 46 h 46"/>
                <a:gd name="T6" fmla="*/ 46 w 52"/>
                <a:gd name="T7" fmla="*/ 41 h 46"/>
                <a:gd name="T8" fmla="*/ 52 w 52"/>
                <a:gd name="T9" fmla="*/ 23 h 46"/>
                <a:gd name="T10" fmla="*/ 46 w 52"/>
                <a:gd name="T11" fmla="*/ 6 h 46"/>
                <a:gd name="T12" fmla="*/ 23 w 52"/>
                <a:gd name="T13" fmla="*/ 0 h 46"/>
                <a:gd name="T14" fmla="*/ 6 w 52"/>
                <a:gd name="T15" fmla="*/ 6 h 46"/>
                <a:gd name="T16" fmla="*/ 0 w 52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"/>
                <a:gd name="T28" fmla="*/ 0 h 46"/>
                <a:gd name="T29" fmla="*/ 52 w 52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" h="46">
                  <a:moveTo>
                    <a:pt x="0" y="23"/>
                  </a:moveTo>
                  <a:lnTo>
                    <a:pt x="6" y="41"/>
                  </a:lnTo>
                  <a:lnTo>
                    <a:pt x="23" y="46"/>
                  </a:lnTo>
                  <a:lnTo>
                    <a:pt x="46" y="41"/>
                  </a:lnTo>
                  <a:lnTo>
                    <a:pt x="52" y="23"/>
                  </a:lnTo>
                  <a:lnTo>
                    <a:pt x="46" y="6"/>
                  </a:lnTo>
                  <a:lnTo>
                    <a:pt x="23" y="0"/>
                  </a:lnTo>
                  <a:lnTo>
                    <a:pt x="6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Freeform 313"/>
            <p:cNvSpPr>
              <a:spLocks/>
            </p:cNvSpPr>
            <p:nvPr/>
          </p:nvSpPr>
          <p:spPr bwMode="auto">
            <a:xfrm>
              <a:off x="3374" y="3217"/>
              <a:ext cx="46" cy="46"/>
            </a:xfrm>
            <a:custGeom>
              <a:avLst/>
              <a:gdLst>
                <a:gd name="T0" fmla="*/ 0 w 46"/>
                <a:gd name="T1" fmla="*/ 23 h 46"/>
                <a:gd name="T2" fmla="*/ 6 w 46"/>
                <a:gd name="T3" fmla="*/ 40 h 46"/>
                <a:gd name="T4" fmla="*/ 23 w 46"/>
                <a:gd name="T5" fmla="*/ 46 h 46"/>
                <a:gd name="T6" fmla="*/ 41 w 46"/>
                <a:gd name="T7" fmla="*/ 40 h 46"/>
                <a:gd name="T8" fmla="*/ 46 w 46"/>
                <a:gd name="T9" fmla="*/ 23 h 46"/>
                <a:gd name="T10" fmla="*/ 41 w 46"/>
                <a:gd name="T11" fmla="*/ 6 h 46"/>
                <a:gd name="T12" fmla="*/ 23 w 46"/>
                <a:gd name="T13" fmla="*/ 0 h 46"/>
                <a:gd name="T14" fmla="*/ 6 w 46"/>
                <a:gd name="T15" fmla="*/ 6 h 46"/>
                <a:gd name="T16" fmla="*/ 0 w 46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6"/>
                <a:gd name="T29" fmla="*/ 46 w 46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6">
                  <a:moveTo>
                    <a:pt x="0" y="23"/>
                  </a:moveTo>
                  <a:lnTo>
                    <a:pt x="6" y="40"/>
                  </a:lnTo>
                  <a:lnTo>
                    <a:pt x="23" y="46"/>
                  </a:lnTo>
                  <a:lnTo>
                    <a:pt x="41" y="40"/>
                  </a:lnTo>
                  <a:lnTo>
                    <a:pt x="46" y="23"/>
                  </a:lnTo>
                  <a:lnTo>
                    <a:pt x="41" y="6"/>
                  </a:lnTo>
                  <a:lnTo>
                    <a:pt x="23" y="0"/>
                  </a:lnTo>
                  <a:lnTo>
                    <a:pt x="6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7" name="Freeform 314"/>
            <p:cNvSpPr>
              <a:spLocks/>
            </p:cNvSpPr>
            <p:nvPr/>
          </p:nvSpPr>
          <p:spPr bwMode="auto">
            <a:xfrm>
              <a:off x="3322" y="3223"/>
              <a:ext cx="46" cy="46"/>
            </a:xfrm>
            <a:custGeom>
              <a:avLst/>
              <a:gdLst>
                <a:gd name="T0" fmla="*/ 0 w 46"/>
                <a:gd name="T1" fmla="*/ 23 h 46"/>
                <a:gd name="T2" fmla="*/ 6 w 46"/>
                <a:gd name="T3" fmla="*/ 40 h 46"/>
                <a:gd name="T4" fmla="*/ 23 w 46"/>
                <a:gd name="T5" fmla="*/ 46 h 46"/>
                <a:gd name="T6" fmla="*/ 41 w 46"/>
                <a:gd name="T7" fmla="*/ 40 h 46"/>
                <a:gd name="T8" fmla="*/ 46 w 46"/>
                <a:gd name="T9" fmla="*/ 23 h 46"/>
                <a:gd name="T10" fmla="*/ 41 w 46"/>
                <a:gd name="T11" fmla="*/ 6 h 46"/>
                <a:gd name="T12" fmla="*/ 23 w 46"/>
                <a:gd name="T13" fmla="*/ 0 h 46"/>
                <a:gd name="T14" fmla="*/ 6 w 46"/>
                <a:gd name="T15" fmla="*/ 6 h 46"/>
                <a:gd name="T16" fmla="*/ 0 w 46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6"/>
                <a:gd name="T29" fmla="*/ 46 w 46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6">
                  <a:moveTo>
                    <a:pt x="0" y="23"/>
                  </a:moveTo>
                  <a:lnTo>
                    <a:pt x="6" y="40"/>
                  </a:lnTo>
                  <a:lnTo>
                    <a:pt x="23" y="46"/>
                  </a:lnTo>
                  <a:lnTo>
                    <a:pt x="41" y="40"/>
                  </a:lnTo>
                  <a:lnTo>
                    <a:pt x="46" y="23"/>
                  </a:lnTo>
                  <a:lnTo>
                    <a:pt x="41" y="6"/>
                  </a:lnTo>
                  <a:lnTo>
                    <a:pt x="23" y="0"/>
                  </a:lnTo>
                  <a:lnTo>
                    <a:pt x="6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8" name="Freeform 315"/>
            <p:cNvSpPr>
              <a:spLocks/>
            </p:cNvSpPr>
            <p:nvPr/>
          </p:nvSpPr>
          <p:spPr bwMode="auto">
            <a:xfrm>
              <a:off x="3305" y="3373"/>
              <a:ext cx="52" cy="46"/>
            </a:xfrm>
            <a:custGeom>
              <a:avLst/>
              <a:gdLst>
                <a:gd name="T0" fmla="*/ 0 w 52"/>
                <a:gd name="T1" fmla="*/ 23 h 46"/>
                <a:gd name="T2" fmla="*/ 6 w 52"/>
                <a:gd name="T3" fmla="*/ 40 h 46"/>
                <a:gd name="T4" fmla="*/ 29 w 52"/>
                <a:gd name="T5" fmla="*/ 46 h 46"/>
                <a:gd name="T6" fmla="*/ 46 w 52"/>
                <a:gd name="T7" fmla="*/ 40 h 46"/>
                <a:gd name="T8" fmla="*/ 52 w 52"/>
                <a:gd name="T9" fmla="*/ 23 h 46"/>
                <a:gd name="T10" fmla="*/ 46 w 52"/>
                <a:gd name="T11" fmla="*/ 6 h 46"/>
                <a:gd name="T12" fmla="*/ 23 w 52"/>
                <a:gd name="T13" fmla="*/ 0 h 46"/>
                <a:gd name="T14" fmla="*/ 6 w 52"/>
                <a:gd name="T15" fmla="*/ 6 h 46"/>
                <a:gd name="T16" fmla="*/ 0 w 52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"/>
                <a:gd name="T28" fmla="*/ 0 h 46"/>
                <a:gd name="T29" fmla="*/ 52 w 52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" h="46">
                  <a:moveTo>
                    <a:pt x="0" y="23"/>
                  </a:moveTo>
                  <a:lnTo>
                    <a:pt x="6" y="40"/>
                  </a:lnTo>
                  <a:lnTo>
                    <a:pt x="29" y="46"/>
                  </a:lnTo>
                  <a:lnTo>
                    <a:pt x="46" y="40"/>
                  </a:lnTo>
                  <a:lnTo>
                    <a:pt x="52" y="23"/>
                  </a:lnTo>
                  <a:lnTo>
                    <a:pt x="46" y="6"/>
                  </a:lnTo>
                  <a:lnTo>
                    <a:pt x="23" y="0"/>
                  </a:lnTo>
                  <a:lnTo>
                    <a:pt x="6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9" name="Freeform 316"/>
            <p:cNvSpPr>
              <a:spLocks/>
            </p:cNvSpPr>
            <p:nvPr/>
          </p:nvSpPr>
          <p:spPr bwMode="auto">
            <a:xfrm>
              <a:off x="3224" y="3217"/>
              <a:ext cx="46" cy="46"/>
            </a:xfrm>
            <a:custGeom>
              <a:avLst/>
              <a:gdLst>
                <a:gd name="T0" fmla="*/ 0 w 46"/>
                <a:gd name="T1" fmla="*/ 23 h 46"/>
                <a:gd name="T2" fmla="*/ 6 w 46"/>
                <a:gd name="T3" fmla="*/ 40 h 46"/>
                <a:gd name="T4" fmla="*/ 23 w 46"/>
                <a:gd name="T5" fmla="*/ 46 h 46"/>
                <a:gd name="T6" fmla="*/ 40 w 46"/>
                <a:gd name="T7" fmla="*/ 40 h 46"/>
                <a:gd name="T8" fmla="*/ 46 w 46"/>
                <a:gd name="T9" fmla="*/ 23 h 46"/>
                <a:gd name="T10" fmla="*/ 40 w 46"/>
                <a:gd name="T11" fmla="*/ 6 h 46"/>
                <a:gd name="T12" fmla="*/ 23 w 46"/>
                <a:gd name="T13" fmla="*/ 0 h 46"/>
                <a:gd name="T14" fmla="*/ 6 w 46"/>
                <a:gd name="T15" fmla="*/ 6 h 46"/>
                <a:gd name="T16" fmla="*/ 0 w 46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6"/>
                <a:gd name="T29" fmla="*/ 46 w 46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6">
                  <a:moveTo>
                    <a:pt x="0" y="23"/>
                  </a:moveTo>
                  <a:lnTo>
                    <a:pt x="6" y="40"/>
                  </a:lnTo>
                  <a:lnTo>
                    <a:pt x="23" y="46"/>
                  </a:lnTo>
                  <a:lnTo>
                    <a:pt x="40" y="40"/>
                  </a:lnTo>
                  <a:lnTo>
                    <a:pt x="46" y="23"/>
                  </a:lnTo>
                  <a:lnTo>
                    <a:pt x="40" y="6"/>
                  </a:lnTo>
                  <a:lnTo>
                    <a:pt x="23" y="0"/>
                  </a:lnTo>
                  <a:lnTo>
                    <a:pt x="6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" name="Freeform 317"/>
            <p:cNvSpPr>
              <a:spLocks/>
            </p:cNvSpPr>
            <p:nvPr/>
          </p:nvSpPr>
          <p:spPr bwMode="auto">
            <a:xfrm>
              <a:off x="3195" y="3234"/>
              <a:ext cx="46" cy="47"/>
            </a:xfrm>
            <a:custGeom>
              <a:avLst/>
              <a:gdLst>
                <a:gd name="T0" fmla="*/ 0 w 46"/>
                <a:gd name="T1" fmla="*/ 23 h 47"/>
                <a:gd name="T2" fmla="*/ 6 w 46"/>
                <a:gd name="T3" fmla="*/ 41 h 47"/>
                <a:gd name="T4" fmla="*/ 23 w 46"/>
                <a:gd name="T5" fmla="*/ 47 h 47"/>
                <a:gd name="T6" fmla="*/ 41 w 46"/>
                <a:gd name="T7" fmla="*/ 41 h 47"/>
                <a:gd name="T8" fmla="*/ 46 w 46"/>
                <a:gd name="T9" fmla="*/ 23 h 47"/>
                <a:gd name="T10" fmla="*/ 41 w 46"/>
                <a:gd name="T11" fmla="*/ 6 h 47"/>
                <a:gd name="T12" fmla="*/ 23 w 46"/>
                <a:gd name="T13" fmla="*/ 0 h 47"/>
                <a:gd name="T14" fmla="*/ 6 w 46"/>
                <a:gd name="T15" fmla="*/ 6 h 47"/>
                <a:gd name="T16" fmla="*/ 0 w 46"/>
                <a:gd name="T17" fmla="*/ 23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7"/>
                <a:gd name="T29" fmla="*/ 46 w 46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7">
                  <a:moveTo>
                    <a:pt x="0" y="23"/>
                  </a:moveTo>
                  <a:lnTo>
                    <a:pt x="6" y="41"/>
                  </a:lnTo>
                  <a:lnTo>
                    <a:pt x="23" y="47"/>
                  </a:lnTo>
                  <a:lnTo>
                    <a:pt x="41" y="41"/>
                  </a:lnTo>
                  <a:lnTo>
                    <a:pt x="46" y="23"/>
                  </a:lnTo>
                  <a:lnTo>
                    <a:pt x="41" y="6"/>
                  </a:lnTo>
                  <a:lnTo>
                    <a:pt x="23" y="0"/>
                  </a:lnTo>
                  <a:lnTo>
                    <a:pt x="6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1" name="Freeform 318"/>
            <p:cNvSpPr>
              <a:spLocks/>
            </p:cNvSpPr>
            <p:nvPr/>
          </p:nvSpPr>
          <p:spPr bwMode="auto">
            <a:xfrm>
              <a:off x="3166" y="3182"/>
              <a:ext cx="47" cy="47"/>
            </a:xfrm>
            <a:custGeom>
              <a:avLst/>
              <a:gdLst>
                <a:gd name="T0" fmla="*/ 0 w 47"/>
                <a:gd name="T1" fmla="*/ 23 h 47"/>
                <a:gd name="T2" fmla="*/ 6 w 47"/>
                <a:gd name="T3" fmla="*/ 41 h 47"/>
                <a:gd name="T4" fmla="*/ 23 w 47"/>
                <a:gd name="T5" fmla="*/ 47 h 47"/>
                <a:gd name="T6" fmla="*/ 41 w 47"/>
                <a:gd name="T7" fmla="*/ 41 h 47"/>
                <a:gd name="T8" fmla="*/ 47 w 47"/>
                <a:gd name="T9" fmla="*/ 23 h 47"/>
                <a:gd name="T10" fmla="*/ 41 w 47"/>
                <a:gd name="T11" fmla="*/ 6 h 47"/>
                <a:gd name="T12" fmla="*/ 23 w 47"/>
                <a:gd name="T13" fmla="*/ 0 h 47"/>
                <a:gd name="T14" fmla="*/ 6 w 47"/>
                <a:gd name="T15" fmla="*/ 6 h 47"/>
                <a:gd name="T16" fmla="*/ 0 w 47"/>
                <a:gd name="T17" fmla="*/ 23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47"/>
                <a:gd name="T29" fmla="*/ 47 w 47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47">
                  <a:moveTo>
                    <a:pt x="0" y="23"/>
                  </a:moveTo>
                  <a:lnTo>
                    <a:pt x="6" y="41"/>
                  </a:lnTo>
                  <a:lnTo>
                    <a:pt x="23" y="47"/>
                  </a:lnTo>
                  <a:lnTo>
                    <a:pt x="41" y="41"/>
                  </a:lnTo>
                  <a:lnTo>
                    <a:pt x="47" y="23"/>
                  </a:lnTo>
                  <a:lnTo>
                    <a:pt x="41" y="6"/>
                  </a:lnTo>
                  <a:lnTo>
                    <a:pt x="23" y="0"/>
                  </a:lnTo>
                  <a:lnTo>
                    <a:pt x="6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2" name="Freeform 319"/>
            <p:cNvSpPr>
              <a:spLocks/>
            </p:cNvSpPr>
            <p:nvPr/>
          </p:nvSpPr>
          <p:spPr bwMode="auto">
            <a:xfrm>
              <a:off x="3126" y="3223"/>
              <a:ext cx="46" cy="46"/>
            </a:xfrm>
            <a:custGeom>
              <a:avLst/>
              <a:gdLst>
                <a:gd name="T0" fmla="*/ 0 w 46"/>
                <a:gd name="T1" fmla="*/ 23 h 46"/>
                <a:gd name="T2" fmla="*/ 6 w 46"/>
                <a:gd name="T3" fmla="*/ 40 h 46"/>
                <a:gd name="T4" fmla="*/ 23 w 46"/>
                <a:gd name="T5" fmla="*/ 46 h 46"/>
                <a:gd name="T6" fmla="*/ 40 w 46"/>
                <a:gd name="T7" fmla="*/ 40 h 46"/>
                <a:gd name="T8" fmla="*/ 46 w 46"/>
                <a:gd name="T9" fmla="*/ 23 h 46"/>
                <a:gd name="T10" fmla="*/ 40 w 46"/>
                <a:gd name="T11" fmla="*/ 6 h 46"/>
                <a:gd name="T12" fmla="*/ 23 w 46"/>
                <a:gd name="T13" fmla="*/ 0 h 46"/>
                <a:gd name="T14" fmla="*/ 6 w 46"/>
                <a:gd name="T15" fmla="*/ 6 h 46"/>
                <a:gd name="T16" fmla="*/ 0 w 46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6"/>
                <a:gd name="T29" fmla="*/ 46 w 46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6">
                  <a:moveTo>
                    <a:pt x="0" y="23"/>
                  </a:moveTo>
                  <a:lnTo>
                    <a:pt x="6" y="40"/>
                  </a:lnTo>
                  <a:lnTo>
                    <a:pt x="23" y="46"/>
                  </a:lnTo>
                  <a:lnTo>
                    <a:pt x="40" y="40"/>
                  </a:lnTo>
                  <a:lnTo>
                    <a:pt x="46" y="23"/>
                  </a:lnTo>
                  <a:lnTo>
                    <a:pt x="40" y="6"/>
                  </a:lnTo>
                  <a:lnTo>
                    <a:pt x="23" y="0"/>
                  </a:lnTo>
                  <a:lnTo>
                    <a:pt x="6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" name="Freeform 320"/>
            <p:cNvSpPr>
              <a:spLocks/>
            </p:cNvSpPr>
            <p:nvPr/>
          </p:nvSpPr>
          <p:spPr bwMode="auto">
            <a:xfrm>
              <a:off x="3039" y="3217"/>
              <a:ext cx="47" cy="46"/>
            </a:xfrm>
            <a:custGeom>
              <a:avLst/>
              <a:gdLst>
                <a:gd name="T0" fmla="*/ 0 w 47"/>
                <a:gd name="T1" fmla="*/ 23 h 46"/>
                <a:gd name="T2" fmla="*/ 6 w 47"/>
                <a:gd name="T3" fmla="*/ 40 h 46"/>
                <a:gd name="T4" fmla="*/ 23 w 47"/>
                <a:gd name="T5" fmla="*/ 46 h 46"/>
                <a:gd name="T6" fmla="*/ 41 w 47"/>
                <a:gd name="T7" fmla="*/ 40 h 46"/>
                <a:gd name="T8" fmla="*/ 47 w 47"/>
                <a:gd name="T9" fmla="*/ 23 h 46"/>
                <a:gd name="T10" fmla="*/ 41 w 47"/>
                <a:gd name="T11" fmla="*/ 6 h 46"/>
                <a:gd name="T12" fmla="*/ 23 w 47"/>
                <a:gd name="T13" fmla="*/ 0 h 46"/>
                <a:gd name="T14" fmla="*/ 6 w 47"/>
                <a:gd name="T15" fmla="*/ 6 h 46"/>
                <a:gd name="T16" fmla="*/ 0 w 47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46"/>
                <a:gd name="T29" fmla="*/ 47 w 47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46">
                  <a:moveTo>
                    <a:pt x="0" y="23"/>
                  </a:moveTo>
                  <a:lnTo>
                    <a:pt x="6" y="40"/>
                  </a:lnTo>
                  <a:lnTo>
                    <a:pt x="23" y="46"/>
                  </a:lnTo>
                  <a:lnTo>
                    <a:pt x="41" y="40"/>
                  </a:lnTo>
                  <a:lnTo>
                    <a:pt x="47" y="23"/>
                  </a:lnTo>
                  <a:lnTo>
                    <a:pt x="41" y="6"/>
                  </a:lnTo>
                  <a:lnTo>
                    <a:pt x="23" y="0"/>
                  </a:lnTo>
                  <a:lnTo>
                    <a:pt x="6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" name="Freeform 321"/>
            <p:cNvSpPr>
              <a:spLocks/>
            </p:cNvSpPr>
            <p:nvPr/>
          </p:nvSpPr>
          <p:spPr bwMode="auto">
            <a:xfrm>
              <a:off x="3051" y="3257"/>
              <a:ext cx="46" cy="47"/>
            </a:xfrm>
            <a:custGeom>
              <a:avLst/>
              <a:gdLst>
                <a:gd name="T0" fmla="*/ 0 w 46"/>
                <a:gd name="T1" fmla="*/ 24 h 47"/>
                <a:gd name="T2" fmla="*/ 6 w 46"/>
                <a:gd name="T3" fmla="*/ 41 h 47"/>
                <a:gd name="T4" fmla="*/ 23 w 46"/>
                <a:gd name="T5" fmla="*/ 47 h 47"/>
                <a:gd name="T6" fmla="*/ 40 w 46"/>
                <a:gd name="T7" fmla="*/ 41 h 47"/>
                <a:gd name="T8" fmla="*/ 46 w 46"/>
                <a:gd name="T9" fmla="*/ 24 h 47"/>
                <a:gd name="T10" fmla="*/ 40 w 46"/>
                <a:gd name="T11" fmla="*/ 6 h 47"/>
                <a:gd name="T12" fmla="*/ 23 w 46"/>
                <a:gd name="T13" fmla="*/ 0 h 47"/>
                <a:gd name="T14" fmla="*/ 6 w 46"/>
                <a:gd name="T15" fmla="*/ 6 h 47"/>
                <a:gd name="T16" fmla="*/ 0 w 46"/>
                <a:gd name="T17" fmla="*/ 24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7"/>
                <a:gd name="T29" fmla="*/ 46 w 46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7">
                  <a:moveTo>
                    <a:pt x="0" y="24"/>
                  </a:moveTo>
                  <a:lnTo>
                    <a:pt x="6" y="41"/>
                  </a:lnTo>
                  <a:lnTo>
                    <a:pt x="23" y="47"/>
                  </a:lnTo>
                  <a:lnTo>
                    <a:pt x="40" y="41"/>
                  </a:lnTo>
                  <a:lnTo>
                    <a:pt x="46" y="24"/>
                  </a:lnTo>
                  <a:lnTo>
                    <a:pt x="40" y="6"/>
                  </a:lnTo>
                  <a:lnTo>
                    <a:pt x="23" y="0"/>
                  </a:lnTo>
                  <a:lnTo>
                    <a:pt x="6" y="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" name="Freeform 322"/>
            <p:cNvSpPr>
              <a:spLocks/>
            </p:cNvSpPr>
            <p:nvPr/>
          </p:nvSpPr>
          <p:spPr bwMode="auto">
            <a:xfrm>
              <a:off x="3166" y="3281"/>
              <a:ext cx="47" cy="46"/>
            </a:xfrm>
            <a:custGeom>
              <a:avLst/>
              <a:gdLst>
                <a:gd name="T0" fmla="*/ 0 w 47"/>
                <a:gd name="T1" fmla="*/ 23 h 46"/>
                <a:gd name="T2" fmla="*/ 6 w 47"/>
                <a:gd name="T3" fmla="*/ 40 h 46"/>
                <a:gd name="T4" fmla="*/ 23 w 47"/>
                <a:gd name="T5" fmla="*/ 46 h 46"/>
                <a:gd name="T6" fmla="*/ 41 w 47"/>
                <a:gd name="T7" fmla="*/ 40 h 46"/>
                <a:gd name="T8" fmla="*/ 47 w 47"/>
                <a:gd name="T9" fmla="*/ 23 h 46"/>
                <a:gd name="T10" fmla="*/ 41 w 47"/>
                <a:gd name="T11" fmla="*/ 5 h 46"/>
                <a:gd name="T12" fmla="*/ 23 w 47"/>
                <a:gd name="T13" fmla="*/ 0 h 46"/>
                <a:gd name="T14" fmla="*/ 6 w 47"/>
                <a:gd name="T15" fmla="*/ 5 h 46"/>
                <a:gd name="T16" fmla="*/ 0 w 47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46"/>
                <a:gd name="T29" fmla="*/ 47 w 47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46">
                  <a:moveTo>
                    <a:pt x="0" y="23"/>
                  </a:moveTo>
                  <a:lnTo>
                    <a:pt x="6" y="40"/>
                  </a:lnTo>
                  <a:lnTo>
                    <a:pt x="23" y="46"/>
                  </a:lnTo>
                  <a:lnTo>
                    <a:pt x="41" y="40"/>
                  </a:lnTo>
                  <a:lnTo>
                    <a:pt x="47" y="23"/>
                  </a:lnTo>
                  <a:lnTo>
                    <a:pt x="41" y="5"/>
                  </a:lnTo>
                  <a:lnTo>
                    <a:pt x="23" y="0"/>
                  </a:lnTo>
                  <a:lnTo>
                    <a:pt x="6" y="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" name="Freeform 323"/>
            <p:cNvSpPr>
              <a:spLocks/>
            </p:cNvSpPr>
            <p:nvPr/>
          </p:nvSpPr>
          <p:spPr bwMode="auto">
            <a:xfrm>
              <a:off x="3224" y="3333"/>
              <a:ext cx="52" cy="46"/>
            </a:xfrm>
            <a:custGeom>
              <a:avLst/>
              <a:gdLst>
                <a:gd name="T0" fmla="*/ 0 w 52"/>
                <a:gd name="T1" fmla="*/ 23 h 46"/>
                <a:gd name="T2" fmla="*/ 6 w 52"/>
                <a:gd name="T3" fmla="*/ 40 h 46"/>
                <a:gd name="T4" fmla="*/ 23 w 52"/>
                <a:gd name="T5" fmla="*/ 46 h 46"/>
                <a:gd name="T6" fmla="*/ 46 w 52"/>
                <a:gd name="T7" fmla="*/ 40 h 46"/>
                <a:gd name="T8" fmla="*/ 52 w 52"/>
                <a:gd name="T9" fmla="*/ 23 h 46"/>
                <a:gd name="T10" fmla="*/ 40 w 52"/>
                <a:gd name="T11" fmla="*/ 5 h 46"/>
                <a:gd name="T12" fmla="*/ 23 w 52"/>
                <a:gd name="T13" fmla="*/ 0 h 46"/>
                <a:gd name="T14" fmla="*/ 6 w 52"/>
                <a:gd name="T15" fmla="*/ 5 h 46"/>
                <a:gd name="T16" fmla="*/ 0 w 52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"/>
                <a:gd name="T28" fmla="*/ 0 h 46"/>
                <a:gd name="T29" fmla="*/ 52 w 52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" h="46">
                  <a:moveTo>
                    <a:pt x="0" y="23"/>
                  </a:moveTo>
                  <a:lnTo>
                    <a:pt x="6" y="40"/>
                  </a:lnTo>
                  <a:lnTo>
                    <a:pt x="23" y="46"/>
                  </a:lnTo>
                  <a:lnTo>
                    <a:pt x="46" y="40"/>
                  </a:lnTo>
                  <a:lnTo>
                    <a:pt x="52" y="23"/>
                  </a:lnTo>
                  <a:lnTo>
                    <a:pt x="40" y="5"/>
                  </a:lnTo>
                  <a:lnTo>
                    <a:pt x="23" y="0"/>
                  </a:lnTo>
                  <a:lnTo>
                    <a:pt x="6" y="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7" name="Freeform 324"/>
            <p:cNvSpPr>
              <a:spLocks/>
            </p:cNvSpPr>
            <p:nvPr/>
          </p:nvSpPr>
          <p:spPr bwMode="auto">
            <a:xfrm>
              <a:off x="3166" y="3321"/>
              <a:ext cx="47" cy="46"/>
            </a:xfrm>
            <a:custGeom>
              <a:avLst/>
              <a:gdLst>
                <a:gd name="T0" fmla="*/ 0 w 47"/>
                <a:gd name="T1" fmla="*/ 23 h 46"/>
                <a:gd name="T2" fmla="*/ 6 w 47"/>
                <a:gd name="T3" fmla="*/ 40 h 46"/>
                <a:gd name="T4" fmla="*/ 23 w 47"/>
                <a:gd name="T5" fmla="*/ 46 h 46"/>
                <a:gd name="T6" fmla="*/ 41 w 47"/>
                <a:gd name="T7" fmla="*/ 40 h 46"/>
                <a:gd name="T8" fmla="*/ 47 w 47"/>
                <a:gd name="T9" fmla="*/ 23 h 46"/>
                <a:gd name="T10" fmla="*/ 41 w 47"/>
                <a:gd name="T11" fmla="*/ 6 h 46"/>
                <a:gd name="T12" fmla="*/ 23 w 47"/>
                <a:gd name="T13" fmla="*/ 0 h 46"/>
                <a:gd name="T14" fmla="*/ 6 w 47"/>
                <a:gd name="T15" fmla="*/ 6 h 46"/>
                <a:gd name="T16" fmla="*/ 0 w 47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46"/>
                <a:gd name="T29" fmla="*/ 47 w 47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46">
                  <a:moveTo>
                    <a:pt x="0" y="23"/>
                  </a:moveTo>
                  <a:lnTo>
                    <a:pt x="6" y="40"/>
                  </a:lnTo>
                  <a:lnTo>
                    <a:pt x="23" y="46"/>
                  </a:lnTo>
                  <a:lnTo>
                    <a:pt x="41" y="40"/>
                  </a:lnTo>
                  <a:lnTo>
                    <a:pt x="47" y="23"/>
                  </a:lnTo>
                  <a:lnTo>
                    <a:pt x="41" y="6"/>
                  </a:lnTo>
                  <a:lnTo>
                    <a:pt x="23" y="0"/>
                  </a:lnTo>
                  <a:lnTo>
                    <a:pt x="6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" name="Freeform 325"/>
            <p:cNvSpPr>
              <a:spLocks/>
            </p:cNvSpPr>
            <p:nvPr/>
          </p:nvSpPr>
          <p:spPr bwMode="auto">
            <a:xfrm>
              <a:off x="3126" y="3338"/>
              <a:ext cx="46" cy="47"/>
            </a:xfrm>
            <a:custGeom>
              <a:avLst/>
              <a:gdLst>
                <a:gd name="T0" fmla="*/ 0 w 46"/>
                <a:gd name="T1" fmla="*/ 23 h 47"/>
                <a:gd name="T2" fmla="*/ 6 w 46"/>
                <a:gd name="T3" fmla="*/ 41 h 47"/>
                <a:gd name="T4" fmla="*/ 23 w 46"/>
                <a:gd name="T5" fmla="*/ 47 h 47"/>
                <a:gd name="T6" fmla="*/ 40 w 46"/>
                <a:gd name="T7" fmla="*/ 41 h 47"/>
                <a:gd name="T8" fmla="*/ 46 w 46"/>
                <a:gd name="T9" fmla="*/ 23 h 47"/>
                <a:gd name="T10" fmla="*/ 40 w 46"/>
                <a:gd name="T11" fmla="*/ 6 h 47"/>
                <a:gd name="T12" fmla="*/ 23 w 46"/>
                <a:gd name="T13" fmla="*/ 0 h 47"/>
                <a:gd name="T14" fmla="*/ 6 w 46"/>
                <a:gd name="T15" fmla="*/ 6 h 47"/>
                <a:gd name="T16" fmla="*/ 0 w 46"/>
                <a:gd name="T17" fmla="*/ 23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7"/>
                <a:gd name="T29" fmla="*/ 46 w 46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7">
                  <a:moveTo>
                    <a:pt x="0" y="23"/>
                  </a:moveTo>
                  <a:lnTo>
                    <a:pt x="6" y="41"/>
                  </a:lnTo>
                  <a:lnTo>
                    <a:pt x="23" y="47"/>
                  </a:lnTo>
                  <a:lnTo>
                    <a:pt x="40" y="41"/>
                  </a:lnTo>
                  <a:lnTo>
                    <a:pt x="46" y="23"/>
                  </a:lnTo>
                  <a:lnTo>
                    <a:pt x="40" y="6"/>
                  </a:lnTo>
                  <a:lnTo>
                    <a:pt x="23" y="0"/>
                  </a:lnTo>
                  <a:lnTo>
                    <a:pt x="6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9" name="Freeform 326"/>
            <p:cNvSpPr>
              <a:spLocks/>
            </p:cNvSpPr>
            <p:nvPr/>
          </p:nvSpPr>
          <p:spPr bwMode="auto">
            <a:xfrm>
              <a:off x="3155" y="3385"/>
              <a:ext cx="52" cy="46"/>
            </a:xfrm>
            <a:custGeom>
              <a:avLst/>
              <a:gdLst>
                <a:gd name="T0" fmla="*/ 0 w 52"/>
                <a:gd name="T1" fmla="*/ 23 h 46"/>
                <a:gd name="T2" fmla="*/ 6 w 52"/>
                <a:gd name="T3" fmla="*/ 40 h 46"/>
                <a:gd name="T4" fmla="*/ 23 w 52"/>
                <a:gd name="T5" fmla="*/ 46 h 46"/>
                <a:gd name="T6" fmla="*/ 46 w 52"/>
                <a:gd name="T7" fmla="*/ 40 h 46"/>
                <a:gd name="T8" fmla="*/ 52 w 52"/>
                <a:gd name="T9" fmla="*/ 23 h 46"/>
                <a:gd name="T10" fmla="*/ 46 w 52"/>
                <a:gd name="T11" fmla="*/ 5 h 46"/>
                <a:gd name="T12" fmla="*/ 23 w 52"/>
                <a:gd name="T13" fmla="*/ 0 h 46"/>
                <a:gd name="T14" fmla="*/ 6 w 52"/>
                <a:gd name="T15" fmla="*/ 5 h 46"/>
                <a:gd name="T16" fmla="*/ 0 w 52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"/>
                <a:gd name="T28" fmla="*/ 0 h 46"/>
                <a:gd name="T29" fmla="*/ 52 w 52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" h="46">
                  <a:moveTo>
                    <a:pt x="0" y="23"/>
                  </a:moveTo>
                  <a:lnTo>
                    <a:pt x="6" y="40"/>
                  </a:lnTo>
                  <a:lnTo>
                    <a:pt x="23" y="46"/>
                  </a:lnTo>
                  <a:lnTo>
                    <a:pt x="46" y="40"/>
                  </a:lnTo>
                  <a:lnTo>
                    <a:pt x="52" y="23"/>
                  </a:lnTo>
                  <a:lnTo>
                    <a:pt x="46" y="5"/>
                  </a:lnTo>
                  <a:lnTo>
                    <a:pt x="23" y="0"/>
                  </a:lnTo>
                  <a:lnTo>
                    <a:pt x="6" y="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0" name="Freeform 327"/>
            <p:cNvSpPr>
              <a:spLocks/>
            </p:cNvSpPr>
            <p:nvPr/>
          </p:nvSpPr>
          <p:spPr bwMode="auto">
            <a:xfrm>
              <a:off x="3114" y="3437"/>
              <a:ext cx="52" cy="46"/>
            </a:xfrm>
            <a:custGeom>
              <a:avLst/>
              <a:gdLst>
                <a:gd name="T0" fmla="*/ 0 w 52"/>
                <a:gd name="T1" fmla="*/ 23 h 46"/>
                <a:gd name="T2" fmla="*/ 6 w 52"/>
                <a:gd name="T3" fmla="*/ 46 h 46"/>
                <a:gd name="T4" fmla="*/ 29 w 52"/>
                <a:gd name="T5" fmla="*/ 46 h 46"/>
                <a:gd name="T6" fmla="*/ 47 w 52"/>
                <a:gd name="T7" fmla="*/ 40 h 46"/>
                <a:gd name="T8" fmla="*/ 52 w 52"/>
                <a:gd name="T9" fmla="*/ 23 h 46"/>
                <a:gd name="T10" fmla="*/ 47 w 52"/>
                <a:gd name="T11" fmla="*/ 5 h 46"/>
                <a:gd name="T12" fmla="*/ 24 w 52"/>
                <a:gd name="T13" fmla="*/ 0 h 46"/>
                <a:gd name="T14" fmla="*/ 6 w 52"/>
                <a:gd name="T15" fmla="*/ 5 h 46"/>
                <a:gd name="T16" fmla="*/ 0 w 52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"/>
                <a:gd name="T28" fmla="*/ 0 h 46"/>
                <a:gd name="T29" fmla="*/ 52 w 52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" h="46">
                  <a:moveTo>
                    <a:pt x="0" y="23"/>
                  </a:moveTo>
                  <a:lnTo>
                    <a:pt x="6" y="46"/>
                  </a:lnTo>
                  <a:lnTo>
                    <a:pt x="29" y="46"/>
                  </a:lnTo>
                  <a:lnTo>
                    <a:pt x="47" y="40"/>
                  </a:lnTo>
                  <a:lnTo>
                    <a:pt x="52" y="23"/>
                  </a:lnTo>
                  <a:lnTo>
                    <a:pt x="47" y="5"/>
                  </a:lnTo>
                  <a:lnTo>
                    <a:pt x="24" y="0"/>
                  </a:lnTo>
                  <a:lnTo>
                    <a:pt x="6" y="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1" name="Freeform 328"/>
            <p:cNvSpPr>
              <a:spLocks/>
            </p:cNvSpPr>
            <p:nvPr/>
          </p:nvSpPr>
          <p:spPr bwMode="auto">
            <a:xfrm>
              <a:off x="3062" y="3321"/>
              <a:ext cx="47" cy="46"/>
            </a:xfrm>
            <a:custGeom>
              <a:avLst/>
              <a:gdLst>
                <a:gd name="T0" fmla="*/ 0 w 47"/>
                <a:gd name="T1" fmla="*/ 23 h 46"/>
                <a:gd name="T2" fmla="*/ 6 w 47"/>
                <a:gd name="T3" fmla="*/ 40 h 46"/>
                <a:gd name="T4" fmla="*/ 24 w 47"/>
                <a:gd name="T5" fmla="*/ 46 h 46"/>
                <a:gd name="T6" fmla="*/ 41 w 47"/>
                <a:gd name="T7" fmla="*/ 40 h 46"/>
                <a:gd name="T8" fmla="*/ 47 w 47"/>
                <a:gd name="T9" fmla="*/ 23 h 46"/>
                <a:gd name="T10" fmla="*/ 41 w 47"/>
                <a:gd name="T11" fmla="*/ 6 h 46"/>
                <a:gd name="T12" fmla="*/ 24 w 47"/>
                <a:gd name="T13" fmla="*/ 0 h 46"/>
                <a:gd name="T14" fmla="*/ 6 w 47"/>
                <a:gd name="T15" fmla="*/ 6 h 46"/>
                <a:gd name="T16" fmla="*/ 0 w 47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46"/>
                <a:gd name="T29" fmla="*/ 47 w 47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46">
                  <a:moveTo>
                    <a:pt x="0" y="23"/>
                  </a:moveTo>
                  <a:lnTo>
                    <a:pt x="6" y="40"/>
                  </a:lnTo>
                  <a:lnTo>
                    <a:pt x="24" y="46"/>
                  </a:lnTo>
                  <a:lnTo>
                    <a:pt x="41" y="40"/>
                  </a:lnTo>
                  <a:lnTo>
                    <a:pt x="47" y="23"/>
                  </a:lnTo>
                  <a:lnTo>
                    <a:pt x="41" y="6"/>
                  </a:lnTo>
                  <a:lnTo>
                    <a:pt x="24" y="0"/>
                  </a:lnTo>
                  <a:lnTo>
                    <a:pt x="6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2" name="Freeform 329"/>
            <p:cNvSpPr>
              <a:spLocks/>
            </p:cNvSpPr>
            <p:nvPr/>
          </p:nvSpPr>
          <p:spPr bwMode="auto">
            <a:xfrm>
              <a:off x="3028" y="3327"/>
              <a:ext cx="46" cy="52"/>
            </a:xfrm>
            <a:custGeom>
              <a:avLst/>
              <a:gdLst>
                <a:gd name="T0" fmla="*/ 0 w 46"/>
                <a:gd name="T1" fmla="*/ 23 h 52"/>
                <a:gd name="T2" fmla="*/ 6 w 46"/>
                <a:gd name="T3" fmla="*/ 46 h 52"/>
                <a:gd name="T4" fmla="*/ 23 w 46"/>
                <a:gd name="T5" fmla="*/ 52 h 52"/>
                <a:gd name="T6" fmla="*/ 40 w 46"/>
                <a:gd name="T7" fmla="*/ 46 h 52"/>
                <a:gd name="T8" fmla="*/ 46 w 46"/>
                <a:gd name="T9" fmla="*/ 23 h 52"/>
                <a:gd name="T10" fmla="*/ 40 w 46"/>
                <a:gd name="T11" fmla="*/ 6 h 52"/>
                <a:gd name="T12" fmla="*/ 23 w 46"/>
                <a:gd name="T13" fmla="*/ 0 h 52"/>
                <a:gd name="T14" fmla="*/ 6 w 46"/>
                <a:gd name="T15" fmla="*/ 6 h 52"/>
                <a:gd name="T16" fmla="*/ 0 w 46"/>
                <a:gd name="T17" fmla="*/ 23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52"/>
                <a:gd name="T29" fmla="*/ 46 w 46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52">
                  <a:moveTo>
                    <a:pt x="0" y="23"/>
                  </a:moveTo>
                  <a:lnTo>
                    <a:pt x="6" y="46"/>
                  </a:lnTo>
                  <a:lnTo>
                    <a:pt x="23" y="52"/>
                  </a:lnTo>
                  <a:lnTo>
                    <a:pt x="40" y="46"/>
                  </a:lnTo>
                  <a:lnTo>
                    <a:pt x="46" y="23"/>
                  </a:lnTo>
                  <a:lnTo>
                    <a:pt x="40" y="6"/>
                  </a:lnTo>
                  <a:lnTo>
                    <a:pt x="23" y="0"/>
                  </a:lnTo>
                  <a:lnTo>
                    <a:pt x="6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3" name="Freeform 330"/>
            <p:cNvSpPr>
              <a:spLocks/>
            </p:cNvSpPr>
            <p:nvPr/>
          </p:nvSpPr>
          <p:spPr bwMode="auto">
            <a:xfrm>
              <a:off x="3028" y="3356"/>
              <a:ext cx="46" cy="52"/>
            </a:xfrm>
            <a:custGeom>
              <a:avLst/>
              <a:gdLst>
                <a:gd name="T0" fmla="*/ 0 w 46"/>
                <a:gd name="T1" fmla="*/ 23 h 52"/>
                <a:gd name="T2" fmla="*/ 6 w 46"/>
                <a:gd name="T3" fmla="*/ 46 h 52"/>
                <a:gd name="T4" fmla="*/ 23 w 46"/>
                <a:gd name="T5" fmla="*/ 52 h 52"/>
                <a:gd name="T6" fmla="*/ 40 w 46"/>
                <a:gd name="T7" fmla="*/ 46 h 52"/>
                <a:gd name="T8" fmla="*/ 46 w 46"/>
                <a:gd name="T9" fmla="*/ 23 h 52"/>
                <a:gd name="T10" fmla="*/ 40 w 46"/>
                <a:gd name="T11" fmla="*/ 5 h 52"/>
                <a:gd name="T12" fmla="*/ 23 w 46"/>
                <a:gd name="T13" fmla="*/ 0 h 52"/>
                <a:gd name="T14" fmla="*/ 6 w 46"/>
                <a:gd name="T15" fmla="*/ 5 h 52"/>
                <a:gd name="T16" fmla="*/ 0 w 46"/>
                <a:gd name="T17" fmla="*/ 23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52"/>
                <a:gd name="T29" fmla="*/ 46 w 46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52">
                  <a:moveTo>
                    <a:pt x="0" y="23"/>
                  </a:moveTo>
                  <a:lnTo>
                    <a:pt x="6" y="46"/>
                  </a:lnTo>
                  <a:lnTo>
                    <a:pt x="23" y="52"/>
                  </a:lnTo>
                  <a:lnTo>
                    <a:pt x="40" y="46"/>
                  </a:lnTo>
                  <a:lnTo>
                    <a:pt x="46" y="23"/>
                  </a:lnTo>
                  <a:lnTo>
                    <a:pt x="40" y="5"/>
                  </a:lnTo>
                  <a:lnTo>
                    <a:pt x="23" y="0"/>
                  </a:lnTo>
                  <a:lnTo>
                    <a:pt x="6" y="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4" name="Freeform 331"/>
            <p:cNvSpPr>
              <a:spLocks/>
            </p:cNvSpPr>
            <p:nvPr/>
          </p:nvSpPr>
          <p:spPr bwMode="auto">
            <a:xfrm>
              <a:off x="2993" y="3367"/>
              <a:ext cx="46" cy="52"/>
            </a:xfrm>
            <a:custGeom>
              <a:avLst/>
              <a:gdLst>
                <a:gd name="T0" fmla="*/ 0 w 46"/>
                <a:gd name="T1" fmla="*/ 29 h 52"/>
                <a:gd name="T2" fmla="*/ 6 w 46"/>
                <a:gd name="T3" fmla="*/ 46 h 52"/>
                <a:gd name="T4" fmla="*/ 23 w 46"/>
                <a:gd name="T5" fmla="*/ 52 h 52"/>
                <a:gd name="T6" fmla="*/ 41 w 46"/>
                <a:gd name="T7" fmla="*/ 46 h 52"/>
                <a:gd name="T8" fmla="*/ 46 w 46"/>
                <a:gd name="T9" fmla="*/ 23 h 52"/>
                <a:gd name="T10" fmla="*/ 41 w 46"/>
                <a:gd name="T11" fmla="*/ 6 h 52"/>
                <a:gd name="T12" fmla="*/ 23 w 46"/>
                <a:gd name="T13" fmla="*/ 0 h 52"/>
                <a:gd name="T14" fmla="*/ 6 w 46"/>
                <a:gd name="T15" fmla="*/ 6 h 52"/>
                <a:gd name="T16" fmla="*/ 0 w 46"/>
                <a:gd name="T17" fmla="*/ 29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52"/>
                <a:gd name="T29" fmla="*/ 46 w 46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52">
                  <a:moveTo>
                    <a:pt x="0" y="29"/>
                  </a:moveTo>
                  <a:lnTo>
                    <a:pt x="6" y="46"/>
                  </a:lnTo>
                  <a:lnTo>
                    <a:pt x="23" y="52"/>
                  </a:lnTo>
                  <a:lnTo>
                    <a:pt x="41" y="46"/>
                  </a:lnTo>
                  <a:lnTo>
                    <a:pt x="46" y="23"/>
                  </a:lnTo>
                  <a:lnTo>
                    <a:pt x="41" y="6"/>
                  </a:lnTo>
                  <a:lnTo>
                    <a:pt x="23" y="0"/>
                  </a:lnTo>
                  <a:lnTo>
                    <a:pt x="6" y="6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" name="Freeform 332"/>
            <p:cNvSpPr>
              <a:spLocks/>
            </p:cNvSpPr>
            <p:nvPr/>
          </p:nvSpPr>
          <p:spPr bwMode="auto">
            <a:xfrm>
              <a:off x="2970" y="3315"/>
              <a:ext cx="46" cy="52"/>
            </a:xfrm>
            <a:custGeom>
              <a:avLst/>
              <a:gdLst>
                <a:gd name="T0" fmla="*/ 0 w 46"/>
                <a:gd name="T1" fmla="*/ 29 h 52"/>
                <a:gd name="T2" fmla="*/ 6 w 46"/>
                <a:gd name="T3" fmla="*/ 46 h 52"/>
                <a:gd name="T4" fmla="*/ 23 w 46"/>
                <a:gd name="T5" fmla="*/ 52 h 52"/>
                <a:gd name="T6" fmla="*/ 41 w 46"/>
                <a:gd name="T7" fmla="*/ 46 h 52"/>
                <a:gd name="T8" fmla="*/ 46 w 46"/>
                <a:gd name="T9" fmla="*/ 23 h 52"/>
                <a:gd name="T10" fmla="*/ 41 w 46"/>
                <a:gd name="T11" fmla="*/ 6 h 52"/>
                <a:gd name="T12" fmla="*/ 23 w 46"/>
                <a:gd name="T13" fmla="*/ 0 h 52"/>
                <a:gd name="T14" fmla="*/ 6 w 46"/>
                <a:gd name="T15" fmla="*/ 6 h 52"/>
                <a:gd name="T16" fmla="*/ 0 w 46"/>
                <a:gd name="T17" fmla="*/ 29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52"/>
                <a:gd name="T29" fmla="*/ 46 w 46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52">
                  <a:moveTo>
                    <a:pt x="0" y="29"/>
                  </a:moveTo>
                  <a:lnTo>
                    <a:pt x="6" y="46"/>
                  </a:lnTo>
                  <a:lnTo>
                    <a:pt x="23" y="52"/>
                  </a:lnTo>
                  <a:lnTo>
                    <a:pt x="41" y="46"/>
                  </a:lnTo>
                  <a:lnTo>
                    <a:pt x="46" y="23"/>
                  </a:lnTo>
                  <a:lnTo>
                    <a:pt x="41" y="6"/>
                  </a:lnTo>
                  <a:lnTo>
                    <a:pt x="23" y="0"/>
                  </a:lnTo>
                  <a:lnTo>
                    <a:pt x="6" y="6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6" name="Freeform 333"/>
            <p:cNvSpPr>
              <a:spLocks/>
            </p:cNvSpPr>
            <p:nvPr/>
          </p:nvSpPr>
          <p:spPr bwMode="auto">
            <a:xfrm>
              <a:off x="2964" y="3379"/>
              <a:ext cx="47" cy="52"/>
            </a:xfrm>
            <a:custGeom>
              <a:avLst/>
              <a:gdLst>
                <a:gd name="T0" fmla="*/ 0 w 47"/>
                <a:gd name="T1" fmla="*/ 29 h 52"/>
                <a:gd name="T2" fmla="*/ 6 w 47"/>
                <a:gd name="T3" fmla="*/ 46 h 52"/>
                <a:gd name="T4" fmla="*/ 23 w 47"/>
                <a:gd name="T5" fmla="*/ 52 h 52"/>
                <a:gd name="T6" fmla="*/ 41 w 47"/>
                <a:gd name="T7" fmla="*/ 46 h 52"/>
                <a:gd name="T8" fmla="*/ 47 w 47"/>
                <a:gd name="T9" fmla="*/ 29 h 52"/>
                <a:gd name="T10" fmla="*/ 41 w 47"/>
                <a:gd name="T11" fmla="*/ 6 h 52"/>
                <a:gd name="T12" fmla="*/ 23 w 47"/>
                <a:gd name="T13" fmla="*/ 0 h 52"/>
                <a:gd name="T14" fmla="*/ 6 w 47"/>
                <a:gd name="T15" fmla="*/ 6 h 52"/>
                <a:gd name="T16" fmla="*/ 0 w 47"/>
                <a:gd name="T17" fmla="*/ 29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52"/>
                <a:gd name="T29" fmla="*/ 47 w 47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52">
                  <a:moveTo>
                    <a:pt x="0" y="29"/>
                  </a:moveTo>
                  <a:lnTo>
                    <a:pt x="6" y="46"/>
                  </a:lnTo>
                  <a:lnTo>
                    <a:pt x="23" y="52"/>
                  </a:lnTo>
                  <a:lnTo>
                    <a:pt x="41" y="46"/>
                  </a:lnTo>
                  <a:lnTo>
                    <a:pt x="47" y="29"/>
                  </a:lnTo>
                  <a:lnTo>
                    <a:pt x="41" y="6"/>
                  </a:lnTo>
                  <a:lnTo>
                    <a:pt x="23" y="0"/>
                  </a:lnTo>
                  <a:lnTo>
                    <a:pt x="6" y="6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7" name="Freeform 334"/>
            <p:cNvSpPr>
              <a:spLocks/>
            </p:cNvSpPr>
            <p:nvPr/>
          </p:nvSpPr>
          <p:spPr bwMode="auto">
            <a:xfrm>
              <a:off x="2935" y="3350"/>
              <a:ext cx="47" cy="52"/>
            </a:xfrm>
            <a:custGeom>
              <a:avLst/>
              <a:gdLst>
                <a:gd name="T0" fmla="*/ 0 w 47"/>
                <a:gd name="T1" fmla="*/ 29 h 52"/>
                <a:gd name="T2" fmla="*/ 6 w 47"/>
                <a:gd name="T3" fmla="*/ 46 h 52"/>
                <a:gd name="T4" fmla="*/ 24 w 47"/>
                <a:gd name="T5" fmla="*/ 52 h 52"/>
                <a:gd name="T6" fmla="*/ 41 w 47"/>
                <a:gd name="T7" fmla="*/ 46 h 52"/>
                <a:gd name="T8" fmla="*/ 47 w 47"/>
                <a:gd name="T9" fmla="*/ 29 h 52"/>
                <a:gd name="T10" fmla="*/ 41 w 47"/>
                <a:gd name="T11" fmla="*/ 6 h 52"/>
                <a:gd name="T12" fmla="*/ 24 w 47"/>
                <a:gd name="T13" fmla="*/ 0 h 52"/>
                <a:gd name="T14" fmla="*/ 6 w 47"/>
                <a:gd name="T15" fmla="*/ 11 h 52"/>
                <a:gd name="T16" fmla="*/ 0 w 47"/>
                <a:gd name="T17" fmla="*/ 29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52"/>
                <a:gd name="T29" fmla="*/ 47 w 47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52">
                  <a:moveTo>
                    <a:pt x="0" y="29"/>
                  </a:moveTo>
                  <a:lnTo>
                    <a:pt x="6" y="46"/>
                  </a:lnTo>
                  <a:lnTo>
                    <a:pt x="24" y="52"/>
                  </a:lnTo>
                  <a:lnTo>
                    <a:pt x="41" y="46"/>
                  </a:lnTo>
                  <a:lnTo>
                    <a:pt x="47" y="29"/>
                  </a:lnTo>
                  <a:lnTo>
                    <a:pt x="41" y="6"/>
                  </a:lnTo>
                  <a:lnTo>
                    <a:pt x="24" y="0"/>
                  </a:lnTo>
                  <a:lnTo>
                    <a:pt x="6" y="11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8" name="Freeform 335"/>
            <p:cNvSpPr>
              <a:spLocks/>
            </p:cNvSpPr>
            <p:nvPr/>
          </p:nvSpPr>
          <p:spPr bwMode="auto">
            <a:xfrm>
              <a:off x="2884" y="3327"/>
              <a:ext cx="46" cy="46"/>
            </a:xfrm>
            <a:custGeom>
              <a:avLst/>
              <a:gdLst>
                <a:gd name="T0" fmla="*/ 0 w 46"/>
                <a:gd name="T1" fmla="*/ 23 h 46"/>
                <a:gd name="T2" fmla="*/ 5 w 46"/>
                <a:gd name="T3" fmla="*/ 40 h 46"/>
                <a:gd name="T4" fmla="*/ 23 w 46"/>
                <a:gd name="T5" fmla="*/ 46 h 46"/>
                <a:gd name="T6" fmla="*/ 40 w 46"/>
                <a:gd name="T7" fmla="*/ 40 h 46"/>
                <a:gd name="T8" fmla="*/ 46 w 46"/>
                <a:gd name="T9" fmla="*/ 23 h 46"/>
                <a:gd name="T10" fmla="*/ 40 w 46"/>
                <a:gd name="T11" fmla="*/ 6 h 46"/>
                <a:gd name="T12" fmla="*/ 23 w 46"/>
                <a:gd name="T13" fmla="*/ 0 h 46"/>
                <a:gd name="T14" fmla="*/ 5 w 46"/>
                <a:gd name="T15" fmla="*/ 6 h 46"/>
                <a:gd name="T16" fmla="*/ 0 w 46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6"/>
                <a:gd name="T29" fmla="*/ 46 w 46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6">
                  <a:moveTo>
                    <a:pt x="0" y="23"/>
                  </a:moveTo>
                  <a:lnTo>
                    <a:pt x="5" y="40"/>
                  </a:lnTo>
                  <a:lnTo>
                    <a:pt x="23" y="46"/>
                  </a:lnTo>
                  <a:lnTo>
                    <a:pt x="40" y="40"/>
                  </a:lnTo>
                  <a:lnTo>
                    <a:pt x="46" y="23"/>
                  </a:lnTo>
                  <a:lnTo>
                    <a:pt x="40" y="6"/>
                  </a:lnTo>
                  <a:lnTo>
                    <a:pt x="23" y="0"/>
                  </a:lnTo>
                  <a:lnTo>
                    <a:pt x="5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9" name="Freeform 336"/>
            <p:cNvSpPr>
              <a:spLocks/>
            </p:cNvSpPr>
            <p:nvPr/>
          </p:nvSpPr>
          <p:spPr bwMode="auto">
            <a:xfrm>
              <a:off x="2907" y="3275"/>
              <a:ext cx="46" cy="52"/>
            </a:xfrm>
            <a:custGeom>
              <a:avLst/>
              <a:gdLst>
                <a:gd name="T0" fmla="*/ 0 w 46"/>
                <a:gd name="T1" fmla="*/ 29 h 52"/>
                <a:gd name="T2" fmla="*/ 5 w 46"/>
                <a:gd name="T3" fmla="*/ 46 h 52"/>
                <a:gd name="T4" fmla="*/ 23 w 46"/>
                <a:gd name="T5" fmla="*/ 52 h 52"/>
                <a:gd name="T6" fmla="*/ 40 w 46"/>
                <a:gd name="T7" fmla="*/ 46 h 52"/>
                <a:gd name="T8" fmla="*/ 46 w 46"/>
                <a:gd name="T9" fmla="*/ 29 h 52"/>
                <a:gd name="T10" fmla="*/ 40 w 46"/>
                <a:gd name="T11" fmla="*/ 6 h 52"/>
                <a:gd name="T12" fmla="*/ 23 w 46"/>
                <a:gd name="T13" fmla="*/ 0 h 52"/>
                <a:gd name="T14" fmla="*/ 5 w 46"/>
                <a:gd name="T15" fmla="*/ 6 h 52"/>
                <a:gd name="T16" fmla="*/ 0 w 46"/>
                <a:gd name="T17" fmla="*/ 29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52"/>
                <a:gd name="T29" fmla="*/ 46 w 46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52">
                  <a:moveTo>
                    <a:pt x="0" y="29"/>
                  </a:moveTo>
                  <a:lnTo>
                    <a:pt x="5" y="46"/>
                  </a:lnTo>
                  <a:lnTo>
                    <a:pt x="23" y="52"/>
                  </a:lnTo>
                  <a:lnTo>
                    <a:pt x="40" y="46"/>
                  </a:lnTo>
                  <a:lnTo>
                    <a:pt x="46" y="29"/>
                  </a:lnTo>
                  <a:lnTo>
                    <a:pt x="40" y="6"/>
                  </a:lnTo>
                  <a:lnTo>
                    <a:pt x="23" y="0"/>
                  </a:lnTo>
                  <a:lnTo>
                    <a:pt x="5" y="6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0" name="Freeform 337"/>
            <p:cNvSpPr>
              <a:spLocks/>
            </p:cNvSpPr>
            <p:nvPr/>
          </p:nvSpPr>
          <p:spPr bwMode="auto">
            <a:xfrm>
              <a:off x="2837" y="3327"/>
              <a:ext cx="47" cy="46"/>
            </a:xfrm>
            <a:custGeom>
              <a:avLst/>
              <a:gdLst>
                <a:gd name="T0" fmla="*/ 0 w 47"/>
                <a:gd name="T1" fmla="*/ 23 h 46"/>
                <a:gd name="T2" fmla="*/ 6 w 47"/>
                <a:gd name="T3" fmla="*/ 40 h 46"/>
                <a:gd name="T4" fmla="*/ 23 w 47"/>
                <a:gd name="T5" fmla="*/ 46 h 46"/>
                <a:gd name="T6" fmla="*/ 41 w 47"/>
                <a:gd name="T7" fmla="*/ 40 h 46"/>
                <a:gd name="T8" fmla="*/ 47 w 47"/>
                <a:gd name="T9" fmla="*/ 23 h 46"/>
                <a:gd name="T10" fmla="*/ 41 w 47"/>
                <a:gd name="T11" fmla="*/ 6 h 46"/>
                <a:gd name="T12" fmla="*/ 23 w 47"/>
                <a:gd name="T13" fmla="*/ 0 h 46"/>
                <a:gd name="T14" fmla="*/ 6 w 47"/>
                <a:gd name="T15" fmla="*/ 6 h 46"/>
                <a:gd name="T16" fmla="*/ 0 w 47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46"/>
                <a:gd name="T29" fmla="*/ 47 w 47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46">
                  <a:moveTo>
                    <a:pt x="0" y="23"/>
                  </a:moveTo>
                  <a:lnTo>
                    <a:pt x="6" y="40"/>
                  </a:lnTo>
                  <a:lnTo>
                    <a:pt x="23" y="46"/>
                  </a:lnTo>
                  <a:lnTo>
                    <a:pt x="41" y="40"/>
                  </a:lnTo>
                  <a:lnTo>
                    <a:pt x="47" y="23"/>
                  </a:lnTo>
                  <a:lnTo>
                    <a:pt x="41" y="6"/>
                  </a:lnTo>
                  <a:lnTo>
                    <a:pt x="23" y="0"/>
                  </a:lnTo>
                  <a:lnTo>
                    <a:pt x="6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1" name="Freeform 338"/>
            <p:cNvSpPr>
              <a:spLocks/>
            </p:cNvSpPr>
            <p:nvPr/>
          </p:nvSpPr>
          <p:spPr bwMode="auto">
            <a:xfrm>
              <a:off x="2803" y="3373"/>
              <a:ext cx="46" cy="46"/>
            </a:xfrm>
            <a:custGeom>
              <a:avLst/>
              <a:gdLst>
                <a:gd name="T0" fmla="*/ 0 w 46"/>
                <a:gd name="T1" fmla="*/ 23 h 46"/>
                <a:gd name="T2" fmla="*/ 6 w 46"/>
                <a:gd name="T3" fmla="*/ 40 h 46"/>
                <a:gd name="T4" fmla="*/ 23 w 46"/>
                <a:gd name="T5" fmla="*/ 46 h 46"/>
                <a:gd name="T6" fmla="*/ 40 w 46"/>
                <a:gd name="T7" fmla="*/ 40 h 46"/>
                <a:gd name="T8" fmla="*/ 46 w 46"/>
                <a:gd name="T9" fmla="*/ 23 h 46"/>
                <a:gd name="T10" fmla="*/ 40 w 46"/>
                <a:gd name="T11" fmla="*/ 6 h 46"/>
                <a:gd name="T12" fmla="*/ 23 w 46"/>
                <a:gd name="T13" fmla="*/ 0 h 46"/>
                <a:gd name="T14" fmla="*/ 6 w 46"/>
                <a:gd name="T15" fmla="*/ 6 h 46"/>
                <a:gd name="T16" fmla="*/ 0 w 46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6"/>
                <a:gd name="T29" fmla="*/ 46 w 46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6">
                  <a:moveTo>
                    <a:pt x="0" y="23"/>
                  </a:moveTo>
                  <a:lnTo>
                    <a:pt x="6" y="40"/>
                  </a:lnTo>
                  <a:lnTo>
                    <a:pt x="23" y="46"/>
                  </a:lnTo>
                  <a:lnTo>
                    <a:pt x="40" y="40"/>
                  </a:lnTo>
                  <a:lnTo>
                    <a:pt x="46" y="23"/>
                  </a:lnTo>
                  <a:lnTo>
                    <a:pt x="40" y="6"/>
                  </a:lnTo>
                  <a:lnTo>
                    <a:pt x="23" y="0"/>
                  </a:lnTo>
                  <a:lnTo>
                    <a:pt x="6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2" name="Freeform 339"/>
            <p:cNvSpPr>
              <a:spLocks/>
            </p:cNvSpPr>
            <p:nvPr/>
          </p:nvSpPr>
          <p:spPr bwMode="auto">
            <a:xfrm>
              <a:off x="2780" y="3408"/>
              <a:ext cx="46" cy="46"/>
            </a:xfrm>
            <a:custGeom>
              <a:avLst/>
              <a:gdLst>
                <a:gd name="T0" fmla="*/ 0 w 46"/>
                <a:gd name="T1" fmla="*/ 23 h 46"/>
                <a:gd name="T2" fmla="*/ 5 w 46"/>
                <a:gd name="T3" fmla="*/ 40 h 46"/>
                <a:gd name="T4" fmla="*/ 23 w 46"/>
                <a:gd name="T5" fmla="*/ 46 h 46"/>
                <a:gd name="T6" fmla="*/ 40 w 46"/>
                <a:gd name="T7" fmla="*/ 40 h 46"/>
                <a:gd name="T8" fmla="*/ 46 w 46"/>
                <a:gd name="T9" fmla="*/ 23 h 46"/>
                <a:gd name="T10" fmla="*/ 40 w 46"/>
                <a:gd name="T11" fmla="*/ 5 h 46"/>
                <a:gd name="T12" fmla="*/ 23 w 46"/>
                <a:gd name="T13" fmla="*/ 0 h 46"/>
                <a:gd name="T14" fmla="*/ 5 w 46"/>
                <a:gd name="T15" fmla="*/ 5 h 46"/>
                <a:gd name="T16" fmla="*/ 0 w 46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6"/>
                <a:gd name="T29" fmla="*/ 46 w 46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6">
                  <a:moveTo>
                    <a:pt x="0" y="23"/>
                  </a:moveTo>
                  <a:lnTo>
                    <a:pt x="5" y="40"/>
                  </a:lnTo>
                  <a:lnTo>
                    <a:pt x="23" y="46"/>
                  </a:lnTo>
                  <a:lnTo>
                    <a:pt x="40" y="40"/>
                  </a:lnTo>
                  <a:lnTo>
                    <a:pt x="46" y="23"/>
                  </a:lnTo>
                  <a:lnTo>
                    <a:pt x="40" y="5"/>
                  </a:lnTo>
                  <a:lnTo>
                    <a:pt x="23" y="0"/>
                  </a:lnTo>
                  <a:lnTo>
                    <a:pt x="5" y="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3" name="Freeform 340"/>
            <p:cNvSpPr>
              <a:spLocks/>
            </p:cNvSpPr>
            <p:nvPr/>
          </p:nvSpPr>
          <p:spPr bwMode="auto">
            <a:xfrm>
              <a:off x="2757" y="3448"/>
              <a:ext cx="46" cy="46"/>
            </a:xfrm>
            <a:custGeom>
              <a:avLst/>
              <a:gdLst>
                <a:gd name="T0" fmla="*/ 0 w 46"/>
                <a:gd name="T1" fmla="*/ 23 h 46"/>
                <a:gd name="T2" fmla="*/ 5 w 46"/>
                <a:gd name="T3" fmla="*/ 41 h 46"/>
                <a:gd name="T4" fmla="*/ 23 w 46"/>
                <a:gd name="T5" fmla="*/ 46 h 46"/>
                <a:gd name="T6" fmla="*/ 40 w 46"/>
                <a:gd name="T7" fmla="*/ 41 h 46"/>
                <a:gd name="T8" fmla="*/ 46 w 46"/>
                <a:gd name="T9" fmla="*/ 23 h 46"/>
                <a:gd name="T10" fmla="*/ 40 w 46"/>
                <a:gd name="T11" fmla="*/ 6 h 46"/>
                <a:gd name="T12" fmla="*/ 23 w 46"/>
                <a:gd name="T13" fmla="*/ 0 h 46"/>
                <a:gd name="T14" fmla="*/ 5 w 46"/>
                <a:gd name="T15" fmla="*/ 6 h 46"/>
                <a:gd name="T16" fmla="*/ 0 w 46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6"/>
                <a:gd name="T29" fmla="*/ 46 w 46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6">
                  <a:moveTo>
                    <a:pt x="0" y="23"/>
                  </a:moveTo>
                  <a:lnTo>
                    <a:pt x="5" y="41"/>
                  </a:lnTo>
                  <a:lnTo>
                    <a:pt x="23" y="46"/>
                  </a:lnTo>
                  <a:lnTo>
                    <a:pt x="40" y="41"/>
                  </a:lnTo>
                  <a:lnTo>
                    <a:pt x="46" y="23"/>
                  </a:lnTo>
                  <a:lnTo>
                    <a:pt x="40" y="6"/>
                  </a:lnTo>
                  <a:lnTo>
                    <a:pt x="23" y="0"/>
                  </a:lnTo>
                  <a:lnTo>
                    <a:pt x="5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4" name="Freeform 341"/>
            <p:cNvSpPr>
              <a:spLocks/>
            </p:cNvSpPr>
            <p:nvPr/>
          </p:nvSpPr>
          <p:spPr bwMode="auto">
            <a:xfrm>
              <a:off x="2722" y="3494"/>
              <a:ext cx="46" cy="47"/>
            </a:xfrm>
            <a:custGeom>
              <a:avLst/>
              <a:gdLst>
                <a:gd name="T0" fmla="*/ 0 w 46"/>
                <a:gd name="T1" fmla="*/ 23 h 47"/>
                <a:gd name="T2" fmla="*/ 6 w 46"/>
                <a:gd name="T3" fmla="*/ 41 h 47"/>
                <a:gd name="T4" fmla="*/ 23 w 46"/>
                <a:gd name="T5" fmla="*/ 47 h 47"/>
                <a:gd name="T6" fmla="*/ 40 w 46"/>
                <a:gd name="T7" fmla="*/ 41 h 47"/>
                <a:gd name="T8" fmla="*/ 46 w 46"/>
                <a:gd name="T9" fmla="*/ 23 h 47"/>
                <a:gd name="T10" fmla="*/ 40 w 46"/>
                <a:gd name="T11" fmla="*/ 6 h 47"/>
                <a:gd name="T12" fmla="*/ 23 w 46"/>
                <a:gd name="T13" fmla="*/ 0 h 47"/>
                <a:gd name="T14" fmla="*/ 6 w 46"/>
                <a:gd name="T15" fmla="*/ 6 h 47"/>
                <a:gd name="T16" fmla="*/ 0 w 46"/>
                <a:gd name="T17" fmla="*/ 23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7"/>
                <a:gd name="T29" fmla="*/ 46 w 46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7">
                  <a:moveTo>
                    <a:pt x="0" y="23"/>
                  </a:moveTo>
                  <a:lnTo>
                    <a:pt x="6" y="41"/>
                  </a:lnTo>
                  <a:lnTo>
                    <a:pt x="23" y="47"/>
                  </a:lnTo>
                  <a:lnTo>
                    <a:pt x="40" y="41"/>
                  </a:lnTo>
                  <a:lnTo>
                    <a:pt x="46" y="23"/>
                  </a:lnTo>
                  <a:lnTo>
                    <a:pt x="40" y="6"/>
                  </a:lnTo>
                  <a:lnTo>
                    <a:pt x="23" y="0"/>
                  </a:lnTo>
                  <a:lnTo>
                    <a:pt x="6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5" name="Freeform 342"/>
            <p:cNvSpPr>
              <a:spLocks/>
            </p:cNvSpPr>
            <p:nvPr/>
          </p:nvSpPr>
          <p:spPr bwMode="auto">
            <a:xfrm>
              <a:off x="2780" y="3489"/>
              <a:ext cx="46" cy="46"/>
            </a:xfrm>
            <a:custGeom>
              <a:avLst/>
              <a:gdLst>
                <a:gd name="T0" fmla="*/ 0 w 46"/>
                <a:gd name="T1" fmla="*/ 23 h 46"/>
                <a:gd name="T2" fmla="*/ 5 w 46"/>
                <a:gd name="T3" fmla="*/ 40 h 46"/>
                <a:gd name="T4" fmla="*/ 23 w 46"/>
                <a:gd name="T5" fmla="*/ 46 h 46"/>
                <a:gd name="T6" fmla="*/ 40 w 46"/>
                <a:gd name="T7" fmla="*/ 40 h 46"/>
                <a:gd name="T8" fmla="*/ 46 w 46"/>
                <a:gd name="T9" fmla="*/ 23 h 46"/>
                <a:gd name="T10" fmla="*/ 40 w 46"/>
                <a:gd name="T11" fmla="*/ 5 h 46"/>
                <a:gd name="T12" fmla="*/ 23 w 46"/>
                <a:gd name="T13" fmla="*/ 0 h 46"/>
                <a:gd name="T14" fmla="*/ 5 w 46"/>
                <a:gd name="T15" fmla="*/ 5 h 46"/>
                <a:gd name="T16" fmla="*/ 0 w 46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6"/>
                <a:gd name="T29" fmla="*/ 46 w 46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6">
                  <a:moveTo>
                    <a:pt x="0" y="23"/>
                  </a:moveTo>
                  <a:lnTo>
                    <a:pt x="5" y="40"/>
                  </a:lnTo>
                  <a:lnTo>
                    <a:pt x="23" y="46"/>
                  </a:lnTo>
                  <a:lnTo>
                    <a:pt x="40" y="40"/>
                  </a:lnTo>
                  <a:lnTo>
                    <a:pt x="46" y="23"/>
                  </a:lnTo>
                  <a:lnTo>
                    <a:pt x="40" y="5"/>
                  </a:lnTo>
                  <a:lnTo>
                    <a:pt x="23" y="0"/>
                  </a:lnTo>
                  <a:lnTo>
                    <a:pt x="5" y="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6" name="Freeform 343"/>
            <p:cNvSpPr>
              <a:spLocks/>
            </p:cNvSpPr>
            <p:nvPr/>
          </p:nvSpPr>
          <p:spPr bwMode="auto">
            <a:xfrm>
              <a:off x="2803" y="3448"/>
              <a:ext cx="46" cy="46"/>
            </a:xfrm>
            <a:custGeom>
              <a:avLst/>
              <a:gdLst>
                <a:gd name="T0" fmla="*/ 0 w 46"/>
                <a:gd name="T1" fmla="*/ 23 h 46"/>
                <a:gd name="T2" fmla="*/ 6 w 46"/>
                <a:gd name="T3" fmla="*/ 41 h 46"/>
                <a:gd name="T4" fmla="*/ 23 w 46"/>
                <a:gd name="T5" fmla="*/ 46 h 46"/>
                <a:gd name="T6" fmla="*/ 40 w 46"/>
                <a:gd name="T7" fmla="*/ 41 h 46"/>
                <a:gd name="T8" fmla="*/ 46 w 46"/>
                <a:gd name="T9" fmla="*/ 23 h 46"/>
                <a:gd name="T10" fmla="*/ 40 w 46"/>
                <a:gd name="T11" fmla="*/ 6 h 46"/>
                <a:gd name="T12" fmla="*/ 23 w 46"/>
                <a:gd name="T13" fmla="*/ 0 h 46"/>
                <a:gd name="T14" fmla="*/ 6 w 46"/>
                <a:gd name="T15" fmla="*/ 6 h 46"/>
                <a:gd name="T16" fmla="*/ 0 w 46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6"/>
                <a:gd name="T29" fmla="*/ 46 w 46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6">
                  <a:moveTo>
                    <a:pt x="0" y="23"/>
                  </a:moveTo>
                  <a:lnTo>
                    <a:pt x="6" y="41"/>
                  </a:lnTo>
                  <a:lnTo>
                    <a:pt x="23" y="46"/>
                  </a:lnTo>
                  <a:lnTo>
                    <a:pt x="40" y="41"/>
                  </a:lnTo>
                  <a:lnTo>
                    <a:pt x="46" y="23"/>
                  </a:lnTo>
                  <a:lnTo>
                    <a:pt x="40" y="6"/>
                  </a:lnTo>
                  <a:lnTo>
                    <a:pt x="23" y="0"/>
                  </a:lnTo>
                  <a:lnTo>
                    <a:pt x="6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7" name="Freeform 344"/>
            <p:cNvSpPr>
              <a:spLocks/>
            </p:cNvSpPr>
            <p:nvPr/>
          </p:nvSpPr>
          <p:spPr bwMode="auto">
            <a:xfrm>
              <a:off x="2832" y="3419"/>
              <a:ext cx="46" cy="46"/>
            </a:xfrm>
            <a:custGeom>
              <a:avLst/>
              <a:gdLst>
                <a:gd name="T0" fmla="*/ 0 w 46"/>
                <a:gd name="T1" fmla="*/ 23 h 46"/>
                <a:gd name="T2" fmla="*/ 5 w 46"/>
                <a:gd name="T3" fmla="*/ 41 h 46"/>
                <a:gd name="T4" fmla="*/ 23 w 46"/>
                <a:gd name="T5" fmla="*/ 46 h 46"/>
                <a:gd name="T6" fmla="*/ 40 w 46"/>
                <a:gd name="T7" fmla="*/ 41 h 46"/>
                <a:gd name="T8" fmla="*/ 46 w 46"/>
                <a:gd name="T9" fmla="*/ 23 h 46"/>
                <a:gd name="T10" fmla="*/ 40 w 46"/>
                <a:gd name="T11" fmla="*/ 6 h 46"/>
                <a:gd name="T12" fmla="*/ 23 w 46"/>
                <a:gd name="T13" fmla="*/ 0 h 46"/>
                <a:gd name="T14" fmla="*/ 5 w 46"/>
                <a:gd name="T15" fmla="*/ 6 h 46"/>
                <a:gd name="T16" fmla="*/ 0 w 46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6"/>
                <a:gd name="T29" fmla="*/ 46 w 46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6">
                  <a:moveTo>
                    <a:pt x="0" y="23"/>
                  </a:moveTo>
                  <a:lnTo>
                    <a:pt x="5" y="41"/>
                  </a:lnTo>
                  <a:lnTo>
                    <a:pt x="23" y="46"/>
                  </a:lnTo>
                  <a:lnTo>
                    <a:pt x="40" y="41"/>
                  </a:lnTo>
                  <a:lnTo>
                    <a:pt x="46" y="23"/>
                  </a:lnTo>
                  <a:lnTo>
                    <a:pt x="40" y="6"/>
                  </a:lnTo>
                  <a:lnTo>
                    <a:pt x="23" y="0"/>
                  </a:lnTo>
                  <a:lnTo>
                    <a:pt x="5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8" name="Freeform 345"/>
            <p:cNvSpPr>
              <a:spLocks/>
            </p:cNvSpPr>
            <p:nvPr/>
          </p:nvSpPr>
          <p:spPr bwMode="auto">
            <a:xfrm>
              <a:off x="2872" y="3385"/>
              <a:ext cx="46" cy="46"/>
            </a:xfrm>
            <a:custGeom>
              <a:avLst/>
              <a:gdLst>
                <a:gd name="T0" fmla="*/ 0 w 46"/>
                <a:gd name="T1" fmla="*/ 23 h 46"/>
                <a:gd name="T2" fmla="*/ 6 w 46"/>
                <a:gd name="T3" fmla="*/ 40 h 46"/>
                <a:gd name="T4" fmla="*/ 23 w 46"/>
                <a:gd name="T5" fmla="*/ 46 h 46"/>
                <a:gd name="T6" fmla="*/ 40 w 46"/>
                <a:gd name="T7" fmla="*/ 40 h 46"/>
                <a:gd name="T8" fmla="*/ 46 w 46"/>
                <a:gd name="T9" fmla="*/ 23 h 46"/>
                <a:gd name="T10" fmla="*/ 40 w 46"/>
                <a:gd name="T11" fmla="*/ 5 h 46"/>
                <a:gd name="T12" fmla="*/ 23 w 46"/>
                <a:gd name="T13" fmla="*/ 0 h 46"/>
                <a:gd name="T14" fmla="*/ 6 w 46"/>
                <a:gd name="T15" fmla="*/ 5 h 46"/>
                <a:gd name="T16" fmla="*/ 0 w 46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6"/>
                <a:gd name="T29" fmla="*/ 46 w 46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6">
                  <a:moveTo>
                    <a:pt x="0" y="23"/>
                  </a:moveTo>
                  <a:lnTo>
                    <a:pt x="6" y="40"/>
                  </a:lnTo>
                  <a:lnTo>
                    <a:pt x="23" y="46"/>
                  </a:lnTo>
                  <a:lnTo>
                    <a:pt x="40" y="40"/>
                  </a:lnTo>
                  <a:lnTo>
                    <a:pt x="46" y="23"/>
                  </a:lnTo>
                  <a:lnTo>
                    <a:pt x="40" y="5"/>
                  </a:lnTo>
                  <a:lnTo>
                    <a:pt x="23" y="0"/>
                  </a:lnTo>
                  <a:lnTo>
                    <a:pt x="6" y="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9" name="Freeform 346"/>
            <p:cNvSpPr>
              <a:spLocks/>
            </p:cNvSpPr>
            <p:nvPr/>
          </p:nvSpPr>
          <p:spPr bwMode="auto">
            <a:xfrm>
              <a:off x="2895" y="3361"/>
              <a:ext cx="46" cy="47"/>
            </a:xfrm>
            <a:custGeom>
              <a:avLst/>
              <a:gdLst>
                <a:gd name="T0" fmla="*/ 0 w 46"/>
                <a:gd name="T1" fmla="*/ 24 h 47"/>
                <a:gd name="T2" fmla="*/ 6 w 46"/>
                <a:gd name="T3" fmla="*/ 41 h 47"/>
                <a:gd name="T4" fmla="*/ 23 w 46"/>
                <a:gd name="T5" fmla="*/ 47 h 47"/>
                <a:gd name="T6" fmla="*/ 40 w 46"/>
                <a:gd name="T7" fmla="*/ 41 h 47"/>
                <a:gd name="T8" fmla="*/ 46 w 46"/>
                <a:gd name="T9" fmla="*/ 24 h 47"/>
                <a:gd name="T10" fmla="*/ 40 w 46"/>
                <a:gd name="T11" fmla="*/ 6 h 47"/>
                <a:gd name="T12" fmla="*/ 23 w 46"/>
                <a:gd name="T13" fmla="*/ 0 h 47"/>
                <a:gd name="T14" fmla="*/ 6 w 46"/>
                <a:gd name="T15" fmla="*/ 6 h 47"/>
                <a:gd name="T16" fmla="*/ 0 w 46"/>
                <a:gd name="T17" fmla="*/ 24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7"/>
                <a:gd name="T29" fmla="*/ 46 w 46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7">
                  <a:moveTo>
                    <a:pt x="0" y="24"/>
                  </a:moveTo>
                  <a:lnTo>
                    <a:pt x="6" y="41"/>
                  </a:lnTo>
                  <a:lnTo>
                    <a:pt x="23" y="47"/>
                  </a:lnTo>
                  <a:lnTo>
                    <a:pt x="40" y="41"/>
                  </a:lnTo>
                  <a:lnTo>
                    <a:pt x="46" y="24"/>
                  </a:lnTo>
                  <a:lnTo>
                    <a:pt x="40" y="6"/>
                  </a:lnTo>
                  <a:lnTo>
                    <a:pt x="23" y="0"/>
                  </a:lnTo>
                  <a:lnTo>
                    <a:pt x="6" y="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0" name="Freeform 347"/>
            <p:cNvSpPr>
              <a:spLocks/>
            </p:cNvSpPr>
            <p:nvPr/>
          </p:nvSpPr>
          <p:spPr bwMode="auto">
            <a:xfrm>
              <a:off x="2924" y="3408"/>
              <a:ext cx="46" cy="46"/>
            </a:xfrm>
            <a:custGeom>
              <a:avLst/>
              <a:gdLst>
                <a:gd name="T0" fmla="*/ 0 w 46"/>
                <a:gd name="T1" fmla="*/ 23 h 46"/>
                <a:gd name="T2" fmla="*/ 6 w 46"/>
                <a:gd name="T3" fmla="*/ 40 h 46"/>
                <a:gd name="T4" fmla="*/ 23 w 46"/>
                <a:gd name="T5" fmla="*/ 46 h 46"/>
                <a:gd name="T6" fmla="*/ 40 w 46"/>
                <a:gd name="T7" fmla="*/ 40 h 46"/>
                <a:gd name="T8" fmla="*/ 46 w 46"/>
                <a:gd name="T9" fmla="*/ 23 h 46"/>
                <a:gd name="T10" fmla="*/ 40 w 46"/>
                <a:gd name="T11" fmla="*/ 5 h 46"/>
                <a:gd name="T12" fmla="*/ 23 w 46"/>
                <a:gd name="T13" fmla="*/ 0 h 46"/>
                <a:gd name="T14" fmla="*/ 6 w 46"/>
                <a:gd name="T15" fmla="*/ 5 h 46"/>
                <a:gd name="T16" fmla="*/ 0 w 46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6"/>
                <a:gd name="T29" fmla="*/ 46 w 46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6">
                  <a:moveTo>
                    <a:pt x="0" y="23"/>
                  </a:moveTo>
                  <a:lnTo>
                    <a:pt x="6" y="40"/>
                  </a:lnTo>
                  <a:lnTo>
                    <a:pt x="23" y="46"/>
                  </a:lnTo>
                  <a:lnTo>
                    <a:pt x="40" y="40"/>
                  </a:lnTo>
                  <a:lnTo>
                    <a:pt x="46" y="23"/>
                  </a:lnTo>
                  <a:lnTo>
                    <a:pt x="40" y="5"/>
                  </a:lnTo>
                  <a:lnTo>
                    <a:pt x="23" y="0"/>
                  </a:lnTo>
                  <a:lnTo>
                    <a:pt x="6" y="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1" name="Freeform 348"/>
            <p:cNvSpPr>
              <a:spLocks/>
            </p:cNvSpPr>
            <p:nvPr/>
          </p:nvSpPr>
          <p:spPr bwMode="auto">
            <a:xfrm>
              <a:off x="2907" y="3437"/>
              <a:ext cx="46" cy="46"/>
            </a:xfrm>
            <a:custGeom>
              <a:avLst/>
              <a:gdLst>
                <a:gd name="T0" fmla="*/ 0 w 46"/>
                <a:gd name="T1" fmla="*/ 23 h 46"/>
                <a:gd name="T2" fmla="*/ 5 w 46"/>
                <a:gd name="T3" fmla="*/ 40 h 46"/>
                <a:gd name="T4" fmla="*/ 23 w 46"/>
                <a:gd name="T5" fmla="*/ 46 h 46"/>
                <a:gd name="T6" fmla="*/ 40 w 46"/>
                <a:gd name="T7" fmla="*/ 40 h 46"/>
                <a:gd name="T8" fmla="*/ 46 w 46"/>
                <a:gd name="T9" fmla="*/ 23 h 46"/>
                <a:gd name="T10" fmla="*/ 40 w 46"/>
                <a:gd name="T11" fmla="*/ 5 h 46"/>
                <a:gd name="T12" fmla="*/ 23 w 46"/>
                <a:gd name="T13" fmla="*/ 0 h 46"/>
                <a:gd name="T14" fmla="*/ 5 w 46"/>
                <a:gd name="T15" fmla="*/ 5 h 46"/>
                <a:gd name="T16" fmla="*/ 0 w 46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6"/>
                <a:gd name="T29" fmla="*/ 46 w 46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6">
                  <a:moveTo>
                    <a:pt x="0" y="23"/>
                  </a:moveTo>
                  <a:lnTo>
                    <a:pt x="5" y="40"/>
                  </a:lnTo>
                  <a:lnTo>
                    <a:pt x="23" y="46"/>
                  </a:lnTo>
                  <a:lnTo>
                    <a:pt x="40" y="40"/>
                  </a:lnTo>
                  <a:lnTo>
                    <a:pt x="46" y="23"/>
                  </a:lnTo>
                  <a:lnTo>
                    <a:pt x="40" y="5"/>
                  </a:lnTo>
                  <a:lnTo>
                    <a:pt x="23" y="0"/>
                  </a:lnTo>
                  <a:lnTo>
                    <a:pt x="5" y="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2" name="Freeform 349"/>
            <p:cNvSpPr>
              <a:spLocks/>
            </p:cNvSpPr>
            <p:nvPr/>
          </p:nvSpPr>
          <p:spPr bwMode="auto">
            <a:xfrm>
              <a:off x="3039" y="3385"/>
              <a:ext cx="47" cy="52"/>
            </a:xfrm>
            <a:custGeom>
              <a:avLst/>
              <a:gdLst>
                <a:gd name="T0" fmla="*/ 0 w 47"/>
                <a:gd name="T1" fmla="*/ 23 h 52"/>
                <a:gd name="T2" fmla="*/ 6 w 47"/>
                <a:gd name="T3" fmla="*/ 46 h 52"/>
                <a:gd name="T4" fmla="*/ 23 w 47"/>
                <a:gd name="T5" fmla="*/ 52 h 52"/>
                <a:gd name="T6" fmla="*/ 41 w 47"/>
                <a:gd name="T7" fmla="*/ 46 h 52"/>
                <a:gd name="T8" fmla="*/ 47 w 47"/>
                <a:gd name="T9" fmla="*/ 23 h 52"/>
                <a:gd name="T10" fmla="*/ 41 w 47"/>
                <a:gd name="T11" fmla="*/ 5 h 52"/>
                <a:gd name="T12" fmla="*/ 23 w 47"/>
                <a:gd name="T13" fmla="*/ 0 h 52"/>
                <a:gd name="T14" fmla="*/ 6 w 47"/>
                <a:gd name="T15" fmla="*/ 5 h 52"/>
                <a:gd name="T16" fmla="*/ 0 w 47"/>
                <a:gd name="T17" fmla="*/ 23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"/>
                <a:gd name="T28" fmla="*/ 0 h 52"/>
                <a:gd name="T29" fmla="*/ 47 w 47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" h="52">
                  <a:moveTo>
                    <a:pt x="0" y="23"/>
                  </a:moveTo>
                  <a:lnTo>
                    <a:pt x="6" y="46"/>
                  </a:lnTo>
                  <a:lnTo>
                    <a:pt x="23" y="52"/>
                  </a:lnTo>
                  <a:lnTo>
                    <a:pt x="41" y="46"/>
                  </a:lnTo>
                  <a:lnTo>
                    <a:pt x="47" y="23"/>
                  </a:lnTo>
                  <a:lnTo>
                    <a:pt x="41" y="5"/>
                  </a:lnTo>
                  <a:lnTo>
                    <a:pt x="23" y="0"/>
                  </a:lnTo>
                  <a:lnTo>
                    <a:pt x="6" y="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3" name="Freeform 350"/>
            <p:cNvSpPr>
              <a:spLocks/>
            </p:cNvSpPr>
            <p:nvPr/>
          </p:nvSpPr>
          <p:spPr bwMode="auto">
            <a:xfrm>
              <a:off x="2947" y="3425"/>
              <a:ext cx="46" cy="46"/>
            </a:xfrm>
            <a:custGeom>
              <a:avLst/>
              <a:gdLst>
                <a:gd name="T0" fmla="*/ 0 w 46"/>
                <a:gd name="T1" fmla="*/ 23 h 46"/>
                <a:gd name="T2" fmla="*/ 6 w 46"/>
                <a:gd name="T3" fmla="*/ 40 h 46"/>
                <a:gd name="T4" fmla="*/ 23 w 46"/>
                <a:gd name="T5" fmla="*/ 46 h 46"/>
                <a:gd name="T6" fmla="*/ 40 w 46"/>
                <a:gd name="T7" fmla="*/ 40 h 46"/>
                <a:gd name="T8" fmla="*/ 46 w 46"/>
                <a:gd name="T9" fmla="*/ 23 h 46"/>
                <a:gd name="T10" fmla="*/ 40 w 46"/>
                <a:gd name="T11" fmla="*/ 6 h 46"/>
                <a:gd name="T12" fmla="*/ 23 w 46"/>
                <a:gd name="T13" fmla="*/ 0 h 46"/>
                <a:gd name="T14" fmla="*/ 6 w 46"/>
                <a:gd name="T15" fmla="*/ 6 h 46"/>
                <a:gd name="T16" fmla="*/ 0 w 46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6"/>
                <a:gd name="T29" fmla="*/ 46 w 46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6">
                  <a:moveTo>
                    <a:pt x="0" y="23"/>
                  </a:moveTo>
                  <a:lnTo>
                    <a:pt x="6" y="40"/>
                  </a:lnTo>
                  <a:lnTo>
                    <a:pt x="23" y="46"/>
                  </a:lnTo>
                  <a:lnTo>
                    <a:pt x="40" y="40"/>
                  </a:lnTo>
                  <a:lnTo>
                    <a:pt x="46" y="23"/>
                  </a:lnTo>
                  <a:lnTo>
                    <a:pt x="40" y="6"/>
                  </a:lnTo>
                  <a:lnTo>
                    <a:pt x="23" y="0"/>
                  </a:lnTo>
                  <a:lnTo>
                    <a:pt x="6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" name="Freeform 351"/>
            <p:cNvSpPr>
              <a:spLocks/>
            </p:cNvSpPr>
            <p:nvPr/>
          </p:nvSpPr>
          <p:spPr bwMode="auto">
            <a:xfrm>
              <a:off x="2889" y="3408"/>
              <a:ext cx="46" cy="46"/>
            </a:xfrm>
            <a:custGeom>
              <a:avLst/>
              <a:gdLst>
                <a:gd name="T0" fmla="*/ 0 w 46"/>
                <a:gd name="T1" fmla="*/ 23 h 46"/>
                <a:gd name="T2" fmla="*/ 6 w 46"/>
                <a:gd name="T3" fmla="*/ 40 h 46"/>
                <a:gd name="T4" fmla="*/ 23 w 46"/>
                <a:gd name="T5" fmla="*/ 46 h 46"/>
                <a:gd name="T6" fmla="*/ 41 w 46"/>
                <a:gd name="T7" fmla="*/ 40 h 46"/>
                <a:gd name="T8" fmla="*/ 46 w 46"/>
                <a:gd name="T9" fmla="*/ 23 h 46"/>
                <a:gd name="T10" fmla="*/ 41 w 46"/>
                <a:gd name="T11" fmla="*/ 5 h 46"/>
                <a:gd name="T12" fmla="*/ 23 w 46"/>
                <a:gd name="T13" fmla="*/ 0 h 46"/>
                <a:gd name="T14" fmla="*/ 6 w 46"/>
                <a:gd name="T15" fmla="*/ 5 h 46"/>
                <a:gd name="T16" fmla="*/ 0 w 46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6"/>
                <a:gd name="T29" fmla="*/ 46 w 46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6">
                  <a:moveTo>
                    <a:pt x="0" y="23"/>
                  </a:moveTo>
                  <a:lnTo>
                    <a:pt x="6" y="40"/>
                  </a:lnTo>
                  <a:lnTo>
                    <a:pt x="23" y="46"/>
                  </a:lnTo>
                  <a:lnTo>
                    <a:pt x="41" y="40"/>
                  </a:lnTo>
                  <a:lnTo>
                    <a:pt x="46" y="23"/>
                  </a:lnTo>
                  <a:lnTo>
                    <a:pt x="41" y="5"/>
                  </a:lnTo>
                  <a:lnTo>
                    <a:pt x="23" y="0"/>
                  </a:lnTo>
                  <a:lnTo>
                    <a:pt x="6" y="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5" name="Freeform 352"/>
            <p:cNvSpPr>
              <a:spLocks/>
            </p:cNvSpPr>
            <p:nvPr/>
          </p:nvSpPr>
          <p:spPr bwMode="auto">
            <a:xfrm>
              <a:off x="2855" y="3448"/>
              <a:ext cx="46" cy="46"/>
            </a:xfrm>
            <a:custGeom>
              <a:avLst/>
              <a:gdLst>
                <a:gd name="T0" fmla="*/ 0 w 46"/>
                <a:gd name="T1" fmla="*/ 23 h 46"/>
                <a:gd name="T2" fmla="*/ 5 w 46"/>
                <a:gd name="T3" fmla="*/ 41 h 46"/>
                <a:gd name="T4" fmla="*/ 23 w 46"/>
                <a:gd name="T5" fmla="*/ 46 h 46"/>
                <a:gd name="T6" fmla="*/ 40 w 46"/>
                <a:gd name="T7" fmla="*/ 41 h 46"/>
                <a:gd name="T8" fmla="*/ 46 w 46"/>
                <a:gd name="T9" fmla="*/ 23 h 46"/>
                <a:gd name="T10" fmla="*/ 40 w 46"/>
                <a:gd name="T11" fmla="*/ 6 h 46"/>
                <a:gd name="T12" fmla="*/ 23 w 46"/>
                <a:gd name="T13" fmla="*/ 0 h 46"/>
                <a:gd name="T14" fmla="*/ 5 w 46"/>
                <a:gd name="T15" fmla="*/ 6 h 46"/>
                <a:gd name="T16" fmla="*/ 0 w 46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6"/>
                <a:gd name="T29" fmla="*/ 46 w 46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6">
                  <a:moveTo>
                    <a:pt x="0" y="23"/>
                  </a:moveTo>
                  <a:lnTo>
                    <a:pt x="5" y="41"/>
                  </a:lnTo>
                  <a:lnTo>
                    <a:pt x="23" y="46"/>
                  </a:lnTo>
                  <a:lnTo>
                    <a:pt x="40" y="41"/>
                  </a:lnTo>
                  <a:lnTo>
                    <a:pt x="46" y="23"/>
                  </a:lnTo>
                  <a:lnTo>
                    <a:pt x="40" y="6"/>
                  </a:lnTo>
                  <a:lnTo>
                    <a:pt x="23" y="0"/>
                  </a:lnTo>
                  <a:lnTo>
                    <a:pt x="5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6" name="Freeform 353"/>
            <p:cNvSpPr>
              <a:spLocks/>
            </p:cNvSpPr>
            <p:nvPr/>
          </p:nvSpPr>
          <p:spPr bwMode="auto">
            <a:xfrm>
              <a:off x="2832" y="3483"/>
              <a:ext cx="46" cy="46"/>
            </a:xfrm>
            <a:custGeom>
              <a:avLst/>
              <a:gdLst>
                <a:gd name="T0" fmla="*/ 0 w 46"/>
                <a:gd name="T1" fmla="*/ 23 h 46"/>
                <a:gd name="T2" fmla="*/ 5 w 46"/>
                <a:gd name="T3" fmla="*/ 40 h 46"/>
                <a:gd name="T4" fmla="*/ 23 w 46"/>
                <a:gd name="T5" fmla="*/ 46 h 46"/>
                <a:gd name="T6" fmla="*/ 40 w 46"/>
                <a:gd name="T7" fmla="*/ 40 h 46"/>
                <a:gd name="T8" fmla="*/ 46 w 46"/>
                <a:gd name="T9" fmla="*/ 23 h 46"/>
                <a:gd name="T10" fmla="*/ 40 w 46"/>
                <a:gd name="T11" fmla="*/ 6 h 46"/>
                <a:gd name="T12" fmla="*/ 23 w 46"/>
                <a:gd name="T13" fmla="*/ 0 h 46"/>
                <a:gd name="T14" fmla="*/ 5 w 46"/>
                <a:gd name="T15" fmla="*/ 6 h 46"/>
                <a:gd name="T16" fmla="*/ 0 w 46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6"/>
                <a:gd name="T29" fmla="*/ 46 w 46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6">
                  <a:moveTo>
                    <a:pt x="0" y="23"/>
                  </a:moveTo>
                  <a:lnTo>
                    <a:pt x="5" y="40"/>
                  </a:lnTo>
                  <a:lnTo>
                    <a:pt x="23" y="46"/>
                  </a:lnTo>
                  <a:lnTo>
                    <a:pt x="40" y="40"/>
                  </a:lnTo>
                  <a:lnTo>
                    <a:pt x="46" y="23"/>
                  </a:lnTo>
                  <a:lnTo>
                    <a:pt x="40" y="6"/>
                  </a:lnTo>
                  <a:lnTo>
                    <a:pt x="23" y="0"/>
                  </a:lnTo>
                  <a:lnTo>
                    <a:pt x="5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7" name="Freeform 354"/>
            <p:cNvSpPr>
              <a:spLocks/>
            </p:cNvSpPr>
            <p:nvPr/>
          </p:nvSpPr>
          <p:spPr bwMode="auto">
            <a:xfrm>
              <a:off x="2803" y="3517"/>
              <a:ext cx="46" cy="47"/>
            </a:xfrm>
            <a:custGeom>
              <a:avLst/>
              <a:gdLst>
                <a:gd name="T0" fmla="*/ 0 w 46"/>
                <a:gd name="T1" fmla="*/ 24 h 47"/>
                <a:gd name="T2" fmla="*/ 6 w 46"/>
                <a:gd name="T3" fmla="*/ 41 h 47"/>
                <a:gd name="T4" fmla="*/ 23 w 46"/>
                <a:gd name="T5" fmla="*/ 47 h 47"/>
                <a:gd name="T6" fmla="*/ 40 w 46"/>
                <a:gd name="T7" fmla="*/ 41 h 47"/>
                <a:gd name="T8" fmla="*/ 46 w 46"/>
                <a:gd name="T9" fmla="*/ 24 h 47"/>
                <a:gd name="T10" fmla="*/ 40 w 46"/>
                <a:gd name="T11" fmla="*/ 6 h 47"/>
                <a:gd name="T12" fmla="*/ 23 w 46"/>
                <a:gd name="T13" fmla="*/ 0 h 47"/>
                <a:gd name="T14" fmla="*/ 6 w 46"/>
                <a:gd name="T15" fmla="*/ 6 h 47"/>
                <a:gd name="T16" fmla="*/ 0 w 46"/>
                <a:gd name="T17" fmla="*/ 24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7"/>
                <a:gd name="T29" fmla="*/ 46 w 46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7">
                  <a:moveTo>
                    <a:pt x="0" y="24"/>
                  </a:moveTo>
                  <a:lnTo>
                    <a:pt x="6" y="41"/>
                  </a:lnTo>
                  <a:lnTo>
                    <a:pt x="23" y="47"/>
                  </a:lnTo>
                  <a:lnTo>
                    <a:pt x="40" y="41"/>
                  </a:lnTo>
                  <a:lnTo>
                    <a:pt x="46" y="24"/>
                  </a:lnTo>
                  <a:lnTo>
                    <a:pt x="40" y="6"/>
                  </a:lnTo>
                  <a:lnTo>
                    <a:pt x="23" y="0"/>
                  </a:lnTo>
                  <a:lnTo>
                    <a:pt x="6" y="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8" name="Freeform 355"/>
            <p:cNvSpPr>
              <a:spLocks/>
            </p:cNvSpPr>
            <p:nvPr/>
          </p:nvSpPr>
          <p:spPr bwMode="auto">
            <a:xfrm>
              <a:off x="2751" y="3523"/>
              <a:ext cx="46" cy="46"/>
            </a:xfrm>
            <a:custGeom>
              <a:avLst/>
              <a:gdLst>
                <a:gd name="T0" fmla="*/ 0 w 46"/>
                <a:gd name="T1" fmla="*/ 23 h 46"/>
                <a:gd name="T2" fmla="*/ 6 w 46"/>
                <a:gd name="T3" fmla="*/ 41 h 46"/>
                <a:gd name="T4" fmla="*/ 23 w 46"/>
                <a:gd name="T5" fmla="*/ 46 h 46"/>
                <a:gd name="T6" fmla="*/ 40 w 46"/>
                <a:gd name="T7" fmla="*/ 41 h 46"/>
                <a:gd name="T8" fmla="*/ 46 w 46"/>
                <a:gd name="T9" fmla="*/ 23 h 46"/>
                <a:gd name="T10" fmla="*/ 40 w 46"/>
                <a:gd name="T11" fmla="*/ 6 h 46"/>
                <a:gd name="T12" fmla="*/ 23 w 46"/>
                <a:gd name="T13" fmla="*/ 0 h 46"/>
                <a:gd name="T14" fmla="*/ 6 w 46"/>
                <a:gd name="T15" fmla="*/ 6 h 46"/>
                <a:gd name="T16" fmla="*/ 0 w 46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6"/>
                <a:gd name="T29" fmla="*/ 46 w 46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6">
                  <a:moveTo>
                    <a:pt x="0" y="23"/>
                  </a:moveTo>
                  <a:lnTo>
                    <a:pt x="6" y="41"/>
                  </a:lnTo>
                  <a:lnTo>
                    <a:pt x="23" y="46"/>
                  </a:lnTo>
                  <a:lnTo>
                    <a:pt x="40" y="41"/>
                  </a:lnTo>
                  <a:lnTo>
                    <a:pt x="46" y="23"/>
                  </a:lnTo>
                  <a:lnTo>
                    <a:pt x="40" y="6"/>
                  </a:lnTo>
                  <a:lnTo>
                    <a:pt x="23" y="0"/>
                  </a:lnTo>
                  <a:lnTo>
                    <a:pt x="6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9" name="Freeform 356"/>
            <p:cNvSpPr>
              <a:spLocks/>
            </p:cNvSpPr>
            <p:nvPr/>
          </p:nvSpPr>
          <p:spPr bwMode="auto">
            <a:xfrm>
              <a:off x="2751" y="3564"/>
              <a:ext cx="46" cy="46"/>
            </a:xfrm>
            <a:custGeom>
              <a:avLst/>
              <a:gdLst>
                <a:gd name="T0" fmla="*/ 0 w 46"/>
                <a:gd name="T1" fmla="*/ 23 h 46"/>
                <a:gd name="T2" fmla="*/ 6 w 46"/>
                <a:gd name="T3" fmla="*/ 40 h 46"/>
                <a:gd name="T4" fmla="*/ 23 w 46"/>
                <a:gd name="T5" fmla="*/ 46 h 46"/>
                <a:gd name="T6" fmla="*/ 46 w 46"/>
                <a:gd name="T7" fmla="*/ 40 h 46"/>
                <a:gd name="T8" fmla="*/ 46 w 46"/>
                <a:gd name="T9" fmla="*/ 23 h 46"/>
                <a:gd name="T10" fmla="*/ 40 w 46"/>
                <a:gd name="T11" fmla="*/ 5 h 46"/>
                <a:gd name="T12" fmla="*/ 23 w 46"/>
                <a:gd name="T13" fmla="*/ 0 h 46"/>
                <a:gd name="T14" fmla="*/ 6 w 46"/>
                <a:gd name="T15" fmla="*/ 5 h 46"/>
                <a:gd name="T16" fmla="*/ 0 w 46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6"/>
                <a:gd name="T29" fmla="*/ 46 w 46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6">
                  <a:moveTo>
                    <a:pt x="0" y="23"/>
                  </a:moveTo>
                  <a:lnTo>
                    <a:pt x="6" y="40"/>
                  </a:lnTo>
                  <a:lnTo>
                    <a:pt x="23" y="46"/>
                  </a:lnTo>
                  <a:lnTo>
                    <a:pt x="46" y="40"/>
                  </a:lnTo>
                  <a:lnTo>
                    <a:pt x="46" y="23"/>
                  </a:lnTo>
                  <a:lnTo>
                    <a:pt x="40" y="5"/>
                  </a:lnTo>
                  <a:lnTo>
                    <a:pt x="23" y="0"/>
                  </a:lnTo>
                  <a:lnTo>
                    <a:pt x="6" y="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0" name="Freeform 357"/>
            <p:cNvSpPr>
              <a:spLocks/>
            </p:cNvSpPr>
            <p:nvPr/>
          </p:nvSpPr>
          <p:spPr bwMode="auto">
            <a:xfrm>
              <a:off x="2791" y="3541"/>
              <a:ext cx="46" cy="46"/>
            </a:xfrm>
            <a:custGeom>
              <a:avLst/>
              <a:gdLst>
                <a:gd name="T0" fmla="*/ 0 w 46"/>
                <a:gd name="T1" fmla="*/ 23 h 46"/>
                <a:gd name="T2" fmla="*/ 6 w 46"/>
                <a:gd name="T3" fmla="*/ 40 h 46"/>
                <a:gd name="T4" fmla="*/ 23 w 46"/>
                <a:gd name="T5" fmla="*/ 46 h 46"/>
                <a:gd name="T6" fmla="*/ 46 w 46"/>
                <a:gd name="T7" fmla="*/ 40 h 46"/>
                <a:gd name="T8" fmla="*/ 46 w 46"/>
                <a:gd name="T9" fmla="*/ 23 h 46"/>
                <a:gd name="T10" fmla="*/ 41 w 46"/>
                <a:gd name="T11" fmla="*/ 5 h 46"/>
                <a:gd name="T12" fmla="*/ 23 w 46"/>
                <a:gd name="T13" fmla="*/ 0 h 46"/>
                <a:gd name="T14" fmla="*/ 6 w 46"/>
                <a:gd name="T15" fmla="*/ 5 h 46"/>
                <a:gd name="T16" fmla="*/ 0 w 46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6"/>
                <a:gd name="T29" fmla="*/ 46 w 46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6">
                  <a:moveTo>
                    <a:pt x="0" y="23"/>
                  </a:moveTo>
                  <a:lnTo>
                    <a:pt x="6" y="40"/>
                  </a:lnTo>
                  <a:lnTo>
                    <a:pt x="23" y="46"/>
                  </a:lnTo>
                  <a:lnTo>
                    <a:pt x="46" y="40"/>
                  </a:lnTo>
                  <a:lnTo>
                    <a:pt x="46" y="23"/>
                  </a:lnTo>
                  <a:lnTo>
                    <a:pt x="41" y="5"/>
                  </a:lnTo>
                  <a:lnTo>
                    <a:pt x="23" y="0"/>
                  </a:lnTo>
                  <a:lnTo>
                    <a:pt x="6" y="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1" name="Freeform 358"/>
            <p:cNvSpPr>
              <a:spLocks/>
            </p:cNvSpPr>
            <p:nvPr/>
          </p:nvSpPr>
          <p:spPr bwMode="auto">
            <a:xfrm>
              <a:off x="2670" y="3604"/>
              <a:ext cx="46" cy="46"/>
            </a:xfrm>
            <a:custGeom>
              <a:avLst/>
              <a:gdLst>
                <a:gd name="T0" fmla="*/ 0 w 46"/>
                <a:gd name="T1" fmla="*/ 23 h 46"/>
                <a:gd name="T2" fmla="*/ 6 w 46"/>
                <a:gd name="T3" fmla="*/ 41 h 46"/>
                <a:gd name="T4" fmla="*/ 23 w 46"/>
                <a:gd name="T5" fmla="*/ 46 h 46"/>
                <a:gd name="T6" fmla="*/ 46 w 46"/>
                <a:gd name="T7" fmla="*/ 41 h 46"/>
                <a:gd name="T8" fmla="*/ 46 w 46"/>
                <a:gd name="T9" fmla="*/ 23 h 46"/>
                <a:gd name="T10" fmla="*/ 40 w 46"/>
                <a:gd name="T11" fmla="*/ 6 h 46"/>
                <a:gd name="T12" fmla="*/ 23 w 46"/>
                <a:gd name="T13" fmla="*/ 0 h 46"/>
                <a:gd name="T14" fmla="*/ 6 w 46"/>
                <a:gd name="T15" fmla="*/ 6 h 46"/>
                <a:gd name="T16" fmla="*/ 0 w 46"/>
                <a:gd name="T17" fmla="*/ 23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46"/>
                <a:gd name="T29" fmla="*/ 46 w 46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46">
                  <a:moveTo>
                    <a:pt x="0" y="23"/>
                  </a:moveTo>
                  <a:lnTo>
                    <a:pt x="6" y="41"/>
                  </a:lnTo>
                  <a:lnTo>
                    <a:pt x="23" y="46"/>
                  </a:lnTo>
                  <a:lnTo>
                    <a:pt x="46" y="41"/>
                  </a:lnTo>
                  <a:lnTo>
                    <a:pt x="46" y="23"/>
                  </a:lnTo>
                  <a:lnTo>
                    <a:pt x="40" y="6"/>
                  </a:lnTo>
                  <a:lnTo>
                    <a:pt x="23" y="0"/>
                  </a:lnTo>
                  <a:lnTo>
                    <a:pt x="6" y="6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2" name="Freeform 359"/>
            <p:cNvSpPr>
              <a:spLocks/>
            </p:cNvSpPr>
            <p:nvPr/>
          </p:nvSpPr>
          <p:spPr bwMode="auto">
            <a:xfrm>
              <a:off x="2647" y="3673"/>
              <a:ext cx="52" cy="52"/>
            </a:xfrm>
            <a:custGeom>
              <a:avLst/>
              <a:gdLst>
                <a:gd name="T0" fmla="*/ 0 w 52"/>
                <a:gd name="T1" fmla="*/ 24 h 52"/>
                <a:gd name="T2" fmla="*/ 6 w 52"/>
                <a:gd name="T3" fmla="*/ 47 h 52"/>
                <a:gd name="T4" fmla="*/ 29 w 52"/>
                <a:gd name="T5" fmla="*/ 52 h 52"/>
                <a:gd name="T6" fmla="*/ 46 w 52"/>
                <a:gd name="T7" fmla="*/ 47 h 52"/>
                <a:gd name="T8" fmla="*/ 52 w 52"/>
                <a:gd name="T9" fmla="*/ 24 h 52"/>
                <a:gd name="T10" fmla="*/ 46 w 52"/>
                <a:gd name="T11" fmla="*/ 6 h 52"/>
                <a:gd name="T12" fmla="*/ 23 w 52"/>
                <a:gd name="T13" fmla="*/ 0 h 52"/>
                <a:gd name="T14" fmla="*/ 6 w 52"/>
                <a:gd name="T15" fmla="*/ 6 h 52"/>
                <a:gd name="T16" fmla="*/ 0 w 52"/>
                <a:gd name="T17" fmla="*/ 24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"/>
                <a:gd name="T28" fmla="*/ 0 h 52"/>
                <a:gd name="T29" fmla="*/ 52 w 52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" h="52">
                  <a:moveTo>
                    <a:pt x="0" y="24"/>
                  </a:moveTo>
                  <a:lnTo>
                    <a:pt x="6" y="47"/>
                  </a:lnTo>
                  <a:lnTo>
                    <a:pt x="29" y="52"/>
                  </a:lnTo>
                  <a:lnTo>
                    <a:pt x="46" y="47"/>
                  </a:lnTo>
                  <a:lnTo>
                    <a:pt x="52" y="24"/>
                  </a:lnTo>
                  <a:lnTo>
                    <a:pt x="46" y="6"/>
                  </a:lnTo>
                  <a:lnTo>
                    <a:pt x="23" y="0"/>
                  </a:lnTo>
                  <a:lnTo>
                    <a:pt x="6" y="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C08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3" name="Rectangle 360"/>
            <p:cNvSpPr>
              <a:spLocks noChangeArrowheads="1"/>
            </p:cNvSpPr>
            <p:nvPr/>
          </p:nvSpPr>
          <p:spPr bwMode="auto">
            <a:xfrm rot="21540000">
              <a:off x="3948" y="1223"/>
              <a:ext cx="10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altLang="ko-KR" sz="2400">
                  <a:solidFill>
                    <a:schemeClr val="tx2"/>
                  </a:solidFill>
                  <a:latin typeface="Arial" pitchFamily="34" charset="0"/>
                  <a:ea typeface="굴림" pitchFamily="34" charset="-127"/>
                </a:rPr>
                <a:t>F</a:t>
              </a:r>
              <a:endParaRPr lang="en-US" altLang="ko-KR"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64" name="Rectangle 361"/>
            <p:cNvSpPr>
              <a:spLocks noChangeArrowheads="1"/>
            </p:cNvSpPr>
            <p:nvPr/>
          </p:nvSpPr>
          <p:spPr bwMode="auto">
            <a:xfrm rot="21540000">
              <a:off x="2343" y="3995"/>
              <a:ext cx="11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altLang="ko-KR" sz="2400">
                  <a:solidFill>
                    <a:schemeClr val="tx2"/>
                  </a:solidFill>
                  <a:latin typeface="Arial" pitchFamily="34" charset="0"/>
                  <a:ea typeface="굴림" pitchFamily="34" charset="-127"/>
                </a:rPr>
                <a:t>A</a:t>
              </a:r>
              <a:endParaRPr lang="en-US" altLang="ko-KR"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65" name="Rectangle 362"/>
            <p:cNvSpPr>
              <a:spLocks noChangeArrowheads="1"/>
            </p:cNvSpPr>
            <p:nvPr/>
          </p:nvSpPr>
          <p:spPr bwMode="auto">
            <a:xfrm rot="21540000">
              <a:off x="5414" y="3994"/>
              <a:ext cx="14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altLang="ko-KR" sz="2400">
                  <a:solidFill>
                    <a:schemeClr val="tx2"/>
                  </a:solidFill>
                  <a:latin typeface="Arial" pitchFamily="34" charset="0"/>
                  <a:ea typeface="굴림" pitchFamily="34" charset="-127"/>
                </a:rPr>
                <a:t>M</a:t>
              </a:r>
              <a:endParaRPr lang="en-US" altLang="ko-KR" sz="2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66" name="Rectangle 363"/>
            <p:cNvSpPr>
              <a:spLocks noChangeArrowheads="1"/>
            </p:cNvSpPr>
            <p:nvPr/>
          </p:nvSpPr>
          <p:spPr bwMode="auto">
            <a:xfrm rot="21540000">
              <a:off x="3479" y="3468"/>
              <a:ext cx="892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altLang="ko-KR" sz="2100">
                  <a:solidFill>
                    <a:srgbClr val="000000"/>
                  </a:solidFill>
                  <a:latin typeface="Arial" pitchFamily="34" charset="0"/>
                  <a:ea typeface="굴림" pitchFamily="34" charset="-127"/>
                </a:rPr>
                <a:t>Calc-alkaline</a:t>
              </a:r>
              <a:endParaRPr lang="en-US" altLang="ko-KR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67" name="Rectangle 364"/>
            <p:cNvSpPr>
              <a:spLocks noChangeArrowheads="1"/>
            </p:cNvSpPr>
            <p:nvPr/>
          </p:nvSpPr>
          <p:spPr bwMode="auto">
            <a:xfrm rot="19560000">
              <a:off x="3134" y="2419"/>
              <a:ext cx="44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ko-KR" altLang="en-US" sz="2100">
                  <a:solidFill>
                    <a:srgbClr val="000000"/>
                  </a:solidFill>
                  <a:latin typeface="Arial" pitchFamily="34" charset="0"/>
                  <a:ea typeface="굴림" pitchFamily="34" charset="-127"/>
                </a:rPr>
                <a:t> </a:t>
              </a:r>
              <a:endParaRPr lang="ko-KR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68" name="Rectangle 365"/>
            <p:cNvSpPr>
              <a:spLocks noChangeArrowheads="1"/>
            </p:cNvSpPr>
            <p:nvPr/>
          </p:nvSpPr>
          <p:spPr bwMode="auto">
            <a:xfrm rot="19560000">
              <a:off x="3174" y="2390"/>
              <a:ext cx="44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ko-KR" altLang="en-US" sz="2100">
                  <a:solidFill>
                    <a:srgbClr val="000000"/>
                  </a:solidFill>
                  <a:latin typeface="Arial" pitchFamily="34" charset="0"/>
                  <a:ea typeface="굴림" pitchFamily="34" charset="-127"/>
                </a:rPr>
                <a:t> </a:t>
              </a:r>
              <a:endParaRPr lang="ko-KR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69" name="Rectangle 366"/>
            <p:cNvSpPr>
              <a:spLocks noChangeArrowheads="1"/>
            </p:cNvSpPr>
            <p:nvPr/>
          </p:nvSpPr>
          <p:spPr bwMode="auto">
            <a:xfrm rot="19560000">
              <a:off x="3214" y="2367"/>
              <a:ext cx="44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ko-KR" altLang="en-US" sz="2100">
                  <a:solidFill>
                    <a:srgbClr val="000000"/>
                  </a:solidFill>
                  <a:latin typeface="Arial" pitchFamily="34" charset="0"/>
                  <a:ea typeface="굴림" pitchFamily="34" charset="-127"/>
                </a:rPr>
                <a:t> </a:t>
              </a:r>
              <a:endParaRPr lang="ko-KR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70" name="Rectangle 367"/>
            <p:cNvSpPr>
              <a:spLocks noChangeArrowheads="1"/>
            </p:cNvSpPr>
            <p:nvPr/>
          </p:nvSpPr>
          <p:spPr bwMode="auto">
            <a:xfrm rot="19560000">
              <a:off x="3255" y="2344"/>
              <a:ext cx="44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ko-KR" altLang="en-US" sz="2100">
                  <a:solidFill>
                    <a:srgbClr val="000000"/>
                  </a:solidFill>
                  <a:latin typeface="Arial" pitchFamily="34" charset="0"/>
                  <a:ea typeface="굴림" pitchFamily="34" charset="-127"/>
                </a:rPr>
                <a:t> </a:t>
              </a:r>
              <a:endParaRPr lang="ko-KR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71" name="Rectangle 368"/>
            <p:cNvSpPr>
              <a:spLocks noChangeArrowheads="1"/>
            </p:cNvSpPr>
            <p:nvPr/>
          </p:nvSpPr>
          <p:spPr bwMode="auto">
            <a:xfrm rot="19560000">
              <a:off x="3289" y="2315"/>
              <a:ext cx="44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ko-KR" altLang="en-US" sz="2100">
                  <a:solidFill>
                    <a:srgbClr val="000000"/>
                  </a:solidFill>
                  <a:latin typeface="Arial" pitchFamily="34" charset="0"/>
                  <a:ea typeface="굴림" pitchFamily="34" charset="-127"/>
                </a:rPr>
                <a:t> </a:t>
              </a:r>
              <a:endParaRPr lang="ko-KR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72" name="Rectangle 369"/>
            <p:cNvSpPr>
              <a:spLocks noChangeArrowheads="1"/>
            </p:cNvSpPr>
            <p:nvPr/>
          </p:nvSpPr>
          <p:spPr bwMode="auto">
            <a:xfrm rot="19560000">
              <a:off x="3330" y="2292"/>
              <a:ext cx="44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ko-KR" altLang="en-US" sz="2100">
                  <a:solidFill>
                    <a:srgbClr val="000000"/>
                  </a:solidFill>
                  <a:latin typeface="Arial" pitchFamily="34" charset="0"/>
                  <a:ea typeface="굴림" pitchFamily="34" charset="-127"/>
                </a:rPr>
                <a:t> </a:t>
              </a:r>
              <a:endParaRPr lang="ko-KR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73" name="Rectangle 370"/>
            <p:cNvSpPr>
              <a:spLocks noChangeArrowheads="1"/>
            </p:cNvSpPr>
            <p:nvPr/>
          </p:nvSpPr>
          <p:spPr bwMode="auto">
            <a:xfrm rot="19560000">
              <a:off x="3369" y="2264"/>
              <a:ext cx="44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ko-KR" altLang="en-US" sz="2100">
                  <a:solidFill>
                    <a:srgbClr val="000000"/>
                  </a:solidFill>
                  <a:latin typeface="Arial" pitchFamily="34" charset="0"/>
                  <a:ea typeface="굴림" pitchFamily="34" charset="-127"/>
                </a:rPr>
                <a:t> </a:t>
              </a:r>
              <a:endParaRPr lang="ko-KR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74" name="Rectangle 371"/>
            <p:cNvSpPr>
              <a:spLocks noChangeArrowheads="1"/>
            </p:cNvSpPr>
            <p:nvPr/>
          </p:nvSpPr>
          <p:spPr bwMode="auto">
            <a:xfrm rot="19560000">
              <a:off x="3405" y="2240"/>
              <a:ext cx="44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ko-KR" altLang="en-US" sz="2100">
                  <a:solidFill>
                    <a:srgbClr val="000000"/>
                  </a:solidFill>
                  <a:latin typeface="Arial" pitchFamily="34" charset="0"/>
                  <a:ea typeface="굴림" pitchFamily="34" charset="-127"/>
                </a:rPr>
                <a:t> </a:t>
              </a:r>
              <a:endParaRPr lang="ko-KR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75" name="Rectangle 372"/>
            <p:cNvSpPr>
              <a:spLocks noChangeArrowheads="1"/>
            </p:cNvSpPr>
            <p:nvPr/>
          </p:nvSpPr>
          <p:spPr bwMode="auto">
            <a:xfrm rot="19560000">
              <a:off x="3445" y="2211"/>
              <a:ext cx="44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ko-KR" altLang="en-US" sz="2100">
                  <a:solidFill>
                    <a:srgbClr val="000000"/>
                  </a:solidFill>
                  <a:latin typeface="Arial" pitchFamily="34" charset="0"/>
                  <a:ea typeface="굴림" pitchFamily="34" charset="-127"/>
                </a:rPr>
                <a:t> </a:t>
              </a:r>
              <a:endParaRPr lang="ko-KR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76" name="Rectangle 373"/>
            <p:cNvSpPr>
              <a:spLocks noChangeArrowheads="1"/>
            </p:cNvSpPr>
            <p:nvPr/>
          </p:nvSpPr>
          <p:spPr bwMode="auto">
            <a:xfrm rot="19560000">
              <a:off x="3487" y="2188"/>
              <a:ext cx="44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ko-KR" altLang="en-US" sz="2100">
                  <a:solidFill>
                    <a:srgbClr val="000000"/>
                  </a:solidFill>
                  <a:latin typeface="Arial" pitchFamily="34" charset="0"/>
                  <a:ea typeface="굴림" pitchFamily="34" charset="-127"/>
                </a:rPr>
                <a:t> </a:t>
              </a:r>
              <a:endParaRPr lang="ko-KR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77" name="Rectangle 374"/>
            <p:cNvSpPr>
              <a:spLocks noChangeArrowheads="1"/>
            </p:cNvSpPr>
            <p:nvPr/>
          </p:nvSpPr>
          <p:spPr bwMode="auto">
            <a:xfrm rot="19560000">
              <a:off x="3520" y="2165"/>
              <a:ext cx="44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ko-KR" altLang="en-US" sz="2100">
                  <a:solidFill>
                    <a:srgbClr val="000000"/>
                  </a:solidFill>
                  <a:latin typeface="Arial" pitchFamily="34" charset="0"/>
                  <a:ea typeface="굴림" pitchFamily="34" charset="-127"/>
                </a:rPr>
                <a:t> </a:t>
              </a:r>
              <a:endParaRPr lang="ko-KR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78" name="Rectangle 375"/>
            <p:cNvSpPr>
              <a:spLocks noChangeArrowheads="1"/>
            </p:cNvSpPr>
            <p:nvPr/>
          </p:nvSpPr>
          <p:spPr bwMode="auto">
            <a:xfrm rot="19560000">
              <a:off x="3561" y="2136"/>
              <a:ext cx="44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ko-KR" altLang="en-US" sz="2100">
                  <a:solidFill>
                    <a:srgbClr val="000000"/>
                  </a:solidFill>
                  <a:latin typeface="Arial" pitchFamily="34" charset="0"/>
                  <a:ea typeface="굴림" pitchFamily="34" charset="-127"/>
                </a:rPr>
                <a:t> </a:t>
              </a:r>
              <a:endParaRPr lang="ko-KR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79" name="Rectangle 376"/>
            <p:cNvSpPr>
              <a:spLocks noChangeArrowheads="1"/>
            </p:cNvSpPr>
            <p:nvPr/>
          </p:nvSpPr>
          <p:spPr bwMode="auto">
            <a:xfrm rot="19560000">
              <a:off x="3602" y="2113"/>
              <a:ext cx="44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ko-KR" altLang="en-US" sz="2100">
                  <a:solidFill>
                    <a:srgbClr val="000000"/>
                  </a:solidFill>
                  <a:latin typeface="Arial" pitchFamily="34" charset="0"/>
                  <a:ea typeface="굴림" pitchFamily="34" charset="-127"/>
                </a:rPr>
                <a:t> </a:t>
              </a:r>
              <a:endParaRPr lang="ko-KR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80" name="Rectangle 377"/>
            <p:cNvSpPr>
              <a:spLocks noChangeArrowheads="1"/>
            </p:cNvSpPr>
            <p:nvPr/>
          </p:nvSpPr>
          <p:spPr bwMode="auto">
            <a:xfrm rot="19560000">
              <a:off x="3642" y="2084"/>
              <a:ext cx="44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ko-KR" altLang="en-US" sz="2100">
                  <a:solidFill>
                    <a:srgbClr val="000000"/>
                  </a:solidFill>
                  <a:latin typeface="Arial" pitchFamily="34" charset="0"/>
                  <a:ea typeface="굴림" pitchFamily="34" charset="-127"/>
                </a:rPr>
                <a:t> </a:t>
              </a:r>
              <a:endParaRPr lang="ko-KR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81" name="Rectangle 378"/>
            <p:cNvSpPr>
              <a:spLocks noChangeArrowheads="1"/>
            </p:cNvSpPr>
            <p:nvPr/>
          </p:nvSpPr>
          <p:spPr bwMode="auto">
            <a:xfrm rot="19620000">
              <a:off x="3681" y="2057"/>
              <a:ext cx="44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ko-KR" altLang="en-US" sz="2100">
                  <a:solidFill>
                    <a:srgbClr val="000000"/>
                  </a:solidFill>
                  <a:latin typeface="Arial" pitchFamily="34" charset="0"/>
                  <a:ea typeface="굴림" pitchFamily="34" charset="-127"/>
                </a:rPr>
                <a:t> </a:t>
              </a:r>
              <a:endParaRPr lang="ko-KR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82" name="Rectangle 379"/>
            <p:cNvSpPr>
              <a:spLocks noChangeArrowheads="1"/>
            </p:cNvSpPr>
            <p:nvPr/>
          </p:nvSpPr>
          <p:spPr bwMode="auto">
            <a:xfrm rot="19560000">
              <a:off x="3713" y="2018"/>
              <a:ext cx="95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altLang="ko-KR" sz="2100">
                  <a:solidFill>
                    <a:srgbClr val="000000"/>
                  </a:solidFill>
                  <a:latin typeface="Arial" pitchFamily="34" charset="0"/>
                  <a:ea typeface="굴림" pitchFamily="34" charset="-127"/>
                </a:rPr>
                <a:t>T</a:t>
              </a:r>
              <a:endParaRPr lang="en-US" altLang="ko-KR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83" name="Rectangle 380"/>
            <p:cNvSpPr>
              <a:spLocks noChangeArrowheads="1"/>
            </p:cNvSpPr>
            <p:nvPr/>
          </p:nvSpPr>
          <p:spPr bwMode="auto">
            <a:xfrm rot="20340000">
              <a:off x="3820" y="1964"/>
              <a:ext cx="8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altLang="ko-KR" sz="2100">
                  <a:solidFill>
                    <a:srgbClr val="000000"/>
                  </a:solidFill>
                  <a:latin typeface="Arial" pitchFamily="34" charset="0"/>
                  <a:ea typeface="굴림" pitchFamily="34" charset="-127"/>
                </a:rPr>
                <a:t>h</a:t>
              </a:r>
              <a:endParaRPr lang="en-US" altLang="ko-KR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84" name="Rectangle 381"/>
            <p:cNvSpPr>
              <a:spLocks noChangeArrowheads="1"/>
            </p:cNvSpPr>
            <p:nvPr/>
          </p:nvSpPr>
          <p:spPr bwMode="auto">
            <a:xfrm rot="21300000">
              <a:off x="3935" y="1936"/>
              <a:ext cx="8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altLang="ko-KR" sz="2100">
                  <a:solidFill>
                    <a:srgbClr val="000000"/>
                  </a:solidFill>
                  <a:latin typeface="Arial" pitchFamily="34" charset="0"/>
                  <a:ea typeface="굴림" pitchFamily="34" charset="-127"/>
                </a:rPr>
                <a:t>o</a:t>
              </a:r>
              <a:endParaRPr lang="en-US" altLang="ko-KR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85" name="Rectangle 382"/>
            <p:cNvSpPr>
              <a:spLocks noChangeArrowheads="1"/>
            </p:cNvSpPr>
            <p:nvPr/>
          </p:nvSpPr>
          <p:spPr bwMode="auto">
            <a:xfrm rot="780000">
              <a:off x="4061" y="1941"/>
              <a:ext cx="34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altLang="ko-KR" sz="2100">
                  <a:solidFill>
                    <a:srgbClr val="000000"/>
                  </a:solidFill>
                  <a:latin typeface="Arial" pitchFamily="34" charset="0"/>
                  <a:ea typeface="굴림" pitchFamily="34" charset="-127"/>
                </a:rPr>
                <a:t>l</a:t>
              </a:r>
              <a:endParaRPr lang="en-US" altLang="ko-KR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86" name="Rectangle 383"/>
            <p:cNvSpPr>
              <a:spLocks noChangeArrowheads="1"/>
            </p:cNvSpPr>
            <p:nvPr/>
          </p:nvSpPr>
          <p:spPr bwMode="auto">
            <a:xfrm rot="1920000">
              <a:off x="4120" y="1977"/>
              <a:ext cx="86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altLang="ko-KR" sz="2100">
                  <a:solidFill>
                    <a:srgbClr val="000000"/>
                  </a:solidFill>
                  <a:latin typeface="Arial" pitchFamily="34" charset="0"/>
                  <a:ea typeface="굴림" pitchFamily="34" charset="-127"/>
                </a:rPr>
                <a:t>e</a:t>
              </a:r>
              <a:endParaRPr lang="en-US" altLang="ko-KR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87" name="Rectangle 384"/>
            <p:cNvSpPr>
              <a:spLocks noChangeArrowheads="1"/>
            </p:cNvSpPr>
            <p:nvPr/>
          </p:nvSpPr>
          <p:spPr bwMode="auto">
            <a:xfrm rot="2460000">
              <a:off x="4213" y="2027"/>
              <a:ext cx="34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altLang="ko-KR" sz="2100">
                  <a:solidFill>
                    <a:srgbClr val="000000"/>
                  </a:solidFill>
                  <a:latin typeface="Arial" pitchFamily="34" charset="0"/>
                  <a:ea typeface="굴림" pitchFamily="34" charset="-127"/>
                </a:rPr>
                <a:t>i</a:t>
              </a:r>
              <a:endParaRPr lang="en-US" altLang="ko-KR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88" name="Rectangle 385"/>
            <p:cNvSpPr>
              <a:spLocks noChangeArrowheads="1"/>
            </p:cNvSpPr>
            <p:nvPr/>
          </p:nvSpPr>
          <p:spPr bwMode="auto">
            <a:xfrm rot="2580000">
              <a:off x="4239" y="2053"/>
              <a:ext cx="34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altLang="ko-KR" sz="2100">
                  <a:solidFill>
                    <a:srgbClr val="000000"/>
                  </a:solidFill>
                  <a:latin typeface="Arial" pitchFamily="34" charset="0"/>
                  <a:ea typeface="굴림" pitchFamily="34" charset="-127"/>
                </a:rPr>
                <a:t>i</a:t>
              </a:r>
              <a:endParaRPr lang="en-US" altLang="ko-KR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89" name="Rectangle 386"/>
            <p:cNvSpPr>
              <a:spLocks noChangeArrowheads="1"/>
            </p:cNvSpPr>
            <p:nvPr/>
          </p:nvSpPr>
          <p:spPr bwMode="auto">
            <a:xfrm rot="2640000">
              <a:off x="4266" y="2085"/>
              <a:ext cx="44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altLang="ko-KR" sz="2100">
                  <a:solidFill>
                    <a:srgbClr val="000000"/>
                  </a:solidFill>
                  <a:latin typeface="Arial" pitchFamily="34" charset="0"/>
                  <a:ea typeface="굴림" pitchFamily="34" charset="-127"/>
                </a:rPr>
                <a:t>t</a:t>
              </a:r>
              <a:endParaRPr lang="en-US" altLang="ko-KR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90" name="Rectangle 387"/>
            <p:cNvSpPr>
              <a:spLocks noChangeArrowheads="1"/>
            </p:cNvSpPr>
            <p:nvPr/>
          </p:nvSpPr>
          <p:spPr bwMode="auto">
            <a:xfrm rot="2760000">
              <a:off x="4303" y="2114"/>
              <a:ext cx="34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altLang="ko-KR" sz="2100">
                  <a:solidFill>
                    <a:srgbClr val="000000"/>
                  </a:solidFill>
                  <a:latin typeface="Arial" pitchFamily="34" charset="0"/>
                  <a:ea typeface="굴림" pitchFamily="34" charset="-127"/>
                </a:rPr>
                <a:t>i</a:t>
              </a:r>
              <a:endParaRPr lang="en-US" altLang="ko-KR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pitchFamily="34" charset="-127"/>
              </a:endParaRPr>
            </a:p>
          </p:txBody>
        </p:sp>
        <p:sp>
          <p:nvSpPr>
            <p:cNvPr id="191" name="Rectangle 388"/>
            <p:cNvSpPr>
              <a:spLocks noChangeArrowheads="1"/>
            </p:cNvSpPr>
            <p:nvPr/>
          </p:nvSpPr>
          <p:spPr bwMode="auto">
            <a:xfrm rot="3000000">
              <a:off x="4325" y="2168"/>
              <a:ext cx="78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defRPr/>
              </a:pPr>
              <a:r>
                <a:rPr lang="en-US" altLang="ko-KR" sz="2100" dirty="0">
                  <a:solidFill>
                    <a:srgbClr val="000000"/>
                  </a:solidFill>
                  <a:latin typeface="Arial" pitchFamily="34" charset="0"/>
                  <a:ea typeface="굴림" pitchFamily="34" charset="-127"/>
                </a:rPr>
                <a:t>c</a:t>
              </a:r>
              <a:endParaRPr lang="en-US" altLang="ko-K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굴림" pitchFamily="34" charset="-127"/>
              </a:endParaRPr>
            </a:p>
          </p:txBody>
        </p:sp>
      </p:grpSp>
      <p:sp>
        <p:nvSpPr>
          <p:cNvPr id="392" name="CasellaDiTesto 391"/>
          <p:cNvSpPr txBox="1"/>
          <p:nvPr/>
        </p:nvSpPr>
        <p:spPr>
          <a:xfrm>
            <a:off x="179512" y="188640"/>
            <a:ext cx="5578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Esistono delle similitudini</a:t>
            </a:r>
          </a:p>
          <a:p>
            <a:r>
              <a:rPr lang="it-IT" dirty="0" smtClean="0"/>
              <a:t>Tra il comportamento delle rocce alcaline e Calco-Alcaline</a:t>
            </a:r>
          </a:p>
          <a:p>
            <a:r>
              <a:rPr lang="it-IT" dirty="0" smtClean="0"/>
              <a:t>Perché entrambe presentano una </a:t>
            </a:r>
          </a:p>
          <a:p>
            <a:r>
              <a:rPr lang="it-IT" dirty="0" smtClean="0"/>
              <a:t>Precoce ed alta fugacità d’ossigeno</a:t>
            </a:r>
            <a:endParaRPr lang="en-GB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5684205" y="4250527"/>
            <a:ext cx="998543" cy="8556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3" name="TextBox 392"/>
          <p:cNvSpPr txBox="1"/>
          <p:nvPr/>
        </p:nvSpPr>
        <p:spPr>
          <a:xfrm>
            <a:off x="6792310" y="3863868"/>
            <a:ext cx="2291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Da notare la </a:t>
            </a:r>
            <a:r>
              <a:rPr lang="it-IT" dirty="0" err="1" smtClean="0"/>
              <a:t>differerenza</a:t>
            </a:r>
            <a:r>
              <a:rPr lang="it-IT" dirty="0" smtClean="0"/>
              <a:t> di M</a:t>
            </a:r>
          </a:p>
          <a:p>
            <a:r>
              <a:rPr lang="it-IT" dirty="0" smtClean="0"/>
              <a:t>Tra le due serie</a:t>
            </a:r>
            <a:endParaRPr lang="en-US" dirty="0"/>
          </a:p>
        </p:txBody>
      </p:sp>
      <p:cxnSp>
        <p:nvCxnSpPr>
          <p:cNvPr id="394" name="Straight Arrow Connector 393"/>
          <p:cNvCxnSpPr/>
          <p:nvPr/>
        </p:nvCxnSpPr>
        <p:spPr>
          <a:xfrm flipV="1">
            <a:off x="6727559" y="4837361"/>
            <a:ext cx="1116162" cy="23268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8433" name="Picture 1" descr="AF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04664"/>
            <a:ext cx="5652120" cy="5075825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539552" y="5517232"/>
            <a:ext cx="766479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diagramma AFM. A: Na</a:t>
            </a:r>
            <a:r>
              <a:rPr kumimoji="0" lang="pt-BR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O+K</a:t>
            </a:r>
            <a:r>
              <a:rPr kumimoji="0" lang="pt-BR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O; F: FeOt; M: MgO. 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Curve in grigio: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 = trend alcalino delle Hawaii; 2 = trend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tholeiitico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delle Hawaii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MacDonald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&amp;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Katsura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 1964). 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6" descr="AFM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5DC"/>
              </a:clrFrom>
              <a:clrTo>
                <a:srgbClr val="FFF5D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8838" y="47625"/>
            <a:ext cx="7608887" cy="675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95536" y="1988840"/>
          <a:ext cx="8513762" cy="173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Worksheet" r:id="rId3" imgW="4029143" imgH="819240" progId="Excel.Sheet.8">
                  <p:embed/>
                </p:oleObj>
              </mc:Choice>
              <mc:Fallback>
                <p:oleObj name="Worksheet" r:id="rId3" imgW="4029143" imgH="81924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988840"/>
                        <a:ext cx="8513762" cy="173037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6385" name="Picture 1" descr="Na-K%20Le%20B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4387838" cy="3187824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572000" y="476672"/>
            <a:ext cx="406794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Diagramma Na</a:t>
            </a:r>
            <a:r>
              <a:rPr kumimoji="0" lang="it-IT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O/K</a:t>
            </a:r>
            <a:r>
              <a:rPr kumimoji="0" lang="it-IT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 per la suddivisione in rocce alcaline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sodiche o potassiche (Le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Bas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et</a:t>
            </a:r>
            <a:r>
              <a:rPr kumimoji="0" lang="it-IT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al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., 1986).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8" name="Picture 4" descr="K20 Na2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348880"/>
            <a:ext cx="3600698" cy="4022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ttore 2 8"/>
          <p:cNvCxnSpPr/>
          <p:nvPr/>
        </p:nvCxnSpPr>
        <p:spPr>
          <a:xfrm rot="10800000">
            <a:off x="3779912" y="1916832"/>
            <a:ext cx="4176464" cy="1588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683568" y="4149080"/>
            <a:ext cx="3033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ULTERIORE SUDDIVISIONE PER</a:t>
            </a:r>
          </a:p>
          <a:p>
            <a:r>
              <a:rPr lang="it-IT" dirty="0" smtClean="0"/>
              <a:t> LE ROCCE POTASSICHE</a:t>
            </a:r>
            <a:endParaRPr lang="it-IT" dirty="0"/>
          </a:p>
        </p:txBody>
      </p:sp>
      <p:cxnSp>
        <p:nvCxnSpPr>
          <p:cNvPr id="12" name="Connettore 2 11"/>
          <p:cNvCxnSpPr/>
          <p:nvPr/>
        </p:nvCxnSpPr>
        <p:spPr>
          <a:xfrm flipV="1">
            <a:off x="755576" y="4869160"/>
            <a:ext cx="4752528" cy="1588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cr.nps.gov/history/online_books/geology/publications/pp/554-D/images/fi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7" y="836712"/>
            <a:ext cx="6671329" cy="4032448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899592" y="5157192"/>
            <a:ext cx="63483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Solo l’indice di </a:t>
            </a:r>
            <a:r>
              <a:rPr lang="it-IT" dirty="0" err="1" smtClean="0"/>
              <a:t>Peacock</a:t>
            </a:r>
            <a:r>
              <a:rPr lang="it-IT" dirty="0" smtClean="0"/>
              <a:t> può discriminare una roccia </a:t>
            </a:r>
            <a:r>
              <a:rPr lang="it-IT" dirty="0" err="1" smtClean="0"/>
              <a:t>calc-alcalina</a:t>
            </a:r>
            <a:r>
              <a:rPr lang="it-IT" dirty="0" smtClean="0"/>
              <a:t>,</a:t>
            </a:r>
          </a:p>
          <a:p>
            <a:r>
              <a:rPr lang="it-IT" dirty="0" smtClean="0"/>
              <a:t>Tuttavia non può dir nulla su una </a:t>
            </a:r>
            <a:r>
              <a:rPr lang="it-IT" dirty="0" err="1" smtClean="0"/>
              <a:t>tholeiitica</a:t>
            </a:r>
            <a:r>
              <a:rPr lang="it-IT" dirty="0" smtClean="0"/>
              <a:t> che viene identificata </a:t>
            </a:r>
          </a:p>
          <a:p>
            <a:r>
              <a:rPr lang="it-IT" dirty="0" smtClean="0"/>
              <a:t>Su base mineralogica (2 </a:t>
            </a:r>
            <a:r>
              <a:rPr lang="it-IT" dirty="0" err="1" smtClean="0"/>
              <a:t>px</a:t>
            </a:r>
            <a:r>
              <a:rPr lang="it-IT" dirty="0" smtClean="0"/>
              <a:t>)</a:t>
            </a:r>
            <a:endParaRPr lang="en-GB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9"/>
          <p:cNvGrpSpPr>
            <a:grpSpLocks/>
          </p:cNvGrpSpPr>
          <p:nvPr/>
        </p:nvGrpSpPr>
        <p:grpSpPr bwMode="auto">
          <a:xfrm>
            <a:off x="1763688" y="908720"/>
            <a:ext cx="5581650" cy="5030787"/>
            <a:chOff x="1466" y="1033"/>
            <a:chExt cx="3516" cy="3169"/>
          </a:xfrm>
        </p:grpSpPr>
        <p:sp>
          <p:nvSpPr>
            <p:cNvPr id="5" name="Rectangle 138"/>
            <p:cNvSpPr>
              <a:spLocks noChangeArrowheads="1"/>
            </p:cNvSpPr>
            <p:nvPr/>
          </p:nvSpPr>
          <p:spPr bwMode="auto">
            <a:xfrm>
              <a:off x="1466" y="1033"/>
              <a:ext cx="3516" cy="3169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022" y="1248"/>
              <a:ext cx="2305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   hypothetical set of related volcanics.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547" y="1633"/>
              <a:ext cx="4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Oxide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192" y="1633"/>
              <a:ext cx="17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B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622" y="1633"/>
              <a:ext cx="26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BA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142" y="1633"/>
              <a:ext cx="15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A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3617" y="1633"/>
              <a:ext cx="17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D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047" y="1633"/>
              <a:ext cx="26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RD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4567" y="1633"/>
              <a:ext cx="17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R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1547" y="1825"/>
              <a:ext cx="227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SiO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1773" y="1893"/>
              <a:ext cx="10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100" b="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2169" y="1825"/>
              <a:ext cx="328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50.2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2644" y="1825"/>
              <a:ext cx="328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54.3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3119" y="1825"/>
              <a:ext cx="328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60.1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3594" y="1825"/>
              <a:ext cx="328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64.9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4069" y="1825"/>
              <a:ext cx="328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66.2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4544" y="1825"/>
              <a:ext cx="328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71.5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1547" y="2029"/>
              <a:ext cx="219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TiO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1762" y="2097"/>
              <a:ext cx="10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100" b="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2248" y="2029"/>
              <a:ext cx="24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1.1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2723" y="2029"/>
              <a:ext cx="24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0.8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3198" y="2029"/>
              <a:ext cx="24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0.7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3673" y="2029"/>
              <a:ext cx="24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0.6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4149" y="2029"/>
              <a:ext cx="24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0.5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4624" y="2029"/>
              <a:ext cx="24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0.3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1547" y="2233"/>
              <a:ext cx="181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Al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1660" y="2301"/>
              <a:ext cx="10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100" b="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1705" y="2233"/>
              <a:ext cx="158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1807" y="2301"/>
              <a:ext cx="10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100" b="0">
                  <a:solidFill>
                    <a:srgbClr val="000000"/>
                  </a:solidFill>
                  <a:latin typeface="Arial" charset="0"/>
                </a:rPr>
                <a:t>3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2169" y="2233"/>
              <a:ext cx="328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0" dirty="0">
                  <a:solidFill>
                    <a:srgbClr val="000000"/>
                  </a:solidFill>
                  <a:latin typeface="Arial" charset="0"/>
                </a:rPr>
                <a:t>14.9</a:t>
              </a:r>
              <a:endParaRPr lang="en-US" b="0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2644" y="2233"/>
              <a:ext cx="328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15.7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3119" y="2233"/>
              <a:ext cx="328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16.1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3594" y="2233"/>
              <a:ext cx="328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16.4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4069" y="2233"/>
              <a:ext cx="328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15.3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4544" y="2233"/>
              <a:ext cx="328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14.1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1547" y="2437"/>
              <a:ext cx="215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Fe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1705" y="2504"/>
              <a:ext cx="10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100" b="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1751" y="2437"/>
              <a:ext cx="158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1852" y="2504"/>
              <a:ext cx="10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100" b="0">
                  <a:solidFill>
                    <a:srgbClr val="000000"/>
                  </a:solidFill>
                  <a:latin typeface="Arial" charset="0"/>
                </a:rPr>
                <a:t>3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1898" y="2437"/>
              <a:ext cx="113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*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2169" y="2437"/>
              <a:ext cx="328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10.4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2723" y="2437"/>
              <a:ext cx="24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9.2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3198" y="2437"/>
              <a:ext cx="24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6.9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3673" y="2437"/>
              <a:ext cx="24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5.1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4149" y="2437"/>
              <a:ext cx="24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5.1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4624" y="2437"/>
              <a:ext cx="24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2.8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1" name="Rectangle 49"/>
            <p:cNvSpPr>
              <a:spLocks noChangeArrowheads="1"/>
            </p:cNvSpPr>
            <p:nvPr/>
          </p:nvSpPr>
          <p:spPr bwMode="auto">
            <a:xfrm>
              <a:off x="1547" y="2640"/>
              <a:ext cx="295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MgO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2" name="Rectangle 50"/>
            <p:cNvSpPr>
              <a:spLocks noChangeArrowheads="1"/>
            </p:cNvSpPr>
            <p:nvPr/>
          </p:nvSpPr>
          <p:spPr bwMode="auto">
            <a:xfrm>
              <a:off x="2248" y="2640"/>
              <a:ext cx="24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7.4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3" name="Rectangle 51"/>
            <p:cNvSpPr>
              <a:spLocks noChangeArrowheads="1"/>
            </p:cNvSpPr>
            <p:nvPr/>
          </p:nvSpPr>
          <p:spPr bwMode="auto">
            <a:xfrm>
              <a:off x="2723" y="2640"/>
              <a:ext cx="24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3.7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4" name="Rectangle 52"/>
            <p:cNvSpPr>
              <a:spLocks noChangeArrowheads="1"/>
            </p:cNvSpPr>
            <p:nvPr/>
          </p:nvSpPr>
          <p:spPr bwMode="auto">
            <a:xfrm>
              <a:off x="3198" y="2640"/>
              <a:ext cx="24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2.8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3673" y="2640"/>
              <a:ext cx="24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1.7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6" name="Rectangle 54"/>
            <p:cNvSpPr>
              <a:spLocks noChangeArrowheads="1"/>
            </p:cNvSpPr>
            <p:nvPr/>
          </p:nvSpPr>
          <p:spPr bwMode="auto">
            <a:xfrm>
              <a:off x="4149" y="2640"/>
              <a:ext cx="24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0.9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7" name="Rectangle 55"/>
            <p:cNvSpPr>
              <a:spLocks noChangeArrowheads="1"/>
            </p:cNvSpPr>
            <p:nvPr/>
          </p:nvSpPr>
          <p:spPr bwMode="auto">
            <a:xfrm>
              <a:off x="4624" y="2640"/>
              <a:ext cx="24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0.5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8" name="Rectangle 56"/>
            <p:cNvSpPr>
              <a:spLocks noChangeArrowheads="1"/>
            </p:cNvSpPr>
            <p:nvPr/>
          </p:nvSpPr>
          <p:spPr bwMode="auto">
            <a:xfrm>
              <a:off x="1547" y="2833"/>
              <a:ext cx="280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CaO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9" name="Rectangle 57"/>
            <p:cNvSpPr>
              <a:spLocks noChangeArrowheads="1"/>
            </p:cNvSpPr>
            <p:nvPr/>
          </p:nvSpPr>
          <p:spPr bwMode="auto">
            <a:xfrm>
              <a:off x="2169" y="2833"/>
              <a:ext cx="328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10.0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0" name="Rectangle 58"/>
            <p:cNvSpPr>
              <a:spLocks noChangeArrowheads="1"/>
            </p:cNvSpPr>
            <p:nvPr/>
          </p:nvSpPr>
          <p:spPr bwMode="auto">
            <a:xfrm>
              <a:off x="2723" y="2833"/>
              <a:ext cx="24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8.2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1" name="Rectangle 59"/>
            <p:cNvSpPr>
              <a:spLocks noChangeArrowheads="1"/>
            </p:cNvSpPr>
            <p:nvPr/>
          </p:nvSpPr>
          <p:spPr bwMode="auto">
            <a:xfrm>
              <a:off x="3198" y="2833"/>
              <a:ext cx="24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5.9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2" name="Rectangle 60"/>
            <p:cNvSpPr>
              <a:spLocks noChangeArrowheads="1"/>
            </p:cNvSpPr>
            <p:nvPr/>
          </p:nvSpPr>
          <p:spPr bwMode="auto">
            <a:xfrm>
              <a:off x="3673" y="2833"/>
              <a:ext cx="24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3.6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3" name="Rectangle 61"/>
            <p:cNvSpPr>
              <a:spLocks noChangeArrowheads="1"/>
            </p:cNvSpPr>
            <p:nvPr/>
          </p:nvSpPr>
          <p:spPr bwMode="auto">
            <a:xfrm>
              <a:off x="4149" y="2833"/>
              <a:ext cx="24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3.5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4" name="Rectangle 62"/>
            <p:cNvSpPr>
              <a:spLocks noChangeArrowheads="1"/>
            </p:cNvSpPr>
            <p:nvPr/>
          </p:nvSpPr>
          <p:spPr bwMode="auto">
            <a:xfrm>
              <a:off x="4624" y="2833"/>
              <a:ext cx="24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1.1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5" name="Rectangle 63"/>
            <p:cNvSpPr>
              <a:spLocks noChangeArrowheads="1"/>
            </p:cNvSpPr>
            <p:nvPr/>
          </p:nvSpPr>
          <p:spPr bwMode="auto">
            <a:xfrm>
              <a:off x="1547" y="3025"/>
              <a:ext cx="226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Na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6" name="Rectangle 64"/>
            <p:cNvSpPr>
              <a:spLocks noChangeArrowheads="1"/>
            </p:cNvSpPr>
            <p:nvPr/>
          </p:nvSpPr>
          <p:spPr bwMode="auto">
            <a:xfrm>
              <a:off x="1728" y="3093"/>
              <a:ext cx="10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100" b="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7" name="Rectangle 65"/>
            <p:cNvSpPr>
              <a:spLocks noChangeArrowheads="1"/>
            </p:cNvSpPr>
            <p:nvPr/>
          </p:nvSpPr>
          <p:spPr bwMode="auto">
            <a:xfrm>
              <a:off x="1773" y="3025"/>
              <a:ext cx="158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8" name="Rectangle 66"/>
            <p:cNvSpPr>
              <a:spLocks noChangeArrowheads="1"/>
            </p:cNvSpPr>
            <p:nvPr/>
          </p:nvSpPr>
          <p:spPr bwMode="auto">
            <a:xfrm>
              <a:off x="2248" y="3025"/>
              <a:ext cx="24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2.6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9" name="Rectangle 67"/>
            <p:cNvSpPr>
              <a:spLocks noChangeArrowheads="1"/>
            </p:cNvSpPr>
            <p:nvPr/>
          </p:nvSpPr>
          <p:spPr bwMode="auto">
            <a:xfrm>
              <a:off x="2723" y="3025"/>
              <a:ext cx="24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3.2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0" name="Rectangle 68"/>
            <p:cNvSpPr>
              <a:spLocks noChangeArrowheads="1"/>
            </p:cNvSpPr>
            <p:nvPr/>
          </p:nvSpPr>
          <p:spPr bwMode="auto">
            <a:xfrm>
              <a:off x="3198" y="3025"/>
              <a:ext cx="24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3.8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1" name="Rectangle 69"/>
            <p:cNvSpPr>
              <a:spLocks noChangeArrowheads="1"/>
            </p:cNvSpPr>
            <p:nvPr/>
          </p:nvSpPr>
          <p:spPr bwMode="auto">
            <a:xfrm>
              <a:off x="3673" y="3025"/>
              <a:ext cx="24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3.6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2" name="Rectangle 70"/>
            <p:cNvSpPr>
              <a:spLocks noChangeArrowheads="1"/>
            </p:cNvSpPr>
            <p:nvPr/>
          </p:nvSpPr>
          <p:spPr bwMode="auto">
            <a:xfrm>
              <a:off x="4149" y="3025"/>
              <a:ext cx="24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3.9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3" name="Rectangle 71"/>
            <p:cNvSpPr>
              <a:spLocks noChangeArrowheads="1"/>
            </p:cNvSpPr>
            <p:nvPr/>
          </p:nvSpPr>
          <p:spPr bwMode="auto">
            <a:xfrm>
              <a:off x="4624" y="3025"/>
              <a:ext cx="24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3.4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4" name="Rectangle 72"/>
            <p:cNvSpPr>
              <a:spLocks noChangeArrowheads="1"/>
            </p:cNvSpPr>
            <p:nvPr/>
          </p:nvSpPr>
          <p:spPr bwMode="auto">
            <a:xfrm>
              <a:off x="1547" y="3229"/>
              <a:ext cx="147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K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5" name="Rectangle 73"/>
            <p:cNvSpPr>
              <a:spLocks noChangeArrowheads="1"/>
            </p:cNvSpPr>
            <p:nvPr/>
          </p:nvSpPr>
          <p:spPr bwMode="auto">
            <a:xfrm>
              <a:off x="1637" y="3297"/>
              <a:ext cx="10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100" b="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6" name="Rectangle 74"/>
            <p:cNvSpPr>
              <a:spLocks noChangeArrowheads="1"/>
            </p:cNvSpPr>
            <p:nvPr/>
          </p:nvSpPr>
          <p:spPr bwMode="auto">
            <a:xfrm>
              <a:off x="1683" y="3229"/>
              <a:ext cx="158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7" name="Rectangle 75"/>
            <p:cNvSpPr>
              <a:spLocks noChangeArrowheads="1"/>
            </p:cNvSpPr>
            <p:nvPr/>
          </p:nvSpPr>
          <p:spPr bwMode="auto">
            <a:xfrm>
              <a:off x="2248" y="3229"/>
              <a:ext cx="24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1.0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8" name="Rectangle 76"/>
            <p:cNvSpPr>
              <a:spLocks noChangeArrowheads="1"/>
            </p:cNvSpPr>
            <p:nvPr/>
          </p:nvSpPr>
          <p:spPr bwMode="auto">
            <a:xfrm>
              <a:off x="2723" y="3229"/>
              <a:ext cx="24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2.1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9" name="Rectangle 77"/>
            <p:cNvSpPr>
              <a:spLocks noChangeArrowheads="1"/>
            </p:cNvSpPr>
            <p:nvPr/>
          </p:nvSpPr>
          <p:spPr bwMode="auto">
            <a:xfrm>
              <a:off x="3198" y="3229"/>
              <a:ext cx="24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2.5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0" name="Rectangle 78"/>
            <p:cNvSpPr>
              <a:spLocks noChangeArrowheads="1"/>
            </p:cNvSpPr>
            <p:nvPr/>
          </p:nvSpPr>
          <p:spPr bwMode="auto">
            <a:xfrm>
              <a:off x="3673" y="3229"/>
              <a:ext cx="24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2.5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1" name="Rectangle 79"/>
            <p:cNvSpPr>
              <a:spLocks noChangeArrowheads="1"/>
            </p:cNvSpPr>
            <p:nvPr/>
          </p:nvSpPr>
          <p:spPr bwMode="auto">
            <a:xfrm>
              <a:off x="4149" y="3229"/>
              <a:ext cx="24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3.1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2" name="Rectangle 80"/>
            <p:cNvSpPr>
              <a:spLocks noChangeArrowheads="1"/>
            </p:cNvSpPr>
            <p:nvPr/>
          </p:nvSpPr>
          <p:spPr bwMode="auto">
            <a:xfrm>
              <a:off x="4624" y="3229"/>
              <a:ext cx="24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4.1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3" name="Rectangle 81"/>
            <p:cNvSpPr>
              <a:spLocks noChangeArrowheads="1"/>
            </p:cNvSpPr>
            <p:nvPr/>
          </p:nvSpPr>
          <p:spPr bwMode="auto">
            <a:xfrm>
              <a:off x="1547" y="3433"/>
              <a:ext cx="272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LOI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4" name="Rectangle 82"/>
            <p:cNvSpPr>
              <a:spLocks noChangeArrowheads="1"/>
            </p:cNvSpPr>
            <p:nvPr/>
          </p:nvSpPr>
          <p:spPr bwMode="auto">
            <a:xfrm>
              <a:off x="2248" y="3433"/>
              <a:ext cx="24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1.9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5" name="Rectangle 83"/>
            <p:cNvSpPr>
              <a:spLocks noChangeArrowheads="1"/>
            </p:cNvSpPr>
            <p:nvPr/>
          </p:nvSpPr>
          <p:spPr bwMode="auto">
            <a:xfrm>
              <a:off x="2723" y="3433"/>
              <a:ext cx="24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2.0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6" name="Rectangle 84"/>
            <p:cNvSpPr>
              <a:spLocks noChangeArrowheads="1"/>
            </p:cNvSpPr>
            <p:nvPr/>
          </p:nvSpPr>
          <p:spPr bwMode="auto">
            <a:xfrm>
              <a:off x="3198" y="3433"/>
              <a:ext cx="24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1.8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7" name="Rectangle 85"/>
            <p:cNvSpPr>
              <a:spLocks noChangeArrowheads="1"/>
            </p:cNvSpPr>
            <p:nvPr/>
          </p:nvSpPr>
          <p:spPr bwMode="auto">
            <a:xfrm>
              <a:off x="3673" y="3433"/>
              <a:ext cx="24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1.6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8" name="Rectangle 86"/>
            <p:cNvSpPr>
              <a:spLocks noChangeArrowheads="1"/>
            </p:cNvSpPr>
            <p:nvPr/>
          </p:nvSpPr>
          <p:spPr bwMode="auto">
            <a:xfrm>
              <a:off x="4149" y="3433"/>
              <a:ext cx="24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1.2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9" name="Rectangle 87"/>
            <p:cNvSpPr>
              <a:spLocks noChangeArrowheads="1"/>
            </p:cNvSpPr>
            <p:nvPr/>
          </p:nvSpPr>
          <p:spPr bwMode="auto">
            <a:xfrm>
              <a:off x="4624" y="3433"/>
              <a:ext cx="249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1.4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0" name="Rectangle 88"/>
            <p:cNvSpPr>
              <a:spLocks noChangeArrowheads="1"/>
            </p:cNvSpPr>
            <p:nvPr/>
          </p:nvSpPr>
          <p:spPr bwMode="auto">
            <a:xfrm>
              <a:off x="1547" y="3636"/>
              <a:ext cx="362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Total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1" name="Rectangle 89"/>
            <p:cNvSpPr>
              <a:spLocks noChangeArrowheads="1"/>
            </p:cNvSpPr>
            <p:nvPr/>
          </p:nvSpPr>
          <p:spPr bwMode="auto">
            <a:xfrm>
              <a:off x="2169" y="3636"/>
              <a:ext cx="328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99.5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2" name="Rectangle 90"/>
            <p:cNvSpPr>
              <a:spLocks noChangeArrowheads="1"/>
            </p:cNvSpPr>
            <p:nvPr/>
          </p:nvSpPr>
          <p:spPr bwMode="auto">
            <a:xfrm>
              <a:off x="2644" y="3636"/>
              <a:ext cx="328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99.2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3" name="Rectangle 91"/>
            <p:cNvSpPr>
              <a:spLocks noChangeArrowheads="1"/>
            </p:cNvSpPr>
            <p:nvPr/>
          </p:nvSpPr>
          <p:spPr bwMode="auto">
            <a:xfrm>
              <a:off x="3040" y="3636"/>
              <a:ext cx="396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100.6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4" name="Rectangle 92"/>
            <p:cNvSpPr>
              <a:spLocks noChangeArrowheads="1"/>
            </p:cNvSpPr>
            <p:nvPr/>
          </p:nvSpPr>
          <p:spPr bwMode="auto">
            <a:xfrm>
              <a:off x="3515" y="3636"/>
              <a:ext cx="396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100.0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5" name="Rectangle 93"/>
            <p:cNvSpPr>
              <a:spLocks noChangeArrowheads="1"/>
            </p:cNvSpPr>
            <p:nvPr/>
          </p:nvSpPr>
          <p:spPr bwMode="auto">
            <a:xfrm>
              <a:off x="4069" y="3636"/>
              <a:ext cx="328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99.7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6" name="Rectangle 94"/>
            <p:cNvSpPr>
              <a:spLocks noChangeArrowheads="1"/>
            </p:cNvSpPr>
            <p:nvPr/>
          </p:nvSpPr>
          <p:spPr bwMode="auto">
            <a:xfrm>
              <a:off x="4544" y="3636"/>
              <a:ext cx="328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99.2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7" name="Rectangle 95"/>
            <p:cNvSpPr>
              <a:spLocks noChangeArrowheads="1"/>
            </p:cNvSpPr>
            <p:nvPr/>
          </p:nvSpPr>
          <p:spPr bwMode="auto">
            <a:xfrm>
              <a:off x="1547" y="3840"/>
              <a:ext cx="342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600" b="0">
                  <a:solidFill>
                    <a:srgbClr val="000000"/>
                  </a:solidFill>
                  <a:latin typeface="Arial" charset="0"/>
                </a:rPr>
                <a:t>B = basalt, BA = basaltic andesite, A = andesite, D = dacite, 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8" name="Rectangle 96"/>
            <p:cNvSpPr>
              <a:spLocks noChangeArrowheads="1"/>
            </p:cNvSpPr>
            <p:nvPr/>
          </p:nvSpPr>
          <p:spPr bwMode="auto">
            <a:xfrm>
              <a:off x="1547" y="4032"/>
              <a:ext cx="334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600" b="0">
                  <a:solidFill>
                    <a:srgbClr val="000000"/>
                  </a:solidFill>
                  <a:latin typeface="Arial" charset="0"/>
                </a:rPr>
                <a:t>RD = rhyo-dacite,  R = rhyolite.   Data from Ragland (1989)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9" name="Rectangle 97"/>
            <p:cNvSpPr>
              <a:spLocks noChangeArrowheads="1"/>
            </p:cNvSpPr>
            <p:nvPr/>
          </p:nvSpPr>
          <p:spPr bwMode="auto">
            <a:xfrm>
              <a:off x="1886" y="1056"/>
              <a:ext cx="65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>
                  <a:solidFill>
                    <a:srgbClr val="000000"/>
                  </a:solidFill>
                  <a:latin typeface="Arial" charset="0"/>
                </a:rPr>
                <a:t>Table 8-5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0" name="Rectangle 98"/>
            <p:cNvSpPr>
              <a:spLocks noChangeArrowheads="1"/>
            </p:cNvSpPr>
            <p:nvPr/>
          </p:nvSpPr>
          <p:spPr bwMode="auto">
            <a:xfrm>
              <a:off x="2474" y="1056"/>
              <a:ext cx="2036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700" b="0">
                  <a:solidFill>
                    <a:srgbClr val="000000"/>
                  </a:solidFill>
                  <a:latin typeface="Arial" charset="0"/>
                </a:rPr>
                <a:t>.  Chemical analyses (wt. %) of a</a:t>
              </a:r>
              <a:endParaRPr lang="en-US" b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1" name="Line 99"/>
            <p:cNvSpPr>
              <a:spLocks noChangeShapeType="1"/>
            </p:cNvSpPr>
            <p:nvPr/>
          </p:nvSpPr>
          <p:spPr bwMode="auto">
            <a:xfrm>
              <a:off x="1513" y="1610"/>
              <a:ext cx="1" cy="199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" name="Rectangle 100"/>
            <p:cNvSpPr>
              <a:spLocks noChangeArrowheads="1"/>
            </p:cNvSpPr>
            <p:nvPr/>
          </p:nvSpPr>
          <p:spPr bwMode="auto">
            <a:xfrm>
              <a:off x="1513" y="1610"/>
              <a:ext cx="11" cy="19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3" name="Line 101"/>
            <p:cNvSpPr>
              <a:spLocks noChangeShapeType="1"/>
            </p:cNvSpPr>
            <p:nvPr/>
          </p:nvSpPr>
          <p:spPr bwMode="auto">
            <a:xfrm>
              <a:off x="1988" y="1622"/>
              <a:ext cx="1" cy="19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4" name="Rectangle 102"/>
            <p:cNvSpPr>
              <a:spLocks noChangeArrowheads="1"/>
            </p:cNvSpPr>
            <p:nvPr/>
          </p:nvSpPr>
          <p:spPr bwMode="auto">
            <a:xfrm>
              <a:off x="1988" y="1622"/>
              <a:ext cx="11" cy="198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5" name="Line 103"/>
            <p:cNvSpPr>
              <a:spLocks noChangeShapeType="1"/>
            </p:cNvSpPr>
            <p:nvPr/>
          </p:nvSpPr>
          <p:spPr bwMode="auto">
            <a:xfrm>
              <a:off x="2463" y="1622"/>
              <a:ext cx="1" cy="19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6" name="Rectangle 104"/>
            <p:cNvSpPr>
              <a:spLocks noChangeArrowheads="1"/>
            </p:cNvSpPr>
            <p:nvPr/>
          </p:nvSpPr>
          <p:spPr bwMode="auto">
            <a:xfrm>
              <a:off x="2463" y="1622"/>
              <a:ext cx="11" cy="198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7" name="Line 105"/>
            <p:cNvSpPr>
              <a:spLocks noChangeShapeType="1"/>
            </p:cNvSpPr>
            <p:nvPr/>
          </p:nvSpPr>
          <p:spPr bwMode="auto">
            <a:xfrm>
              <a:off x="2938" y="1622"/>
              <a:ext cx="1" cy="19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8" name="Rectangle 106"/>
            <p:cNvSpPr>
              <a:spLocks noChangeArrowheads="1"/>
            </p:cNvSpPr>
            <p:nvPr/>
          </p:nvSpPr>
          <p:spPr bwMode="auto">
            <a:xfrm>
              <a:off x="2938" y="1622"/>
              <a:ext cx="12" cy="198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9" name="Line 107"/>
            <p:cNvSpPr>
              <a:spLocks noChangeShapeType="1"/>
            </p:cNvSpPr>
            <p:nvPr/>
          </p:nvSpPr>
          <p:spPr bwMode="auto">
            <a:xfrm>
              <a:off x="3413" y="1622"/>
              <a:ext cx="1" cy="19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0" name="Rectangle 108"/>
            <p:cNvSpPr>
              <a:spLocks noChangeArrowheads="1"/>
            </p:cNvSpPr>
            <p:nvPr/>
          </p:nvSpPr>
          <p:spPr bwMode="auto">
            <a:xfrm>
              <a:off x="3413" y="1622"/>
              <a:ext cx="12" cy="198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" name="Line 109"/>
            <p:cNvSpPr>
              <a:spLocks noChangeShapeType="1"/>
            </p:cNvSpPr>
            <p:nvPr/>
          </p:nvSpPr>
          <p:spPr bwMode="auto">
            <a:xfrm>
              <a:off x="3888" y="1622"/>
              <a:ext cx="1" cy="19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2" name="Rectangle 110"/>
            <p:cNvSpPr>
              <a:spLocks noChangeArrowheads="1"/>
            </p:cNvSpPr>
            <p:nvPr/>
          </p:nvSpPr>
          <p:spPr bwMode="auto">
            <a:xfrm>
              <a:off x="3888" y="1622"/>
              <a:ext cx="12" cy="198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3" name="Line 111"/>
            <p:cNvSpPr>
              <a:spLocks noChangeShapeType="1"/>
            </p:cNvSpPr>
            <p:nvPr/>
          </p:nvSpPr>
          <p:spPr bwMode="auto">
            <a:xfrm>
              <a:off x="4363" y="1622"/>
              <a:ext cx="1" cy="19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4" name="Rectangle 112"/>
            <p:cNvSpPr>
              <a:spLocks noChangeArrowheads="1"/>
            </p:cNvSpPr>
            <p:nvPr/>
          </p:nvSpPr>
          <p:spPr bwMode="auto">
            <a:xfrm>
              <a:off x="4363" y="1622"/>
              <a:ext cx="12" cy="198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5" name="Line 113"/>
            <p:cNvSpPr>
              <a:spLocks noChangeShapeType="1"/>
            </p:cNvSpPr>
            <p:nvPr/>
          </p:nvSpPr>
          <p:spPr bwMode="auto">
            <a:xfrm>
              <a:off x="4839" y="1622"/>
              <a:ext cx="1" cy="19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6" name="Rectangle 114"/>
            <p:cNvSpPr>
              <a:spLocks noChangeArrowheads="1"/>
            </p:cNvSpPr>
            <p:nvPr/>
          </p:nvSpPr>
          <p:spPr bwMode="auto">
            <a:xfrm>
              <a:off x="4839" y="1622"/>
              <a:ext cx="11" cy="198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7" name="Line 115"/>
            <p:cNvSpPr>
              <a:spLocks noChangeShapeType="1"/>
            </p:cNvSpPr>
            <p:nvPr/>
          </p:nvSpPr>
          <p:spPr bwMode="auto">
            <a:xfrm>
              <a:off x="1513" y="3625"/>
              <a:ext cx="1" cy="19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8" name="Rectangle 116"/>
            <p:cNvSpPr>
              <a:spLocks noChangeArrowheads="1"/>
            </p:cNvSpPr>
            <p:nvPr/>
          </p:nvSpPr>
          <p:spPr bwMode="auto">
            <a:xfrm>
              <a:off x="1513" y="3625"/>
              <a:ext cx="11" cy="1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9" name="Line 117"/>
            <p:cNvSpPr>
              <a:spLocks noChangeShapeType="1"/>
            </p:cNvSpPr>
            <p:nvPr/>
          </p:nvSpPr>
          <p:spPr bwMode="auto">
            <a:xfrm>
              <a:off x="1988" y="3625"/>
              <a:ext cx="1" cy="19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0" name="Rectangle 118"/>
            <p:cNvSpPr>
              <a:spLocks noChangeArrowheads="1"/>
            </p:cNvSpPr>
            <p:nvPr/>
          </p:nvSpPr>
          <p:spPr bwMode="auto">
            <a:xfrm>
              <a:off x="1988" y="3625"/>
              <a:ext cx="11" cy="1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1" name="Line 119"/>
            <p:cNvSpPr>
              <a:spLocks noChangeShapeType="1"/>
            </p:cNvSpPr>
            <p:nvPr/>
          </p:nvSpPr>
          <p:spPr bwMode="auto">
            <a:xfrm>
              <a:off x="2463" y="3625"/>
              <a:ext cx="1" cy="19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2" name="Rectangle 120"/>
            <p:cNvSpPr>
              <a:spLocks noChangeArrowheads="1"/>
            </p:cNvSpPr>
            <p:nvPr/>
          </p:nvSpPr>
          <p:spPr bwMode="auto">
            <a:xfrm>
              <a:off x="2463" y="3625"/>
              <a:ext cx="11" cy="1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3" name="Line 121"/>
            <p:cNvSpPr>
              <a:spLocks noChangeShapeType="1"/>
            </p:cNvSpPr>
            <p:nvPr/>
          </p:nvSpPr>
          <p:spPr bwMode="auto">
            <a:xfrm>
              <a:off x="2938" y="3625"/>
              <a:ext cx="1" cy="19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4" name="Rectangle 122"/>
            <p:cNvSpPr>
              <a:spLocks noChangeArrowheads="1"/>
            </p:cNvSpPr>
            <p:nvPr/>
          </p:nvSpPr>
          <p:spPr bwMode="auto">
            <a:xfrm>
              <a:off x="2938" y="3625"/>
              <a:ext cx="12" cy="1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5" name="Line 123"/>
            <p:cNvSpPr>
              <a:spLocks noChangeShapeType="1"/>
            </p:cNvSpPr>
            <p:nvPr/>
          </p:nvSpPr>
          <p:spPr bwMode="auto">
            <a:xfrm>
              <a:off x="3413" y="3625"/>
              <a:ext cx="1" cy="19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6" name="Rectangle 124"/>
            <p:cNvSpPr>
              <a:spLocks noChangeArrowheads="1"/>
            </p:cNvSpPr>
            <p:nvPr/>
          </p:nvSpPr>
          <p:spPr bwMode="auto">
            <a:xfrm>
              <a:off x="3413" y="3625"/>
              <a:ext cx="12" cy="1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7" name="Line 125"/>
            <p:cNvSpPr>
              <a:spLocks noChangeShapeType="1"/>
            </p:cNvSpPr>
            <p:nvPr/>
          </p:nvSpPr>
          <p:spPr bwMode="auto">
            <a:xfrm>
              <a:off x="3888" y="3625"/>
              <a:ext cx="1" cy="19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8" name="Rectangle 126"/>
            <p:cNvSpPr>
              <a:spLocks noChangeArrowheads="1"/>
            </p:cNvSpPr>
            <p:nvPr/>
          </p:nvSpPr>
          <p:spPr bwMode="auto">
            <a:xfrm>
              <a:off x="3888" y="3625"/>
              <a:ext cx="12" cy="1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9" name="Line 127"/>
            <p:cNvSpPr>
              <a:spLocks noChangeShapeType="1"/>
            </p:cNvSpPr>
            <p:nvPr/>
          </p:nvSpPr>
          <p:spPr bwMode="auto">
            <a:xfrm>
              <a:off x="4363" y="3625"/>
              <a:ext cx="1" cy="19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0" name="Rectangle 128"/>
            <p:cNvSpPr>
              <a:spLocks noChangeArrowheads="1"/>
            </p:cNvSpPr>
            <p:nvPr/>
          </p:nvSpPr>
          <p:spPr bwMode="auto">
            <a:xfrm>
              <a:off x="4363" y="3625"/>
              <a:ext cx="12" cy="1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1" name="Line 129"/>
            <p:cNvSpPr>
              <a:spLocks noChangeShapeType="1"/>
            </p:cNvSpPr>
            <p:nvPr/>
          </p:nvSpPr>
          <p:spPr bwMode="auto">
            <a:xfrm>
              <a:off x="4839" y="3625"/>
              <a:ext cx="1" cy="19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2" name="Rectangle 130"/>
            <p:cNvSpPr>
              <a:spLocks noChangeArrowheads="1"/>
            </p:cNvSpPr>
            <p:nvPr/>
          </p:nvSpPr>
          <p:spPr bwMode="auto">
            <a:xfrm>
              <a:off x="4839" y="3625"/>
              <a:ext cx="11" cy="19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" name="Line 131"/>
            <p:cNvSpPr>
              <a:spLocks noChangeShapeType="1"/>
            </p:cNvSpPr>
            <p:nvPr/>
          </p:nvSpPr>
          <p:spPr bwMode="auto">
            <a:xfrm>
              <a:off x="1524" y="1610"/>
              <a:ext cx="33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4" name="Rectangle 132"/>
            <p:cNvSpPr>
              <a:spLocks noChangeArrowheads="1"/>
            </p:cNvSpPr>
            <p:nvPr/>
          </p:nvSpPr>
          <p:spPr bwMode="auto">
            <a:xfrm>
              <a:off x="1524" y="1610"/>
              <a:ext cx="3326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5" name="Line 133"/>
            <p:cNvSpPr>
              <a:spLocks noChangeShapeType="1"/>
            </p:cNvSpPr>
            <p:nvPr/>
          </p:nvSpPr>
          <p:spPr bwMode="auto">
            <a:xfrm>
              <a:off x="1524" y="1803"/>
              <a:ext cx="33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6" name="Rectangle 134"/>
            <p:cNvSpPr>
              <a:spLocks noChangeArrowheads="1"/>
            </p:cNvSpPr>
            <p:nvPr/>
          </p:nvSpPr>
          <p:spPr bwMode="auto">
            <a:xfrm>
              <a:off x="1524" y="1803"/>
              <a:ext cx="3326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7" name="Rectangle 135"/>
            <p:cNvSpPr>
              <a:spLocks noChangeArrowheads="1"/>
            </p:cNvSpPr>
            <p:nvPr/>
          </p:nvSpPr>
          <p:spPr bwMode="auto">
            <a:xfrm>
              <a:off x="1513" y="3602"/>
              <a:ext cx="3337" cy="2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8" name="Line 136"/>
            <p:cNvSpPr>
              <a:spLocks noChangeShapeType="1"/>
            </p:cNvSpPr>
            <p:nvPr/>
          </p:nvSpPr>
          <p:spPr bwMode="auto">
            <a:xfrm>
              <a:off x="1524" y="3806"/>
              <a:ext cx="332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9" name="Rectangle 137"/>
            <p:cNvSpPr>
              <a:spLocks noChangeArrowheads="1"/>
            </p:cNvSpPr>
            <p:nvPr/>
          </p:nvSpPr>
          <p:spPr bwMode="auto">
            <a:xfrm>
              <a:off x="1524" y="3806"/>
              <a:ext cx="3326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FOID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692696"/>
            <a:ext cx="5688632" cy="4884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1259632" y="5877272"/>
            <a:ext cx="6127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Nel frazionamento alcuni percorsi sono obbligati</a:t>
            </a:r>
          </a:p>
          <a:p>
            <a:r>
              <a:rPr lang="it-IT" dirty="0" smtClean="0"/>
              <a:t>Questo il motivo per cui tutti i magmi alcalini evoluti sono sodici</a:t>
            </a:r>
            <a:endParaRPr lang="en-GB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09"/>
          <p:cNvSpPr txBox="1">
            <a:spLocks noChangeArrowheads="1"/>
          </p:cNvSpPr>
          <p:nvPr/>
        </p:nvSpPr>
        <p:spPr bwMode="auto">
          <a:xfrm>
            <a:off x="903288" y="0"/>
            <a:ext cx="7104062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0" dirty="0"/>
              <a:t>The Basalt Tetrahedron and the Ne-</a:t>
            </a:r>
            <a:r>
              <a:rPr lang="en-US" sz="2800" b="0" dirty="0" err="1"/>
              <a:t>Ol</a:t>
            </a:r>
            <a:r>
              <a:rPr lang="en-US" sz="2800" b="0" dirty="0"/>
              <a:t>-Q base</a:t>
            </a:r>
          </a:p>
          <a:p>
            <a:endParaRPr lang="en-US" sz="2800" b="0" dirty="0"/>
          </a:p>
          <a:p>
            <a:r>
              <a:rPr lang="en-US" sz="2800" b="0" dirty="0"/>
              <a:t>Alkaline and </a:t>
            </a:r>
            <a:r>
              <a:rPr lang="en-US" sz="2800" b="0" dirty="0" err="1"/>
              <a:t>subalkaline</a:t>
            </a:r>
            <a:r>
              <a:rPr lang="en-US" sz="2800" b="0" dirty="0"/>
              <a:t> fields are again distinct</a:t>
            </a:r>
          </a:p>
        </p:txBody>
      </p:sp>
      <p:sp>
        <p:nvSpPr>
          <p:cNvPr id="21507" name="Rectangle 513"/>
          <p:cNvSpPr>
            <a:spLocks noChangeArrowheads="1"/>
          </p:cNvSpPr>
          <p:nvPr/>
        </p:nvSpPr>
        <p:spPr bwMode="auto">
          <a:xfrm>
            <a:off x="134938" y="6051550"/>
            <a:ext cx="898366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smtClean="0">
                <a:cs typeface="Arial" charset="0"/>
              </a:rPr>
              <a:t> </a:t>
            </a:r>
            <a:r>
              <a:rPr lang="en-US" sz="1400" dirty="0">
                <a:cs typeface="Arial" charset="0"/>
              </a:rPr>
              <a:t>Left: the basalt tetrahedron (after Yoder and Tilley, 1962). J. Pet., 3, 342-532. Right: the base of the basalt tetrahedron using </a:t>
            </a:r>
            <a:r>
              <a:rPr lang="en-US" sz="1400" dirty="0" err="1">
                <a:cs typeface="Arial" charset="0"/>
              </a:rPr>
              <a:t>cation</a:t>
            </a:r>
            <a:r>
              <a:rPr lang="en-US" sz="1400" dirty="0">
                <a:cs typeface="Arial" charset="0"/>
              </a:rPr>
              <a:t> normative minerals, with the compositions of </a:t>
            </a:r>
            <a:r>
              <a:rPr lang="en-US" sz="1400" dirty="0" err="1">
                <a:cs typeface="Arial" charset="0"/>
              </a:rPr>
              <a:t>subalkaline</a:t>
            </a:r>
            <a:r>
              <a:rPr lang="en-US" sz="1400" dirty="0">
                <a:cs typeface="Arial" charset="0"/>
              </a:rPr>
              <a:t> rocks (black) and alkaline rocks (gray) from Figure 8-11, projected from </a:t>
            </a:r>
            <a:r>
              <a:rPr lang="en-US" sz="1400" dirty="0" err="1">
                <a:cs typeface="Arial" charset="0"/>
              </a:rPr>
              <a:t>Cpx</a:t>
            </a:r>
            <a:r>
              <a:rPr lang="en-US" sz="1400" dirty="0">
                <a:cs typeface="Arial" charset="0"/>
              </a:rPr>
              <a:t>. After Irvine and </a:t>
            </a:r>
            <a:r>
              <a:rPr lang="en-US" sz="1400" dirty="0" err="1">
                <a:cs typeface="Arial" charset="0"/>
              </a:rPr>
              <a:t>Baragar</a:t>
            </a:r>
            <a:r>
              <a:rPr lang="en-US" sz="1400" dirty="0">
                <a:cs typeface="Arial" charset="0"/>
              </a:rPr>
              <a:t> (1971).</a:t>
            </a:r>
            <a:r>
              <a:rPr lang="en-US" sz="1400" dirty="0"/>
              <a:t> Can. J. Earth Sci., 8, 523-548.</a:t>
            </a:r>
          </a:p>
        </p:txBody>
      </p:sp>
      <p:pic>
        <p:nvPicPr>
          <p:cNvPr id="21508" name="Picture 514" descr="Fig 8-1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6DF"/>
              </a:clrFrom>
              <a:clrTo>
                <a:srgbClr val="FEF6D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0375" y="1390650"/>
            <a:ext cx="8348663" cy="464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" y="414337"/>
            <a:ext cx="7962900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007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462" descr="Fig 8-12b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6DF"/>
              </a:clrFrom>
              <a:clrTo>
                <a:srgbClr val="FEF6D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6675" y="3148013"/>
            <a:ext cx="3997325" cy="370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2071688" y="6070600"/>
            <a:ext cx="11112" cy="5302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504"/>
          <p:cNvGrpSpPr>
            <a:grpSpLocks/>
          </p:cNvGrpSpPr>
          <p:nvPr/>
        </p:nvGrpSpPr>
        <p:grpSpPr bwMode="auto">
          <a:xfrm>
            <a:off x="251520" y="3717032"/>
            <a:ext cx="5167313" cy="2570162"/>
            <a:chOff x="0" y="2606"/>
            <a:chExt cx="3574" cy="1717"/>
          </a:xfrm>
        </p:grpSpPr>
        <p:sp>
          <p:nvSpPr>
            <p:cNvPr id="29699" name="Freeform 3"/>
            <p:cNvSpPr>
              <a:spLocks/>
            </p:cNvSpPr>
            <p:nvPr/>
          </p:nvSpPr>
          <p:spPr bwMode="auto">
            <a:xfrm>
              <a:off x="1309" y="2671"/>
              <a:ext cx="1969" cy="1493"/>
            </a:xfrm>
            <a:custGeom>
              <a:avLst/>
              <a:gdLst/>
              <a:ahLst/>
              <a:cxnLst>
                <a:cxn ang="0">
                  <a:pos x="1943" y="6"/>
                </a:cxn>
                <a:cxn ang="0">
                  <a:pos x="1917" y="16"/>
                </a:cxn>
                <a:cxn ang="0">
                  <a:pos x="1898" y="22"/>
                </a:cxn>
                <a:cxn ang="0">
                  <a:pos x="1872" y="39"/>
                </a:cxn>
                <a:cxn ang="0">
                  <a:pos x="1846" y="52"/>
                </a:cxn>
                <a:cxn ang="0">
                  <a:pos x="1820" y="65"/>
                </a:cxn>
                <a:cxn ang="0">
                  <a:pos x="1797" y="81"/>
                </a:cxn>
                <a:cxn ang="0">
                  <a:pos x="1749" y="107"/>
                </a:cxn>
                <a:cxn ang="0">
                  <a:pos x="1720" y="129"/>
                </a:cxn>
                <a:cxn ang="0">
                  <a:pos x="1684" y="152"/>
                </a:cxn>
                <a:cxn ang="0">
                  <a:pos x="1648" y="175"/>
                </a:cxn>
                <a:cxn ang="0">
                  <a:pos x="1613" y="201"/>
                </a:cxn>
                <a:cxn ang="0">
                  <a:pos x="1564" y="236"/>
                </a:cxn>
                <a:cxn ang="0">
                  <a:pos x="1525" y="269"/>
                </a:cxn>
                <a:cxn ang="0">
                  <a:pos x="1483" y="304"/>
                </a:cxn>
                <a:cxn ang="0">
                  <a:pos x="1448" y="340"/>
                </a:cxn>
                <a:cxn ang="0">
                  <a:pos x="1402" y="379"/>
                </a:cxn>
                <a:cxn ang="0">
                  <a:pos x="1341" y="440"/>
                </a:cxn>
                <a:cxn ang="0">
                  <a:pos x="1286" y="496"/>
                </a:cxn>
                <a:cxn ang="0">
                  <a:pos x="1198" y="586"/>
                </a:cxn>
                <a:cxn ang="0">
                  <a:pos x="1137" y="651"/>
                </a:cxn>
                <a:cxn ang="0">
                  <a:pos x="1085" y="709"/>
                </a:cxn>
                <a:cxn ang="0">
                  <a:pos x="1020" y="781"/>
                </a:cxn>
                <a:cxn ang="0">
                  <a:pos x="978" y="826"/>
                </a:cxn>
                <a:cxn ang="0">
                  <a:pos x="933" y="881"/>
                </a:cxn>
                <a:cxn ang="0">
                  <a:pos x="897" y="923"/>
                </a:cxn>
                <a:cxn ang="0">
                  <a:pos x="855" y="972"/>
                </a:cxn>
                <a:cxn ang="0">
                  <a:pos x="822" y="1007"/>
                </a:cxn>
                <a:cxn ang="0">
                  <a:pos x="790" y="1046"/>
                </a:cxn>
                <a:cxn ang="0">
                  <a:pos x="764" y="1072"/>
                </a:cxn>
                <a:cxn ang="0">
                  <a:pos x="741" y="1105"/>
                </a:cxn>
                <a:cxn ang="0">
                  <a:pos x="719" y="1127"/>
                </a:cxn>
                <a:cxn ang="0">
                  <a:pos x="699" y="1153"/>
                </a:cxn>
                <a:cxn ang="0">
                  <a:pos x="673" y="1182"/>
                </a:cxn>
                <a:cxn ang="0">
                  <a:pos x="651" y="1212"/>
                </a:cxn>
                <a:cxn ang="0">
                  <a:pos x="628" y="1238"/>
                </a:cxn>
                <a:cxn ang="0">
                  <a:pos x="609" y="1263"/>
                </a:cxn>
                <a:cxn ang="0">
                  <a:pos x="586" y="1276"/>
                </a:cxn>
                <a:cxn ang="0">
                  <a:pos x="563" y="1267"/>
                </a:cxn>
                <a:cxn ang="0">
                  <a:pos x="541" y="1260"/>
                </a:cxn>
                <a:cxn ang="0">
                  <a:pos x="518" y="1250"/>
                </a:cxn>
                <a:cxn ang="0">
                  <a:pos x="492" y="1244"/>
                </a:cxn>
                <a:cxn ang="0">
                  <a:pos x="466" y="1234"/>
                </a:cxn>
                <a:cxn ang="0">
                  <a:pos x="440" y="1228"/>
                </a:cxn>
                <a:cxn ang="0">
                  <a:pos x="411" y="1218"/>
                </a:cxn>
                <a:cxn ang="0">
                  <a:pos x="382" y="1212"/>
                </a:cxn>
                <a:cxn ang="0">
                  <a:pos x="353" y="1202"/>
                </a:cxn>
                <a:cxn ang="0">
                  <a:pos x="314" y="1195"/>
                </a:cxn>
                <a:cxn ang="0">
                  <a:pos x="275" y="1186"/>
                </a:cxn>
                <a:cxn ang="0">
                  <a:pos x="226" y="1179"/>
                </a:cxn>
                <a:cxn ang="0">
                  <a:pos x="181" y="1169"/>
                </a:cxn>
                <a:cxn ang="0">
                  <a:pos x="103" y="1163"/>
                </a:cxn>
                <a:cxn ang="0">
                  <a:pos x="0" y="1493"/>
                </a:cxn>
              </a:cxnLst>
              <a:rect l="0" t="0" r="r" b="b"/>
              <a:pathLst>
                <a:path w="1966" h="1493">
                  <a:moveTo>
                    <a:pt x="0" y="1493"/>
                  </a:moveTo>
                  <a:lnTo>
                    <a:pt x="1966" y="1493"/>
                  </a:lnTo>
                  <a:lnTo>
                    <a:pt x="1966" y="0"/>
                  </a:lnTo>
                  <a:lnTo>
                    <a:pt x="1963" y="6"/>
                  </a:lnTo>
                  <a:lnTo>
                    <a:pt x="1943" y="6"/>
                  </a:lnTo>
                  <a:lnTo>
                    <a:pt x="1940" y="10"/>
                  </a:lnTo>
                  <a:lnTo>
                    <a:pt x="1930" y="10"/>
                  </a:lnTo>
                  <a:lnTo>
                    <a:pt x="1927" y="13"/>
                  </a:lnTo>
                  <a:lnTo>
                    <a:pt x="1920" y="13"/>
                  </a:lnTo>
                  <a:lnTo>
                    <a:pt x="1917" y="16"/>
                  </a:lnTo>
                  <a:lnTo>
                    <a:pt x="1914" y="16"/>
                  </a:lnTo>
                  <a:lnTo>
                    <a:pt x="1911" y="19"/>
                  </a:lnTo>
                  <a:lnTo>
                    <a:pt x="1904" y="19"/>
                  </a:lnTo>
                  <a:lnTo>
                    <a:pt x="1901" y="22"/>
                  </a:lnTo>
                  <a:lnTo>
                    <a:pt x="1898" y="22"/>
                  </a:lnTo>
                  <a:lnTo>
                    <a:pt x="1894" y="26"/>
                  </a:lnTo>
                  <a:lnTo>
                    <a:pt x="1891" y="26"/>
                  </a:lnTo>
                  <a:lnTo>
                    <a:pt x="1885" y="32"/>
                  </a:lnTo>
                  <a:lnTo>
                    <a:pt x="1878" y="32"/>
                  </a:lnTo>
                  <a:lnTo>
                    <a:pt x="1872" y="39"/>
                  </a:lnTo>
                  <a:lnTo>
                    <a:pt x="1869" y="39"/>
                  </a:lnTo>
                  <a:lnTo>
                    <a:pt x="1862" y="42"/>
                  </a:lnTo>
                  <a:lnTo>
                    <a:pt x="1859" y="45"/>
                  </a:lnTo>
                  <a:lnTo>
                    <a:pt x="1852" y="45"/>
                  </a:lnTo>
                  <a:lnTo>
                    <a:pt x="1846" y="52"/>
                  </a:lnTo>
                  <a:lnTo>
                    <a:pt x="1839" y="55"/>
                  </a:lnTo>
                  <a:lnTo>
                    <a:pt x="1836" y="58"/>
                  </a:lnTo>
                  <a:lnTo>
                    <a:pt x="1830" y="61"/>
                  </a:lnTo>
                  <a:lnTo>
                    <a:pt x="1826" y="65"/>
                  </a:lnTo>
                  <a:lnTo>
                    <a:pt x="1820" y="65"/>
                  </a:lnTo>
                  <a:lnTo>
                    <a:pt x="1817" y="68"/>
                  </a:lnTo>
                  <a:lnTo>
                    <a:pt x="1810" y="71"/>
                  </a:lnTo>
                  <a:lnTo>
                    <a:pt x="1807" y="74"/>
                  </a:lnTo>
                  <a:lnTo>
                    <a:pt x="1801" y="78"/>
                  </a:lnTo>
                  <a:lnTo>
                    <a:pt x="1797" y="81"/>
                  </a:lnTo>
                  <a:lnTo>
                    <a:pt x="1784" y="87"/>
                  </a:lnTo>
                  <a:lnTo>
                    <a:pt x="1778" y="91"/>
                  </a:lnTo>
                  <a:lnTo>
                    <a:pt x="1775" y="94"/>
                  </a:lnTo>
                  <a:lnTo>
                    <a:pt x="1762" y="100"/>
                  </a:lnTo>
                  <a:lnTo>
                    <a:pt x="1749" y="107"/>
                  </a:lnTo>
                  <a:lnTo>
                    <a:pt x="1742" y="113"/>
                  </a:lnTo>
                  <a:lnTo>
                    <a:pt x="1736" y="116"/>
                  </a:lnTo>
                  <a:lnTo>
                    <a:pt x="1733" y="120"/>
                  </a:lnTo>
                  <a:lnTo>
                    <a:pt x="1726" y="123"/>
                  </a:lnTo>
                  <a:lnTo>
                    <a:pt x="1720" y="129"/>
                  </a:lnTo>
                  <a:lnTo>
                    <a:pt x="1710" y="133"/>
                  </a:lnTo>
                  <a:lnTo>
                    <a:pt x="1703" y="136"/>
                  </a:lnTo>
                  <a:lnTo>
                    <a:pt x="1697" y="142"/>
                  </a:lnTo>
                  <a:lnTo>
                    <a:pt x="1690" y="146"/>
                  </a:lnTo>
                  <a:lnTo>
                    <a:pt x="1684" y="152"/>
                  </a:lnTo>
                  <a:lnTo>
                    <a:pt x="1677" y="155"/>
                  </a:lnTo>
                  <a:lnTo>
                    <a:pt x="1671" y="162"/>
                  </a:lnTo>
                  <a:lnTo>
                    <a:pt x="1665" y="165"/>
                  </a:lnTo>
                  <a:lnTo>
                    <a:pt x="1655" y="172"/>
                  </a:lnTo>
                  <a:lnTo>
                    <a:pt x="1648" y="175"/>
                  </a:lnTo>
                  <a:lnTo>
                    <a:pt x="1642" y="181"/>
                  </a:lnTo>
                  <a:lnTo>
                    <a:pt x="1635" y="184"/>
                  </a:lnTo>
                  <a:lnTo>
                    <a:pt x="1626" y="191"/>
                  </a:lnTo>
                  <a:lnTo>
                    <a:pt x="1619" y="197"/>
                  </a:lnTo>
                  <a:lnTo>
                    <a:pt x="1613" y="201"/>
                  </a:lnTo>
                  <a:lnTo>
                    <a:pt x="1603" y="207"/>
                  </a:lnTo>
                  <a:lnTo>
                    <a:pt x="1597" y="214"/>
                  </a:lnTo>
                  <a:lnTo>
                    <a:pt x="1587" y="217"/>
                  </a:lnTo>
                  <a:lnTo>
                    <a:pt x="1574" y="230"/>
                  </a:lnTo>
                  <a:lnTo>
                    <a:pt x="1564" y="236"/>
                  </a:lnTo>
                  <a:lnTo>
                    <a:pt x="1558" y="243"/>
                  </a:lnTo>
                  <a:lnTo>
                    <a:pt x="1548" y="249"/>
                  </a:lnTo>
                  <a:lnTo>
                    <a:pt x="1541" y="256"/>
                  </a:lnTo>
                  <a:lnTo>
                    <a:pt x="1532" y="262"/>
                  </a:lnTo>
                  <a:lnTo>
                    <a:pt x="1525" y="269"/>
                  </a:lnTo>
                  <a:lnTo>
                    <a:pt x="1516" y="275"/>
                  </a:lnTo>
                  <a:lnTo>
                    <a:pt x="1509" y="282"/>
                  </a:lnTo>
                  <a:lnTo>
                    <a:pt x="1499" y="288"/>
                  </a:lnTo>
                  <a:lnTo>
                    <a:pt x="1493" y="295"/>
                  </a:lnTo>
                  <a:lnTo>
                    <a:pt x="1483" y="304"/>
                  </a:lnTo>
                  <a:lnTo>
                    <a:pt x="1477" y="311"/>
                  </a:lnTo>
                  <a:lnTo>
                    <a:pt x="1467" y="317"/>
                  </a:lnTo>
                  <a:lnTo>
                    <a:pt x="1464" y="324"/>
                  </a:lnTo>
                  <a:lnTo>
                    <a:pt x="1454" y="330"/>
                  </a:lnTo>
                  <a:lnTo>
                    <a:pt x="1448" y="340"/>
                  </a:lnTo>
                  <a:lnTo>
                    <a:pt x="1438" y="346"/>
                  </a:lnTo>
                  <a:lnTo>
                    <a:pt x="1428" y="356"/>
                  </a:lnTo>
                  <a:lnTo>
                    <a:pt x="1422" y="363"/>
                  </a:lnTo>
                  <a:lnTo>
                    <a:pt x="1412" y="372"/>
                  </a:lnTo>
                  <a:lnTo>
                    <a:pt x="1402" y="379"/>
                  </a:lnTo>
                  <a:lnTo>
                    <a:pt x="1396" y="389"/>
                  </a:lnTo>
                  <a:lnTo>
                    <a:pt x="1386" y="395"/>
                  </a:lnTo>
                  <a:lnTo>
                    <a:pt x="1367" y="415"/>
                  </a:lnTo>
                  <a:lnTo>
                    <a:pt x="1360" y="421"/>
                  </a:lnTo>
                  <a:lnTo>
                    <a:pt x="1341" y="440"/>
                  </a:lnTo>
                  <a:lnTo>
                    <a:pt x="1331" y="450"/>
                  </a:lnTo>
                  <a:lnTo>
                    <a:pt x="1321" y="457"/>
                  </a:lnTo>
                  <a:lnTo>
                    <a:pt x="1311" y="466"/>
                  </a:lnTo>
                  <a:lnTo>
                    <a:pt x="1305" y="476"/>
                  </a:lnTo>
                  <a:lnTo>
                    <a:pt x="1286" y="496"/>
                  </a:lnTo>
                  <a:lnTo>
                    <a:pt x="1266" y="515"/>
                  </a:lnTo>
                  <a:lnTo>
                    <a:pt x="1247" y="534"/>
                  </a:lnTo>
                  <a:lnTo>
                    <a:pt x="1227" y="554"/>
                  </a:lnTo>
                  <a:lnTo>
                    <a:pt x="1218" y="567"/>
                  </a:lnTo>
                  <a:lnTo>
                    <a:pt x="1198" y="586"/>
                  </a:lnTo>
                  <a:lnTo>
                    <a:pt x="1188" y="596"/>
                  </a:lnTo>
                  <a:lnTo>
                    <a:pt x="1175" y="609"/>
                  </a:lnTo>
                  <a:lnTo>
                    <a:pt x="1156" y="628"/>
                  </a:lnTo>
                  <a:lnTo>
                    <a:pt x="1146" y="641"/>
                  </a:lnTo>
                  <a:lnTo>
                    <a:pt x="1137" y="651"/>
                  </a:lnTo>
                  <a:lnTo>
                    <a:pt x="1127" y="664"/>
                  </a:lnTo>
                  <a:lnTo>
                    <a:pt x="1114" y="674"/>
                  </a:lnTo>
                  <a:lnTo>
                    <a:pt x="1104" y="687"/>
                  </a:lnTo>
                  <a:lnTo>
                    <a:pt x="1094" y="696"/>
                  </a:lnTo>
                  <a:lnTo>
                    <a:pt x="1085" y="709"/>
                  </a:lnTo>
                  <a:lnTo>
                    <a:pt x="1072" y="719"/>
                  </a:lnTo>
                  <a:lnTo>
                    <a:pt x="1052" y="745"/>
                  </a:lnTo>
                  <a:lnTo>
                    <a:pt x="1043" y="755"/>
                  </a:lnTo>
                  <a:lnTo>
                    <a:pt x="1030" y="768"/>
                  </a:lnTo>
                  <a:lnTo>
                    <a:pt x="1020" y="781"/>
                  </a:lnTo>
                  <a:lnTo>
                    <a:pt x="1007" y="794"/>
                  </a:lnTo>
                  <a:lnTo>
                    <a:pt x="1001" y="803"/>
                  </a:lnTo>
                  <a:lnTo>
                    <a:pt x="994" y="810"/>
                  </a:lnTo>
                  <a:lnTo>
                    <a:pt x="984" y="820"/>
                  </a:lnTo>
                  <a:lnTo>
                    <a:pt x="978" y="826"/>
                  </a:lnTo>
                  <a:lnTo>
                    <a:pt x="971" y="836"/>
                  </a:lnTo>
                  <a:lnTo>
                    <a:pt x="958" y="849"/>
                  </a:lnTo>
                  <a:lnTo>
                    <a:pt x="952" y="858"/>
                  </a:lnTo>
                  <a:lnTo>
                    <a:pt x="939" y="871"/>
                  </a:lnTo>
                  <a:lnTo>
                    <a:pt x="933" y="881"/>
                  </a:lnTo>
                  <a:lnTo>
                    <a:pt x="920" y="894"/>
                  </a:lnTo>
                  <a:lnTo>
                    <a:pt x="913" y="901"/>
                  </a:lnTo>
                  <a:lnTo>
                    <a:pt x="907" y="910"/>
                  </a:lnTo>
                  <a:lnTo>
                    <a:pt x="900" y="917"/>
                  </a:lnTo>
                  <a:lnTo>
                    <a:pt x="897" y="923"/>
                  </a:lnTo>
                  <a:lnTo>
                    <a:pt x="884" y="936"/>
                  </a:lnTo>
                  <a:lnTo>
                    <a:pt x="871" y="949"/>
                  </a:lnTo>
                  <a:lnTo>
                    <a:pt x="865" y="956"/>
                  </a:lnTo>
                  <a:lnTo>
                    <a:pt x="861" y="962"/>
                  </a:lnTo>
                  <a:lnTo>
                    <a:pt x="855" y="972"/>
                  </a:lnTo>
                  <a:lnTo>
                    <a:pt x="842" y="985"/>
                  </a:lnTo>
                  <a:lnTo>
                    <a:pt x="839" y="991"/>
                  </a:lnTo>
                  <a:lnTo>
                    <a:pt x="832" y="998"/>
                  </a:lnTo>
                  <a:lnTo>
                    <a:pt x="826" y="1001"/>
                  </a:lnTo>
                  <a:lnTo>
                    <a:pt x="822" y="1007"/>
                  </a:lnTo>
                  <a:lnTo>
                    <a:pt x="809" y="1020"/>
                  </a:lnTo>
                  <a:lnTo>
                    <a:pt x="806" y="1027"/>
                  </a:lnTo>
                  <a:lnTo>
                    <a:pt x="800" y="1033"/>
                  </a:lnTo>
                  <a:lnTo>
                    <a:pt x="797" y="1040"/>
                  </a:lnTo>
                  <a:lnTo>
                    <a:pt x="790" y="1046"/>
                  </a:lnTo>
                  <a:lnTo>
                    <a:pt x="784" y="1050"/>
                  </a:lnTo>
                  <a:lnTo>
                    <a:pt x="780" y="1056"/>
                  </a:lnTo>
                  <a:lnTo>
                    <a:pt x="774" y="1063"/>
                  </a:lnTo>
                  <a:lnTo>
                    <a:pt x="771" y="1069"/>
                  </a:lnTo>
                  <a:lnTo>
                    <a:pt x="764" y="1072"/>
                  </a:lnTo>
                  <a:lnTo>
                    <a:pt x="758" y="1085"/>
                  </a:lnTo>
                  <a:lnTo>
                    <a:pt x="751" y="1088"/>
                  </a:lnTo>
                  <a:lnTo>
                    <a:pt x="748" y="1095"/>
                  </a:lnTo>
                  <a:lnTo>
                    <a:pt x="745" y="1098"/>
                  </a:lnTo>
                  <a:lnTo>
                    <a:pt x="741" y="1105"/>
                  </a:lnTo>
                  <a:lnTo>
                    <a:pt x="735" y="1108"/>
                  </a:lnTo>
                  <a:lnTo>
                    <a:pt x="732" y="1114"/>
                  </a:lnTo>
                  <a:lnTo>
                    <a:pt x="728" y="1118"/>
                  </a:lnTo>
                  <a:lnTo>
                    <a:pt x="722" y="1124"/>
                  </a:lnTo>
                  <a:lnTo>
                    <a:pt x="719" y="1127"/>
                  </a:lnTo>
                  <a:lnTo>
                    <a:pt x="716" y="1134"/>
                  </a:lnTo>
                  <a:lnTo>
                    <a:pt x="709" y="1137"/>
                  </a:lnTo>
                  <a:lnTo>
                    <a:pt x="706" y="1144"/>
                  </a:lnTo>
                  <a:lnTo>
                    <a:pt x="703" y="1147"/>
                  </a:lnTo>
                  <a:lnTo>
                    <a:pt x="699" y="1153"/>
                  </a:lnTo>
                  <a:lnTo>
                    <a:pt x="696" y="1157"/>
                  </a:lnTo>
                  <a:lnTo>
                    <a:pt x="690" y="1163"/>
                  </a:lnTo>
                  <a:lnTo>
                    <a:pt x="683" y="1169"/>
                  </a:lnTo>
                  <a:lnTo>
                    <a:pt x="680" y="1176"/>
                  </a:lnTo>
                  <a:lnTo>
                    <a:pt x="673" y="1182"/>
                  </a:lnTo>
                  <a:lnTo>
                    <a:pt x="670" y="1189"/>
                  </a:lnTo>
                  <a:lnTo>
                    <a:pt x="664" y="1195"/>
                  </a:lnTo>
                  <a:lnTo>
                    <a:pt x="660" y="1199"/>
                  </a:lnTo>
                  <a:lnTo>
                    <a:pt x="657" y="1205"/>
                  </a:lnTo>
                  <a:lnTo>
                    <a:pt x="651" y="1212"/>
                  </a:lnTo>
                  <a:lnTo>
                    <a:pt x="644" y="1218"/>
                  </a:lnTo>
                  <a:lnTo>
                    <a:pt x="641" y="1221"/>
                  </a:lnTo>
                  <a:lnTo>
                    <a:pt x="638" y="1228"/>
                  </a:lnTo>
                  <a:lnTo>
                    <a:pt x="631" y="1234"/>
                  </a:lnTo>
                  <a:lnTo>
                    <a:pt x="628" y="1238"/>
                  </a:lnTo>
                  <a:lnTo>
                    <a:pt x="628" y="1241"/>
                  </a:lnTo>
                  <a:lnTo>
                    <a:pt x="622" y="1247"/>
                  </a:lnTo>
                  <a:lnTo>
                    <a:pt x="615" y="1254"/>
                  </a:lnTo>
                  <a:lnTo>
                    <a:pt x="615" y="1257"/>
                  </a:lnTo>
                  <a:lnTo>
                    <a:pt x="609" y="1263"/>
                  </a:lnTo>
                  <a:lnTo>
                    <a:pt x="602" y="1270"/>
                  </a:lnTo>
                  <a:lnTo>
                    <a:pt x="602" y="1273"/>
                  </a:lnTo>
                  <a:lnTo>
                    <a:pt x="596" y="1280"/>
                  </a:lnTo>
                  <a:lnTo>
                    <a:pt x="592" y="1276"/>
                  </a:lnTo>
                  <a:lnTo>
                    <a:pt x="586" y="1276"/>
                  </a:lnTo>
                  <a:lnTo>
                    <a:pt x="583" y="1273"/>
                  </a:lnTo>
                  <a:lnTo>
                    <a:pt x="576" y="1273"/>
                  </a:lnTo>
                  <a:lnTo>
                    <a:pt x="573" y="1270"/>
                  </a:lnTo>
                  <a:lnTo>
                    <a:pt x="570" y="1270"/>
                  </a:lnTo>
                  <a:lnTo>
                    <a:pt x="563" y="1267"/>
                  </a:lnTo>
                  <a:lnTo>
                    <a:pt x="560" y="1267"/>
                  </a:lnTo>
                  <a:lnTo>
                    <a:pt x="554" y="1263"/>
                  </a:lnTo>
                  <a:lnTo>
                    <a:pt x="550" y="1263"/>
                  </a:lnTo>
                  <a:lnTo>
                    <a:pt x="544" y="1260"/>
                  </a:lnTo>
                  <a:lnTo>
                    <a:pt x="541" y="1260"/>
                  </a:lnTo>
                  <a:lnTo>
                    <a:pt x="537" y="1257"/>
                  </a:lnTo>
                  <a:lnTo>
                    <a:pt x="531" y="1257"/>
                  </a:lnTo>
                  <a:lnTo>
                    <a:pt x="528" y="1254"/>
                  </a:lnTo>
                  <a:lnTo>
                    <a:pt x="521" y="1254"/>
                  </a:lnTo>
                  <a:lnTo>
                    <a:pt x="518" y="1250"/>
                  </a:lnTo>
                  <a:lnTo>
                    <a:pt x="515" y="1250"/>
                  </a:lnTo>
                  <a:lnTo>
                    <a:pt x="508" y="1247"/>
                  </a:lnTo>
                  <a:lnTo>
                    <a:pt x="499" y="1247"/>
                  </a:lnTo>
                  <a:lnTo>
                    <a:pt x="495" y="1244"/>
                  </a:lnTo>
                  <a:lnTo>
                    <a:pt x="492" y="1244"/>
                  </a:lnTo>
                  <a:lnTo>
                    <a:pt x="486" y="1241"/>
                  </a:lnTo>
                  <a:lnTo>
                    <a:pt x="482" y="1241"/>
                  </a:lnTo>
                  <a:lnTo>
                    <a:pt x="476" y="1238"/>
                  </a:lnTo>
                  <a:lnTo>
                    <a:pt x="473" y="1238"/>
                  </a:lnTo>
                  <a:lnTo>
                    <a:pt x="466" y="1234"/>
                  </a:lnTo>
                  <a:lnTo>
                    <a:pt x="460" y="1234"/>
                  </a:lnTo>
                  <a:lnTo>
                    <a:pt x="453" y="1231"/>
                  </a:lnTo>
                  <a:lnTo>
                    <a:pt x="450" y="1231"/>
                  </a:lnTo>
                  <a:lnTo>
                    <a:pt x="443" y="1228"/>
                  </a:lnTo>
                  <a:lnTo>
                    <a:pt x="440" y="1228"/>
                  </a:lnTo>
                  <a:lnTo>
                    <a:pt x="434" y="1225"/>
                  </a:lnTo>
                  <a:lnTo>
                    <a:pt x="427" y="1225"/>
                  </a:lnTo>
                  <a:lnTo>
                    <a:pt x="421" y="1221"/>
                  </a:lnTo>
                  <a:lnTo>
                    <a:pt x="418" y="1221"/>
                  </a:lnTo>
                  <a:lnTo>
                    <a:pt x="411" y="1218"/>
                  </a:lnTo>
                  <a:lnTo>
                    <a:pt x="401" y="1218"/>
                  </a:lnTo>
                  <a:lnTo>
                    <a:pt x="398" y="1215"/>
                  </a:lnTo>
                  <a:lnTo>
                    <a:pt x="388" y="1215"/>
                  </a:lnTo>
                  <a:lnTo>
                    <a:pt x="385" y="1212"/>
                  </a:lnTo>
                  <a:lnTo>
                    <a:pt x="382" y="1212"/>
                  </a:lnTo>
                  <a:lnTo>
                    <a:pt x="375" y="1208"/>
                  </a:lnTo>
                  <a:lnTo>
                    <a:pt x="372" y="1208"/>
                  </a:lnTo>
                  <a:lnTo>
                    <a:pt x="366" y="1205"/>
                  </a:lnTo>
                  <a:lnTo>
                    <a:pt x="356" y="1205"/>
                  </a:lnTo>
                  <a:lnTo>
                    <a:pt x="353" y="1202"/>
                  </a:lnTo>
                  <a:lnTo>
                    <a:pt x="343" y="1202"/>
                  </a:lnTo>
                  <a:lnTo>
                    <a:pt x="337" y="1199"/>
                  </a:lnTo>
                  <a:lnTo>
                    <a:pt x="327" y="1199"/>
                  </a:lnTo>
                  <a:lnTo>
                    <a:pt x="324" y="1195"/>
                  </a:lnTo>
                  <a:lnTo>
                    <a:pt x="314" y="1195"/>
                  </a:lnTo>
                  <a:lnTo>
                    <a:pt x="307" y="1192"/>
                  </a:lnTo>
                  <a:lnTo>
                    <a:pt x="298" y="1192"/>
                  </a:lnTo>
                  <a:lnTo>
                    <a:pt x="294" y="1189"/>
                  </a:lnTo>
                  <a:lnTo>
                    <a:pt x="278" y="1189"/>
                  </a:lnTo>
                  <a:lnTo>
                    <a:pt x="275" y="1186"/>
                  </a:lnTo>
                  <a:lnTo>
                    <a:pt x="265" y="1186"/>
                  </a:lnTo>
                  <a:lnTo>
                    <a:pt x="262" y="1182"/>
                  </a:lnTo>
                  <a:lnTo>
                    <a:pt x="246" y="1182"/>
                  </a:lnTo>
                  <a:lnTo>
                    <a:pt x="243" y="1179"/>
                  </a:lnTo>
                  <a:lnTo>
                    <a:pt x="226" y="1179"/>
                  </a:lnTo>
                  <a:lnTo>
                    <a:pt x="223" y="1176"/>
                  </a:lnTo>
                  <a:lnTo>
                    <a:pt x="210" y="1176"/>
                  </a:lnTo>
                  <a:lnTo>
                    <a:pt x="204" y="1173"/>
                  </a:lnTo>
                  <a:lnTo>
                    <a:pt x="188" y="1173"/>
                  </a:lnTo>
                  <a:lnTo>
                    <a:pt x="181" y="1169"/>
                  </a:lnTo>
                  <a:lnTo>
                    <a:pt x="155" y="1169"/>
                  </a:lnTo>
                  <a:lnTo>
                    <a:pt x="152" y="1166"/>
                  </a:lnTo>
                  <a:lnTo>
                    <a:pt x="129" y="1166"/>
                  </a:lnTo>
                  <a:lnTo>
                    <a:pt x="126" y="1163"/>
                  </a:lnTo>
                  <a:lnTo>
                    <a:pt x="103" y="1163"/>
                  </a:lnTo>
                  <a:lnTo>
                    <a:pt x="100" y="1160"/>
                  </a:lnTo>
                  <a:lnTo>
                    <a:pt x="58" y="1160"/>
                  </a:lnTo>
                  <a:lnTo>
                    <a:pt x="55" y="1157"/>
                  </a:lnTo>
                  <a:lnTo>
                    <a:pt x="0" y="1157"/>
                  </a:lnTo>
                  <a:lnTo>
                    <a:pt x="0" y="1493"/>
                  </a:lnTo>
                  <a:close/>
                </a:path>
              </a:pathLst>
            </a:custGeom>
            <a:solidFill>
              <a:srgbClr val="FFC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700" name="Freeform 4"/>
            <p:cNvSpPr>
              <a:spLocks/>
            </p:cNvSpPr>
            <p:nvPr/>
          </p:nvSpPr>
          <p:spPr bwMode="auto">
            <a:xfrm>
              <a:off x="1306" y="2658"/>
              <a:ext cx="1972" cy="1510"/>
            </a:xfrm>
            <a:custGeom>
              <a:avLst/>
              <a:gdLst/>
              <a:ahLst/>
              <a:cxnLst>
                <a:cxn ang="0">
                  <a:pos x="1934" y="19"/>
                </a:cxn>
                <a:cxn ang="0">
                  <a:pos x="1908" y="29"/>
                </a:cxn>
                <a:cxn ang="0">
                  <a:pos x="1882" y="42"/>
                </a:cxn>
                <a:cxn ang="0">
                  <a:pos x="1850" y="61"/>
                </a:cxn>
                <a:cxn ang="0">
                  <a:pos x="1821" y="78"/>
                </a:cxn>
                <a:cxn ang="0">
                  <a:pos x="1779" y="104"/>
                </a:cxn>
                <a:cxn ang="0">
                  <a:pos x="1724" y="139"/>
                </a:cxn>
                <a:cxn ang="0">
                  <a:pos x="1675" y="172"/>
                </a:cxn>
                <a:cxn ang="0">
                  <a:pos x="1636" y="194"/>
                </a:cxn>
                <a:cxn ang="0">
                  <a:pos x="1588" y="227"/>
                </a:cxn>
                <a:cxn ang="0">
                  <a:pos x="1510" y="291"/>
                </a:cxn>
                <a:cxn ang="0">
                  <a:pos x="1413" y="382"/>
                </a:cxn>
                <a:cxn ang="0">
                  <a:pos x="1218" y="577"/>
                </a:cxn>
                <a:cxn ang="0">
                  <a:pos x="1073" y="729"/>
                </a:cxn>
                <a:cxn ang="0">
                  <a:pos x="953" y="868"/>
                </a:cxn>
                <a:cxn ang="0">
                  <a:pos x="862" y="975"/>
                </a:cxn>
                <a:cxn ang="0">
                  <a:pos x="823" y="1020"/>
                </a:cxn>
                <a:cxn ang="0">
                  <a:pos x="794" y="1056"/>
                </a:cxn>
                <a:cxn ang="0">
                  <a:pos x="762" y="1095"/>
                </a:cxn>
                <a:cxn ang="0">
                  <a:pos x="732" y="1124"/>
                </a:cxn>
                <a:cxn ang="0">
                  <a:pos x="700" y="1163"/>
                </a:cxn>
                <a:cxn ang="0">
                  <a:pos x="658" y="1215"/>
                </a:cxn>
                <a:cxn ang="0">
                  <a:pos x="616" y="1267"/>
                </a:cxn>
                <a:cxn ang="0">
                  <a:pos x="587" y="1283"/>
                </a:cxn>
                <a:cxn ang="0">
                  <a:pos x="548" y="1270"/>
                </a:cxn>
                <a:cxn ang="0">
                  <a:pos x="522" y="1260"/>
                </a:cxn>
                <a:cxn ang="0">
                  <a:pos x="480" y="1247"/>
                </a:cxn>
                <a:cxn ang="0">
                  <a:pos x="431" y="1234"/>
                </a:cxn>
                <a:cxn ang="0">
                  <a:pos x="438" y="1241"/>
                </a:cxn>
                <a:cxn ang="0">
                  <a:pos x="486" y="1257"/>
                </a:cxn>
                <a:cxn ang="0">
                  <a:pos x="519" y="1267"/>
                </a:cxn>
                <a:cxn ang="0">
                  <a:pos x="554" y="1280"/>
                </a:cxn>
                <a:cxn ang="0">
                  <a:pos x="583" y="1289"/>
                </a:cxn>
                <a:cxn ang="0">
                  <a:pos x="622" y="1267"/>
                </a:cxn>
                <a:cxn ang="0">
                  <a:pos x="668" y="1212"/>
                </a:cxn>
                <a:cxn ang="0">
                  <a:pos x="710" y="1160"/>
                </a:cxn>
                <a:cxn ang="0">
                  <a:pos x="742" y="1121"/>
                </a:cxn>
                <a:cxn ang="0">
                  <a:pos x="771" y="1085"/>
                </a:cxn>
                <a:cxn ang="0">
                  <a:pos x="804" y="1056"/>
                </a:cxn>
                <a:cxn ang="0">
                  <a:pos x="839" y="1014"/>
                </a:cxn>
                <a:cxn ang="0">
                  <a:pos x="904" y="939"/>
                </a:cxn>
                <a:cxn ang="0">
                  <a:pos x="979" y="852"/>
                </a:cxn>
                <a:cxn ang="0">
                  <a:pos x="1102" y="713"/>
                </a:cxn>
                <a:cxn ang="0">
                  <a:pos x="1312" y="492"/>
                </a:cxn>
                <a:cxn ang="0">
                  <a:pos x="1455" y="356"/>
                </a:cxn>
                <a:cxn ang="0">
                  <a:pos x="1532" y="285"/>
                </a:cxn>
                <a:cxn ang="0">
                  <a:pos x="1604" y="230"/>
                </a:cxn>
                <a:cxn ang="0">
                  <a:pos x="1656" y="191"/>
                </a:cxn>
                <a:cxn ang="0">
                  <a:pos x="1691" y="168"/>
                </a:cxn>
                <a:cxn ang="0">
                  <a:pos x="1730" y="139"/>
                </a:cxn>
                <a:cxn ang="0">
                  <a:pos x="1782" y="107"/>
                </a:cxn>
                <a:cxn ang="0">
                  <a:pos x="1824" y="81"/>
                </a:cxn>
                <a:cxn ang="0">
                  <a:pos x="1856" y="61"/>
                </a:cxn>
                <a:cxn ang="0">
                  <a:pos x="1898" y="42"/>
                </a:cxn>
                <a:cxn ang="0">
                  <a:pos x="1921" y="32"/>
                </a:cxn>
                <a:cxn ang="0">
                  <a:pos x="1950" y="23"/>
                </a:cxn>
                <a:cxn ang="0">
                  <a:pos x="0" y="1510"/>
                </a:cxn>
              </a:cxnLst>
              <a:rect l="0" t="0" r="r" b="b"/>
              <a:pathLst>
                <a:path w="1973" h="1510">
                  <a:moveTo>
                    <a:pt x="0" y="1510"/>
                  </a:moveTo>
                  <a:lnTo>
                    <a:pt x="1973" y="1510"/>
                  </a:lnTo>
                  <a:lnTo>
                    <a:pt x="1973" y="0"/>
                  </a:lnTo>
                  <a:lnTo>
                    <a:pt x="1963" y="19"/>
                  </a:lnTo>
                  <a:lnTo>
                    <a:pt x="1967" y="16"/>
                  </a:lnTo>
                  <a:lnTo>
                    <a:pt x="1947" y="16"/>
                  </a:lnTo>
                  <a:lnTo>
                    <a:pt x="1941" y="19"/>
                  </a:lnTo>
                  <a:lnTo>
                    <a:pt x="1944" y="19"/>
                  </a:lnTo>
                  <a:lnTo>
                    <a:pt x="1934" y="19"/>
                  </a:lnTo>
                  <a:lnTo>
                    <a:pt x="1928" y="23"/>
                  </a:lnTo>
                  <a:lnTo>
                    <a:pt x="1931" y="23"/>
                  </a:lnTo>
                  <a:lnTo>
                    <a:pt x="1924" y="23"/>
                  </a:lnTo>
                  <a:lnTo>
                    <a:pt x="1918" y="26"/>
                  </a:lnTo>
                  <a:lnTo>
                    <a:pt x="1921" y="26"/>
                  </a:lnTo>
                  <a:lnTo>
                    <a:pt x="1918" y="26"/>
                  </a:lnTo>
                  <a:lnTo>
                    <a:pt x="1911" y="29"/>
                  </a:lnTo>
                  <a:lnTo>
                    <a:pt x="1915" y="29"/>
                  </a:lnTo>
                  <a:lnTo>
                    <a:pt x="1908" y="29"/>
                  </a:lnTo>
                  <a:lnTo>
                    <a:pt x="1902" y="32"/>
                  </a:lnTo>
                  <a:lnTo>
                    <a:pt x="1905" y="32"/>
                  </a:lnTo>
                  <a:lnTo>
                    <a:pt x="1902" y="32"/>
                  </a:lnTo>
                  <a:lnTo>
                    <a:pt x="1895" y="35"/>
                  </a:lnTo>
                  <a:lnTo>
                    <a:pt x="1898" y="35"/>
                  </a:lnTo>
                  <a:lnTo>
                    <a:pt x="1895" y="35"/>
                  </a:lnTo>
                  <a:lnTo>
                    <a:pt x="1886" y="42"/>
                  </a:lnTo>
                  <a:lnTo>
                    <a:pt x="1889" y="42"/>
                  </a:lnTo>
                  <a:lnTo>
                    <a:pt x="1882" y="42"/>
                  </a:lnTo>
                  <a:lnTo>
                    <a:pt x="1873" y="48"/>
                  </a:lnTo>
                  <a:lnTo>
                    <a:pt x="1876" y="48"/>
                  </a:lnTo>
                  <a:lnTo>
                    <a:pt x="1873" y="48"/>
                  </a:lnTo>
                  <a:lnTo>
                    <a:pt x="1863" y="52"/>
                  </a:lnTo>
                  <a:lnTo>
                    <a:pt x="1860" y="55"/>
                  </a:lnTo>
                  <a:lnTo>
                    <a:pt x="1863" y="55"/>
                  </a:lnTo>
                  <a:lnTo>
                    <a:pt x="1856" y="55"/>
                  </a:lnTo>
                  <a:lnTo>
                    <a:pt x="1847" y="61"/>
                  </a:lnTo>
                  <a:lnTo>
                    <a:pt x="1850" y="61"/>
                  </a:lnTo>
                  <a:lnTo>
                    <a:pt x="1840" y="65"/>
                  </a:lnTo>
                  <a:lnTo>
                    <a:pt x="1837" y="68"/>
                  </a:lnTo>
                  <a:lnTo>
                    <a:pt x="1840" y="68"/>
                  </a:lnTo>
                  <a:lnTo>
                    <a:pt x="1830" y="71"/>
                  </a:lnTo>
                  <a:lnTo>
                    <a:pt x="1827" y="74"/>
                  </a:lnTo>
                  <a:lnTo>
                    <a:pt x="1830" y="74"/>
                  </a:lnTo>
                  <a:lnTo>
                    <a:pt x="1824" y="74"/>
                  </a:lnTo>
                  <a:lnTo>
                    <a:pt x="1818" y="78"/>
                  </a:lnTo>
                  <a:lnTo>
                    <a:pt x="1821" y="78"/>
                  </a:lnTo>
                  <a:lnTo>
                    <a:pt x="1811" y="81"/>
                  </a:lnTo>
                  <a:lnTo>
                    <a:pt x="1808" y="84"/>
                  </a:lnTo>
                  <a:lnTo>
                    <a:pt x="1811" y="84"/>
                  </a:lnTo>
                  <a:lnTo>
                    <a:pt x="1801" y="87"/>
                  </a:lnTo>
                  <a:lnTo>
                    <a:pt x="1798" y="91"/>
                  </a:lnTo>
                  <a:lnTo>
                    <a:pt x="1801" y="91"/>
                  </a:lnTo>
                  <a:lnTo>
                    <a:pt x="1779" y="100"/>
                  </a:lnTo>
                  <a:lnTo>
                    <a:pt x="1775" y="104"/>
                  </a:lnTo>
                  <a:lnTo>
                    <a:pt x="1779" y="104"/>
                  </a:lnTo>
                  <a:lnTo>
                    <a:pt x="1750" y="116"/>
                  </a:lnTo>
                  <a:lnTo>
                    <a:pt x="1743" y="123"/>
                  </a:lnTo>
                  <a:lnTo>
                    <a:pt x="1746" y="123"/>
                  </a:lnTo>
                  <a:lnTo>
                    <a:pt x="1737" y="126"/>
                  </a:lnTo>
                  <a:lnTo>
                    <a:pt x="1733" y="129"/>
                  </a:lnTo>
                  <a:lnTo>
                    <a:pt x="1737" y="129"/>
                  </a:lnTo>
                  <a:lnTo>
                    <a:pt x="1727" y="133"/>
                  </a:lnTo>
                  <a:lnTo>
                    <a:pt x="1720" y="139"/>
                  </a:lnTo>
                  <a:lnTo>
                    <a:pt x="1724" y="139"/>
                  </a:lnTo>
                  <a:lnTo>
                    <a:pt x="1704" y="146"/>
                  </a:lnTo>
                  <a:lnTo>
                    <a:pt x="1698" y="152"/>
                  </a:lnTo>
                  <a:lnTo>
                    <a:pt x="1701" y="152"/>
                  </a:lnTo>
                  <a:lnTo>
                    <a:pt x="1691" y="155"/>
                  </a:lnTo>
                  <a:lnTo>
                    <a:pt x="1685" y="162"/>
                  </a:lnTo>
                  <a:lnTo>
                    <a:pt x="1688" y="162"/>
                  </a:lnTo>
                  <a:lnTo>
                    <a:pt x="1678" y="165"/>
                  </a:lnTo>
                  <a:lnTo>
                    <a:pt x="1672" y="172"/>
                  </a:lnTo>
                  <a:lnTo>
                    <a:pt x="1675" y="172"/>
                  </a:lnTo>
                  <a:lnTo>
                    <a:pt x="1669" y="175"/>
                  </a:lnTo>
                  <a:lnTo>
                    <a:pt x="1665" y="175"/>
                  </a:lnTo>
                  <a:lnTo>
                    <a:pt x="1656" y="181"/>
                  </a:lnTo>
                  <a:lnTo>
                    <a:pt x="1659" y="181"/>
                  </a:lnTo>
                  <a:lnTo>
                    <a:pt x="1649" y="185"/>
                  </a:lnTo>
                  <a:lnTo>
                    <a:pt x="1643" y="191"/>
                  </a:lnTo>
                  <a:lnTo>
                    <a:pt x="1646" y="191"/>
                  </a:lnTo>
                  <a:lnTo>
                    <a:pt x="1639" y="194"/>
                  </a:lnTo>
                  <a:lnTo>
                    <a:pt x="1636" y="194"/>
                  </a:lnTo>
                  <a:lnTo>
                    <a:pt x="1626" y="201"/>
                  </a:lnTo>
                  <a:lnTo>
                    <a:pt x="1620" y="207"/>
                  </a:lnTo>
                  <a:lnTo>
                    <a:pt x="1623" y="207"/>
                  </a:lnTo>
                  <a:lnTo>
                    <a:pt x="1617" y="210"/>
                  </a:lnTo>
                  <a:lnTo>
                    <a:pt x="1613" y="210"/>
                  </a:lnTo>
                  <a:lnTo>
                    <a:pt x="1604" y="217"/>
                  </a:lnTo>
                  <a:lnTo>
                    <a:pt x="1597" y="223"/>
                  </a:lnTo>
                  <a:lnTo>
                    <a:pt x="1601" y="223"/>
                  </a:lnTo>
                  <a:lnTo>
                    <a:pt x="1588" y="227"/>
                  </a:lnTo>
                  <a:lnTo>
                    <a:pt x="1575" y="240"/>
                  </a:lnTo>
                  <a:lnTo>
                    <a:pt x="1565" y="246"/>
                  </a:lnTo>
                  <a:lnTo>
                    <a:pt x="1558" y="253"/>
                  </a:lnTo>
                  <a:lnTo>
                    <a:pt x="1549" y="259"/>
                  </a:lnTo>
                  <a:lnTo>
                    <a:pt x="1542" y="266"/>
                  </a:lnTo>
                  <a:lnTo>
                    <a:pt x="1532" y="272"/>
                  </a:lnTo>
                  <a:lnTo>
                    <a:pt x="1526" y="278"/>
                  </a:lnTo>
                  <a:lnTo>
                    <a:pt x="1516" y="285"/>
                  </a:lnTo>
                  <a:lnTo>
                    <a:pt x="1510" y="291"/>
                  </a:lnTo>
                  <a:lnTo>
                    <a:pt x="1500" y="298"/>
                  </a:lnTo>
                  <a:lnTo>
                    <a:pt x="1477" y="321"/>
                  </a:lnTo>
                  <a:lnTo>
                    <a:pt x="1468" y="327"/>
                  </a:lnTo>
                  <a:lnTo>
                    <a:pt x="1464" y="337"/>
                  </a:lnTo>
                  <a:lnTo>
                    <a:pt x="1464" y="334"/>
                  </a:lnTo>
                  <a:lnTo>
                    <a:pt x="1455" y="340"/>
                  </a:lnTo>
                  <a:lnTo>
                    <a:pt x="1448" y="350"/>
                  </a:lnTo>
                  <a:lnTo>
                    <a:pt x="1439" y="356"/>
                  </a:lnTo>
                  <a:lnTo>
                    <a:pt x="1413" y="382"/>
                  </a:lnTo>
                  <a:lnTo>
                    <a:pt x="1403" y="389"/>
                  </a:lnTo>
                  <a:lnTo>
                    <a:pt x="1396" y="398"/>
                  </a:lnTo>
                  <a:lnTo>
                    <a:pt x="1387" y="405"/>
                  </a:lnTo>
                  <a:lnTo>
                    <a:pt x="1332" y="460"/>
                  </a:lnTo>
                  <a:lnTo>
                    <a:pt x="1322" y="466"/>
                  </a:lnTo>
                  <a:lnTo>
                    <a:pt x="1312" y="476"/>
                  </a:lnTo>
                  <a:lnTo>
                    <a:pt x="1306" y="486"/>
                  </a:lnTo>
                  <a:lnTo>
                    <a:pt x="1228" y="564"/>
                  </a:lnTo>
                  <a:lnTo>
                    <a:pt x="1218" y="577"/>
                  </a:lnTo>
                  <a:lnTo>
                    <a:pt x="1157" y="638"/>
                  </a:lnTo>
                  <a:lnTo>
                    <a:pt x="1147" y="651"/>
                  </a:lnTo>
                  <a:lnTo>
                    <a:pt x="1137" y="661"/>
                  </a:lnTo>
                  <a:lnTo>
                    <a:pt x="1128" y="674"/>
                  </a:lnTo>
                  <a:lnTo>
                    <a:pt x="1115" y="683"/>
                  </a:lnTo>
                  <a:lnTo>
                    <a:pt x="1105" y="696"/>
                  </a:lnTo>
                  <a:lnTo>
                    <a:pt x="1095" y="706"/>
                  </a:lnTo>
                  <a:lnTo>
                    <a:pt x="1086" y="719"/>
                  </a:lnTo>
                  <a:lnTo>
                    <a:pt x="1073" y="729"/>
                  </a:lnTo>
                  <a:lnTo>
                    <a:pt x="1053" y="755"/>
                  </a:lnTo>
                  <a:lnTo>
                    <a:pt x="1030" y="777"/>
                  </a:lnTo>
                  <a:lnTo>
                    <a:pt x="1021" y="790"/>
                  </a:lnTo>
                  <a:lnTo>
                    <a:pt x="1008" y="803"/>
                  </a:lnTo>
                  <a:lnTo>
                    <a:pt x="1001" y="813"/>
                  </a:lnTo>
                  <a:lnTo>
                    <a:pt x="979" y="836"/>
                  </a:lnTo>
                  <a:lnTo>
                    <a:pt x="972" y="846"/>
                  </a:lnTo>
                  <a:lnTo>
                    <a:pt x="959" y="858"/>
                  </a:lnTo>
                  <a:lnTo>
                    <a:pt x="953" y="868"/>
                  </a:lnTo>
                  <a:lnTo>
                    <a:pt x="940" y="881"/>
                  </a:lnTo>
                  <a:lnTo>
                    <a:pt x="933" y="891"/>
                  </a:lnTo>
                  <a:lnTo>
                    <a:pt x="914" y="910"/>
                  </a:lnTo>
                  <a:lnTo>
                    <a:pt x="907" y="920"/>
                  </a:lnTo>
                  <a:lnTo>
                    <a:pt x="901" y="927"/>
                  </a:lnTo>
                  <a:lnTo>
                    <a:pt x="898" y="936"/>
                  </a:lnTo>
                  <a:lnTo>
                    <a:pt x="898" y="933"/>
                  </a:lnTo>
                  <a:lnTo>
                    <a:pt x="865" y="965"/>
                  </a:lnTo>
                  <a:lnTo>
                    <a:pt x="862" y="975"/>
                  </a:lnTo>
                  <a:lnTo>
                    <a:pt x="862" y="972"/>
                  </a:lnTo>
                  <a:lnTo>
                    <a:pt x="856" y="982"/>
                  </a:lnTo>
                  <a:lnTo>
                    <a:pt x="843" y="995"/>
                  </a:lnTo>
                  <a:lnTo>
                    <a:pt x="839" y="1004"/>
                  </a:lnTo>
                  <a:lnTo>
                    <a:pt x="839" y="1001"/>
                  </a:lnTo>
                  <a:lnTo>
                    <a:pt x="833" y="1008"/>
                  </a:lnTo>
                  <a:lnTo>
                    <a:pt x="836" y="1008"/>
                  </a:lnTo>
                  <a:lnTo>
                    <a:pt x="826" y="1011"/>
                  </a:lnTo>
                  <a:lnTo>
                    <a:pt x="823" y="1020"/>
                  </a:lnTo>
                  <a:lnTo>
                    <a:pt x="823" y="1017"/>
                  </a:lnTo>
                  <a:lnTo>
                    <a:pt x="810" y="1030"/>
                  </a:lnTo>
                  <a:lnTo>
                    <a:pt x="807" y="1040"/>
                  </a:lnTo>
                  <a:lnTo>
                    <a:pt x="807" y="1037"/>
                  </a:lnTo>
                  <a:lnTo>
                    <a:pt x="801" y="1043"/>
                  </a:lnTo>
                  <a:lnTo>
                    <a:pt x="797" y="1053"/>
                  </a:lnTo>
                  <a:lnTo>
                    <a:pt x="797" y="1050"/>
                  </a:lnTo>
                  <a:lnTo>
                    <a:pt x="791" y="1056"/>
                  </a:lnTo>
                  <a:lnTo>
                    <a:pt x="794" y="1056"/>
                  </a:lnTo>
                  <a:lnTo>
                    <a:pt x="784" y="1059"/>
                  </a:lnTo>
                  <a:lnTo>
                    <a:pt x="781" y="1069"/>
                  </a:lnTo>
                  <a:lnTo>
                    <a:pt x="781" y="1066"/>
                  </a:lnTo>
                  <a:lnTo>
                    <a:pt x="775" y="1072"/>
                  </a:lnTo>
                  <a:lnTo>
                    <a:pt x="771" y="1082"/>
                  </a:lnTo>
                  <a:lnTo>
                    <a:pt x="775" y="1079"/>
                  </a:lnTo>
                  <a:lnTo>
                    <a:pt x="765" y="1082"/>
                  </a:lnTo>
                  <a:lnTo>
                    <a:pt x="758" y="1098"/>
                  </a:lnTo>
                  <a:lnTo>
                    <a:pt x="762" y="1095"/>
                  </a:lnTo>
                  <a:lnTo>
                    <a:pt x="752" y="1098"/>
                  </a:lnTo>
                  <a:lnTo>
                    <a:pt x="749" y="1108"/>
                  </a:lnTo>
                  <a:lnTo>
                    <a:pt x="749" y="1105"/>
                  </a:lnTo>
                  <a:lnTo>
                    <a:pt x="745" y="1108"/>
                  </a:lnTo>
                  <a:lnTo>
                    <a:pt x="742" y="1118"/>
                  </a:lnTo>
                  <a:lnTo>
                    <a:pt x="745" y="1114"/>
                  </a:lnTo>
                  <a:lnTo>
                    <a:pt x="736" y="1118"/>
                  </a:lnTo>
                  <a:lnTo>
                    <a:pt x="732" y="1127"/>
                  </a:lnTo>
                  <a:lnTo>
                    <a:pt x="732" y="1124"/>
                  </a:lnTo>
                  <a:lnTo>
                    <a:pt x="720" y="1137"/>
                  </a:lnTo>
                  <a:lnTo>
                    <a:pt x="716" y="1147"/>
                  </a:lnTo>
                  <a:lnTo>
                    <a:pt x="720" y="1144"/>
                  </a:lnTo>
                  <a:lnTo>
                    <a:pt x="710" y="1147"/>
                  </a:lnTo>
                  <a:lnTo>
                    <a:pt x="707" y="1157"/>
                  </a:lnTo>
                  <a:lnTo>
                    <a:pt x="707" y="1153"/>
                  </a:lnTo>
                  <a:lnTo>
                    <a:pt x="703" y="1157"/>
                  </a:lnTo>
                  <a:lnTo>
                    <a:pt x="700" y="1166"/>
                  </a:lnTo>
                  <a:lnTo>
                    <a:pt x="700" y="1163"/>
                  </a:lnTo>
                  <a:lnTo>
                    <a:pt x="684" y="1179"/>
                  </a:lnTo>
                  <a:lnTo>
                    <a:pt x="681" y="1189"/>
                  </a:lnTo>
                  <a:lnTo>
                    <a:pt x="681" y="1186"/>
                  </a:lnTo>
                  <a:lnTo>
                    <a:pt x="674" y="1192"/>
                  </a:lnTo>
                  <a:lnTo>
                    <a:pt x="671" y="1202"/>
                  </a:lnTo>
                  <a:lnTo>
                    <a:pt x="671" y="1199"/>
                  </a:lnTo>
                  <a:lnTo>
                    <a:pt x="661" y="1208"/>
                  </a:lnTo>
                  <a:lnTo>
                    <a:pt x="658" y="1218"/>
                  </a:lnTo>
                  <a:lnTo>
                    <a:pt x="658" y="1215"/>
                  </a:lnTo>
                  <a:lnTo>
                    <a:pt x="642" y="1231"/>
                  </a:lnTo>
                  <a:lnTo>
                    <a:pt x="639" y="1241"/>
                  </a:lnTo>
                  <a:lnTo>
                    <a:pt x="639" y="1238"/>
                  </a:lnTo>
                  <a:lnTo>
                    <a:pt x="629" y="1251"/>
                  </a:lnTo>
                  <a:lnTo>
                    <a:pt x="629" y="1254"/>
                  </a:lnTo>
                  <a:lnTo>
                    <a:pt x="629" y="1251"/>
                  </a:lnTo>
                  <a:lnTo>
                    <a:pt x="616" y="1267"/>
                  </a:lnTo>
                  <a:lnTo>
                    <a:pt x="616" y="1270"/>
                  </a:lnTo>
                  <a:lnTo>
                    <a:pt x="616" y="1267"/>
                  </a:lnTo>
                  <a:lnTo>
                    <a:pt x="603" y="1283"/>
                  </a:lnTo>
                  <a:lnTo>
                    <a:pt x="603" y="1286"/>
                  </a:lnTo>
                  <a:lnTo>
                    <a:pt x="603" y="1283"/>
                  </a:lnTo>
                  <a:lnTo>
                    <a:pt x="596" y="1289"/>
                  </a:lnTo>
                  <a:lnTo>
                    <a:pt x="603" y="1289"/>
                  </a:lnTo>
                  <a:lnTo>
                    <a:pt x="596" y="1286"/>
                  </a:lnTo>
                  <a:lnTo>
                    <a:pt x="590" y="1286"/>
                  </a:lnTo>
                  <a:lnTo>
                    <a:pt x="593" y="1286"/>
                  </a:lnTo>
                  <a:lnTo>
                    <a:pt x="587" y="1283"/>
                  </a:lnTo>
                  <a:lnTo>
                    <a:pt x="580" y="1283"/>
                  </a:lnTo>
                  <a:lnTo>
                    <a:pt x="583" y="1283"/>
                  </a:lnTo>
                  <a:lnTo>
                    <a:pt x="577" y="1280"/>
                  </a:lnTo>
                  <a:lnTo>
                    <a:pt x="574" y="1280"/>
                  </a:lnTo>
                  <a:lnTo>
                    <a:pt x="567" y="1276"/>
                  </a:lnTo>
                  <a:lnTo>
                    <a:pt x="564" y="1276"/>
                  </a:lnTo>
                  <a:lnTo>
                    <a:pt x="558" y="1273"/>
                  </a:lnTo>
                  <a:lnTo>
                    <a:pt x="554" y="1273"/>
                  </a:lnTo>
                  <a:lnTo>
                    <a:pt x="548" y="1270"/>
                  </a:lnTo>
                  <a:lnTo>
                    <a:pt x="545" y="1270"/>
                  </a:lnTo>
                  <a:lnTo>
                    <a:pt x="548" y="1270"/>
                  </a:lnTo>
                  <a:lnTo>
                    <a:pt x="541" y="1267"/>
                  </a:lnTo>
                  <a:lnTo>
                    <a:pt x="535" y="1267"/>
                  </a:lnTo>
                  <a:lnTo>
                    <a:pt x="538" y="1267"/>
                  </a:lnTo>
                  <a:lnTo>
                    <a:pt x="532" y="1263"/>
                  </a:lnTo>
                  <a:lnTo>
                    <a:pt x="525" y="1263"/>
                  </a:lnTo>
                  <a:lnTo>
                    <a:pt x="528" y="1263"/>
                  </a:lnTo>
                  <a:lnTo>
                    <a:pt x="522" y="1260"/>
                  </a:lnTo>
                  <a:lnTo>
                    <a:pt x="519" y="1260"/>
                  </a:lnTo>
                  <a:lnTo>
                    <a:pt x="512" y="1257"/>
                  </a:lnTo>
                  <a:lnTo>
                    <a:pt x="503" y="1257"/>
                  </a:lnTo>
                  <a:lnTo>
                    <a:pt x="506" y="1257"/>
                  </a:lnTo>
                  <a:lnTo>
                    <a:pt x="499" y="1254"/>
                  </a:lnTo>
                  <a:lnTo>
                    <a:pt x="496" y="1254"/>
                  </a:lnTo>
                  <a:lnTo>
                    <a:pt x="490" y="1251"/>
                  </a:lnTo>
                  <a:lnTo>
                    <a:pt x="486" y="1251"/>
                  </a:lnTo>
                  <a:lnTo>
                    <a:pt x="480" y="1247"/>
                  </a:lnTo>
                  <a:lnTo>
                    <a:pt x="477" y="1247"/>
                  </a:lnTo>
                  <a:lnTo>
                    <a:pt x="470" y="1244"/>
                  </a:lnTo>
                  <a:lnTo>
                    <a:pt x="464" y="1244"/>
                  </a:lnTo>
                  <a:lnTo>
                    <a:pt x="457" y="1241"/>
                  </a:lnTo>
                  <a:lnTo>
                    <a:pt x="454" y="1241"/>
                  </a:lnTo>
                  <a:lnTo>
                    <a:pt x="447" y="1238"/>
                  </a:lnTo>
                  <a:lnTo>
                    <a:pt x="444" y="1238"/>
                  </a:lnTo>
                  <a:lnTo>
                    <a:pt x="438" y="1234"/>
                  </a:lnTo>
                  <a:lnTo>
                    <a:pt x="431" y="1234"/>
                  </a:lnTo>
                  <a:lnTo>
                    <a:pt x="425" y="1231"/>
                  </a:lnTo>
                  <a:lnTo>
                    <a:pt x="422" y="1231"/>
                  </a:lnTo>
                  <a:lnTo>
                    <a:pt x="415" y="1228"/>
                  </a:lnTo>
                  <a:lnTo>
                    <a:pt x="405" y="1228"/>
                  </a:lnTo>
                  <a:lnTo>
                    <a:pt x="415" y="1234"/>
                  </a:lnTo>
                  <a:lnTo>
                    <a:pt x="422" y="1238"/>
                  </a:lnTo>
                  <a:lnTo>
                    <a:pt x="425" y="1238"/>
                  </a:lnTo>
                  <a:lnTo>
                    <a:pt x="431" y="1241"/>
                  </a:lnTo>
                  <a:lnTo>
                    <a:pt x="438" y="1241"/>
                  </a:lnTo>
                  <a:lnTo>
                    <a:pt x="444" y="1244"/>
                  </a:lnTo>
                  <a:lnTo>
                    <a:pt x="447" y="1244"/>
                  </a:lnTo>
                  <a:lnTo>
                    <a:pt x="454" y="1247"/>
                  </a:lnTo>
                  <a:lnTo>
                    <a:pt x="457" y="1247"/>
                  </a:lnTo>
                  <a:lnTo>
                    <a:pt x="464" y="1251"/>
                  </a:lnTo>
                  <a:lnTo>
                    <a:pt x="470" y="1251"/>
                  </a:lnTo>
                  <a:lnTo>
                    <a:pt x="477" y="1254"/>
                  </a:lnTo>
                  <a:lnTo>
                    <a:pt x="480" y="1254"/>
                  </a:lnTo>
                  <a:lnTo>
                    <a:pt x="486" y="1257"/>
                  </a:lnTo>
                  <a:lnTo>
                    <a:pt x="490" y="1257"/>
                  </a:lnTo>
                  <a:lnTo>
                    <a:pt x="496" y="1260"/>
                  </a:lnTo>
                  <a:lnTo>
                    <a:pt x="499" y="1260"/>
                  </a:lnTo>
                  <a:lnTo>
                    <a:pt x="496" y="1260"/>
                  </a:lnTo>
                  <a:lnTo>
                    <a:pt x="503" y="1263"/>
                  </a:lnTo>
                  <a:lnTo>
                    <a:pt x="512" y="1263"/>
                  </a:lnTo>
                  <a:lnTo>
                    <a:pt x="519" y="1267"/>
                  </a:lnTo>
                  <a:lnTo>
                    <a:pt x="522" y="1267"/>
                  </a:lnTo>
                  <a:lnTo>
                    <a:pt x="519" y="1267"/>
                  </a:lnTo>
                  <a:lnTo>
                    <a:pt x="525" y="1270"/>
                  </a:lnTo>
                  <a:lnTo>
                    <a:pt x="532" y="1270"/>
                  </a:lnTo>
                  <a:lnTo>
                    <a:pt x="528" y="1270"/>
                  </a:lnTo>
                  <a:lnTo>
                    <a:pt x="535" y="1273"/>
                  </a:lnTo>
                  <a:lnTo>
                    <a:pt x="541" y="1273"/>
                  </a:lnTo>
                  <a:lnTo>
                    <a:pt x="538" y="1273"/>
                  </a:lnTo>
                  <a:lnTo>
                    <a:pt x="545" y="1276"/>
                  </a:lnTo>
                  <a:lnTo>
                    <a:pt x="548" y="1276"/>
                  </a:lnTo>
                  <a:lnTo>
                    <a:pt x="554" y="1280"/>
                  </a:lnTo>
                  <a:lnTo>
                    <a:pt x="558" y="1280"/>
                  </a:lnTo>
                  <a:lnTo>
                    <a:pt x="564" y="1283"/>
                  </a:lnTo>
                  <a:lnTo>
                    <a:pt x="567" y="1283"/>
                  </a:lnTo>
                  <a:lnTo>
                    <a:pt x="574" y="1286"/>
                  </a:lnTo>
                  <a:lnTo>
                    <a:pt x="577" y="1286"/>
                  </a:lnTo>
                  <a:lnTo>
                    <a:pt x="574" y="1286"/>
                  </a:lnTo>
                  <a:lnTo>
                    <a:pt x="580" y="1289"/>
                  </a:lnTo>
                  <a:lnTo>
                    <a:pt x="587" y="1289"/>
                  </a:lnTo>
                  <a:lnTo>
                    <a:pt x="583" y="1289"/>
                  </a:lnTo>
                  <a:lnTo>
                    <a:pt x="590" y="1293"/>
                  </a:lnTo>
                  <a:lnTo>
                    <a:pt x="596" y="1293"/>
                  </a:lnTo>
                  <a:lnTo>
                    <a:pt x="593" y="1293"/>
                  </a:lnTo>
                  <a:lnTo>
                    <a:pt x="600" y="1296"/>
                  </a:lnTo>
                  <a:lnTo>
                    <a:pt x="609" y="1286"/>
                  </a:lnTo>
                  <a:lnTo>
                    <a:pt x="609" y="1283"/>
                  </a:lnTo>
                  <a:lnTo>
                    <a:pt x="609" y="1286"/>
                  </a:lnTo>
                  <a:lnTo>
                    <a:pt x="622" y="1270"/>
                  </a:lnTo>
                  <a:lnTo>
                    <a:pt x="622" y="1267"/>
                  </a:lnTo>
                  <a:lnTo>
                    <a:pt x="622" y="1270"/>
                  </a:lnTo>
                  <a:lnTo>
                    <a:pt x="635" y="1254"/>
                  </a:lnTo>
                  <a:lnTo>
                    <a:pt x="635" y="1251"/>
                  </a:lnTo>
                  <a:lnTo>
                    <a:pt x="635" y="1254"/>
                  </a:lnTo>
                  <a:lnTo>
                    <a:pt x="645" y="1244"/>
                  </a:lnTo>
                  <a:lnTo>
                    <a:pt x="648" y="1234"/>
                  </a:lnTo>
                  <a:lnTo>
                    <a:pt x="648" y="1238"/>
                  </a:lnTo>
                  <a:lnTo>
                    <a:pt x="664" y="1221"/>
                  </a:lnTo>
                  <a:lnTo>
                    <a:pt x="668" y="1212"/>
                  </a:lnTo>
                  <a:lnTo>
                    <a:pt x="668" y="1215"/>
                  </a:lnTo>
                  <a:lnTo>
                    <a:pt x="677" y="1205"/>
                  </a:lnTo>
                  <a:lnTo>
                    <a:pt x="681" y="1195"/>
                  </a:lnTo>
                  <a:lnTo>
                    <a:pt x="681" y="1199"/>
                  </a:lnTo>
                  <a:lnTo>
                    <a:pt x="687" y="1192"/>
                  </a:lnTo>
                  <a:lnTo>
                    <a:pt x="690" y="1182"/>
                  </a:lnTo>
                  <a:lnTo>
                    <a:pt x="690" y="1186"/>
                  </a:lnTo>
                  <a:lnTo>
                    <a:pt x="707" y="1170"/>
                  </a:lnTo>
                  <a:lnTo>
                    <a:pt x="710" y="1160"/>
                  </a:lnTo>
                  <a:lnTo>
                    <a:pt x="710" y="1163"/>
                  </a:lnTo>
                  <a:lnTo>
                    <a:pt x="713" y="1160"/>
                  </a:lnTo>
                  <a:lnTo>
                    <a:pt x="716" y="1150"/>
                  </a:lnTo>
                  <a:lnTo>
                    <a:pt x="713" y="1153"/>
                  </a:lnTo>
                  <a:lnTo>
                    <a:pt x="723" y="1150"/>
                  </a:lnTo>
                  <a:lnTo>
                    <a:pt x="726" y="1140"/>
                  </a:lnTo>
                  <a:lnTo>
                    <a:pt x="726" y="1144"/>
                  </a:lnTo>
                  <a:lnTo>
                    <a:pt x="739" y="1131"/>
                  </a:lnTo>
                  <a:lnTo>
                    <a:pt x="742" y="1121"/>
                  </a:lnTo>
                  <a:lnTo>
                    <a:pt x="739" y="1124"/>
                  </a:lnTo>
                  <a:lnTo>
                    <a:pt x="749" y="1121"/>
                  </a:lnTo>
                  <a:lnTo>
                    <a:pt x="752" y="1111"/>
                  </a:lnTo>
                  <a:lnTo>
                    <a:pt x="752" y="1114"/>
                  </a:lnTo>
                  <a:lnTo>
                    <a:pt x="755" y="1111"/>
                  </a:lnTo>
                  <a:lnTo>
                    <a:pt x="758" y="1101"/>
                  </a:lnTo>
                  <a:lnTo>
                    <a:pt x="755" y="1105"/>
                  </a:lnTo>
                  <a:lnTo>
                    <a:pt x="765" y="1101"/>
                  </a:lnTo>
                  <a:lnTo>
                    <a:pt x="771" y="1085"/>
                  </a:lnTo>
                  <a:lnTo>
                    <a:pt x="768" y="1089"/>
                  </a:lnTo>
                  <a:lnTo>
                    <a:pt x="778" y="1085"/>
                  </a:lnTo>
                  <a:lnTo>
                    <a:pt x="781" y="1076"/>
                  </a:lnTo>
                  <a:lnTo>
                    <a:pt x="781" y="1079"/>
                  </a:lnTo>
                  <a:lnTo>
                    <a:pt x="788" y="1072"/>
                  </a:lnTo>
                  <a:lnTo>
                    <a:pt x="791" y="1063"/>
                  </a:lnTo>
                  <a:lnTo>
                    <a:pt x="788" y="1066"/>
                  </a:lnTo>
                  <a:lnTo>
                    <a:pt x="797" y="1063"/>
                  </a:lnTo>
                  <a:lnTo>
                    <a:pt x="804" y="1056"/>
                  </a:lnTo>
                  <a:lnTo>
                    <a:pt x="807" y="1046"/>
                  </a:lnTo>
                  <a:lnTo>
                    <a:pt x="807" y="1050"/>
                  </a:lnTo>
                  <a:lnTo>
                    <a:pt x="813" y="1043"/>
                  </a:lnTo>
                  <a:lnTo>
                    <a:pt x="817" y="1033"/>
                  </a:lnTo>
                  <a:lnTo>
                    <a:pt x="817" y="1037"/>
                  </a:lnTo>
                  <a:lnTo>
                    <a:pt x="830" y="1024"/>
                  </a:lnTo>
                  <a:lnTo>
                    <a:pt x="833" y="1014"/>
                  </a:lnTo>
                  <a:lnTo>
                    <a:pt x="830" y="1017"/>
                  </a:lnTo>
                  <a:lnTo>
                    <a:pt x="839" y="1014"/>
                  </a:lnTo>
                  <a:lnTo>
                    <a:pt x="846" y="1008"/>
                  </a:lnTo>
                  <a:lnTo>
                    <a:pt x="849" y="998"/>
                  </a:lnTo>
                  <a:lnTo>
                    <a:pt x="849" y="1001"/>
                  </a:lnTo>
                  <a:lnTo>
                    <a:pt x="862" y="988"/>
                  </a:lnTo>
                  <a:lnTo>
                    <a:pt x="869" y="978"/>
                  </a:lnTo>
                  <a:lnTo>
                    <a:pt x="869" y="975"/>
                  </a:lnTo>
                  <a:lnTo>
                    <a:pt x="872" y="969"/>
                  </a:lnTo>
                  <a:lnTo>
                    <a:pt x="872" y="972"/>
                  </a:lnTo>
                  <a:lnTo>
                    <a:pt x="904" y="939"/>
                  </a:lnTo>
                  <a:lnTo>
                    <a:pt x="907" y="930"/>
                  </a:lnTo>
                  <a:lnTo>
                    <a:pt x="907" y="933"/>
                  </a:lnTo>
                  <a:lnTo>
                    <a:pt x="914" y="927"/>
                  </a:lnTo>
                  <a:lnTo>
                    <a:pt x="920" y="917"/>
                  </a:lnTo>
                  <a:lnTo>
                    <a:pt x="940" y="897"/>
                  </a:lnTo>
                  <a:lnTo>
                    <a:pt x="946" y="888"/>
                  </a:lnTo>
                  <a:lnTo>
                    <a:pt x="959" y="875"/>
                  </a:lnTo>
                  <a:lnTo>
                    <a:pt x="966" y="865"/>
                  </a:lnTo>
                  <a:lnTo>
                    <a:pt x="979" y="852"/>
                  </a:lnTo>
                  <a:lnTo>
                    <a:pt x="985" y="842"/>
                  </a:lnTo>
                  <a:lnTo>
                    <a:pt x="1008" y="820"/>
                  </a:lnTo>
                  <a:lnTo>
                    <a:pt x="1014" y="810"/>
                  </a:lnTo>
                  <a:lnTo>
                    <a:pt x="1027" y="797"/>
                  </a:lnTo>
                  <a:lnTo>
                    <a:pt x="1037" y="784"/>
                  </a:lnTo>
                  <a:lnTo>
                    <a:pt x="1060" y="761"/>
                  </a:lnTo>
                  <a:lnTo>
                    <a:pt x="1079" y="735"/>
                  </a:lnTo>
                  <a:lnTo>
                    <a:pt x="1092" y="726"/>
                  </a:lnTo>
                  <a:lnTo>
                    <a:pt x="1102" y="713"/>
                  </a:lnTo>
                  <a:lnTo>
                    <a:pt x="1111" y="703"/>
                  </a:lnTo>
                  <a:lnTo>
                    <a:pt x="1121" y="690"/>
                  </a:lnTo>
                  <a:lnTo>
                    <a:pt x="1134" y="680"/>
                  </a:lnTo>
                  <a:lnTo>
                    <a:pt x="1144" y="667"/>
                  </a:lnTo>
                  <a:lnTo>
                    <a:pt x="1154" y="658"/>
                  </a:lnTo>
                  <a:lnTo>
                    <a:pt x="1163" y="645"/>
                  </a:lnTo>
                  <a:lnTo>
                    <a:pt x="1225" y="583"/>
                  </a:lnTo>
                  <a:lnTo>
                    <a:pt x="1235" y="570"/>
                  </a:lnTo>
                  <a:lnTo>
                    <a:pt x="1312" y="492"/>
                  </a:lnTo>
                  <a:lnTo>
                    <a:pt x="1319" y="483"/>
                  </a:lnTo>
                  <a:lnTo>
                    <a:pt x="1328" y="473"/>
                  </a:lnTo>
                  <a:lnTo>
                    <a:pt x="1338" y="466"/>
                  </a:lnTo>
                  <a:lnTo>
                    <a:pt x="1393" y="411"/>
                  </a:lnTo>
                  <a:lnTo>
                    <a:pt x="1403" y="405"/>
                  </a:lnTo>
                  <a:lnTo>
                    <a:pt x="1409" y="395"/>
                  </a:lnTo>
                  <a:lnTo>
                    <a:pt x="1419" y="389"/>
                  </a:lnTo>
                  <a:lnTo>
                    <a:pt x="1445" y="363"/>
                  </a:lnTo>
                  <a:lnTo>
                    <a:pt x="1455" y="356"/>
                  </a:lnTo>
                  <a:lnTo>
                    <a:pt x="1461" y="347"/>
                  </a:lnTo>
                  <a:lnTo>
                    <a:pt x="1471" y="340"/>
                  </a:lnTo>
                  <a:lnTo>
                    <a:pt x="1474" y="330"/>
                  </a:lnTo>
                  <a:lnTo>
                    <a:pt x="1474" y="334"/>
                  </a:lnTo>
                  <a:lnTo>
                    <a:pt x="1484" y="327"/>
                  </a:lnTo>
                  <a:lnTo>
                    <a:pt x="1507" y="304"/>
                  </a:lnTo>
                  <a:lnTo>
                    <a:pt x="1516" y="298"/>
                  </a:lnTo>
                  <a:lnTo>
                    <a:pt x="1523" y="291"/>
                  </a:lnTo>
                  <a:lnTo>
                    <a:pt x="1532" y="285"/>
                  </a:lnTo>
                  <a:lnTo>
                    <a:pt x="1539" y="278"/>
                  </a:lnTo>
                  <a:lnTo>
                    <a:pt x="1549" y="272"/>
                  </a:lnTo>
                  <a:lnTo>
                    <a:pt x="1555" y="266"/>
                  </a:lnTo>
                  <a:lnTo>
                    <a:pt x="1565" y="259"/>
                  </a:lnTo>
                  <a:lnTo>
                    <a:pt x="1571" y="253"/>
                  </a:lnTo>
                  <a:lnTo>
                    <a:pt x="1581" y="246"/>
                  </a:lnTo>
                  <a:lnTo>
                    <a:pt x="1594" y="233"/>
                  </a:lnTo>
                  <a:lnTo>
                    <a:pt x="1591" y="233"/>
                  </a:lnTo>
                  <a:lnTo>
                    <a:pt x="1604" y="230"/>
                  </a:lnTo>
                  <a:lnTo>
                    <a:pt x="1610" y="223"/>
                  </a:lnTo>
                  <a:lnTo>
                    <a:pt x="1620" y="217"/>
                  </a:lnTo>
                  <a:lnTo>
                    <a:pt x="1617" y="217"/>
                  </a:lnTo>
                  <a:lnTo>
                    <a:pt x="1626" y="214"/>
                  </a:lnTo>
                  <a:lnTo>
                    <a:pt x="1633" y="207"/>
                  </a:lnTo>
                  <a:lnTo>
                    <a:pt x="1643" y="201"/>
                  </a:lnTo>
                  <a:lnTo>
                    <a:pt x="1639" y="201"/>
                  </a:lnTo>
                  <a:lnTo>
                    <a:pt x="1649" y="197"/>
                  </a:lnTo>
                  <a:lnTo>
                    <a:pt x="1656" y="191"/>
                  </a:lnTo>
                  <a:lnTo>
                    <a:pt x="1652" y="191"/>
                  </a:lnTo>
                  <a:lnTo>
                    <a:pt x="1659" y="188"/>
                  </a:lnTo>
                  <a:lnTo>
                    <a:pt x="1662" y="188"/>
                  </a:lnTo>
                  <a:lnTo>
                    <a:pt x="1672" y="181"/>
                  </a:lnTo>
                  <a:lnTo>
                    <a:pt x="1669" y="181"/>
                  </a:lnTo>
                  <a:lnTo>
                    <a:pt x="1678" y="178"/>
                  </a:lnTo>
                  <a:lnTo>
                    <a:pt x="1685" y="172"/>
                  </a:lnTo>
                  <a:lnTo>
                    <a:pt x="1681" y="172"/>
                  </a:lnTo>
                  <a:lnTo>
                    <a:pt x="1691" y="168"/>
                  </a:lnTo>
                  <a:lnTo>
                    <a:pt x="1698" y="162"/>
                  </a:lnTo>
                  <a:lnTo>
                    <a:pt x="1694" y="162"/>
                  </a:lnTo>
                  <a:lnTo>
                    <a:pt x="1704" y="159"/>
                  </a:lnTo>
                  <a:lnTo>
                    <a:pt x="1711" y="152"/>
                  </a:lnTo>
                  <a:lnTo>
                    <a:pt x="1707" y="152"/>
                  </a:lnTo>
                  <a:lnTo>
                    <a:pt x="1714" y="149"/>
                  </a:lnTo>
                  <a:lnTo>
                    <a:pt x="1727" y="146"/>
                  </a:lnTo>
                  <a:lnTo>
                    <a:pt x="1733" y="139"/>
                  </a:lnTo>
                  <a:lnTo>
                    <a:pt x="1730" y="139"/>
                  </a:lnTo>
                  <a:lnTo>
                    <a:pt x="1740" y="136"/>
                  </a:lnTo>
                  <a:lnTo>
                    <a:pt x="1743" y="133"/>
                  </a:lnTo>
                  <a:lnTo>
                    <a:pt x="1740" y="133"/>
                  </a:lnTo>
                  <a:lnTo>
                    <a:pt x="1750" y="129"/>
                  </a:lnTo>
                  <a:lnTo>
                    <a:pt x="1756" y="123"/>
                  </a:lnTo>
                  <a:lnTo>
                    <a:pt x="1753" y="123"/>
                  </a:lnTo>
                  <a:lnTo>
                    <a:pt x="1782" y="110"/>
                  </a:lnTo>
                  <a:lnTo>
                    <a:pt x="1785" y="107"/>
                  </a:lnTo>
                  <a:lnTo>
                    <a:pt x="1782" y="107"/>
                  </a:lnTo>
                  <a:lnTo>
                    <a:pt x="1805" y="97"/>
                  </a:lnTo>
                  <a:lnTo>
                    <a:pt x="1808" y="94"/>
                  </a:lnTo>
                  <a:lnTo>
                    <a:pt x="1805" y="94"/>
                  </a:lnTo>
                  <a:lnTo>
                    <a:pt x="1814" y="91"/>
                  </a:lnTo>
                  <a:lnTo>
                    <a:pt x="1818" y="87"/>
                  </a:lnTo>
                  <a:lnTo>
                    <a:pt x="1814" y="87"/>
                  </a:lnTo>
                  <a:lnTo>
                    <a:pt x="1824" y="84"/>
                  </a:lnTo>
                  <a:lnTo>
                    <a:pt x="1827" y="81"/>
                  </a:lnTo>
                  <a:lnTo>
                    <a:pt x="1824" y="81"/>
                  </a:lnTo>
                  <a:lnTo>
                    <a:pt x="1830" y="81"/>
                  </a:lnTo>
                  <a:lnTo>
                    <a:pt x="1837" y="78"/>
                  </a:lnTo>
                  <a:lnTo>
                    <a:pt x="1834" y="78"/>
                  </a:lnTo>
                  <a:lnTo>
                    <a:pt x="1843" y="74"/>
                  </a:lnTo>
                  <a:lnTo>
                    <a:pt x="1847" y="71"/>
                  </a:lnTo>
                  <a:lnTo>
                    <a:pt x="1843" y="71"/>
                  </a:lnTo>
                  <a:lnTo>
                    <a:pt x="1853" y="68"/>
                  </a:lnTo>
                  <a:lnTo>
                    <a:pt x="1860" y="61"/>
                  </a:lnTo>
                  <a:lnTo>
                    <a:pt x="1856" y="61"/>
                  </a:lnTo>
                  <a:lnTo>
                    <a:pt x="1863" y="61"/>
                  </a:lnTo>
                  <a:lnTo>
                    <a:pt x="1869" y="58"/>
                  </a:lnTo>
                  <a:lnTo>
                    <a:pt x="1866" y="58"/>
                  </a:lnTo>
                  <a:lnTo>
                    <a:pt x="1873" y="55"/>
                  </a:lnTo>
                  <a:lnTo>
                    <a:pt x="1876" y="55"/>
                  </a:lnTo>
                  <a:lnTo>
                    <a:pt x="1886" y="48"/>
                  </a:lnTo>
                  <a:lnTo>
                    <a:pt x="1882" y="48"/>
                  </a:lnTo>
                  <a:lnTo>
                    <a:pt x="1889" y="48"/>
                  </a:lnTo>
                  <a:lnTo>
                    <a:pt x="1898" y="42"/>
                  </a:lnTo>
                  <a:lnTo>
                    <a:pt x="1895" y="42"/>
                  </a:lnTo>
                  <a:lnTo>
                    <a:pt x="1898" y="42"/>
                  </a:lnTo>
                  <a:lnTo>
                    <a:pt x="1905" y="39"/>
                  </a:lnTo>
                  <a:lnTo>
                    <a:pt x="1902" y="39"/>
                  </a:lnTo>
                  <a:lnTo>
                    <a:pt x="1905" y="39"/>
                  </a:lnTo>
                  <a:lnTo>
                    <a:pt x="1911" y="35"/>
                  </a:lnTo>
                  <a:lnTo>
                    <a:pt x="1908" y="35"/>
                  </a:lnTo>
                  <a:lnTo>
                    <a:pt x="1915" y="35"/>
                  </a:lnTo>
                  <a:lnTo>
                    <a:pt x="1921" y="32"/>
                  </a:lnTo>
                  <a:lnTo>
                    <a:pt x="1918" y="32"/>
                  </a:lnTo>
                  <a:lnTo>
                    <a:pt x="1921" y="32"/>
                  </a:lnTo>
                  <a:lnTo>
                    <a:pt x="1928" y="29"/>
                  </a:lnTo>
                  <a:lnTo>
                    <a:pt x="1924" y="29"/>
                  </a:lnTo>
                  <a:lnTo>
                    <a:pt x="1931" y="29"/>
                  </a:lnTo>
                  <a:lnTo>
                    <a:pt x="1937" y="26"/>
                  </a:lnTo>
                  <a:lnTo>
                    <a:pt x="1934" y="26"/>
                  </a:lnTo>
                  <a:lnTo>
                    <a:pt x="1944" y="26"/>
                  </a:lnTo>
                  <a:lnTo>
                    <a:pt x="1950" y="23"/>
                  </a:lnTo>
                  <a:lnTo>
                    <a:pt x="1947" y="23"/>
                  </a:lnTo>
                  <a:lnTo>
                    <a:pt x="1970" y="23"/>
                  </a:lnTo>
                  <a:lnTo>
                    <a:pt x="1973" y="13"/>
                  </a:lnTo>
                  <a:lnTo>
                    <a:pt x="1967" y="13"/>
                  </a:lnTo>
                  <a:lnTo>
                    <a:pt x="1967" y="1506"/>
                  </a:lnTo>
                  <a:lnTo>
                    <a:pt x="1970" y="1503"/>
                  </a:lnTo>
                  <a:lnTo>
                    <a:pt x="4" y="1503"/>
                  </a:lnTo>
                  <a:lnTo>
                    <a:pt x="7" y="1506"/>
                  </a:lnTo>
                  <a:lnTo>
                    <a:pt x="0" y="15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701" name="Freeform 5"/>
            <p:cNvSpPr>
              <a:spLocks/>
            </p:cNvSpPr>
            <p:nvPr/>
          </p:nvSpPr>
          <p:spPr bwMode="auto">
            <a:xfrm>
              <a:off x="1306" y="3823"/>
              <a:ext cx="414" cy="345"/>
            </a:xfrm>
            <a:custGeom>
              <a:avLst/>
              <a:gdLst/>
              <a:ahLst/>
              <a:cxnLst>
                <a:cxn ang="0">
                  <a:pos x="409" y="62"/>
                </a:cxn>
                <a:cxn ang="0">
                  <a:pos x="392" y="59"/>
                </a:cxn>
                <a:cxn ang="0">
                  <a:pos x="389" y="55"/>
                </a:cxn>
                <a:cxn ang="0">
                  <a:pos x="379" y="52"/>
                </a:cxn>
                <a:cxn ang="0">
                  <a:pos x="370" y="49"/>
                </a:cxn>
                <a:cxn ang="0">
                  <a:pos x="363" y="49"/>
                </a:cxn>
                <a:cxn ang="0">
                  <a:pos x="347" y="46"/>
                </a:cxn>
                <a:cxn ang="0">
                  <a:pos x="331" y="42"/>
                </a:cxn>
                <a:cxn ang="0">
                  <a:pos x="328" y="39"/>
                </a:cxn>
                <a:cxn ang="0">
                  <a:pos x="311" y="36"/>
                </a:cxn>
                <a:cxn ang="0">
                  <a:pos x="305" y="36"/>
                </a:cxn>
                <a:cxn ang="0">
                  <a:pos x="282" y="33"/>
                </a:cxn>
                <a:cxn ang="0">
                  <a:pos x="279" y="29"/>
                </a:cxn>
                <a:cxn ang="0">
                  <a:pos x="273" y="29"/>
                </a:cxn>
                <a:cxn ang="0">
                  <a:pos x="250" y="26"/>
                </a:cxn>
                <a:cxn ang="0">
                  <a:pos x="247" y="23"/>
                </a:cxn>
                <a:cxn ang="0">
                  <a:pos x="234" y="23"/>
                </a:cxn>
                <a:cxn ang="0">
                  <a:pos x="214" y="20"/>
                </a:cxn>
                <a:cxn ang="0">
                  <a:pos x="192" y="16"/>
                </a:cxn>
                <a:cxn ang="0">
                  <a:pos x="159" y="13"/>
                </a:cxn>
                <a:cxn ang="0">
                  <a:pos x="156" y="10"/>
                </a:cxn>
                <a:cxn ang="0">
                  <a:pos x="137" y="10"/>
                </a:cxn>
                <a:cxn ang="0">
                  <a:pos x="107" y="7"/>
                </a:cxn>
                <a:cxn ang="0">
                  <a:pos x="104" y="4"/>
                </a:cxn>
                <a:cxn ang="0">
                  <a:pos x="65" y="4"/>
                </a:cxn>
                <a:cxn ang="0">
                  <a:pos x="0" y="0"/>
                </a:cxn>
                <a:cxn ang="0">
                  <a:pos x="7" y="340"/>
                </a:cxn>
                <a:cxn ang="0">
                  <a:pos x="4" y="7"/>
                </a:cxn>
                <a:cxn ang="0">
                  <a:pos x="56" y="7"/>
                </a:cxn>
                <a:cxn ang="0">
                  <a:pos x="104" y="10"/>
                </a:cxn>
                <a:cxn ang="0">
                  <a:pos x="107" y="13"/>
                </a:cxn>
                <a:cxn ang="0">
                  <a:pos x="127" y="13"/>
                </a:cxn>
                <a:cxn ang="0">
                  <a:pos x="156" y="16"/>
                </a:cxn>
                <a:cxn ang="0">
                  <a:pos x="159" y="20"/>
                </a:cxn>
                <a:cxn ang="0">
                  <a:pos x="192" y="23"/>
                </a:cxn>
                <a:cxn ang="0">
                  <a:pos x="214" y="26"/>
                </a:cxn>
                <a:cxn ang="0">
                  <a:pos x="224" y="26"/>
                </a:cxn>
                <a:cxn ang="0">
                  <a:pos x="247" y="29"/>
                </a:cxn>
                <a:cxn ang="0">
                  <a:pos x="250" y="33"/>
                </a:cxn>
                <a:cxn ang="0">
                  <a:pos x="263" y="33"/>
                </a:cxn>
                <a:cxn ang="0">
                  <a:pos x="279" y="36"/>
                </a:cxn>
                <a:cxn ang="0">
                  <a:pos x="282" y="39"/>
                </a:cxn>
                <a:cxn ang="0">
                  <a:pos x="295" y="39"/>
                </a:cxn>
                <a:cxn ang="0">
                  <a:pos x="311" y="42"/>
                </a:cxn>
                <a:cxn ang="0">
                  <a:pos x="328" y="46"/>
                </a:cxn>
                <a:cxn ang="0">
                  <a:pos x="331" y="49"/>
                </a:cxn>
                <a:cxn ang="0">
                  <a:pos x="347" y="52"/>
                </a:cxn>
                <a:cxn ang="0">
                  <a:pos x="354" y="52"/>
                </a:cxn>
                <a:cxn ang="0">
                  <a:pos x="370" y="55"/>
                </a:cxn>
                <a:cxn ang="0">
                  <a:pos x="379" y="59"/>
                </a:cxn>
                <a:cxn ang="0">
                  <a:pos x="389" y="62"/>
                </a:cxn>
                <a:cxn ang="0">
                  <a:pos x="392" y="65"/>
                </a:cxn>
                <a:cxn ang="0">
                  <a:pos x="399" y="65"/>
                </a:cxn>
                <a:cxn ang="0">
                  <a:pos x="415" y="68"/>
                </a:cxn>
              </a:cxnLst>
              <a:rect l="0" t="0" r="r" b="b"/>
              <a:pathLst>
                <a:path w="415" h="344">
                  <a:moveTo>
                    <a:pt x="405" y="62"/>
                  </a:moveTo>
                  <a:lnTo>
                    <a:pt x="409" y="62"/>
                  </a:lnTo>
                  <a:lnTo>
                    <a:pt x="402" y="59"/>
                  </a:lnTo>
                  <a:lnTo>
                    <a:pt x="392" y="59"/>
                  </a:lnTo>
                  <a:lnTo>
                    <a:pt x="396" y="59"/>
                  </a:lnTo>
                  <a:lnTo>
                    <a:pt x="389" y="55"/>
                  </a:lnTo>
                  <a:lnTo>
                    <a:pt x="386" y="55"/>
                  </a:lnTo>
                  <a:lnTo>
                    <a:pt x="379" y="52"/>
                  </a:lnTo>
                  <a:lnTo>
                    <a:pt x="376" y="52"/>
                  </a:lnTo>
                  <a:lnTo>
                    <a:pt x="370" y="49"/>
                  </a:lnTo>
                  <a:lnTo>
                    <a:pt x="360" y="49"/>
                  </a:lnTo>
                  <a:lnTo>
                    <a:pt x="363" y="49"/>
                  </a:lnTo>
                  <a:lnTo>
                    <a:pt x="357" y="46"/>
                  </a:lnTo>
                  <a:lnTo>
                    <a:pt x="347" y="46"/>
                  </a:lnTo>
                  <a:lnTo>
                    <a:pt x="341" y="42"/>
                  </a:lnTo>
                  <a:lnTo>
                    <a:pt x="331" y="42"/>
                  </a:lnTo>
                  <a:lnTo>
                    <a:pt x="334" y="42"/>
                  </a:lnTo>
                  <a:lnTo>
                    <a:pt x="328" y="39"/>
                  </a:lnTo>
                  <a:lnTo>
                    <a:pt x="318" y="39"/>
                  </a:lnTo>
                  <a:lnTo>
                    <a:pt x="311" y="36"/>
                  </a:lnTo>
                  <a:lnTo>
                    <a:pt x="302" y="36"/>
                  </a:lnTo>
                  <a:lnTo>
                    <a:pt x="305" y="36"/>
                  </a:lnTo>
                  <a:lnTo>
                    <a:pt x="298" y="33"/>
                  </a:lnTo>
                  <a:lnTo>
                    <a:pt x="282" y="33"/>
                  </a:lnTo>
                  <a:lnTo>
                    <a:pt x="286" y="33"/>
                  </a:lnTo>
                  <a:lnTo>
                    <a:pt x="279" y="29"/>
                  </a:lnTo>
                  <a:lnTo>
                    <a:pt x="269" y="29"/>
                  </a:lnTo>
                  <a:lnTo>
                    <a:pt x="273" y="29"/>
                  </a:lnTo>
                  <a:lnTo>
                    <a:pt x="266" y="26"/>
                  </a:lnTo>
                  <a:lnTo>
                    <a:pt x="250" y="26"/>
                  </a:lnTo>
                  <a:lnTo>
                    <a:pt x="253" y="26"/>
                  </a:lnTo>
                  <a:lnTo>
                    <a:pt x="247" y="23"/>
                  </a:lnTo>
                  <a:lnTo>
                    <a:pt x="230" y="23"/>
                  </a:lnTo>
                  <a:lnTo>
                    <a:pt x="234" y="23"/>
                  </a:lnTo>
                  <a:lnTo>
                    <a:pt x="227" y="20"/>
                  </a:lnTo>
                  <a:lnTo>
                    <a:pt x="214" y="20"/>
                  </a:lnTo>
                  <a:lnTo>
                    <a:pt x="208" y="16"/>
                  </a:lnTo>
                  <a:lnTo>
                    <a:pt x="192" y="16"/>
                  </a:lnTo>
                  <a:lnTo>
                    <a:pt x="185" y="13"/>
                  </a:lnTo>
                  <a:lnTo>
                    <a:pt x="159" y="13"/>
                  </a:lnTo>
                  <a:lnTo>
                    <a:pt x="162" y="13"/>
                  </a:lnTo>
                  <a:lnTo>
                    <a:pt x="156" y="10"/>
                  </a:lnTo>
                  <a:lnTo>
                    <a:pt x="133" y="10"/>
                  </a:lnTo>
                  <a:lnTo>
                    <a:pt x="137" y="10"/>
                  </a:lnTo>
                  <a:lnTo>
                    <a:pt x="130" y="7"/>
                  </a:lnTo>
                  <a:lnTo>
                    <a:pt x="107" y="7"/>
                  </a:lnTo>
                  <a:lnTo>
                    <a:pt x="111" y="7"/>
                  </a:lnTo>
                  <a:lnTo>
                    <a:pt x="104" y="4"/>
                  </a:lnTo>
                  <a:lnTo>
                    <a:pt x="62" y="4"/>
                  </a:lnTo>
                  <a:lnTo>
                    <a:pt x="65" y="4"/>
                  </a:lnTo>
                  <a:lnTo>
                    <a:pt x="59" y="0"/>
                  </a:lnTo>
                  <a:lnTo>
                    <a:pt x="0" y="0"/>
                  </a:lnTo>
                  <a:lnTo>
                    <a:pt x="0" y="344"/>
                  </a:lnTo>
                  <a:lnTo>
                    <a:pt x="7" y="340"/>
                  </a:lnTo>
                  <a:lnTo>
                    <a:pt x="7" y="4"/>
                  </a:lnTo>
                  <a:lnTo>
                    <a:pt x="4" y="7"/>
                  </a:lnTo>
                  <a:lnTo>
                    <a:pt x="59" y="7"/>
                  </a:lnTo>
                  <a:lnTo>
                    <a:pt x="56" y="7"/>
                  </a:lnTo>
                  <a:lnTo>
                    <a:pt x="62" y="10"/>
                  </a:lnTo>
                  <a:lnTo>
                    <a:pt x="104" y="10"/>
                  </a:lnTo>
                  <a:lnTo>
                    <a:pt x="101" y="10"/>
                  </a:lnTo>
                  <a:lnTo>
                    <a:pt x="107" y="13"/>
                  </a:lnTo>
                  <a:lnTo>
                    <a:pt x="130" y="13"/>
                  </a:lnTo>
                  <a:lnTo>
                    <a:pt x="127" y="13"/>
                  </a:lnTo>
                  <a:lnTo>
                    <a:pt x="133" y="16"/>
                  </a:lnTo>
                  <a:lnTo>
                    <a:pt x="156" y="16"/>
                  </a:lnTo>
                  <a:lnTo>
                    <a:pt x="153" y="16"/>
                  </a:lnTo>
                  <a:lnTo>
                    <a:pt x="159" y="20"/>
                  </a:lnTo>
                  <a:lnTo>
                    <a:pt x="185" y="20"/>
                  </a:lnTo>
                  <a:lnTo>
                    <a:pt x="192" y="23"/>
                  </a:lnTo>
                  <a:lnTo>
                    <a:pt x="208" y="23"/>
                  </a:lnTo>
                  <a:lnTo>
                    <a:pt x="214" y="26"/>
                  </a:lnTo>
                  <a:lnTo>
                    <a:pt x="227" y="26"/>
                  </a:lnTo>
                  <a:lnTo>
                    <a:pt x="224" y="26"/>
                  </a:lnTo>
                  <a:lnTo>
                    <a:pt x="230" y="29"/>
                  </a:lnTo>
                  <a:lnTo>
                    <a:pt x="247" y="29"/>
                  </a:lnTo>
                  <a:lnTo>
                    <a:pt x="243" y="29"/>
                  </a:lnTo>
                  <a:lnTo>
                    <a:pt x="250" y="33"/>
                  </a:lnTo>
                  <a:lnTo>
                    <a:pt x="266" y="33"/>
                  </a:lnTo>
                  <a:lnTo>
                    <a:pt x="263" y="33"/>
                  </a:lnTo>
                  <a:lnTo>
                    <a:pt x="269" y="36"/>
                  </a:lnTo>
                  <a:lnTo>
                    <a:pt x="279" y="36"/>
                  </a:lnTo>
                  <a:lnTo>
                    <a:pt x="276" y="36"/>
                  </a:lnTo>
                  <a:lnTo>
                    <a:pt x="282" y="39"/>
                  </a:lnTo>
                  <a:lnTo>
                    <a:pt x="298" y="39"/>
                  </a:lnTo>
                  <a:lnTo>
                    <a:pt x="295" y="39"/>
                  </a:lnTo>
                  <a:lnTo>
                    <a:pt x="302" y="42"/>
                  </a:lnTo>
                  <a:lnTo>
                    <a:pt x="311" y="42"/>
                  </a:lnTo>
                  <a:lnTo>
                    <a:pt x="318" y="46"/>
                  </a:lnTo>
                  <a:lnTo>
                    <a:pt x="328" y="46"/>
                  </a:lnTo>
                  <a:lnTo>
                    <a:pt x="324" y="46"/>
                  </a:lnTo>
                  <a:lnTo>
                    <a:pt x="331" y="49"/>
                  </a:lnTo>
                  <a:lnTo>
                    <a:pt x="341" y="49"/>
                  </a:lnTo>
                  <a:lnTo>
                    <a:pt x="347" y="52"/>
                  </a:lnTo>
                  <a:lnTo>
                    <a:pt x="357" y="52"/>
                  </a:lnTo>
                  <a:lnTo>
                    <a:pt x="354" y="52"/>
                  </a:lnTo>
                  <a:lnTo>
                    <a:pt x="360" y="55"/>
                  </a:lnTo>
                  <a:lnTo>
                    <a:pt x="370" y="55"/>
                  </a:lnTo>
                  <a:lnTo>
                    <a:pt x="376" y="59"/>
                  </a:lnTo>
                  <a:lnTo>
                    <a:pt x="379" y="59"/>
                  </a:lnTo>
                  <a:lnTo>
                    <a:pt x="386" y="62"/>
                  </a:lnTo>
                  <a:lnTo>
                    <a:pt x="389" y="62"/>
                  </a:lnTo>
                  <a:lnTo>
                    <a:pt x="386" y="62"/>
                  </a:lnTo>
                  <a:lnTo>
                    <a:pt x="392" y="65"/>
                  </a:lnTo>
                  <a:lnTo>
                    <a:pt x="402" y="65"/>
                  </a:lnTo>
                  <a:lnTo>
                    <a:pt x="399" y="65"/>
                  </a:lnTo>
                  <a:lnTo>
                    <a:pt x="405" y="68"/>
                  </a:lnTo>
                  <a:lnTo>
                    <a:pt x="415" y="68"/>
                  </a:lnTo>
                  <a:lnTo>
                    <a:pt x="405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702" name="Freeform 6"/>
            <p:cNvSpPr>
              <a:spLocks/>
            </p:cNvSpPr>
            <p:nvPr/>
          </p:nvSpPr>
          <p:spPr bwMode="auto">
            <a:xfrm>
              <a:off x="337" y="3636"/>
              <a:ext cx="972" cy="528"/>
            </a:xfrm>
            <a:custGeom>
              <a:avLst/>
              <a:gdLst/>
              <a:ahLst/>
              <a:cxnLst>
                <a:cxn ang="0">
                  <a:pos x="891" y="195"/>
                </a:cxn>
                <a:cxn ang="0">
                  <a:pos x="819" y="198"/>
                </a:cxn>
                <a:cxn ang="0">
                  <a:pos x="794" y="204"/>
                </a:cxn>
                <a:cxn ang="0">
                  <a:pos x="751" y="208"/>
                </a:cxn>
                <a:cxn ang="0">
                  <a:pos x="729" y="214"/>
                </a:cxn>
                <a:cxn ang="0">
                  <a:pos x="709" y="217"/>
                </a:cxn>
                <a:cxn ang="0">
                  <a:pos x="693" y="224"/>
                </a:cxn>
                <a:cxn ang="0">
                  <a:pos x="677" y="227"/>
                </a:cxn>
                <a:cxn ang="0">
                  <a:pos x="664" y="234"/>
                </a:cxn>
                <a:cxn ang="0">
                  <a:pos x="645" y="237"/>
                </a:cxn>
                <a:cxn ang="0">
                  <a:pos x="628" y="243"/>
                </a:cxn>
                <a:cxn ang="0">
                  <a:pos x="615" y="247"/>
                </a:cxn>
                <a:cxn ang="0">
                  <a:pos x="602" y="253"/>
                </a:cxn>
                <a:cxn ang="0">
                  <a:pos x="586" y="256"/>
                </a:cxn>
                <a:cxn ang="0">
                  <a:pos x="577" y="263"/>
                </a:cxn>
                <a:cxn ang="0">
                  <a:pos x="564" y="266"/>
                </a:cxn>
                <a:cxn ang="0">
                  <a:pos x="551" y="273"/>
                </a:cxn>
                <a:cxn ang="0">
                  <a:pos x="534" y="276"/>
                </a:cxn>
                <a:cxn ang="0">
                  <a:pos x="522" y="282"/>
                </a:cxn>
                <a:cxn ang="0">
                  <a:pos x="509" y="285"/>
                </a:cxn>
                <a:cxn ang="0">
                  <a:pos x="499" y="292"/>
                </a:cxn>
                <a:cxn ang="0">
                  <a:pos x="489" y="295"/>
                </a:cxn>
                <a:cxn ang="0">
                  <a:pos x="473" y="282"/>
                </a:cxn>
                <a:cxn ang="0">
                  <a:pos x="454" y="266"/>
                </a:cxn>
                <a:cxn ang="0">
                  <a:pos x="441" y="256"/>
                </a:cxn>
                <a:cxn ang="0">
                  <a:pos x="428" y="247"/>
                </a:cxn>
                <a:cxn ang="0">
                  <a:pos x="411" y="234"/>
                </a:cxn>
                <a:cxn ang="0">
                  <a:pos x="398" y="227"/>
                </a:cxn>
                <a:cxn ang="0">
                  <a:pos x="385" y="217"/>
                </a:cxn>
                <a:cxn ang="0">
                  <a:pos x="369" y="204"/>
                </a:cxn>
                <a:cxn ang="0">
                  <a:pos x="356" y="195"/>
                </a:cxn>
                <a:cxn ang="0">
                  <a:pos x="343" y="188"/>
                </a:cxn>
                <a:cxn ang="0">
                  <a:pos x="327" y="175"/>
                </a:cxn>
                <a:cxn ang="0">
                  <a:pos x="314" y="169"/>
                </a:cxn>
                <a:cxn ang="0">
                  <a:pos x="301" y="159"/>
                </a:cxn>
                <a:cxn ang="0">
                  <a:pos x="288" y="153"/>
                </a:cxn>
                <a:cxn ang="0">
                  <a:pos x="272" y="143"/>
                </a:cxn>
                <a:cxn ang="0">
                  <a:pos x="256" y="133"/>
                </a:cxn>
                <a:cxn ang="0">
                  <a:pos x="240" y="123"/>
                </a:cxn>
                <a:cxn ang="0">
                  <a:pos x="227" y="114"/>
                </a:cxn>
                <a:cxn ang="0">
                  <a:pos x="211" y="104"/>
                </a:cxn>
                <a:cxn ang="0">
                  <a:pos x="194" y="94"/>
                </a:cxn>
                <a:cxn ang="0">
                  <a:pos x="181" y="91"/>
                </a:cxn>
                <a:cxn ang="0">
                  <a:pos x="165" y="78"/>
                </a:cxn>
                <a:cxn ang="0">
                  <a:pos x="152" y="75"/>
                </a:cxn>
                <a:cxn ang="0">
                  <a:pos x="139" y="65"/>
                </a:cxn>
                <a:cxn ang="0">
                  <a:pos x="130" y="62"/>
                </a:cxn>
                <a:cxn ang="0">
                  <a:pos x="120" y="55"/>
                </a:cxn>
                <a:cxn ang="0">
                  <a:pos x="110" y="52"/>
                </a:cxn>
                <a:cxn ang="0">
                  <a:pos x="100" y="46"/>
                </a:cxn>
                <a:cxn ang="0">
                  <a:pos x="91" y="42"/>
                </a:cxn>
                <a:cxn ang="0">
                  <a:pos x="81" y="36"/>
                </a:cxn>
                <a:cxn ang="0">
                  <a:pos x="71" y="33"/>
                </a:cxn>
                <a:cxn ang="0">
                  <a:pos x="62" y="26"/>
                </a:cxn>
                <a:cxn ang="0">
                  <a:pos x="49" y="23"/>
                </a:cxn>
                <a:cxn ang="0">
                  <a:pos x="42" y="17"/>
                </a:cxn>
                <a:cxn ang="0">
                  <a:pos x="29" y="13"/>
                </a:cxn>
                <a:cxn ang="0">
                  <a:pos x="19" y="7"/>
                </a:cxn>
                <a:cxn ang="0">
                  <a:pos x="3" y="4"/>
                </a:cxn>
                <a:cxn ang="0">
                  <a:pos x="972" y="528"/>
                </a:cxn>
              </a:cxnLst>
              <a:rect l="0" t="0" r="r" b="b"/>
              <a:pathLst>
                <a:path w="972" h="528">
                  <a:moveTo>
                    <a:pt x="972" y="192"/>
                  </a:moveTo>
                  <a:lnTo>
                    <a:pt x="894" y="192"/>
                  </a:lnTo>
                  <a:lnTo>
                    <a:pt x="891" y="195"/>
                  </a:lnTo>
                  <a:lnTo>
                    <a:pt x="849" y="195"/>
                  </a:lnTo>
                  <a:lnTo>
                    <a:pt x="845" y="198"/>
                  </a:lnTo>
                  <a:lnTo>
                    <a:pt x="819" y="198"/>
                  </a:lnTo>
                  <a:lnTo>
                    <a:pt x="813" y="201"/>
                  </a:lnTo>
                  <a:lnTo>
                    <a:pt x="797" y="201"/>
                  </a:lnTo>
                  <a:lnTo>
                    <a:pt x="794" y="204"/>
                  </a:lnTo>
                  <a:lnTo>
                    <a:pt x="774" y="204"/>
                  </a:lnTo>
                  <a:lnTo>
                    <a:pt x="771" y="208"/>
                  </a:lnTo>
                  <a:lnTo>
                    <a:pt x="751" y="208"/>
                  </a:lnTo>
                  <a:lnTo>
                    <a:pt x="745" y="211"/>
                  </a:lnTo>
                  <a:lnTo>
                    <a:pt x="732" y="211"/>
                  </a:lnTo>
                  <a:lnTo>
                    <a:pt x="729" y="214"/>
                  </a:lnTo>
                  <a:lnTo>
                    <a:pt x="719" y="214"/>
                  </a:lnTo>
                  <a:lnTo>
                    <a:pt x="716" y="217"/>
                  </a:lnTo>
                  <a:lnTo>
                    <a:pt x="709" y="217"/>
                  </a:lnTo>
                  <a:lnTo>
                    <a:pt x="706" y="221"/>
                  </a:lnTo>
                  <a:lnTo>
                    <a:pt x="696" y="221"/>
                  </a:lnTo>
                  <a:lnTo>
                    <a:pt x="693" y="224"/>
                  </a:lnTo>
                  <a:lnTo>
                    <a:pt x="690" y="224"/>
                  </a:lnTo>
                  <a:lnTo>
                    <a:pt x="683" y="227"/>
                  </a:lnTo>
                  <a:lnTo>
                    <a:pt x="677" y="227"/>
                  </a:lnTo>
                  <a:lnTo>
                    <a:pt x="671" y="230"/>
                  </a:lnTo>
                  <a:lnTo>
                    <a:pt x="667" y="230"/>
                  </a:lnTo>
                  <a:lnTo>
                    <a:pt x="664" y="234"/>
                  </a:lnTo>
                  <a:lnTo>
                    <a:pt x="654" y="234"/>
                  </a:lnTo>
                  <a:lnTo>
                    <a:pt x="651" y="237"/>
                  </a:lnTo>
                  <a:lnTo>
                    <a:pt x="645" y="237"/>
                  </a:lnTo>
                  <a:lnTo>
                    <a:pt x="641" y="240"/>
                  </a:lnTo>
                  <a:lnTo>
                    <a:pt x="635" y="240"/>
                  </a:lnTo>
                  <a:lnTo>
                    <a:pt x="628" y="243"/>
                  </a:lnTo>
                  <a:lnTo>
                    <a:pt x="625" y="243"/>
                  </a:lnTo>
                  <a:lnTo>
                    <a:pt x="622" y="247"/>
                  </a:lnTo>
                  <a:lnTo>
                    <a:pt x="615" y="247"/>
                  </a:lnTo>
                  <a:lnTo>
                    <a:pt x="609" y="250"/>
                  </a:lnTo>
                  <a:lnTo>
                    <a:pt x="606" y="250"/>
                  </a:lnTo>
                  <a:lnTo>
                    <a:pt x="602" y="253"/>
                  </a:lnTo>
                  <a:lnTo>
                    <a:pt x="596" y="253"/>
                  </a:lnTo>
                  <a:lnTo>
                    <a:pt x="593" y="256"/>
                  </a:lnTo>
                  <a:lnTo>
                    <a:pt x="586" y="256"/>
                  </a:lnTo>
                  <a:lnTo>
                    <a:pt x="583" y="260"/>
                  </a:lnTo>
                  <a:lnTo>
                    <a:pt x="577" y="260"/>
                  </a:lnTo>
                  <a:lnTo>
                    <a:pt x="577" y="263"/>
                  </a:lnTo>
                  <a:lnTo>
                    <a:pt x="573" y="263"/>
                  </a:lnTo>
                  <a:lnTo>
                    <a:pt x="570" y="266"/>
                  </a:lnTo>
                  <a:lnTo>
                    <a:pt x="564" y="266"/>
                  </a:lnTo>
                  <a:lnTo>
                    <a:pt x="560" y="269"/>
                  </a:lnTo>
                  <a:lnTo>
                    <a:pt x="551" y="269"/>
                  </a:lnTo>
                  <a:lnTo>
                    <a:pt x="551" y="273"/>
                  </a:lnTo>
                  <a:lnTo>
                    <a:pt x="541" y="273"/>
                  </a:lnTo>
                  <a:lnTo>
                    <a:pt x="541" y="276"/>
                  </a:lnTo>
                  <a:lnTo>
                    <a:pt x="534" y="276"/>
                  </a:lnTo>
                  <a:lnTo>
                    <a:pt x="531" y="279"/>
                  </a:lnTo>
                  <a:lnTo>
                    <a:pt x="525" y="279"/>
                  </a:lnTo>
                  <a:lnTo>
                    <a:pt x="522" y="282"/>
                  </a:lnTo>
                  <a:lnTo>
                    <a:pt x="515" y="282"/>
                  </a:lnTo>
                  <a:lnTo>
                    <a:pt x="515" y="285"/>
                  </a:lnTo>
                  <a:lnTo>
                    <a:pt x="509" y="285"/>
                  </a:lnTo>
                  <a:lnTo>
                    <a:pt x="505" y="289"/>
                  </a:lnTo>
                  <a:lnTo>
                    <a:pt x="499" y="289"/>
                  </a:lnTo>
                  <a:lnTo>
                    <a:pt x="499" y="292"/>
                  </a:lnTo>
                  <a:lnTo>
                    <a:pt x="492" y="292"/>
                  </a:lnTo>
                  <a:lnTo>
                    <a:pt x="492" y="295"/>
                  </a:lnTo>
                  <a:lnTo>
                    <a:pt x="489" y="295"/>
                  </a:lnTo>
                  <a:lnTo>
                    <a:pt x="483" y="289"/>
                  </a:lnTo>
                  <a:lnTo>
                    <a:pt x="476" y="282"/>
                  </a:lnTo>
                  <a:lnTo>
                    <a:pt x="473" y="282"/>
                  </a:lnTo>
                  <a:lnTo>
                    <a:pt x="466" y="279"/>
                  </a:lnTo>
                  <a:lnTo>
                    <a:pt x="460" y="273"/>
                  </a:lnTo>
                  <a:lnTo>
                    <a:pt x="454" y="266"/>
                  </a:lnTo>
                  <a:lnTo>
                    <a:pt x="450" y="263"/>
                  </a:lnTo>
                  <a:lnTo>
                    <a:pt x="447" y="263"/>
                  </a:lnTo>
                  <a:lnTo>
                    <a:pt x="441" y="256"/>
                  </a:lnTo>
                  <a:lnTo>
                    <a:pt x="437" y="253"/>
                  </a:lnTo>
                  <a:lnTo>
                    <a:pt x="431" y="250"/>
                  </a:lnTo>
                  <a:lnTo>
                    <a:pt x="428" y="247"/>
                  </a:lnTo>
                  <a:lnTo>
                    <a:pt x="424" y="247"/>
                  </a:lnTo>
                  <a:lnTo>
                    <a:pt x="418" y="240"/>
                  </a:lnTo>
                  <a:lnTo>
                    <a:pt x="411" y="234"/>
                  </a:lnTo>
                  <a:lnTo>
                    <a:pt x="408" y="230"/>
                  </a:lnTo>
                  <a:lnTo>
                    <a:pt x="405" y="230"/>
                  </a:lnTo>
                  <a:lnTo>
                    <a:pt x="398" y="227"/>
                  </a:lnTo>
                  <a:lnTo>
                    <a:pt x="392" y="221"/>
                  </a:lnTo>
                  <a:lnTo>
                    <a:pt x="389" y="217"/>
                  </a:lnTo>
                  <a:lnTo>
                    <a:pt x="385" y="217"/>
                  </a:lnTo>
                  <a:lnTo>
                    <a:pt x="379" y="211"/>
                  </a:lnTo>
                  <a:lnTo>
                    <a:pt x="376" y="208"/>
                  </a:lnTo>
                  <a:lnTo>
                    <a:pt x="369" y="204"/>
                  </a:lnTo>
                  <a:lnTo>
                    <a:pt x="366" y="204"/>
                  </a:lnTo>
                  <a:lnTo>
                    <a:pt x="360" y="198"/>
                  </a:lnTo>
                  <a:lnTo>
                    <a:pt x="356" y="195"/>
                  </a:lnTo>
                  <a:lnTo>
                    <a:pt x="353" y="195"/>
                  </a:lnTo>
                  <a:lnTo>
                    <a:pt x="350" y="192"/>
                  </a:lnTo>
                  <a:lnTo>
                    <a:pt x="343" y="188"/>
                  </a:lnTo>
                  <a:lnTo>
                    <a:pt x="337" y="182"/>
                  </a:lnTo>
                  <a:lnTo>
                    <a:pt x="334" y="182"/>
                  </a:lnTo>
                  <a:lnTo>
                    <a:pt x="327" y="175"/>
                  </a:lnTo>
                  <a:lnTo>
                    <a:pt x="324" y="172"/>
                  </a:lnTo>
                  <a:lnTo>
                    <a:pt x="321" y="172"/>
                  </a:lnTo>
                  <a:lnTo>
                    <a:pt x="314" y="169"/>
                  </a:lnTo>
                  <a:lnTo>
                    <a:pt x="308" y="162"/>
                  </a:lnTo>
                  <a:lnTo>
                    <a:pt x="305" y="159"/>
                  </a:lnTo>
                  <a:lnTo>
                    <a:pt x="301" y="159"/>
                  </a:lnTo>
                  <a:lnTo>
                    <a:pt x="295" y="156"/>
                  </a:lnTo>
                  <a:lnTo>
                    <a:pt x="292" y="153"/>
                  </a:lnTo>
                  <a:lnTo>
                    <a:pt x="288" y="153"/>
                  </a:lnTo>
                  <a:lnTo>
                    <a:pt x="282" y="146"/>
                  </a:lnTo>
                  <a:lnTo>
                    <a:pt x="275" y="143"/>
                  </a:lnTo>
                  <a:lnTo>
                    <a:pt x="272" y="143"/>
                  </a:lnTo>
                  <a:lnTo>
                    <a:pt x="266" y="136"/>
                  </a:lnTo>
                  <a:lnTo>
                    <a:pt x="262" y="133"/>
                  </a:lnTo>
                  <a:lnTo>
                    <a:pt x="256" y="133"/>
                  </a:lnTo>
                  <a:lnTo>
                    <a:pt x="249" y="127"/>
                  </a:lnTo>
                  <a:lnTo>
                    <a:pt x="246" y="123"/>
                  </a:lnTo>
                  <a:lnTo>
                    <a:pt x="240" y="123"/>
                  </a:lnTo>
                  <a:lnTo>
                    <a:pt x="233" y="117"/>
                  </a:lnTo>
                  <a:lnTo>
                    <a:pt x="230" y="117"/>
                  </a:lnTo>
                  <a:lnTo>
                    <a:pt x="227" y="114"/>
                  </a:lnTo>
                  <a:lnTo>
                    <a:pt x="220" y="111"/>
                  </a:lnTo>
                  <a:lnTo>
                    <a:pt x="217" y="111"/>
                  </a:lnTo>
                  <a:lnTo>
                    <a:pt x="211" y="104"/>
                  </a:lnTo>
                  <a:lnTo>
                    <a:pt x="207" y="101"/>
                  </a:lnTo>
                  <a:lnTo>
                    <a:pt x="201" y="101"/>
                  </a:lnTo>
                  <a:lnTo>
                    <a:pt x="194" y="94"/>
                  </a:lnTo>
                  <a:lnTo>
                    <a:pt x="191" y="94"/>
                  </a:lnTo>
                  <a:lnTo>
                    <a:pt x="188" y="91"/>
                  </a:lnTo>
                  <a:lnTo>
                    <a:pt x="181" y="91"/>
                  </a:lnTo>
                  <a:lnTo>
                    <a:pt x="175" y="85"/>
                  </a:lnTo>
                  <a:lnTo>
                    <a:pt x="172" y="85"/>
                  </a:lnTo>
                  <a:lnTo>
                    <a:pt x="165" y="78"/>
                  </a:lnTo>
                  <a:lnTo>
                    <a:pt x="162" y="78"/>
                  </a:lnTo>
                  <a:lnTo>
                    <a:pt x="156" y="75"/>
                  </a:lnTo>
                  <a:lnTo>
                    <a:pt x="152" y="75"/>
                  </a:lnTo>
                  <a:lnTo>
                    <a:pt x="146" y="68"/>
                  </a:lnTo>
                  <a:lnTo>
                    <a:pt x="143" y="68"/>
                  </a:lnTo>
                  <a:lnTo>
                    <a:pt x="139" y="65"/>
                  </a:lnTo>
                  <a:lnTo>
                    <a:pt x="136" y="65"/>
                  </a:lnTo>
                  <a:lnTo>
                    <a:pt x="133" y="62"/>
                  </a:lnTo>
                  <a:lnTo>
                    <a:pt x="130" y="62"/>
                  </a:lnTo>
                  <a:lnTo>
                    <a:pt x="126" y="59"/>
                  </a:lnTo>
                  <a:lnTo>
                    <a:pt x="123" y="59"/>
                  </a:lnTo>
                  <a:lnTo>
                    <a:pt x="120" y="55"/>
                  </a:lnTo>
                  <a:lnTo>
                    <a:pt x="117" y="55"/>
                  </a:lnTo>
                  <a:lnTo>
                    <a:pt x="113" y="52"/>
                  </a:lnTo>
                  <a:lnTo>
                    <a:pt x="110" y="52"/>
                  </a:lnTo>
                  <a:lnTo>
                    <a:pt x="107" y="49"/>
                  </a:lnTo>
                  <a:lnTo>
                    <a:pt x="104" y="49"/>
                  </a:lnTo>
                  <a:lnTo>
                    <a:pt x="100" y="46"/>
                  </a:lnTo>
                  <a:lnTo>
                    <a:pt x="97" y="46"/>
                  </a:lnTo>
                  <a:lnTo>
                    <a:pt x="94" y="42"/>
                  </a:lnTo>
                  <a:lnTo>
                    <a:pt x="91" y="42"/>
                  </a:lnTo>
                  <a:lnTo>
                    <a:pt x="88" y="39"/>
                  </a:lnTo>
                  <a:lnTo>
                    <a:pt x="84" y="39"/>
                  </a:lnTo>
                  <a:lnTo>
                    <a:pt x="81" y="36"/>
                  </a:lnTo>
                  <a:lnTo>
                    <a:pt x="78" y="36"/>
                  </a:lnTo>
                  <a:lnTo>
                    <a:pt x="75" y="33"/>
                  </a:lnTo>
                  <a:lnTo>
                    <a:pt x="71" y="33"/>
                  </a:lnTo>
                  <a:lnTo>
                    <a:pt x="68" y="30"/>
                  </a:lnTo>
                  <a:lnTo>
                    <a:pt x="65" y="30"/>
                  </a:lnTo>
                  <a:lnTo>
                    <a:pt x="62" y="26"/>
                  </a:lnTo>
                  <a:lnTo>
                    <a:pt x="58" y="26"/>
                  </a:lnTo>
                  <a:lnTo>
                    <a:pt x="55" y="23"/>
                  </a:lnTo>
                  <a:lnTo>
                    <a:pt x="49" y="23"/>
                  </a:lnTo>
                  <a:lnTo>
                    <a:pt x="45" y="20"/>
                  </a:lnTo>
                  <a:lnTo>
                    <a:pt x="42" y="20"/>
                  </a:lnTo>
                  <a:lnTo>
                    <a:pt x="42" y="17"/>
                  </a:lnTo>
                  <a:lnTo>
                    <a:pt x="36" y="17"/>
                  </a:lnTo>
                  <a:lnTo>
                    <a:pt x="32" y="13"/>
                  </a:lnTo>
                  <a:lnTo>
                    <a:pt x="29" y="13"/>
                  </a:lnTo>
                  <a:lnTo>
                    <a:pt x="26" y="10"/>
                  </a:lnTo>
                  <a:lnTo>
                    <a:pt x="19" y="10"/>
                  </a:lnTo>
                  <a:lnTo>
                    <a:pt x="19" y="7"/>
                  </a:lnTo>
                  <a:lnTo>
                    <a:pt x="13" y="7"/>
                  </a:lnTo>
                  <a:lnTo>
                    <a:pt x="10" y="4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528"/>
                  </a:lnTo>
                  <a:lnTo>
                    <a:pt x="972" y="528"/>
                  </a:lnTo>
                  <a:lnTo>
                    <a:pt x="972" y="192"/>
                  </a:lnTo>
                  <a:close/>
                </a:path>
              </a:pathLst>
            </a:custGeom>
            <a:solidFill>
              <a:srgbClr val="008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703" name="Freeform 7"/>
            <p:cNvSpPr>
              <a:spLocks/>
            </p:cNvSpPr>
            <p:nvPr/>
          </p:nvSpPr>
          <p:spPr bwMode="auto">
            <a:xfrm>
              <a:off x="334" y="3630"/>
              <a:ext cx="978" cy="538"/>
            </a:xfrm>
            <a:custGeom>
              <a:avLst/>
              <a:gdLst/>
              <a:ahLst/>
              <a:cxnLst>
                <a:cxn ang="0">
                  <a:pos x="822" y="201"/>
                </a:cxn>
                <a:cxn ang="0">
                  <a:pos x="754" y="210"/>
                </a:cxn>
                <a:cxn ang="0">
                  <a:pos x="712" y="220"/>
                </a:cxn>
                <a:cxn ang="0">
                  <a:pos x="680" y="230"/>
                </a:cxn>
                <a:cxn ang="0">
                  <a:pos x="648" y="240"/>
                </a:cxn>
                <a:cxn ang="0">
                  <a:pos x="618" y="249"/>
                </a:cxn>
                <a:cxn ang="0">
                  <a:pos x="589" y="259"/>
                </a:cxn>
                <a:cxn ang="0">
                  <a:pos x="573" y="269"/>
                </a:cxn>
                <a:cxn ang="0">
                  <a:pos x="541" y="282"/>
                </a:cxn>
                <a:cxn ang="0">
                  <a:pos x="515" y="285"/>
                </a:cxn>
                <a:cxn ang="0">
                  <a:pos x="502" y="295"/>
                </a:cxn>
                <a:cxn ang="0">
                  <a:pos x="469" y="282"/>
                </a:cxn>
                <a:cxn ang="0">
                  <a:pos x="431" y="249"/>
                </a:cxn>
                <a:cxn ang="0">
                  <a:pos x="388" y="220"/>
                </a:cxn>
                <a:cxn ang="0">
                  <a:pos x="359" y="198"/>
                </a:cxn>
                <a:cxn ang="0">
                  <a:pos x="324" y="175"/>
                </a:cxn>
                <a:cxn ang="0">
                  <a:pos x="291" y="155"/>
                </a:cxn>
                <a:cxn ang="0">
                  <a:pos x="262" y="136"/>
                </a:cxn>
                <a:cxn ang="0">
                  <a:pos x="223" y="113"/>
                </a:cxn>
                <a:cxn ang="0">
                  <a:pos x="197" y="97"/>
                </a:cxn>
                <a:cxn ang="0">
                  <a:pos x="165" y="81"/>
                </a:cxn>
                <a:cxn ang="0">
                  <a:pos x="139" y="68"/>
                </a:cxn>
                <a:cxn ang="0">
                  <a:pos x="123" y="58"/>
                </a:cxn>
                <a:cxn ang="0">
                  <a:pos x="110" y="52"/>
                </a:cxn>
                <a:cxn ang="0">
                  <a:pos x="87" y="42"/>
                </a:cxn>
                <a:cxn ang="0">
                  <a:pos x="71" y="32"/>
                </a:cxn>
                <a:cxn ang="0">
                  <a:pos x="55" y="26"/>
                </a:cxn>
                <a:cxn ang="0">
                  <a:pos x="32" y="16"/>
                </a:cxn>
                <a:cxn ang="0">
                  <a:pos x="13" y="6"/>
                </a:cxn>
                <a:cxn ang="0">
                  <a:pos x="971" y="534"/>
                </a:cxn>
                <a:cxn ang="0">
                  <a:pos x="10" y="13"/>
                </a:cxn>
                <a:cxn ang="0">
                  <a:pos x="35" y="23"/>
                </a:cxn>
                <a:cxn ang="0">
                  <a:pos x="52" y="32"/>
                </a:cxn>
                <a:cxn ang="0">
                  <a:pos x="68" y="39"/>
                </a:cxn>
                <a:cxn ang="0">
                  <a:pos x="91" y="48"/>
                </a:cxn>
                <a:cxn ang="0">
                  <a:pos x="107" y="58"/>
                </a:cxn>
                <a:cxn ang="0">
                  <a:pos x="120" y="65"/>
                </a:cxn>
                <a:cxn ang="0">
                  <a:pos x="142" y="74"/>
                </a:cxn>
                <a:cxn ang="0">
                  <a:pos x="168" y="87"/>
                </a:cxn>
                <a:cxn ang="0">
                  <a:pos x="194" y="104"/>
                </a:cxn>
                <a:cxn ang="0">
                  <a:pos x="230" y="123"/>
                </a:cxn>
                <a:cxn ang="0">
                  <a:pos x="259" y="142"/>
                </a:cxn>
                <a:cxn ang="0">
                  <a:pos x="295" y="162"/>
                </a:cxn>
                <a:cxn ang="0">
                  <a:pos x="327" y="181"/>
                </a:cxn>
                <a:cxn ang="0">
                  <a:pos x="356" y="204"/>
                </a:cxn>
                <a:cxn ang="0">
                  <a:pos x="392" y="227"/>
                </a:cxn>
                <a:cxn ang="0">
                  <a:pos x="427" y="256"/>
                </a:cxn>
                <a:cxn ang="0">
                  <a:pos x="476" y="291"/>
                </a:cxn>
                <a:cxn ang="0">
                  <a:pos x="505" y="295"/>
                </a:cxn>
                <a:cxn ang="0">
                  <a:pos x="525" y="291"/>
                </a:cxn>
                <a:cxn ang="0">
                  <a:pos x="544" y="282"/>
                </a:cxn>
                <a:cxn ang="0">
                  <a:pos x="580" y="272"/>
                </a:cxn>
                <a:cxn ang="0">
                  <a:pos x="596" y="266"/>
                </a:cxn>
                <a:cxn ang="0">
                  <a:pos x="625" y="256"/>
                </a:cxn>
                <a:cxn ang="0">
                  <a:pos x="654" y="246"/>
                </a:cxn>
                <a:cxn ang="0">
                  <a:pos x="686" y="236"/>
                </a:cxn>
                <a:cxn ang="0">
                  <a:pos x="719" y="227"/>
                </a:cxn>
                <a:cxn ang="0">
                  <a:pos x="774" y="217"/>
                </a:cxn>
                <a:cxn ang="0">
                  <a:pos x="848" y="207"/>
                </a:cxn>
                <a:cxn ang="0">
                  <a:pos x="978" y="194"/>
                </a:cxn>
              </a:cxnLst>
              <a:rect l="0" t="0" r="r" b="b"/>
              <a:pathLst>
                <a:path w="978" h="538">
                  <a:moveTo>
                    <a:pt x="978" y="194"/>
                  </a:moveTo>
                  <a:lnTo>
                    <a:pt x="897" y="194"/>
                  </a:lnTo>
                  <a:lnTo>
                    <a:pt x="891" y="198"/>
                  </a:lnTo>
                  <a:lnTo>
                    <a:pt x="894" y="198"/>
                  </a:lnTo>
                  <a:lnTo>
                    <a:pt x="852" y="198"/>
                  </a:lnTo>
                  <a:lnTo>
                    <a:pt x="845" y="201"/>
                  </a:lnTo>
                  <a:lnTo>
                    <a:pt x="848" y="201"/>
                  </a:lnTo>
                  <a:lnTo>
                    <a:pt x="822" y="201"/>
                  </a:lnTo>
                  <a:lnTo>
                    <a:pt x="816" y="204"/>
                  </a:lnTo>
                  <a:lnTo>
                    <a:pt x="800" y="204"/>
                  </a:lnTo>
                  <a:lnTo>
                    <a:pt x="793" y="207"/>
                  </a:lnTo>
                  <a:lnTo>
                    <a:pt x="797" y="207"/>
                  </a:lnTo>
                  <a:lnTo>
                    <a:pt x="777" y="207"/>
                  </a:lnTo>
                  <a:lnTo>
                    <a:pt x="771" y="210"/>
                  </a:lnTo>
                  <a:lnTo>
                    <a:pt x="774" y="210"/>
                  </a:lnTo>
                  <a:lnTo>
                    <a:pt x="754" y="210"/>
                  </a:lnTo>
                  <a:lnTo>
                    <a:pt x="748" y="214"/>
                  </a:lnTo>
                  <a:lnTo>
                    <a:pt x="735" y="214"/>
                  </a:lnTo>
                  <a:lnTo>
                    <a:pt x="729" y="217"/>
                  </a:lnTo>
                  <a:lnTo>
                    <a:pt x="732" y="217"/>
                  </a:lnTo>
                  <a:lnTo>
                    <a:pt x="722" y="217"/>
                  </a:lnTo>
                  <a:lnTo>
                    <a:pt x="716" y="220"/>
                  </a:lnTo>
                  <a:lnTo>
                    <a:pt x="719" y="220"/>
                  </a:lnTo>
                  <a:lnTo>
                    <a:pt x="712" y="220"/>
                  </a:lnTo>
                  <a:lnTo>
                    <a:pt x="706" y="223"/>
                  </a:lnTo>
                  <a:lnTo>
                    <a:pt x="709" y="223"/>
                  </a:lnTo>
                  <a:lnTo>
                    <a:pt x="699" y="223"/>
                  </a:lnTo>
                  <a:lnTo>
                    <a:pt x="693" y="227"/>
                  </a:lnTo>
                  <a:lnTo>
                    <a:pt x="696" y="227"/>
                  </a:lnTo>
                  <a:lnTo>
                    <a:pt x="693" y="227"/>
                  </a:lnTo>
                  <a:lnTo>
                    <a:pt x="686" y="230"/>
                  </a:lnTo>
                  <a:lnTo>
                    <a:pt x="680" y="230"/>
                  </a:lnTo>
                  <a:lnTo>
                    <a:pt x="674" y="233"/>
                  </a:lnTo>
                  <a:lnTo>
                    <a:pt x="670" y="233"/>
                  </a:lnTo>
                  <a:lnTo>
                    <a:pt x="664" y="236"/>
                  </a:lnTo>
                  <a:lnTo>
                    <a:pt x="667" y="236"/>
                  </a:lnTo>
                  <a:lnTo>
                    <a:pt x="657" y="236"/>
                  </a:lnTo>
                  <a:lnTo>
                    <a:pt x="651" y="240"/>
                  </a:lnTo>
                  <a:lnTo>
                    <a:pt x="654" y="240"/>
                  </a:lnTo>
                  <a:lnTo>
                    <a:pt x="648" y="240"/>
                  </a:lnTo>
                  <a:lnTo>
                    <a:pt x="641" y="243"/>
                  </a:lnTo>
                  <a:lnTo>
                    <a:pt x="644" y="243"/>
                  </a:lnTo>
                  <a:lnTo>
                    <a:pt x="638" y="243"/>
                  </a:lnTo>
                  <a:lnTo>
                    <a:pt x="631" y="246"/>
                  </a:lnTo>
                  <a:lnTo>
                    <a:pt x="628" y="246"/>
                  </a:lnTo>
                  <a:lnTo>
                    <a:pt x="622" y="249"/>
                  </a:lnTo>
                  <a:lnTo>
                    <a:pt x="625" y="249"/>
                  </a:lnTo>
                  <a:lnTo>
                    <a:pt x="618" y="249"/>
                  </a:lnTo>
                  <a:lnTo>
                    <a:pt x="612" y="253"/>
                  </a:lnTo>
                  <a:lnTo>
                    <a:pt x="609" y="253"/>
                  </a:lnTo>
                  <a:lnTo>
                    <a:pt x="602" y="256"/>
                  </a:lnTo>
                  <a:lnTo>
                    <a:pt x="605" y="256"/>
                  </a:lnTo>
                  <a:lnTo>
                    <a:pt x="599" y="256"/>
                  </a:lnTo>
                  <a:lnTo>
                    <a:pt x="593" y="259"/>
                  </a:lnTo>
                  <a:lnTo>
                    <a:pt x="596" y="259"/>
                  </a:lnTo>
                  <a:lnTo>
                    <a:pt x="589" y="259"/>
                  </a:lnTo>
                  <a:lnTo>
                    <a:pt x="583" y="262"/>
                  </a:lnTo>
                  <a:lnTo>
                    <a:pt x="586" y="262"/>
                  </a:lnTo>
                  <a:lnTo>
                    <a:pt x="576" y="262"/>
                  </a:lnTo>
                  <a:lnTo>
                    <a:pt x="576" y="269"/>
                  </a:lnTo>
                  <a:lnTo>
                    <a:pt x="580" y="266"/>
                  </a:lnTo>
                  <a:lnTo>
                    <a:pt x="576" y="266"/>
                  </a:lnTo>
                  <a:lnTo>
                    <a:pt x="570" y="269"/>
                  </a:lnTo>
                  <a:lnTo>
                    <a:pt x="573" y="269"/>
                  </a:lnTo>
                  <a:lnTo>
                    <a:pt x="567" y="269"/>
                  </a:lnTo>
                  <a:lnTo>
                    <a:pt x="560" y="272"/>
                  </a:lnTo>
                  <a:lnTo>
                    <a:pt x="563" y="272"/>
                  </a:lnTo>
                  <a:lnTo>
                    <a:pt x="550" y="272"/>
                  </a:lnTo>
                  <a:lnTo>
                    <a:pt x="550" y="279"/>
                  </a:lnTo>
                  <a:lnTo>
                    <a:pt x="554" y="275"/>
                  </a:lnTo>
                  <a:lnTo>
                    <a:pt x="541" y="275"/>
                  </a:lnTo>
                  <a:lnTo>
                    <a:pt x="541" y="282"/>
                  </a:lnTo>
                  <a:lnTo>
                    <a:pt x="544" y="279"/>
                  </a:lnTo>
                  <a:lnTo>
                    <a:pt x="537" y="279"/>
                  </a:lnTo>
                  <a:lnTo>
                    <a:pt x="531" y="282"/>
                  </a:lnTo>
                  <a:lnTo>
                    <a:pt x="534" y="282"/>
                  </a:lnTo>
                  <a:lnTo>
                    <a:pt x="528" y="282"/>
                  </a:lnTo>
                  <a:lnTo>
                    <a:pt x="521" y="285"/>
                  </a:lnTo>
                  <a:lnTo>
                    <a:pt x="525" y="285"/>
                  </a:lnTo>
                  <a:lnTo>
                    <a:pt x="515" y="285"/>
                  </a:lnTo>
                  <a:lnTo>
                    <a:pt x="515" y="291"/>
                  </a:lnTo>
                  <a:lnTo>
                    <a:pt x="518" y="288"/>
                  </a:lnTo>
                  <a:lnTo>
                    <a:pt x="512" y="288"/>
                  </a:lnTo>
                  <a:lnTo>
                    <a:pt x="505" y="291"/>
                  </a:lnTo>
                  <a:lnTo>
                    <a:pt x="508" y="291"/>
                  </a:lnTo>
                  <a:lnTo>
                    <a:pt x="499" y="291"/>
                  </a:lnTo>
                  <a:lnTo>
                    <a:pt x="499" y="298"/>
                  </a:lnTo>
                  <a:lnTo>
                    <a:pt x="502" y="295"/>
                  </a:lnTo>
                  <a:lnTo>
                    <a:pt x="492" y="295"/>
                  </a:lnTo>
                  <a:lnTo>
                    <a:pt x="492" y="301"/>
                  </a:lnTo>
                  <a:lnTo>
                    <a:pt x="495" y="298"/>
                  </a:lnTo>
                  <a:lnTo>
                    <a:pt x="492" y="298"/>
                  </a:lnTo>
                  <a:lnTo>
                    <a:pt x="495" y="298"/>
                  </a:lnTo>
                  <a:lnTo>
                    <a:pt x="479" y="285"/>
                  </a:lnTo>
                  <a:lnTo>
                    <a:pt x="476" y="285"/>
                  </a:lnTo>
                  <a:lnTo>
                    <a:pt x="469" y="282"/>
                  </a:lnTo>
                  <a:lnTo>
                    <a:pt x="473" y="282"/>
                  </a:lnTo>
                  <a:lnTo>
                    <a:pt x="453" y="266"/>
                  </a:lnTo>
                  <a:lnTo>
                    <a:pt x="450" y="266"/>
                  </a:lnTo>
                  <a:lnTo>
                    <a:pt x="453" y="266"/>
                  </a:lnTo>
                  <a:lnTo>
                    <a:pt x="444" y="256"/>
                  </a:lnTo>
                  <a:lnTo>
                    <a:pt x="434" y="253"/>
                  </a:lnTo>
                  <a:lnTo>
                    <a:pt x="437" y="253"/>
                  </a:lnTo>
                  <a:lnTo>
                    <a:pt x="431" y="249"/>
                  </a:lnTo>
                  <a:lnTo>
                    <a:pt x="427" y="249"/>
                  </a:lnTo>
                  <a:lnTo>
                    <a:pt x="431" y="249"/>
                  </a:lnTo>
                  <a:lnTo>
                    <a:pt x="411" y="233"/>
                  </a:lnTo>
                  <a:lnTo>
                    <a:pt x="408" y="233"/>
                  </a:lnTo>
                  <a:lnTo>
                    <a:pt x="401" y="230"/>
                  </a:lnTo>
                  <a:lnTo>
                    <a:pt x="405" y="230"/>
                  </a:lnTo>
                  <a:lnTo>
                    <a:pt x="392" y="220"/>
                  </a:lnTo>
                  <a:lnTo>
                    <a:pt x="388" y="220"/>
                  </a:lnTo>
                  <a:lnTo>
                    <a:pt x="392" y="220"/>
                  </a:lnTo>
                  <a:lnTo>
                    <a:pt x="382" y="210"/>
                  </a:lnTo>
                  <a:lnTo>
                    <a:pt x="372" y="207"/>
                  </a:lnTo>
                  <a:lnTo>
                    <a:pt x="369" y="207"/>
                  </a:lnTo>
                  <a:lnTo>
                    <a:pt x="372" y="207"/>
                  </a:lnTo>
                  <a:lnTo>
                    <a:pt x="359" y="198"/>
                  </a:lnTo>
                  <a:lnTo>
                    <a:pt x="356" y="198"/>
                  </a:lnTo>
                  <a:lnTo>
                    <a:pt x="359" y="198"/>
                  </a:lnTo>
                  <a:lnTo>
                    <a:pt x="356" y="194"/>
                  </a:lnTo>
                  <a:lnTo>
                    <a:pt x="346" y="191"/>
                  </a:lnTo>
                  <a:lnTo>
                    <a:pt x="350" y="191"/>
                  </a:lnTo>
                  <a:lnTo>
                    <a:pt x="340" y="185"/>
                  </a:lnTo>
                  <a:lnTo>
                    <a:pt x="337" y="185"/>
                  </a:lnTo>
                  <a:lnTo>
                    <a:pt x="340" y="185"/>
                  </a:lnTo>
                  <a:lnTo>
                    <a:pt x="327" y="175"/>
                  </a:lnTo>
                  <a:lnTo>
                    <a:pt x="324" y="175"/>
                  </a:lnTo>
                  <a:lnTo>
                    <a:pt x="317" y="172"/>
                  </a:lnTo>
                  <a:lnTo>
                    <a:pt x="320" y="172"/>
                  </a:lnTo>
                  <a:lnTo>
                    <a:pt x="308" y="162"/>
                  </a:lnTo>
                  <a:lnTo>
                    <a:pt x="304" y="162"/>
                  </a:lnTo>
                  <a:lnTo>
                    <a:pt x="298" y="159"/>
                  </a:lnTo>
                  <a:lnTo>
                    <a:pt x="301" y="159"/>
                  </a:lnTo>
                  <a:lnTo>
                    <a:pt x="295" y="155"/>
                  </a:lnTo>
                  <a:lnTo>
                    <a:pt x="291" y="155"/>
                  </a:lnTo>
                  <a:lnTo>
                    <a:pt x="295" y="155"/>
                  </a:lnTo>
                  <a:lnTo>
                    <a:pt x="288" y="149"/>
                  </a:lnTo>
                  <a:lnTo>
                    <a:pt x="278" y="146"/>
                  </a:lnTo>
                  <a:lnTo>
                    <a:pt x="275" y="146"/>
                  </a:lnTo>
                  <a:lnTo>
                    <a:pt x="278" y="146"/>
                  </a:lnTo>
                  <a:lnTo>
                    <a:pt x="265" y="136"/>
                  </a:lnTo>
                  <a:lnTo>
                    <a:pt x="259" y="136"/>
                  </a:lnTo>
                  <a:lnTo>
                    <a:pt x="262" y="136"/>
                  </a:lnTo>
                  <a:lnTo>
                    <a:pt x="249" y="126"/>
                  </a:lnTo>
                  <a:lnTo>
                    <a:pt x="243" y="126"/>
                  </a:lnTo>
                  <a:lnTo>
                    <a:pt x="246" y="126"/>
                  </a:lnTo>
                  <a:lnTo>
                    <a:pt x="236" y="120"/>
                  </a:lnTo>
                  <a:lnTo>
                    <a:pt x="233" y="120"/>
                  </a:lnTo>
                  <a:lnTo>
                    <a:pt x="236" y="120"/>
                  </a:lnTo>
                  <a:lnTo>
                    <a:pt x="233" y="117"/>
                  </a:lnTo>
                  <a:lnTo>
                    <a:pt x="223" y="113"/>
                  </a:lnTo>
                  <a:lnTo>
                    <a:pt x="220" y="113"/>
                  </a:lnTo>
                  <a:lnTo>
                    <a:pt x="223" y="113"/>
                  </a:lnTo>
                  <a:lnTo>
                    <a:pt x="210" y="104"/>
                  </a:lnTo>
                  <a:lnTo>
                    <a:pt x="204" y="104"/>
                  </a:lnTo>
                  <a:lnTo>
                    <a:pt x="207" y="104"/>
                  </a:lnTo>
                  <a:lnTo>
                    <a:pt x="197" y="97"/>
                  </a:lnTo>
                  <a:lnTo>
                    <a:pt x="194" y="97"/>
                  </a:lnTo>
                  <a:lnTo>
                    <a:pt x="197" y="97"/>
                  </a:lnTo>
                  <a:lnTo>
                    <a:pt x="191" y="94"/>
                  </a:lnTo>
                  <a:lnTo>
                    <a:pt x="184" y="94"/>
                  </a:lnTo>
                  <a:lnTo>
                    <a:pt x="188" y="94"/>
                  </a:lnTo>
                  <a:lnTo>
                    <a:pt x="178" y="87"/>
                  </a:lnTo>
                  <a:lnTo>
                    <a:pt x="175" y="87"/>
                  </a:lnTo>
                  <a:lnTo>
                    <a:pt x="178" y="87"/>
                  </a:lnTo>
                  <a:lnTo>
                    <a:pt x="168" y="81"/>
                  </a:lnTo>
                  <a:lnTo>
                    <a:pt x="165" y="81"/>
                  </a:lnTo>
                  <a:lnTo>
                    <a:pt x="159" y="78"/>
                  </a:lnTo>
                  <a:lnTo>
                    <a:pt x="155" y="78"/>
                  </a:lnTo>
                  <a:lnTo>
                    <a:pt x="159" y="78"/>
                  </a:lnTo>
                  <a:lnTo>
                    <a:pt x="149" y="71"/>
                  </a:lnTo>
                  <a:lnTo>
                    <a:pt x="146" y="71"/>
                  </a:lnTo>
                  <a:lnTo>
                    <a:pt x="149" y="71"/>
                  </a:lnTo>
                  <a:lnTo>
                    <a:pt x="142" y="68"/>
                  </a:lnTo>
                  <a:lnTo>
                    <a:pt x="139" y="68"/>
                  </a:lnTo>
                  <a:lnTo>
                    <a:pt x="142" y="68"/>
                  </a:lnTo>
                  <a:lnTo>
                    <a:pt x="136" y="65"/>
                  </a:lnTo>
                  <a:lnTo>
                    <a:pt x="133" y="65"/>
                  </a:lnTo>
                  <a:lnTo>
                    <a:pt x="136" y="65"/>
                  </a:lnTo>
                  <a:lnTo>
                    <a:pt x="129" y="61"/>
                  </a:lnTo>
                  <a:lnTo>
                    <a:pt x="126" y="61"/>
                  </a:lnTo>
                  <a:lnTo>
                    <a:pt x="129" y="61"/>
                  </a:lnTo>
                  <a:lnTo>
                    <a:pt x="123" y="58"/>
                  </a:lnTo>
                  <a:lnTo>
                    <a:pt x="120" y="58"/>
                  </a:lnTo>
                  <a:lnTo>
                    <a:pt x="123" y="58"/>
                  </a:lnTo>
                  <a:lnTo>
                    <a:pt x="116" y="55"/>
                  </a:lnTo>
                  <a:lnTo>
                    <a:pt x="113" y="55"/>
                  </a:lnTo>
                  <a:lnTo>
                    <a:pt x="116" y="55"/>
                  </a:lnTo>
                  <a:lnTo>
                    <a:pt x="110" y="52"/>
                  </a:lnTo>
                  <a:lnTo>
                    <a:pt x="107" y="52"/>
                  </a:lnTo>
                  <a:lnTo>
                    <a:pt x="110" y="52"/>
                  </a:lnTo>
                  <a:lnTo>
                    <a:pt x="103" y="48"/>
                  </a:lnTo>
                  <a:lnTo>
                    <a:pt x="100" y="48"/>
                  </a:lnTo>
                  <a:lnTo>
                    <a:pt x="103" y="48"/>
                  </a:lnTo>
                  <a:lnTo>
                    <a:pt x="97" y="45"/>
                  </a:lnTo>
                  <a:lnTo>
                    <a:pt x="94" y="45"/>
                  </a:lnTo>
                  <a:lnTo>
                    <a:pt x="97" y="45"/>
                  </a:lnTo>
                  <a:lnTo>
                    <a:pt x="91" y="42"/>
                  </a:lnTo>
                  <a:lnTo>
                    <a:pt x="87" y="42"/>
                  </a:lnTo>
                  <a:lnTo>
                    <a:pt x="91" y="42"/>
                  </a:lnTo>
                  <a:lnTo>
                    <a:pt x="84" y="39"/>
                  </a:lnTo>
                  <a:lnTo>
                    <a:pt x="81" y="39"/>
                  </a:lnTo>
                  <a:lnTo>
                    <a:pt x="84" y="39"/>
                  </a:lnTo>
                  <a:lnTo>
                    <a:pt x="78" y="36"/>
                  </a:lnTo>
                  <a:lnTo>
                    <a:pt x="74" y="36"/>
                  </a:lnTo>
                  <a:lnTo>
                    <a:pt x="78" y="36"/>
                  </a:lnTo>
                  <a:lnTo>
                    <a:pt x="71" y="32"/>
                  </a:lnTo>
                  <a:lnTo>
                    <a:pt x="68" y="32"/>
                  </a:lnTo>
                  <a:lnTo>
                    <a:pt x="71" y="32"/>
                  </a:lnTo>
                  <a:lnTo>
                    <a:pt x="65" y="29"/>
                  </a:lnTo>
                  <a:lnTo>
                    <a:pt x="61" y="29"/>
                  </a:lnTo>
                  <a:lnTo>
                    <a:pt x="65" y="29"/>
                  </a:lnTo>
                  <a:lnTo>
                    <a:pt x="58" y="26"/>
                  </a:lnTo>
                  <a:lnTo>
                    <a:pt x="52" y="26"/>
                  </a:lnTo>
                  <a:lnTo>
                    <a:pt x="55" y="26"/>
                  </a:lnTo>
                  <a:lnTo>
                    <a:pt x="48" y="23"/>
                  </a:lnTo>
                  <a:lnTo>
                    <a:pt x="45" y="23"/>
                  </a:lnTo>
                  <a:lnTo>
                    <a:pt x="48" y="26"/>
                  </a:lnTo>
                  <a:lnTo>
                    <a:pt x="48" y="19"/>
                  </a:lnTo>
                  <a:lnTo>
                    <a:pt x="39" y="19"/>
                  </a:lnTo>
                  <a:lnTo>
                    <a:pt x="42" y="19"/>
                  </a:lnTo>
                  <a:lnTo>
                    <a:pt x="35" y="16"/>
                  </a:lnTo>
                  <a:lnTo>
                    <a:pt x="32" y="16"/>
                  </a:lnTo>
                  <a:lnTo>
                    <a:pt x="35" y="16"/>
                  </a:lnTo>
                  <a:lnTo>
                    <a:pt x="29" y="13"/>
                  </a:lnTo>
                  <a:lnTo>
                    <a:pt x="22" y="13"/>
                  </a:lnTo>
                  <a:lnTo>
                    <a:pt x="26" y="16"/>
                  </a:lnTo>
                  <a:lnTo>
                    <a:pt x="26" y="10"/>
                  </a:lnTo>
                  <a:lnTo>
                    <a:pt x="16" y="10"/>
                  </a:lnTo>
                  <a:lnTo>
                    <a:pt x="19" y="10"/>
                  </a:lnTo>
                  <a:lnTo>
                    <a:pt x="13" y="6"/>
                  </a:lnTo>
                  <a:lnTo>
                    <a:pt x="6" y="6"/>
                  </a:lnTo>
                  <a:lnTo>
                    <a:pt x="10" y="6"/>
                  </a:lnTo>
                  <a:lnTo>
                    <a:pt x="0" y="0"/>
                  </a:lnTo>
                  <a:lnTo>
                    <a:pt x="0" y="538"/>
                  </a:lnTo>
                  <a:lnTo>
                    <a:pt x="978" y="538"/>
                  </a:lnTo>
                  <a:lnTo>
                    <a:pt x="978" y="194"/>
                  </a:lnTo>
                  <a:lnTo>
                    <a:pt x="971" y="198"/>
                  </a:lnTo>
                  <a:lnTo>
                    <a:pt x="971" y="534"/>
                  </a:lnTo>
                  <a:lnTo>
                    <a:pt x="975" y="531"/>
                  </a:lnTo>
                  <a:lnTo>
                    <a:pt x="3" y="531"/>
                  </a:lnTo>
                  <a:lnTo>
                    <a:pt x="6" y="534"/>
                  </a:lnTo>
                  <a:lnTo>
                    <a:pt x="6" y="6"/>
                  </a:lnTo>
                  <a:lnTo>
                    <a:pt x="0" y="10"/>
                  </a:lnTo>
                  <a:lnTo>
                    <a:pt x="6" y="13"/>
                  </a:lnTo>
                  <a:lnTo>
                    <a:pt x="13" y="13"/>
                  </a:lnTo>
                  <a:lnTo>
                    <a:pt x="10" y="13"/>
                  </a:lnTo>
                  <a:lnTo>
                    <a:pt x="16" y="16"/>
                  </a:lnTo>
                  <a:lnTo>
                    <a:pt x="22" y="16"/>
                  </a:lnTo>
                  <a:lnTo>
                    <a:pt x="19" y="13"/>
                  </a:lnTo>
                  <a:lnTo>
                    <a:pt x="19" y="19"/>
                  </a:lnTo>
                  <a:lnTo>
                    <a:pt x="29" y="19"/>
                  </a:lnTo>
                  <a:lnTo>
                    <a:pt x="26" y="19"/>
                  </a:lnTo>
                  <a:lnTo>
                    <a:pt x="32" y="23"/>
                  </a:lnTo>
                  <a:lnTo>
                    <a:pt x="35" y="23"/>
                  </a:lnTo>
                  <a:lnTo>
                    <a:pt x="32" y="23"/>
                  </a:lnTo>
                  <a:lnTo>
                    <a:pt x="39" y="26"/>
                  </a:lnTo>
                  <a:lnTo>
                    <a:pt x="45" y="26"/>
                  </a:lnTo>
                  <a:lnTo>
                    <a:pt x="42" y="23"/>
                  </a:lnTo>
                  <a:lnTo>
                    <a:pt x="42" y="29"/>
                  </a:lnTo>
                  <a:lnTo>
                    <a:pt x="48" y="29"/>
                  </a:lnTo>
                  <a:lnTo>
                    <a:pt x="45" y="29"/>
                  </a:lnTo>
                  <a:lnTo>
                    <a:pt x="52" y="32"/>
                  </a:lnTo>
                  <a:lnTo>
                    <a:pt x="58" y="32"/>
                  </a:lnTo>
                  <a:lnTo>
                    <a:pt x="55" y="32"/>
                  </a:lnTo>
                  <a:lnTo>
                    <a:pt x="61" y="36"/>
                  </a:lnTo>
                  <a:lnTo>
                    <a:pt x="65" y="36"/>
                  </a:lnTo>
                  <a:lnTo>
                    <a:pt x="61" y="36"/>
                  </a:lnTo>
                  <a:lnTo>
                    <a:pt x="68" y="39"/>
                  </a:lnTo>
                  <a:lnTo>
                    <a:pt x="71" y="39"/>
                  </a:lnTo>
                  <a:lnTo>
                    <a:pt x="68" y="39"/>
                  </a:lnTo>
                  <a:lnTo>
                    <a:pt x="74" y="42"/>
                  </a:lnTo>
                  <a:lnTo>
                    <a:pt x="78" y="42"/>
                  </a:lnTo>
                  <a:lnTo>
                    <a:pt x="74" y="42"/>
                  </a:lnTo>
                  <a:lnTo>
                    <a:pt x="81" y="45"/>
                  </a:lnTo>
                  <a:lnTo>
                    <a:pt x="84" y="45"/>
                  </a:lnTo>
                  <a:lnTo>
                    <a:pt x="81" y="45"/>
                  </a:lnTo>
                  <a:lnTo>
                    <a:pt x="87" y="48"/>
                  </a:lnTo>
                  <a:lnTo>
                    <a:pt x="91" y="48"/>
                  </a:lnTo>
                  <a:lnTo>
                    <a:pt x="87" y="48"/>
                  </a:lnTo>
                  <a:lnTo>
                    <a:pt x="94" y="52"/>
                  </a:lnTo>
                  <a:lnTo>
                    <a:pt x="97" y="52"/>
                  </a:lnTo>
                  <a:lnTo>
                    <a:pt x="94" y="52"/>
                  </a:lnTo>
                  <a:lnTo>
                    <a:pt x="100" y="55"/>
                  </a:lnTo>
                  <a:lnTo>
                    <a:pt x="103" y="55"/>
                  </a:lnTo>
                  <a:lnTo>
                    <a:pt x="100" y="55"/>
                  </a:lnTo>
                  <a:lnTo>
                    <a:pt x="107" y="58"/>
                  </a:lnTo>
                  <a:lnTo>
                    <a:pt x="110" y="58"/>
                  </a:lnTo>
                  <a:lnTo>
                    <a:pt x="107" y="58"/>
                  </a:lnTo>
                  <a:lnTo>
                    <a:pt x="113" y="61"/>
                  </a:lnTo>
                  <a:lnTo>
                    <a:pt x="116" y="61"/>
                  </a:lnTo>
                  <a:lnTo>
                    <a:pt x="113" y="61"/>
                  </a:lnTo>
                  <a:lnTo>
                    <a:pt x="120" y="65"/>
                  </a:lnTo>
                  <a:lnTo>
                    <a:pt x="123" y="65"/>
                  </a:lnTo>
                  <a:lnTo>
                    <a:pt x="120" y="65"/>
                  </a:lnTo>
                  <a:lnTo>
                    <a:pt x="126" y="68"/>
                  </a:lnTo>
                  <a:lnTo>
                    <a:pt x="129" y="68"/>
                  </a:lnTo>
                  <a:lnTo>
                    <a:pt x="126" y="68"/>
                  </a:lnTo>
                  <a:lnTo>
                    <a:pt x="133" y="71"/>
                  </a:lnTo>
                  <a:lnTo>
                    <a:pt x="136" y="71"/>
                  </a:lnTo>
                  <a:lnTo>
                    <a:pt x="133" y="71"/>
                  </a:lnTo>
                  <a:lnTo>
                    <a:pt x="139" y="74"/>
                  </a:lnTo>
                  <a:lnTo>
                    <a:pt x="142" y="74"/>
                  </a:lnTo>
                  <a:lnTo>
                    <a:pt x="139" y="74"/>
                  </a:lnTo>
                  <a:lnTo>
                    <a:pt x="146" y="78"/>
                  </a:lnTo>
                  <a:lnTo>
                    <a:pt x="149" y="78"/>
                  </a:lnTo>
                  <a:lnTo>
                    <a:pt x="146" y="78"/>
                  </a:lnTo>
                  <a:lnTo>
                    <a:pt x="155" y="84"/>
                  </a:lnTo>
                  <a:lnTo>
                    <a:pt x="159" y="84"/>
                  </a:lnTo>
                  <a:lnTo>
                    <a:pt x="165" y="87"/>
                  </a:lnTo>
                  <a:lnTo>
                    <a:pt x="168" y="87"/>
                  </a:lnTo>
                  <a:lnTo>
                    <a:pt x="165" y="87"/>
                  </a:lnTo>
                  <a:lnTo>
                    <a:pt x="175" y="94"/>
                  </a:lnTo>
                  <a:lnTo>
                    <a:pt x="178" y="94"/>
                  </a:lnTo>
                  <a:lnTo>
                    <a:pt x="175" y="94"/>
                  </a:lnTo>
                  <a:lnTo>
                    <a:pt x="184" y="100"/>
                  </a:lnTo>
                  <a:lnTo>
                    <a:pt x="191" y="100"/>
                  </a:lnTo>
                  <a:lnTo>
                    <a:pt x="188" y="100"/>
                  </a:lnTo>
                  <a:lnTo>
                    <a:pt x="194" y="104"/>
                  </a:lnTo>
                  <a:lnTo>
                    <a:pt x="197" y="104"/>
                  </a:lnTo>
                  <a:lnTo>
                    <a:pt x="194" y="104"/>
                  </a:lnTo>
                  <a:lnTo>
                    <a:pt x="204" y="110"/>
                  </a:lnTo>
                  <a:lnTo>
                    <a:pt x="210" y="110"/>
                  </a:lnTo>
                  <a:lnTo>
                    <a:pt x="207" y="110"/>
                  </a:lnTo>
                  <a:lnTo>
                    <a:pt x="220" y="120"/>
                  </a:lnTo>
                  <a:lnTo>
                    <a:pt x="223" y="120"/>
                  </a:lnTo>
                  <a:lnTo>
                    <a:pt x="230" y="123"/>
                  </a:lnTo>
                  <a:lnTo>
                    <a:pt x="227" y="123"/>
                  </a:lnTo>
                  <a:lnTo>
                    <a:pt x="233" y="126"/>
                  </a:lnTo>
                  <a:lnTo>
                    <a:pt x="236" y="126"/>
                  </a:lnTo>
                  <a:lnTo>
                    <a:pt x="233" y="126"/>
                  </a:lnTo>
                  <a:lnTo>
                    <a:pt x="243" y="133"/>
                  </a:lnTo>
                  <a:lnTo>
                    <a:pt x="249" y="133"/>
                  </a:lnTo>
                  <a:lnTo>
                    <a:pt x="246" y="133"/>
                  </a:lnTo>
                  <a:lnTo>
                    <a:pt x="259" y="142"/>
                  </a:lnTo>
                  <a:lnTo>
                    <a:pt x="265" y="142"/>
                  </a:lnTo>
                  <a:lnTo>
                    <a:pt x="262" y="142"/>
                  </a:lnTo>
                  <a:lnTo>
                    <a:pt x="275" y="152"/>
                  </a:lnTo>
                  <a:lnTo>
                    <a:pt x="278" y="152"/>
                  </a:lnTo>
                  <a:lnTo>
                    <a:pt x="285" y="155"/>
                  </a:lnTo>
                  <a:lnTo>
                    <a:pt x="282" y="155"/>
                  </a:lnTo>
                  <a:lnTo>
                    <a:pt x="291" y="162"/>
                  </a:lnTo>
                  <a:lnTo>
                    <a:pt x="295" y="162"/>
                  </a:lnTo>
                  <a:lnTo>
                    <a:pt x="291" y="162"/>
                  </a:lnTo>
                  <a:lnTo>
                    <a:pt x="295" y="165"/>
                  </a:lnTo>
                  <a:lnTo>
                    <a:pt x="304" y="168"/>
                  </a:lnTo>
                  <a:lnTo>
                    <a:pt x="308" y="168"/>
                  </a:lnTo>
                  <a:lnTo>
                    <a:pt x="304" y="168"/>
                  </a:lnTo>
                  <a:lnTo>
                    <a:pt x="314" y="178"/>
                  </a:lnTo>
                  <a:lnTo>
                    <a:pt x="324" y="181"/>
                  </a:lnTo>
                  <a:lnTo>
                    <a:pt x="327" y="181"/>
                  </a:lnTo>
                  <a:lnTo>
                    <a:pt x="324" y="181"/>
                  </a:lnTo>
                  <a:lnTo>
                    <a:pt x="337" y="191"/>
                  </a:lnTo>
                  <a:lnTo>
                    <a:pt x="340" y="191"/>
                  </a:lnTo>
                  <a:lnTo>
                    <a:pt x="337" y="191"/>
                  </a:lnTo>
                  <a:lnTo>
                    <a:pt x="343" y="198"/>
                  </a:lnTo>
                  <a:lnTo>
                    <a:pt x="353" y="201"/>
                  </a:lnTo>
                  <a:lnTo>
                    <a:pt x="350" y="201"/>
                  </a:lnTo>
                  <a:lnTo>
                    <a:pt x="356" y="204"/>
                  </a:lnTo>
                  <a:lnTo>
                    <a:pt x="359" y="204"/>
                  </a:lnTo>
                  <a:lnTo>
                    <a:pt x="356" y="204"/>
                  </a:lnTo>
                  <a:lnTo>
                    <a:pt x="369" y="214"/>
                  </a:lnTo>
                  <a:lnTo>
                    <a:pt x="372" y="214"/>
                  </a:lnTo>
                  <a:lnTo>
                    <a:pt x="379" y="217"/>
                  </a:lnTo>
                  <a:lnTo>
                    <a:pt x="376" y="217"/>
                  </a:lnTo>
                  <a:lnTo>
                    <a:pt x="388" y="227"/>
                  </a:lnTo>
                  <a:lnTo>
                    <a:pt x="392" y="227"/>
                  </a:lnTo>
                  <a:lnTo>
                    <a:pt x="388" y="227"/>
                  </a:lnTo>
                  <a:lnTo>
                    <a:pt x="398" y="236"/>
                  </a:lnTo>
                  <a:lnTo>
                    <a:pt x="408" y="240"/>
                  </a:lnTo>
                  <a:lnTo>
                    <a:pt x="411" y="240"/>
                  </a:lnTo>
                  <a:lnTo>
                    <a:pt x="408" y="240"/>
                  </a:lnTo>
                  <a:lnTo>
                    <a:pt x="427" y="256"/>
                  </a:lnTo>
                  <a:lnTo>
                    <a:pt x="431" y="256"/>
                  </a:lnTo>
                  <a:lnTo>
                    <a:pt x="427" y="256"/>
                  </a:lnTo>
                  <a:lnTo>
                    <a:pt x="431" y="259"/>
                  </a:lnTo>
                  <a:lnTo>
                    <a:pt x="440" y="262"/>
                  </a:lnTo>
                  <a:lnTo>
                    <a:pt x="437" y="262"/>
                  </a:lnTo>
                  <a:lnTo>
                    <a:pt x="450" y="272"/>
                  </a:lnTo>
                  <a:lnTo>
                    <a:pt x="453" y="272"/>
                  </a:lnTo>
                  <a:lnTo>
                    <a:pt x="450" y="272"/>
                  </a:lnTo>
                  <a:lnTo>
                    <a:pt x="466" y="288"/>
                  </a:lnTo>
                  <a:lnTo>
                    <a:pt x="476" y="291"/>
                  </a:lnTo>
                  <a:lnTo>
                    <a:pt x="479" y="291"/>
                  </a:lnTo>
                  <a:lnTo>
                    <a:pt x="476" y="291"/>
                  </a:lnTo>
                  <a:lnTo>
                    <a:pt x="492" y="304"/>
                  </a:lnTo>
                  <a:lnTo>
                    <a:pt x="499" y="304"/>
                  </a:lnTo>
                  <a:lnTo>
                    <a:pt x="499" y="298"/>
                  </a:lnTo>
                  <a:lnTo>
                    <a:pt x="495" y="301"/>
                  </a:lnTo>
                  <a:lnTo>
                    <a:pt x="505" y="301"/>
                  </a:lnTo>
                  <a:lnTo>
                    <a:pt x="505" y="295"/>
                  </a:lnTo>
                  <a:lnTo>
                    <a:pt x="502" y="298"/>
                  </a:lnTo>
                  <a:lnTo>
                    <a:pt x="508" y="298"/>
                  </a:lnTo>
                  <a:lnTo>
                    <a:pt x="515" y="295"/>
                  </a:lnTo>
                  <a:lnTo>
                    <a:pt x="512" y="295"/>
                  </a:lnTo>
                  <a:lnTo>
                    <a:pt x="521" y="295"/>
                  </a:lnTo>
                  <a:lnTo>
                    <a:pt x="521" y="288"/>
                  </a:lnTo>
                  <a:lnTo>
                    <a:pt x="518" y="291"/>
                  </a:lnTo>
                  <a:lnTo>
                    <a:pt x="525" y="291"/>
                  </a:lnTo>
                  <a:lnTo>
                    <a:pt x="531" y="288"/>
                  </a:lnTo>
                  <a:lnTo>
                    <a:pt x="528" y="288"/>
                  </a:lnTo>
                  <a:lnTo>
                    <a:pt x="534" y="288"/>
                  </a:lnTo>
                  <a:lnTo>
                    <a:pt x="541" y="285"/>
                  </a:lnTo>
                  <a:lnTo>
                    <a:pt x="537" y="285"/>
                  </a:lnTo>
                  <a:lnTo>
                    <a:pt x="547" y="285"/>
                  </a:lnTo>
                  <a:lnTo>
                    <a:pt x="547" y="279"/>
                  </a:lnTo>
                  <a:lnTo>
                    <a:pt x="544" y="282"/>
                  </a:lnTo>
                  <a:lnTo>
                    <a:pt x="557" y="282"/>
                  </a:lnTo>
                  <a:lnTo>
                    <a:pt x="557" y="275"/>
                  </a:lnTo>
                  <a:lnTo>
                    <a:pt x="554" y="279"/>
                  </a:lnTo>
                  <a:lnTo>
                    <a:pt x="563" y="279"/>
                  </a:lnTo>
                  <a:lnTo>
                    <a:pt x="570" y="275"/>
                  </a:lnTo>
                  <a:lnTo>
                    <a:pt x="567" y="275"/>
                  </a:lnTo>
                  <a:lnTo>
                    <a:pt x="573" y="275"/>
                  </a:lnTo>
                  <a:lnTo>
                    <a:pt x="580" y="272"/>
                  </a:lnTo>
                  <a:lnTo>
                    <a:pt x="576" y="272"/>
                  </a:lnTo>
                  <a:lnTo>
                    <a:pt x="583" y="272"/>
                  </a:lnTo>
                  <a:lnTo>
                    <a:pt x="583" y="266"/>
                  </a:lnTo>
                  <a:lnTo>
                    <a:pt x="580" y="269"/>
                  </a:lnTo>
                  <a:lnTo>
                    <a:pt x="586" y="269"/>
                  </a:lnTo>
                  <a:lnTo>
                    <a:pt x="593" y="266"/>
                  </a:lnTo>
                  <a:lnTo>
                    <a:pt x="589" y="266"/>
                  </a:lnTo>
                  <a:lnTo>
                    <a:pt x="596" y="266"/>
                  </a:lnTo>
                  <a:lnTo>
                    <a:pt x="602" y="262"/>
                  </a:lnTo>
                  <a:lnTo>
                    <a:pt x="599" y="262"/>
                  </a:lnTo>
                  <a:lnTo>
                    <a:pt x="605" y="262"/>
                  </a:lnTo>
                  <a:lnTo>
                    <a:pt x="612" y="259"/>
                  </a:lnTo>
                  <a:lnTo>
                    <a:pt x="609" y="259"/>
                  </a:lnTo>
                  <a:lnTo>
                    <a:pt x="612" y="259"/>
                  </a:lnTo>
                  <a:lnTo>
                    <a:pt x="618" y="256"/>
                  </a:lnTo>
                  <a:lnTo>
                    <a:pt x="625" y="256"/>
                  </a:lnTo>
                  <a:lnTo>
                    <a:pt x="631" y="253"/>
                  </a:lnTo>
                  <a:lnTo>
                    <a:pt x="628" y="253"/>
                  </a:lnTo>
                  <a:lnTo>
                    <a:pt x="631" y="253"/>
                  </a:lnTo>
                  <a:lnTo>
                    <a:pt x="638" y="249"/>
                  </a:lnTo>
                  <a:lnTo>
                    <a:pt x="644" y="249"/>
                  </a:lnTo>
                  <a:lnTo>
                    <a:pt x="651" y="246"/>
                  </a:lnTo>
                  <a:lnTo>
                    <a:pt x="648" y="246"/>
                  </a:lnTo>
                  <a:lnTo>
                    <a:pt x="654" y="246"/>
                  </a:lnTo>
                  <a:lnTo>
                    <a:pt x="661" y="243"/>
                  </a:lnTo>
                  <a:lnTo>
                    <a:pt x="657" y="243"/>
                  </a:lnTo>
                  <a:lnTo>
                    <a:pt x="667" y="243"/>
                  </a:lnTo>
                  <a:lnTo>
                    <a:pt x="674" y="240"/>
                  </a:lnTo>
                  <a:lnTo>
                    <a:pt x="670" y="240"/>
                  </a:lnTo>
                  <a:lnTo>
                    <a:pt x="674" y="240"/>
                  </a:lnTo>
                  <a:lnTo>
                    <a:pt x="680" y="236"/>
                  </a:lnTo>
                  <a:lnTo>
                    <a:pt x="686" y="236"/>
                  </a:lnTo>
                  <a:lnTo>
                    <a:pt x="693" y="233"/>
                  </a:lnTo>
                  <a:lnTo>
                    <a:pt x="696" y="233"/>
                  </a:lnTo>
                  <a:lnTo>
                    <a:pt x="703" y="230"/>
                  </a:lnTo>
                  <a:lnTo>
                    <a:pt x="699" y="230"/>
                  </a:lnTo>
                  <a:lnTo>
                    <a:pt x="709" y="230"/>
                  </a:lnTo>
                  <a:lnTo>
                    <a:pt x="716" y="227"/>
                  </a:lnTo>
                  <a:lnTo>
                    <a:pt x="712" y="227"/>
                  </a:lnTo>
                  <a:lnTo>
                    <a:pt x="719" y="227"/>
                  </a:lnTo>
                  <a:lnTo>
                    <a:pt x="725" y="223"/>
                  </a:lnTo>
                  <a:lnTo>
                    <a:pt x="722" y="223"/>
                  </a:lnTo>
                  <a:lnTo>
                    <a:pt x="732" y="223"/>
                  </a:lnTo>
                  <a:lnTo>
                    <a:pt x="738" y="220"/>
                  </a:lnTo>
                  <a:lnTo>
                    <a:pt x="735" y="220"/>
                  </a:lnTo>
                  <a:lnTo>
                    <a:pt x="748" y="220"/>
                  </a:lnTo>
                  <a:lnTo>
                    <a:pt x="754" y="217"/>
                  </a:lnTo>
                  <a:lnTo>
                    <a:pt x="774" y="217"/>
                  </a:lnTo>
                  <a:lnTo>
                    <a:pt x="780" y="214"/>
                  </a:lnTo>
                  <a:lnTo>
                    <a:pt x="777" y="214"/>
                  </a:lnTo>
                  <a:lnTo>
                    <a:pt x="797" y="214"/>
                  </a:lnTo>
                  <a:lnTo>
                    <a:pt x="803" y="210"/>
                  </a:lnTo>
                  <a:lnTo>
                    <a:pt x="800" y="210"/>
                  </a:lnTo>
                  <a:lnTo>
                    <a:pt x="816" y="210"/>
                  </a:lnTo>
                  <a:lnTo>
                    <a:pt x="822" y="207"/>
                  </a:lnTo>
                  <a:lnTo>
                    <a:pt x="848" y="207"/>
                  </a:lnTo>
                  <a:lnTo>
                    <a:pt x="855" y="204"/>
                  </a:lnTo>
                  <a:lnTo>
                    <a:pt x="852" y="204"/>
                  </a:lnTo>
                  <a:lnTo>
                    <a:pt x="894" y="204"/>
                  </a:lnTo>
                  <a:lnTo>
                    <a:pt x="900" y="201"/>
                  </a:lnTo>
                  <a:lnTo>
                    <a:pt x="897" y="201"/>
                  </a:lnTo>
                  <a:lnTo>
                    <a:pt x="975" y="201"/>
                  </a:lnTo>
                  <a:lnTo>
                    <a:pt x="971" y="198"/>
                  </a:lnTo>
                  <a:lnTo>
                    <a:pt x="978" y="1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705" name="Freeform 9"/>
            <p:cNvSpPr>
              <a:spLocks/>
            </p:cNvSpPr>
            <p:nvPr/>
          </p:nvSpPr>
          <p:spPr bwMode="auto">
            <a:xfrm>
              <a:off x="337" y="3928"/>
              <a:ext cx="972" cy="10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972" y="6"/>
                </a:cxn>
                <a:cxn ang="0">
                  <a:pos x="972" y="0"/>
                </a:cxn>
                <a:cxn ang="0">
                  <a:pos x="0" y="3"/>
                </a:cxn>
                <a:cxn ang="0">
                  <a:pos x="0" y="10"/>
                </a:cxn>
              </a:cxnLst>
              <a:rect l="0" t="0" r="r" b="b"/>
              <a:pathLst>
                <a:path w="972" h="10">
                  <a:moveTo>
                    <a:pt x="0" y="10"/>
                  </a:moveTo>
                  <a:lnTo>
                    <a:pt x="972" y="6"/>
                  </a:lnTo>
                  <a:lnTo>
                    <a:pt x="972" y="0"/>
                  </a:lnTo>
                  <a:lnTo>
                    <a:pt x="0" y="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541" name="Rectangle 11"/>
            <p:cNvSpPr>
              <a:spLocks noChangeArrowheads="1"/>
            </p:cNvSpPr>
            <p:nvPr/>
          </p:nvSpPr>
          <p:spPr bwMode="auto">
            <a:xfrm>
              <a:off x="276" y="4181"/>
              <a:ext cx="132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Ne</a:t>
              </a:r>
              <a:endParaRPr lang="en-US" b="0"/>
            </a:p>
          </p:txBody>
        </p:sp>
        <p:sp>
          <p:nvSpPr>
            <p:cNvPr id="22542" name="Rectangle 12"/>
            <p:cNvSpPr>
              <a:spLocks noChangeArrowheads="1"/>
            </p:cNvSpPr>
            <p:nvPr/>
          </p:nvSpPr>
          <p:spPr bwMode="auto">
            <a:xfrm>
              <a:off x="1257" y="4190"/>
              <a:ext cx="140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Ab</a:t>
              </a:r>
              <a:endParaRPr lang="en-US" b="0"/>
            </a:p>
          </p:txBody>
        </p:sp>
        <p:sp>
          <p:nvSpPr>
            <p:cNvPr id="22543" name="Rectangle 13"/>
            <p:cNvSpPr>
              <a:spLocks noChangeArrowheads="1"/>
            </p:cNvSpPr>
            <p:nvPr/>
          </p:nvSpPr>
          <p:spPr bwMode="auto">
            <a:xfrm>
              <a:off x="3207" y="4174"/>
              <a:ext cx="83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>
                  <a:solidFill>
                    <a:srgbClr val="000000"/>
                  </a:solidFill>
                </a:rPr>
                <a:t>Q</a:t>
              </a:r>
              <a:endParaRPr lang="en-US" b="0"/>
            </a:p>
          </p:txBody>
        </p:sp>
        <p:sp>
          <p:nvSpPr>
            <p:cNvPr id="22544" name="Rectangle 14"/>
            <p:cNvSpPr>
              <a:spLocks noChangeArrowheads="1"/>
            </p:cNvSpPr>
            <p:nvPr/>
          </p:nvSpPr>
          <p:spPr bwMode="auto">
            <a:xfrm>
              <a:off x="0" y="3865"/>
              <a:ext cx="24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chemeClr val="bg2"/>
                  </a:solidFill>
                </a:rPr>
                <a:t>1070</a:t>
              </a:r>
              <a:endParaRPr lang="en-US" sz="3200" b="0">
                <a:solidFill>
                  <a:schemeClr val="bg2"/>
                </a:solidFill>
              </a:endParaRPr>
            </a:p>
          </p:txBody>
        </p:sp>
        <p:sp>
          <p:nvSpPr>
            <p:cNvPr id="22545" name="Rectangle 15"/>
            <p:cNvSpPr>
              <a:spLocks noChangeArrowheads="1"/>
            </p:cNvSpPr>
            <p:nvPr/>
          </p:nvSpPr>
          <p:spPr bwMode="auto">
            <a:xfrm>
              <a:off x="3326" y="3873"/>
              <a:ext cx="24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chemeClr val="bg2"/>
                  </a:solidFill>
                </a:rPr>
                <a:t>1060</a:t>
              </a:r>
              <a:endParaRPr lang="en-US" sz="3200" b="0">
                <a:solidFill>
                  <a:schemeClr val="bg2"/>
                </a:solidFill>
              </a:endParaRPr>
            </a:p>
          </p:txBody>
        </p:sp>
        <p:sp>
          <p:nvSpPr>
            <p:cNvPr id="22546" name="Rectangle 16"/>
            <p:cNvSpPr>
              <a:spLocks noChangeArrowheads="1"/>
            </p:cNvSpPr>
            <p:nvPr/>
          </p:nvSpPr>
          <p:spPr bwMode="auto">
            <a:xfrm>
              <a:off x="3320" y="2606"/>
              <a:ext cx="24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0">
                  <a:solidFill>
                    <a:schemeClr val="bg2"/>
                  </a:solidFill>
                </a:rPr>
                <a:t>1713</a:t>
              </a:r>
              <a:endParaRPr lang="en-US" sz="3200" b="0">
                <a:solidFill>
                  <a:schemeClr val="bg2"/>
                </a:solidFill>
              </a:endParaRPr>
            </a:p>
          </p:txBody>
        </p:sp>
        <p:sp>
          <p:nvSpPr>
            <p:cNvPr id="22547" name="Rectangle 17"/>
            <p:cNvSpPr>
              <a:spLocks noChangeArrowheads="1"/>
            </p:cNvSpPr>
            <p:nvPr/>
          </p:nvSpPr>
          <p:spPr bwMode="auto">
            <a:xfrm>
              <a:off x="2180" y="4006"/>
              <a:ext cx="340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000000"/>
                  </a:solidFill>
                </a:rPr>
                <a:t>Ab + Tr</a:t>
              </a:r>
              <a:endParaRPr lang="en-US" sz="2800" b="0"/>
            </a:p>
          </p:txBody>
        </p:sp>
        <p:sp>
          <p:nvSpPr>
            <p:cNvPr id="22548" name="Rectangle 18"/>
            <p:cNvSpPr>
              <a:spLocks noChangeArrowheads="1"/>
            </p:cNvSpPr>
            <p:nvPr/>
          </p:nvSpPr>
          <p:spPr bwMode="auto">
            <a:xfrm>
              <a:off x="2698" y="3562"/>
              <a:ext cx="277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000000"/>
                  </a:solidFill>
                </a:rPr>
                <a:t>Tr + L</a:t>
              </a:r>
              <a:endParaRPr lang="en-US" sz="2800" b="0"/>
            </a:p>
          </p:txBody>
        </p:sp>
        <p:sp>
          <p:nvSpPr>
            <p:cNvPr id="22549" name="Rectangle 19"/>
            <p:cNvSpPr>
              <a:spLocks noChangeArrowheads="1"/>
            </p:cNvSpPr>
            <p:nvPr/>
          </p:nvSpPr>
          <p:spPr bwMode="auto">
            <a:xfrm>
              <a:off x="1341" y="3844"/>
              <a:ext cx="305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000000"/>
                  </a:solidFill>
                </a:rPr>
                <a:t>Ab + L</a:t>
              </a:r>
              <a:endParaRPr lang="en-US" sz="2800" b="0"/>
            </a:p>
          </p:txBody>
        </p:sp>
        <p:sp>
          <p:nvSpPr>
            <p:cNvPr id="22550" name="Rectangle 20"/>
            <p:cNvSpPr>
              <a:spLocks noChangeArrowheads="1"/>
            </p:cNvSpPr>
            <p:nvPr/>
          </p:nvSpPr>
          <p:spPr bwMode="auto">
            <a:xfrm>
              <a:off x="385" y="3798"/>
              <a:ext cx="300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000000"/>
                  </a:solidFill>
                </a:rPr>
                <a:t>Ne + L</a:t>
              </a:r>
              <a:endParaRPr lang="en-US" sz="2800" b="0"/>
            </a:p>
          </p:txBody>
        </p:sp>
        <p:sp>
          <p:nvSpPr>
            <p:cNvPr id="22551" name="Rectangle 21"/>
            <p:cNvSpPr>
              <a:spLocks noChangeArrowheads="1"/>
            </p:cNvSpPr>
            <p:nvPr/>
          </p:nvSpPr>
          <p:spPr bwMode="auto">
            <a:xfrm>
              <a:off x="1179" y="2753"/>
              <a:ext cx="415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b="0" dirty="0"/>
                <a:t>Liquid</a:t>
              </a:r>
              <a:endParaRPr lang="en-US" sz="3600" b="0" dirty="0"/>
            </a:p>
          </p:txBody>
        </p:sp>
        <p:sp>
          <p:nvSpPr>
            <p:cNvPr id="22552" name="Rectangle 22"/>
            <p:cNvSpPr>
              <a:spLocks noChangeArrowheads="1"/>
            </p:cNvSpPr>
            <p:nvPr/>
          </p:nvSpPr>
          <p:spPr bwMode="auto">
            <a:xfrm>
              <a:off x="1053" y="3841"/>
              <a:ext cx="305" cy="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000000"/>
                  </a:solidFill>
                </a:rPr>
                <a:t>Ab + L</a:t>
              </a:r>
              <a:endParaRPr lang="en-US" sz="2800" b="0"/>
            </a:p>
          </p:txBody>
        </p:sp>
        <p:sp>
          <p:nvSpPr>
            <p:cNvPr id="22553" name="Rectangle 23"/>
            <p:cNvSpPr>
              <a:spLocks noChangeArrowheads="1"/>
            </p:cNvSpPr>
            <p:nvPr/>
          </p:nvSpPr>
          <p:spPr bwMode="auto">
            <a:xfrm>
              <a:off x="619" y="4002"/>
              <a:ext cx="364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0">
                  <a:solidFill>
                    <a:srgbClr val="000000"/>
                  </a:solidFill>
                </a:rPr>
                <a:t>Ne + Ab</a:t>
              </a:r>
              <a:endParaRPr lang="en-US" sz="2800" b="0"/>
            </a:p>
          </p:txBody>
        </p:sp>
        <p:sp>
          <p:nvSpPr>
            <p:cNvPr id="22554" name="Rectangle 24"/>
            <p:cNvSpPr>
              <a:spLocks noChangeArrowheads="1"/>
            </p:cNvSpPr>
            <p:nvPr/>
          </p:nvSpPr>
          <p:spPr bwMode="auto">
            <a:xfrm>
              <a:off x="1061" y="3246"/>
              <a:ext cx="568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900" dirty="0"/>
                <a:t>Thermal</a:t>
              </a:r>
            </a:p>
            <a:p>
              <a:r>
                <a:rPr lang="en-US" sz="1900" dirty="0"/>
                <a:t>Divide</a:t>
              </a:r>
              <a:endParaRPr lang="en-US" sz="3600" dirty="0"/>
            </a:p>
          </p:txBody>
        </p:sp>
      </p:grpSp>
      <p:sp>
        <p:nvSpPr>
          <p:cNvPr id="22533" name="Text Box 505"/>
          <p:cNvSpPr txBox="1">
            <a:spLocks noChangeArrowheads="1"/>
          </p:cNvSpPr>
          <p:nvPr/>
        </p:nvSpPr>
        <p:spPr bwMode="auto">
          <a:xfrm>
            <a:off x="790575" y="223838"/>
            <a:ext cx="74041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Thermal divide</a:t>
            </a:r>
            <a:r>
              <a:rPr lang="en-US" sz="2800" b="0" dirty="0">
                <a:solidFill>
                  <a:schemeClr val="bg2"/>
                </a:solidFill>
              </a:rPr>
              <a:t> </a:t>
            </a:r>
            <a:r>
              <a:rPr lang="en-US" sz="2800" b="0" dirty="0"/>
              <a:t>separates the silica-saturated (</a:t>
            </a:r>
            <a:r>
              <a:rPr lang="en-US" sz="2800" b="0" dirty="0" err="1"/>
              <a:t>subalkaline</a:t>
            </a:r>
            <a:r>
              <a:rPr lang="en-US" sz="2800" b="0" dirty="0"/>
              <a:t>) from the silica-</a:t>
            </a:r>
            <a:r>
              <a:rPr lang="en-US" sz="2800" b="0" dirty="0" err="1"/>
              <a:t>undersaturated</a:t>
            </a:r>
            <a:r>
              <a:rPr lang="en-US" sz="2800" b="0" dirty="0"/>
              <a:t> (alkaline) fields at low pressure</a:t>
            </a:r>
          </a:p>
          <a:p>
            <a:endParaRPr lang="en-US" sz="2800" b="0" dirty="0"/>
          </a:p>
          <a:p>
            <a:r>
              <a:rPr lang="en-US" sz="2800" b="0" dirty="0"/>
              <a:t>Cannot cross this divide by FX, so can’t derive one series from the other (at least via low-P FX)</a:t>
            </a:r>
          </a:p>
        </p:txBody>
      </p:sp>
      <p:sp>
        <p:nvSpPr>
          <p:cNvPr id="30202" name="Line 506"/>
          <p:cNvSpPr>
            <a:spLocks noChangeShapeType="1"/>
          </p:cNvSpPr>
          <p:nvPr/>
        </p:nvSpPr>
        <p:spPr bwMode="auto">
          <a:xfrm flipV="1">
            <a:off x="1885950" y="6334125"/>
            <a:ext cx="2895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upload.wikimedia.org/wikipedia/commons/9/99/Diagramme_basalte-it.svg"/>
          <p:cNvSpPr>
            <a:spLocks noChangeAspect="1" noChangeArrowheads="1"/>
          </p:cNvSpPr>
          <p:nvPr/>
        </p:nvSpPr>
        <p:spPr bwMode="auto">
          <a:xfrm>
            <a:off x="155575" y="-1790700"/>
            <a:ext cx="42576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8" name="AutoShape 4" descr="http://upload.wikimedia.org/wikipedia/commons/9/99/Diagramme_basalte-it.svg"/>
          <p:cNvSpPr>
            <a:spLocks noChangeAspect="1" noChangeArrowheads="1"/>
          </p:cNvSpPr>
          <p:nvPr/>
        </p:nvSpPr>
        <p:spPr bwMode="auto">
          <a:xfrm>
            <a:off x="155575" y="-1790700"/>
            <a:ext cx="42576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0" name="AutoShape 6" descr="http://upload.wikimedia.org/wikipedia/commons/9/99/Diagramme_basalte-it.svg"/>
          <p:cNvSpPr>
            <a:spLocks noChangeAspect="1" noChangeArrowheads="1"/>
          </p:cNvSpPr>
          <p:nvPr/>
        </p:nvSpPr>
        <p:spPr bwMode="auto">
          <a:xfrm>
            <a:off x="155575" y="-1790700"/>
            <a:ext cx="42576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2" name="AutoShape 8" descr="http://upload.wikimedia.org/wikipedia/commons/9/99/Diagramme_basalte-it.svg"/>
          <p:cNvSpPr>
            <a:spLocks noChangeAspect="1" noChangeArrowheads="1"/>
          </p:cNvSpPr>
          <p:nvPr/>
        </p:nvSpPr>
        <p:spPr bwMode="auto">
          <a:xfrm>
            <a:off x="155575" y="-1790700"/>
            <a:ext cx="42576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4" name="AutoShape 10" descr="http://upload.wikimedia.org/wikipedia/commons/9/99/Diagramme_basalte-it.svg"/>
          <p:cNvSpPr>
            <a:spLocks noChangeAspect="1" noChangeArrowheads="1"/>
          </p:cNvSpPr>
          <p:nvPr/>
        </p:nvSpPr>
        <p:spPr bwMode="auto">
          <a:xfrm>
            <a:off x="155575" y="-1790700"/>
            <a:ext cx="42576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6" name="Picture 12" descr="http://ars.els-cdn.com/content/image/1-s2.0-S1367912012003938-g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04664"/>
            <a:ext cx="6390710" cy="3240360"/>
          </a:xfrm>
          <a:prstGeom prst="rect">
            <a:avLst/>
          </a:prstGeom>
          <a:noFill/>
        </p:spPr>
      </p:pic>
      <p:sp>
        <p:nvSpPr>
          <p:cNvPr id="9" name="CasellaDiTesto 8"/>
          <p:cNvSpPr txBox="1"/>
          <p:nvPr/>
        </p:nvSpPr>
        <p:spPr>
          <a:xfrm>
            <a:off x="827584" y="4293096"/>
            <a:ext cx="7648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Poiché fino a circa 10 </a:t>
            </a:r>
            <a:r>
              <a:rPr lang="it-IT" dirty="0" err="1" smtClean="0"/>
              <a:t>Kb</a:t>
            </a:r>
            <a:r>
              <a:rPr lang="it-IT" dirty="0" smtClean="0"/>
              <a:t> troviamo Plagioclasio, possiamo proiettare il tetraedro </a:t>
            </a:r>
          </a:p>
          <a:p>
            <a:r>
              <a:rPr lang="it-IT" dirty="0" smtClean="0"/>
              <a:t>Dal campo del Plagioclasio</a:t>
            </a:r>
            <a:endParaRPr lang="en-GB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67544" y="5085184"/>
            <a:ext cx="85136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Se abbiamo magmi </a:t>
            </a:r>
            <a:r>
              <a:rPr lang="it-IT" dirty="0" err="1" smtClean="0"/>
              <a:t>transizionali</a:t>
            </a:r>
            <a:r>
              <a:rPr lang="it-IT" dirty="0" smtClean="0"/>
              <a:t> (</a:t>
            </a:r>
            <a:r>
              <a:rPr lang="it-IT" dirty="0" err="1" smtClean="0"/>
              <a:t>Olivin</a:t>
            </a:r>
            <a:r>
              <a:rPr lang="it-IT" dirty="0" smtClean="0"/>
              <a:t> </a:t>
            </a:r>
            <a:r>
              <a:rPr lang="it-IT" dirty="0" err="1" smtClean="0"/>
              <a:t>Tholeiiti</a:t>
            </a:r>
            <a:r>
              <a:rPr lang="it-IT" dirty="0" smtClean="0"/>
              <a:t>) , a condizione che frazioni prima olivina </a:t>
            </a:r>
          </a:p>
          <a:p>
            <a:r>
              <a:rPr lang="it-IT" dirty="0" smtClean="0"/>
              <a:t>od OPX, avremo una evoluzione verso A o B, rispettivamente.  Potremmo passare </a:t>
            </a:r>
          </a:p>
          <a:p>
            <a:r>
              <a:rPr lang="it-IT" dirty="0" smtClean="0"/>
              <a:t>Verso B solo a pressioni relativamente alte (almeno superiori ai 10 </a:t>
            </a:r>
            <a:r>
              <a:rPr lang="it-IT" dirty="0" err="1" smtClean="0"/>
              <a:t>Kb</a:t>
            </a:r>
            <a:r>
              <a:rPr lang="it-IT" dirty="0" smtClean="0"/>
              <a:t>)</a:t>
            </a:r>
            <a:endParaRPr lang="en-GB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51520" y="2060848"/>
            <a:ext cx="20076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Alcalini</a:t>
            </a:r>
          </a:p>
          <a:p>
            <a:r>
              <a:rPr lang="it-IT" dirty="0" smtClean="0"/>
              <a:t>Sottosaturi in silice </a:t>
            </a:r>
          </a:p>
          <a:p>
            <a:r>
              <a:rPr lang="it-IT" dirty="0" smtClean="0"/>
              <a:t>e ricchi in alcali</a:t>
            </a:r>
            <a:endParaRPr lang="en-GB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7236296" y="1484784"/>
            <a:ext cx="1670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Subalcalini</a:t>
            </a:r>
            <a:r>
              <a:rPr lang="it-IT" dirty="0" smtClean="0"/>
              <a:t> =</a:t>
            </a:r>
          </a:p>
          <a:p>
            <a:r>
              <a:rPr lang="it-IT" dirty="0" err="1" smtClean="0"/>
              <a:t>Sovrasaturi</a:t>
            </a:r>
            <a:r>
              <a:rPr lang="it-IT" dirty="0" smtClean="0"/>
              <a:t> in Si</a:t>
            </a:r>
            <a:endParaRPr lang="en-GB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3059832" y="3429000"/>
            <a:ext cx="3009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Transizionali</a:t>
            </a:r>
            <a:r>
              <a:rPr lang="it-IT" dirty="0" smtClean="0"/>
              <a:t> = sottosaturi in Si</a:t>
            </a:r>
          </a:p>
          <a:p>
            <a:r>
              <a:rPr lang="it-IT" dirty="0" smtClean="0"/>
              <a:t>E poveri in alcali</a:t>
            </a:r>
            <a:endParaRPr lang="en-GB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6156176" y="83671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</a:t>
            </a:r>
            <a:endParaRPr lang="en-GB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2195736" y="76470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</a:t>
            </a:r>
            <a:endParaRPr lang="en-GB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475656" y="764704"/>
            <a:ext cx="3595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TOTAL ALKALI SILICA (TAS) DIAGRAM</a:t>
            </a:r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6192688" cy="49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6145" name="Picture 1" descr="alc-subal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04664"/>
            <a:ext cx="6372200" cy="4898629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683568" y="5445224"/>
            <a:ext cx="702027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Fig. 2.1: 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Diagramma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classificativo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SiO</a:t>
            </a:r>
            <a:r>
              <a:rPr kumimoji="0" lang="it-IT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/(Na</a:t>
            </a:r>
            <a:r>
              <a:rPr kumimoji="0" lang="it-IT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O+K</a:t>
            </a:r>
            <a:r>
              <a:rPr kumimoji="0" lang="it-IT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O);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Miyashiro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1978.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04875"/>
            <a:ext cx="5593432" cy="429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6804248" y="2492896"/>
            <a:ext cx="1316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transizionali</a:t>
            </a:r>
            <a:endParaRPr lang="en-GB" dirty="0"/>
          </a:p>
        </p:txBody>
      </p:sp>
      <p:cxnSp>
        <p:nvCxnSpPr>
          <p:cNvPr id="5" name="Connettore 2 4"/>
          <p:cNvCxnSpPr/>
          <p:nvPr/>
        </p:nvCxnSpPr>
        <p:spPr>
          <a:xfrm flipH="1" flipV="1">
            <a:off x="4788024" y="2708920"/>
            <a:ext cx="2088232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e la roch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5987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611560" y="5085184"/>
            <a:ext cx="6554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R1 = 4Si - 11(</a:t>
            </a:r>
            <a:r>
              <a:rPr lang="it-IT" dirty="0" err="1"/>
              <a:t>Na+K</a:t>
            </a:r>
            <a:r>
              <a:rPr lang="it-IT" dirty="0"/>
              <a:t>) - 2(</a:t>
            </a:r>
            <a:r>
              <a:rPr lang="it-IT" dirty="0" err="1"/>
              <a:t>Fe+Ti</a:t>
            </a:r>
            <a:r>
              <a:rPr lang="it-IT" dirty="0" smtClean="0"/>
              <a:t>);</a:t>
            </a:r>
          </a:p>
          <a:p>
            <a:r>
              <a:rPr lang="it-IT" dirty="0"/>
              <a:t>R2 = 6Ca + 2Mg + </a:t>
            </a:r>
            <a:r>
              <a:rPr lang="it-IT" dirty="0" smtClean="0"/>
              <a:t>Al                       IN MILLICATIONI (ATOMI PER 1000)</a:t>
            </a:r>
            <a:endParaRPr lang="it-IT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57" descr="Fig 8-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E7B1"/>
              </a:clrFrom>
              <a:clrTo>
                <a:srgbClr val="FEE7B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03815" y="0"/>
            <a:ext cx="4562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58"/>
          <p:cNvSpPr>
            <a:spLocks noChangeArrowheads="1"/>
          </p:cNvSpPr>
          <p:nvPr/>
        </p:nvSpPr>
        <p:spPr bwMode="auto">
          <a:xfrm>
            <a:off x="539552" y="2132856"/>
            <a:ext cx="358298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cs typeface="Arial" charset="0"/>
              </a:rPr>
              <a:t> </a:t>
            </a:r>
            <a:r>
              <a:rPr lang="en-US" sz="1600" dirty="0">
                <a:cs typeface="Arial" charset="0"/>
              </a:rPr>
              <a:t>Stacked variation diagrams of hypothetical components X and Y (either weight or mol %). P = parent, D = daughter, S = solid extract, A, B, C = possible extracted solid phases. For explanation, see text. From Ragland (1989).</a:t>
            </a:r>
            <a:r>
              <a:rPr lang="en-US" sz="1600" dirty="0"/>
              <a:t> Basic Analytical Petrology, Oxford Univ. Press.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23528" y="260648"/>
            <a:ext cx="8496944" cy="6408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028" y="872786"/>
            <a:ext cx="7305363" cy="529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3225" y="76200"/>
            <a:ext cx="7470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0" y="804863"/>
            <a:ext cx="1811338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 </a:t>
            </a:r>
            <a:r>
              <a:rPr lang="en-US" sz="1600" dirty="0"/>
              <a:t> </a:t>
            </a:r>
            <a:r>
              <a:rPr lang="en-US" sz="1600" b="0" dirty="0"/>
              <a:t>Pearce element diagrams for basalts (dark circles) and </a:t>
            </a:r>
            <a:r>
              <a:rPr lang="en-US" sz="1600" b="0" dirty="0" err="1"/>
              <a:t>picrites</a:t>
            </a:r>
            <a:r>
              <a:rPr lang="en-US" sz="1600" b="0" dirty="0"/>
              <a:t> (light circles) erupted from Kilauea, Hawaii, between November, 1967 and August, 1968. After Nicholls (1990).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04664"/>
            <a:ext cx="4248472" cy="5521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6136" y="620688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Su </a:t>
            </a:r>
            <a:r>
              <a:rPr lang="it-IT" dirty="0" err="1" smtClean="0"/>
              <a:t>amazon</a:t>
            </a:r>
            <a:r>
              <a:rPr lang="it-IT" dirty="0" smtClean="0"/>
              <a:t> 43 </a:t>
            </a:r>
            <a:r>
              <a:rPr lang="it-IT" dirty="0" err="1" smtClean="0"/>
              <a:t>Euri</a:t>
            </a:r>
            <a:r>
              <a:rPr lang="it-IT" dirty="0" smtClean="0"/>
              <a:t> in formato</a:t>
            </a:r>
          </a:p>
          <a:p>
            <a:r>
              <a:rPr lang="it-IT" dirty="0" err="1" smtClean="0"/>
              <a:t>kindle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007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764704"/>
            <a:ext cx="3950369" cy="5041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08104" y="836712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Per chi lo desidera:</a:t>
            </a:r>
          </a:p>
          <a:p>
            <a:r>
              <a:rPr lang="it-IT" dirty="0" smtClean="0"/>
              <a:t>usato 45 $ su </a:t>
            </a:r>
            <a:r>
              <a:rPr lang="it-IT" dirty="0"/>
              <a:t>A</a:t>
            </a:r>
            <a:r>
              <a:rPr lang="it-IT" dirty="0" smtClean="0"/>
              <a:t>mazon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216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ttangolo 3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ttangolo 35"/>
          <p:cNvSpPr/>
          <p:nvPr/>
        </p:nvSpPr>
        <p:spPr>
          <a:xfrm>
            <a:off x="539552" y="5661248"/>
            <a:ext cx="7632848" cy="10081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/>
          <p:cNvSpPr/>
          <p:nvPr/>
        </p:nvSpPr>
        <p:spPr>
          <a:xfrm>
            <a:off x="5436096" y="2924944"/>
            <a:ext cx="2736304" cy="26642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27"/>
          <p:cNvSpPr/>
          <p:nvPr/>
        </p:nvSpPr>
        <p:spPr>
          <a:xfrm>
            <a:off x="5436096" y="620688"/>
            <a:ext cx="2736304" cy="21602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2699792" y="620688"/>
            <a:ext cx="2592288" cy="49685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539552" y="620688"/>
            <a:ext cx="2016224" cy="49685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611560" y="69269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Elementi maggiori  </a:t>
            </a:r>
          </a:p>
          <a:p>
            <a:r>
              <a:rPr lang="it-IT" b="1" dirty="0" smtClean="0"/>
              <a:t>ossidi </a:t>
            </a:r>
            <a:r>
              <a:rPr lang="it-IT" b="1" dirty="0" err="1" smtClean="0"/>
              <a:t>peso%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043608" y="1412776"/>
            <a:ext cx="1080120" cy="2880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SiO</a:t>
            </a:r>
            <a:r>
              <a:rPr lang="it-IT" sz="2400" b="1" baseline="-10000" dirty="0" smtClean="0"/>
              <a:t>2</a:t>
            </a:r>
          </a:p>
          <a:p>
            <a:r>
              <a:rPr lang="it-IT" b="1" dirty="0" smtClean="0"/>
              <a:t>Al</a:t>
            </a:r>
            <a:r>
              <a:rPr lang="it-IT" sz="2400" b="1" baseline="-25000" dirty="0" smtClean="0"/>
              <a:t>2</a:t>
            </a:r>
            <a:r>
              <a:rPr lang="it-IT" b="1" dirty="0" smtClean="0"/>
              <a:t>O</a:t>
            </a:r>
            <a:r>
              <a:rPr lang="it-IT" sz="2400" b="1" baseline="-25000" dirty="0" smtClean="0"/>
              <a:t>3</a:t>
            </a:r>
          </a:p>
          <a:p>
            <a:r>
              <a:rPr lang="it-IT" b="1" dirty="0" smtClean="0"/>
              <a:t>TiO</a:t>
            </a:r>
            <a:r>
              <a:rPr lang="it-IT" sz="2400" b="1" baseline="-25000" dirty="0" smtClean="0"/>
              <a:t>2</a:t>
            </a:r>
          </a:p>
          <a:p>
            <a:r>
              <a:rPr lang="it-IT" b="1" dirty="0" err="1" smtClean="0"/>
              <a:t>FeO</a:t>
            </a:r>
            <a:r>
              <a:rPr lang="it-IT" b="1" dirty="0" smtClean="0"/>
              <a:t>(tot)</a:t>
            </a:r>
          </a:p>
          <a:p>
            <a:r>
              <a:rPr lang="it-IT" b="1" dirty="0" err="1" smtClean="0"/>
              <a:t>MnO</a:t>
            </a:r>
            <a:endParaRPr lang="it-IT" b="1" dirty="0" smtClean="0"/>
          </a:p>
          <a:p>
            <a:r>
              <a:rPr lang="it-IT" b="1" dirty="0" err="1" smtClean="0"/>
              <a:t>MgO</a:t>
            </a:r>
            <a:endParaRPr lang="it-IT" b="1" dirty="0" smtClean="0"/>
          </a:p>
          <a:p>
            <a:r>
              <a:rPr lang="it-IT" b="1" dirty="0" err="1" smtClean="0"/>
              <a:t>CaO</a:t>
            </a:r>
            <a:endParaRPr lang="it-IT" b="1" dirty="0" smtClean="0"/>
          </a:p>
          <a:p>
            <a:r>
              <a:rPr lang="it-IT" b="1" dirty="0" smtClean="0"/>
              <a:t>Na</a:t>
            </a:r>
            <a:r>
              <a:rPr lang="it-IT" sz="2400" b="1" baseline="-25000" dirty="0" smtClean="0"/>
              <a:t>2</a:t>
            </a:r>
            <a:r>
              <a:rPr lang="it-IT" b="1" dirty="0" smtClean="0"/>
              <a:t>O</a:t>
            </a:r>
          </a:p>
          <a:p>
            <a:r>
              <a:rPr lang="it-IT" b="1" dirty="0" smtClean="0"/>
              <a:t>K</a:t>
            </a:r>
            <a:r>
              <a:rPr lang="it-IT" sz="2400" b="1" baseline="-25000" dirty="0" smtClean="0"/>
              <a:t>2</a:t>
            </a:r>
            <a:r>
              <a:rPr lang="it-IT" b="1" dirty="0" smtClean="0"/>
              <a:t>O</a:t>
            </a:r>
          </a:p>
          <a:p>
            <a:r>
              <a:rPr lang="it-IT" b="1" dirty="0" smtClean="0"/>
              <a:t>P</a:t>
            </a:r>
            <a:r>
              <a:rPr lang="it-IT" sz="2400" b="1" baseline="-25000" dirty="0" smtClean="0"/>
              <a:t>2</a:t>
            </a:r>
            <a:r>
              <a:rPr lang="it-IT" b="1" dirty="0" smtClean="0"/>
              <a:t>O</a:t>
            </a:r>
            <a:r>
              <a:rPr lang="it-IT" sz="2400" b="1" baseline="-25000" dirty="0" smtClean="0"/>
              <a:t>5</a:t>
            </a:r>
            <a:endParaRPr lang="it-IT" sz="2400" b="1" baseline="-250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771800" y="69269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Elementi In Traccia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-ppm</a:t>
            </a:r>
            <a:endParaRPr lang="it-IT" b="1" dirty="0" smtClean="0"/>
          </a:p>
          <a:p>
            <a:r>
              <a:rPr lang="it-IT" b="1" dirty="0" smtClean="0"/>
              <a:t>LILE  - HFSE – REE - </a:t>
            </a:r>
            <a:r>
              <a:rPr lang="it-IT" b="1" dirty="0" err="1" smtClean="0"/>
              <a:t>M.Tr</a:t>
            </a:r>
            <a:endParaRPr lang="it-IT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843808" y="1412776"/>
            <a:ext cx="47481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K</a:t>
            </a:r>
          </a:p>
          <a:p>
            <a:r>
              <a:rPr lang="it-IT" b="1" dirty="0" err="1" smtClean="0"/>
              <a:t>Rb</a:t>
            </a:r>
            <a:endParaRPr lang="it-IT" b="1" dirty="0" smtClean="0"/>
          </a:p>
          <a:p>
            <a:r>
              <a:rPr lang="it-IT" b="1" dirty="0" smtClean="0"/>
              <a:t>Ba</a:t>
            </a:r>
          </a:p>
          <a:p>
            <a:r>
              <a:rPr lang="it-IT" b="1" dirty="0" smtClean="0"/>
              <a:t>Sr</a:t>
            </a:r>
          </a:p>
          <a:p>
            <a:endParaRPr lang="it-IT" b="1" dirty="0" smtClean="0"/>
          </a:p>
          <a:p>
            <a:r>
              <a:rPr lang="it-IT" b="1" dirty="0" err="1" smtClean="0"/>
              <a:t>Th</a:t>
            </a:r>
            <a:r>
              <a:rPr lang="it-IT" b="1" dirty="0" smtClean="0"/>
              <a:t> </a:t>
            </a:r>
          </a:p>
          <a:p>
            <a:r>
              <a:rPr lang="it-IT" b="1" dirty="0"/>
              <a:t>U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3419872" y="1412776"/>
            <a:ext cx="504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Nb</a:t>
            </a:r>
            <a:endParaRPr lang="it-IT" b="1" dirty="0" smtClean="0"/>
          </a:p>
          <a:p>
            <a:r>
              <a:rPr lang="it-IT" b="1" dirty="0" smtClean="0"/>
              <a:t>Ta</a:t>
            </a:r>
          </a:p>
          <a:p>
            <a:r>
              <a:rPr lang="it-IT" b="1" dirty="0" err="1" smtClean="0"/>
              <a:t>Zr</a:t>
            </a:r>
            <a:endParaRPr lang="it-IT" b="1" dirty="0" smtClean="0"/>
          </a:p>
          <a:p>
            <a:r>
              <a:rPr lang="it-IT" b="1" dirty="0" err="1" smtClean="0"/>
              <a:t>Hf</a:t>
            </a:r>
            <a:endParaRPr lang="it-IT" b="1" dirty="0" smtClean="0"/>
          </a:p>
          <a:p>
            <a:r>
              <a:rPr lang="it-IT" b="1" dirty="0" smtClean="0"/>
              <a:t>Ti</a:t>
            </a:r>
          </a:p>
          <a:p>
            <a:r>
              <a:rPr lang="it-IT" b="1" dirty="0"/>
              <a:t>Y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4067944" y="1412776"/>
            <a:ext cx="481222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La</a:t>
            </a:r>
          </a:p>
          <a:p>
            <a:r>
              <a:rPr lang="it-IT" b="1" dirty="0" smtClean="0"/>
              <a:t>Ce</a:t>
            </a:r>
          </a:p>
          <a:p>
            <a:r>
              <a:rPr lang="it-IT" b="1" dirty="0" smtClean="0"/>
              <a:t>Pr</a:t>
            </a:r>
          </a:p>
          <a:p>
            <a:r>
              <a:rPr lang="it-IT" b="1" dirty="0" err="1" smtClean="0"/>
              <a:t>Nd</a:t>
            </a:r>
            <a:endParaRPr lang="it-IT" b="1" dirty="0" smtClean="0"/>
          </a:p>
          <a:p>
            <a:r>
              <a:rPr lang="it-IT" b="1" dirty="0" smtClean="0"/>
              <a:t>Sm</a:t>
            </a:r>
          </a:p>
          <a:p>
            <a:r>
              <a:rPr lang="it-IT" b="1" dirty="0" err="1" smtClean="0"/>
              <a:t>Eu</a:t>
            </a:r>
            <a:endParaRPr lang="it-IT" b="1" dirty="0" smtClean="0"/>
          </a:p>
          <a:p>
            <a:r>
              <a:rPr lang="it-IT" b="1" dirty="0" err="1" smtClean="0"/>
              <a:t>Gd</a:t>
            </a:r>
            <a:endParaRPr lang="it-IT" b="1" dirty="0" smtClean="0"/>
          </a:p>
          <a:p>
            <a:r>
              <a:rPr lang="it-IT" b="1" dirty="0" err="1" smtClean="0"/>
              <a:t>Tb</a:t>
            </a:r>
            <a:endParaRPr lang="it-IT" b="1" dirty="0" smtClean="0"/>
          </a:p>
          <a:p>
            <a:r>
              <a:rPr lang="it-IT" b="1" dirty="0" err="1" smtClean="0"/>
              <a:t>Dy</a:t>
            </a:r>
            <a:endParaRPr lang="it-IT" b="1" dirty="0" smtClean="0"/>
          </a:p>
          <a:p>
            <a:r>
              <a:rPr lang="it-IT" b="1" dirty="0" smtClean="0"/>
              <a:t>Ho</a:t>
            </a:r>
          </a:p>
          <a:p>
            <a:r>
              <a:rPr lang="it-IT" b="1" dirty="0" smtClean="0"/>
              <a:t>Er</a:t>
            </a:r>
          </a:p>
          <a:p>
            <a:r>
              <a:rPr lang="it-IT" b="1" dirty="0" err="1" smtClean="0"/>
              <a:t>Tm</a:t>
            </a:r>
            <a:endParaRPr lang="it-IT" b="1" dirty="0" smtClean="0"/>
          </a:p>
          <a:p>
            <a:r>
              <a:rPr lang="it-IT" b="1" dirty="0" err="1" smtClean="0"/>
              <a:t>Yb</a:t>
            </a:r>
            <a:endParaRPr lang="it-IT" b="1" dirty="0" smtClean="0"/>
          </a:p>
          <a:p>
            <a:r>
              <a:rPr lang="it-IT" b="1" dirty="0" smtClean="0"/>
              <a:t>Lu</a:t>
            </a:r>
          </a:p>
          <a:p>
            <a:endParaRPr lang="it-IT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4716016" y="1484784"/>
            <a:ext cx="3930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Cr</a:t>
            </a:r>
          </a:p>
          <a:p>
            <a:r>
              <a:rPr lang="it-IT" b="1" dirty="0" smtClean="0"/>
              <a:t>Ni</a:t>
            </a:r>
          </a:p>
          <a:p>
            <a:r>
              <a:rPr lang="it-IT" b="1" dirty="0" smtClean="0"/>
              <a:t>V</a:t>
            </a:r>
          </a:p>
          <a:p>
            <a:r>
              <a:rPr lang="it-IT" b="1" dirty="0" smtClean="0"/>
              <a:t>Sc</a:t>
            </a:r>
            <a:endParaRPr lang="it-IT" b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5724128" y="2924944"/>
            <a:ext cx="1589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Isotopi  stabili </a:t>
            </a:r>
            <a:endParaRPr lang="it-IT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6012160" y="3429000"/>
            <a:ext cx="10695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 (16-18)</a:t>
            </a:r>
          </a:p>
          <a:p>
            <a:r>
              <a:rPr lang="it-IT" dirty="0" smtClean="0"/>
              <a:t>C (12-13)</a:t>
            </a:r>
          </a:p>
          <a:p>
            <a:r>
              <a:rPr lang="it-IT" dirty="0" smtClean="0"/>
              <a:t>N (14-15)</a:t>
            </a:r>
          </a:p>
          <a:p>
            <a:r>
              <a:rPr lang="it-IT" dirty="0" smtClean="0"/>
              <a:t>S (32-34)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6008635" y="1207785"/>
            <a:ext cx="18440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Rb-Sr        </a:t>
            </a:r>
            <a:r>
              <a:rPr lang="it-IT" b="1" i="1" dirty="0" smtClean="0"/>
              <a:t>Pb-Pb</a:t>
            </a:r>
          </a:p>
          <a:p>
            <a:r>
              <a:rPr lang="it-IT" b="1" dirty="0" err="1" smtClean="0"/>
              <a:t>Sm-Nd</a:t>
            </a:r>
            <a:endParaRPr lang="it-IT" b="1" dirty="0" smtClean="0"/>
          </a:p>
          <a:p>
            <a:r>
              <a:rPr lang="it-IT" dirty="0" err="1" smtClean="0"/>
              <a:t>Re-Os</a:t>
            </a:r>
            <a:endParaRPr lang="it-IT" dirty="0" smtClean="0"/>
          </a:p>
          <a:p>
            <a:r>
              <a:rPr lang="it-IT" dirty="0" err="1" smtClean="0"/>
              <a:t>U-Th</a:t>
            </a:r>
            <a:endParaRPr lang="it-IT" dirty="0" smtClean="0"/>
          </a:p>
          <a:p>
            <a:r>
              <a:rPr lang="it-IT" dirty="0" err="1" smtClean="0"/>
              <a:t>He-He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5436096" y="620688"/>
            <a:ext cx="2682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Isotopi  radiogenici </a:t>
            </a:r>
          </a:p>
          <a:p>
            <a:r>
              <a:rPr lang="it-IT" b="1" dirty="0" smtClean="0"/>
              <a:t>(decadimento radioattivo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1259632" y="5733257"/>
            <a:ext cx="6593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Geochimica </a:t>
            </a:r>
            <a:r>
              <a:rPr lang="it-IT" b="1" dirty="0" err="1" smtClean="0"/>
              <a:t>elementale</a:t>
            </a:r>
            <a:r>
              <a:rPr lang="it-IT" b="1" dirty="0" smtClean="0"/>
              <a:t>                                       Geochimica isotopica </a:t>
            </a:r>
          </a:p>
          <a:p>
            <a:r>
              <a:rPr lang="it-IT" b="1" dirty="0" smtClean="0"/>
              <a:t>       </a:t>
            </a:r>
            <a:endParaRPr lang="it-IT" b="1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539552" y="0"/>
            <a:ext cx="4562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Gli Elementi studiati: alcuni esempi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99592" y="404664"/>
            <a:ext cx="770485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ROCCIA IGNEA (ma non solo)</a:t>
            </a:r>
          </a:p>
          <a:p>
            <a:endParaRPr lang="it-IT" sz="3200" dirty="0" smtClean="0"/>
          </a:p>
          <a:p>
            <a:r>
              <a:rPr lang="it-IT" sz="3200" dirty="0" smtClean="0"/>
              <a:t>Ultrabasica  =  SiO</a:t>
            </a:r>
            <a:r>
              <a:rPr lang="it-IT" sz="3200" baseline="-25000" dirty="0" smtClean="0"/>
              <a:t>2</a:t>
            </a:r>
            <a:r>
              <a:rPr lang="it-IT" sz="3200" dirty="0" smtClean="0"/>
              <a:t> (&gt; 45 </a:t>
            </a:r>
            <a:r>
              <a:rPr lang="it-IT" sz="3200" dirty="0" err="1" smtClean="0"/>
              <a:t>WT%</a:t>
            </a:r>
            <a:r>
              <a:rPr lang="it-IT" sz="3200" dirty="0" smtClean="0"/>
              <a:t>)</a:t>
            </a:r>
          </a:p>
          <a:p>
            <a:r>
              <a:rPr lang="it-IT" sz="3200" dirty="0" smtClean="0"/>
              <a:t>Basica           =    “     (45-52)       </a:t>
            </a:r>
          </a:p>
          <a:p>
            <a:r>
              <a:rPr lang="it-IT" sz="3200" dirty="0" smtClean="0"/>
              <a:t>Intermedia  =    “      (52-66)</a:t>
            </a:r>
          </a:p>
          <a:p>
            <a:r>
              <a:rPr lang="it-IT" sz="3200" dirty="0" smtClean="0"/>
              <a:t>Acida            =    “     ( &gt;63 </a:t>
            </a:r>
            <a:r>
              <a:rPr lang="it-IT" sz="3200" dirty="0" err="1" smtClean="0"/>
              <a:t>WT%</a:t>
            </a:r>
            <a:r>
              <a:rPr lang="it-IT" sz="3200" dirty="0" smtClean="0"/>
              <a:t>)</a:t>
            </a:r>
          </a:p>
          <a:p>
            <a:endParaRPr lang="it-IT" sz="3200" dirty="0" smtClean="0"/>
          </a:p>
          <a:p>
            <a:r>
              <a:rPr lang="it-IT" sz="3200" dirty="0" smtClean="0"/>
              <a:t>CHIMICA                         MINERALOGIA</a:t>
            </a:r>
          </a:p>
          <a:p>
            <a:endParaRPr lang="it-IT" sz="3600" dirty="0" smtClean="0"/>
          </a:p>
          <a:p>
            <a:endParaRPr lang="it-IT" sz="3600" dirty="0" smtClean="0"/>
          </a:p>
          <a:p>
            <a:endParaRPr lang="it-IT" sz="3600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755576" y="4509120"/>
          <a:ext cx="6096000" cy="1759064"/>
        </p:xfrm>
        <a:graphic>
          <a:graphicData uri="http://schemas.openxmlformats.org/drawingml/2006/table">
            <a:tbl>
              <a:tblPr/>
              <a:tblGrid>
                <a:gridCol w="4116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9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2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300" dirty="0">
                          <a:latin typeface="Times New Roman"/>
                          <a:ea typeface="Times New Roman"/>
                        </a:rPr>
                        <a:t>&gt;63    </a:t>
                      </a:r>
                      <a:r>
                        <a:rPr lang="it-IT" sz="2300" dirty="0" err="1">
                          <a:latin typeface="Times New Roman"/>
                          <a:ea typeface="Times New Roman"/>
                        </a:rPr>
                        <a:t>wt%</a:t>
                      </a:r>
                      <a:r>
                        <a:rPr lang="it-IT" sz="2300" dirty="0">
                          <a:latin typeface="Times New Roman"/>
                          <a:ea typeface="Times New Roman"/>
                        </a:rPr>
                        <a:t>  Acide</a:t>
                      </a:r>
                      <a:endParaRPr lang="en-GB" sz="1100" dirty="0">
                        <a:latin typeface="Times New Roman"/>
                        <a:ea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300">
                          <a:latin typeface="Times New Roman"/>
                          <a:ea typeface="Times New Roman"/>
                        </a:rPr>
                        <a:t>Felsiche</a:t>
                      </a:r>
                      <a:endParaRPr lang="en-GB" sz="1100">
                        <a:latin typeface="Times New Roman"/>
                        <a:ea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300" dirty="0">
                          <a:latin typeface="Times New Roman"/>
                          <a:ea typeface="Times New Roman"/>
                        </a:rPr>
                        <a:t>52-63   “     Intermedie</a:t>
                      </a:r>
                      <a:endParaRPr lang="en-GB" sz="1100" dirty="0">
                        <a:latin typeface="Times New Roman"/>
                        <a:ea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300" dirty="0">
                          <a:latin typeface="Times New Roman"/>
                          <a:ea typeface="Times New Roman"/>
                        </a:rPr>
                        <a:t>Intermedie</a:t>
                      </a:r>
                      <a:endParaRPr lang="en-GB" sz="1100" dirty="0">
                        <a:latin typeface="Times New Roman"/>
                        <a:ea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300">
                          <a:latin typeface="Times New Roman"/>
                          <a:ea typeface="Times New Roman"/>
                        </a:rPr>
                        <a:t>45-52   “    Basiche</a:t>
                      </a:r>
                      <a:endParaRPr lang="en-GB" sz="1100">
                        <a:latin typeface="Times New Roman"/>
                        <a:ea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300" dirty="0">
                          <a:latin typeface="Times New Roman"/>
                          <a:ea typeface="Times New Roman"/>
                        </a:rPr>
                        <a:t>es. </a:t>
                      </a:r>
                      <a:r>
                        <a:rPr lang="it-IT" sz="2300" dirty="0" err="1">
                          <a:latin typeface="Times New Roman"/>
                          <a:ea typeface="Times New Roman"/>
                        </a:rPr>
                        <a:t>Mafiche</a:t>
                      </a:r>
                      <a:endParaRPr lang="en-GB" sz="1100" dirty="0">
                        <a:latin typeface="Times New Roman"/>
                        <a:ea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300" dirty="0">
                          <a:latin typeface="Times New Roman"/>
                          <a:ea typeface="Times New Roman"/>
                        </a:rPr>
                        <a:t>&lt;45      “    Ultrabasiche</a:t>
                      </a:r>
                      <a:endParaRPr lang="en-GB" sz="1100" dirty="0">
                        <a:latin typeface="Times New Roman"/>
                        <a:ea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300" dirty="0">
                          <a:latin typeface="Times New Roman"/>
                          <a:ea typeface="Times New Roman"/>
                        </a:rPr>
                        <a:t>es. </a:t>
                      </a:r>
                      <a:r>
                        <a:rPr lang="it-IT" sz="2300" dirty="0" err="1">
                          <a:latin typeface="Times New Roman"/>
                          <a:ea typeface="Times New Roman"/>
                        </a:rPr>
                        <a:t>U.mafiche</a:t>
                      </a:r>
                      <a:endParaRPr lang="en-GB" sz="1100" dirty="0">
                        <a:latin typeface="Times New Roman"/>
                        <a:ea typeface="Times New Roman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7"/>
          <p:cNvSpPr>
            <a:spLocks noChangeArrowheads="1"/>
          </p:cNvSpPr>
          <p:nvPr/>
        </p:nvSpPr>
        <p:spPr bwMode="auto">
          <a:xfrm>
            <a:off x="0" y="612933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 smtClean="0">
                <a:cs typeface="Arial" charset="0"/>
              </a:rPr>
              <a:t>Alumina </a:t>
            </a:r>
            <a:r>
              <a:rPr lang="en-US" sz="1400" dirty="0">
                <a:cs typeface="Arial" charset="0"/>
              </a:rPr>
              <a:t>saturation classes based on the </a:t>
            </a:r>
            <a:r>
              <a:rPr lang="en-US" sz="1400" i="1" dirty="0">
                <a:cs typeface="Arial" charset="0"/>
              </a:rPr>
              <a:t>molar</a:t>
            </a:r>
            <a:r>
              <a:rPr lang="en-US" sz="1400" dirty="0">
                <a:cs typeface="Arial" charset="0"/>
              </a:rPr>
              <a:t> proportions of Al</a:t>
            </a:r>
            <a:r>
              <a:rPr lang="en-US" sz="1400" baseline="-30000" dirty="0">
                <a:cs typeface="Arial" charset="0"/>
              </a:rPr>
              <a:t>2</a:t>
            </a:r>
            <a:r>
              <a:rPr lang="en-US" sz="1400" dirty="0">
                <a:cs typeface="Arial" charset="0"/>
              </a:rPr>
              <a:t>O</a:t>
            </a:r>
            <a:r>
              <a:rPr lang="en-US" sz="1400" baseline="-30000" dirty="0">
                <a:cs typeface="Arial" charset="0"/>
              </a:rPr>
              <a:t>3</a:t>
            </a:r>
            <a:r>
              <a:rPr lang="en-US" sz="1400" dirty="0">
                <a:cs typeface="Arial" charset="0"/>
              </a:rPr>
              <a:t>/(CaO+Na</a:t>
            </a:r>
            <a:r>
              <a:rPr lang="en-US" sz="1400" baseline="-30000" dirty="0">
                <a:cs typeface="Arial" charset="0"/>
              </a:rPr>
              <a:t>2</a:t>
            </a:r>
            <a:r>
              <a:rPr lang="en-US" sz="1400" dirty="0">
                <a:cs typeface="Arial" charset="0"/>
              </a:rPr>
              <a:t>O+K</a:t>
            </a:r>
            <a:r>
              <a:rPr lang="en-US" sz="1400" baseline="-30000" dirty="0">
                <a:cs typeface="Arial" charset="0"/>
              </a:rPr>
              <a:t>2</a:t>
            </a:r>
            <a:r>
              <a:rPr lang="en-US" sz="1400" dirty="0">
                <a:cs typeface="Arial" charset="0"/>
              </a:rPr>
              <a:t>O) (“A/CNK”) after </a:t>
            </a:r>
            <a:r>
              <a:rPr lang="en-US" sz="1400" dirty="0" err="1">
                <a:cs typeface="Arial" charset="0"/>
              </a:rPr>
              <a:t>Shand</a:t>
            </a:r>
            <a:r>
              <a:rPr lang="en-US" sz="1400" dirty="0">
                <a:cs typeface="Arial" charset="0"/>
              </a:rPr>
              <a:t> (1927). Common non-</a:t>
            </a:r>
            <a:r>
              <a:rPr lang="en-US" sz="1400" dirty="0" err="1">
                <a:cs typeface="Arial" charset="0"/>
              </a:rPr>
              <a:t>quartzo</a:t>
            </a:r>
            <a:r>
              <a:rPr lang="en-US" sz="1400" dirty="0">
                <a:cs typeface="Arial" charset="0"/>
              </a:rPr>
              <a:t>-</a:t>
            </a:r>
            <a:r>
              <a:rPr lang="en-US" sz="1400" dirty="0" err="1">
                <a:cs typeface="Arial" charset="0"/>
              </a:rPr>
              <a:t>feldspathic</a:t>
            </a:r>
            <a:r>
              <a:rPr lang="en-US" sz="1400" dirty="0">
                <a:cs typeface="Arial" charset="0"/>
              </a:rPr>
              <a:t> minerals for each type are included. After Clarke (1992). </a:t>
            </a:r>
            <a:r>
              <a:rPr lang="en-US" sz="1400" dirty="0" err="1">
                <a:cs typeface="Arial" charset="0"/>
              </a:rPr>
              <a:t>Granitoid</a:t>
            </a:r>
            <a:r>
              <a:rPr lang="en-US" sz="1400" dirty="0">
                <a:cs typeface="Arial" charset="0"/>
              </a:rPr>
              <a:t> Rocks. Chapman Hall.</a:t>
            </a:r>
            <a:endParaRPr lang="en-US" sz="1400" dirty="0"/>
          </a:p>
        </p:txBody>
      </p:sp>
      <p:pic>
        <p:nvPicPr>
          <p:cNvPr id="25603" name="Picture 38" descr="Fig 18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" y="146050"/>
            <a:ext cx="8170863" cy="591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scienzeascuola.it/joomla/images/stories/minerals/streckeisen/intru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3384376" cy="4618263"/>
          </a:xfrm>
          <a:prstGeom prst="rect">
            <a:avLst/>
          </a:prstGeom>
          <a:noFill/>
        </p:spPr>
      </p:pic>
      <p:pic>
        <p:nvPicPr>
          <p:cNvPr id="14340" name="Picture 4" descr="http://www.scienzeascuola.it/joomla/images/stories/minerals/streckeisen/effu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1" y="1340768"/>
            <a:ext cx="3424137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07504" y="188640"/>
            <a:ext cx="8928992" cy="64807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asellaDiTesto 3"/>
          <p:cNvSpPr txBox="1"/>
          <p:nvPr/>
        </p:nvSpPr>
        <p:spPr>
          <a:xfrm>
            <a:off x="1043608" y="1628800"/>
            <a:ext cx="7539628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Primo liquido che si forma da una </a:t>
            </a:r>
          </a:p>
          <a:p>
            <a:r>
              <a:rPr lang="it-IT" sz="3200" dirty="0" smtClean="0"/>
              <a:t>sorgente mantellica = Primario</a:t>
            </a:r>
          </a:p>
          <a:p>
            <a:r>
              <a:rPr lang="it-IT" sz="3200" dirty="0" smtClean="0"/>
              <a:t>Il capostipite di una famiglia magmatica </a:t>
            </a:r>
          </a:p>
          <a:p>
            <a:r>
              <a:rPr lang="it-IT" sz="3200" dirty="0"/>
              <a:t>o</a:t>
            </a:r>
            <a:r>
              <a:rPr lang="it-IT" sz="3200" dirty="0" smtClean="0"/>
              <a:t> SUITE magmatica </a:t>
            </a:r>
          </a:p>
          <a:p>
            <a:endParaRPr lang="it-IT" sz="3200" dirty="0" smtClean="0"/>
          </a:p>
          <a:p>
            <a:r>
              <a:rPr lang="it-IT" sz="3200" dirty="0" smtClean="0"/>
              <a:t>Tutti gli altri sono tutti più evoluti e possono</a:t>
            </a:r>
          </a:p>
          <a:p>
            <a:r>
              <a:rPr lang="it-IT" sz="3200" dirty="0"/>
              <a:t>e</a:t>
            </a:r>
            <a:r>
              <a:rPr lang="it-IT" sz="3200" dirty="0" smtClean="0"/>
              <a:t>ssere  magmi genitori,  figli </a:t>
            </a:r>
          </a:p>
          <a:p>
            <a:r>
              <a:rPr lang="it-IT" sz="3200" dirty="0" smtClean="0"/>
              <a:t>o entrambe le cose</a:t>
            </a:r>
            <a:endParaRPr lang="en-GB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1085</Words>
  <Application>Microsoft Office PowerPoint</Application>
  <PresentationFormat>On-screen Show (4:3)</PresentationFormat>
  <Paragraphs>290</Paragraphs>
  <Slides>28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굴림</vt:lpstr>
      <vt:lpstr>Arial</vt:lpstr>
      <vt:lpstr>Calibri</vt:lpstr>
      <vt:lpstr>Times New Roman</vt:lpstr>
      <vt:lpstr>Tema di Office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Angelo</dc:creator>
  <cp:lastModifiedBy>A</cp:lastModifiedBy>
  <cp:revision>27</cp:revision>
  <dcterms:created xsi:type="dcterms:W3CDTF">2011-03-04T17:53:30Z</dcterms:created>
  <dcterms:modified xsi:type="dcterms:W3CDTF">2020-03-18T11:03:54Z</dcterms:modified>
</cp:coreProperties>
</file>