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charts/chart5.xml" ContentType="application/vnd.openxmlformats-officedocument.drawingml.chart+xml"/>
  <Override PartName="/ppt/drawings/drawing5.xml" ContentType="application/vnd.openxmlformats-officedocument.drawingml.chartshapes+xml"/>
  <Override PartName="/ppt/charts/chart6.xml" ContentType="application/vnd.openxmlformats-officedocument.drawingml.chart+xml"/>
  <Override PartName="/ppt/drawings/drawing6.xml" ContentType="application/vnd.openxmlformats-officedocument.drawingml.chartshapes+xml"/>
  <Override PartName="/ppt/charts/chart7.xml" ContentType="application/vnd.openxmlformats-officedocument.drawingml.chart+xml"/>
  <Override PartName="/ppt/drawings/drawing7.xml" ContentType="application/vnd.openxmlformats-officedocument.drawingml.chartshapes+xml"/>
  <Override PartName="/ppt/charts/chart8.xml" ContentType="application/vnd.openxmlformats-officedocument.drawingml.chart+xml"/>
  <Override PartName="/ppt/drawings/drawing8.xml" ContentType="application/vnd.openxmlformats-officedocument.drawingml.chartshapes+xml"/>
  <Override PartName="/ppt/charts/chart9.xml" ContentType="application/vnd.openxmlformats-officedocument.drawingml.chart+xml"/>
  <Override PartName="/ppt/drawings/drawing9.xml" ContentType="application/vnd.openxmlformats-officedocument.drawingml.chartshapes+xml"/>
  <Override PartName="/ppt/charts/chart10.xml" ContentType="application/vnd.openxmlformats-officedocument.drawingml.chart+xml"/>
  <Override PartName="/ppt/drawings/drawing10.xml" ContentType="application/vnd.openxmlformats-officedocument.drawingml.chartshapes+xml"/>
  <Override PartName="/ppt/charts/chart11.xml" ContentType="application/vnd.openxmlformats-officedocument.drawingml.chart+xml"/>
  <Override PartName="/ppt/drawings/drawing11.xml" ContentType="application/vnd.openxmlformats-officedocument.drawingml.chartshapes+xml"/>
  <Override PartName="/ppt/charts/chart12.xml" ContentType="application/vnd.openxmlformats-officedocument.drawingml.chart+xml"/>
  <Override PartName="/ppt/drawings/drawing12.xml" ContentType="application/vnd.openxmlformats-officedocument.drawingml.chartshapes+xml"/>
  <Override PartName="/ppt/charts/chart13.xml" ContentType="application/vnd.openxmlformats-officedocument.drawingml.chart+xml"/>
  <Override PartName="/ppt/drawings/drawing13.xml" ContentType="application/vnd.openxmlformats-officedocument.drawingml.chartshapes+xml"/>
  <Override PartName="/ppt/charts/chart14.xml" ContentType="application/vnd.openxmlformats-officedocument.drawingml.chart+xml"/>
  <Override PartName="/ppt/drawings/drawing14.xml" ContentType="application/vnd.openxmlformats-officedocument.drawingml.chartshapes+xml"/>
  <Override PartName="/ppt/charts/chart15.xml" ContentType="application/vnd.openxmlformats-officedocument.drawingml.chart+xml"/>
  <Override PartName="/ppt/drawings/drawing15.xml" ContentType="application/vnd.openxmlformats-officedocument.drawingml.chartshapes+xml"/>
  <Override PartName="/ppt/charts/chart16.xml" ContentType="application/vnd.openxmlformats-officedocument.drawingml.chart+xml"/>
  <Override PartName="/ppt/drawings/drawing16.xml" ContentType="application/vnd.openxmlformats-officedocument.drawingml.chartshapes+xml"/>
  <Override PartName="/ppt/charts/chart17.xml" ContentType="application/vnd.openxmlformats-officedocument.drawingml.chart+xml"/>
  <Override PartName="/ppt/drawings/drawing17.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84" r:id="rId2"/>
    <p:sldId id="285" r:id="rId3"/>
    <p:sldId id="286" r:id="rId4"/>
    <p:sldId id="287" r:id="rId5"/>
    <p:sldId id="288" r:id="rId6"/>
    <p:sldId id="289" r:id="rId7"/>
    <p:sldId id="290" r:id="rId8"/>
    <p:sldId id="295" r:id="rId9"/>
    <p:sldId id="294" r:id="rId10"/>
    <p:sldId id="291" r:id="rId11"/>
    <p:sldId id="256" r:id="rId12"/>
    <p:sldId id="283" r:id="rId13"/>
    <p:sldId id="257" r:id="rId14"/>
    <p:sldId id="305" r:id="rId15"/>
    <p:sldId id="292" r:id="rId16"/>
    <p:sldId id="314" r:id="rId17"/>
    <p:sldId id="262" r:id="rId18"/>
    <p:sldId id="263" r:id="rId19"/>
    <p:sldId id="293" r:id="rId20"/>
    <p:sldId id="296" r:id="rId21"/>
    <p:sldId id="258" r:id="rId22"/>
    <p:sldId id="297" r:id="rId23"/>
    <p:sldId id="316" r:id="rId24"/>
    <p:sldId id="319" r:id="rId25"/>
    <p:sldId id="320" r:id="rId26"/>
    <p:sldId id="317" r:id="rId27"/>
    <p:sldId id="318" r:id="rId28"/>
    <p:sldId id="321" r:id="rId29"/>
    <p:sldId id="259" r:id="rId30"/>
    <p:sldId id="260" r:id="rId31"/>
    <p:sldId id="261" r:id="rId32"/>
    <p:sldId id="264" r:id="rId33"/>
    <p:sldId id="306" r:id="rId34"/>
    <p:sldId id="265" r:id="rId35"/>
    <p:sldId id="266" r:id="rId36"/>
    <p:sldId id="268" r:id="rId37"/>
    <p:sldId id="307" r:id="rId38"/>
    <p:sldId id="267" r:id="rId39"/>
    <p:sldId id="269" r:id="rId40"/>
    <p:sldId id="270" r:id="rId41"/>
    <p:sldId id="272" r:id="rId42"/>
    <p:sldId id="315" r:id="rId43"/>
    <p:sldId id="311" r:id="rId44"/>
    <p:sldId id="280" r:id="rId45"/>
    <p:sldId id="312" r:id="rId46"/>
    <p:sldId id="281" r:id="rId47"/>
    <p:sldId id="282" r:id="rId48"/>
    <p:sldId id="310" r:id="rId4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53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OLD_C\tesi%20e%20tesine\kokmann\4-petrochimica\variazione\variazione%20completo.xls"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oleObject" Target="file:///C:\OLD_C\dati%20pc%20vecchio\d\sedimenti\diagrammi2.xls"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oleObject" Target="file:///C:\OLD_C\dati%20pc%20vecchio\d\sedimenti\diagrammi2.xls"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oleObject" Target="file:///C:\OLD_C\dati%20pc%20vecchio\d\sedimenti\diagrammi2.xls" TargetMode="Externa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oleObject" Target="file:///C:\OLD_C\dati%20pc%20vecchio\d\sedimenti\diagrammi2.xls" TargetMode="Externa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oleObject" Target="file:///C:\OLD_C\dati%20pc%20vecchio\d\sedimenti\diagrammi2.xls" TargetMode="External"/></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15.xml"/><Relationship Id="rId1" Type="http://schemas.openxmlformats.org/officeDocument/2006/relationships/oleObject" Target="file:///C:\OLD_C\dati%20pc%20vecchio\d\sedimenti\diagrammi2.xls" TargetMode="External"/></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16.xml"/><Relationship Id="rId1" Type="http://schemas.openxmlformats.org/officeDocument/2006/relationships/oleObject" Target="file:///C:\OLD_C\dati%20pc%20vecchio\d\sedimenti\diagrammi2.xls" TargetMode="External"/></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17.xml"/><Relationship Id="rId1" Type="http://schemas.openxmlformats.org/officeDocument/2006/relationships/oleObject" Target="file:///C:\OLD_C\dati%20pc%20vecchio\d\sedimenti\diagrammi2.xls"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OLD_C\tesi%20e%20tesine\kokmann\4-petrochimica\variazione\variazione%20completo.xls"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OLD_C\dati%20pc%20vecchio\d\sedimenti\diagrammi2.xls"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OLD_C\dati%20pc%20vecchio\d\sedimenti\diagrammi2.xls"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C:\OLD_C\dati%20pc%20vecchio\d\sedimenti\diagrammi2.xls"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C:\OLD_C\dati%20pc%20vecchio\d\sedimenti\diagrammi2.xls"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C:\OLD_C\dati%20pc%20vecchio\d\sedimenti\diagrammi2.xls"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C:\OLD_C\dati%20pc%20vecchio\d\sedimenti\diagrammi2.xls"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file:///C:\OLD_C\dati%20pc%20vecchio\d\sedimenti\diagrammi2.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3195627697969801E-2"/>
          <c:y val="2.9448888395116588E-2"/>
          <c:w val="0.88126405025315613"/>
          <c:h val="0.83573487031700533"/>
        </c:manualLayout>
      </c:layout>
      <c:scatterChart>
        <c:scatterStyle val="lineMarker"/>
        <c:varyColors val="0"/>
        <c:ser>
          <c:idx val="0"/>
          <c:order val="0"/>
          <c:spPr>
            <a:ln w="28575">
              <a:noFill/>
            </a:ln>
          </c:spPr>
          <c:marker>
            <c:symbol val="circle"/>
            <c:size val="7"/>
            <c:spPr>
              <a:solidFill>
                <a:srgbClr val="000080"/>
              </a:solidFill>
              <a:ln>
                <a:solidFill>
                  <a:srgbClr val="000080"/>
                </a:solidFill>
                <a:prstDash val="solid"/>
              </a:ln>
            </c:spPr>
          </c:marker>
          <c:trendline>
            <c:spPr>
              <a:ln w="25400">
                <a:solidFill>
                  <a:srgbClr val="000000"/>
                </a:solidFill>
                <a:prstDash val="solid"/>
              </a:ln>
            </c:spPr>
            <c:trendlineType val="linear"/>
            <c:intercept val="0"/>
            <c:dispRSqr val="1"/>
            <c:dispEq val="0"/>
            <c:trendlineLbl>
              <c:layout>
                <c:manualLayout>
                  <c:x val="-0.10358243381685489"/>
                  <c:y val="2.7570687737259484E-4"/>
                </c:manualLayout>
              </c:layout>
              <c:numFmt formatCode="General" sourceLinked="0"/>
              <c:spPr>
                <a:noFill/>
                <a:ln w="25400">
                  <a:noFill/>
                </a:ln>
              </c:spPr>
              <c:txPr>
                <a:bodyPr/>
                <a:lstStyle/>
                <a:p>
                  <a:pPr>
                    <a:defRPr sz="800" b="0" i="0" u="none" strike="noStrike" baseline="0">
                      <a:solidFill>
                        <a:srgbClr val="000000"/>
                      </a:solidFill>
                      <a:latin typeface="Arial"/>
                      <a:ea typeface="Arial"/>
                      <a:cs typeface="Arial"/>
                    </a:defRPr>
                  </a:pPr>
                  <a:endParaRPr lang="en-US"/>
                </a:p>
              </c:txPr>
            </c:trendlineLbl>
          </c:trendline>
          <c:xVal>
            <c:numRef>
              <c:f>DATI!$B$23:$AD$23</c:f>
              <c:numCache>
                <c:formatCode>0</c:formatCode>
                <c:ptCount val="29"/>
                <c:pt idx="0">
                  <c:v>88</c:v>
                </c:pt>
                <c:pt idx="1">
                  <c:v>195</c:v>
                </c:pt>
                <c:pt idx="2">
                  <c:v>284</c:v>
                </c:pt>
                <c:pt idx="3">
                  <c:v>71</c:v>
                </c:pt>
                <c:pt idx="4">
                  <c:v>85</c:v>
                </c:pt>
                <c:pt idx="5">
                  <c:v>167</c:v>
                </c:pt>
                <c:pt idx="6">
                  <c:v>74</c:v>
                </c:pt>
                <c:pt idx="7">
                  <c:v>155</c:v>
                </c:pt>
                <c:pt idx="8">
                  <c:v>180</c:v>
                </c:pt>
                <c:pt idx="9">
                  <c:v>94</c:v>
                </c:pt>
                <c:pt idx="10">
                  <c:v>55</c:v>
                </c:pt>
                <c:pt idx="11">
                  <c:v>82</c:v>
                </c:pt>
                <c:pt idx="12">
                  <c:v>79</c:v>
                </c:pt>
                <c:pt idx="13">
                  <c:v>99</c:v>
                </c:pt>
                <c:pt idx="14">
                  <c:v>242</c:v>
                </c:pt>
                <c:pt idx="15">
                  <c:v>242</c:v>
                </c:pt>
                <c:pt idx="16">
                  <c:v>246</c:v>
                </c:pt>
                <c:pt idx="17">
                  <c:v>421</c:v>
                </c:pt>
                <c:pt idx="18">
                  <c:v>79</c:v>
                </c:pt>
                <c:pt idx="19">
                  <c:v>45</c:v>
                </c:pt>
                <c:pt idx="20">
                  <c:v>50</c:v>
                </c:pt>
                <c:pt idx="21">
                  <c:v>52</c:v>
                </c:pt>
                <c:pt idx="22">
                  <c:v>102</c:v>
                </c:pt>
                <c:pt idx="23">
                  <c:v>153</c:v>
                </c:pt>
                <c:pt idx="24">
                  <c:v>309</c:v>
                </c:pt>
                <c:pt idx="25">
                  <c:v>62</c:v>
                </c:pt>
                <c:pt idx="26">
                  <c:v>289</c:v>
                </c:pt>
                <c:pt idx="27">
                  <c:v>236</c:v>
                </c:pt>
                <c:pt idx="28">
                  <c:v>223</c:v>
                </c:pt>
              </c:numCache>
            </c:numRef>
          </c:xVal>
          <c:yVal>
            <c:numRef>
              <c:f>DATI!$B$22:$AD$22</c:f>
              <c:numCache>
                <c:formatCode>0</c:formatCode>
                <c:ptCount val="29"/>
                <c:pt idx="0">
                  <c:v>45</c:v>
                </c:pt>
                <c:pt idx="1">
                  <c:v>107</c:v>
                </c:pt>
                <c:pt idx="2">
                  <c:v>159</c:v>
                </c:pt>
                <c:pt idx="3">
                  <c:v>35</c:v>
                </c:pt>
                <c:pt idx="4">
                  <c:v>45</c:v>
                </c:pt>
                <c:pt idx="5">
                  <c:v>87</c:v>
                </c:pt>
                <c:pt idx="6">
                  <c:v>39</c:v>
                </c:pt>
                <c:pt idx="7">
                  <c:v>87</c:v>
                </c:pt>
                <c:pt idx="8">
                  <c:v>98</c:v>
                </c:pt>
                <c:pt idx="9">
                  <c:v>54</c:v>
                </c:pt>
                <c:pt idx="10">
                  <c:v>28</c:v>
                </c:pt>
                <c:pt idx="11">
                  <c:v>41</c:v>
                </c:pt>
                <c:pt idx="12">
                  <c:v>37</c:v>
                </c:pt>
                <c:pt idx="13">
                  <c:v>52</c:v>
                </c:pt>
                <c:pt idx="14">
                  <c:v>143</c:v>
                </c:pt>
                <c:pt idx="15">
                  <c:v>139</c:v>
                </c:pt>
                <c:pt idx="16">
                  <c:v>144</c:v>
                </c:pt>
                <c:pt idx="17">
                  <c:v>243</c:v>
                </c:pt>
                <c:pt idx="18">
                  <c:v>37</c:v>
                </c:pt>
                <c:pt idx="19">
                  <c:v>16</c:v>
                </c:pt>
                <c:pt idx="20">
                  <c:v>21</c:v>
                </c:pt>
                <c:pt idx="21">
                  <c:v>19</c:v>
                </c:pt>
                <c:pt idx="22">
                  <c:v>59</c:v>
                </c:pt>
                <c:pt idx="23">
                  <c:v>93</c:v>
                </c:pt>
                <c:pt idx="24">
                  <c:v>173</c:v>
                </c:pt>
                <c:pt idx="25">
                  <c:v>23</c:v>
                </c:pt>
                <c:pt idx="26">
                  <c:v>172</c:v>
                </c:pt>
                <c:pt idx="27">
                  <c:v>136</c:v>
                </c:pt>
                <c:pt idx="28">
                  <c:v>134</c:v>
                </c:pt>
              </c:numCache>
            </c:numRef>
          </c:yVal>
          <c:smooth val="0"/>
          <c:extLst>
            <c:ext xmlns:c16="http://schemas.microsoft.com/office/drawing/2014/chart" uri="{C3380CC4-5D6E-409C-BE32-E72D297353CC}">
              <c16:uniqueId val="{00000000-C50B-4A63-A8F8-A7D82C39B047}"/>
            </c:ext>
          </c:extLst>
        </c:ser>
        <c:ser>
          <c:idx val="1"/>
          <c:order val="1"/>
          <c:spPr>
            <a:ln w="28575">
              <a:noFill/>
            </a:ln>
          </c:spPr>
          <c:marker>
            <c:symbol val="triangle"/>
            <c:size val="7"/>
            <c:spPr>
              <a:solidFill>
                <a:srgbClr val="FFFFFF"/>
              </a:solidFill>
              <a:ln>
                <a:solidFill>
                  <a:srgbClr val="000080"/>
                </a:solidFill>
                <a:prstDash val="solid"/>
              </a:ln>
            </c:spPr>
          </c:marker>
          <c:xVal>
            <c:numRef>
              <c:f>DATI!$AH$23:$AJ$23</c:f>
              <c:numCache>
                <c:formatCode>0</c:formatCode>
                <c:ptCount val="3"/>
                <c:pt idx="0">
                  <c:v>194</c:v>
                </c:pt>
                <c:pt idx="1">
                  <c:v>143</c:v>
                </c:pt>
                <c:pt idx="2">
                  <c:v>70</c:v>
                </c:pt>
              </c:numCache>
            </c:numRef>
          </c:xVal>
          <c:yVal>
            <c:numRef>
              <c:f>DATI!$AH$22:$AJ$22</c:f>
              <c:numCache>
                <c:formatCode>0</c:formatCode>
                <c:ptCount val="3"/>
                <c:pt idx="0">
                  <c:v>116</c:v>
                </c:pt>
                <c:pt idx="1">
                  <c:v>78</c:v>
                </c:pt>
                <c:pt idx="2">
                  <c:v>39</c:v>
                </c:pt>
              </c:numCache>
            </c:numRef>
          </c:yVal>
          <c:smooth val="0"/>
          <c:extLst>
            <c:ext xmlns:c16="http://schemas.microsoft.com/office/drawing/2014/chart" uri="{C3380CC4-5D6E-409C-BE32-E72D297353CC}">
              <c16:uniqueId val="{00000001-C50B-4A63-A8F8-A7D82C39B047}"/>
            </c:ext>
          </c:extLst>
        </c:ser>
        <c:ser>
          <c:idx val="2"/>
          <c:order val="2"/>
          <c:spPr>
            <a:ln w="28575">
              <a:noFill/>
            </a:ln>
          </c:spPr>
          <c:marker>
            <c:symbol val="circle"/>
            <c:size val="7"/>
            <c:spPr>
              <a:solidFill>
                <a:srgbClr val="FF0000"/>
              </a:solidFill>
              <a:ln>
                <a:solidFill>
                  <a:srgbClr val="FF0000"/>
                </a:solidFill>
                <a:prstDash val="solid"/>
              </a:ln>
            </c:spPr>
          </c:marker>
          <c:xVal>
            <c:numRef>
              <c:f>DATI!$AE$23:$AF$23</c:f>
              <c:numCache>
                <c:formatCode>0</c:formatCode>
                <c:ptCount val="2"/>
                <c:pt idx="0">
                  <c:v>278</c:v>
                </c:pt>
                <c:pt idx="1">
                  <c:v>164</c:v>
                </c:pt>
              </c:numCache>
            </c:numRef>
          </c:xVal>
          <c:yVal>
            <c:numRef>
              <c:f>DATI!$AE$22:$AF$22</c:f>
              <c:numCache>
                <c:formatCode>0</c:formatCode>
                <c:ptCount val="2"/>
                <c:pt idx="0">
                  <c:v>160</c:v>
                </c:pt>
                <c:pt idx="1">
                  <c:v>89</c:v>
                </c:pt>
              </c:numCache>
            </c:numRef>
          </c:yVal>
          <c:smooth val="0"/>
          <c:extLst>
            <c:ext xmlns:c16="http://schemas.microsoft.com/office/drawing/2014/chart" uri="{C3380CC4-5D6E-409C-BE32-E72D297353CC}">
              <c16:uniqueId val="{00000002-C50B-4A63-A8F8-A7D82C39B047}"/>
            </c:ext>
          </c:extLst>
        </c:ser>
        <c:ser>
          <c:idx val="3"/>
          <c:order val="3"/>
          <c:spPr>
            <a:ln w="28575">
              <a:noFill/>
            </a:ln>
          </c:spPr>
          <c:marker>
            <c:symbol val="triangle"/>
            <c:size val="7"/>
            <c:spPr>
              <a:solidFill>
                <a:srgbClr val="FFFFFF"/>
              </a:solidFill>
              <a:ln>
                <a:solidFill>
                  <a:srgbClr val="FF0000"/>
                </a:solidFill>
                <a:prstDash val="solid"/>
              </a:ln>
            </c:spPr>
          </c:marker>
          <c:xVal>
            <c:numRef>
              <c:f>DATI!$AK$23</c:f>
              <c:numCache>
                <c:formatCode>0</c:formatCode>
                <c:ptCount val="1"/>
                <c:pt idx="0">
                  <c:v>205</c:v>
                </c:pt>
              </c:numCache>
            </c:numRef>
          </c:xVal>
          <c:yVal>
            <c:numRef>
              <c:f>DATI!$AK$22</c:f>
              <c:numCache>
                <c:formatCode>0</c:formatCode>
                <c:ptCount val="1"/>
                <c:pt idx="0">
                  <c:v>101</c:v>
                </c:pt>
              </c:numCache>
            </c:numRef>
          </c:yVal>
          <c:smooth val="0"/>
          <c:extLst>
            <c:ext xmlns:c16="http://schemas.microsoft.com/office/drawing/2014/chart" uri="{C3380CC4-5D6E-409C-BE32-E72D297353CC}">
              <c16:uniqueId val="{00000003-C50B-4A63-A8F8-A7D82C39B047}"/>
            </c:ext>
          </c:extLst>
        </c:ser>
        <c:dLbls>
          <c:showLegendKey val="0"/>
          <c:showVal val="0"/>
          <c:showCatName val="0"/>
          <c:showSerName val="0"/>
          <c:showPercent val="0"/>
          <c:showBubbleSize val="0"/>
        </c:dLbls>
        <c:axId val="61419904"/>
        <c:axId val="61421824"/>
      </c:scatterChart>
      <c:valAx>
        <c:axId val="61419904"/>
        <c:scaling>
          <c:orientation val="minMax"/>
          <c:max val="500"/>
        </c:scaling>
        <c:delete val="0"/>
        <c:axPos val="b"/>
        <c:numFmt formatCode="0"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61421824"/>
        <c:crosses val="autoZero"/>
        <c:crossBetween val="midCat"/>
      </c:valAx>
      <c:valAx>
        <c:axId val="61421824"/>
        <c:scaling>
          <c:orientation val="minMax"/>
          <c:max val="250"/>
        </c:scaling>
        <c:delete val="0"/>
        <c:axPos val="l"/>
        <c:numFmt formatCode="0"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61419904"/>
        <c:crosses val="autoZero"/>
        <c:crossBetween val="midCat"/>
      </c:valAx>
      <c:spPr>
        <a:noFill/>
        <a:ln w="25400">
          <a:noFill/>
        </a:ln>
      </c:spPr>
    </c:plotArea>
    <c:plotVisOnly val="1"/>
    <c:dispBlanksAs val="gap"/>
    <c:showDLblsOverMax val="0"/>
  </c:chart>
  <c:spPr>
    <a:solidFill>
      <a:srgbClr val="FFFFFF"/>
    </a:solidFill>
    <a:ln w="3175">
      <a:solidFill>
        <a:srgbClr val="000000"/>
      </a:solidFill>
      <a:prstDash val="solid"/>
    </a:ln>
  </c:spPr>
  <c:txPr>
    <a:bodyPr/>
    <a:lstStyle/>
    <a:p>
      <a:pPr>
        <a:defRPr sz="8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287500000000003"/>
          <c:y val="0.11904806016894946"/>
          <c:w val="0.74375000000000058"/>
          <c:h val="0.72689224759603099"/>
        </c:manualLayout>
      </c:layout>
      <c:scatterChart>
        <c:scatterStyle val="lineMarker"/>
        <c:varyColors val="0"/>
        <c:ser>
          <c:idx val="0"/>
          <c:order val="0"/>
          <c:tx>
            <c:v>Bocche</c:v>
          </c:tx>
          <c:spPr>
            <a:ln w="28575">
              <a:noFill/>
            </a:ln>
          </c:spPr>
          <c:marker>
            <c:symbol val="diamond"/>
            <c:size val="5"/>
            <c:spPr>
              <a:solidFill>
                <a:srgbClr val="000080"/>
              </a:solidFill>
              <a:ln>
                <a:solidFill>
                  <a:srgbClr val="000080"/>
                </a:solidFill>
                <a:prstDash val="solid"/>
              </a:ln>
            </c:spPr>
          </c:marker>
          <c:xVal>
            <c:numRef>
              <c:f>Ubicazione!$C$8:$AF$8</c:f>
              <c:numCache>
                <c:formatCode>0.00</c:formatCode>
                <c:ptCount val="30"/>
                <c:pt idx="0">
                  <c:v>25.310000000000006</c:v>
                </c:pt>
                <c:pt idx="1">
                  <c:v>41.99</c:v>
                </c:pt>
                <c:pt idx="2">
                  <c:v>24.73</c:v>
                </c:pt>
                <c:pt idx="3">
                  <c:v>28.07</c:v>
                </c:pt>
                <c:pt idx="4">
                  <c:v>10.11</c:v>
                </c:pt>
                <c:pt idx="5">
                  <c:v>13.44</c:v>
                </c:pt>
                <c:pt idx="6">
                  <c:v>18.130000000000006</c:v>
                </c:pt>
                <c:pt idx="7">
                  <c:v>26.32</c:v>
                </c:pt>
                <c:pt idx="9">
                  <c:v>40.5</c:v>
                </c:pt>
                <c:pt idx="10">
                  <c:v>29.75</c:v>
                </c:pt>
                <c:pt idx="11">
                  <c:v>47.36</c:v>
                </c:pt>
                <c:pt idx="13">
                  <c:v>45.9</c:v>
                </c:pt>
                <c:pt idx="15">
                  <c:v>15.7</c:v>
                </c:pt>
                <c:pt idx="16">
                  <c:v>37.18</c:v>
                </c:pt>
                <c:pt idx="17">
                  <c:v>35.93</c:v>
                </c:pt>
                <c:pt idx="18">
                  <c:v>40.190000000000012</c:v>
                </c:pt>
                <c:pt idx="19">
                  <c:v>42.84</c:v>
                </c:pt>
                <c:pt idx="21">
                  <c:v>24.68</c:v>
                </c:pt>
                <c:pt idx="22">
                  <c:v>36.86</c:v>
                </c:pt>
                <c:pt idx="23">
                  <c:v>20.149999999999999</c:v>
                </c:pt>
                <c:pt idx="24">
                  <c:v>44.09</c:v>
                </c:pt>
                <c:pt idx="25">
                  <c:v>21.51</c:v>
                </c:pt>
                <c:pt idx="26">
                  <c:v>16.7</c:v>
                </c:pt>
                <c:pt idx="27">
                  <c:v>36.89</c:v>
                </c:pt>
                <c:pt idx="29">
                  <c:v>39.800000000000004</c:v>
                </c:pt>
              </c:numCache>
            </c:numRef>
          </c:xVal>
          <c:yVal>
            <c:numRef>
              <c:f>Ubicazione!$C$26:$AF$26</c:f>
              <c:numCache>
                <c:formatCode>0.00</c:formatCode>
                <c:ptCount val="30"/>
                <c:pt idx="0">
                  <c:v>0.97057422098020563</c:v>
                </c:pt>
                <c:pt idx="1">
                  <c:v>1.1129967915167507</c:v>
                </c:pt>
                <c:pt idx="2">
                  <c:v>1.3518335853207692</c:v>
                </c:pt>
                <c:pt idx="3">
                  <c:v>0.97578462121313136</c:v>
                </c:pt>
                <c:pt idx="4">
                  <c:v>2.0932470077747372</c:v>
                </c:pt>
                <c:pt idx="5">
                  <c:v>2.972294239990549</c:v>
                </c:pt>
                <c:pt idx="6">
                  <c:v>7.3036981397757268</c:v>
                </c:pt>
                <c:pt idx="7">
                  <c:v>1.820008980092789</c:v>
                </c:pt>
                <c:pt idx="9">
                  <c:v>0.8882947261196289</c:v>
                </c:pt>
                <c:pt idx="10">
                  <c:v>1.0207583965646501</c:v>
                </c:pt>
                <c:pt idx="11">
                  <c:v>1.148465254910934</c:v>
                </c:pt>
                <c:pt idx="13">
                  <c:v>1.1359139971830476</c:v>
                </c:pt>
                <c:pt idx="15">
                  <c:v>1.3812469900250031</c:v>
                </c:pt>
                <c:pt idx="16">
                  <c:v>0.96140215303923038</c:v>
                </c:pt>
                <c:pt idx="17">
                  <c:v>0.88113618208979749</c:v>
                </c:pt>
                <c:pt idx="18">
                  <c:v>1.0008241774369524</c:v>
                </c:pt>
                <c:pt idx="19">
                  <c:v>1.1917490134010851</c:v>
                </c:pt>
                <c:pt idx="21">
                  <c:v>1.3102566853647331</c:v>
                </c:pt>
                <c:pt idx="22">
                  <c:v>1.1815140526477821</c:v>
                </c:pt>
                <c:pt idx="23">
                  <c:v>1.8865960241270547</c:v>
                </c:pt>
                <c:pt idx="24">
                  <c:v>1.0794298747200728</c:v>
                </c:pt>
                <c:pt idx="25">
                  <c:v>1.3011934859677119</c:v>
                </c:pt>
                <c:pt idx="26">
                  <c:v>2.5800408618661157</c:v>
                </c:pt>
                <c:pt idx="27">
                  <c:v>0.93946100819893752</c:v>
                </c:pt>
                <c:pt idx="29">
                  <c:v>0.99142428805410243</c:v>
                </c:pt>
              </c:numCache>
            </c:numRef>
          </c:yVal>
          <c:smooth val="0"/>
          <c:extLst>
            <c:ext xmlns:c16="http://schemas.microsoft.com/office/drawing/2014/chart" uri="{C3380CC4-5D6E-409C-BE32-E72D297353CC}">
              <c16:uniqueId val="{00000000-9721-46B3-9FB6-F300726CA1EE}"/>
            </c:ext>
          </c:extLst>
        </c:ser>
        <c:ser>
          <c:idx val="4"/>
          <c:order val="1"/>
          <c:tx>
            <c:v>Aussa</c:v>
          </c:tx>
          <c:spPr>
            <a:ln w="28575">
              <a:noFill/>
            </a:ln>
          </c:spPr>
          <c:marker>
            <c:symbol val="circle"/>
            <c:size val="5"/>
            <c:spPr>
              <a:solidFill>
                <a:srgbClr val="FFFFFF"/>
              </a:solidFill>
              <a:ln>
                <a:solidFill>
                  <a:srgbClr val="000000"/>
                </a:solidFill>
                <a:prstDash val="solid"/>
              </a:ln>
            </c:spPr>
          </c:marker>
          <c:xVal>
            <c:numRef>
              <c:f>Ubicazione!$AM$8:$AS$8</c:f>
              <c:numCache>
                <c:formatCode>0.00</c:formatCode>
                <c:ptCount val="7"/>
                <c:pt idx="0">
                  <c:v>45.52</c:v>
                </c:pt>
                <c:pt idx="1">
                  <c:v>23.54</c:v>
                </c:pt>
                <c:pt idx="2">
                  <c:v>43.71</c:v>
                </c:pt>
                <c:pt idx="3">
                  <c:v>43.720000000000013</c:v>
                </c:pt>
                <c:pt idx="5">
                  <c:v>51.54</c:v>
                </c:pt>
                <c:pt idx="6">
                  <c:v>53.81</c:v>
                </c:pt>
              </c:numCache>
            </c:numRef>
          </c:xVal>
          <c:yVal>
            <c:numRef>
              <c:f>Ubicazione!$AM$26:$AS$26</c:f>
              <c:numCache>
                <c:formatCode>0.00</c:formatCode>
                <c:ptCount val="7"/>
                <c:pt idx="0">
                  <c:v>1.2963273754580293</c:v>
                </c:pt>
                <c:pt idx="1">
                  <c:v>1.369803718406496</c:v>
                </c:pt>
                <c:pt idx="2">
                  <c:v>1.1852770751235768</c:v>
                </c:pt>
                <c:pt idx="3">
                  <c:v>0.89108416547788849</c:v>
                </c:pt>
                <c:pt idx="5">
                  <c:v>1.0638193224555239</c:v>
                </c:pt>
                <c:pt idx="6">
                  <c:v>1.121834585846013</c:v>
                </c:pt>
              </c:numCache>
            </c:numRef>
          </c:yVal>
          <c:smooth val="0"/>
          <c:extLst>
            <c:ext xmlns:c16="http://schemas.microsoft.com/office/drawing/2014/chart" uri="{C3380CC4-5D6E-409C-BE32-E72D297353CC}">
              <c16:uniqueId val="{00000001-9721-46B3-9FB6-F300726CA1EE}"/>
            </c:ext>
          </c:extLst>
        </c:ser>
        <c:dLbls>
          <c:showLegendKey val="0"/>
          <c:showVal val="0"/>
          <c:showCatName val="0"/>
          <c:showSerName val="0"/>
          <c:showPercent val="0"/>
          <c:showBubbleSize val="0"/>
        </c:dLbls>
        <c:axId val="65967616"/>
        <c:axId val="65969536"/>
      </c:scatterChart>
      <c:valAx>
        <c:axId val="65967616"/>
        <c:scaling>
          <c:orientation val="minMax"/>
        </c:scaling>
        <c:delete val="0"/>
        <c:axPos val="b"/>
        <c:numFmt formatCode="0.00" sourceLinked="1"/>
        <c:majorTickMark val="out"/>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en-US"/>
          </a:p>
        </c:txPr>
        <c:crossAx val="65969536"/>
        <c:crosses val="autoZero"/>
        <c:crossBetween val="midCat"/>
      </c:valAx>
      <c:valAx>
        <c:axId val="65969536"/>
        <c:scaling>
          <c:orientation val="minMax"/>
        </c:scaling>
        <c:delete val="0"/>
        <c:axPos val="l"/>
        <c:numFmt formatCode="0.00" sourceLinked="1"/>
        <c:majorTickMark val="out"/>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en-US"/>
          </a:p>
        </c:txPr>
        <c:crossAx val="65967616"/>
        <c:crosses val="autoZero"/>
        <c:crossBetween val="midCat"/>
      </c:valAx>
      <c:spPr>
        <a:noFill/>
        <a:ln w="25400">
          <a:noFill/>
        </a:ln>
      </c:spPr>
    </c:plotArea>
    <c:plotVisOnly val="1"/>
    <c:dispBlanksAs val="gap"/>
    <c:showDLblsOverMax val="0"/>
  </c:chart>
  <c:spPr>
    <a:solidFill>
      <a:srgbClr val="FFFFFF"/>
    </a:solidFill>
    <a:ln w="3175">
      <a:solidFill>
        <a:srgbClr val="000000"/>
      </a:solidFill>
      <a:prstDash val="solid"/>
    </a:ln>
  </c:spPr>
  <c:txPr>
    <a:bodyPr/>
    <a:lstStyle/>
    <a:p>
      <a:pPr>
        <a:defRPr sz="8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395679382299544"/>
          <c:y val="0.10288107189216769"/>
          <c:w val="0.77570329446339192"/>
          <c:h val="0.72839798899654751"/>
        </c:manualLayout>
      </c:layout>
      <c:scatterChart>
        <c:scatterStyle val="lineMarker"/>
        <c:varyColors val="0"/>
        <c:ser>
          <c:idx val="0"/>
          <c:order val="0"/>
          <c:spPr>
            <a:ln w="28575">
              <a:noFill/>
            </a:ln>
          </c:spPr>
          <c:marker>
            <c:symbol val="diamond"/>
            <c:size val="5"/>
            <c:spPr>
              <a:solidFill>
                <a:srgbClr val="000080"/>
              </a:solidFill>
              <a:ln>
                <a:solidFill>
                  <a:srgbClr val="000080"/>
                </a:solidFill>
                <a:prstDash val="solid"/>
              </a:ln>
            </c:spPr>
          </c:marker>
          <c:xVal>
            <c:numRef>
              <c:f>Ubicazione!$C$8:$AF$8</c:f>
              <c:numCache>
                <c:formatCode>0.00</c:formatCode>
                <c:ptCount val="30"/>
                <c:pt idx="0">
                  <c:v>25.310000000000006</c:v>
                </c:pt>
                <c:pt idx="1">
                  <c:v>41.99</c:v>
                </c:pt>
                <c:pt idx="2">
                  <c:v>24.73</c:v>
                </c:pt>
                <c:pt idx="3">
                  <c:v>28.07</c:v>
                </c:pt>
                <c:pt idx="4">
                  <c:v>10.11</c:v>
                </c:pt>
                <c:pt idx="5">
                  <c:v>13.44</c:v>
                </c:pt>
                <c:pt idx="6">
                  <c:v>18.130000000000006</c:v>
                </c:pt>
                <c:pt idx="7">
                  <c:v>26.32</c:v>
                </c:pt>
                <c:pt idx="9">
                  <c:v>40.5</c:v>
                </c:pt>
                <c:pt idx="10">
                  <c:v>29.75</c:v>
                </c:pt>
                <c:pt idx="11">
                  <c:v>47.36</c:v>
                </c:pt>
                <c:pt idx="13">
                  <c:v>45.9</c:v>
                </c:pt>
                <c:pt idx="15">
                  <c:v>15.7</c:v>
                </c:pt>
                <c:pt idx="16">
                  <c:v>37.18</c:v>
                </c:pt>
                <c:pt idx="17">
                  <c:v>35.93</c:v>
                </c:pt>
                <c:pt idx="18">
                  <c:v>40.190000000000012</c:v>
                </c:pt>
                <c:pt idx="19">
                  <c:v>42.84</c:v>
                </c:pt>
                <c:pt idx="21">
                  <c:v>24.68</c:v>
                </c:pt>
                <c:pt idx="22">
                  <c:v>36.86</c:v>
                </c:pt>
                <c:pt idx="23">
                  <c:v>20.149999999999999</c:v>
                </c:pt>
                <c:pt idx="24">
                  <c:v>44.09</c:v>
                </c:pt>
                <c:pt idx="25">
                  <c:v>21.51</c:v>
                </c:pt>
                <c:pt idx="26">
                  <c:v>16.7</c:v>
                </c:pt>
                <c:pt idx="27">
                  <c:v>36.89</c:v>
                </c:pt>
                <c:pt idx="29">
                  <c:v>39.800000000000004</c:v>
                </c:pt>
              </c:numCache>
            </c:numRef>
          </c:xVal>
          <c:yVal>
            <c:numRef>
              <c:f>Ubicazione!$C$39:$AF$39</c:f>
              <c:numCache>
                <c:formatCode>0</c:formatCode>
                <c:ptCount val="30"/>
                <c:pt idx="0">
                  <c:v>157</c:v>
                </c:pt>
                <c:pt idx="1">
                  <c:v>229</c:v>
                </c:pt>
                <c:pt idx="2">
                  <c:v>139</c:v>
                </c:pt>
                <c:pt idx="3">
                  <c:v>153</c:v>
                </c:pt>
                <c:pt idx="4">
                  <c:v>48</c:v>
                </c:pt>
                <c:pt idx="5">
                  <c:v>79</c:v>
                </c:pt>
                <c:pt idx="6">
                  <c:v>67</c:v>
                </c:pt>
                <c:pt idx="7">
                  <c:v>152</c:v>
                </c:pt>
                <c:pt idx="9">
                  <c:v>204</c:v>
                </c:pt>
                <c:pt idx="10">
                  <c:v>159</c:v>
                </c:pt>
                <c:pt idx="11">
                  <c:v>239</c:v>
                </c:pt>
                <c:pt idx="13">
                  <c:v>237</c:v>
                </c:pt>
                <c:pt idx="15">
                  <c:v>118</c:v>
                </c:pt>
                <c:pt idx="16">
                  <c:v>198</c:v>
                </c:pt>
                <c:pt idx="17">
                  <c:v>194</c:v>
                </c:pt>
                <c:pt idx="18">
                  <c:v>209</c:v>
                </c:pt>
                <c:pt idx="19">
                  <c:v>212</c:v>
                </c:pt>
                <c:pt idx="21">
                  <c:v>126</c:v>
                </c:pt>
                <c:pt idx="22">
                  <c:v>268</c:v>
                </c:pt>
                <c:pt idx="23">
                  <c:v>127</c:v>
                </c:pt>
                <c:pt idx="24">
                  <c:v>221</c:v>
                </c:pt>
                <c:pt idx="25">
                  <c:v>106</c:v>
                </c:pt>
                <c:pt idx="26">
                  <c:v>98</c:v>
                </c:pt>
                <c:pt idx="27">
                  <c:v>184</c:v>
                </c:pt>
                <c:pt idx="29">
                  <c:v>211</c:v>
                </c:pt>
              </c:numCache>
            </c:numRef>
          </c:yVal>
          <c:smooth val="0"/>
          <c:extLst>
            <c:ext xmlns:c16="http://schemas.microsoft.com/office/drawing/2014/chart" uri="{C3380CC4-5D6E-409C-BE32-E72D297353CC}">
              <c16:uniqueId val="{00000000-7C99-4CCA-AA46-BC741F266426}"/>
            </c:ext>
          </c:extLst>
        </c:ser>
        <c:ser>
          <c:idx val="1"/>
          <c:order val="1"/>
          <c:spPr>
            <a:ln w="28575">
              <a:noFill/>
            </a:ln>
          </c:spPr>
          <c:marker>
            <c:symbol val="circle"/>
            <c:size val="5"/>
            <c:spPr>
              <a:noFill/>
              <a:ln>
                <a:solidFill>
                  <a:srgbClr val="000000"/>
                </a:solidFill>
                <a:prstDash val="solid"/>
              </a:ln>
            </c:spPr>
          </c:marker>
          <c:xVal>
            <c:numRef>
              <c:f>Ubicazione!$AM$8:$AS$8</c:f>
              <c:numCache>
                <c:formatCode>0.00</c:formatCode>
                <c:ptCount val="7"/>
                <c:pt idx="0">
                  <c:v>45.52</c:v>
                </c:pt>
                <c:pt idx="1">
                  <c:v>23.54</c:v>
                </c:pt>
                <c:pt idx="2">
                  <c:v>43.71</c:v>
                </c:pt>
                <c:pt idx="3">
                  <c:v>43.720000000000013</c:v>
                </c:pt>
                <c:pt idx="5">
                  <c:v>51.54</c:v>
                </c:pt>
                <c:pt idx="6">
                  <c:v>53.81</c:v>
                </c:pt>
              </c:numCache>
            </c:numRef>
          </c:xVal>
          <c:yVal>
            <c:numRef>
              <c:f>Ubicazione!$AM$39:$AS$39</c:f>
              <c:numCache>
                <c:formatCode>0</c:formatCode>
                <c:ptCount val="7"/>
                <c:pt idx="0">
                  <c:v>254</c:v>
                </c:pt>
                <c:pt idx="1">
                  <c:v>145</c:v>
                </c:pt>
                <c:pt idx="2">
                  <c:v>244</c:v>
                </c:pt>
                <c:pt idx="3">
                  <c:v>236</c:v>
                </c:pt>
                <c:pt idx="5">
                  <c:v>292</c:v>
                </c:pt>
                <c:pt idx="6">
                  <c:v>318</c:v>
                </c:pt>
              </c:numCache>
            </c:numRef>
          </c:yVal>
          <c:smooth val="0"/>
          <c:extLst>
            <c:ext xmlns:c16="http://schemas.microsoft.com/office/drawing/2014/chart" uri="{C3380CC4-5D6E-409C-BE32-E72D297353CC}">
              <c16:uniqueId val="{00000001-7C99-4CCA-AA46-BC741F266426}"/>
            </c:ext>
          </c:extLst>
        </c:ser>
        <c:ser>
          <c:idx val="3"/>
          <c:order val="2"/>
          <c:spPr>
            <a:ln w="28575">
              <a:noFill/>
            </a:ln>
          </c:spPr>
          <c:marker>
            <c:symbol val="circle"/>
            <c:size val="8"/>
            <c:spPr>
              <a:solidFill>
                <a:srgbClr val="FFFF00"/>
              </a:solidFill>
              <a:ln>
                <a:solidFill>
                  <a:srgbClr val="000000"/>
                </a:solidFill>
                <a:prstDash val="solid"/>
              </a:ln>
            </c:spPr>
          </c:marker>
          <c:xVal>
            <c:numRef>
              <c:f>Sheet2!$AP$5</c:f>
              <c:numCache>
                <c:formatCode>0.00</c:formatCode>
                <c:ptCount val="1"/>
                <c:pt idx="0">
                  <c:v>66.599999999999994</c:v>
                </c:pt>
              </c:numCache>
            </c:numRef>
          </c:xVal>
          <c:yVal>
            <c:numRef>
              <c:f>Sheet2!$AP$37</c:f>
              <c:numCache>
                <c:formatCode>0</c:formatCode>
                <c:ptCount val="1"/>
                <c:pt idx="0">
                  <c:v>710</c:v>
                </c:pt>
              </c:numCache>
            </c:numRef>
          </c:yVal>
          <c:smooth val="0"/>
          <c:extLst>
            <c:ext xmlns:c16="http://schemas.microsoft.com/office/drawing/2014/chart" uri="{C3380CC4-5D6E-409C-BE32-E72D297353CC}">
              <c16:uniqueId val="{00000002-7C99-4CCA-AA46-BC741F266426}"/>
            </c:ext>
          </c:extLst>
        </c:ser>
        <c:ser>
          <c:idx val="2"/>
          <c:order val="3"/>
          <c:spPr>
            <a:ln w="28575">
              <a:noFill/>
            </a:ln>
          </c:spPr>
          <c:marker>
            <c:symbol val="circle"/>
            <c:size val="8"/>
            <c:spPr>
              <a:solidFill>
                <a:srgbClr val="FF0000"/>
              </a:solidFill>
              <a:ln>
                <a:solidFill>
                  <a:srgbClr val="000000"/>
                </a:solidFill>
                <a:prstDash val="solid"/>
              </a:ln>
            </c:spPr>
          </c:marker>
          <c:xVal>
            <c:numRef>
              <c:f>Sheet2!$AR$5</c:f>
              <c:numCache>
                <c:formatCode>0.00</c:formatCode>
                <c:ptCount val="1"/>
                <c:pt idx="0">
                  <c:v>53.4</c:v>
                </c:pt>
              </c:numCache>
            </c:numRef>
          </c:xVal>
          <c:yVal>
            <c:numRef>
              <c:f>Sheet2!$AR$37</c:f>
              <c:numCache>
                <c:formatCode>0</c:formatCode>
                <c:ptCount val="1"/>
                <c:pt idx="0">
                  <c:v>270</c:v>
                </c:pt>
              </c:numCache>
            </c:numRef>
          </c:yVal>
          <c:smooth val="0"/>
          <c:extLst>
            <c:ext xmlns:c16="http://schemas.microsoft.com/office/drawing/2014/chart" uri="{C3380CC4-5D6E-409C-BE32-E72D297353CC}">
              <c16:uniqueId val="{00000003-7C99-4CCA-AA46-BC741F266426}"/>
            </c:ext>
          </c:extLst>
        </c:ser>
        <c:dLbls>
          <c:showLegendKey val="0"/>
          <c:showVal val="0"/>
          <c:showCatName val="0"/>
          <c:showSerName val="0"/>
          <c:showPercent val="0"/>
          <c:showBubbleSize val="0"/>
        </c:dLbls>
        <c:axId val="71672576"/>
        <c:axId val="71674496"/>
      </c:scatterChart>
      <c:valAx>
        <c:axId val="71672576"/>
        <c:scaling>
          <c:orientation val="minMax"/>
        </c:scaling>
        <c:delete val="0"/>
        <c:axPos val="b"/>
        <c:numFmt formatCode="0.00" sourceLinked="1"/>
        <c:majorTickMark val="out"/>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en-US"/>
          </a:p>
        </c:txPr>
        <c:crossAx val="71674496"/>
        <c:crosses val="autoZero"/>
        <c:crossBetween val="midCat"/>
      </c:valAx>
      <c:valAx>
        <c:axId val="71674496"/>
        <c:scaling>
          <c:orientation val="minMax"/>
          <c:min val="20"/>
        </c:scaling>
        <c:delete val="0"/>
        <c:axPos val="l"/>
        <c:numFmt formatCode="0" sourceLinked="1"/>
        <c:majorTickMark val="out"/>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en-US"/>
          </a:p>
        </c:txPr>
        <c:crossAx val="71672576"/>
        <c:crosses val="autoZero"/>
        <c:crossBetween val="midCat"/>
      </c:valAx>
      <c:spPr>
        <a:noFill/>
        <a:ln w="25400">
          <a:noFill/>
        </a:ln>
      </c:spPr>
    </c:plotArea>
    <c:plotVisOnly val="1"/>
    <c:dispBlanksAs val="gap"/>
    <c:showDLblsOverMax val="0"/>
  </c:chart>
  <c:spPr>
    <a:solidFill>
      <a:srgbClr val="FFFFFF"/>
    </a:solidFill>
    <a:ln w="3175">
      <a:solidFill>
        <a:srgbClr val="000000"/>
      </a:solidFill>
      <a:prstDash val="solid"/>
    </a:ln>
  </c:spPr>
  <c:txPr>
    <a:bodyPr/>
    <a:lstStyle/>
    <a:p>
      <a:pPr>
        <a:defRPr sz="8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395679382299544"/>
          <c:y val="0.10288107189216769"/>
          <c:w val="0.78504911728825155"/>
          <c:h val="0.72839798899654751"/>
        </c:manualLayout>
      </c:layout>
      <c:scatterChart>
        <c:scatterStyle val="lineMarker"/>
        <c:varyColors val="0"/>
        <c:ser>
          <c:idx val="0"/>
          <c:order val="0"/>
          <c:spPr>
            <a:ln w="28575">
              <a:noFill/>
            </a:ln>
          </c:spPr>
          <c:marker>
            <c:symbol val="diamond"/>
            <c:size val="5"/>
            <c:spPr>
              <a:solidFill>
                <a:srgbClr val="000080"/>
              </a:solidFill>
              <a:ln>
                <a:solidFill>
                  <a:srgbClr val="000080"/>
                </a:solidFill>
                <a:prstDash val="solid"/>
              </a:ln>
            </c:spPr>
          </c:marker>
          <c:xVal>
            <c:numRef>
              <c:f>Ubicazione!$C$17:$AF$17</c:f>
              <c:numCache>
                <c:formatCode>0.00</c:formatCode>
                <c:ptCount val="30"/>
                <c:pt idx="0">
                  <c:v>0.1</c:v>
                </c:pt>
                <c:pt idx="1">
                  <c:v>0.15000000000000005</c:v>
                </c:pt>
                <c:pt idx="2">
                  <c:v>0.1</c:v>
                </c:pt>
                <c:pt idx="3">
                  <c:v>0.1</c:v>
                </c:pt>
                <c:pt idx="4">
                  <c:v>7.0000000000000021E-2</c:v>
                </c:pt>
                <c:pt idx="5">
                  <c:v>8.0000000000000029E-2</c:v>
                </c:pt>
                <c:pt idx="6">
                  <c:v>8.0000000000000029E-2</c:v>
                </c:pt>
                <c:pt idx="7">
                  <c:v>0.11</c:v>
                </c:pt>
                <c:pt idx="9">
                  <c:v>9.0000000000000024E-2</c:v>
                </c:pt>
                <c:pt idx="10">
                  <c:v>0.1</c:v>
                </c:pt>
                <c:pt idx="11">
                  <c:v>0.14000000000000001</c:v>
                </c:pt>
                <c:pt idx="13">
                  <c:v>0.13</c:v>
                </c:pt>
                <c:pt idx="15">
                  <c:v>9.0000000000000024E-2</c:v>
                </c:pt>
                <c:pt idx="16">
                  <c:v>0.13</c:v>
                </c:pt>
                <c:pt idx="17">
                  <c:v>0.13</c:v>
                </c:pt>
                <c:pt idx="18">
                  <c:v>0.12000000000000002</c:v>
                </c:pt>
                <c:pt idx="19">
                  <c:v>0.15000000000000005</c:v>
                </c:pt>
                <c:pt idx="21">
                  <c:v>9.0000000000000024E-2</c:v>
                </c:pt>
                <c:pt idx="22">
                  <c:v>0.13</c:v>
                </c:pt>
                <c:pt idx="23">
                  <c:v>8.0000000000000029E-2</c:v>
                </c:pt>
                <c:pt idx="24">
                  <c:v>0.11</c:v>
                </c:pt>
                <c:pt idx="25">
                  <c:v>8.0000000000000029E-2</c:v>
                </c:pt>
                <c:pt idx="26">
                  <c:v>7.0000000000000021E-2</c:v>
                </c:pt>
                <c:pt idx="27">
                  <c:v>0.11</c:v>
                </c:pt>
                <c:pt idx="29">
                  <c:v>0.13</c:v>
                </c:pt>
              </c:numCache>
            </c:numRef>
          </c:xVal>
          <c:yVal>
            <c:numRef>
              <c:f>Ubicazione!$C$38:$AF$38</c:f>
              <c:numCache>
                <c:formatCode>0</c:formatCode>
                <c:ptCount val="30"/>
                <c:pt idx="0">
                  <c:v>61</c:v>
                </c:pt>
                <c:pt idx="1">
                  <c:v>80</c:v>
                </c:pt>
                <c:pt idx="2">
                  <c:v>55</c:v>
                </c:pt>
                <c:pt idx="3">
                  <c:v>57</c:v>
                </c:pt>
                <c:pt idx="5">
                  <c:v>38</c:v>
                </c:pt>
                <c:pt idx="6">
                  <c:v>36</c:v>
                </c:pt>
                <c:pt idx="7">
                  <c:v>49</c:v>
                </c:pt>
                <c:pt idx="9">
                  <c:v>71</c:v>
                </c:pt>
                <c:pt idx="10">
                  <c:v>58</c:v>
                </c:pt>
                <c:pt idx="11">
                  <c:v>90</c:v>
                </c:pt>
                <c:pt idx="13">
                  <c:v>95</c:v>
                </c:pt>
                <c:pt idx="15">
                  <c:v>46</c:v>
                </c:pt>
                <c:pt idx="16">
                  <c:v>77</c:v>
                </c:pt>
                <c:pt idx="17">
                  <c:v>80</c:v>
                </c:pt>
                <c:pt idx="18">
                  <c:v>79</c:v>
                </c:pt>
                <c:pt idx="19">
                  <c:v>91</c:v>
                </c:pt>
                <c:pt idx="21">
                  <c:v>55</c:v>
                </c:pt>
                <c:pt idx="22">
                  <c:v>76</c:v>
                </c:pt>
                <c:pt idx="23">
                  <c:v>53</c:v>
                </c:pt>
                <c:pt idx="24">
                  <c:v>84</c:v>
                </c:pt>
                <c:pt idx="25">
                  <c:v>46</c:v>
                </c:pt>
                <c:pt idx="26">
                  <c:v>41</c:v>
                </c:pt>
                <c:pt idx="27">
                  <c:v>69</c:v>
                </c:pt>
                <c:pt idx="29">
                  <c:v>80</c:v>
                </c:pt>
              </c:numCache>
            </c:numRef>
          </c:yVal>
          <c:smooth val="0"/>
          <c:extLst>
            <c:ext xmlns:c16="http://schemas.microsoft.com/office/drawing/2014/chart" uri="{C3380CC4-5D6E-409C-BE32-E72D297353CC}">
              <c16:uniqueId val="{00000000-EE32-494F-BAC8-EFCCAA9701E9}"/>
            </c:ext>
          </c:extLst>
        </c:ser>
        <c:ser>
          <c:idx val="1"/>
          <c:order val="1"/>
          <c:spPr>
            <a:ln w="28575">
              <a:noFill/>
            </a:ln>
          </c:spPr>
          <c:marker>
            <c:symbol val="circle"/>
            <c:size val="5"/>
            <c:spPr>
              <a:noFill/>
              <a:ln>
                <a:solidFill>
                  <a:srgbClr val="000000"/>
                </a:solidFill>
                <a:prstDash val="solid"/>
              </a:ln>
            </c:spPr>
          </c:marker>
          <c:xVal>
            <c:numRef>
              <c:f>Ubicazione!$AM$17:$AS$17</c:f>
              <c:numCache>
                <c:formatCode>0.00</c:formatCode>
                <c:ptCount val="7"/>
                <c:pt idx="0">
                  <c:v>0.31000000000000011</c:v>
                </c:pt>
                <c:pt idx="1">
                  <c:v>0.34</c:v>
                </c:pt>
                <c:pt idx="2">
                  <c:v>0.4300000000000001</c:v>
                </c:pt>
                <c:pt idx="3">
                  <c:v>0.35000000000000009</c:v>
                </c:pt>
                <c:pt idx="5">
                  <c:v>0.26</c:v>
                </c:pt>
                <c:pt idx="6">
                  <c:v>0.19</c:v>
                </c:pt>
              </c:numCache>
            </c:numRef>
          </c:xVal>
          <c:yVal>
            <c:numRef>
              <c:f>Ubicazione!$AM$38:$AS$38</c:f>
              <c:numCache>
                <c:formatCode>0</c:formatCode>
                <c:ptCount val="7"/>
                <c:pt idx="0">
                  <c:v>97</c:v>
                </c:pt>
                <c:pt idx="1">
                  <c:v>54</c:v>
                </c:pt>
                <c:pt idx="2">
                  <c:v>90</c:v>
                </c:pt>
                <c:pt idx="3">
                  <c:v>92</c:v>
                </c:pt>
                <c:pt idx="5">
                  <c:v>120</c:v>
                </c:pt>
                <c:pt idx="6">
                  <c:v>120</c:v>
                </c:pt>
              </c:numCache>
            </c:numRef>
          </c:yVal>
          <c:smooth val="0"/>
          <c:extLst>
            <c:ext xmlns:c16="http://schemas.microsoft.com/office/drawing/2014/chart" uri="{C3380CC4-5D6E-409C-BE32-E72D297353CC}">
              <c16:uniqueId val="{00000001-EE32-494F-BAC8-EFCCAA9701E9}"/>
            </c:ext>
          </c:extLst>
        </c:ser>
        <c:ser>
          <c:idx val="2"/>
          <c:order val="2"/>
          <c:tx>
            <c:v>CRUST</c:v>
          </c:tx>
          <c:spPr>
            <a:ln w="28575">
              <a:noFill/>
            </a:ln>
          </c:spPr>
          <c:marker>
            <c:symbol val="circle"/>
            <c:size val="8"/>
            <c:spPr>
              <a:solidFill>
                <a:srgbClr val="FFFF00"/>
              </a:solidFill>
              <a:ln>
                <a:solidFill>
                  <a:srgbClr val="000000"/>
                </a:solidFill>
                <a:prstDash val="solid"/>
              </a:ln>
            </c:spPr>
          </c:marker>
          <c:xVal>
            <c:numRef>
              <c:f>Sheet2!$AP$14</c:f>
              <c:numCache>
                <c:formatCode>0.00</c:formatCode>
                <c:ptCount val="1"/>
                <c:pt idx="0">
                  <c:v>0.15000000000000005</c:v>
                </c:pt>
              </c:numCache>
            </c:numRef>
          </c:xVal>
          <c:yVal>
            <c:numRef>
              <c:f>Sheet2!$AP$31</c:f>
              <c:numCache>
                <c:formatCode>0</c:formatCode>
                <c:ptCount val="1"/>
                <c:pt idx="0">
                  <c:v>121</c:v>
                </c:pt>
              </c:numCache>
            </c:numRef>
          </c:yVal>
          <c:smooth val="0"/>
          <c:extLst>
            <c:ext xmlns:c16="http://schemas.microsoft.com/office/drawing/2014/chart" uri="{C3380CC4-5D6E-409C-BE32-E72D297353CC}">
              <c16:uniqueId val="{00000002-EE32-494F-BAC8-EFCCAA9701E9}"/>
            </c:ext>
          </c:extLst>
        </c:ser>
        <c:ser>
          <c:idx val="3"/>
          <c:order val="3"/>
          <c:spPr>
            <a:ln w="28575">
              <a:noFill/>
            </a:ln>
          </c:spPr>
          <c:marker>
            <c:symbol val="circle"/>
            <c:size val="8"/>
            <c:spPr>
              <a:solidFill>
                <a:srgbClr val="FF0000"/>
              </a:solidFill>
              <a:ln>
                <a:solidFill>
                  <a:srgbClr val="000000"/>
                </a:solidFill>
                <a:prstDash val="solid"/>
              </a:ln>
            </c:spPr>
          </c:marker>
          <c:xVal>
            <c:numRef>
              <c:f>Sheet2!$AR$14</c:f>
              <c:numCache>
                <c:formatCode>0.00</c:formatCode>
                <c:ptCount val="1"/>
                <c:pt idx="0">
                  <c:v>0.1</c:v>
                </c:pt>
              </c:numCache>
            </c:numRef>
          </c:xVal>
          <c:yVal>
            <c:numRef>
              <c:f>Sheet2!$AR$31</c:f>
              <c:numCache>
                <c:formatCode>0</c:formatCode>
                <c:ptCount val="1"/>
                <c:pt idx="0">
                  <c:v>39</c:v>
                </c:pt>
              </c:numCache>
            </c:numRef>
          </c:yVal>
          <c:smooth val="0"/>
          <c:extLst>
            <c:ext xmlns:c16="http://schemas.microsoft.com/office/drawing/2014/chart" uri="{C3380CC4-5D6E-409C-BE32-E72D297353CC}">
              <c16:uniqueId val="{00000003-EE32-494F-BAC8-EFCCAA9701E9}"/>
            </c:ext>
          </c:extLst>
        </c:ser>
        <c:dLbls>
          <c:showLegendKey val="0"/>
          <c:showVal val="0"/>
          <c:showCatName val="0"/>
          <c:showSerName val="0"/>
          <c:showPercent val="0"/>
          <c:showBubbleSize val="0"/>
        </c:dLbls>
        <c:axId val="71839104"/>
        <c:axId val="71849472"/>
      </c:scatterChart>
      <c:valAx>
        <c:axId val="71839104"/>
        <c:scaling>
          <c:orientation val="minMax"/>
        </c:scaling>
        <c:delete val="0"/>
        <c:axPos val="b"/>
        <c:numFmt formatCode="0.00" sourceLinked="1"/>
        <c:majorTickMark val="out"/>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en-US"/>
          </a:p>
        </c:txPr>
        <c:crossAx val="71849472"/>
        <c:crosses val="autoZero"/>
        <c:crossBetween val="midCat"/>
      </c:valAx>
      <c:valAx>
        <c:axId val="71849472"/>
        <c:scaling>
          <c:orientation val="minMax"/>
          <c:min val="20"/>
        </c:scaling>
        <c:delete val="0"/>
        <c:axPos val="l"/>
        <c:numFmt formatCode="0" sourceLinked="1"/>
        <c:majorTickMark val="out"/>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en-US"/>
          </a:p>
        </c:txPr>
        <c:crossAx val="71839104"/>
        <c:crosses val="autoZero"/>
        <c:crossBetween val="midCat"/>
        <c:majorUnit val="40"/>
        <c:minorUnit val="20"/>
      </c:valAx>
      <c:spPr>
        <a:noFill/>
        <a:ln w="25400">
          <a:noFill/>
        </a:ln>
      </c:spPr>
    </c:plotArea>
    <c:plotVisOnly val="1"/>
    <c:dispBlanksAs val="gap"/>
    <c:showDLblsOverMax val="0"/>
  </c:chart>
  <c:spPr>
    <a:solidFill>
      <a:srgbClr val="FFFFFF"/>
    </a:solidFill>
    <a:ln w="3175">
      <a:solidFill>
        <a:srgbClr val="000000"/>
      </a:solidFill>
      <a:prstDash val="solid"/>
    </a:ln>
  </c:spPr>
  <c:txPr>
    <a:bodyPr/>
    <a:lstStyle/>
    <a:p>
      <a:pPr>
        <a:defRPr sz="8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522054104185413"/>
          <c:y val="0.11363661584831293"/>
          <c:w val="0.77358728130921151"/>
          <c:h val="0.7000015536256079"/>
        </c:manualLayout>
      </c:layout>
      <c:scatterChart>
        <c:scatterStyle val="lineMarker"/>
        <c:varyColors val="0"/>
        <c:ser>
          <c:idx val="0"/>
          <c:order val="0"/>
          <c:spPr>
            <a:ln w="28575">
              <a:noFill/>
            </a:ln>
          </c:spPr>
          <c:marker>
            <c:symbol val="diamond"/>
            <c:size val="5"/>
            <c:spPr>
              <a:solidFill>
                <a:srgbClr val="000080"/>
              </a:solidFill>
              <a:ln>
                <a:solidFill>
                  <a:srgbClr val="000080"/>
                </a:solidFill>
                <a:prstDash val="solid"/>
              </a:ln>
            </c:spPr>
          </c:marker>
          <c:xVal>
            <c:numRef>
              <c:f>Ubicazione!$C$8:$AF$8</c:f>
              <c:numCache>
                <c:formatCode>0.00</c:formatCode>
                <c:ptCount val="30"/>
                <c:pt idx="0">
                  <c:v>25.310000000000006</c:v>
                </c:pt>
                <c:pt idx="1">
                  <c:v>41.99</c:v>
                </c:pt>
                <c:pt idx="2">
                  <c:v>24.73</c:v>
                </c:pt>
                <c:pt idx="3">
                  <c:v>28.07</c:v>
                </c:pt>
                <c:pt idx="4">
                  <c:v>10.11</c:v>
                </c:pt>
                <c:pt idx="5">
                  <c:v>13.44</c:v>
                </c:pt>
                <c:pt idx="6">
                  <c:v>18.130000000000006</c:v>
                </c:pt>
                <c:pt idx="7">
                  <c:v>26.32</c:v>
                </c:pt>
                <c:pt idx="9">
                  <c:v>40.5</c:v>
                </c:pt>
                <c:pt idx="10">
                  <c:v>29.75</c:v>
                </c:pt>
                <c:pt idx="11">
                  <c:v>47.36</c:v>
                </c:pt>
                <c:pt idx="13">
                  <c:v>45.9</c:v>
                </c:pt>
                <c:pt idx="15">
                  <c:v>15.7</c:v>
                </c:pt>
                <c:pt idx="16">
                  <c:v>37.18</c:v>
                </c:pt>
                <c:pt idx="17">
                  <c:v>35.93</c:v>
                </c:pt>
                <c:pt idx="18">
                  <c:v>40.190000000000012</c:v>
                </c:pt>
                <c:pt idx="19">
                  <c:v>42.84</c:v>
                </c:pt>
                <c:pt idx="21">
                  <c:v>24.68</c:v>
                </c:pt>
                <c:pt idx="22">
                  <c:v>36.86</c:v>
                </c:pt>
                <c:pt idx="23">
                  <c:v>20.149999999999999</c:v>
                </c:pt>
                <c:pt idx="24">
                  <c:v>44.09</c:v>
                </c:pt>
                <c:pt idx="25">
                  <c:v>21.51</c:v>
                </c:pt>
                <c:pt idx="26">
                  <c:v>16.7</c:v>
                </c:pt>
                <c:pt idx="27">
                  <c:v>36.89</c:v>
                </c:pt>
                <c:pt idx="29">
                  <c:v>39.800000000000004</c:v>
                </c:pt>
              </c:numCache>
            </c:numRef>
          </c:xVal>
          <c:yVal>
            <c:numRef>
              <c:f>Ubicazione!$C$38:$AF$38</c:f>
              <c:numCache>
                <c:formatCode>0</c:formatCode>
                <c:ptCount val="30"/>
                <c:pt idx="0">
                  <c:v>61</c:v>
                </c:pt>
                <c:pt idx="1">
                  <c:v>80</c:v>
                </c:pt>
                <c:pt idx="2">
                  <c:v>55</c:v>
                </c:pt>
                <c:pt idx="3">
                  <c:v>57</c:v>
                </c:pt>
                <c:pt idx="5">
                  <c:v>38</c:v>
                </c:pt>
                <c:pt idx="6">
                  <c:v>36</c:v>
                </c:pt>
                <c:pt idx="7">
                  <c:v>49</c:v>
                </c:pt>
                <c:pt idx="9">
                  <c:v>71</c:v>
                </c:pt>
                <c:pt idx="10">
                  <c:v>58</c:v>
                </c:pt>
                <c:pt idx="11">
                  <c:v>90</c:v>
                </c:pt>
                <c:pt idx="13">
                  <c:v>95</c:v>
                </c:pt>
                <c:pt idx="15">
                  <c:v>46</c:v>
                </c:pt>
                <c:pt idx="16">
                  <c:v>77</c:v>
                </c:pt>
                <c:pt idx="17">
                  <c:v>80</c:v>
                </c:pt>
                <c:pt idx="18">
                  <c:v>79</c:v>
                </c:pt>
                <c:pt idx="19">
                  <c:v>91</c:v>
                </c:pt>
                <c:pt idx="21">
                  <c:v>55</c:v>
                </c:pt>
                <c:pt idx="22">
                  <c:v>76</c:v>
                </c:pt>
                <c:pt idx="23">
                  <c:v>53</c:v>
                </c:pt>
                <c:pt idx="24">
                  <c:v>84</c:v>
                </c:pt>
                <c:pt idx="25">
                  <c:v>46</c:v>
                </c:pt>
                <c:pt idx="26">
                  <c:v>41</c:v>
                </c:pt>
                <c:pt idx="27">
                  <c:v>69</c:v>
                </c:pt>
                <c:pt idx="29">
                  <c:v>80</c:v>
                </c:pt>
              </c:numCache>
            </c:numRef>
          </c:yVal>
          <c:smooth val="0"/>
          <c:extLst>
            <c:ext xmlns:c16="http://schemas.microsoft.com/office/drawing/2014/chart" uri="{C3380CC4-5D6E-409C-BE32-E72D297353CC}">
              <c16:uniqueId val="{00000000-F286-471E-9269-7BED3B8EE1B6}"/>
            </c:ext>
          </c:extLst>
        </c:ser>
        <c:ser>
          <c:idx val="1"/>
          <c:order val="1"/>
          <c:spPr>
            <a:ln w="28575">
              <a:noFill/>
            </a:ln>
          </c:spPr>
          <c:marker>
            <c:symbol val="circle"/>
            <c:size val="5"/>
            <c:spPr>
              <a:noFill/>
              <a:ln>
                <a:solidFill>
                  <a:srgbClr val="000000"/>
                </a:solidFill>
                <a:prstDash val="solid"/>
              </a:ln>
            </c:spPr>
          </c:marker>
          <c:xVal>
            <c:numRef>
              <c:f>Ubicazione!$AM$8:$AS$8</c:f>
              <c:numCache>
                <c:formatCode>0.00</c:formatCode>
                <c:ptCount val="7"/>
                <c:pt idx="0">
                  <c:v>45.52</c:v>
                </c:pt>
                <c:pt idx="1">
                  <c:v>23.54</c:v>
                </c:pt>
                <c:pt idx="2">
                  <c:v>43.71</c:v>
                </c:pt>
                <c:pt idx="3">
                  <c:v>43.720000000000013</c:v>
                </c:pt>
                <c:pt idx="5">
                  <c:v>51.54</c:v>
                </c:pt>
                <c:pt idx="6">
                  <c:v>53.81</c:v>
                </c:pt>
              </c:numCache>
            </c:numRef>
          </c:xVal>
          <c:yVal>
            <c:numRef>
              <c:f>Ubicazione!$AM$38:$AS$38</c:f>
              <c:numCache>
                <c:formatCode>0</c:formatCode>
                <c:ptCount val="7"/>
                <c:pt idx="0">
                  <c:v>97</c:v>
                </c:pt>
                <c:pt idx="1">
                  <c:v>54</c:v>
                </c:pt>
                <c:pt idx="2">
                  <c:v>90</c:v>
                </c:pt>
                <c:pt idx="3">
                  <c:v>92</c:v>
                </c:pt>
                <c:pt idx="5">
                  <c:v>120</c:v>
                </c:pt>
                <c:pt idx="6">
                  <c:v>120</c:v>
                </c:pt>
              </c:numCache>
            </c:numRef>
          </c:yVal>
          <c:smooth val="0"/>
          <c:extLst>
            <c:ext xmlns:c16="http://schemas.microsoft.com/office/drawing/2014/chart" uri="{C3380CC4-5D6E-409C-BE32-E72D297353CC}">
              <c16:uniqueId val="{00000001-F286-471E-9269-7BED3B8EE1B6}"/>
            </c:ext>
          </c:extLst>
        </c:ser>
        <c:ser>
          <c:idx val="2"/>
          <c:order val="2"/>
          <c:spPr>
            <a:ln w="28575">
              <a:noFill/>
            </a:ln>
          </c:spPr>
          <c:marker>
            <c:symbol val="circle"/>
            <c:size val="8"/>
            <c:spPr>
              <a:solidFill>
                <a:srgbClr val="FFFF00"/>
              </a:solidFill>
              <a:ln>
                <a:solidFill>
                  <a:srgbClr val="000000"/>
                </a:solidFill>
                <a:prstDash val="solid"/>
              </a:ln>
            </c:spPr>
          </c:marker>
          <c:xVal>
            <c:numRef>
              <c:f>Sheet2!$AP$5</c:f>
              <c:numCache>
                <c:formatCode>0.00</c:formatCode>
                <c:ptCount val="1"/>
                <c:pt idx="0">
                  <c:v>66.599999999999994</c:v>
                </c:pt>
              </c:numCache>
            </c:numRef>
          </c:xVal>
          <c:yVal>
            <c:numRef>
              <c:f>Sheet2!$AP$31</c:f>
              <c:numCache>
                <c:formatCode>0</c:formatCode>
                <c:ptCount val="1"/>
                <c:pt idx="0">
                  <c:v>121</c:v>
                </c:pt>
              </c:numCache>
            </c:numRef>
          </c:yVal>
          <c:smooth val="0"/>
          <c:extLst>
            <c:ext xmlns:c16="http://schemas.microsoft.com/office/drawing/2014/chart" uri="{C3380CC4-5D6E-409C-BE32-E72D297353CC}">
              <c16:uniqueId val="{00000002-F286-471E-9269-7BED3B8EE1B6}"/>
            </c:ext>
          </c:extLst>
        </c:ser>
        <c:ser>
          <c:idx val="3"/>
          <c:order val="3"/>
          <c:spPr>
            <a:ln w="28575">
              <a:noFill/>
            </a:ln>
          </c:spPr>
          <c:marker>
            <c:symbol val="circle"/>
            <c:size val="8"/>
            <c:spPr>
              <a:solidFill>
                <a:srgbClr val="FF0000"/>
              </a:solidFill>
              <a:ln>
                <a:solidFill>
                  <a:srgbClr val="000000"/>
                </a:solidFill>
                <a:prstDash val="solid"/>
              </a:ln>
            </c:spPr>
          </c:marker>
          <c:xVal>
            <c:numRef>
              <c:f>Sheet2!$AR$5</c:f>
              <c:numCache>
                <c:formatCode>0.00</c:formatCode>
                <c:ptCount val="1"/>
                <c:pt idx="0">
                  <c:v>53.4</c:v>
                </c:pt>
              </c:numCache>
            </c:numRef>
          </c:xVal>
          <c:yVal>
            <c:numRef>
              <c:f>Sheet2!$AR$31</c:f>
              <c:numCache>
                <c:formatCode>0</c:formatCode>
                <c:ptCount val="1"/>
                <c:pt idx="0">
                  <c:v>39</c:v>
                </c:pt>
              </c:numCache>
            </c:numRef>
          </c:yVal>
          <c:smooth val="0"/>
          <c:extLst>
            <c:ext xmlns:c16="http://schemas.microsoft.com/office/drawing/2014/chart" uri="{C3380CC4-5D6E-409C-BE32-E72D297353CC}">
              <c16:uniqueId val="{00000003-F286-471E-9269-7BED3B8EE1B6}"/>
            </c:ext>
          </c:extLst>
        </c:ser>
        <c:ser>
          <c:idx val="4"/>
          <c:order val="4"/>
          <c:tx>
            <c:v>flis</c:v>
          </c:tx>
          <c:spPr>
            <a:ln w="28575">
              <a:noFill/>
            </a:ln>
          </c:spPr>
          <c:marker>
            <c:symbol val="triangle"/>
            <c:size val="9"/>
            <c:spPr>
              <a:noFill/>
              <a:ln>
                <a:solidFill>
                  <a:srgbClr val="000000"/>
                </a:solidFill>
                <a:prstDash val="solid"/>
              </a:ln>
            </c:spPr>
          </c:marker>
          <c:xVal>
            <c:numRef>
              <c:f>Ubicazione!$B$111:$B$124</c:f>
              <c:numCache>
                <c:formatCode>0.00</c:formatCode>
                <c:ptCount val="14"/>
                <c:pt idx="0">
                  <c:v>51.9</c:v>
                </c:pt>
                <c:pt idx="1">
                  <c:v>52.1</c:v>
                </c:pt>
                <c:pt idx="2">
                  <c:v>51.730000000000011</c:v>
                </c:pt>
                <c:pt idx="3">
                  <c:v>48.35</c:v>
                </c:pt>
                <c:pt idx="4">
                  <c:v>58.790000000000013</c:v>
                </c:pt>
                <c:pt idx="5">
                  <c:v>53.730000000000011</c:v>
                </c:pt>
                <c:pt idx="6">
                  <c:v>47.34</c:v>
                </c:pt>
                <c:pt idx="7">
                  <c:v>68.19</c:v>
                </c:pt>
                <c:pt idx="8">
                  <c:v>41.63</c:v>
                </c:pt>
                <c:pt idx="9">
                  <c:v>68.14</c:v>
                </c:pt>
                <c:pt idx="10">
                  <c:v>44.32</c:v>
                </c:pt>
                <c:pt idx="11">
                  <c:v>62.64</c:v>
                </c:pt>
                <c:pt idx="12">
                  <c:v>46.78</c:v>
                </c:pt>
                <c:pt idx="13">
                  <c:v>38.06</c:v>
                </c:pt>
              </c:numCache>
            </c:numRef>
          </c:xVal>
          <c:yVal>
            <c:numRef>
              <c:f>Ubicazione!$AA$111:$AA$124</c:f>
              <c:numCache>
                <c:formatCode>General</c:formatCode>
                <c:ptCount val="14"/>
                <c:pt idx="0">
                  <c:v>56</c:v>
                </c:pt>
                <c:pt idx="1">
                  <c:v>68.400000000000006</c:v>
                </c:pt>
                <c:pt idx="2">
                  <c:v>32.53</c:v>
                </c:pt>
                <c:pt idx="3">
                  <c:v>46.3</c:v>
                </c:pt>
                <c:pt idx="4">
                  <c:v>42.3</c:v>
                </c:pt>
                <c:pt idx="5">
                  <c:v>32.270000000000003</c:v>
                </c:pt>
                <c:pt idx="6">
                  <c:v>41.1</c:v>
                </c:pt>
                <c:pt idx="7">
                  <c:v>77.3</c:v>
                </c:pt>
                <c:pt idx="8">
                  <c:v>61.1</c:v>
                </c:pt>
                <c:pt idx="9">
                  <c:v>141.1</c:v>
                </c:pt>
                <c:pt idx="10">
                  <c:v>71.599999999999994</c:v>
                </c:pt>
                <c:pt idx="11">
                  <c:v>78.98</c:v>
                </c:pt>
                <c:pt idx="12">
                  <c:v>66.260000000000005</c:v>
                </c:pt>
                <c:pt idx="13">
                  <c:v>50.43</c:v>
                </c:pt>
              </c:numCache>
            </c:numRef>
          </c:yVal>
          <c:smooth val="0"/>
          <c:extLst>
            <c:ext xmlns:c16="http://schemas.microsoft.com/office/drawing/2014/chart" uri="{C3380CC4-5D6E-409C-BE32-E72D297353CC}">
              <c16:uniqueId val="{00000004-F286-471E-9269-7BED3B8EE1B6}"/>
            </c:ext>
          </c:extLst>
        </c:ser>
        <c:dLbls>
          <c:showLegendKey val="0"/>
          <c:showVal val="0"/>
          <c:showCatName val="0"/>
          <c:showSerName val="0"/>
          <c:showPercent val="0"/>
          <c:showBubbleSize val="0"/>
        </c:dLbls>
        <c:axId val="71879680"/>
        <c:axId val="71885952"/>
      </c:scatterChart>
      <c:valAx>
        <c:axId val="71879680"/>
        <c:scaling>
          <c:orientation val="minMax"/>
        </c:scaling>
        <c:delete val="0"/>
        <c:axPos val="b"/>
        <c:numFmt formatCode="0.00" sourceLinked="1"/>
        <c:majorTickMark val="out"/>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en-US"/>
          </a:p>
        </c:txPr>
        <c:crossAx val="71885952"/>
        <c:crosses val="autoZero"/>
        <c:crossBetween val="midCat"/>
      </c:valAx>
      <c:valAx>
        <c:axId val="71885952"/>
        <c:scaling>
          <c:orientation val="minMax"/>
          <c:min val="20"/>
        </c:scaling>
        <c:delete val="0"/>
        <c:axPos val="l"/>
        <c:numFmt formatCode="0" sourceLinked="1"/>
        <c:majorTickMark val="out"/>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en-US"/>
          </a:p>
        </c:txPr>
        <c:crossAx val="71879680"/>
        <c:crosses val="autoZero"/>
        <c:crossBetween val="midCat"/>
      </c:valAx>
      <c:spPr>
        <a:noFill/>
        <a:ln w="25400">
          <a:noFill/>
        </a:ln>
      </c:spPr>
    </c:plotArea>
    <c:plotVisOnly val="1"/>
    <c:dispBlanksAs val="gap"/>
    <c:showDLblsOverMax val="0"/>
  </c:chart>
  <c:spPr>
    <a:solidFill>
      <a:srgbClr val="FFFFFF"/>
    </a:solidFill>
    <a:ln w="3175">
      <a:solidFill>
        <a:srgbClr val="000000"/>
      </a:solidFill>
      <a:prstDash val="solid"/>
    </a:ln>
  </c:spPr>
  <c:txPr>
    <a:bodyPr/>
    <a:lstStyle/>
    <a:p>
      <a:pPr>
        <a:defRPr sz="8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150986853217312"/>
          <c:y val="0.11814394672973839"/>
          <c:w val="0.7924552637801684"/>
          <c:h val="0.75105794706762208"/>
        </c:manualLayout>
      </c:layout>
      <c:scatterChart>
        <c:scatterStyle val="lineMarker"/>
        <c:varyColors val="0"/>
        <c:ser>
          <c:idx val="0"/>
          <c:order val="0"/>
          <c:tx>
            <c:v>Laguna</c:v>
          </c:tx>
          <c:spPr>
            <a:ln w="28575">
              <a:noFill/>
            </a:ln>
          </c:spPr>
          <c:marker>
            <c:symbol val="triangle"/>
            <c:size val="7"/>
            <c:spPr>
              <a:solidFill>
                <a:srgbClr val="000080"/>
              </a:solidFill>
              <a:ln>
                <a:solidFill>
                  <a:srgbClr val="0000FF"/>
                </a:solidFill>
                <a:prstDash val="solid"/>
              </a:ln>
            </c:spPr>
          </c:marker>
          <c:xVal>
            <c:numRef>
              <c:f>[1]bivariata!$G$4:$G$26</c:f>
              <c:numCache>
                <c:formatCode>General</c:formatCode>
                <c:ptCount val="23"/>
                <c:pt idx="0">
                  <c:v>33.100608664518425</c:v>
                </c:pt>
                <c:pt idx="1">
                  <c:v>25.85499316005474</c:v>
                </c:pt>
                <c:pt idx="2">
                  <c:v>41.39023874920769</c:v>
                </c:pt>
                <c:pt idx="3">
                  <c:v>50.910994764397891</c:v>
                </c:pt>
                <c:pt idx="4">
                  <c:v>55.128525081108073</c:v>
                </c:pt>
                <c:pt idx="5">
                  <c:v>38.622754491017957</c:v>
                </c:pt>
                <c:pt idx="6">
                  <c:v>62.675569882569661</c:v>
                </c:pt>
                <c:pt idx="7">
                  <c:v>42.590794328995941</c:v>
                </c:pt>
                <c:pt idx="8">
                  <c:v>62.860676009892799</c:v>
                </c:pt>
                <c:pt idx="9">
                  <c:v>58.308157099697873</c:v>
                </c:pt>
                <c:pt idx="10">
                  <c:v>34.873294346978561</c:v>
                </c:pt>
                <c:pt idx="11">
                  <c:v>49.778361516992284</c:v>
                </c:pt>
                <c:pt idx="12">
                  <c:v>37.009842212154361</c:v>
                </c:pt>
                <c:pt idx="13">
                  <c:v>51.903419104688048</c:v>
                </c:pt>
                <c:pt idx="14">
                  <c:v>70.172753116116283</c:v>
                </c:pt>
                <c:pt idx="15">
                  <c:v>43.596330275229363</c:v>
                </c:pt>
                <c:pt idx="16">
                  <c:v>19.861922464152951</c:v>
                </c:pt>
                <c:pt idx="17">
                  <c:v>10.512820512820516</c:v>
                </c:pt>
                <c:pt idx="18">
                  <c:v>39.788053949903663</c:v>
                </c:pt>
                <c:pt idx="19">
                  <c:v>37.123613312202863</c:v>
                </c:pt>
                <c:pt idx="20">
                  <c:v>68.333692606165116</c:v>
                </c:pt>
                <c:pt idx="21">
                  <c:v>75.512295081967267</c:v>
                </c:pt>
                <c:pt idx="22">
                  <c:v>81.293302540415681</c:v>
                </c:pt>
              </c:numCache>
            </c:numRef>
          </c:xVal>
          <c:yVal>
            <c:numRef>
              <c:f>[1]bivariata!$C$4:$C$26</c:f>
              <c:numCache>
                <c:formatCode>General</c:formatCode>
                <c:ptCount val="23"/>
                <c:pt idx="0">
                  <c:v>11.54672395273899</c:v>
                </c:pt>
                <c:pt idx="1">
                  <c:v>7.7633378932968542</c:v>
                </c:pt>
                <c:pt idx="2">
                  <c:v>16.163110078174519</c:v>
                </c:pt>
                <c:pt idx="3">
                  <c:v>12.502617801047125</c:v>
                </c:pt>
                <c:pt idx="4">
                  <c:v>17.718991764412294</c:v>
                </c:pt>
                <c:pt idx="5">
                  <c:v>12.681779298545766</c:v>
                </c:pt>
                <c:pt idx="6">
                  <c:v>18.167165553764686</c:v>
                </c:pt>
                <c:pt idx="7">
                  <c:v>14.235773936686735</c:v>
                </c:pt>
                <c:pt idx="8">
                  <c:v>18.755152514427028</c:v>
                </c:pt>
                <c:pt idx="9">
                  <c:v>20.241691842900291</c:v>
                </c:pt>
                <c:pt idx="10">
                  <c:v>12.241715399610133</c:v>
                </c:pt>
                <c:pt idx="11">
                  <c:v>16.122147430635358</c:v>
                </c:pt>
                <c:pt idx="12">
                  <c:v>7.5613185439775012</c:v>
                </c:pt>
                <c:pt idx="13">
                  <c:v>13.553048995417697</c:v>
                </c:pt>
                <c:pt idx="14">
                  <c:v>20.599169035644</c:v>
                </c:pt>
                <c:pt idx="15">
                  <c:v>11.596330275229365</c:v>
                </c:pt>
                <c:pt idx="16">
                  <c:v>5.3239511417950069</c:v>
                </c:pt>
                <c:pt idx="17">
                  <c:v>1.7378917378917378</c:v>
                </c:pt>
                <c:pt idx="18">
                  <c:v>13.359023763648045</c:v>
                </c:pt>
                <c:pt idx="19">
                  <c:v>13.034865293185421</c:v>
                </c:pt>
                <c:pt idx="20">
                  <c:v>31.21362362578142</c:v>
                </c:pt>
                <c:pt idx="21">
                  <c:v>31.4207650273224</c:v>
                </c:pt>
                <c:pt idx="22">
                  <c:v>30.359017425992036</c:v>
                </c:pt>
              </c:numCache>
            </c:numRef>
          </c:yVal>
          <c:smooth val="0"/>
          <c:extLst>
            <c:ext xmlns:c16="http://schemas.microsoft.com/office/drawing/2014/chart" uri="{C3380CC4-5D6E-409C-BE32-E72D297353CC}">
              <c16:uniqueId val="{00000000-6C8F-4A2A-ABDE-CCC5EB4E88B3}"/>
            </c:ext>
          </c:extLst>
        </c:ser>
        <c:ser>
          <c:idx val="1"/>
          <c:order val="1"/>
          <c:tx>
            <c:v>Cialisia</c:v>
          </c:tx>
          <c:spPr>
            <a:ln w="28575">
              <a:noFill/>
            </a:ln>
          </c:spPr>
          <c:marker>
            <c:symbol val="triangle"/>
            <c:size val="7"/>
            <c:spPr>
              <a:solidFill>
                <a:srgbClr val="000080"/>
              </a:solidFill>
              <a:ln>
                <a:solidFill>
                  <a:srgbClr val="0000FF"/>
                </a:solidFill>
                <a:prstDash val="solid"/>
              </a:ln>
            </c:spPr>
          </c:marker>
          <c:xVal>
            <c:numRef>
              <c:f>[1]bivariata!$G$28:$G$32</c:f>
              <c:numCache>
                <c:formatCode>General</c:formatCode>
                <c:ptCount val="5"/>
                <c:pt idx="0">
                  <c:v>8.9766155393512754</c:v>
                </c:pt>
                <c:pt idx="1">
                  <c:v>6.3954913011516794</c:v>
                </c:pt>
                <c:pt idx="2">
                  <c:v>5.8626465661641545</c:v>
                </c:pt>
                <c:pt idx="3">
                  <c:v>4.9220272904483435</c:v>
                </c:pt>
                <c:pt idx="4">
                  <c:v>4.6418030587603969</c:v>
                </c:pt>
              </c:numCache>
            </c:numRef>
          </c:xVal>
          <c:yVal>
            <c:numRef>
              <c:f>[1]bivariata!$C$28:$C$32</c:f>
              <c:numCache>
                <c:formatCode>General</c:formatCode>
                <c:ptCount val="5"/>
                <c:pt idx="0">
                  <c:v>22.755846115162182</c:v>
                </c:pt>
                <c:pt idx="1">
                  <c:v>21.759372702768925</c:v>
                </c:pt>
                <c:pt idx="2">
                  <c:v>16.989710457047131</c:v>
                </c:pt>
                <c:pt idx="3">
                  <c:v>16.27680311890839</c:v>
                </c:pt>
                <c:pt idx="4">
                  <c:v>11.859404346659518</c:v>
                </c:pt>
              </c:numCache>
            </c:numRef>
          </c:yVal>
          <c:smooth val="0"/>
          <c:extLst>
            <c:ext xmlns:c16="http://schemas.microsoft.com/office/drawing/2014/chart" uri="{C3380CC4-5D6E-409C-BE32-E72D297353CC}">
              <c16:uniqueId val="{00000001-6C8F-4A2A-ABDE-CCC5EB4E88B3}"/>
            </c:ext>
          </c:extLst>
        </c:ser>
        <c:ser>
          <c:idx val="2"/>
          <c:order val="2"/>
          <c:tx>
            <c:v>Aussa-Banduzzi</c:v>
          </c:tx>
          <c:spPr>
            <a:ln w="28575">
              <a:noFill/>
            </a:ln>
          </c:spPr>
          <c:marker>
            <c:symbol val="circle"/>
            <c:size val="7"/>
            <c:spPr>
              <a:noFill/>
              <a:ln>
                <a:solidFill>
                  <a:srgbClr val="000000"/>
                </a:solidFill>
                <a:prstDash val="solid"/>
              </a:ln>
            </c:spPr>
          </c:marker>
          <c:xVal>
            <c:numRef>
              <c:f>Ubicazione!$AM$52:$AR$52</c:f>
              <c:numCache>
                <c:formatCode>0.00</c:formatCode>
                <c:ptCount val="6"/>
                <c:pt idx="0">
                  <c:v>21.137298915076698</c:v>
                </c:pt>
                <c:pt idx="1">
                  <c:v>20.606060606060613</c:v>
                </c:pt>
                <c:pt idx="2">
                  <c:v>26.108578532946542</c:v>
                </c:pt>
                <c:pt idx="3">
                  <c:v>31.05366492146597</c:v>
                </c:pt>
                <c:pt idx="4">
                  <c:v>42.056074766355124</c:v>
                </c:pt>
                <c:pt idx="5">
                  <c:v>21.659687856870956</c:v>
                </c:pt>
              </c:numCache>
            </c:numRef>
          </c:xVal>
          <c:yVal>
            <c:numRef>
              <c:f>Ubicazione!$AM$48:$AR$48</c:f>
              <c:numCache>
                <c:formatCode>0.00</c:formatCode>
                <c:ptCount val="6"/>
                <c:pt idx="0">
                  <c:v>57.426112981668538</c:v>
                </c:pt>
                <c:pt idx="1">
                  <c:v>41.283422459893025</c:v>
                </c:pt>
                <c:pt idx="2">
                  <c:v>77.414007459593876</c:v>
                </c:pt>
                <c:pt idx="3">
                  <c:v>95.778795811518265</c:v>
                </c:pt>
                <c:pt idx="4">
                  <c:v>174.07407407407402</c:v>
                </c:pt>
                <c:pt idx="5">
                  <c:v>67.491435097068901</c:v>
                </c:pt>
              </c:numCache>
            </c:numRef>
          </c:yVal>
          <c:smooth val="0"/>
          <c:extLst>
            <c:ext xmlns:c16="http://schemas.microsoft.com/office/drawing/2014/chart" uri="{C3380CC4-5D6E-409C-BE32-E72D297353CC}">
              <c16:uniqueId val="{00000002-6C8F-4A2A-ABDE-CCC5EB4E88B3}"/>
            </c:ext>
          </c:extLst>
        </c:ser>
        <c:ser>
          <c:idx val="3"/>
          <c:order val="3"/>
          <c:tx>
            <c:v>crust</c:v>
          </c:tx>
          <c:spPr>
            <a:ln w="28575">
              <a:noFill/>
            </a:ln>
          </c:spPr>
          <c:marker>
            <c:symbol val="circle"/>
            <c:size val="8"/>
            <c:spPr>
              <a:solidFill>
                <a:srgbClr val="FFFF00"/>
              </a:solidFill>
              <a:ln>
                <a:solidFill>
                  <a:srgbClr val="000000"/>
                </a:solidFill>
                <a:prstDash val="solid"/>
              </a:ln>
            </c:spPr>
          </c:marker>
          <c:xVal>
            <c:numRef>
              <c:f>Sheet2!$AP$47</c:f>
              <c:numCache>
                <c:formatCode>0.00</c:formatCode>
                <c:ptCount val="1"/>
                <c:pt idx="0">
                  <c:v>67</c:v>
                </c:pt>
              </c:numCache>
            </c:numRef>
          </c:xVal>
          <c:yVal>
            <c:numRef>
              <c:f>Sheet2!$AP$43</c:f>
              <c:numCache>
                <c:formatCode>0.00</c:formatCode>
                <c:ptCount val="1"/>
                <c:pt idx="0">
                  <c:v>28</c:v>
                </c:pt>
              </c:numCache>
            </c:numRef>
          </c:yVal>
          <c:smooth val="0"/>
          <c:extLst>
            <c:ext xmlns:c16="http://schemas.microsoft.com/office/drawing/2014/chart" uri="{C3380CC4-5D6E-409C-BE32-E72D297353CC}">
              <c16:uniqueId val="{00000003-6C8F-4A2A-ABDE-CCC5EB4E88B3}"/>
            </c:ext>
          </c:extLst>
        </c:ser>
        <c:ser>
          <c:idx val="4"/>
          <c:order val="4"/>
          <c:spPr>
            <a:ln w="28575">
              <a:noFill/>
            </a:ln>
          </c:spPr>
          <c:marker>
            <c:symbol val="circle"/>
            <c:size val="8"/>
            <c:spPr>
              <a:solidFill>
                <a:srgbClr val="FF0000"/>
              </a:solidFill>
              <a:ln>
                <a:solidFill>
                  <a:srgbClr val="000000"/>
                </a:solidFill>
                <a:prstDash val="solid"/>
              </a:ln>
            </c:spPr>
          </c:marker>
          <c:xVal>
            <c:numRef>
              <c:f>Sheet2!$AR$47</c:f>
              <c:numCache>
                <c:formatCode>0.00</c:formatCode>
                <c:ptCount val="1"/>
                <c:pt idx="0">
                  <c:v>78</c:v>
                </c:pt>
              </c:numCache>
            </c:numRef>
          </c:xVal>
          <c:yVal>
            <c:numRef>
              <c:f>Sheet2!$AR$43</c:f>
              <c:numCache>
                <c:formatCode>0.00</c:formatCode>
                <c:ptCount val="1"/>
                <c:pt idx="0">
                  <c:v>26</c:v>
                </c:pt>
              </c:numCache>
            </c:numRef>
          </c:yVal>
          <c:smooth val="0"/>
          <c:extLst>
            <c:ext xmlns:c16="http://schemas.microsoft.com/office/drawing/2014/chart" uri="{C3380CC4-5D6E-409C-BE32-E72D297353CC}">
              <c16:uniqueId val="{00000004-6C8F-4A2A-ABDE-CCC5EB4E88B3}"/>
            </c:ext>
          </c:extLst>
        </c:ser>
        <c:ser>
          <c:idx val="5"/>
          <c:order val="5"/>
          <c:tx>
            <c:v>flis</c:v>
          </c:tx>
          <c:spPr>
            <a:ln w="28575">
              <a:noFill/>
            </a:ln>
          </c:spPr>
          <c:marker>
            <c:symbol val="triangle"/>
            <c:size val="8"/>
            <c:spPr>
              <a:noFill/>
              <a:ln>
                <a:solidFill>
                  <a:srgbClr val="000000"/>
                </a:solidFill>
                <a:prstDash val="solid"/>
              </a:ln>
            </c:spPr>
          </c:marker>
          <c:xVal>
            <c:numRef>
              <c:f>Ubicazione!$H$111:$H$124</c:f>
              <c:numCache>
                <c:formatCode>0.00</c:formatCode>
                <c:ptCount val="14"/>
                <c:pt idx="0">
                  <c:v>59.045989990234297</c:v>
                </c:pt>
                <c:pt idx="1">
                  <c:v>79.766792297363182</c:v>
                </c:pt>
                <c:pt idx="2">
                  <c:v>19.208745956420884</c:v>
                </c:pt>
                <c:pt idx="3">
                  <c:v>46.450588226318295</c:v>
                </c:pt>
                <c:pt idx="4">
                  <c:v>22.460086822509691</c:v>
                </c:pt>
                <c:pt idx="5">
                  <c:v>19.105270385742099</c:v>
                </c:pt>
                <c:pt idx="6">
                  <c:v>27.539783477783192</c:v>
                </c:pt>
                <c:pt idx="7">
                  <c:v>47.737430572509716</c:v>
                </c:pt>
                <c:pt idx="8">
                  <c:v>39.817214965820284</c:v>
                </c:pt>
                <c:pt idx="9">
                  <c:v>63.990684509277273</c:v>
                </c:pt>
                <c:pt idx="10">
                  <c:v>32.596813201904311</c:v>
                </c:pt>
                <c:pt idx="11">
                  <c:v>63.748287200927699</c:v>
                </c:pt>
                <c:pt idx="12">
                  <c:v>49.810195922851513</c:v>
                </c:pt>
                <c:pt idx="13">
                  <c:v>31.901178359985291</c:v>
                </c:pt>
              </c:numCache>
            </c:numRef>
          </c:xVal>
          <c:yVal>
            <c:numRef>
              <c:f>Ubicazione!$D$111:$D$124</c:f>
              <c:numCache>
                <c:formatCode>0.00</c:formatCode>
                <c:ptCount val="14"/>
                <c:pt idx="0">
                  <c:v>32.608871459960895</c:v>
                </c:pt>
                <c:pt idx="1">
                  <c:v>31.456821441650298</c:v>
                </c:pt>
                <c:pt idx="2">
                  <c:v>9.350962638854984</c:v>
                </c:pt>
                <c:pt idx="3">
                  <c:v>11.9377222061157</c:v>
                </c:pt>
                <c:pt idx="4">
                  <c:v>8.2316684722900213</c:v>
                </c:pt>
                <c:pt idx="5">
                  <c:v>15.900594711303704</c:v>
                </c:pt>
                <c:pt idx="6">
                  <c:v>27.958030700683494</c:v>
                </c:pt>
                <c:pt idx="7">
                  <c:v>21.720039367675692</c:v>
                </c:pt>
                <c:pt idx="8">
                  <c:v>24.848537445068288</c:v>
                </c:pt>
                <c:pt idx="9">
                  <c:v>24.473855972290007</c:v>
                </c:pt>
                <c:pt idx="10">
                  <c:v>23.466810226440401</c:v>
                </c:pt>
                <c:pt idx="11">
                  <c:v>20.663196563720692</c:v>
                </c:pt>
                <c:pt idx="12">
                  <c:v>14.309909820556603</c:v>
                </c:pt>
                <c:pt idx="13">
                  <c:v>18.675096511840799</c:v>
                </c:pt>
              </c:numCache>
            </c:numRef>
          </c:yVal>
          <c:smooth val="0"/>
          <c:extLst>
            <c:ext xmlns:c16="http://schemas.microsoft.com/office/drawing/2014/chart" uri="{C3380CC4-5D6E-409C-BE32-E72D297353CC}">
              <c16:uniqueId val="{00000005-6C8F-4A2A-ABDE-CCC5EB4E88B3}"/>
            </c:ext>
          </c:extLst>
        </c:ser>
        <c:ser>
          <c:idx val="7"/>
          <c:order val="6"/>
          <c:tx>
            <c:v>mare</c:v>
          </c:tx>
          <c:spPr>
            <a:ln w="28575">
              <a:noFill/>
            </a:ln>
          </c:spPr>
          <c:marker>
            <c:symbol val="diamond"/>
            <c:size val="5"/>
            <c:spPr>
              <a:solidFill>
                <a:srgbClr val="FFFF00"/>
              </a:solidFill>
              <a:ln>
                <a:solidFill>
                  <a:srgbClr val="000000"/>
                </a:solidFill>
                <a:prstDash val="solid"/>
              </a:ln>
            </c:spPr>
          </c:marker>
          <c:xVal>
            <c:numRef>
              <c:f>Ubicazione!$H$286:$H$311</c:f>
              <c:numCache>
                <c:formatCode>General</c:formatCode>
                <c:ptCount val="26"/>
                <c:pt idx="0">
                  <c:v>60</c:v>
                </c:pt>
                <c:pt idx="1">
                  <c:v>80</c:v>
                </c:pt>
                <c:pt idx="2">
                  <c:v>60</c:v>
                </c:pt>
                <c:pt idx="3">
                  <c:v>72</c:v>
                </c:pt>
                <c:pt idx="4">
                  <c:v>56</c:v>
                </c:pt>
                <c:pt idx="5">
                  <c:v>44</c:v>
                </c:pt>
                <c:pt idx="6">
                  <c:v>88</c:v>
                </c:pt>
                <c:pt idx="7">
                  <c:v>52</c:v>
                </c:pt>
                <c:pt idx="8">
                  <c:v>52</c:v>
                </c:pt>
                <c:pt idx="9">
                  <c:v>84</c:v>
                </c:pt>
                <c:pt idx="10">
                  <c:v>48</c:v>
                </c:pt>
                <c:pt idx="11">
                  <c:v>40</c:v>
                </c:pt>
                <c:pt idx="12">
                  <c:v>36</c:v>
                </c:pt>
                <c:pt idx="13">
                  <c:v>32</c:v>
                </c:pt>
                <c:pt idx="14">
                  <c:v>8</c:v>
                </c:pt>
                <c:pt idx="15">
                  <c:v>12</c:v>
                </c:pt>
                <c:pt idx="16">
                  <c:v>34</c:v>
                </c:pt>
                <c:pt idx="17">
                  <c:v>8</c:v>
                </c:pt>
                <c:pt idx="18">
                  <c:v>12</c:v>
                </c:pt>
                <c:pt idx="19">
                  <c:v>12</c:v>
                </c:pt>
                <c:pt idx="20">
                  <c:v>60</c:v>
                </c:pt>
                <c:pt idx="21">
                  <c:v>60</c:v>
                </c:pt>
                <c:pt idx="22">
                  <c:v>68</c:v>
                </c:pt>
                <c:pt idx="23">
                  <c:v>40</c:v>
                </c:pt>
                <c:pt idx="24">
                  <c:v>60</c:v>
                </c:pt>
                <c:pt idx="25">
                  <c:v>72</c:v>
                </c:pt>
              </c:numCache>
            </c:numRef>
          </c:xVal>
          <c:yVal>
            <c:numRef>
              <c:f>Ubicazione!$D$286:$D$311</c:f>
              <c:numCache>
                <c:formatCode>General</c:formatCode>
                <c:ptCount val="26"/>
                <c:pt idx="0">
                  <c:v>16</c:v>
                </c:pt>
                <c:pt idx="1">
                  <c:v>20</c:v>
                </c:pt>
                <c:pt idx="2">
                  <c:v>20</c:v>
                </c:pt>
                <c:pt idx="3">
                  <c:v>32</c:v>
                </c:pt>
                <c:pt idx="4">
                  <c:v>16</c:v>
                </c:pt>
                <c:pt idx="5">
                  <c:v>16</c:v>
                </c:pt>
                <c:pt idx="6">
                  <c:v>44</c:v>
                </c:pt>
                <c:pt idx="7">
                  <c:v>24</c:v>
                </c:pt>
                <c:pt idx="8">
                  <c:v>24</c:v>
                </c:pt>
                <c:pt idx="9">
                  <c:v>24</c:v>
                </c:pt>
                <c:pt idx="10">
                  <c:v>20</c:v>
                </c:pt>
                <c:pt idx="11">
                  <c:v>20</c:v>
                </c:pt>
                <c:pt idx="12">
                  <c:v>16</c:v>
                </c:pt>
                <c:pt idx="13">
                  <c:v>16</c:v>
                </c:pt>
                <c:pt idx="14">
                  <c:v>8</c:v>
                </c:pt>
                <c:pt idx="15">
                  <c:v>8</c:v>
                </c:pt>
                <c:pt idx="16">
                  <c:v>8</c:v>
                </c:pt>
                <c:pt idx="17">
                  <c:v>12</c:v>
                </c:pt>
                <c:pt idx="18">
                  <c:v>4</c:v>
                </c:pt>
                <c:pt idx="19">
                  <c:v>8</c:v>
                </c:pt>
                <c:pt idx="20">
                  <c:v>16</c:v>
                </c:pt>
                <c:pt idx="21">
                  <c:v>20</c:v>
                </c:pt>
                <c:pt idx="22">
                  <c:v>24</c:v>
                </c:pt>
                <c:pt idx="23">
                  <c:v>8</c:v>
                </c:pt>
                <c:pt idx="24">
                  <c:v>20</c:v>
                </c:pt>
                <c:pt idx="25">
                  <c:v>28</c:v>
                </c:pt>
              </c:numCache>
            </c:numRef>
          </c:yVal>
          <c:smooth val="0"/>
          <c:extLst>
            <c:ext xmlns:c16="http://schemas.microsoft.com/office/drawing/2014/chart" uri="{C3380CC4-5D6E-409C-BE32-E72D297353CC}">
              <c16:uniqueId val="{00000006-6C8F-4A2A-ABDE-CCC5EB4E88B3}"/>
            </c:ext>
          </c:extLst>
        </c:ser>
        <c:dLbls>
          <c:showLegendKey val="0"/>
          <c:showVal val="0"/>
          <c:showCatName val="0"/>
          <c:showSerName val="0"/>
          <c:showPercent val="0"/>
          <c:showBubbleSize val="0"/>
        </c:dLbls>
        <c:axId val="71967488"/>
        <c:axId val="71969408"/>
      </c:scatterChart>
      <c:valAx>
        <c:axId val="71967488"/>
        <c:scaling>
          <c:orientation val="minMax"/>
          <c:max val="140"/>
          <c:min val="0"/>
        </c:scaling>
        <c:delete val="0"/>
        <c:axPos val="b"/>
        <c:numFmt formatCode="0" sourceLinked="0"/>
        <c:majorTickMark val="out"/>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en-US"/>
          </a:p>
        </c:txPr>
        <c:crossAx val="71969408"/>
        <c:crosses val="autoZero"/>
        <c:crossBetween val="midCat"/>
        <c:majorUnit val="20"/>
        <c:minorUnit val="10"/>
      </c:valAx>
      <c:valAx>
        <c:axId val="71969408"/>
        <c:scaling>
          <c:orientation val="minMax"/>
          <c:max val="200"/>
          <c:min val="0"/>
        </c:scaling>
        <c:delete val="0"/>
        <c:axPos val="l"/>
        <c:majorGridlines>
          <c:spPr>
            <a:ln w="3175">
              <a:solidFill>
                <a:srgbClr val="FFFFFF"/>
              </a:solidFill>
              <a:prstDash val="solid"/>
            </a:ln>
          </c:spPr>
        </c:majorGridlines>
        <c:numFmt formatCode="0" sourceLinked="0"/>
        <c:majorTickMark val="out"/>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en-US"/>
          </a:p>
        </c:txPr>
        <c:crossAx val="71967488"/>
        <c:crossesAt val="0"/>
        <c:crossBetween val="midCat"/>
        <c:majorUnit val="50"/>
        <c:minorUnit val="25"/>
      </c:valAx>
      <c:spPr>
        <a:solidFill>
          <a:srgbClr val="FFFFFF"/>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475"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312499999999999"/>
          <c:y val="0.10460251046025114"/>
          <c:w val="0.81875000000000042"/>
          <c:h val="0.72384937238493785"/>
        </c:manualLayout>
      </c:layout>
      <c:scatterChart>
        <c:scatterStyle val="lineMarker"/>
        <c:varyColors val="0"/>
        <c:ser>
          <c:idx val="0"/>
          <c:order val="0"/>
          <c:spPr>
            <a:ln w="28575">
              <a:noFill/>
            </a:ln>
          </c:spPr>
          <c:marker>
            <c:symbol val="triangle"/>
            <c:size val="8"/>
            <c:spPr>
              <a:solidFill>
                <a:srgbClr val="000080"/>
              </a:solidFill>
              <a:ln>
                <a:solidFill>
                  <a:srgbClr val="000080"/>
                </a:solidFill>
                <a:prstDash val="solid"/>
              </a:ln>
            </c:spPr>
          </c:marker>
          <c:xVal>
            <c:numRef>
              <c:f>Ubicazione!$C$52:$AD$52</c:f>
              <c:numCache>
                <c:formatCode>0.00</c:formatCode>
                <c:ptCount val="28"/>
                <c:pt idx="0">
                  <c:v>33.100608664518425</c:v>
                </c:pt>
                <c:pt idx="1">
                  <c:v>55.128525081108073</c:v>
                </c:pt>
                <c:pt idx="2">
                  <c:v>42.590794328995941</c:v>
                </c:pt>
                <c:pt idx="3">
                  <c:v>58.308157099697873</c:v>
                </c:pt>
                <c:pt idx="4">
                  <c:v>34.873294346978561</c:v>
                </c:pt>
                <c:pt idx="5">
                  <c:v>19.861922464152951</c:v>
                </c:pt>
                <c:pt idx="6">
                  <c:v>10.512820512820516</c:v>
                </c:pt>
                <c:pt idx="7">
                  <c:v>39.788053949903663</c:v>
                </c:pt>
                <c:pt idx="9">
                  <c:v>38.622754491017957</c:v>
                </c:pt>
                <c:pt idx="10">
                  <c:v>49.778361516992284</c:v>
                </c:pt>
                <c:pt idx="11">
                  <c:v>68.333692606165116</c:v>
                </c:pt>
                <c:pt idx="12">
                  <c:v>75.512295081967267</c:v>
                </c:pt>
                <c:pt idx="13">
                  <c:v>81.293302540415681</c:v>
                </c:pt>
                <c:pt idx="15">
                  <c:v>25.85499316005474</c:v>
                </c:pt>
                <c:pt idx="16">
                  <c:v>41.39023874920769</c:v>
                </c:pt>
                <c:pt idx="17">
                  <c:v>50.910994764397891</c:v>
                </c:pt>
                <c:pt idx="18">
                  <c:v>62.675569882569661</c:v>
                </c:pt>
                <c:pt idx="19">
                  <c:v>62.860676009892799</c:v>
                </c:pt>
                <c:pt idx="21">
                  <c:v>37.009842212154361</c:v>
                </c:pt>
                <c:pt idx="22">
                  <c:v>51.903419104688048</c:v>
                </c:pt>
                <c:pt idx="24">
                  <c:v>70.172753116116283</c:v>
                </c:pt>
                <c:pt idx="25">
                  <c:v>43.596330275229363</c:v>
                </c:pt>
                <c:pt idx="27">
                  <c:v>37.123613312202863</c:v>
                </c:pt>
              </c:numCache>
            </c:numRef>
          </c:xVal>
          <c:yVal>
            <c:numRef>
              <c:f>Ubicazione!$C$51:$AD$51</c:f>
              <c:numCache>
                <c:formatCode>0.00</c:formatCode>
                <c:ptCount val="28"/>
                <c:pt idx="0">
                  <c:v>17.203723594701025</c:v>
                </c:pt>
                <c:pt idx="1">
                  <c:v>22.835038682305957</c:v>
                </c:pt>
                <c:pt idx="2">
                  <c:v>17.343173431734311</c:v>
                </c:pt>
                <c:pt idx="3">
                  <c:v>28.606495468277945</c:v>
                </c:pt>
                <c:pt idx="4">
                  <c:v>18.966861598440548</c:v>
                </c:pt>
                <c:pt idx="5">
                  <c:v>5.9081253319171543</c:v>
                </c:pt>
                <c:pt idx="6">
                  <c:v>4.9145299145299122</c:v>
                </c:pt>
                <c:pt idx="7">
                  <c:v>16.843288375080281</c:v>
                </c:pt>
                <c:pt idx="9">
                  <c:v>16.616766467065876</c:v>
                </c:pt>
                <c:pt idx="10">
                  <c:v>19.274339188967314</c:v>
                </c:pt>
                <c:pt idx="11">
                  <c:v>32.205216641517566</c:v>
                </c:pt>
                <c:pt idx="12">
                  <c:v>43.049863387978142</c:v>
                </c:pt>
                <c:pt idx="13">
                  <c:v>40.961578836867531</c:v>
                </c:pt>
                <c:pt idx="15">
                  <c:v>10.619015047879619</c:v>
                </c:pt>
                <c:pt idx="16">
                  <c:v>22.121276146207496</c:v>
                </c:pt>
                <c:pt idx="17">
                  <c:v>20.670157068062831</c:v>
                </c:pt>
                <c:pt idx="18">
                  <c:v>25.903753166014283</c:v>
                </c:pt>
                <c:pt idx="19">
                  <c:v>25.618301731244845</c:v>
                </c:pt>
                <c:pt idx="21">
                  <c:v>14.700827995625682</c:v>
                </c:pt>
                <c:pt idx="22">
                  <c:v>21.713077194219245</c:v>
                </c:pt>
                <c:pt idx="24">
                  <c:v>29.82724688388366</c:v>
                </c:pt>
                <c:pt idx="25">
                  <c:v>17.339449541284402</c:v>
                </c:pt>
                <c:pt idx="27">
                  <c:v>15.055467511885903</c:v>
                </c:pt>
              </c:numCache>
            </c:numRef>
          </c:yVal>
          <c:smooth val="0"/>
          <c:extLst>
            <c:ext xmlns:c16="http://schemas.microsoft.com/office/drawing/2014/chart" uri="{C3380CC4-5D6E-409C-BE32-E72D297353CC}">
              <c16:uniqueId val="{00000000-0138-40BF-AD6B-C5D81EDA3120}"/>
            </c:ext>
          </c:extLst>
        </c:ser>
        <c:ser>
          <c:idx val="1"/>
          <c:order val="1"/>
          <c:spPr>
            <a:ln w="25400">
              <a:solidFill>
                <a:srgbClr val="FFFFFF"/>
              </a:solidFill>
              <a:prstDash val="solid"/>
            </a:ln>
          </c:spPr>
          <c:marker>
            <c:symbol val="circle"/>
            <c:size val="8"/>
            <c:spPr>
              <a:noFill/>
              <a:ln>
                <a:solidFill>
                  <a:srgbClr val="000000"/>
                </a:solidFill>
                <a:prstDash val="solid"/>
              </a:ln>
            </c:spPr>
          </c:marker>
          <c:xVal>
            <c:numRef>
              <c:f>Ubicazione!$AM$52:$AR$52</c:f>
              <c:numCache>
                <c:formatCode>0.00</c:formatCode>
                <c:ptCount val="6"/>
                <c:pt idx="0">
                  <c:v>21.137298915076698</c:v>
                </c:pt>
                <c:pt idx="1">
                  <c:v>20.606060606060613</c:v>
                </c:pt>
                <c:pt idx="2">
                  <c:v>26.108578532946542</c:v>
                </c:pt>
                <c:pt idx="3">
                  <c:v>31.05366492146597</c:v>
                </c:pt>
                <c:pt idx="4">
                  <c:v>42.056074766355124</c:v>
                </c:pt>
                <c:pt idx="5">
                  <c:v>21.659687856870956</c:v>
                </c:pt>
              </c:numCache>
            </c:numRef>
          </c:xVal>
          <c:yVal>
            <c:numRef>
              <c:f>Ubicazione!$AM$51:$AR$51</c:f>
              <c:numCache>
                <c:formatCode>0.00</c:formatCode>
                <c:ptCount val="6"/>
                <c:pt idx="0">
                  <c:v>36.475869809203118</c:v>
                </c:pt>
                <c:pt idx="1">
                  <c:v>34.117647058823501</c:v>
                </c:pt>
                <c:pt idx="2">
                  <c:v>37.173642768338176</c:v>
                </c:pt>
                <c:pt idx="3">
                  <c:v>47.611256544502602</c:v>
                </c:pt>
                <c:pt idx="4">
                  <c:v>61.093804084458284</c:v>
                </c:pt>
                <c:pt idx="5">
                  <c:v>40.274076893795204</c:v>
                </c:pt>
              </c:numCache>
            </c:numRef>
          </c:yVal>
          <c:smooth val="0"/>
          <c:extLst>
            <c:ext xmlns:c16="http://schemas.microsoft.com/office/drawing/2014/chart" uri="{C3380CC4-5D6E-409C-BE32-E72D297353CC}">
              <c16:uniqueId val="{00000001-0138-40BF-AD6B-C5D81EDA3120}"/>
            </c:ext>
          </c:extLst>
        </c:ser>
        <c:ser>
          <c:idx val="2"/>
          <c:order val="2"/>
          <c:spPr>
            <a:ln w="28575">
              <a:noFill/>
            </a:ln>
          </c:spPr>
          <c:marker>
            <c:symbol val="triangle"/>
            <c:size val="8"/>
            <c:spPr>
              <a:solidFill>
                <a:srgbClr val="000080"/>
              </a:solidFill>
              <a:ln>
                <a:solidFill>
                  <a:srgbClr val="0000FF"/>
                </a:solidFill>
                <a:prstDash val="solid"/>
              </a:ln>
            </c:spPr>
          </c:marker>
          <c:xVal>
            <c:numRef>
              <c:f>Ubicazione!$AG$52:$AK$52</c:f>
              <c:numCache>
                <c:formatCode>0.00</c:formatCode>
                <c:ptCount val="5"/>
                <c:pt idx="0">
                  <c:v>8.9766155393512754</c:v>
                </c:pt>
                <c:pt idx="1">
                  <c:v>6.3954913011516794</c:v>
                </c:pt>
                <c:pt idx="2">
                  <c:v>5.8626465661641545</c:v>
                </c:pt>
                <c:pt idx="3">
                  <c:v>4.9220272904483435</c:v>
                </c:pt>
                <c:pt idx="4">
                  <c:v>4.6418030587603969</c:v>
                </c:pt>
              </c:numCache>
            </c:numRef>
          </c:xVal>
          <c:yVal>
            <c:numRef>
              <c:f>Ubicazione!$AG$51:$AK$51</c:f>
              <c:numCache>
                <c:formatCode>0.00</c:formatCode>
                <c:ptCount val="5"/>
                <c:pt idx="0">
                  <c:v>34.598943927583612</c:v>
                </c:pt>
                <c:pt idx="1">
                  <c:v>23.891203136486155</c:v>
                </c:pt>
                <c:pt idx="2">
                  <c:v>23.642019621919122</c:v>
                </c:pt>
                <c:pt idx="3">
                  <c:v>18.567251461988313</c:v>
                </c:pt>
                <c:pt idx="4">
                  <c:v>18.942849476790975</c:v>
                </c:pt>
              </c:numCache>
            </c:numRef>
          </c:yVal>
          <c:smooth val="0"/>
          <c:extLst>
            <c:ext xmlns:c16="http://schemas.microsoft.com/office/drawing/2014/chart" uri="{C3380CC4-5D6E-409C-BE32-E72D297353CC}">
              <c16:uniqueId val="{00000002-0138-40BF-AD6B-C5D81EDA3120}"/>
            </c:ext>
          </c:extLst>
        </c:ser>
        <c:ser>
          <c:idx val="3"/>
          <c:order val="3"/>
          <c:tx>
            <c:v>crosta</c:v>
          </c:tx>
          <c:spPr>
            <a:ln w="28575">
              <a:noFill/>
            </a:ln>
          </c:spPr>
          <c:marker>
            <c:symbol val="circle"/>
            <c:size val="8"/>
            <c:spPr>
              <a:solidFill>
                <a:srgbClr val="FFFF00"/>
              </a:solidFill>
              <a:ln>
                <a:solidFill>
                  <a:srgbClr val="000000"/>
                </a:solidFill>
                <a:prstDash val="solid"/>
              </a:ln>
            </c:spPr>
          </c:marker>
          <c:xVal>
            <c:numRef>
              <c:f>Sheet2!$AP$47</c:f>
              <c:numCache>
                <c:formatCode>0.00</c:formatCode>
                <c:ptCount val="1"/>
                <c:pt idx="0">
                  <c:v>67</c:v>
                </c:pt>
              </c:numCache>
            </c:numRef>
          </c:xVal>
          <c:yVal>
            <c:numRef>
              <c:f>Sheet2!$AP$46</c:f>
              <c:numCache>
                <c:formatCode>0.00</c:formatCode>
                <c:ptCount val="1"/>
                <c:pt idx="0">
                  <c:v>17</c:v>
                </c:pt>
              </c:numCache>
            </c:numRef>
          </c:yVal>
          <c:smooth val="0"/>
          <c:extLst>
            <c:ext xmlns:c16="http://schemas.microsoft.com/office/drawing/2014/chart" uri="{C3380CC4-5D6E-409C-BE32-E72D297353CC}">
              <c16:uniqueId val="{00000003-0138-40BF-AD6B-C5D81EDA3120}"/>
            </c:ext>
          </c:extLst>
        </c:ser>
        <c:ser>
          <c:idx val="4"/>
          <c:order val="4"/>
          <c:spPr>
            <a:ln w="28575">
              <a:noFill/>
            </a:ln>
          </c:spPr>
          <c:marker>
            <c:symbol val="circle"/>
            <c:size val="8"/>
            <c:spPr>
              <a:solidFill>
                <a:srgbClr val="FF0000"/>
              </a:solidFill>
              <a:ln>
                <a:solidFill>
                  <a:srgbClr val="000000"/>
                </a:solidFill>
                <a:prstDash val="solid"/>
              </a:ln>
            </c:spPr>
          </c:marker>
          <c:xVal>
            <c:numRef>
              <c:f>Sheet2!$AR$47</c:f>
              <c:numCache>
                <c:formatCode>0.00</c:formatCode>
                <c:ptCount val="1"/>
                <c:pt idx="0">
                  <c:v>78</c:v>
                </c:pt>
              </c:numCache>
            </c:numRef>
          </c:xVal>
          <c:yVal>
            <c:numRef>
              <c:f>Sheet2!$AR$46</c:f>
              <c:numCache>
                <c:formatCode>0.00</c:formatCode>
                <c:ptCount val="1"/>
                <c:pt idx="0">
                  <c:v>4</c:v>
                </c:pt>
              </c:numCache>
            </c:numRef>
          </c:yVal>
          <c:smooth val="0"/>
          <c:extLst>
            <c:ext xmlns:c16="http://schemas.microsoft.com/office/drawing/2014/chart" uri="{C3380CC4-5D6E-409C-BE32-E72D297353CC}">
              <c16:uniqueId val="{00000004-0138-40BF-AD6B-C5D81EDA3120}"/>
            </c:ext>
          </c:extLst>
        </c:ser>
        <c:ser>
          <c:idx val="6"/>
          <c:order val="5"/>
          <c:tx>
            <c:v>flis</c:v>
          </c:tx>
          <c:spPr>
            <a:ln w="28575">
              <a:noFill/>
            </a:ln>
          </c:spPr>
          <c:marker>
            <c:symbol val="triangle"/>
            <c:size val="7"/>
            <c:spPr>
              <a:noFill/>
              <a:ln>
                <a:solidFill>
                  <a:srgbClr val="000000"/>
                </a:solidFill>
                <a:prstDash val="solid"/>
              </a:ln>
            </c:spPr>
          </c:marker>
          <c:xVal>
            <c:numRef>
              <c:f>Ubicazione!$H$111:$H$124</c:f>
              <c:numCache>
                <c:formatCode>0.00</c:formatCode>
                <c:ptCount val="14"/>
                <c:pt idx="0">
                  <c:v>59.045989990234297</c:v>
                </c:pt>
                <c:pt idx="1">
                  <c:v>79.766792297363182</c:v>
                </c:pt>
                <c:pt idx="2">
                  <c:v>19.208745956420884</c:v>
                </c:pt>
                <c:pt idx="3">
                  <c:v>46.450588226318295</c:v>
                </c:pt>
                <c:pt idx="4">
                  <c:v>22.460086822509691</c:v>
                </c:pt>
                <c:pt idx="5">
                  <c:v>19.105270385742099</c:v>
                </c:pt>
                <c:pt idx="6">
                  <c:v>27.539783477783192</c:v>
                </c:pt>
                <c:pt idx="7">
                  <c:v>47.737430572509716</c:v>
                </c:pt>
                <c:pt idx="8">
                  <c:v>39.817214965820284</c:v>
                </c:pt>
                <c:pt idx="9">
                  <c:v>63.990684509277273</c:v>
                </c:pt>
                <c:pt idx="10">
                  <c:v>32.596813201904311</c:v>
                </c:pt>
                <c:pt idx="11">
                  <c:v>63.748287200927699</c:v>
                </c:pt>
                <c:pt idx="12">
                  <c:v>49.810195922851513</c:v>
                </c:pt>
                <c:pt idx="13">
                  <c:v>31.901178359985291</c:v>
                </c:pt>
              </c:numCache>
            </c:numRef>
          </c:xVal>
          <c:yVal>
            <c:numRef>
              <c:f>Ubicazione!$G$111:$G$124</c:f>
              <c:numCache>
                <c:formatCode>0.00</c:formatCode>
                <c:ptCount val="14"/>
                <c:pt idx="0">
                  <c:v>9.2412776947021325</c:v>
                </c:pt>
                <c:pt idx="1">
                  <c:v>10.287722587585399</c:v>
                </c:pt>
                <c:pt idx="2">
                  <c:v>7.6407203674316397</c:v>
                </c:pt>
                <c:pt idx="3">
                  <c:v>8.2773704528808452</c:v>
                </c:pt>
                <c:pt idx="4">
                  <c:v>4.76479148864746</c:v>
                </c:pt>
                <c:pt idx="5">
                  <c:v>9.0311269760131765</c:v>
                </c:pt>
                <c:pt idx="6">
                  <c:v>8.6044378280639648</c:v>
                </c:pt>
                <c:pt idx="7">
                  <c:v>8.5275716781616193</c:v>
                </c:pt>
                <c:pt idx="8">
                  <c:v>8.4766187667846626</c:v>
                </c:pt>
                <c:pt idx="9">
                  <c:v>14.773318290710398</c:v>
                </c:pt>
                <c:pt idx="10">
                  <c:v>7.5831718444824201</c:v>
                </c:pt>
                <c:pt idx="11">
                  <c:v>13.353876113891603</c:v>
                </c:pt>
                <c:pt idx="12">
                  <c:v>8.6343936920165927</c:v>
                </c:pt>
                <c:pt idx="13">
                  <c:v>8.4612436294555557</c:v>
                </c:pt>
              </c:numCache>
            </c:numRef>
          </c:yVal>
          <c:smooth val="0"/>
          <c:extLst>
            <c:ext xmlns:c16="http://schemas.microsoft.com/office/drawing/2014/chart" uri="{C3380CC4-5D6E-409C-BE32-E72D297353CC}">
              <c16:uniqueId val="{00000005-0138-40BF-AD6B-C5D81EDA3120}"/>
            </c:ext>
          </c:extLst>
        </c:ser>
        <c:dLbls>
          <c:showLegendKey val="0"/>
          <c:showVal val="0"/>
          <c:showCatName val="0"/>
          <c:showSerName val="0"/>
          <c:showPercent val="0"/>
          <c:showBubbleSize val="0"/>
        </c:dLbls>
        <c:axId val="72421760"/>
        <c:axId val="72423680"/>
      </c:scatterChart>
      <c:valAx>
        <c:axId val="72421760"/>
        <c:scaling>
          <c:orientation val="minMax"/>
          <c:max val="130"/>
        </c:scaling>
        <c:delete val="0"/>
        <c:axPos val="b"/>
        <c:numFmt formatCode="0.00" sourceLinked="1"/>
        <c:majorTickMark val="out"/>
        <c:minorTickMark val="in"/>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en-US"/>
          </a:p>
        </c:txPr>
        <c:crossAx val="72423680"/>
        <c:crosses val="autoZero"/>
        <c:crossBetween val="midCat"/>
      </c:valAx>
      <c:valAx>
        <c:axId val="72423680"/>
        <c:scaling>
          <c:orientation val="minMax"/>
          <c:max val="120"/>
          <c:min val="0"/>
        </c:scaling>
        <c:delete val="0"/>
        <c:axPos val="l"/>
        <c:numFmt formatCode="0.00" sourceLinked="1"/>
        <c:majorTickMark val="out"/>
        <c:minorTickMark val="in"/>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en-US"/>
          </a:p>
        </c:txPr>
        <c:crossAx val="72421760"/>
        <c:crosses val="autoZero"/>
        <c:crossBetween val="midCat"/>
        <c:majorUnit val="20"/>
        <c:minorUnit val="10"/>
      </c:valAx>
      <c:spPr>
        <a:noFill/>
        <a:ln w="25400">
          <a:noFill/>
        </a:ln>
      </c:spPr>
    </c:plotArea>
    <c:plotVisOnly val="1"/>
    <c:dispBlanksAs val="gap"/>
    <c:showDLblsOverMax val="0"/>
  </c:chart>
  <c:spPr>
    <a:solidFill>
      <a:srgbClr val="FFFFFF"/>
    </a:solidFill>
    <a:ln w="3175">
      <a:solidFill>
        <a:srgbClr val="000000"/>
      </a:solidFill>
      <a:prstDash val="solid"/>
    </a:ln>
  </c:spPr>
  <c:txPr>
    <a:bodyPr/>
    <a:lstStyle/>
    <a:p>
      <a:pPr>
        <a:defRPr sz="8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437499999999997"/>
          <c:y val="0.10504223231156512"/>
          <c:w val="0.77500000000000058"/>
          <c:h val="0.72269055830356876"/>
        </c:manualLayout>
      </c:layout>
      <c:scatterChart>
        <c:scatterStyle val="lineMarker"/>
        <c:varyColors val="0"/>
        <c:ser>
          <c:idx val="0"/>
          <c:order val="0"/>
          <c:tx>
            <c:v>Bocche</c:v>
          </c:tx>
          <c:spPr>
            <a:ln w="28575">
              <a:noFill/>
            </a:ln>
          </c:spPr>
          <c:marker>
            <c:symbol val="diamond"/>
            <c:size val="5"/>
            <c:spPr>
              <a:solidFill>
                <a:srgbClr val="000080"/>
              </a:solidFill>
              <a:ln>
                <a:solidFill>
                  <a:srgbClr val="000080"/>
                </a:solidFill>
                <a:prstDash val="solid"/>
              </a:ln>
            </c:spPr>
          </c:marker>
          <c:xVal>
            <c:numRef>
              <c:f>Ubicazione!$C$8:$AF$8</c:f>
              <c:numCache>
                <c:formatCode>0.00</c:formatCode>
                <c:ptCount val="30"/>
                <c:pt idx="0">
                  <c:v>25.310000000000006</c:v>
                </c:pt>
                <c:pt idx="1">
                  <c:v>41.99</c:v>
                </c:pt>
                <c:pt idx="2">
                  <c:v>24.73</c:v>
                </c:pt>
                <c:pt idx="3">
                  <c:v>28.07</c:v>
                </c:pt>
                <c:pt idx="4">
                  <c:v>10.11</c:v>
                </c:pt>
                <c:pt idx="5">
                  <c:v>13.44</c:v>
                </c:pt>
                <c:pt idx="6">
                  <c:v>18.130000000000006</c:v>
                </c:pt>
                <c:pt idx="7">
                  <c:v>26.32</c:v>
                </c:pt>
                <c:pt idx="9">
                  <c:v>40.5</c:v>
                </c:pt>
                <c:pt idx="10">
                  <c:v>29.75</c:v>
                </c:pt>
                <c:pt idx="11">
                  <c:v>47.36</c:v>
                </c:pt>
                <c:pt idx="13">
                  <c:v>45.9</c:v>
                </c:pt>
                <c:pt idx="15">
                  <c:v>15.7</c:v>
                </c:pt>
                <c:pt idx="16">
                  <c:v>37.18</c:v>
                </c:pt>
                <c:pt idx="17">
                  <c:v>35.93</c:v>
                </c:pt>
                <c:pt idx="18">
                  <c:v>40.190000000000012</c:v>
                </c:pt>
                <c:pt idx="19">
                  <c:v>42.84</c:v>
                </c:pt>
                <c:pt idx="21">
                  <c:v>24.68</c:v>
                </c:pt>
                <c:pt idx="22">
                  <c:v>36.86</c:v>
                </c:pt>
                <c:pt idx="23">
                  <c:v>20.149999999999999</c:v>
                </c:pt>
                <c:pt idx="24">
                  <c:v>44.09</c:v>
                </c:pt>
                <c:pt idx="25">
                  <c:v>21.51</c:v>
                </c:pt>
                <c:pt idx="26">
                  <c:v>16.7</c:v>
                </c:pt>
                <c:pt idx="27">
                  <c:v>36.89</c:v>
                </c:pt>
                <c:pt idx="29">
                  <c:v>39.800000000000004</c:v>
                </c:pt>
              </c:numCache>
            </c:numRef>
          </c:xVal>
          <c:yVal>
            <c:numRef>
              <c:f>Ubicazione!$C$34:$AF$34</c:f>
              <c:numCache>
                <c:formatCode>0</c:formatCode>
                <c:ptCount val="30"/>
                <c:pt idx="0">
                  <c:v>230</c:v>
                </c:pt>
                <c:pt idx="1">
                  <c:v>225</c:v>
                </c:pt>
                <c:pt idx="2">
                  <c:v>288</c:v>
                </c:pt>
                <c:pt idx="3">
                  <c:v>150</c:v>
                </c:pt>
                <c:pt idx="4">
                  <c:v>328</c:v>
                </c:pt>
                <c:pt idx="5">
                  <c:v>449</c:v>
                </c:pt>
                <c:pt idx="6">
                  <c:v>715</c:v>
                </c:pt>
                <c:pt idx="7">
                  <c:v>268</c:v>
                </c:pt>
                <c:pt idx="9">
                  <c:v>180</c:v>
                </c:pt>
                <c:pt idx="10">
                  <c:v>219</c:v>
                </c:pt>
                <c:pt idx="11">
                  <c:v>207</c:v>
                </c:pt>
                <c:pt idx="13">
                  <c:v>177</c:v>
                </c:pt>
                <c:pt idx="15">
                  <c:v>277</c:v>
                </c:pt>
                <c:pt idx="16">
                  <c:v>205</c:v>
                </c:pt>
                <c:pt idx="17">
                  <c:v>216</c:v>
                </c:pt>
                <c:pt idx="18">
                  <c:v>199</c:v>
                </c:pt>
                <c:pt idx="19">
                  <c:v>221</c:v>
                </c:pt>
                <c:pt idx="21">
                  <c:v>241</c:v>
                </c:pt>
                <c:pt idx="22">
                  <c:v>202</c:v>
                </c:pt>
                <c:pt idx="23">
                  <c:v>358</c:v>
                </c:pt>
                <c:pt idx="24">
                  <c:v>178</c:v>
                </c:pt>
                <c:pt idx="25">
                  <c:v>245</c:v>
                </c:pt>
                <c:pt idx="26">
                  <c:v>421</c:v>
                </c:pt>
                <c:pt idx="27">
                  <c:v>201</c:v>
                </c:pt>
                <c:pt idx="29">
                  <c:v>183</c:v>
                </c:pt>
              </c:numCache>
            </c:numRef>
          </c:yVal>
          <c:smooth val="0"/>
          <c:extLst>
            <c:ext xmlns:c16="http://schemas.microsoft.com/office/drawing/2014/chart" uri="{C3380CC4-5D6E-409C-BE32-E72D297353CC}">
              <c16:uniqueId val="{00000000-991A-4F8C-9680-6B31A5591BAF}"/>
            </c:ext>
          </c:extLst>
        </c:ser>
        <c:ser>
          <c:idx val="4"/>
          <c:order val="1"/>
          <c:tx>
            <c:v>Aussa</c:v>
          </c:tx>
          <c:spPr>
            <a:ln w="28575">
              <a:noFill/>
            </a:ln>
          </c:spPr>
          <c:marker>
            <c:symbol val="circle"/>
            <c:size val="5"/>
            <c:spPr>
              <a:solidFill>
                <a:srgbClr val="FFFFFF"/>
              </a:solidFill>
              <a:ln>
                <a:solidFill>
                  <a:srgbClr val="000000"/>
                </a:solidFill>
                <a:prstDash val="solid"/>
              </a:ln>
            </c:spPr>
          </c:marker>
          <c:xVal>
            <c:numRef>
              <c:f>Ubicazione!$AM$8:$AS$8</c:f>
              <c:numCache>
                <c:formatCode>0.00</c:formatCode>
                <c:ptCount val="7"/>
                <c:pt idx="0">
                  <c:v>45.52</c:v>
                </c:pt>
                <c:pt idx="1">
                  <c:v>23.54</c:v>
                </c:pt>
                <c:pt idx="2">
                  <c:v>43.71</c:v>
                </c:pt>
                <c:pt idx="3">
                  <c:v>43.720000000000013</c:v>
                </c:pt>
                <c:pt idx="5">
                  <c:v>51.54</c:v>
                </c:pt>
                <c:pt idx="6">
                  <c:v>53.81</c:v>
                </c:pt>
              </c:numCache>
            </c:numRef>
          </c:xVal>
          <c:yVal>
            <c:numRef>
              <c:f>Ubicazione!$AM$34:$AS$34</c:f>
              <c:numCache>
                <c:formatCode>0</c:formatCode>
                <c:ptCount val="7"/>
                <c:pt idx="0">
                  <c:v>204</c:v>
                </c:pt>
                <c:pt idx="1">
                  <c:v>270</c:v>
                </c:pt>
                <c:pt idx="2">
                  <c:v>220</c:v>
                </c:pt>
                <c:pt idx="3">
                  <c:v>174</c:v>
                </c:pt>
                <c:pt idx="5">
                  <c:v>175</c:v>
                </c:pt>
                <c:pt idx="6">
                  <c:v>149</c:v>
                </c:pt>
              </c:numCache>
            </c:numRef>
          </c:yVal>
          <c:smooth val="0"/>
          <c:extLst>
            <c:ext xmlns:c16="http://schemas.microsoft.com/office/drawing/2014/chart" uri="{C3380CC4-5D6E-409C-BE32-E72D297353CC}">
              <c16:uniqueId val="{00000001-991A-4F8C-9680-6B31A5591BAF}"/>
            </c:ext>
          </c:extLst>
        </c:ser>
        <c:ser>
          <c:idx val="1"/>
          <c:order val="2"/>
          <c:spPr>
            <a:ln w="28575">
              <a:noFill/>
            </a:ln>
          </c:spPr>
          <c:marker>
            <c:symbol val="circle"/>
            <c:size val="8"/>
            <c:spPr>
              <a:solidFill>
                <a:srgbClr val="FFFF00"/>
              </a:solidFill>
              <a:ln>
                <a:solidFill>
                  <a:srgbClr val="000000"/>
                </a:solidFill>
                <a:prstDash val="solid"/>
              </a:ln>
            </c:spPr>
          </c:marker>
          <c:xVal>
            <c:numRef>
              <c:f>Sheet2!$AP$5</c:f>
              <c:numCache>
                <c:formatCode>0.00</c:formatCode>
                <c:ptCount val="1"/>
                <c:pt idx="0">
                  <c:v>66.599999999999994</c:v>
                </c:pt>
              </c:numCache>
            </c:numRef>
          </c:xVal>
          <c:yVal>
            <c:numRef>
              <c:f>Sheet2!$AP$26</c:f>
              <c:numCache>
                <c:formatCode>0.00</c:formatCode>
                <c:ptCount val="1"/>
                <c:pt idx="0">
                  <c:v>320</c:v>
                </c:pt>
              </c:numCache>
            </c:numRef>
          </c:yVal>
          <c:smooth val="0"/>
          <c:extLst>
            <c:ext xmlns:c16="http://schemas.microsoft.com/office/drawing/2014/chart" uri="{C3380CC4-5D6E-409C-BE32-E72D297353CC}">
              <c16:uniqueId val="{00000002-991A-4F8C-9680-6B31A5591BAF}"/>
            </c:ext>
          </c:extLst>
        </c:ser>
        <c:ser>
          <c:idx val="2"/>
          <c:order val="3"/>
          <c:spPr>
            <a:ln w="28575">
              <a:noFill/>
            </a:ln>
          </c:spPr>
          <c:marker>
            <c:symbol val="circle"/>
            <c:size val="8"/>
            <c:spPr>
              <a:solidFill>
                <a:srgbClr val="FF0000"/>
              </a:solidFill>
              <a:ln>
                <a:solidFill>
                  <a:srgbClr val="000000"/>
                </a:solidFill>
                <a:prstDash val="solid"/>
              </a:ln>
            </c:spPr>
          </c:marker>
          <c:xVal>
            <c:numRef>
              <c:f>Sheet2!$AR$5</c:f>
              <c:numCache>
                <c:formatCode>0.00</c:formatCode>
                <c:ptCount val="1"/>
                <c:pt idx="0">
                  <c:v>53.4</c:v>
                </c:pt>
              </c:numCache>
            </c:numRef>
          </c:xVal>
          <c:yVal>
            <c:numRef>
              <c:f>Sheet2!$AR$26</c:f>
              <c:numCache>
                <c:formatCode>0.00</c:formatCode>
                <c:ptCount val="1"/>
                <c:pt idx="0">
                  <c:v>348</c:v>
                </c:pt>
              </c:numCache>
            </c:numRef>
          </c:yVal>
          <c:smooth val="0"/>
          <c:extLst>
            <c:ext xmlns:c16="http://schemas.microsoft.com/office/drawing/2014/chart" uri="{C3380CC4-5D6E-409C-BE32-E72D297353CC}">
              <c16:uniqueId val="{00000003-991A-4F8C-9680-6B31A5591BAF}"/>
            </c:ext>
          </c:extLst>
        </c:ser>
        <c:dLbls>
          <c:showLegendKey val="0"/>
          <c:showVal val="0"/>
          <c:showCatName val="0"/>
          <c:showSerName val="0"/>
          <c:showPercent val="0"/>
          <c:showBubbleSize val="0"/>
        </c:dLbls>
        <c:axId val="72461312"/>
        <c:axId val="72467584"/>
      </c:scatterChart>
      <c:valAx>
        <c:axId val="72461312"/>
        <c:scaling>
          <c:orientation val="minMax"/>
        </c:scaling>
        <c:delete val="0"/>
        <c:axPos val="b"/>
        <c:numFmt formatCode="0.00" sourceLinked="1"/>
        <c:majorTickMark val="out"/>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en-US"/>
          </a:p>
        </c:txPr>
        <c:crossAx val="72467584"/>
        <c:crosses val="autoZero"/>
        <c:crossBetween val="midCat"/>
      </c:valAx>
      <c:valAx>
        <c:axId val="72467584"/>
        <c:scaling>
          <c:orientation val="minMax"/>
        </c:scaling>
        <c:delete val="0"/>
        <c:axPos val="l"/>
        <c:numFmt formatCode="0" sourceLinked="1"/>
        <c:majorTickMark val="out"/>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en-US"/>
          </a:p>
        </c:txPr>
        <c:crossAx val="72461312"/>
        <c:crosses val="autoZero"/>
        <c:crossBetween val="midCat"/>
      </c:valAx>
      <c:spPr>
        <a:noFill/>
        <a:ln w="25400">
          <a:noFill/>
        </a:ln>
      </c:spPr>
    </c:plotArea>
    <c:plotVisOnly val="1"/>
    <c:dispBlanksAs val="gap"/>
    <c:showDLblsOverMax val="0"/>
  </c:chart>
  <c:spPr>
    <a:solidFill>
      <a:srgbClr val="FFFFFF"/>
    </a:solidFill>
    <a:ln w="3175">
      <a:solidFill>
        <a:srgbClr val="000000"/>
      </a:solidFill>
      <a:prstDash val="solid"/>
    </a:ln>
  </c:spPr>
  <c:txPr>
    <a:bodyPr/>
    <a:lstStyle/>
    <a:p>
      <a:pPr>
        <a:defRPr sz="8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287500000000005"/>
          <c:y val="0.11904806016894946"/>
          <c:w val="0.74375000000000091"/>
          <c:h val="0.72689224759603122"/>
        </c:manualLayout>
      </c:layout>
      <c:scatterChart>
        <c:scatterStyle val="lineMarker"/>
        <c:varyColors val="0"/>
        <c:ser>
          <c:idx val="0"/>
          <c:order val="0"/>
          <c:tx>
            <c:v>Bocche</c:v>
          </c:tx>
          <c:spPr>
            <a:ln w="28575">
              <a:noFill/>
            </a:ln>
          </c:spPr>
          <c:marker>
            <c:symbol val="diamond"/>
            <c:size val="5"/>
            <c:spPr>
              <a:solidFill>
                <a:srgbClr val="000080"/>
              </a:solidFill>
              <a:ln>
                <a:solidFill>
                  <a:srgbClr val="000080"/>
                </a:solidFill>
                <a:prstDash val="solid"/>
              </a:ln>
            </c:spPr>
          </c:marker>
          <c:xVal>
            <c:numRef>
              <c:f>Ubicazione!$C$8:$AF$8</c:f>
              <c:numCache>
                <c:formatCode>0.00</c:formatCode>
                <c:ptCount val="30"/>
                <c:pt idx="0">
                  <c:v>25.310000000000006</c:v>
                </c:pt>
                <c:pt idx="1">
                  <c:v>41.99</c:v>
                </c:pt>
                <c:pt idx="2">
                  <c:v>24.73</c:v>
                </c:pt>
                <c:pt idx="3">
                  <c:v>28.07</c:v>
                </c:pt>
                <c:pt idx="4">
                  <c:v>10.11</c:v>
                </c:pt>
                <c:pt idx="5">
                  <c:v>13.44</c:v>
                </c:pt>
                <c:pt idx="6">
                  <c:v>18.130000000000006</c:v>
                </c:pt>
                <c:pt idx="7">
                  <c:v>26.32</c:v>
                </c:pt>
                <c:pt idx="9">
                  <c:v>40.5</c:v>
                </c:pt>
                <c:pt idx="10">
                  <c:v>29.75</c:v>
                </c:pt>
                <c:pt idx="11">
                  <c:v>47.36</c:v>
                </c:pt>
                <c:pt idx="13">
                  <c:v>45.9</c:v>
                </c:pt>
                <c:pt idx="15">
                  <c:v>15.7</c:v>
                </c:pt>
                <c:pt idx="16">
                  <c:v>37.18</c:v>
                </c:pt>
                <c:pt idx="17">
                  <c:v>35.93</c:v>
                </c:pt>
                <c:pt idx="18">
                  <c:v>40.190000000000012</c:v>
                </c:pt>
                <c:pt idx="19">
                  <c:v>42.84</c:v>
                </c:pt>
                <c:pt idx="21">
                  <c:v>24.68</c:v>
                </c:pt>
                <c:pt idx="22">
                  <c:v>36.86</c:v>
                </c:pt>
                <c:pt idx="23">
                  <c:v>20.149999999999999</c:v>
                </c:pt>
                <c:pt idx="24">
                  <c:v>44.09</c:v>
                </c:pt>
                <c:pt idx="25">
                  <c:v>21.51</c:v>
                </c:pt>
                <c:pt idx="26">
                  <c:v>16.7</c:v>
                </c:pt>
                <c:pt idx="27">
                  <c:v>36.89</c:v>
                </c:pt>
                <c:pt idx="29">
                  <c:v>39.800000000000004</c:v>
                </c:pt>
              </c:numCache>
            </c:numRef>
          </c:xVal>
          <c:yVal>
            <c:numRef>
              <c:f>Ubicazione!$C$26:$AF$26</c:f>
              <c:numCache>
                <c:formatCode>0.00</c:formatCode>
                <c:ptCount val="30"/>
                <c:pt idx="0">
                  <c:v>0.97057422098020563</c:v>
                </c:pt>
                <c:pt idx="1">
                  <c:v>1.1129967915167507</c:v>
                </c:pt>
                <c:pt idx="2">
                  <c:v>1.3518335853207692</c:v>
                </c:pt>
                <c:pt idx="3">
                  <c:v>0.97578462121313136</c:v>
                </c:pt>
                <c:pt idx="4">
                  <c:v>2.0932470077747372</c:v>
                </c:pt>
                <c:pt idx="5">
                  <c:v>2.972294239990549</c:v>
                </c:pt>
                <c:pt idx="6">
                  <c:v>7.3036981397757268</c:v>
                </c:pt>
                <c:pt idx="7">
                  <c:v>1.820008980092789</c:v>
                </c:pt>
                <c:pt idx="9">
                  <c:v>0.8882947261196289</c:v>
                </c:pt>
                <c:pt idx="10">
                  <c:v>1.0207583965646501</c:v>
                </c:pt>
                <c:pt idx="11">
                  <c:v>1.148465254910934</c:v>
                </c:pt>
                <c:pt idx="13">
                  <c:v>1.1359139971830476</c:v>
                </c:pt>
                <c:pt idx="15">
                  <c:v>1.3812469900250031</c:v>
                </c:pt>
                <c:pt idx="16">
                  <c:v>0.96140215303923038</c:v>
                </c:pt>
                <c:pt idx="17">
                  <c:v>0.88113618208979749</c:v>
                </c:pt>
                <c:pt idx="18">
                  <c:v>1.0008241774369524</c:v>
                </c:pt>
                <c:pt idx="19">
                  <c:v>1.1917490134010851</c:v>
                </c:pt>
                <c:pt idx="21">
                  <c:v>1.3102566853647331</c:v>
                </c:pt>
                <c:pt idx="22">
                  <c:v>1.1815140526477821</c:v>
                </c:pt>
                <c:pt idx="23">
                  <c:v>1.8865960241270547</c:v>
                </c:pt>
                <c:pt idx="24">
                  <c:v>1.0794298747200728</c:v>
                </c:pt>
                <c:pt idx="25">
                  <c:v>1.3011934859677119</c:v>
                </c:pt>
                <c:pt idx="26">
                  <c:v>2.5800408618661157</c:v>
                </c:pt>
                <c:pt idx="27">
                  <c:v>0.93946100819893752</c:v>
                </c:pt>
                <c:pt idx="29">
                  <c:v>0.99142428805410243</c:v>
                </c:pt>
              </c:numCache>
            </c:numRef>
          </c:yVal>
          <c:smooth val="0"/>
          <c:extLst>
            <c:ext xmlns:c16="http://schemas.microsoft.com/office/drawing/2014/chart" uri="{C3380CC4-5D6E-409C-BE32-E72D297353CC}">
              <c16:uniqueId val="{00000000-0239-41E9-91E5-C6AB3844A12C}"/>
            </c:ext>
          </c:extLst>
        </c:ser>
        <c:ser>
          <c:idx val="4"/>
          <c:order val="1"/>
          <c:tx>
            <c:v>Aussa</c:v>
          </c:tx>
          <c:spPr>
            <a:ln w="28575">
              <a:noFill/>
            </a:ln>
          </c:spPr>
          <c:marker>
            <c:symbol val="circle"/>
            <c:size val="5"/>
            <c:spPr>
              <a:solidFill>
                <a:srgbClr val="FFFFFF"/>
              </a:solidFill>
              <a:ln>
                <a:solidFill>
                  <a:srgbClr val="000000"/>
                </a:solidFill>
                <a:prstDash val="solid"/>
              </a:ln>
            </c:spPr>
          </c:marker>
          <c:xVal>
            <c:numRef>
              <c:f>Ubicazione!$AM$8:$AS$8</c:f>
              <c:numCache>
                <c:formatCode>0.00</c:formatCode>
                <c:ptCount val="7"/>
                <c:pt idx="0">
                  <c:v>45.52</c:v>
                </c:pt>
                <c:pt idx="1">
                  <c:v>23.54</c:v>
                </c:pt>
                <c:pt idx="2">
                  <c:v>43.71</c:v>
                </c:pt>
                <c:pt idx="3">
                  <c:v>43.720000000000013</c:v>
                </c:pt>
                <c:pt idx="5">
                  <c:v>51.54</c:v>
                </c:pt>
                <c:pt idx="6">
                  <c:v>53.81</c:v>
                </c:pt>
              </c:numCache>
            </c:numRef>
          </c:xVal>
          <c:yVal>
            <c:numRef>
              <c:f>Ubicazione!$AM$26:$AS$26</c:f>
              <c:numCache>
                <c:formatCode>0.00</c:formatCode>
                <c:ptCount val="7"/>
                <c:pt idx="0">
                  <c:v>1.2963273754580293</c:v>
                </c:pt>
                <c:pt idx="1">
                  <c:v>1.369803718406496</c:v>
                </c:pt>
                <c:pt idx="2">
                  <c:v>1.1852770751235768</c:v>
                </c:pt>
                <c:pt idx="3">
                  <c:v>0.89108416547788849</c:v>
                </c:pt>
                <c:pt idx="5">
                  <c:v>1.0638193224555239</c:v>
                </c:pt>
                <c:pt idx="6">
                  <c:v>1.121834585846013</c:v>
                </c:pt>
              </c:numCache>
            </c:numRef>
          </c:yVal>
          <c:smooth val="0"/>
          <c:extLst>
            <c:ext xmlns:c16="http://schemas.microsoft.com/office/drawing/2014/chart" uri="{C3380CC4-5D6E-409C-BE32-E72D297353CC}">
              <c16:uniqueId val="{00000001-0239-41E9-91E5-C6AB3844A12C}"/>
            </c:ext>
          </c:extLst>
        </c:ser>
        <c:dLbls>
          <c:showLegendKey val="0"/>
          <c:showVal val="0"/>
          <c:showCatName val="0"/>
          <c:showSerName val="0"/>
          <c:showPercent val="0"/>
          <c:showBubbleSize val="0"/>
        </c:dLbls>
        <c:axId val="72505216"/>
        <c:axId val="72511488"/>
      </c:scatterChart>
      <c:valAx>
        <c:axId val="72505216"/>
        <c:scaling>
          <c:orientation val="minMax"/>
        </c:scaling>
        <c:delete val="0"/>
        <c:axPos val="b"/>
        <c:numFmt formatCode="0.00" sourceLinked="1"/>
        <c:majorTickMark val="out"/>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en-US"/>
          </a:p>
        </c:txPr>
        <c:crossAx val="72511488"/>
        <c:crosses val="autoZero"/>
        <c:crossBetween val="midCat"/>
      </c:valAx>
      <c:valAx>
        <c:axId val="72511488"/>
        <c:scaling>
          <c:orientation val="minMax"/>
        </c:scaling>
        <c:delete val="0"/>
        <c:axPos val="l"/>
        <c:numFmt formatCode="0.00" sourceLinked="1"/>
        <c:majorTickMark val="out"/>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en-US"/>
          </a:p>
        </c:txPr>
        <c:crossAx val="72505216"/>
        <c:crosses val="autoZero"/>
        <c:crossBetween val="midCat"/>
      </c:valAx>
      <c:spPr>
        <a:noFill/>
        <a:ln w="25400">
          <a:noFill/>
        </a:ln>
      </c:spPr>
    </c:plotArea>
    <c:plotVisOnly val="1"/>
    <c:dispBlanksAs val="gap"/>
    <c:showDLblsOverMax val="0"/>
  </c:chart>
  <c:spPr>
    <a:solidFill>
      <a:srgbClr val="FFFFFF"/>
    </a:solidFill>
    <a:ln w="3175">
      <a:solidFill>
        <a:srgbClr val="000000"/>
      </a:solidFill>
      <a:prstDash val="solid"/>
    </a:ln>
  </c:spPr>
  <c:txPr>
    <a:bodyPr/>
    <a:lstStyle/>
    <a:p>
      <a:pPr>
        <a:defRPr sz="8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0302098037086725E-2"/>
          <c:y val="4.8804010182454317E-2"/>
          <c:w val="0.8714850505831071"/>
          <c:h val="0.85263476612876365"/>
        </c:manualLayout>
      </c:layout>
      <c:scatterChart>
        <c:scatterStyle val="lineMarker"/>
        <c:varyColors val="0"/>
        <c:ser>
          <c:idx val="0"/>
          <c:order val="0"/>
          <c:spPr>
            <a:ln w="28575">
              <a:noFill/>
            </a:ln>
          </c:spPr>
          <c:marker>
            <c:symbol val="circle"/>
            <c:size val="7"/>
            <c:spPr>
              <a:solidFill>
                <a:srgbClr val="000080"/>
              </a:solidFill>
              <a:ln>
                <a:solidFill>
                  <a:srgbClr val="000080"/>
                </a:solidFill>
                <a:prstDash val="solid"/>
              </a:ln>
            </c:spPr>
          </c:marker>
          <c:xVal>
            <c:numRef>
              <c:f>DATI!$B$25:$AD$25</c:f>
              <c:numCache>
                <c:formatCode>0</c:formatCode>
                <c:ptCount val="29"/>
                <c:pt idx="0">
                  <c:v>165</c:v>
                </c:pt>
                <c:pt idx="1">
                  <c:v>621</c:v>
                </c:pt>
                <c:pt idx="2">
                  <c:v>959</c:v>
                </c:pt>
                <c:pt idx="3">
                  <c:v>116</c:v>
                </c:pt>
                <c:pt idx="4">
                  <c:v>121</c:v>
                </c:pt>
                <c:pt idx="5">
                  <c:v>94</c:v>
                </c:pt>
                <c:pt idx="6">
                  <c:v>1</c:v>
                </c:pt>
                <c:pt idx="7">
                  <c:v>838</c:v>
                </c:pt>
                <c:pt idx="8">
                  <c:v>618</c:v>
                </c:pt>
                <c:pt idx="9">
                  <c:v>249</c:v>
                </c:pt>
                <c:pt idx="10">
                  <c:v>152</c:v>
                </c:pt>
                <c:pt idx="11">
                  <c:v>192</c:v>
                </c:pt>
                <c:pt idx="12">
                  <c:v>221</c:v>
                </c:pt>
                <c:pt idx="13">
                  <c:v>157</c:v>
                </c:pt>
                <c:pt idx="14">
                  <c:v>936</c:v>
                </c:pt>
                <c:pt idx="15">
                  <c:v>820</c:v>
                </c:pt>
                <c:pt idx="16">
                  <c:v>858</c:v>
                </c:pt>
                <c:pt idx="17">
                  <c:v>1725</c:v>
                </c:pt>
                <c:pt idx="18">
                  <c:v>155</c:v>
                </c:pt>
                <c:pt idx="19">
                  <c:v>101</c:v>
                </c:pt>
                <c:pt idx="20">
                  <c:v>96</c:v>
                </c:pt>
                <c:pt idx="21">
                  <c:v>69</c:v>
                </c:pt>
                <c:pt idx="22">
                  <c:v>220</c:v>
                </c:pt>
                <c:pt idx="23">
                  <c:v>609</c:v>
                </c:pt>
                <c:pt idx="24">
                  <c:v>882</c:v>
                </c:pt>
                <c:pt idx="25">
                  <c:v>154</c:v>
                </c:pt>
                <c:pt idx="26">
                  <c:v>920</c:v>
                </c:pt>
                <c:pt idx="27">
                  <c:v>929</c:v>
                </c:pt>
                <c:pt idx="28">
                  <c:v>1277</c:v>
                </c:pt>
              </c:numCache>
            </c:numRef>
          </c:xVal>
          <c:yVal>
            <c:numRef>
              <c:f>DATI!$B$17:$AD$17</c:f>
              <c:numCache>
                <c:formatCode>0</c:formatCode>
                <c:ptCount val="29"/>
                <c:pt idx="0">
                  <c:v>40</c:v>
                </c:pt>
                <c:pt idx="1">
                  <c:v>1</c:v>
                </c:pt>
                <c:pt idx="2">
                  <c:v>2</c:v>
                </c:pt>
                <c:pt idx="3">
                  <c:v>230</c:v>
                </c:pt>
                <c:pt idx="4">
                  <c:v>162</c:v>
                </c:pt>
                <c:pt idx="5">
                  <c:v>45</c:v>
                </c:pt>
                <c:pt idx="6">
                  <c:v>191</c:v>
                </c:pt>
                <c:pt idx="7">
                  <c:v>1</c:v>
                </c:pt>
                <c:pt idx="8">
                  <c:v>16</c:v>
                </c:pt>
                <c:pt idx="9">
                  <c:v>19</c:v>
                </c:pt>
                <c:pt idx="10">
                  <c:v>12</c:v>
                </c:pt>
                <c:pt idx="11">
                  <c:v>27</c:v>
                </c:pt>
                <c:pt idx="12">
                  <c:v>37</c:v>
                </c:pt>
                <c:pt idx="13">
                  <c:v>412</c:v>
                </c:pt>
                <c:pt idx="14">
                  <c:v>9</c:v>
                </c:pt>
                <c:pt idx="15">
                  <c:v>1</c:v>
                </c:pt>
                <c:pt idx="16">
                  <c:v>6</c:v>
                </c:pt>
                <c:pt idx="17">
                  <c:v>1</c:v>
                </c:pt>
                <c:pt idx="18">
                  <c:v>207</c:v>
                </c:pt>
                <c:pt idx="19">
                  <c:v>417</c:v>
                </c:pt>
                <c:pt idx="20">
                  <c:v>191</c:v>
                </c:pt>
                <c:pt idx="21">
                  <c:v>356</c:v>
                </c:pt>
                <c:pt idx="22">
                  <c:v>12</c:v>
                </c:pt>
                <c:pt idx="23">
                  <c:v>8</c:v>
                </c:pt>
                <c:pt idx="24">
                  <c:v>6</c:v>
                </c:pt>
                <c:pt idx="25">
                  <c:v>540</c:v>
                </c:pt>
                <c:pt idx="26">
                  <c:v>1</c:v>
                </c:pt>
                <c:pt idx="27">
                  <c:v>4</c:v>
                </c:pt>
                <c:pt idx="28">
                  <c:v>4</c:v>
                </c:pt>
              </c:numCache>
            </c:numRef>
          </c:yVal>
          <c:smooth val="0"/>
          <c:extLst>
            <c:ext xmlns:c16="http://schemas.microsoft.com/office/drawing/2014/chart" uri="{C3380CC4-5D6E-409C-BE32-E72D297353CC}">
              <c16:uniqueId val="{00000000-65A0-482E-9C82-C2B5C2A3CBAB}"/>
            </c:ext>
          </c:extLst>
        </c:ser>
        <c:ser>
          <c:idx val="1"/>
          <c:order val="1"/>
          <c:spPr>
            <a:ln w="28575">
              <a:noFill/>
            </a:ln>
          </c:spPr>
          <c:marker>
            <c:symbol val="triangle"/>
            <c:size val="7"/>
            <c:spPr>
              <a:solidFill>
                <a:srgbClr val="FFFFFF"/>
              </a:solidFill>
              <a:ln>
                <a:solidFill>
                  <a:srgbClr val="000080"/>
                </a:solidFill>
                <a:prstDash val="solid"/>
              </a:ln>
            </c:spPr>
          </c:marker>
          <c:xVal>
            <c:numRef>
              <c:f>DATI!$AH$25:$AJ$25</c:f>
              <c:numCache>
                <c:formatCode>0</c:formatCode>
                <c:ptCount val="3"/>
                <c:pt idx="0">
                  <c:v>438</c:v>
                </c:pt>
                <c:pt idx="1">
                  <c:v>30</c:v>
                </c:pt>
                <c:pt idx="2">
                  <c:v>149</c:v>
                </c:pt>
              </c:numCache>
            </c:numRef>
          </c:xVal>
          <c:yVal>
            <c:numRef>
              <c:f>DATI!$AH$17:$AJ$17</c:f>
              <c:numCache>
                <c:formatCode>0</c:formatCode>
                <c:ptCount val="3"/>
                <c:pt idx="0">
                  <c:v>14</c:v>
                </c:pt>
                <c:pt idx="1">
                  <c:v>50</c:v>
                </c:pt>
                <c:pt idx="2">
                  <c:v>187</c:v>
                </c:pt>
              </c:numCache>
            </c:numRef>
          </c:yVal>
          <c:smooth val="0"/>
          <c:extLst>
            <c:ext xmlns:c16="http://schemas.microsoft.com/office/drawing/2014/chart" uri="{C3380CC4-5D6E-409C-BE32-E72D297353CC}">
              <c16:uniqueId val="{00000001-65A0-482E-9C82-C2B5C2A3CBAB}"/>
            </c:ext>
          </c:extLst>
        </c:ser>
        <c:ser>
          <c:idx val="2"/>
          <c:order val="2"/>
          <c:spPr>
            <a:ln w="28575">
              <a:noFill/>
            </a:ln>
          </c:spPr>
          <c:marker>
            <c:symbol val="circle"/>
            <c:size val="7"/>
            <c:spPr>
              <a:solidFill>
                <a:srgbClr val="FF0000"/>
              </a:solidFill>
              <a:ln>
                <a:solidFill>
                  <a:srgbClr val="FF0000"/>
                </a:solidFill>
                <a:prstDash val="solid"/>
              </a:ln>
            </c:spPr>
          </c:marker>
          <c:xVal>
            <c:numRef>
              <c:f>DATI!$AE$25:$AF$25</c:f>
              <c:numCache>
                <c:formatCode>0</c:formatCode>
                <c:ptCount val="2"/>
                <c:pt idx="0">
                  <c:v>916</c:v>
                </c:pt>
                <c:pt idx="1">
                  <c:v>410</c:v>
                </c:pt>
              </c:numCache>
            </c:numRef>
          </c:xVal>
          <c:yVal>
            <c:numRef>
              <c:f>DATI!$AE$17:$AF$17</c:f>
              <c:numCache>
                <c:formatCode>0</c:formatCode>
                <c:ptCount val="2"/>
                <c:pt idx="0">
                  <c:v>4</c:v>
                </c:pt>
                <c:pt idx="1">
                  <c:v>9</c:v>
                </c:pt>
              </c:numCache>
            </c:numRef>
          </c:yVal>
          <c:smooth val="0"/>
          <c:extLst>
            <c:ext xmlns:c16="http://schemas.microsoft.com/office/drawing/2014/chart" uri="{C3380CC4-5D6E-409C-BE32-E72D297353CC}">
              <c16:uniqueId val="{00000002-65A0-482E-9C82-C2B5C2A3CBAB}"/>
            </c:ext>
          </c:extLst>
        </c:ser>
        <c:ser>
          <c:idx val="3"/>
          <c:order val="3"/>
          <c:spPr>
            <a:ln w="28575">
              <a:noFill/>
            </a:ln>
          </c:spPr>
          <c:marker>
            <c:symbol val="triangle"/>
            <c:size val="7"/>
            <c:spPr>
              <a:solidFill>
                <a:srgbClr val="FFFFFF"/>
              </a:solidFill>
              <a:ln>
                <a:solidFill>
                  <a:srgbClr val="FF0000"/>
                </a:solidFill>
                <a:prstDash val="solid"/>
              </a:ln>
            </c:spPr>
          </c:marker>
          <c:xVal>
            <c:numRef>
              <c:f>DATI!$AK$25</c:f>
              <c:numCache>
                <c:formatCode>0</c:formatCode>
                <c:ptCount val="1"/>
                <c:pt idx="0">
                  <c:v>96</c:v>
                </c:pt>
              </c:numCache>
            </c:numRef>
          </c:xVal>
          <c:yVal>
            <c:numRef>
              <c:f>DATI!$AK$17</c:f>
              <c:numCache>
                <c:formatCode>0</c:formatCode>
                <c:ptCount val="1"/>
                <c:pt idx="0">
                  <c:v>2</c:v>
                </c:pt>
              </c:numCache>
            </c:numRef>
          </c:yVal>
          <c:smooth val="0"/>
          <c:extLst>
            <c:ext xmlns:c16="http://schemas.microsoft.com/office/drawing/2014/chart" uri="{C3380CC4-5D6E-409C-BE32-E72D297353CC}">
              <c16:uniqueId val="{00000003-65A0-482E-9C82-C2B5C2A3CBAB}"/>
            </c:ext>
          </c:extLst>
        </c:ser>
        <c:dLbls>
          <c:showLegendKey val="0"/>
          <c:showVal val="0"/>
          <c:showCatName val="0"/>
          <c:showSerName val="0"/>
          <c:showPercent val="0"/>
          <c:showBubbleSize val="0"/>
        </c:dLbls>
        <c:axId val="61570432"/>
        <c:axId val="61576704"/>
      </c:scatterChart>
      <c:valAx>
        <c:axId val="61570432"/>
        <c:scaling>
          <c:orientation val="minMax"/>
        </c:scaling>
        <c:delete val="0"/>
        <c:axPos val="b"/>
        <c:numFmt formatCode="0"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61576704"/>
        <c:crosses val="autoZero"/>
        <c:crossBetween val="midCat"/>
      </c:valAx>
      <c:valAx>
        <c:axId val="61576704"/>
        <c:scaling>
          <c:orientation val="minMax"/>
        </c:scaling>
        <c:delete val="0"/>
        <c:axPos val="l"/>
        <c:numFmt formatCode="0"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61570432"/>
        <c:crosses val="autoZero"/>
        <c:crossBetween val="midCat"/>
      </c:valAx>
      <c:spPr>
        <a:noFill/>
        <a:ln w="25400">
          <a:noFill/>
        </a:ln>
      </c:spPr>
    </c:plotArea>
    <c:plotVisOnly val="1"/>
    <c:dispBlanksAs val="gap"/>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330261664785535"/>
          <c:y val="9.2251088725007077E-2"/>
          <c:w val="0.76635747163853163"/>
          <c:h val="0.75645892754505795"/>
        </c:manualLayout>
      </c:layout>
      <c:scatterChart>
        <c:scatterStyle val="lineMarker"/>
        <c:varyColors val="0"/>
        <c:ser>
          <c:idx val="0"/>
          <c:order val="0"/>
          <c:tx>
            <c:v>Bocche</c:v>
          </c:tx>
          <c:spPr>
            <a:ln w="28575">
              <a:noFill/>
            </a:ln>
          </c:spPr>
          <c:marker>
            <c:symbol val="diamond"/>
            <c:size val="5"/>
            <c:spPr>
              <a:solidFill>
                <a:srgbClr val="000080"/>
              </a:solidFill>
              <a:ln>
                <a:solidFill>
                  <a:srgbClr val="000080"/>
                </a:solidFill>
                <a:prstDash val="solid"/>
              </a:ln>
            </c:spPr>
          </c:marker>
          <c:xVal>
            <c:numRef>
              <c:f>Ubicazione!$C$8:$AF$8</c:f>
              <c:numCache>
                <c:formatCode>0.00</c:formatCode>
                <c:ptCount val="30"/>
                <c:pt idx="0">
                  <c:v>25.310000000000006</c:v>
                </c:pt>
                <c:pt idx="1">
                  <c:v>41.99</c:v>
                </c:pt>
                <c:pt idx="2">
                  <c:v>24.73</c:v>
                </c:pt>
                <c:pt idx="3">
                  <c:v>28.07</c:v>
                </c:pt>
                <c:pt idx="4">
                  <c:v>10.11</c:v>
                </c:pt>
                <c:pt idx="5">
                  <c:v>13.44</c:v>
                </c:pt>
                <c:pt idx="6">
                  <c:v>18.130000000000006</c:v>
                </c:pt>
                <c:pt idx="7">
                  <c:v>26.32</c:v>
                </c:pt>
                <c:pt idx="9">
                  <c:v>40.5</c:v>
                </c:pt>
                <c:pt idx="10">
                  <c:v>29.75</c:v>
                </c:pt>
                <c:pt idx="11">
                  <c:v>47.36</c:v>
                </c:pt>
                <c:pt idx="13">
                  <c:v>45.9</c:v>
                </c:pt>
                <c:pt idx="15">
                  <c:v>15.7</c:v>
                </c:pt>
                <c:pt idx="16">
                  <c:v>37.18</c:v>
                </c:pt>
                <c:pt idx="17">
                  <c:v>35.93</c:v>
                </c:pt>
                <c:pt idx="18">
                  <c:v>40.190000000000012</c:v>
                </c:pt>
                <c:pt idx="19">
                  <c:v>42.84</c:v>
                </c:pt>
                <c:pt idx="21">
                  <c:v>24.68</c:v>
                </c:pt>
                <c:pt idx="22">
                  <c:v>36.86</c:v>
                </c:pt>
                <c:pt idx="23">
                  <c:v>20.149999999999999</c:v>
                </c:pt>
                <c:pt idx="24">
                  <c:v>44.09</c:v>
                </c:pt>
                <c:pt idx="25">
                  <c:v>21.51</c:v>
                </c:pt>
                <c:pt idx="26">
                  <c:v>16.7</c:v>
                </c:pt>
                <c:pt idx="27">
                  <c:v>36.89</c:v>
                </c:pt>
                <c:pt idx="29">
                  <c:v>39.800000000000004</c:v>
                </c:pt>
              </c:numCache>
            </c:numRef>
          </c:xVal>
          <c:yVal>
            <c:numRef>
              <c:f>Ubicazione!$C$9:$AF$9</c:f>
              <c:numCache>
                <c:formatCode>0.00</c:formatCode>
                <c:ptCount val="30"/>
                <c:pt idx="0">
                  <c:v>0.4300000000000001</c:v>
                </c:pt>
                <c:pt idx="1">
                  <c:v>0.61000000000000021</c:v>
                </c:pt>
                <c:pt idx="2">
                  <c:v>0.4</c:v>
                </c:pt>
                <c:pt idx="3">
                  <c:v>0.46</c:v>
                </c:pt>
                <c:pt idx="4">
                  <c:v>0.21000000000000005</c:v>
                </c:pt>
                <c:pt idx="5">
                  <c:v>0.23</c:v>
                </c:pt>
                <c:pt idx="7">
                  <c:v>0.45</c:v>
                </c:pt>
                <c:pt idx="9">
                  <c:v>0.55000000000000004</c:v>
                </c:pt>
                <c:pt idx="10">
                  <c:v>0.47000000000000008</c:v>
                </c:pt>
                <c:pt idx="11">
                  <c:v>0.69000000000000017</c:v>
                </c:pt>
                <c:pt idx="13">
                  <c:v>0.68</c:v>
                </c:pt>
                <c:pt idx="15">
                  <c:v>0.28000000000000008</c:v>
                </c:pt>
                <c:pt idx="16">
                  <c:v>0.56000000000000005</c:v>
                </c:pt>
                <c:pt idx="17">
                  <c:v>0.54</c:v>
                </c:pt>
                <c:pt idx="18">
                  <c:v>0.58000000000000007</c:v>
                </c:pt>
                <c:pt idx="19">
                  <c:v>0.62000000000000022</c:v>
                </c:pt>
                <c:pt idx="21">
                  <c:v>0.41000000000000009</c:v>
                </c:pt>
                <c:pt idx="22">
                  <c:v>0.59</c:v>
                </c:pt>
                <c:pt idx="23">
                  <c:v>0.39000000000000012</c:v>
                </c:pt>
                <c:pt idx="24">
                  <c:v>0.64000000000000024</c:v>
                </c:pt>
                <c:pt idx="25">
                  <c:v>0.37000000000000011</c:v>
                </c:pt>
                <c:pt idx="26">
                  <c:v>0.29000000000000009</c:v>
                </c:pt>
                <c:pt idx="27">
                  <c:v>0.56999999999999995</c:v>
                </c:pt>
                <c:pt idx="29">
                  <c:v>0.59</c:v>
                </c:pt>
              </c:numCache>
            </c:numRef>
          </c:yVal>
          <c:smooth val="0"/>
          <c:extLst>
            <c:ext xmlns:c16="http://schemas.microsoft.com/office/drawing/2014/chart" uri="{C3380CC4-5D6E-409C-BE32-E72D297353CC}">
              <c16:uniqueId val="{00000000-C76C-4753-8509-A20D7118C1AD}"/>
            </c:ext>
          </c:extLst>
        </c:ser>
        <c:ser>
          <c:idx val="4"/>
          <c:order val="1"/>
          <c:tx>
            <c:v>Aussa</c:v>
          </c:tx>
          <c:spPr>
            <a:ln w="28575">
              <a:noFill/>
            </a:ln>
          </c:spPr>
          <c:marker>
            <c:symbol val="circle"/>
            <c:size val="5"/>
            <c:spPr>
              <a:solidFill>
                <a:srgbClr val="FFFFFF"/>
              </a:solidFill>
              <a:ln>
                <a:solidFill>
                  <a:srgbClr val="000000"/>
                </a:solidFill>
                <a:prstDash val="solid"/>
              </a:ln>
            </c:spPr>
          </c:marker>
          <c:xVal>
            <c:numRef>
              <c:f>Ubicazione!$AM$8:$AS$8</c:f>
              <c:numCache>
                <c:formatCode>0.00</c:formatCode>
                <c:ptCount val="7"/>
                <c:pt idx="0">
                  <c:v>45.52</c:v>
                </c:pt>
                <c:pt idx="1">
                  <c:v>23.54</c:v>
                </c:pt>
                <c:pt idx="2">
                  <c:v>43.71</c:v>
                </c:pt>
                <c:pt idx="3">
                  <c:v>43.720000000000013</c:v>
                </c:pt>
                <c:pt idx="5">
                  <c:v>51.54</c:v>
                </c:pt>
                <c:pt idx="6">
                  <c:v>53.81</c:v>
                </c:pt>
              </c:numCache>
            </c:numRef>
          </c:xVal>
          <c:yVal>
            <c:numRef>
              <c:f>Ubicazione!$AM$9:$AS$9</c:f>
              <c:numCache>
                <c:formatCode>0.00</c:formatCode>
                <c:ptCount val="7"/>
                <c:pt idx="0">
                  <c:v>0.68</c:v>
                </c:pt>
                <c:pt idx="1">
                  <c:v>0.41000000000000009</c:v>
                </c:pt>
                <c:pt idx="2">
                  <c:v>0.67000000000000026</c:v>
                </c:pt>
                <c:pt idx="3">
                  <c:v>0.62000000000000022</c:v>
                </c:pt>
                <c:pt idx="5">
                  <c:v>0.81</c:v>
                </c:pt>
                <c:pt idx="6">
                  <c:v>0.8</c:v>
                </c:pt>
              </c:numCache>
            </c:numRef>
          </c:yVal>
          <c:smooth val="0"/>
          <c:extLst>
            <c:ext xmlns:c16="http://schemas.microsoft.com/office/drawing/2014/chart" uri="{C3380CC4-5D6E-409C-BE32-E72D297353CC}">
              <c16:uniqueId val="{00000001-C76C-4753-8509-A20D7118C1AD}"/>
            </c:ext>
          </c:extLst>
        </c:ser>
        <c:ser>
          <c:idx val="1"/>
          <c:order val="2"/>
          <c:tx>
            <c:v>U CRUST</c:v>
          </c:tx>
          <c:spPr>
            <a:ln w="28575">
              <a:noFill/>
            </a:ln>
          </c:spPr>
          <c:marker>
            <c:symbol val="circle"/>
            <c:size val="8"/>
            <c:spPr>
              <a:solidFill>
                <a:srgbClr val="FFFF00"/>
              </a:solidFill>
              <a:ln>
                <a:solidFill>
                  <a:srgbClr val="000000"/>
                </a:solidFill>
                <a:prstDash val="solid"/>
              </a:ln>
            </c:spPr>
          </c:marker>
          <c:xVal>
            <c:numRef>
              <c:f>Sheet2!$AP$5</c:f>
              <c:numCache>
                <c:formatCode>0.00</c:formatCode>
                <c:ptCount val="1"/>
                <c:pt idx="0">
                  <c:v>66.599999999999994</c:v>
                </c:pt>
              </c:numCache>
            </c:numRef>
          </c:xVal>
          <c:yVal>
            <c:numRef>
              <c:f>Sheet2!$AP$6</c:f>
              <c:numCache>
                <c:formatCode>0.00</c:formatCode>
                <c:ptCount val="1"/>
                <c:pt idx="0">
                  <c:v>0.64000000000000024</c:v>
                </c:pt>
              </c:numCache>
            </c:numRef>
          </c:yVal>
          <c:smooth val="0"/>
          <c:extLst>
            <c:ext xmlns:c16="http://schemas.microsoft.com/office/drawing/2014/chart" uri="{C3380CC4-5D6E-409C-BE32-E72D297353CC}">
              <c16:uniqueId val="{00000002-C76C-4753-8509-A20D7118C1AD}"/>
            </c:ext>
          </c:extLst>
        </c:ser>
        <c:ser>
          <c:idx val="2"/>
          <c:order val="3"/>
          <c:tx>
            <c:v>LC</c:v>
          </c:tx>
          <c:spPr>
            <a:ln w="28575">
              <a:noFill/>
            </a:ln>
          </c:spPr>
          <c:marker>
            <c:symbol val="circle"/>
            <c:size val="8"/>
            <c:spPr>
              <a:solidFill>
                <a:srgbClr val="FF0000"/>
              </a:solidFill>
              <a:ln>
                <a:solidFill>
                  <a:srgbClr val="000000"/>
                </a:solidFill>
                <a:prstDash val="solid"/>
              </a:ln>
            </c:spPr>
          </c:marker>
          <c:xVal>
            <c:numRef>
              <c:f>Sheet2!$AR$5</c:f>
              <c:numCache>
                <c:formatCode>0.00</c:formatCode>
                <c:ptCount val="1"/>
                <c:pt idx="0">
                  <c:v>53.4</c:v>
                </c:pt>
              </c:numCache>
            </c:numRef>
          </c:xVal>
          <c:yVal>
            <c:numRef>
              <c:f>Sheet2!$AR$6</c:f>
              <c:numCache>
                <c:formatCode>0.00</c:formatCode>
                <c:ptCount val="1"/>
                <c:pt idx="0">
                  <c:v>0.82000000000000017</c:v>
                </c:pt>
              </c:numCache>
            </c:numRef>
          </c:yVal>
          <c:smooth val="0"/>
          <c:extLst>
            <c:ext xmlns:c16="http://schemas.microsoft.com/office/drawing/2014/chart" uri="{C3380CC4-5D6E-409C-BE32-E72D297353CC}">
              <c16:uniqueId val="{00000003-C76C-4753-8509-A20D7118C1AD}"/>
            </c:ext>
          </c:extLst>
        </c:ser>
        <c:ser>
          <c:idx val="3"/>
          <c:order val="4"/>
          <c:tx>
            <c:v>venezia</c:v>
          </c:tx>
          <c:spPr>
            <a:ln w="28575">
              <a:noFill/>
            </a:ln>
          </c:spPr>
          <c:marker>
            <c:symbol val="x"/>
            <c:size val="7"/>
            <c:spPr>
              <a:noFill/>
              <a:ln>
                <a:solidFill>
                  <a:srgbClr val="FF0000"/>
                </a:solidFill>
                <a:prstDash val="solid"/>
              </a:ln>
            </c:spPr>
          </c:marker>
          <c:xVal>
            <c:numRef>
              <c:f>Sheet2!$AT$5:$AX$5</c:f>
              <c:numCache>
                <c:formatCode>0.00</c:formatCode>
                <c:ptCount val="5"/>
                <c:pt idx="0">
                  <c:v>27.8</c:v>
                </c:pt>
                <c:pt idx="1">
                  <c:v>30.312999999999999</c:v>
                </c:pt>
                <c:pt idx="2">
                  <c:v>34.11</c:v>
                </c:pt>
                <c:pt idx="3">
                  <c:v>48.28</c:v>
                </c:pt>
                <c:pt idx="4">
                  <c:v>47.63</c:v>
                </c:pt>
              </c:numCache>
            </c:numRef>
          </c:xVal>
          <c:yVal>
            <c:numRef>
              <c:f>Sheet2!$AT$6:$AX$6</c:f>
              <c:numCache>
                <c:formatCode>0.00</c:formatCode>
                <c:ptCount val="5"/>
                <c:pt idx="0">
                  <c:v>0.37000000000000011</c:v>
                </c:pt>
                <c:pt idx="1">
                  <c:v>0.39000000000000012</c:v>
                </c:pt>
                <c:pt idx="2">
                  <c:v>0.4300000000000001</c:v>
                </c:pt>
                <c:pt idx="3">
                  <c:v>0.68</c:v>
                </c:pt>
                <c:pt idx="4">
                  <c:v>0.8</c:v>
                </c:pt>
              </c:numCache>
            </c:numRef>
          </c:yVal>
          <c:smooth val="0"/>
          <c:extLst>
            <c:ext xmlns:c16="http://schemas.microsoft.com/office/drawing/2014/chart" uri="{C3380CC4-5D6E-409C-BE32-E72D297353CC}">
              <c16:uniqueId val="{00000004-C76C-4753-8509-A20D7118C1AD}"/>
            </c:ext>
          </c:extLst>
        </c:ser>
        <c:dLbls>
          <c:showLegendKey val="0"/>
          <c:showVal val="0"/>
          <c:showCatName val="0"/>
          <c:showSerName val="0"/>
          <c:showPercent val="0"/>
          <c:showBubbleSize val="0"/>
        </c:dLbls>
        <c:axId val="63864832"/>
        <c:axId val="63866752"/>
      </c:scatterChart>
      <c:valAx>
        <c:axId val="63864832"/>
        <c:scaling>
          <c:orientation val="minMax"/>
        </c:scaling>
        <c:delete val="0"/>
        <c:axPos val="b"/>
        <c:numFmt formatCode="0.00" sourceLinked="1"/>
        <c:majorTickMark val="out"/>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en-US"/>
          </a:p>
        </c:txPr>
        <c:crossAx val="63866752"/>
        <c:crosses val="autoZero"/>
        <c:crossBetween val="midCat"/>
      </c:valAx>
      <c:valAx>
        <c:axId val="63866752"/>
        <c:scaling>
          <c:orientation val="minMax"/>
        </c:scaling>
        <c:delete val="0"/>
        <c:axPos val="l"/>
        <c:numFmt formatCode="0.00" sourceLinked="1"/>
        <c:majorTickMark val="out"/>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en-US"/>
          </a:p>
        </c:txPr>
        <c:crossAx val="63864832"/>
        <c:crosses val="autoZero"/>
        <c:crossBetween val="midCat"/>
      </c:valAx>
      <c:spPr>
        <a:noFill/>
        <a:ln w="25400">
          <a:noFill/>
        </a:ln>
      </c:spPr>
    </c:plotArea>
    <c:plotVisOnly val="1"/>
    <c:dispBlanksAs val="gap"/>
    <c:showDLblsOverMax val="0"/>
  </c:chart>
  <c:spPr>
    <a:solidFill>
      <a:srgbClr val="FFFFFF"/>
    </a:solidFill>
    <a:ln w="3175">
      <a:solidFill>
        <a:srgbClr val="000000"/>
      </a:solidFill>
      <a:prstDash val="solid"/>
    </a:ln>
  </c:spPr>
  <c:txPr>
    <a:bodyPr/>
    <a:lstStyle/>
    <a:p>
      <a:pPr>
        <a:defRPr sz="8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420084768203825"/>
          <c:y val="9.2592927491780566E-2"/>
          <c:w val="0.76489145292211624"/>
          <c:h val="0.75555828833292948"/>
        </c:manualLayout>
      </c:layout>
      <c:scatterChart>
        <c:scatterStyle val="lineMarker"/>
        <c:varyColors val="0"/>
        <c:ser>
          <c:idx val="0"/>
          <c:order val="0"/>
          <c:tx>
            <c:v>Bocche</c:v>
          </c:tx>
          <c:spPr>
            <a:ln w="28575">
              <a:noFill/>
            </a:ln>
          </c:spPr>
          <c:marker>
            <c:symbol val="diamond"/>
            <c:size val="5"/>
            <c:spPr>
              <a:solidFill>
                <a:srgbClr val="000080"/>
              </a:solidFill>
              <a:ln>
                <a:solidFill>
                  <a:srgbClr val="000080"/>
                </a:solidFill>
                <a:prstDash val="solid"/>
              </a:ln>
            </c:spPr>
          </c:marker>
          <c:xVal>
            <c:numRef>
              <c:f>Ubicazione!$C$8:$AF$8</c:f>
              <c:numCache>
                <c:formatCode>0.00</c:formatCode>
                <c:ptCount val="30"/>
                <c:pt idx="0">
                  <c:v>25.310000000000006</c:v>
                </c:pt>
                <c:pt idx="1">
                  <c:v>41.99</c:v>
                </c:pt>
                <c:pt idx="2">
                  <c:v>24.73</c:v>
                </c:pt>
                <c:pt idx="3">
                  <c:v>28.07</c:v>
                </c:pt>
                <c:pt idx="4">
                  <c:v>10.11</c:v>
                </c:pt>
                <c:pt idx="5">
                  <c:v>13.44</c:v>
                </c:pt>
                <c:pt idx="6">
                  <c:v>18.130000000000006</c:v>
                </c:pt>
                <c:pt idx="7">
                  <c:v>26.32</c:v>
                </c:pt>
                <c:pt idx="9">
                  <c:v>40.5</c:v>
                </c:pt>
                <c:pt idx="10">
                  <c:v>29.75</c:v>
                </c:pt>
                <c:pt idx="11">
                  <c:v>47.36</c:v>
                </c:pt>
                <c:pt idx="13">
                  <c:v>45.9</c:v>
                </c:pt>
                <c:pt idx="15">
                  <c:v>15.7</c:v>
                </c:pt>
                <c:pt idx="16">
                  <c:v>37.18</c:v>
                </c:pt>
                <c:pt idx="17">
                  <c:v>35.93</c:v>
                </c:pt>
                <c:pt idx="18">
                  <c:v>40.190000000000012</c:v>
                </c:pt>
                <c:pt idx="19">
                  <c:v>42.84</c:v>
                </c:pt>
                <c:pt idx="21">
                  <c:v>24.68</c:v>
                </c:pt>
                <c:pt idx="22">
                  <c:v>36.86</c:v>
                </c:pt>
                <c:pt idx="23">
                  <c:v>20.149999999999999</c:v>
                </c:pt>
                <c:pt idx="24">
                  <c:v>44.09</c:v>
                </c:pt>
                <c:pt idx="25">
                  <c:v>21.51</c:v>
                </c:pt>
                <c:pt idx="26">
                  <c:v>16.7</c:v>
                </c:pt>
                <c:pt idx="27">
                  <c:v>36.89</c:v>
                </c:pt>
                <c:pt idx="29">
                  <c:v>39.800000000000004</c:v>
                </c:pt>
              </c:numCache>
            </c:numRef>
          </c:xVal>
          <c:yVal>
            <c:numRef>
              <c:f>Ubicazione!$C$11:$AF$11</c:f>
              <c:numCache>
                <c:formatCode>0.00</c:formatCode>
                <c:ptCount val="30"/>
                <c:pt idx="0">
                  <c:v>3.52</c:v>
                </c:pt>
                <c:pt idx="1">
                  <c:v>5.4700000000000015</c:v>
                </c:pt>
                <c:pt idx="2">
                  <c:v>3.51</c:v>
                </c:pt>
                <c:pt idx="3">
                  <c:v>3.7</c:v>
                </c:pt>
                <c:pt idx="4">
                  <c:v>1.6800000000000004</c:v>
                </c:pt>
                <c:pt idx="5">
                  <c:v>2.09</c:v>
                </c:pt>
                <c:pt idx="7">
                  <c:v>3.75</c:v>
                </c:pt>
                <c:pt idx="9">
                  <c:v>4.3499999999999996</c:v>
                </c:pt>
                <c:pt idx="10">
                  <c:v>3.53</c:v>
                </c:pt>
                <c:pt idx="11">
                  <c:v>5.45</c:v>
                </c:pt>
                <c:pt idx="13">
                  <c:v>5.26</c:v>
                </c:pt>
                <c:pt idx="15">
                  <c:v>2.57</c:v>
                </c:pt>
                <c:pt idx="16">
                  <c:v>4.6099999999999985</c:v>
                </c:pt>
                <c:pt idx="17">
                  <c:v>4.28</c:v>
                </c:pt>
                <c:pt idx="18">
                  <c:v>4.9000000000000004</c:v>
                </c:pt>
                <c:pt idx="19">
                  <c:v>5.57</c:v>
                </c:pt>
                <c:pt idx="21">
                  <c:v>3.01</c:v>
                </c:pt>
                <c:pt idx="22">
                  <c:v>4.8599999999999985</c:v>
                </c:pt>
                <c:pt idx="23">
                  <c:v>3.4499999999999997</c:v>
                </c:pt>
                <c:pt idx="24">
                  <c:v>5.0599999999999996</c:v>
                </c:pt>
                <c:pt idx="25">
                  <c:v>2.71</c:v>
                </c:pt>
                <c:pt idx="26">
                  <c:v>2.3899999999999997</c:v>
                </c:pt>
                <c:pt idx="27">
                  <c:v>4.37</c:v>
                </c:pt>
                <c:pt idx="29">
                  <c:v>4.8899999999999997</c:v>
                </c:pt>
              </c:numCache>
            </c:numRef>
          </c:yVal>
          <c:smooth val="0"/>
          <c:extLst>
            <c:ext xmlns:c16="http://schemas.microsoft.com/office/drawing/2014/chart" uri="{C3380CC4-5D6E-409C-BE32-E72D297353CC}">
              <c16:uniqueId val="{00000000-0BE8-423C-BE45-97147A12ED44}"/>
            </c:ext>
          </c:extLst>
        </c:ser>
        <c:ser>
          <c:idx val="4"/>
          <c:order val="1"/>
          <c:tx>
            <c:v>Aussa</c:v>
          </c:tx>
          <c:spPr>
            <a:ln w="28575">
              <a:noFill/>
            </a:ln>
          </c:spPr>
          <c:marker>
            <c:symbol val="circle"/>
            <c:size val="5"/>
            <c:spPr>
              <a:solidFill>
                <a:srgbClr val="FFFFFF"/>
              </a:solidFill>
              <a:ln>
                <a:solidFill>
                  <a:srgbClr val="000000"/>
                </a:solidFill>
                <a:prstDash val="solid"/>
              </a:ln>
            </c:spPr>
          </c:marker>
          <c:xVal>
            <c:numRef>
              <c:f>Ubicazione!$AM$8:$AS$8</c:f>
              <c:numCache>
                <c:formatCode>0.00</c:formatCode>
                <c:ptCount val="7"/>
                <c:pt idx="0">
                  <c:v>45.52</c:v>
                </c:pt>
                <c:pt idx="1">
                  <c:v>23.54</c:v>
                </c:pt>
                <c:pt idx="2">
                  <c:v>43.71</c:v>
                </c:pt>
                <c:pt idx="3">
                  <c:v>43.720000000000013</c:v>
                </c:pt>
                <c:pt idx="5">
                  <c:v>51.54</c:v>
                </c:pt>
                <c:pt idx="6">
                  <c:v>53.81</c:v>
                </c:pt>
              </c:numCache>
            </c:numRef>
          </c:xVal>
          <c:yVal>
            <c:numRef>
              <c:f>Ubicazione!$AM$11:$AS$11</c:f>
              <c:numCache>
                <c:formatCode>0.00</c:formatCode>
                <c:ptCount val="7"/>
                <c:pt idx="0">
                  <c:v>5.6199999999999983</c:v>
                </c:pt>
                <c:pt idx="1">
                  <c:v>3.3</c:v>
                </c:pt>
                <c:pt idx="2">
                  <c:v>4.75</c:v>
                </c:pt>
                <c:pt idx="3">
                  <c:v>5.04</c:v>
                </c:pt>
                <c:pt idx="5">
                  <c:v>6.29</c:v>
                </c:pt>
                <c:pt idx="6">
                  <c:v>6.22</c:v>
                </c:pt>
              </c:numCache>
            </c:numRef>
          </c:yVal>
          <c:smooth val="0"/>
          <c:extLst>
            <c:ext xmlns:c16="http://schemas.microsoft.com/office/drawing/2014/chart" uri="{C3380CC4-5D6E-409C-BE32-E72D297353CC}">
              <c16:uniqueId val="{00000001-0BE8-423C-BE45-97147A12ED44}"/>
            </c:ext>
          </c:extLst>
        </c:ser>
        <c:ser>
          <c:idx val="1"/>
          <c:order val="2"/>
          <c:spPr>
            <a:ln w="28575">
              <a:noFill/>
            </a:ln>
          </c:spPr>
          <c:marker>
            <c:symbol val="circle"/>
            <c:size val="8"/>
            <c:spPr>
              <a:solidFill>
                <a:srgbClr val="FFFF00"/>
              </a:solidFill>
              <a:ln>
                <a:solidFill>
                  <a:srgbClr val="000000"/>
                </a:solidFill>
                <a:prstDash val="solid"/>
              </a:ln>
            </c:spPr>
          </c:marker>
          <c:xVal>
            <c:numRef>
              <c:f>Sheet2!$AP$5</c:f>
              <c:numCache>
                <c:formatCode>0.00</c:formatCode>
                <c:ptCount val="1"/>
                <c:pt idx="0">
                  <c:v>66.599999999999994</c:v>
                </c:pt>
              </c:numCache>
            </c:numRef>
          </c:xVal>
          <c:yVal>
            <c:numRef>
              <c:f>Sheet2!$AP$8</c:f>
              <c:numCache>
                <c:formatCode>0.00</c:formatCode>
                <c:ptCount val="1"/>
                <c:pt idx="0">
                  <c:v>5.04</c:v>
                </c:pt>
              </c:numCache>
            </c:numRef>
          </c:yVal>
          <c:smooth val="0"/>
          <c:extLst>
            <c:ext xmlns:c16="http://schemas.microsoft.com/office/drawing/2014/chart" uri="{C3380CC4-5D6E-409C-BE32-E72D297353CC}">
              <c16:uniqueId val="{00000002-0BE8-423C-BE45-97147A12ED44}"/>
            </c:ext>
          </c:extLst>
        </c:ser>
        <c:ser>
          <c:idx val="2"/>
          <c:order val="3"/>
          <c:spPr>
            <a:ln w="28575">
              <a:noFill/>
            </a:ln>
          </c:spPr>
          <c:marker>
            <c:symbol val="circle"/>
            <c:size val="8"/>
            <c:spPr>
              <a:solidFill>
                <a:srgbClr val="FF0000"/>
              </a:solidFill>
              <a:ln>
                <a:solidFill>
                  <a:srgbClr val="000000"/>
                </a:solidFill>
                <a:prstDash val="solid"/>
              </a:ln>
            </c:spPr>
          </c:marker>
          <c:xVal>
            <c:numRef>
              <c:f>Sheet2!$AR$5</c:f>
              <c:numCache>
                <c:formatCode>0.00</c:formatCode>
                <c:ptCount val="1"/>
                <c:pt idx="0">
                  <c:v>53.4</c:v>
                </c:pt>
              </c:numCache>
            </c:numRef>
          </c:xVal>
          <c:yVal>
            <c:numRef>
              <c:f>Sheet2!$AR$8</c:f>
              <c:numCache>
                <c:formatCode>0.00</c:formatCode>
                <c:ptCount val="1"/>
                <c:pt idx="0">
                  <c:v>8.57</c:v>
                </c:pt>
              </c:numCache>
            </c:numRef>
          </c:yVal>
          <c:smooth val="0"/>
          <c:extLst>
            <c:ext xmlns:c16="http://schemas.microsoft.com/office/drawing/2014/chart" uri="{C3380CC4-5D6E-409C-BE32-E72D297353CC}">
              <c16:uniqueId val="{00000003-0BE8-423C-BE45-97147A12ED44}"/>
            </c:ext>
          </c:extLst>
        </c:ser>
        <c:ser>
          <c:idx val="3"/>
          <c:order val="4"/>
          <c:tx>
            <c:v>venezia</c:v>
          </c:tx>
          <c:spPr>
            <a:ln w="28575">
              <a:noFill/>
            </a:ln>
          </c:spPr>
          <c:marker>
            <c:symbol val="x"/>
            <c:size val="8"/>
            <c:spPr>
              <a:noFill/>
              <a:ln>
                <a:solidFill>
                  <a:srgbClr val="FF0000"/>
                </a:solidFill>
                <a:prstDash val="solid"/>
              </a:ln>
            </c:spPr>
          </c:marker>
          <c:xVal>
            <c:numRef>
              <c:f>Sheet2!$AT$5:$AX$5</c:f>
              <c:numCache>
                <c:formatCode>0.00</c:formatCode>
                <c:ptCount val="5"/>
                <c:pt idx="0">
                  <c:v>27.8</c:v>
                </c:pt>
                <c:pt idx="1">
                  <c:v>30.312999999999999</c:v>
                </c:pt>
                <c:pt idx="2">
                  <c:v>34.11</c:v>
                </c:pt>
                <c:pt idx="3">
                  <c:v>48.28</c:v>
                </c:pt>
                <c:pt idx="4">
                  <c:v>47.63</c:v>
                </c:pt>
              </c:numCache>
            </c:numRef>
          </c:xVal>
          <c:yVal>
            <c:numRef>
              <c:f>Sheet2!$AT$8:$AX$8</c:f>
              <c:numCache>
                <c:formatCode>0.00</c:formatCode>
                <c:ptCount val="5"/>
                <c:pt idx="0">
                  <c:v>3</c:v>
                </c:pt>
                <c:pt idx="1">
                  <c:v>3</c:v>
                </c:pt>
                <c:pt idx="2">
                  <c:v>3.5</c:v>
                </c:pt>
                <c:pt idx="3">
                  <c:v>4.91</c:v>
                </c:pt>
                <c:pt idx="4">
                  <c:v>6.25</c:v>
                </c:pt>
              </c:numCache>
            </c:numRef>
          </c:yVal>
          <c:smooth val="0"/>
          <c:extLst>
            <c:ext xmlns:c16="http://schemas.microsoft.com/office/drawing/2014/chart" uri="{C3380CC4-5D6E-409C-BE32-E72D297353CC}">
              <c16:uniqueId val="{00000004-0BE8-423C-BE45-97147A12ED44}"/>
            </c:ext>
          </c:extLst>
        </c:ser>
        <c:dLbls>
          <c:showLegendKey val="0"/>
          <c:showVal val="0"/>
          <c:showCatName val="0"/>
          <c:showSerName val="0"/>
          <c:showPercent val="0"/>
          <c:showBubbleSize val="0"/>
        </c:dLbls>
        <c:axId val="63954304"/>
        <c:axId val="65021440"/>
      </c:scatterChart>
      <c:valAx>
        <c:axId val="63954304"/>
        <c:scaling>
          <c:orientation val="minMax"/>
        </c:scaling>
        <c:delete val="0"/>
        <c:axPos val="b"/>
        <c:numFmt formatCode="0.00" sourceLinked="1"/>
        <c:majorTickMark val="out"/>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en-US"/>
          </a:p>
        </c:txPr>
        <c:crossAx val="65021440"/>
        <c:crosses val="autoZero"/>
        <c:crossBetween val="midCat"/>
      </c:valAx>
      <c:valAx>
        <c:axId val="65021440"/>
        <c:scaling>
          <c:orientation val="minMax"/>
        </c:scaling>
        <c:delete val="0"/>
        <c:axPos val="l"/>
        <c:numFmt formatCode="0.00" sourceLinked="1"/>
        <c:majorTickMark val="out"/>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en-US"/>
          </a:p>
        </c:txPr>
        <c:crossAx val="63954304"/>
        <c:crosses val="autoZero"/>
        <c:crossBetween val="midCat"/>
      </c:valAx>
      <c:spPr>
        <a:noFill/>
        <a:ln w="25400">
          <a:noFill/>
        </a:ln>
      </c:spPr>
    </c:plotArea>
    <c:plotVisOnly val="1"/>
    <c:dispBlanksAs val="gap"/>
    <c:showDLblsOverMax val="0"/>
  </c:chart>
  <c:spPr>
    <a:solidFill>
      <a:srgbClr val="FFFFFF"/>
    </a:solidFill>
    <a:ln w="3175">
      <a:solidFill>
        <a:srgbClr val="000000"/>
      </a:solidFill>
      <a:prstDash val="solid"/>
    </a:ln>
  </c:spPr>
  <c:txPr>
    <a:bodyPr/>
    <a:lstStyle/>
    <a:p>
      <a:pPr>
        <a:defRPr sz="8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199426229757571"/>
          <c:y val="9.8425196850393748E-2"/>
          <c:w val="0.74766582598881104"/>
          <c:h val="0.74015748031496054"/>
        </c:manualLayout>
      </c:layout>
      <c:scatterChart>
        <c:scatterStyle val="lineMarker"/>
        <c:varyColors val="0"/>
        <c:ser>
          <c:idx val="0"/>
          <c:order val="0"/>
          <c:tx>
            <c:v>Bocche</c:v>
          </c:tx>
          <c:spPr>
            <a:ln w="28575">
              <a:noFill/>
            </a:ln>
          </c:spPr>
          <c:marker>
            <c:symbol val="diamond"/>
            <c:size val="5"/>
            <c:spPr>
              <a:solidFill>
                <a:srgbClr val="000080"/>
              </a:solidFill>
              <a:ln>
                <a:solidFill>
                  <a:srgbClr val="000080"/>
                </a:solidFill>
                <a:prstDash val="solid"/>
              </a:ln>
            </c:spPr>
          </c:marker>
          <c:xVal>
            <c:numRef>
              <c:f>Ubicazione!$C$8:$AF$8</c:f>
              <c:numCache>
                <c:formatCode>0.00</c:formatCode>
                <c:ptCount val="30"/>
                <c:pt idx="0">
                  <c:v>25.310000000000006</c:v>
                </c:pt>
                <c:pt idx="1">
                  <c:v>41.99</c:v>
                </c:pt>
                <c:pt idx="2">
                  <c:v>24.73</c:v>
                </c:pt>
                <c:pt idx="3">
                  <c:v>28.07</c:v>
                </c:pt>
                <c:pt idx="4">
                  <c:v>10.11</c:v>
                </c:pt>
                <c:pt idx="5">
                  <c:v>13.44</c:v>
                </c:pt>
                <c:pt idx="6">
                  <c:v>18.130000000000006</c:v>
                </c:pt>
                <c:pt idx="7">
                  <c:v>26.32</c:v>
                </c:pt>
                <c:pt idx="9">
                  <c:v>40.5</c:v>
                </c:pt>
                <c:pt idx="10">
                  <c:v>29.75</c:v>
                </c:pt>
                <c:pt idx="11">
                  <c:v>47.36</c:v>
                </c:pt>
                <c:pt idx="13">
                  <c:v>45.9</c:v>
                </c:pt>
                <c:pt idx="15">
                  <c:v>15.7</c:v>
                </c:pt>
                <c:pt idx="16">
                  <c:v>37.18</c:v>
                </c:pt>
                <c:pt idx="17">
                  <c:v>35.93</c:v>
                </c:pt>
                <c:pt idx="18">
                  <c:v>40.190000000000012</c:v>
                </c:pt>
                <c:pt idx="19">
                  <c:v>42.84</c:v>
                </c:pt>
                <c:pt idx="21">
                  <c:v>24.68</c:v>
                </c:pt>
                <c:pt idx="22">
                  <c:v>36.86</c:v>
                </c:pt>
                <c:pt idx="23">
                  <c:v>20.149999999999999</c:v>
                </c:pt>
                <c:pt idx="24">
                  <c:v>44.09</c:v>
                </c:pt>
                <c:pt idx="25">
                  <c:v>21.51</c:v>
                </c:pt>
                <c:pt idx="26">
                  <c:v>16.7</c:v>
                </c:pt>
                <c:pt idx="27">
                  <c:v>36.89</c:v>
                </c:pt>
                <c:pt idx="29">
                  <c:v>39.800000000000004</c:v>
                </c:pt>
              </c:numCache>
            </c:numRef>
          </c:xVal>
          <c:yVal>
            <c:numRef>
              <c:f>Ubicazione!$C$10:$AF$10</c:f>
              <c:numCache>
                <c:formatCode>0.00</c:formatCode>
                <c:ptCount val="30"/>
                <c:pt idx="0">
                  <c:v>6.29</c:v>
                </c:pt>
                <c:pt idx="1">
                  <c:v>11.02</c:v>
                </c:pt>
                <c:pt idx="2">
                  <c:v>4.71</c:v>
                </c:pt>
                <c:pt idx="3">
                  <c:v>5.9700000000000015</c:v>
                </c:pt>
                <c:pt idx="4">
                  <c:v>1.3800000000000001</c:v>
                </c:pt>
                <c:pt idx="5">
                  <c:v>1.84</c:v>
                </c:pt>
                <c:pt idx="6">
                  <c:v>2.11</c:v>
                </c:pt>
                <c:pt idx="7">
                  <c:v>5.38</c:v>
                </c:pt>
                <c:pt idx="9">
                  <c:v>9.41</c:v>
                </c:pt>
                <c:pt idx="10">
                  <c:v>5.7</c:v>
                </c:pt>
                <c:pt idx="11">
                  <c:v>11.88</c:v>
                </c:pt>
                <c:pt idx="13">
                  <c:v>12.06</c:v>
                </c:pt>
                <c:pt idx="15">
                  <c:v>3.02</c:v>
                </c:pt>
                <c:pt idx="16">
                  <c:v>9.99</c:v>
                </c:pt>
                <c:pt idx="17">
                  <c:v>9.3000000000000007</c:v>
                </c:pt>
                <c:pt idx="18">
                  <c:v>10.53</c:v>
                </c:pt>
                <c:pt idx="19">
                  <c:v>11.21</c:v>
                </c:pt>
                <c:pt idx="21">
                  <c:v>4.2699999999999996</c:v>
                </c:pt>
                <c:pt idx="22">
                  <c:v>7.71</c:v>
                </c:pt>
                <c:pt idx="23">
                  <c:v>3.7600000000000002</c:v>
                </c:pt>
                <c:pt idx="24">
                  <c:v>11.02</c:v>
                </c:pt>
                <c:pt idx="25">
                  <c:v>3.66</c:v>
                </c:pt>
                <c:pt idx="26">
                  <c:v>2.4499999999999997</c:v>
                </c:pt>
                <c:pt idx="27">
                  <c:v>8.6300000000000008</c:v>
                </c:pt>
                <c:pt idx="29">
                  <c:v>10.43</c:v>
                </c:pt>
              </c:numCache>
            </c:numRef>
          </c:yVal>
          <c:smooth val="0"/>
          <c:extLst>
            <c:ext xmlns:c16="http://schemas.microsoft.com/office/drawing/2014/chart" uri="{C3380CC4-5D6E-409C-BE32-E72D297353CC}">
              <c16:uniqueId val="{00000000-5710-4B95-B58A-64771EE04609}"/>
            </c:ext>
          </c:extLst>
        </c:ser>
        <c:ser>
          <c:idx val="4"/>
          <c:order val="1"/>
          <c:tx>
            <c:v>Aussa</c:v>
          </c:tx>
          <c:spPr>
            <a:ln w="28575">
              <a:noFill/>
            </a:ln>
          </c:spPr>
          <c:marker>
            <c:symbol val="circle"/>
            <c:size val="5"/>
            <c:spPr>
              <a:solidFill>
                <a:srgbClr val="FFFFFF"/>
              </a:solidFill>
              <a:ln>
                <a:solidFill>
                  <a:srgbClr val="000000"/>
                </a:solidFill>
                <a:prstDash val="solid"/>
              </a:ln>
            </c:spPr>
          </c:marker>
          <c:xVal>
            <c:numRef>
              <c:f>Ubicazione!$AM$8:$AS$8</c:f>
              <c:numCache>
                <c:formatCode>0.00</c:formatCode>
                <c:ptCount val="7"/>
                <c:pt idx="0">
                  <c:v>45.52</c:v>
                </c:pt>
                <c:pt idx="1">
                  <c:v>23.54</c:v>
                </c:pt>
                <c:pt idx="2">
                  <c:v>43.71</c:v>
                </c:pt>
                <c:pt idx="3">
                  <c:v>43.720000000000013</c:v>
                </c:pt>
                <c:pt idx="5">
                  <c:v>51.54</c:v>
                </c:pt>
                <c:pt idx="6">
                  <c:v>53.81</c:v>
                </c:pt>
              </c:numCache>
            </c:numRef>
          </c:xVal>
          <c:yVal>
            <c:numRef>
              <c:f>Ubicazione!$AM$10:$AS$10</c:f>
              <c:numCache>
                <c:formatCode>0.00</c:formatCode>
                <c:ptCount val="7"/>
                <c:pt idx="0">
                  <c:v>12.26</c:v>
                </c:pt>
                <c:pt idx="1">
                  <c:v>4.79</c:v>
                </c:pt>
                <c:pt idx="2">
                  <c:v>11.46</c:v>
                </c:pt>
                <c:pt idx="3">
                  <c:v>11.34</c:v>
                </c:pt>
                <c:pt idx="5">
                  <c:v>14.1</c:v>
                </c:pt>
                <c:pt idx="6">
                  <c:v>15.350000000000003</c:v>
                </c:pt>
              </c:numCache>
            </c:numRef>
          </c:yVal>
          <c:smooth val="0"/>
          <c:extLst>
            <c:ext xmlns:c16="http://schemas.microsoft.com/office/drawing/2014/chart" uri="{C3380CC4-5D6E-409C-BE32-E72D297353CC}">
              <c16:uniqueId val="{00000001-5710-4B95-B58A-64771EE04609}"/>
            </c:ext>
          </c:extLst>
        </c:ser>
        <c:ser>
          <c:idx val="1"/>
          <c:order val="2"/>
          <c:spPr>
            <a:ln w="28575">
              <a:noFill/>
            </a:ln>
          </c:spPr>
          <c:marker>
            <c:symbol val="circle"/>
            <c:size val="8"/>
            <c:spPr>
              <a:solidFill>
                <a:srgbClr val="FFFF00"/>
              </a:solidFill>
              <a:ln>
                <a:solidFill>
                  <a:srgbClr val="000000"/>
                </a:solidFill>
                <a:prstDash val="solid"/>
              </a:ln>
            </c:spPr>
          </c:marker>
          <c:xVal>
            <c:numRef>
              <c:f>Sheet2!$AP$5</c:f>
              <c:numCache>
                <c:formatCode>0.00</c:formatCode>
                <c:ptCount val="1"/>
                <c:pt idx="0">
                  <c:v>66.599999999999994</c:v>
                </c:pt>
              </c:numCache>
            </c:numRef>
          </c:xVal>
          <c:yVal>
            <c:numRef>
              <c:f>Sheet2!$AP$7</c:f>
              <c:numCache>
                <c:formatCode>0.00</c:formatCode>
                <c:ptCount val="1"/>
                <c:pt idx="0">
                  <c:v>15.4</c:v>
                </c:pt>
              </c:numCache>
            </c:numRef>
          </c:yVal>
          <c:smooth val="0"/>
          <c:extLst>
            <c:ext xmlns:c16="http://schemas.microsoft.com/office/drawing/2014/chart" uri="{C3380CC4-5D6E-409C-BE32-E72D297353CC}">
              <c16:uniqueId val="{00000002-5710-4B95-B58A-64771EE04609}"/>
            </c:ext>
          </c:extLst>
        </c:ser>
        <c:ser>
          <c:idx val="2"/>
          <c:order val="3"/>
          <c:spPr>
            <a:ln w="28575">
              <a:noFill/>
            </a:ln>
          </c:spPr>
          <c:marker>
            <c:symbol val="circle"/>
            <c:size val="8"/>
            <c:spPr>
              <a:solidFill>
                <a:srgbClr val="FF0000"/>
              </a:solidFill>
              <a:ln>
                <a:solidFill>
                  <a:srgbClr val="000000"/>
                </a:solidFill>
                <a:prstDash val="solid"/>
              </a:ln>
            </c:spPr>
          </c:marker>
          <c:xVal>
            <c:numRef>
              <c:f>Sheet2!$AR$5</c:f>
              <c:numCache>
                <c:formatCode>0.00</c:formatCode>
                <c:ptCount val="1"/>
                <c:pt idx="0">
                  <c:v>53.4</c:v>
                </c:pt>
              </c:numCache>
            </c:numRef>
          </c:xVal>
          <c:yVal>
            <c:numRef>
              <c:f>Sheet2!$AR$7</c:f>
              <c:numCache>
                <c:formatCode>0.00</c:formatCode>
                <c:ptCount val="1"/>
                <c:pt idx="0">
                  <c:v>16.899999999999999</c:v>
                </c:pt>
              </c:numCache>
            </c:numRef>
          </c:yVal>
          <c:smooth val="0"/>
          <c:extLst>
            <c:ext xmlns:c16="http://schemas.microsoft.com/office/drawing/2014/chart" uri="{C3380CC4-5D6E-409C-BE32-E72D297353CC}">
              <c16:uniqueId val="{00000003-5710-4B95-B58A-64771EE04609}"/>
            </c:ext>
          </c:extLst>
        </c:ser>
        <c:ser>
          <c:idx val="3"/>
          <c:order val="4"/>
          <c:spPr>
            <a:ln w="28575">
              <a:noFill/>
            </a:ln>
          </c:spPr>
          <c:marker>
            <c:symbol val="x"/>
            <c:size val="8"/>
            <c:spPr>
              <a:noFill/>
              <a:ln>
                <a:solidFill>
                  <a:srgbClr val="FF0000"/>
                </a:solidFill>
                <a:prstDash val="solid"/>
              </a:ln>
            </c:spPr>
          </c:marker>
          <c:xVal>
            <c:numRef>
              <c:f>Sheet2!$AT$5:$AX$5</c:f>
              <c:numCache>
                <c:formatCode>0.00</c:formatCode>
                <c:ptCount val="5"/>
                <c:pt idx="0">
                  <c:v>27.8</c:v>
                </c:pt>
                <c:pt idx="1">
                  <c:v>30.312999999999999</c:v>
                </c:pt>
                <c:pt idx="2">
                  <c:v>34.11</c:v>
                </c:pt>
                <c:pt idx="3">
                  <c:v>48.28</c:v>
                </c:pt>
                <c:pt idx="4">
                  <c:v>47.63</c:v>
                </c:pt>
              </c:numCache>
            </c:numRef>
          </c:xVal>
          <c:yVal>
            <c:numRef>
              <c:f>Sheet2!$AT$7:$AX$7</c:f>
              <c:numCache>
                <c:formatCode>0.00</c:formatCode>
                <c:ptCount val="5"/>
                <c:pt idx="0">
                  <c:v>8.7000000000000011</c:v>
                </c:pt>
                <c:pt idx="1">
                  <c:v>9.6</c:v>
                </c:pt>
                <c:pt idx="2">
                  <c:v>10.97</c:v>
                </c:pt>
                <c:pt idx="3">
                  <c:v>16.779999999999994</c:v>
                </c:pt>
                <c:pt idx="4">
                  <c:v>20.73</c:v>
                </c:pt>
              </c:numCache>
            </c:numRef>
          </c:yVal>
          <c:smooth val="0"/>
          <c:extLst>
            <c:ext xmlns:c16="http://schemas.microsoft.com/office/drawing/2014/chart" uri="{C3380CC4-5D6E-409C-BE32-E72D297353CC}">
              <c16:uniqueId val="{00000004-5710-4B95-B58A-64771EE04609}"/>
            </c:ext>
          </c:extLst>
        </c:ser>
        <c:dLbls>
          <c:showLegendKey val="0"/>
          <c:showVal val="0"/>
          <c:showCatName val="0"/>
          <c:showSerName val="0"/>
          <c:showPercent val="0"/>
          <c:showBubbleSize val="0"/>
        </c:dLbls>
        <c:axId val="65041152"/>
        <c:axId val="65127552"/>
      </c:scatterChart>
      <c:valAx>
        <c:axId val="65041152"/>
        <c:scaling>
          <c:orientation val="minMax"/>
        </c:scaling>
        <c:delete val="0"/>
        <c:axPos val="b"/>
        <c:numFmt formatCode="0.00" sourceLinked="1"/>
        <c:majorTickMark val="out"/>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en-US"/>
          </a:p>
        </c:txPr>
        <c:crossAx val="65127552"/>
        <c:crosses val="autoZero"/>
        <c:crossBetween val="midCat"/>
        <c:majorUnit val="20"/>
        <c:minorUnit val="5"/>
      </c:valAx>
      <c:valAx>
        <c:axId val="65127552"/>
        <c:scaling>
          <c:orientation val="minMax"/>
        </c:scaling>
        <c:delete val="0"/>
        <c:axPos val="l"/>
        <c:numFmt formatCode="0.00" sourceLinked="1"/>
        <c:majorTickMark val="out"/>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en-US"/>
          </a:p>
        </c:txPr>
        <c:crossAx val="65041152"/>
        <c:crosses val="autoZero"/>
        <c:crossBetween val="midCat"/>
      </c:valAx>
      <c:spPr>
        <a:noFill/>
        <a:ln w="25400">
          <a:noFill/>
        </a:ln>
      </c:spPr>
    </c:plotArea>
    <c:plotVisOnly val="1"/>
    <c:dispBlanksAs val="gap"/>
    <c:showDLblsOverMax val="0"/>
  </c:chart>
  <c:spPr>
    <a:solidFill>
      <a:srgbClr val="FFFFFF"/>
    </a:solidFill>
    <a:ln w="3175">
      <a:solidFill>
        <a:srgbClr val="000000"/>
      </a:solidFill>
      <a:prstDash val="solid"/>
    </a:ln>
  </c:spPr>
  <c:txPr>
    <a:bodyPr/>
    <a:lstStyle/>
    <a:p>
      <a:pPr>
        <a:defRPr sz="8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375000000000004"/>
          <c:y val="9.803959114426769E-2"/>
          <c:w val="0.76562500000000089"/>
          <c:h val="0.74117930905066276"/>
        </c:manualLayout>
      </c:layout>
      <c:scatterChart>
        <c:scatterStyle val="lineMarker"/>
        <c:varyColors val="0"/>
        <c:ser>
          <c:idx val="0"/>
          <c:order val="0"/>
          <c:tx>
            <c:v>Bocche</c:v>
          </c:tx>
          <c:spPr>
            <a:ln w="28575">
              <a:noFill/>
            </a:ln>
          </c:spPr>
          <c:marker>
            <c:symbol val="diamond"/>
            <c:size val="5"/>
            <c:spPr>
              <a:solidFill>
                <a:srgbClr val="000080"/>
              </a:solidFill>
              <a:ln>
                <a:solidFill>
                  <a:srgbClr val="000080"/>
                </a:solidFill>
                <a:prstDash val="solid"/>
              </a:ln>
            </c:spPr>
          </c:marker>
          <c:xVal>
            <c:numRef>
              <c:f>Ubicazione!$C$8:$AF$8</c:f>
              <c:numCache>
                <c:formatCode>0.00</c:formatCode>
                <c:ptCount val="30"/>
                <c:pt idx="0">
                  <c:v>25.310000000000006</c:v>
                </c:pt>
                <c:pt idx="1">
                  <c:v>41.99</c:v>
                </c:pt>
                <c:pt idx="2">
                  <c:v>24.73</c:v>
                </c:pt>
                <c:pt idx="3">
                  <c:v>28.07</c:v>
                </c:pt>
                <c:pt idx="4">
                  <c:v>10.11</c:v>
                </c:pt>
                <c:pt idx="5">
                  <c:v>13.44</c:v>
                </c:pt>
                <c:pt idx="6">
                  <c:v>18.130000000000006</c:v>
                </c:pt>
                <c:pt idx="7">
                  <c:v>26.32</c:v>
                </c:pt>
                <c:pt idx="9">
                  <c:v>40.5</c:v>
                </c:pt>
                <c:pt idx="10">
                  <c:v>29.75</c:v>
                </c:pt>
                <c:pt idx="11">
                  <c:v>47.36</c:v>
                </c:pt>
                <c:pt idx="13">
                  <c:v>45.9</c:v>
                </c:pt>
                <c:pt idx="15">
                  <c:v>15.7</c:v>
                </c:pt>
                <c:pt idx="16">
                  <c:v>37.18</c:v>
                </c:pt>
                <c:pt idx="17">
                  <c:v>35.93</c:v>
                </c:pt>
                <c:pt idx="18">
                  <c:v>40.190000000000012</c:v>
                </c:pt>
                <c:pt idx="19">
                  <c:v>42.84</c:v>
                </c:pt>
                <c:pt idx="21">
                  <c:v>24.68</c:v>
                </c:pt>
                <c:pt idx="22">
                  <c:v>36.86</c:v>
                </c:pt>
                <c:pt idx="23">
                  <c:v>20.149999999999999</c:v>
                </c:pt>
                <c:pt idx="24">
                  <c:v>44.09</c:v>
                </c:pt>
                <c:pt idx="25">
                  <c:v>21.51</c:v>
                </c:pt>
                <c:pt idx="26">
                  <c:v>16.7</c:v>
                </c:pt>
                <c:pt idx="27">
                  <c:v>36.89</c:v>
                </c:pt>
                <c:pt idx="29">
                  <c:v>39.800000000000004</c:v>
                </c:pt>
              </c:numCache>
            </c:numRef>
          </c:xVal>
          <c:yVal>
            <c:numRef>
              <c:f>Ubicazione!$C$12:$AF$12</c:f>
              <c:numCache>
                <c:formatCode>0.00</c:formatCode>
                <c:ptCount val="30"/>
                <c:pt idx="0">
                  <c:v>8.0000000000000029E-2</c:v>
                </c:pt>
                <c:pt idx="1">
                  <c:v>8.0000000000000029E-2</c:v>
                </c:pt>
                <c:pt idx="2">
                  <c:v>8.0000000000000029E-2</c:v>
                </c:pt>
                <c:pt idx="3">
                  <c:v>8.0000000000000029E-2</c:v>
                </c:pt>
                <c:pt idx="4">
                  <c:v>0.12000000000000002</c:v>
                </c:pt>
                <c:pt idx="5">
                  <c:v>0.11</c:v>
                </c:pt>
                <c:pt idx="6">
                  <c:v>0.12000000000000002</c:v>
                </c:pt>
                <c:pt idx="7">
                  <c:v>0.1</c:v>
                </c:pt>
                <c:pt idx="9">
                  <c:v>7.0000000000000021E-2</c:v>
                </c:pt>
                <c:pt idx="10">
                  <c:v>8.0000000000000029E-2</c:v>
                </c:pt>
                <c:pt idx="11">
                  <c:v>0.1</c:v>
                </c:pt>
                <c:pt idx="13">
                  <c:v>8.0000000000000029E-2</c:v>
                </c:pt>
                <c:pt idx="15">
                  <c:v>9.0000000000000024E-2</c:v>
                </c:pt>
                <c:pt idx="16">
                  <c:v>8.0000000000000029E-2</c:v>
                </c:pt>
                <c:pt idx="17">
                  <c:v>7.0000000000000021E-2</c:v>
                </c:pt>
                <c:pt idx="18">
                  <c:v>8.0000000000000029E-2</c:v>
                </c:pt>
                <c:pt idx="19">
                  <c:v>0.1</c:v>
                </c:pt>
                <c:pt idx="21">
                  <c:v>9.0000000000000024E-2</c:v>
                </c:pt>
                <c:pt idx="22">
                  <c:v>0.1</c:v>
                </c:pt>
                <c:pt idx="23">
                  <c:v>0.1</c:v>
                </c:pt>
                <c:pt idx="24">
                  <c:v>9.0000000000000024E-2</c:v>
                </c:pt>
                <c:pt idx="25">
                  <c:v>8.0000000000000029E-2</c:v>
                </c:pt>
                <c:pt idx="26">
                  <c:v>0.1</c:v>
                </c:pt>
                <c:pt idx="27">
                  <c:v>8.0000000000000029E-2</c:v>
                </c:pt>
                <c:pt idx="29">
                  <c:v>8.0000000000000029E-2</c:v>
                </c:pt>
              </c:numCache>
            </c:numRef>
          </c:yVal>
          <c:smooth val="0"/>
          <c:extLst>
            <c:ext xmlns:c16="http://schemas.microsoft.com/office/drawing/2014/chart" uri="{C3380CC4-5D6E-409C-BE32-E72D297353CC}">
              <c16:uniqueId val="{00000000-FE7F-4AAA-ADE5-C5D06E4A5A94}"/>
            </c:ext>
          </c:extLst>
        </c:ser>
        <c:ser>
          <c:idx val="4"/>
          <c:order val="1"/>
          <c:tx>
            <c:v>Aussa</c:v>
          </c:tx>
          <c:spPr>
            <a:ln w="28575">
              <a:noFill/>
            </a:ln>
          </c:spPr>
          <c:marker>
            <c:symbol val="circle"/>
            <c:size val="5"/>
            <c:spPr>
              <a:solidFill>
                <a:srgbClr val="FFFFFF"/>
              </a:solidFill>
              <a:ln>
                <a:solidFill>
                  <a:srgbClr val="000000"/>
                </a:solidFill>
                <a:prstDash val="solid"/>
              </a:ln>
            </c:spPr>
          </c:marker>
          <c:xVal>
            <c:numRef>
              <c:f>Ubicazione!$AM$8:$AS$8</c:f>
              <c:numCache>
                <c:formatCode>0.00</c:formatCode>
                <c:ptCount val="7"/>
                <c:pt idx="0">
                  <c:v>45.52</c:v>
                </c:pt>
                <c:pt idx="1">
                  <c:v>23.54</c:v>
                </c:pt>
                <c:pt idx="2">
                  <c:v>43.71</c:v>
                </c:pt>
                <c:pt idx="3">
                  <c:v>43.720000000000013</c:v>
                </c:pt>
                <c:pt idx="5">
                  <c:v>51.54</c:v>
                </c:pt>
                <c:pt idx="6">
                  <c:v>53.81</c:v>
                </c:pt>
              </c:numCache>
            </c:numRef>
          </c:xVal>
          <c:yVal>
            <c:numRef>
              <c:f>Ubicazione!$AM$12:$AS$12</c:f>
              <c:numCache>
                <c:formatCode>0.00</c:formatCode>
                <c:ptCount val="7"/>
                <c:pt idx="0">
                  <c:v>0.05</c:v>
                </c:pt>
                <c:pt idx="1">
                  <c:v>0.05</c:v>
                </c:pt>
                <c:pt idx="2">
                  <c:v>4.0000000000000015E-2</c:v>
                </c:pt>
                <c:pt idx="3">
                  <c:v>4.0000000000000015E-2</c:v>
                </c:pt>
                <c:pt idx="5">
                  <c:v>0.05</c:v>
                </c:pt>
                <c:pt idx="6">
                  <c:v>6.0000000000000019E-2</c:v>
                </c:pt>
              </c:numCache>
            </c:numRef>
          </c:yVal>
          <c:smooth val="0"/>
          <c:extLst>
            <c:ext xmlns:c16="http://schemas.microsoft.com/office/drawing/2014/chart" uri="{C3380CC4-5D6E-409C-BE32-E72D297353CC}">
              <c16:uniqueId val="{00000001-FE7F-4AAA-ADE5-C5D06E4A5A94}"/>
            </c:ext>
          </c:extLst>
        </c:ser>
        <c:ser>
          <c:idx val="1"/>
          <c:order val="2"/>
          <c:spPr>
            <a:ln w="28575">
              <a:noFill/>
            </a:ln>
          </c:spPr>
          <c:marker>
            <c:symbol val="circle"/>
            <c:size val="8"/>
            <c:spPr>
              <a:solidFill>
                <a:srgbClr val="FFFF00"/>
              </a:solidFill>
              <a:ln>
                <a:solidFill>
                  <a:srgbClr val="000000"/>
                </a:solidFill>
                <a:prstDash val="solid"/>
              </a:ln>
            </c:spPr>
          </c:marker>
          <c:xVal>
            <c:numRef>
              <c:f>Sheet2!$AP$5</c:f>
              <c:numCache>
                <c:formatCode>0.00</c:formatCode>
                <c:ptCount val="1"/>
                <c:pt idx="0">
                  <c:v>66.599999999999994</c:v>
                </c:pt>
              </c:numCache>
            </c:numRef>
          </c:xVal>
          <c:yVal>
            <c:numRef>
              <c:f>Sheet2!$AP$9</c:f>
              <c:numCache>
                <c:formatCode>0.00</c:formatCode>
                <c:ptCount val="1"/>
                <c:pt idx="0">
                  <c:v>0.1</c:v>
                </c:pt>
              </c:numCache>
            </c:numRef>
          </c:yVal>
          <c:smooth val="0"/>
          <c:extLst>
            <c:ext xmlns:c16="http://schemas.microsoft.com/office/drawing/2014/chart" uri="{C3380CC4-5D6E-409C-BE32-E72D297353CC}">
              <c16:uniqueId val="{00000002-FE7F-4AAA-ADE5-C5D06E4A5A94}"/>
            </c:ext>
          </c:extLst>
        </c:ser>
        <c:ser>
          <c:idx val="2"/>
          <c:order val="3"/>
          <c:spPr>
            <a:ln w="28575">
              <a:noFill/>
            </a:ln>
          </c:spPr>
          <c:marker>
            <c:symbol val="circle"/>
            <c:size val="8"/>
            <c:spPr>
              <a:solidFill>
                <a:srgbClr val="FF0000"/>
              </a:solidFill>
              <a:ln>
                <a:solidFill>
                  <a:srgbClr val="000000"/>
                </a:solidFill>
                <a:prstDash val="solid"/>
              </a:ln>
            </c:spPr>
          </c:marker>
          <c:xVal>
            <c:numRef>
              <c:f>Sheet2!$AR$5</c:f>
              <c:numCache>
                <c:formatCode>0.00</c:formatCode>
                <c:ptCount val="1"/>
                <c:pt idx="0">
                  <c:v>53.4</c:v>
                </c:pt>
              </c:numCache>
            </c:numRef>
          </c:xVal>
          <c:yVal>
            <c:numRef>
              <c:f>Sheet2!$AR$9</c:f>
              <c:numCache>
                <c:formatCode>0.00</c:formatCode>
                <c:ptCount val="1"/>
                <c:pt idx="0">
                  <c:v>0.1</c:v>
                </c:pt>
              </c:numCache>
            </c:numRef>
          </c:yVal>
          <c:smooth val="0"/>
          <c:extLst>
            <c:ext xmlns:c16="http://schemas.microsoft.com/office/drawing/2014/chart" uri="{C3380CC4-5D6E-409C-BE32-E72D297353CC}">
              <c16:uniqueId val="{00000003-FE7F-4AAA-ADE5-C5D06E4A5A94}"/>
            </c:ext>
          </c:extLst>
        </c:ser>
        <c:ser>
          <c:idx val="3"/>
          <c:order val="4"/>
          <c:tx>
            <c:v>venezia</c:v>
          </c:tx>
          <c:spPr>
            <a:ln w="28575">
              <a:noFill/>
            </a:ln>
          </c:spPr>
          <c:marker>
            <c:symbol val="x"/>
            <c:size val="8"/>
            <c:spPr>
              <a:noFill/>
              <a:ln>
                <a:solidFill>
                  <a:srgbClr val="FF0000"/>
                </a:solidFill>
                <a:prstDash val="solid"/>
              </a:ln>
            </c:spPr>
          </c:marker>
          <c:xVal>
            <c:numRef>
              <c:f>Sheet2!$AT$5:$AX$5</c:f>
              <c:numCache>
                <c:formatCode>0.00</c:formatCode>
                <c:ptCount val="5"/>
                <c:pt idx="0">
                  <c:v>27.8</c:v>
                </c:pt>
                <c:pt idx="1">
                  <c:v>30.312999999999999</c:v>
                </c:pt>
                <c:pt idx="2">
                  <c:v>34.11</c:v>
                </c:pt>
                <c:pt idx="3">
                  <c:v>48.28</c:v>
                </c:pt>
                <c:pt idx="4">
                  <c:v>47.63</c:v>
                </c:pt>
              </c:numCache>
            </c:numRef>
          </c:xVal>
          <c:yVal>
            <c:numRef>
              <c:f>Sheet2!$AT$9:$AX$9</c:f>
              <c:numCache>
                <c:formatCode>0.00</c:formatCode>
                <c:ptCount val="5"/>
                <c:pt idx="0">
                  <c:v>7.0000000000000021E-2</c:v>
                </c:pt>
                <c:pt idx="1">
                  <c:v>7.0000000000000021E-2</c:v>
                </c:pt>
                <c:pt idx="2">
                  <c:v>8.0000000000000029E-2</c:v>
                </c:pt>
                <c:pt idx="3">
                  <c:v>8.0000000000000029E-2</c:v>
                </c:pt>
                <c:pt idx="4">
                  <c:v>0.12000000000000002</c:v>
                </c:pt>
              </c:numCache>
            </c:numRef>
          </c:yVal>
          <c:smooth val="0"/>
          <c:extLst>
            <c:ext xmlns:c16="http://schemas.microsoft.com/office/drawing/2014/chart" uri="{C3380CC4-5D6E-409C-BE32-E72D297353CC}">
              <c16:uniqueId val="{00000004-FE7F-4AAA-ADE5-C5D06E4A5A94}"/>
            </c:ext>
          </c:extLst>
        </c:ser>
        <c:dLbls>
          <c:showLegendKey val="0"/>
          <c:showVal val="0"/>
          <c:showCatName val="0"/>
          <c:showSerName val="0"/>
          <c:showPercent val="0"/>
          <c:showBubbleSize val="0"/>
        </c:dLbls>
        <c:axId val="65657472"/>
        <c:axId val="65663744"/>
      </c:scatterChart>
      <c:valAx>
        <c:axId val="65657472"/>
        <c:scaling>
          <c:orientation val="minMax"/>
        </c:scaling>
        <c:delete val="0"/>
        <c:axPos val="b"/>
        <c:numFmt formatCode="0.00" sourceLinked="1"/>
        <c:majorTickMark val="out"/>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en-US"/>
          </a:p>
        </c:txPr>
        <c:crossAx val="65663744"/>
        <c:crosses val="autoZero"/>
        <c:crossBetween val="midCat"/>
      </c:valAx>
      <c:valAx>
        <c:axId val="65663744"/>
        <c:scaling>
          <c:orientation val="minMax"/>
          <c:min val="2.0000000000000011E-2"/>
        </c:scaling>
        <c:delete val="0"/>
        <c:axPos val="l"/>
        <c:numFmt formatCode="0.00" sourceLinked="1"/>
        <c:majorTickMark val="out"/>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en-US"/>
          </a:p>
        </c:txPr>
        <c:crossAx val="65657472"/>
        <c:crosses val="autoZero"/>
        <c:crossBetween val="midCat"/>
      </c:valAx>
      <c:spPr>
        <a:noFill/>
        <a:ln w="25400">
          <a:noFill/>
        </a:ln>
      </c:spPr>
    </c:plotArea>
    <c:plotVisOnly val="1"/>
    <c:dispBlanksAs val="gap"/>
    <c:showDLblsOverMax val="0"/>
  </c:chart>
  <c:spPr>
    <a:solidFill>
      <a:srgbClr val="FFFFFF"/>
    </a:solidFill>
    <a:ln w="3175">
      <a:solidFill>
        <a:srgbClr val="000000"/>
      </a:solidFill>
      <a:prstDash val="solid"/>
    </a:ln>
  </c:spPr>
  <c:txPr>
    <a:bodyPr/>
    <a:lstStyle/>
    <a:p>
      <a:pPr>
        <a:defRPr sz="8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125000000000011"/>
          <c:y val="0.10504223231156512"/>
          <c:w val="0.72812500000000058"/>
          <c:h val="0.72269055830356876"/>
        </c:manualLayout>
      </c:layout>
      <c:scatterChart>
        <c:scatterStyle val="lineMarker"/>
        <c:varyColors val="0"/>
        <c:ser>
          <c:idx val="0"/>
          <c:order val="0"/>
          <c:tx>
            <c:v>Bocche</c:v>
          </c:tx>
          <c:spPr>
            <a:ln w="28575">
              <a:noFill/>
            </a:ln>
          </c:spPr>
          <c:marker>
            <c:symbol val="diamond"/>
            <c:size val="5"/>
            <c:spPr>
              <a:solidFill>
                <a:srgbClr val="000080"/>
              </a:solidFill>
              <a:ln>
                <a:solidFill>
                  <a:srgbClr val="000080"/>
                </a:solidFill>
                <a:prstDash val="solid"/>
              </a:ln>
            </c:spPr>
          </c:marker>
          <c:xVal>
            <c:numRef>
              <c:f>Ubicazione!$C$8:$AD$8</c:f>
              <c:numCache>
                <c:formatCode>0.00</c:formatCode>
                <c:ptCount val="28"/>
                <c:pt idx="0">
                  <c:v>25.310000000000006</c:v>
                </c:pt>
                <c:pt idx="1">
                  <c:v>41.99</c:v>
                </c:pt>
                <c:pt idx="2">
                  <c:v>24.73</c:v>
                </c:pt>
                <c:pt idx="3">
                  <c:v>28.07</c:v>
                </c:pt>
                <c:pt idx="4">
                  <c:v>10.11</c:v>
                </c:pt>
                <c:pt idx="5">
                  <c:v>13.44</c:v>
                </c:pt>
                <c:pt idx="6">
                  <c:v>18.130000000000006</c:v>
                </c:pt>
                <c:pt idx="7">
                  <c:v>26.32</c:v>
                </c:pt>
                <c:pt idx="9">
                  <c:v>40.5</c:v>
                </c:pt>
                <c:pt idx="10">
                  <c:v>29.75</c:v>
                </c:pt>
                <c:pt idx="11">
                  <c:v>47.36</c:v>
                </c:pt>
                <c:pt idx="13">
                  <c:v>45.9</c:v>
                </c:pt>
                <c:pt idx="15">
                  <c:v>15.7</c:v>
                </c:pt>
                <c:pt idx="16">
                  <c:v>37.18</c:v>
                </c:pt>
                <c:pt idx="17">
                  <c:v>35.93</c:v>
                </c:pt>
                <c:pt idx="18">
                  <c:v>40.190000000000012</c:v>
                </c:pt>
                <c:pt idx="19">
                  <c:v>42.84</c:v>
                </c:pt>
                <c:pt idx="21">
                  <c:v>24.68</c:v>
                </c:pt>
                <c:pt idx="22">
                  <c:v>36.86</c:v>
                </c:pt>
                <c:pt idx="23">
                  <c:v>20.149999999999999</c:v>
                </c:pt>
                <c:pt idx="24">
                  <c:v>44.09</c:v>
                </c:pt>
                <c:pt idx="25">
                  <c:v>21.51</c:v>
                </c:pt>
                <c:pt idx="26">
                  <c:v>16.7</c:v>
                </c:pt>
                <c:pt idx="27">
                  <c:v>36.89</c:v>
                </c:pt>
              </c:numCache>
            </c:numRef>
          </c:xVal>
          <c:yVal>
            <c:numRef>
              <c:f>Ubicazione!$C$24:$AD$24</c:f>
              <c:numCache>
                <c:formatCode>0.00</c:formatCode>
                <c:ptCount val="28"/>
                <c:pt idx="0">
                  <c:v>63.02</c:v>
                </c:pt>
                <c:pt idx="1">
                  <c:v>37.340000000000003</c:v>
                </c:pt>
                <c:pt idx="2">
                  <c:v>65.460000000000022</c:v>
                </c:pt>
                <c:pt idx="3">
                  <c:v>60.55</c:v>
                </c:pt>
                <c:pt idx="4">
                  <c:v>86.240000000000023</c:v>
                </c:pt>
                <c:pt idx="5">
                  <c:v>81.86999999999999</c:v>
                </c:pt>
                <c:pt idx="6">
                  <c:v>77.81</c:v>
                </c:pt>
                <c:pt idx="7">
                  <c:v>62.740000000000009</c:v>
                </c:pt>
                <c:pt idx="9">
                  <c:v>43.09</c:v>
                </c:pt>
                <c:pt idx="10">
                  <c:v>59.18</c:v>
                </c:pt>
                <c:pt idx="11">
                  <c:v>31.1</c:v>
                </c:pt>
                <c:pt idx="13">
                  <c:v>32.620000000000012</c:v>
                </c:pt>
                <c:pt idx="15">
                  <c:v>77.64</c:v>
                </c:pt>
                <c:pt idx="16">
                  <c:v>44.84</c:v>
                </c:pt>
                <c:pt idx="17">
                  <c:v>47.15</c:v>
                </c:pt>
                <c:pt idx="18">
                  <c:v>40.700000000000003</c:v>
                </c:pt>
                <c:pt idx="19">
                  <c:v>36.42</c:v>
                </c:pt>
                <c:pt idx="21">
                  <c:v>66.63</c:v>
                </c:pt>
                <c:pt idx="22">
                  <c:v>48.150000000000006</c:v>
                </c:pt>
                <c:pt idx="23">
                  <c:v>71.31</c:v>
                </c:pt>
                <c:pt idx="24">
                  <c:v>35.83</c:v>
                </c:pt>
                <c:pt idx="25">
                  <c:v>70.97</c:v>
                </c:pt>
                <c:pt idx="26">
                  <c:v>77.53</c:v>
                </c:pt>
                <c:pt idx="27">
                  <c:v>47.600000000000009</c:v>
                </c:pt>
              </c:numCache>
            </c:numRef>
          </c:yVal>
          <c:smooth val="0"/>
          <c:extLst>
            <c:ext xmlns:c16="http://schemas.microsoft.com/office/drawing/2014/chart" uri="{C3380CC4-5D6E-409C-BE32-E72D297353CC}">
              <c16:uniqueId val="{00000000-2826-43A7-9B23-CD30C2679B64}"/>
            </c:ext>
          </c:extLst>
        </c:ser>
        <c:ser>
          <c:idx val="4"/>
          <c:order val="1"/>
          <c:tx>
            <c:v>Aussa</c:v>
          </c:tx>
          <c:spPr>
            <a:ln w="28575">
              <a:noFill/>
            </a:ln>
          </c:spPr>
          <c:marker>
            <c:symbol val="circle"/>
            <c:size val="5"/>
            <c:spPr>
              <a:solidFill>
                <a:srgbClr val="FFFFFF"/>
              </a:solidFill>
              <a:ln>
                <a:solidFill>
                  <a:srgbClr val="000000"/>
                </a:solidFill>
                <a:prstDash val="solid"/>
              </a:ln>
            </c:spPr>
          </c:marker>
          <c:xVal>
            <c:numRef>
              <c:f>Ubicazione!$AM$8:$AS$8</c:f>
              <c:numCache>
                <c:formatCode>0.00</c:formatCode>
                <c:ptCount val="7"/>
                <c:pt idx="0">
                  <c:v>45.52</c:v>
                </c:pt>
                <c:pt idx="1">
                  <c:v>23.54</c:v>
                </c:pt>
                <c:pt idx="2">
                  <c:v>43.71</c:v>
                </c:pt>
                <c:pt idx="3">
                  <c:v>43.720000000000013</c:v>
                </c:pt>
                <c:pt idx="5">
                  <c:v>51.54</c:v>
                </c:pt>
                <c:pt idx="6">
                  <c:v>53.81</c:v>
                </c:pt>
              </c:numCache>
            </c:numRef>
          </c:xVal>
          <c:yVal>
            <c:numRef>
              <c:f>Ubicazione!$AM$24:$AS$24</c:f>
              <c:numCache>
                <c:formatCode>0.00</c:formatCode>
                <c:ptCount val="7"/>
                <c:pt idx="0">
                  <c:v>32.89</c:v>
                </c:pt>
                <c:pt idx="1">
                  <c:v>66.900000000000006</c:v>
                </c:pt>
                <c:pt idx="2">
                  <c:v>36.800000000000004</c:v>
                </c:pt>
                <c:pt idx="3">
                  <c:v>34.720000000000013</c:v>
                </c:pt>
                <c:pt idx="5">
                  <c:v>24.009999999999991</c:v>
                </c:pt>
                <c:pt idx="6">
                  <c:v>19.490000000000002</c:v>
                </c:pt>
              </c:numCache>
            </c:numRef>
          </c:yVal>
          <c:smooth val="0"/>
          <c:extLst>
            <c:ext xmlns:c16="http://schemas.microsoft.com/office/drawing/2014/chart" uri="{C3380CC4-5D6E-409C-BE32-E72D297353CC}">
              <c16:uniqueId val="{00000001-2826-43A7-9B23-CD30C2679B64}"/>
            </c:ext>
          </c:extLst>
        </c:ser>
        <c:ser>
          <c:idx val="1"/>
          <c:order val="2"/>
          <c:spPr>
            <a:ln w="28575">
              <a:noFill/>
            </a:ln>
          </c:spPr>
          <c:marker>
            <c:symbol val="circle"/>
            <c:size val="8"/>
            <c:spPr>
              <a:solidFill>
                <a:srgbClr val="FFFF00"/>
              </a:solidFill>
              <a:ln>
                <a:solidFill>
                  <a:srgbClr val="000000"/>
                </a:solidFill>
                <a:prstDash val="solid"/>
              </a:ln>
            </c:spPr>
          </c:marker>
          <c:xVal>
            <c:numRef>
              <c:f>Sheet2!$AP$5</c:f>
              <c:numCache>
                <c:formatCode>0.00</c:formatCode>
                <c:ptCount val="1"/>
                <c:pt idx="0">
                  <c:v>66.599999999999994</c:v>
                </c:pt>
              </c:numCache>
            </c:numRef>
          </c:xVal>
          <c:yVal>
            <c:numRef>
              <c:f>Sheet2!$AP$15</c:f>
              <c:numCache>
                <c:formatCode>0.00</c:formatCode>
                <c:ptCount val="1"/>
                <c:pt idx="0">
                  <c:v>6.07</c:v>
                </c:pt>
              </c:numCache>
            </c:numRef>
          </c:yVal>
          <c:smooth val="0"/>
          <c:extLst>
            <c:ext xmlns:c16="http://schemas.microsoft.com/office/drawing/2014/chart" uri="{C3380CC4-5D6E-409C-BE32-E72D297353CC}">
              <c16:uniqueId val="{00000002-2826-43A7-9B23-CD30C2679B64}"/>
            </c:ext>
          </c:extLst>
        </c:ser>
        <c:ser>
          <c:idx val="2"/>
          <c:order val="3"/>
          <c:spPr>
            <a:ln w="28575">
              <a:noFill/>
            </a:ln>
          </c:spPr>
          <c:marker>
            <c:symbol val="triangle"/>
            <c:size val="5"/>
            <c:spPr>
              <a:solidFill>
                <a:srgbClr val="FFFF00"/>
              </a:solidFill>
              <a:ln>
                <a:solidFill>
                  <a:srgbClr val="FFFF00"/>
                </a:solidFill>
                <a:prstDash val="solid"/>
              </a:ln>
            </c:spPr>
          </c:marker>
          <c:dPt>
            <c:idx val="0"/>
            <c:marker>
              <c:symbol val="circle"/>
              <c:size val="8"/>
              <c:spPr>
                <a:solidFill>
                  <a:srgbClr val="FF0000"/>
                </a:solidFill>
                <a:ln>
                  <a:solidFill>
                    <a:srgbClr val="000000"/>
                  </a:solidFill>
                  <a:prstDash val="solid"/>
                </a:ln>
              </c:spPr>
            </c:marker>
            <c:bubble3D val="0"/>
            <c:extLst>
              <c:ext xmlns:c16="http://schemas.microsoft.com/office/drawing/2014/chart" uri="{C3380CC4-5D6E-409C-BE32-E72D297353CC}">
                <c16:uniqueId val="{00000003-2826-43A7-9B23-CD30C2679B64}"/>
              </c:ext>
            </c:extLst>
          </c:dPt>
          <c:xVal>
            <c:numRef>
              <c:f>Sheet2!$AR$5</c:f>
              <c:numCache>
                <c:formatCode>0.00</c:formatCode>
                <c:ptCount val="1"/>
                <c:pt idx="0">
                  <c:v>53.4</c:v>
                </c:pt>
              </c:numCache>
            </c:numRef>
          </c:xVal>
          <c:yVal>
            <c:numRef>
              <c:f>Sheet2!$AR$15</c:f>
              <c:numCache>
                <c:formatCode>0.00</c:formatCode>
                <c:ptCount val="1"/>
                <c:pt idx="0">
                  <c:v>16.829999999999991</c:v>
                </c:pt>
              </c:numCache>
            </c:numRef>
          </c:yVal>
          <c:smooth val="0"/>
          <c:extLst>
            <c:ext xmlns:c16="http://schemas.microsoft.com/office/drawing/2014/chart" uri="{C3380CC4-5D6E-409C-BE32-E72D297353CC}">
              <c16:uniqueId val="{00000004-2826-43A7-9B23-CD30C2679B64}"/>
            </c:ext>
          </c:extLst>
        </c:ser>
        <c:dLbls>
          <c:showLegendKey val="0"/>
          <c:showVal val="0"/>
          <c:showCatName val="0"/>
          <c:showSerName val="0"/>
          <c:showPercent val="0"/>
          <c:showBubbleSize val="0"/>
        </c:dLbls>
        <c:axId val="65718528"/>
        <c:axId val="65728512"/>
      </c:scatterChart>
      <c:valAx>
        <c:axId val="65718528"/>
        <c:scaling>
          <c:orientation val="minMax"/>
        </c:scaling>
        <c:delete val="0"/>
        <c:axPos val="b"/>
        <c:numFmt formatCode="0.00" sourceLinked="1"/>
        <c:majorTickMark val="out"/>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en-US"/>
          </a:p>
        </c:txPr>
        <c:crossAx val="65728512"/>
        <c:crosses val="autoZero"/>
        <c:crossBetween val="midCat"/>
      </c:valAx>
      <c:valAx>
        <c:axId val="65728512"/>
        <c:scaling>
          <c:orientation val="minMax"/>
        </c:scaling>
        <c:delete val="0"/>
        <c:axPos val="l"/>
        <c:numFmt formatCode="0.00" sourceLinked="1"/>
        <c:majorTickMark val="out"/>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en-US"/>
          </a:p>
        </c:txPr>
        <c:crossAx val="65718528"/>
        <c:crosses val="autoZero"/>
        <c:crossBetween val="midCat"/>
      </c:valAx>
      <c:spPr>
        <a:noFill/>
        <a:ln w="25400">
          <a:noFill/>
        </a:ln>
      </c:spPr>
    </c:plotArea>
    <c:plotVisOnly val="1"/>
    <c:dispBlanksAs val="gap"/>
    <c:showDLblsOverMax val="0"/>
  </c:chart>
  <c:spPr>
    <a:solidFill>
      <a:srgbClr val="FFFFFF"/>
    </a:solidFill>
    <a:ln w="3175">
      <a:solidFill>
        <a:srgbClr val="000000"/>
      </a:solidFill>
      <a:prstDash val="solid"/>
    </a:ln>
  </c:spPr>
  <c:txPr>
    <a:bodyPr/>
    <a:lstStyle/>
    <a:p>
      <a:pPr>
        <a:defRPr sz="8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1875"/>
          <c:y val="0.11764730018895292"/>
          <c:w val="0.76562500000000089"/>
          <c:h val="0.72269055830356876"/>
        </c:manualLayout>
      </c:layout>
      <c:scatterChart>
        <c:scatterStyle val="lineMarker"/>
        <c:varyColors val="0"/>
        <c:ser>
          <c:idx val="0"/>
          <c:order val="0"/>
          <c:tx>
            <c:v>Bocche</c:v>
          </c:tx>
          <c:spPr>
            <a:ln w="28575">
              <a:noFill/>
            </a:ln>
          </c:spPr>
          <c:marker>
            <c:symbol val="diamond"/>
            <c:size val="5"/>
            <c:spPr>
              <a:solidFill>
                <a:srgbClr val="000080"/>
              </a:solidFill>
              <a:ln>
                <a:solidFill>
                  <a:srgbClr val="000080"/>
                </a:solidFill>
                <a:prstDash val="solid"/>
              </a:ln>
            </c:spPr>
          </c:marker>
          <c:trendline>
            <c:spPr>
              <a:ln w="25400">
                <a:solidFill>
                  <a:srgbClr val="000000"/>
                </a:solidFill>
                <a:prstDash val="solid"/>
              </a:ln>
            </c:spPr>
            <c:trendlineType val="linear"/>
            <c:dispRSqr val="1"/>
            <c:dispEq val="0"/>
            <c:trendlineLbl>
              <c:layout>
                <c:manualLayout>
                  <c:x val="-8.0145997375328126E-2"/>
                  <c:y val="-8.5436633736092768E-2"/>
                </c:manualLayout>
              </c:layout>
              <c:numFmt formatCode="General" sourceLinked="0"/>
              <c:spPr>
                <a:noFill/>
                <a:ln w="25400">
                  <a:noFill/>
                </a:ln>
              </c:spPr>
              <c:txPr>
                <a:bodyPr/>
                <a:lstStyle/>
                <a:p>
                  <a:pPr>
                    <a:defRPr sz="800" b="0" i="0" u="none" strike="noStrike" baseline="0">
                      <a:solidFill>
                        <a:srgbClr val="000000"/>
                      </a:solidFill>
                      <a:latin typeface="Arial"/>
                      <a:ea typeface="Arial"/>
                      <a:cs typeface="Arial"/>
                    </a:defRPr>
                  </a:pPr>
                  <a:endParaRPr lang="en-US"/>
                </a:p>
              </c:txPr>
            </c:trendlineLbl>
          </c:trendline>
          <c:xVal>
            <c:numRef>
              <c:f>Ubicazione!$C$8:$AF$8</c:f>
              <c:numCache>
                <c:formatCode>0.00</c:formatCode>
                <c:ptCount val="30"/>
                <c:pt idx="0">
                  <c:v>25.310000000000006</c:v>
                </c:pt>
                <c:pt idx="1">
                  <c:v>41.99</c:v>
                </c:pt>
                <c:pt idx="2">
                  <c:v>24.73</c:v>
                </c:pt>
                <c:pt idx="3">
                  <c:v>28.07</c:v>
                </c:pt>
                <c:pt idx="4">
                  <c:v>10.11</c:v>
                </c:pt>
                <c:pt idx="5">
                  <c:v>13.44</c:v>
                </c:pt>
                <c:pt idx="6">
                  <c:v>18.130000000000006</c:v>
                </c:pt>
                <c:pt idx="7">
                  <c:v>26.32</c:v>
                </c:pt>
                <c:pt idx="9">
                  <c:v>40.5</c:v>
                </c:pt>
                <c:pt idx="10">
                  <c:v>29.75</c:v>
                </c:pt>
                <c:pt idx="11">
                  <c:v>47.36</c:v>
                </c:pt>
                <c:pt idx="13">
                  <c:v>45.9</c:v>
                </c:pt>
                <c:pt idx="15">
                  <c:v>15.7</c:v>
                </c:pt>
                <c:pt idx="16">
                  <c:v>37.18</c:v>
                </c:pt>
                <c:pt idx="17">
                  <c:v>35.93</c:v>
                </c:pt>
                <c:pt idx="18">
                  <c:v>40.190000000000012</c:v>
                </c:pt>
                <c:pt idx="19">
                  <c:v>42.84</c:v>
                </c:pt>
                <c:pt idx="21">
                  <c:v>24.68</c:v>
                </c:pt>
                <c:pt idx="22">
                  <c:v>36.86</c:v>
                </c:pt>
                <c:pt idx="23">
                  <c:v>20.149999999999999</c:v>
                </c:pt>
                <c:pt idx="24">
                  <c:v>44.09</c:v>
                </c:pt>
                <c:pt idx="25">
                  <c:v>21.51</c:v>
                </c:pt>
                <c:pt idx="26">
                  <c:v>16.7</c:v>
                </c:pt>
                <c:pt idx="27">
                  <c:v>36.89</c:v>
                </c:pt>
                <c:pt idx="29">
                  <c:v>39.800000000000004</c:v>
                </c:pt>
              </c:numCache>
            </c:numRef>
          </c:xVal>
          <c:yVal>
            <c:numRef>
              <c:f>Ubicazione!$C$17:$AF$17</c:f>
              <c:numCache>
                <c:formatCode>0.00</c:formatCode>
                <c:ptCount val="30"/>
                <c:pt idx="0">
                  <c:v>0.1</c:v>
                </c:pt>
                <c:pt idx="1">
                  <c:v>0.15000000000000005</c:v>
                </c:pt>
                <c:pt idx="2">
                  <c:v>0.1</c:v>
                </c:pt>
                <c:pt idx="3">
                  <c:v>0.1</c:v>
                </c:pt>
                <c:pt idx="4">
                  <c:v>7.0000000000000021E-2</c:v>
                </c:pt>
                <c:pt idx="5">
                  <c:v>8.0000000000000029E-2</c:v>
                </c:pt>
                <c:pt idx="6">
                  <c:v>8.0000000000000029E-2</c:v>
                </c:pt>
                <c:pt idx="7">
                  <c:v>0.11</c:v>
                </c:pt>
                <c:pt idx="9">
                  <c:v>9.0000000000000024E-2</c:v>
                </c:pt>
                <c:pt idx="10">
                  <c:v>0.1</c:v>
                </c:pt>
                <c:pt idx="11">
                  <c:v>0.14000000000000001</c:v>
                </c:pt>
                <c:pt idx="13">
                  <c:v>0.13</c:v>
                </c:pt>
                <c:pt idx="15">
                  <c:v>9.0000000000000024E-2</c:v>
                </c:pt>
                <c:pt idx="16">
                  <c:v>0.13</c:v>
                </c:pt>
                <c:pt idx="17">
                  <c:v>0.13</c:v>
                </c:pt>
                <c:pt idx="18">
                  <c:v>0.12000000000000002</c:v>
                </c:pt>
                <c:pt idx="19">
                  <c:v>0.15000000000000005</c:v>
                </c:pt>
                <c:pt idx="21">
                  <c:v>9.0000000000000024E-2</c:v>
                </c:pt>
                <c:pt idx="22">
                  <c:v>0.13</c:v>
                </c:pt>
                <c:pt idx="23">
                  <c:v>8.0000000000000029E-2</c:v>
                </c:pt>
                <c:pt idx="24">
                  <c:v>0.11</c:v>
                </c:pt>
                <c:pt idx="25">
                  <c:v>8.0000000000000029E-2</c:v>
                </c:pt>
                <c:pt idx="26">
                  <c:v>7.0000000000000021E-2</c:v>
                </c:pt>
                <c:pt idx="27">
                  <c:v>0.11</c:v>
                </c:pt>
                <c:pt idx="29">
                  <c:v>0.13</c:v>
                </c:pt>
              </c:numCache>
            </c:numRef>
          </c:yVal>
          <c:smooth val="0"/>
          <c:extLst>
            <c:ext xmlns:c16="http://schemas.microsoft.com/office/drawing/2014/chart" uri="{C3380CC4-5D6E-409C-BE32-E72D297353CC}">
              <c16:uniqueId val="{00000000-6E87-4177-BF9A-4A9E376FB283}"/>
            </c:ext>
          </c:extLst>
        </c:ser>
        <c:ser>
          <c:idx val="4"/>
          <c:order val="1"/>
          <c:tx>
            <c:v>Aussa</c:v>
          </c:tx>
          <c:spPr>
            <a:ln w="28575">
              <a:noFill/>
            </a:ln>
          </c:spPr>
          <c:marker>
            <c:symbol val="circle"/>
            <c:size val="5"/>
            <c:spPr>
              <a:solidFill>
                <a:srgbClr val="FFFFFF"/>
              </a:solidFill>
              <a:ln>
                <a:solidFill>
                  <a:srgbClr val="000000"/>
                </a:solidFill>
                <a:prstDash val="solid"/>
              </a:ln>
            </c:spPr>
          </c:marker>
          <c:xVal>
            <c:numRef>
              <c:f>Ubicazione!$AM$8:$AS$8</c:f>
              <c:numCache>
                <c:formatCode>0.00</c:formatCode>
                <c:ptCount val="7"/>
                <c:pt idx="0">
                  <c:v>45.52</c:v>
                </c:pt>
                <c:pt idx="1">
                  <c:v>23.54</c:v>
                </c:pt>
                <c:pt idx="2">
                  <c:v>43.71</c:v>
                </c:pt>
                <c:pt idx="3">
                  <c:v>43.720000000000013</c:v>
                </c:pt>
                <c:pt idx="5">
                  <c:v>51.54</c:v>
                </c:pt>
                <c:pt idx="6">
                  <c:v>53.81</c:v>
                </c:pt>
              </c:numCache>
            </c:numRef>
          </c:xVal>
          <c:yVal>
            <c:numRef>
              <c:f>Ubicazione!$AM$17:$AS$17</c:f>
              <c:numCache>
                <c:formatCode>0.00</c:formatCode>
                <c:ptCount val="7"/>
                <c:pt idx="0">
                  <c:v>0.31000000000000011</c:v>
                </c:pt>
                <c:pt idx="1">
                  <c:v>0.34</c:v>
                </c:pt>
                <c:pt idx="2">
                  <c:v>0.4300000000000001</c:v>
                </c:pt>
                <c:pt idx="3">
                  <c:v>0.35000000000000009</c:v>
                </c:pt>
                <c:pt idx="5">
                  <c:v>0.26</c:v>
                </c:pt>
                <c:pt idx="6">
                  <c:v>0.19</c:v>
                </c:pt>
              </c:numCache>
            </c:numRef>
          </c:yVal>
          <c:smooth val="0"/>
          <c:extLst>
            <c:ext xmlns:c16="http://schemas.microsoft.com/office/drawing/2014/chart" uri="{C3380CC4-5D6E-409C-BE32-E72D297353CC}">
              <c16:uniqueId val="{00000001-6E87-4177-BF9A-4A9E376FB283}"/>
            </c:ext>
          </c:extLst>
        </c:ser>
        <c:ser>
          <c:idx val="1"/>
          <c:order val="2"/>
          <c:spPr>
            <a:ln w="28575">
              <a:noFill/>
            </a:ln>
          </c:spPr>
          <c:marker>
            <c:symbol val="circle"/>
            <c:size val="8"/>
            <c:spPr>
              <a:solidFill>
                <a:srgbClr val="FFFF00"/>
              </a:solidFill>
              <a:ln>
                <a:solidFill>
                  <a:srgbClr val="000000"/>
                </a:solidFill>
                <a:prstDash val="solid"/>
              </a:ln>
            </c:spPr>
          </c:marker>
          <c:xVal>
            <c:numRef>
              <c:f>Sheet2!$AP$5</c:f>
              <c:numCache>
                <c:formatCode>0.00</c:formatCode>
                <c:ptCount val="1"/>
                <c:pt idx="0">
                  <c:v>66.599999999999994</c:v>
                </c:pt>
              </c:numCache>
            </c:numRef>
          </c:xVal>
          <c:yVal>
            <c:numRef>
              <c:f>Sheet2!$AP$14</c:f>
              <c:numCache>
                <c:formatCode>0.00</c:formatCode>
                <c:ptCount val="1"/>
                <c:pt idx="0">
                  <c:v>0.15000000000000005</c:v>
                </c:pt>
              </c:numCache>
            </c:numRef>
          </c:yVal>
          <c:smooth val="0"/>
          <c:extLst>
            <c:ext xmlns:c16="http://schemas.microsoft.com/office/drawing/2014/chart" uri="{C3380CC4-5D6E-409C-BE32-E72D297353CC}">
              <c16:uniqueId val="{00000002-6E87-4177-BF9A-4A9E376FB283}"/>
            </c:ext>
          </c:extLst>
        </c:ser>
        <c:ser>
          <c:idx val="2"/>
          <c:order val="3"/>
          <c:spPr>
            <a:ln w="28575">
              <a:noFill/>
            </a:ln>
          </c:spPr>
          <c:marker>
            <c:symbol val="circle"/>
            <c:size val="8"/>
            <c:spPr>
              <a:solidFill>
                <a:srgbClr val="FF0000"/>
              </a:solidFill>
              <a:ln>
                <a:solidFill>
                  <a:srgbClr val="000000"/>
                </a:solidFill>
                <a:prstDash val="solid"/>
              </a:ln>
            </c:spPr>
          </c:marker>
          <c:xVal>
            <c:numRef>
              <c:f>Sheet2!$AR$5</c:f>
              <c:numCache>
                <c:formatCode>0.00</c:formatCode>
                <c:ptCount val="1"/>
                <c:pt idx="0">
                  <c:v>53.4</c:v>
                </c:pt>
              </c:numCache>
            </c:numRef>
          </c:xVal>
          <c:yVal>
            <c:numRef>
              <c:f>Sheet2!$AR$14</c:f>
              <c:numCache>
                <c:formatCode>0.00</c:formatCode>
                <c:ptCount val="1"/>
                <c:pt idx="0">
                  <c:v>0.1</c:v>
                </c:pt>
              </c:numCache>
            </c:numRef>
          </c:yVal>
          <c:smooth val="0"/>
          <c:extLst>
            <c:ext xmlns:c16="http://schemas.microsoft.com/office/drawing/2014/chart" uri="{C3380CC4-5D6E-409C-BE32-E72D297353CC}">
              <c16:uniqueId val="{00000003-6E87-4177-BF9A-4A9E376FB283}"/>
            </c:ext>
          </c:extLst>
        </c:ser>
        <c:dLbls>
          <c:showLegendKey val="0"/>
          <c:showVal val="0"/>
          <c:showCatName val="0"/>
          <c:showSerName val="0"/>
          <c:showPercent val="0"/>
          <c:showBubbleSize val="0"/>
        </c:dLbls>
        <c:axId val="65844736"/>
        <c:axId val="65846656"/>
      </c:scatterChart>
      <c:valAx>
        <c:axId val="65844736"/>
        <c:scaling>
          <c:orientation val="minMax"/>
        </c:scaling>
        <c:delete val="0"/>
        <c:axPos val="b"/>
        <c:numFmt formatCode="0.00" sourceLinked="1"/>
        <c:majorTickMark val="out"/>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en-US"/>
          </a:p>
        </c:txPr>
        <c:crossAx val="65846656"/>
        <c:crosses val="autoZero"/>
        <c:crossBetween val="midCat"/>
      </c:valAx>
      <c:valAx>
        <c:axId val="65846656"/>
        <c:scaling>
          <c:orientation val="minMax"/>
        </c:scaling>
        <c:delete val="0"/>
        <c:axPos val="l"/>
        <c:numFmt formatCode="0.00" sourceLinked="1"/>
        <c:majorTickMark val="out"/>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en-US"/>
          </a:p>
        </c:txPr>
        <c:crossAx val="65844736"/>
        <c:crosses val="autoZero"/>
        <c:crossBetween val="midCat"/>
      </c:valAx>
      <c:spPr>
        <a:noFill/>
        <a:ln w="25400">
          <a:noFill/>
        </a:ln>
      </c:spPr>
    </c:plotArea>
    <c:plotVisOnly val="1"/>
    <c:dispBlanksAs val="gap"/>
    <c:showDLblsOverMax val="0"/>
  </c:chart>
  <c:spPr>
    <a:solidFill>
      <a:srgbClr val="FFFFFF"/>
    </a:solidFill>
    <a:ln w="3175">
      <a:solidFill>
        <a:srgbClr val="000000"/>
      </a:solidFill>
      <a:prstDash val="solid"/>
    </a:ln>
  </c:spPr>
  <c:txPr>
    <a:bodyPr/>
    <a:lstStyle/>
    <a:p>
      <a:pPr>
        <a:defRPr sz="8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330261664785535"/>
          <c:y val="0.10504223231156512"/>
          <c:w val="0.76635747163853163"/>
          <c:h val="0.72269055830356876"/>
        </c:manualLayout>
      </c:layout>
      <c:scatterChart>
        <c:scatterStyle val="lineMarker"/>
        <c:varyColors val="0"/>
        <c:ser>
          <c:idx val="0"/>
          <c:order val="0"/>
          <c:tx>
            <c:v>Bocche</c:v>
          </c:tx>
          <c:spPr>
            <a:ln w="28575">
              <a:noFill/>
            </a:ln>
          </c:spPr>
          <c:marker>
            <c:symbol val="diamond"/>
            <c:size val="5"/>
            <c:spPr>
              <a:solidFill>
                <a:srgbClr val="000080"/>
              </a:solidFill>
              <a:ln>
                <a:solidFill>
                  <a:srgbClr val="000080"/>
                </a:solidFill>
                <a:prstDash val="solid"/>
              </a:ln>
            </c:spPr>
          </c:marker>
          <c:xVal>
            <c:numRef>
              <c:f>Ubicazione!$C$8:$AF$8</c:f>
              <c:numCache>
                <c:formatCode>0.00</c:formatCode>
                <c:ptCount val="30"/>
                <c:pt idx="0">
                  <c:v>25.310000000000006</c:v>
                </c:pt>
                <c:pt idx="1">
                  <c:v>41.99</c:v>
                </c:pt>
                <c:pt idx="2">
                  <c:v>24.73</c:v>
                </c:pt>
                <c:pt idx="3">
                  <c:v>28.07</c:v>
                </c:pt>
                <c:pt idx="4">
                  <c:v>10.11</c:v>
                </c:pt>
                <c:pt idx="5">
                  <c:v>13.44</c:v>
                </c:pt>
                <c:pt idx="6">
                  <c:v>18.130000000000006</c:v>
                </c:pt>
                <c:pt idx="7">
                  <c:v>26.32</c:v>
                </c:pt>
                <c:pt idx="9">
                  <c:v>40.5</c:v>
                </c:pt>
                <c:pt idx="10">
                  <c:v>29.75</c:v>
                </c:pt>
                <c:pt idx="11">
                  <c:v>47.36</c:v>
                </c:pt>
                <c:pt idx="13">
                  <c:v>45.9</c:v>
                </c:pt>
                <c:pt idx="15">
                  <c:v>15.7</c:v>
                </c:pt>
                <c:pt idx="16">
                  <c:v>37.18</c:v>
                </c:pt>
                <c:pt idx="17">
                  <c:v>35.93</c:v>
                </c:pt>
                <c:pt idx="18">
                  <c:v>40.190000000000012</c:v>
                </c:pt>
                <c:pt idx="19">
                  <c:v>42.84</c:v>
                </c:pt>
                <c:pt idx="21">
                  <c:v>24.68</c:v>
                </c:pt>
                <c:pt idx="22">
                  <c:v>36.86</c:v>
                </c:pt>
                <c:pt idx="23">
                  <c:v>20.149999999999999</c:v>
                </c:pt>
                <c:pt idx="24">
                  <c:v>44.09</c:v>
                </c:pt>
                <c:pt idx="25">
                  <c:v>21.51</c:v>
                </c:pt>
                <c:pt idx="26">
                  <c:v>16.7</c:v>
                </c:pt>
                <c:pt idx="27">
                  <c:v>36.89</c:v>
                </c:pt>
                <c:pt idx="29">
                  <c:v>39.800000000000004</c:v>
                </c:pt>
              </c:numCache>
            </c:numRef>
          </c:xVal>
          <c:yVal>
            <c:numRef>
              <c:f>Ubicazione!$C$15:$AF$15</c:f>
              <c:numCache>
                <c:formatCode>0.00</c:formatCode>
                <c:ptCount val="30"/>
                <c:pt idx="0">
                  <c:v>0.38000000000000012</c:v>
                </c:pt>
                <c:pt idx="1">
                  <c:v>1.43</c:v>
                </c:pt>
                <c:pt idx="2">
                  <c:v>0.26</c:v>
                </c:pt>
                <c:pt idx="3">
                  <c:v>0.32000000000000012</c:v>
                </c:pt>
                <c:pt idx="4">
                  <c:v>4.0000000000000015E-2</c:v>
                </c:pt>
                <c:pt idx="5">
                  <c:v>8.0000000000000029E-2</c:v>
                </c:pt>
                <c:pt idx="6">
                  <c:v>0.31000000000000011</c:v>
                </c:pt>
                <c:pt idx="7">
                  <c:v>0.29000000000000009</c:v>
                </c:pt>
                <c:pt idx="9">
                  <c:v>0.7300000000000002</c:v>
                </c:pt>
                <c:pt idx="10">
                  <c:v>0.3600000000000001</c:v>
                </c:pt>
                <c:pt idx="11">
                  <c:v>1.3900000000000001</c:v>
                </c:pt>
                <c:pt idx="13">
                  <c:v>1.55</c:v>
                </c:pt>
                <c:pt idx="15">
                  <c:v>0.12000000000000002</c:v>
                </c:pt>
                <c:pt idx="16">
                  <c:v>0.9</c:v>
                </c:pt>
                <c:pt idx="17">
                  <c:v>0.8</c:v>
                </c:pt>
                <c:pt idx="18">
                  <c:v>1.1900000000000004</c:v>
                </c:pt>
                <c:pt idx="19">
                  <c:v>1.52</c:v>
                </c:pt>
                <c:pt idx="21">
                  <c:v>0.2</c:v>
                </c:pt>
                <c:pt idx="22">
                  <c:v>0.39000000000000012</c:v>
                </c:pt>
                <c:pt idx="23">
                  <c:v>0.17</c:v>
                </c:pt>
                <c:pt idx="24">
                  <c:v>1.52</c:v>
                </c:pt>
                <c:pt idx="25">
                  <c:v>0.17</c:v>
                </c:pt>
                <c:pt idx="26">
                  <c:v>0.1</c:v>
                </c:pt>
                <c:pt idx="27">
                  <c:v>0.6000000000000002</c:v>
                </c:pt>
                <c:pt idx="29">
                  <c:v>1.08</c:v>
                </c:pt>
              </c:numCache>
            </c:numRef>
          </c:yVal>
          <c:smooth val="0"/>
          <c:extLst>
            <c:ext xmlns:c16="http://schemas.microsoft.com/office/drawing/2014/chart" uri="{C3380CC4-5D6E-409C-BE32-E72D297353CC}">
              <c16:uniqueId val="{00000000-97B9-4BEA-A704-A766E445B0E2}"/>
            </c:ext>
          </c:extLst>
        </c:ser>
        <c:ser>
          <c:idx val="4"/>
          <c:order val="1"/>
          <c:tx>
            <c:v>Aussa</c:v>
          </c:tx>
          <c:spPr>
            <a:ln w="28575">
              <a:noFill/>
            </a:ln>
          </c:spPr>
          <c:marker>
            <c:symbol val="circle"/>
            <c:size val="5"/>
            <c:spPr>
              <a:solidFill>
                <a:srgbClr val="FFFFFF"/>
              </a:solidFill>
              <a:ln>
                <a:solidFill>
                  <a:srgbClr val="000000"/>
                </a:solidFill>
                <a:prstDash val="solid"/>
              </a:ln>
            </c:spPr>
          </c:marker>
          <c:xVal>
            <c:numRef>
              <c:f>Ubicazione!$AM$8:$AS$8</c:f>
              <c:numCache>
                <c:formatCode>0.00</c:formatCode>
                <c:ptCount val="7"/>
                <c:pt idx="0">
                  <c:v>45.52</c:v>
                </c:pt>
                <c:pt idx="1">
                  <c:v>23.54</c:v>
                </c:pt>
                <c:pt idx="2">
                  <c:v>43.71</c:v>
                </c:pt>
                <c:pt idx="3">
                  <c:v>43.720000000000013</c:v>
                </c:pt>
                <c:pt idx="5">
                  <c:v>51.54</c:v>
                </c:pt>
                <c:pt idx="6">
                  <c:v>53.81</c:v>
                </c:pt>
              </c:numCache>
            </c:numRef>
          </c:xVal>
          <c:yVal>
            <c:numRef>
              <c:f>Ubicazione!$AM$15:$AS$15</c:f>
              <c:numCache>
                <c:formatCode>0.00</c:formatCode>
                <c:ptCount val="7"/>
                <c:pt idx="0">
                  <c:v>1.32</c:v>
                </c:pt>
                <c:pt idx="1">
                  <c:v>0.31000000000000011</c:v>
                </c:pt>
                <c:pt idx="2">
                  <c:v>1.05</c:v>
                </c:pt>
                <c:pt idx="3">
                  <c:v>1.27</c:v>
                </c:pt>
                <c:pt idx="5">
                  <c:v>1.6300000000000001</c:v>
                </c:pt>
                <c:pt idx="6">
                  <c:v>2.15</c:v>
                </c:pt>
              </c:numCache>
            </c:numRef>
          </c:yVal>
          <c:smooth val="0"/>
          <c:extLst>
            <c:ext xmlns:c16="http://schemas.microsoft.com/office/drawing/2014/chart" uri="{C3380CC4-5D6E-409C-BE32-E72D297353CC}">
              <c16:uniqueId val="{00000001-97B9-4BEA-A704-A766E445B0E2}"/>
            </c:ext>
          </c:extLst>
        </c:ser>
        <c:ser>
          <c:idx val="1"/>
          <c:order val="2"/>
          <c:spPr>
            <a:ln w="28575">
              <a:noFill/>
            </a:ln>
          </c:spPr>
          <c:marker>
            <c:symbol val="circle"/>
            <c:size val="8"/>
            <c:spPr>
              <a:solidFill>
                <a:srgbClr val="FFFF00"/>
              </a:solidFill>
              <a:ln>
                <a:solidFill>
                  <a:srgbClr val="000000"/>
                </a:solidFill>
                <a:prstDash val="solid"/>
              </a:ln>
            </c:spPr>
          </c:marker>
          <c:xVal>
            <c:numRef>
              <c:f>Sheet2!$AP$5</c:f>
              <c:numCache>
                <c:formatCode>0.00</c:formatCode>
                <c:ptCount val="1"/>
                <c:pt idx="0">
                  <c:v>66.599999999999994</c:v>
                </c:pt>
              </c:numCache>
            </c:numRef>
          </c:xVal>
          <c:yVal>
            <c:numRef>
              <c:f>Sheet2!$AP$12</c:f>
              <c:numCache>
                <c:formatCode>0.00</c:formatCode>
                <c:ptCount val="1"/>
                <c:pt idx="0">
                  <c:v>3.27</c:v>
                </c:pt>
              </c:numCache>
            </c:numRef>
          </c:yVal>
          <c:smooth val="0"/>
          <c:extLst>
            <c:ext xmlns:c16="http://schemas.microsoft.com/office/drawing/2014/chart" uri="{C3380CC4-5D6E-409C-BE32-E72D297353CC}">
              <c16:uniqueId val="{00000002-97B9-4BEA-A704-A766E445B0E2}"/>
            </c:ext>
          </c:extLst>
        </c:ser>
        <c:ser>
          <c:idx val="2"/>
          <c:order val="3"/>
          <c:spPr>
            <a:ln w="28575">
              <a:noFill/>
            </a:ln>
          </c:spPr>
          <c:marker>
            <c:symbol val="circle"/>
            <c:size val="8"/>
            <c:spPr>
              <a:solidFill>
                <a:srgbClr val="FF0000"/>
              </a:solidFill>
              <a:ln>
                <a:solidFill>
                  <a:srgbClr val="000000"/>
                </a:solidFill>
                <a:prstDash val="solid"/>
              </a:ln>
            </c:spPr>
          </c:marker>
          <c:xVal>
            <c:numRef>
              <c:f>Sheet2!$AR$5</c:f>
              <c:numCache>
                <c:formatCode>0.00</c:formatCode>
                <c:ptCount val="1"/>
                <c:pt idx="0">
                  <c:v>53.4</c:v>
                </c:pt>
              </c:numCache>
            </c:numRef>
          </c:xVal>
          <c:yVal>
            <c:numRef>
              <c:f>Sheet2!$AR$12</c:f>
              <c:numCache>
                <c:formatCode>0.00</c:formatCode>
                <c:ptCount val="1"/>
                <c:pt idx="0">
                  <c:v>2.65</c:v>
                </c:pt>
              </c:numCache>
            </c:numRef>
          </c:yVal>
          <c:smooth val="0"/>
          <c:extLst>
            <c:ext xmlns:c16="http://schemas.microsoft.com/office/drawing/2014/chart" uri="{C3380CC4-5D6E-409C-BE32-E72D297353CC}">
              <c16:uniqueId val="{00000003-97B9-4BEA-A704-A766E445B0E2}"/>
            </c:ext>
          </c:extLst>
        </c:ser>
        <c:dLbls>
          <c:showLegendKey val="0"/>
          <c:showVal val="0"/>
          <c:showCatName val="0"/>
          <c:showSerName val="0"/>
          <c:showPercent val="0"/>
          <c:showBubbleSize val="0"/>
        </c:dLbls>
        <c:axId val="65925504"/>
        <c:axId val="65927424"/>
      </c:scatterChart>
      <c:valAx>
        <c:axId val="65925504"/>
        <c:scaling>
          <c:orientation val="minMax"/>
        </c:scaling>
        <c:delete val="0"/>
        <c:axPos val="b"/>
        <c:numFmt formatCode="0.00" sourceLinked="1"/>
        <c:majorTickMark val="out"/>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en-US"/>
          </a:p>
        </c:txPr>
        <c:crossAx val="65927424"/>
        <c:crosses val="autoZero"/>
        <c:crossBetween val="midCat"/>
      </c:valAx>
      <c:valAx>
        <c:axId val="65927424"/>
        <c:scaling>
          <c:orientation val="minMax"/>
        </c:scaling>
        <c:delete val="0"/>
        <c:axPos val="l"/>
        <c:numFmt formatCode="0.00" sourceLinked="1"/>
        <c:majorTickMark val="out"/>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en-US"/>
          </a:p>
        </c:txPr>
        <c:crossAx val="65925504"/>
        <c:crosses val="autoZero"/>
        <c:crossBetween val="midCat"/>
      </c:valAx>
      <c:spPr>
        <a:noFill/>
        <a:ln w="25400">
          <a:noFill/>
        </a:ln>
      </c:spPr>
    </c:plotArea>
    <c:plotVisOnly val="1"/>
    <c:dispBlanksAs val="gap"/>
    <c:showDLblsOverMax val="0"/>
  </c:chart>
  <c:spPr>
    <a:solidFill>
      <a:srgbClr val="FFFFFF"/>
    </a:solidFill>
    <a:ln w="3175">
      <a:solidFill>
        <a:srgbClr val="000000"/>
      </a:solidFill>
      <a:prstDash val="solid"/>
    </a:ln>
  </c:spPr>
  <c:txPr>
    <a:bodyPr/>
    <a:lstStyle/>
    <a:p>
      <a:pPr>
        <a:defRPr sz="8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drawing1.xml><?xml version="1.0" encoding="utf-8"?>
<c:userShapes xmlns:c="http://schemas.openxmlformats.org/drawingml/2006/chart">
  <cdr:relSizeAnchor xmlns:cdr="http://schemas.openxmlformats.org/drawingml/2006/chartDrawing">
    <cdr:from>
      <cdr:x>0.11905</cdr:x>
      <cdr:y>0.08333</cdr:y>
    </cdr:from>
    <cdr:to>
      <cdr:x>0.17371</cdr:x>
      <cdr:y>0.17836</cdr:y>
    </cdr:to>
    <cdr:sp macro="" textlink="">
      <cdr:nvSpPr>
        <cdr:cNvPr id="476161" name="Text Box 1"/>
        <cdr:cNvSpPr txBox="1">
          <a:spLocks xmlns:a="http://schemas.openxmlformats.org/drawingml/2006/main" noChangeArrowheads="1"/>
        </cdr:cNvSpPr>
      </cdr:nvSpPr>
      <cdr:spPr bwMode="auto">
        <a:xfrm xmlns:a="http://schemas.openxmlformats.org/drawingml/2006/main">
          <a:off x="576064" y="216024"/>
          <a:ext cx="264490" cy="24634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it-IT" sz="1400" b="0" i="0" u="none" strike="noStrike" baseline="0" dirty="0">
              <a:solidFill>
                <a:srgbClr val="000000"/>
              </a:solidFill>
              <a:latin typeface="Arial"/>
              <a:cs typeface="Arial"/>
            </a:rPr>
            <a:t>La</a:t>
          </a:r>
        </a:p>
      </cdr:txBody>
    </cdr:sp>
  </cdr:relSizeAnchor>
  <cdr:relSizeAnchor xmlns:cdr="http://schemas.openxmlformats.org/drawingml/2006/chartDrawing">
    <cdr:from>
      <cdr:x>0.90582</cdr:x>
      <cdr:y>0.74593</cdr:y>
    </cdr:from>
    <cdr:to>
      <cdr:x>0.96814</cdr:x>
      <cdr:y>0.84096</cdr:y>
    </cdr:to>
    <cdr:sp macro="" textlink="">
      <cdr:nvSpPr>
        <cdr:cNvPr id="476162" name="Text Box 2"/>
        <cdr:cNvSpPr txBox="1">
          <a:spLocks xmlns:a="http://schemas.openxmlformats.org/drawingml/2006/main" noChangeArrowheads="1"/>
        </cdr:cNvSpPr>
      </cdr:nvSpPr>
      <cdr:spPr bwMode="auto">
        <a:xfrm xmlns:a="http://schemas.openxmlformats.org/drawingml/2006/main">
          <a:off x="3600400" y="1872208"/>
          <a:ext cx="247697" cy="23852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it-IT" sz="1400" b="0" i="0" u="none" strike="noStrike" baseline="0" dirty="0">
              <a:solidFill>
                <a:srgbClr val="000000"/>
              </a:solidFill>
              <a:latin typeface="Arial"/>
              <a:cs typeface="Arial"/>
            </a:rPr>
            <a:t>Ce</a:t>
          </a:r>
        </a:p>
      </cdr:txBody>
    </cdr:sp>
  </cdr:relSizeAnchor>
  <cdr:relSizeAnchor xmlns:cdr="http://schemas.openxmlformats.org/drawingml/2006/chartDrawing">
    <cdr:from>
      <cdr:x>0.59525</cdr:x>
      <cdr:y>0.38889</cdr:y>
    </cdr:from>
    <cdr:to>
      <cdr:x>0.878</cdr:x>
      <cdr:y>0.74163</cdr:y>
    </cdr:to>
    <cdr:sp macro="" textlink="">
      <cdr:nvSpPr>
        <cdr:cNvPr id="4" name="CasellaDiTesto 3"/>
        <cdr:cNvSpPr txBox="1"/>
      </cdr:nvSpPr>
      <cdr:spPr>
        <a:xfrm xmlns:a="http://schemas.openxmlformats.org/drawingml/2006/main">
          <a:off x="2880320" y="1008112"/>
          <a:ext cx="1368152"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it-IT" sz="1100" dirty="0"/>
        </a:p>
      </cdr:txBody>
    </cdr:sp>
  </cdr:relSizeAnchor>
  <cdr:relSizeAnchor xmlns:cdr="http://schemas.openxmlformats.org/drawingml/2006/chartDrawing">
    <cdr:from>
      <cdr:x>0.58037</cdr:x>
      <cdr:y>0.44444</cdr:y>
    </cdr:from>
    <cdr:to>
      <cdr:x>0.76934</cdr:x>
      <cdr:y>0.79718</cdr:y>
    </cdr:to>
    <cdr:sp macro="" textlink="">
      <cdr:nvSpPr>
        <cdr:cNvPr id="5" name="CasellaDiTesto 4"/>
        <cdr:cNvSpPr txBox="1"/>
      </cdr:nvSpPr>
      <cdr:spPr>
        <a:xfrm xmlns:a="http://schemas.openxmlformats.org/drawingml/2006/main">
          <a:off x="2808312" y="115212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it-IT" sz="1800" dirty="0" smtClean="0"/>
            <a:t>“a” e funzione del</a:t>
          </a:r>
        </a:p>
        <a:p xmlns:a="http://schemas.openxmlformats.org/drawingml/2006/main">
          <a:r>
            <a:rPr lang="it-IT" sz="1800" dirty="0" smtClean="0"/>
            <a:t> solo primario</a:t>
          </a:r>
          <a:endParaRPr lang="it-IT" sz="1800" dirty="0"/>
        </a:p>
      </cdr:txBody>
    </cdr:sp>
  </cdr:relSizeAnchor>
</c:userShapes>
</file>

<file path=ppt/drawings/drawing10.xml><?xml version="1.0" encoding="utf-8"?>
<c:userShapes xmlns:c="http://schemas.openxmlformats.org/drawingml/2006/chart">
  <cdr:relSizeAnchor xmlns:cdr="http://schemas.openxmlformats.org/drawingml/2006/chartDrawing">
    <cdr:from>
      <cdr:x>0.60536</cdr:x>
      <cdr:y>0.75942</cdr:y>
    </cdr:from>
    <cdr:to>
      <cdr:x>0.70394</cdr:x>
      <cdr:y>0.84398</cdr:y>
    </cdr:to>
    <cdr:sp macro="" textlink="">
      <cdr:nvSpPr>
        <cdr:cNvPr id="172033" name="Text Box 1"/>
        <cdr:cNvSpPr txBox="1">
          <a:spLocks xmlns:a="http://schemas.openxmlformats.org/drawingml/2006/main" noChangeArrowheads="1"/>
        </cdr:cNvSpPr>
      </cdr:nvSpPr>
      <cdr:spPr bwMode="auto">
        <a:xfrm xmlns:a="http://schemas.openxmlformats.org/drawingml/2006/main">
          <a:off x="1854085" y="1731979"/>
          <a:ext cx="301411" cy="192493"/>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0">
            <a:defRPr sz="1000"/>
          </a:pPr>
          <a:r>
            <a:rPr lang="en-GB" sz="800" b="0" i="0" u="none" strike="noStrike" baseline="0">
              <a:solidFill>
                <a:srgbClr val="000000"/>
              </a:solidFill>
              <a:latin typeface="Arial"/>
              <a:cs typeface="Arial"/>
            </a:rPr>
            <a:t>SiO2</a:t>
          </a:r>
        </a:p>
      </cdr:txBody>
    </cdr:sp>
  </cdr:relSizeAnchor>
  <cdr:relSizeAnchor xmlns:cdr="http://schemas.openxmlformats.org/drawingml/2006/chartDrawing">
    <cdr:from>
      <cdr:x>0.22339</cdr:x>
      <cdr:y>0.04607</cdr:y>
    </cdr:from>
    <cdr:to>
      <cdr:x>0.46948</cdr:x>
      <cdr:y>0.12728</cdr:y>
    </cdr:to>
    <cdr:sp macro="" textlink="">
      <cdr:nvSpPr>
        <cdr:cNvPr id="172034" name="Text Box 2"/>
        <cdr:cNvSpPr txBox="1">
          <a:spLocks xmlns:a="http://schemas.openxmlformats.org/drawingml/2006/main" noChangeArrowheads="1"/>
        </cdr:cNvSpPr>
      </cdr:nvSpPr>
      <cdr:spPr bwMode="auto">
        <a:xfrm xmlns:a="http://schemas.openxmlformats.org/drawingml/2006/main">
          <a:off x="686208" y="108057"/>
          <a:ext cx="752418" cy="184859"/>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0">
            <a:defRPr sz="1000"/>
          </a:pPr>
          <a:r>
            <a:rPr lang="en-GB" sz="800" b="0" i="0" u="none" strike="noStrike" baseline="0">
              <a:solidFill>
                <a:srgbClr val="000000"/>
              </a:solidFill>
              <a:latin typeface="Arial"/>
              <a:cs typeface="Arial"/>
            </a:rPr>
            <a:t>CaO/MgO (mol)</a:t>
          </a:r>
        </a:p>
      </cdr:txBody>
    </cdr:sp>
  </cdr:relSizeAnchor>
  <cdr:relSizeAnchor xmlns:cdr="http://schemas.openxmlformats.org/drawingml/2006/chartDrawing">
    <cdr:from>
      <cdr:x>0.16938</cdr:x>
      <cdr:y>0.75942</cdr:y>
    </cdr:from>
    <cdr:to>
      <cdr:x>0.46803</cdr:x>
      <cdr:y>0.83176</cdr:y>
    </cdr:to>
    <cdr:sp macro="" textlink="">
      <cdr:nvSpPr>
        <cdr:cNvPr id="172035" name="Text Box 3"/>
        <cdr:cNvSpPr txBox="1">
          <a:spLocks xmlns:a="http://schemas.openxmlformats.org/drawingml/2006/main" noChangeArrowheads="1"/>
        </cdr:cNvSpPr>
      </cdr:nvSpPr>
      <cdr:spPr bwMode="auto">
        <a:xfrm xmlns:a="http://schemas.openxmlformats.org/drawingml/2006/main">
          <a:off x="521061" y="1731979"/>
          <a:ext cx="913121" cy="164683"/>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0">
            <a:defRPr sz="1000"/>
          </a:pPr>
          <a:r>
            <a:rPr lang="en-GB" sz="800" b="0" i="0" u="none" strike="noStrike" baseline="0">
              <a:solidFill>
                <a:srgbClr val="000000"/>
              </a:solidFill>
              <a:latin typeface="Arial"/>
              <a:cs typeface="Arial"/>
            </a:rPr>
            <a:t>Dolomite Ca/Mg ratio</a:t>
          </a:r>
        </a:p>
      </cdr:txBody>
    </cdr:sp>
  </cdr:relSizeAnchor>
</c:userShapes>
</file>

<file path=ppt/drawings/drawing11.xml><?xml version="1.0" encoding="utf-8"?>
<c:userShapes xmlns:c="http://schemas.openxmlformats.org/drawingml/2006/chart">
  <cdr:relSizeAnchor xmlns:cdr="http://schemas.openxmlformats.org/drawingml/2006/chartDrawing">
    <cdr:from>
      <cdr:x>0.77688</cdr:x>
      <cdr:y>0.74311</cdr:y>
    </cdr:from>
    <cdr:to>
      <cdr:x>0.87038</cdr:x>
      <cdr:y>0.82295</cdr:y>
    </cdr:to>
    <cdr:sp macro="" textlink="">
      <cdr:nvSpPr>
        <cdr:cNvPr id="187393" name="Text Box 1"/>
        <cdr:cNvSpPr txBox="1">
          <a:spLocks xmlns:a="http://schemas.openxmlformats.org/drawingml/2006/main" noChangeArrowheads="1"/>
        </cdr:cNvSpPr>
      </cdr:nvSpPr>
      <cdr:spPr bwMode="auto">
        <a:xfrm xmlns:a="http://schemas.openxmlformats.org/drawingml/2006/main">
          <a:off x="2385892" y="1730238"/>
          <a:ext cx="286779" cy="185552"/>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0">
            <a:defRPr sz="1000"/>
          </a:pPr>
          <a:r>
            <a:rPr lang="en-GB" sz="800" b="0" i="0" u="none" strike="noStrike" baseline="0">
              <a:solidFill>
                <a:srgbClr val="000000"/>
              </a:solidFill>
              <a:latin typeface="Arial"/>
              <a:cs typeface="Arial"/>
            </a:rPr>
            <a:t>SiO2</a:t>
          </a:r>
        </a:p>
      </cdr:txBody>
    </cdr:sp>
  </cdr:relSizeAnchor>
  <cdr:relSizeAnchor xmlns:cdr="http://schemas.openxmlformats.org/drawingml/2006/chartDrawing">
    <cdr:from>
      <cdr:x>0.14125</cdr:x>
      <cdr:y>0.12215</cdr:y>
    </cdr:from>
    <cdr:to>
      <cdr:x>0.48135</cdr:x>
      <cdr:y>0.20342</cdr:y>
    </cdr:to>
    <cdr:sp macro="" textlink="">
      <cdr:nvSpPr>
        <cdr:cNvPr id="187394" name="Text Box 2"/>
        <cdr:cNvSpPr txBox="1">
          <a:spLocks xmlns:a="http://schemas.openxmlformats.org/drawingml/2006/main" noChangeArrowheads="1"/>
        </cdr:cNvSpPr>
      </cdr:nvSpPr>
      <cdr:spPr bwMode="auto">
        <a:xfrm xmlns:a="http://schemas.openxmlformats.org/drawingml/2006/main">
          <a:off x="436391" y="287058"/>
          <a:ext cx="1043102" cy="188895"/>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0">
            <a:defRPr sz="1000"/>
          </a:pPr>
          <a:r>
            <a:rPr lang="en-GB" sz="800" b="0" i="0" u="none" strike="noStrike" baseline="0">
              <a:solidFill>
                <a:srgbClr val="000000"/>
              </a:solidFill>
              <a:latin typeface="Arial"/>
              <a:cs typeface="Arial"/>
            </a:rPr>
            <a:t>LILE ( Ba + Rb )</a:t>
          </a:r>
        </a:p>
      </cdr:txBody>
    </cdr:sp>
  </cdr:relSizeAnchor>
  <cdr:relSizeAnchor xmlns:cdr="http://schemas.openxmlformats.org/drawingml/2006/chartDrawing">
    <cdr:from>
      <cdr:x>0.18606</cdr:x>
      <cdr:y>0.35855</cdr:y>
    </cdr:from>
    <cdr:to>
      <cdr:x>0.42491</cdr:x>
      <cdr:y>0.42975</cdr:y>
    </cdr:to>
    <cdr:sp macro="" textlink="">
      <cdr:nvSpPr>
        <cdr:cNvPr id="187395" name="Text Box 3"/>
        <cdr:cNvSpPr txBox="1">
          <a:spLocks xmlns:a="http://schemas.openxmlformats.org/drawingml/2006/main" noChangeArrowheads="1"/>
        </cdr:cNvSpPr>
      </cdr:nvSpPr>
      <cdr:spPr bwMode="auto">
        <a:xfrm xmlns:a="http://schemas.openxmlformats.org/drawingml/2006/main">
          <a:off x="573837" y="836470"/>
          <a:ext cx="732549" cy="165492"/>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0">
            <a:defRPr sz="1000"/>
          </a:pPr>
          <a:r>
            <a:rPr lang="en-GB" sz="800" b="0" i="0" u="none" strike="noStrike" baseline="0">
              <a:solidFill>
                <a:srgbClr val="000000"/>
              </a:solidFill>
              <a:latin typeface="Arial"/>
              <a:cs typeface="Arial"/>
            </a:rPr>
            <a:t>Res lag = 0.89</a:t>
          </a:r>
        </a:p>
      </cdr:txBody>
    </cdr:sp>
  </cdr:relSizeAnchor>
  <cdr:relSizeAnchor xmlns:cdr="http://schemas.openxmlformats.org/drawingml/2006/chartDrawing">
    <cdr:from>
      <cdr:x>0.18606</cdr:x>
      <cdr:y>0.26576</cdr:y>
    </cdr:from>
    <cdr:to>
      <cdr:x>0.48135</cdr:x>
      <cdr:y>0.33673</cdr:y>
    </cdr:to>
    <cdr:sp macro="" textlink="">
      <cdr:nvSpPr>
        <cdr:cNvPr id="187396" name="Text Box 4"/>
        <cdr:cNvSpPr txBox="1">
          <a:spLocks xmlns:a="http://schemas.openxmlformats.org/drawingml/2006/main" noChangeArrowheads="1"/>
        </cdr:cNvSpPr>
      </cdr:nvSpPr>
      <cdr:spPr bwMode="auto">
        <a:xfrm xmlns:a="http://schemas.openxmlformats.org/drawingml/2006/main">
          <a:off x="573837" y="620828"/>
          <a:ext cx="905656" cy="164935"/>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0">
            <a:defRPr sz="1000"/>
          </a:pPr>
          <a:r>
            <a:rPr lang="en-GB" sz="800" b="0" i="0" u="none" strike="noStrike" baseline="0">
              <a:solidFill>
                <a:srgbClr val="000000"/>
              </a:solidFill>
              <a:latin typeface="Arial"/>
              <a:cs typeface="Arial"/>
            </a:rPr>
            <a:t>Res Aussa = 0.97</a:t>
          </a:r>
        </a:p>
      </cdr:txBody>
    </cdr:sp>
  </cdr:relSizeAnchor>
</c:userShapes>
</file>

<file path=ppt/drawings/drawing12.xml><?xml version="1.0" encoding="utf-8"?>
<c:userShapes xmlns:c="http://schemas.openxmlformats.org/drawingml/2006/chart">
  <cdr:relSizeAnchor xmlns:cdr="http://schemas.openxmlformats.org/drawingml/2006/chartDrawing">
    <cdr:from>
      <cdr:x>0.78463</cdr:x>
      <cdr:y>0.74311</cdr:y>
    </cdr:from>
    <cdr:to>
      <cdr:x>0.87934</cdr:x>
      <cdr:y>0.82295</cdr:y>
    </cdr:to>
    <cdr:sp macro="" textlink="">
      <cdr:nvSpPr>
        <cdr:cNvPr id="289793" name="Text Box 1"/>
        <cdr:cNvSpPr txBox="1">
          <a:spLocks xmlns:a="http://schemas.openxmlformats.org/drawingml/2006/main" noChangeArrowheads="1"/>
        </cdr:cNvSpPr>
      </cdr:nvSpPr>
      <cdr:spPr bwMode="auto">
        <a:xfrm xmlns:a="http://schemas.openxmlformats.org/drawingml/2006/main">
          <a:off x="2409666" y="1730238"/>
          <a:ext cx="290494" cy="185552"/>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0">
            <a:defRPr sz="1000"/>
          </a:pPr>
          <a:r>
            <a:rPr lang="en-GB" sz="800" b="0" i="0" u="none" strike="noStrike" baseline="0">
              <a:solidFill>
                <a:srgbClr val="000000"/>
              </a:solidFill>
              <a:latin typeface="Arial"/>
              <a:cs typeface="Arial"/>
            </a:rPr>
            <a:t>P2O5</a:t>
          </a:r>
        </a:p>
      </cdr:txBody>
    </cdr:sp>
  </cdr:relSizeAnchor>
  <cdr:relSizeAnchor xmlns:cdr="http://schemas.openxmlformats.org/drawingml/2006/chartDrawing">
    <cdr:from>
      <cdr:x>0.12453</cdr:x>
      <cdr:y>0.21997</cdr:y>
    </cdr:from>
    <cdr:to>
      <cdr:x>0.37452</cdr:x>
      <cdr:y>0.29909</cdr:y>
    </cdr:to>
    <cdr:sp macro="" textlink="">
      <cdr:nvSpPr>
        <cdr:cNvPr id="289794" name="Text Box 2"/>
        <cdr:cNvSpPr txBox="1">
          <a:spLocks xmlns:a="http://schemas.openxmlformats.org/drawingml/2006/main" noChangeArrowheads="1"/>
        </cdr:cNvSpPr>
      </cdr:nvSpPr>
      <cdr:spPr bwMode="auto">
        <a:xfrm xmlns:a="http://schemas.openxmlformats.org/drawingml/2006/main">
          <a:off x="385128" y="514401"/>
          <a:ext cx="766724" cy="183880"/>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0">
            <a:defRPr sz="1000"/>
          </a:pPr>
          <a:r>
            <a:rPr lang="en-GB" sz="800" b="0" i="0" u="none" strike="noStrike" baseline="0">
              <a:solidFill>
                <a:srgbClr val="000000"/>
              </a:solidFill>
              <a:latin typeface="Arial"/>
              <a:cs typeface="Arial"/>
            </a:rPr>
            <a:t>LREE</a:t>
          </a:r>
        </a:p>
      </cdr:txBody>
    </cdr:sp>
  </cdr:relSizeAnchor>
  <cdr:relSizeAnchor xmlns:cdr="http://schemas.openxmlformats.org/drawingml/2006/chartDrawing">
    <cdr:from>
      <cdr:x>0.22966</cdr:x>
      <cdr:y>0.0742</cdr:y>
    </cdr:from>
    <cdr:to>
      <cdr:x>0.42854</cdr:x>
      <cdr:y>0.82367</cdr:y>
    </cdr:to>
    <cdr:sp macro="" textlink="">
      <cdr:nvSpPr>
        <cdr:cNvPr id="289796" name="Line 4"/>
        <cdr:cNvSpPr>
          <a:spLocks xmlns:a="http://schemas.openxmlformats.org/drawingml/2006/main" noChangeShapeType="1"/>
        </cdr:cNvSpPr>
      </cdr:nvSpPr>
      <cdr:spPr bwMode="auto">
        <a:xfrm xmlns:a="http://schemas.openxmlformats.org/drawingml/2006/main" flipV="1">
          <a:off x="707568" y="175616"/>
          <a:ext cx="609962" cy="1741846"/>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a:ln>
      </cdr:spPr>
    </cdr:sp>
  </cdr:relSizeAnchor>
</c:userShapes>
</file>

<file path=ppt/drawings/drawing13.xml><?xml version="1.0" encoding="utf-8"?>
<c:userShapes xmlns:c="http://schemas.openxmlformats.org/drawingml/2006/chart">
  <cdr:relSizeAnchor xmlns:cdr="http://schemas.openxmlformats.org/drawingml/2006/chartDrawing">
    <cdr:from>
      <cdr:x>0.69761</cdr:x>
      <cdr:y>0.72842</cdr:y>
    </cdr:from>
    <cdr:to>
      <cdr:x>0.86954</cdr:x>
      <cdr:y>0.80457</cdr:y>
    </cdr:to>
    <cdr:sp macro="" textlink="">
      <cdr:nvSpPr>
        <cdr:cNvPr id="185345" name="Text Box 1"/>
        <cdr:cNvSpPr txBox="1">
          <a:spLocks xmlns:a="http://schemas.openxmlformats.org/drawingml/2006/main" noChangeArrowheads="1"/>
        </cdr:cNvSpPr>
      </cdr:nvSpPr>
      <cdr:spPr bwMode="auto">
        <a:xfrm xmlns:a="http://schemas.openxmlformats.org/drawingml/2006/main">
          <a:off x="2122830" y="1536526"/>
          <a:ext cx="522423" cy="160280"/>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0">
            <a:defRPr sz="1000"/>
          </a:pPr>
          <a:r>
            <a:rPr lang="en-GB" sz="800" b="0" i="0" u="none" strike="noStrike" baseline="0">
              <a:solidFill>
                <a:srgbClr val="000000"/>
              </a:solidFill>
              <a:latin typeface="Arial"/>
              <a:cs typeface="Arial"/>
            </a:rPr>
            <a:t>SiO2</a:t>
          </a:r>
        </a:p>
      </cdr:txBody>
    </cdr:sp>
  </cdr:relSizeAnchor>
  <cdr:relSizeAnchor xmlns:cdr="http://schemas.openxmlformats.org/drawingml/2006/chartDrawing">
    <cdr:from>
      <cdr:x>0.14402</cdr:x>
      <cdr:y>0.13147</cdr:y>
    </cdr:from>
    <cdr:to>
      <cdr:x>0.53269</cdr:x>
      <cdr:y>0.21023</cdr:y>
    </cdr:to>
    <cdr:sp macro="" textlink="">
      <cdr:nvSpPr>
        <cdr:cNvPr id="185346" name="Text Box 2"/>
        <cdr:cNvSpPr txBox="1">
          <a:spLocks xmlns:a="http://schemas.openxmlformats.org/drawingml/2006/main" noChangeArrowheads="1"/>
        </cdr:cNvSpPr>
      </cdr:nvSpPr>
      <cdr:spPr bwMode="auto">
        <a:xfrm xmlns:a="http://schemas.openxmlformats.org/drawingml/2006/main">
          <a:off x="440777" y="279914"/>
          <a:ext cx="1180969" cy="165807"/>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0">
            <a:defRPr sz="1000"/>
          </a:pPr>
          <a:r>
            <a:rPr lang="en-GB" sz="800" b="0" i="0" u="none" strike="noStrike" baseline="0">
              <a:solidFill>
                <a:srgbClr val="000000"/>
              </a:solidFill>
              <a:latin typeface="Arial"/>
              <a:cs typeface="Arial"/>
            </a:rPr>
            <a:t>LREE ( La + Ce + Nd )</a:t>
          </a:r>
        </a:p>
        <a:p xmlns:a="http://schemas.openxmlformats.org/drawingml/2006/main">
          <a:pPr algn="ctr" rtl="0">
            <a:defRPr sz="1000"/>
          </a:pPr>
          <a:endParaRPr lang="en-GB" sz="800" b="0" i="0" u="none" strike="noStrike" baseline="0">
            <a:solidFill>
              <a:srgbClr val="000000"/>
            </a:solidFill>
            <a:latin typeface="Arial"/>
            <a:cs typeface="Arial"/>
          </a:endParaRPr>
        </a:p>
      </cdr:txBody>
    </cdr:sp>
  </cdr:relSizeAnchor>
  <cdr:relSizeAnchor xmlns:cdr="http://schemas.openxmlformats.org/drawingml/2006/chartDrawing">
    <cdr:from>
      <cdr:x>0.18737</cdr:x>
      <cdr:y>0.37803</cdr:y>
    </cdr:from>
    <cdr:to>
      <cdr:x>0.42638</cdr:x>
      <cdr:y>0.46444</cdr:y>
    </cdr:to>
    <cdr:sp macro="" textlink="">
      <cdr:nvSpPr>
        <cdr:cNvPr id="185347" name="Text Box 3"/>
        <cdr:cNvSpPr txBox="1">
          <a:spLocks xmlns:a="http://schemas.openxmlformats.org/drawingml/2006/main" noChangeArrowheads="1"/>
        </cdr:cNvSpPr>
      </cdr:nvSpPr>
      <cdr:spPr bwMode="auto">
        <a:xfrm xmlns:a="http://schemas.openxmlformats.org/drawingml/2006/main">
          <a:off x="572487" y="798939"/>
          <a:ext cx="726240" cy="181884"/>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0">
            <a:defRPr sz="1000"/>
          </a:pPr>
          <a:r>
            <a:rPr lang="en-GB" sz="800" b="0" i="0" u="none" strike="noStrike" baseline="0">
              <a:solidFill>
                <a:srgbClr val="000000"/>
              </a:solidFill>
              <a:latin typeface="Arial"/>
              <a:cs typeface="Arial"/>
            </a:rPr>
            <a:t>Res lag = 0.93</a:t>
          </a:r>
        </a:p>
      </cdr:txBody>
    </cdr:sp>
  </cdr:relSizeAnchor>
  <cdr:relSizeAnchor xmlns:cdr="http://schemas.openxmlformats.org/drawingml/2006/chartDrawing">
    <cdr:from>
      <cdr:x>0.18737</cdr:x>
      <cdr:y>0.29163</cdr:y>
    </cdr:from>
    <cdr:to>
      <cdr:x>0.48256</cdr:x>
      <cdr:y>0.37731</cdr:y>
    </cdr:to>
    <cdr:sp macro="" textlink="">
      <cdr:nvSpPr>
        <cdr:cNvPr id="185348" name="Text Box 4"/>
        <cdr:cNvSpPr txBox="1">
          <a:spLocks xmlns:a="http://schemas.openxmlformats.org/drawingml/2006/main" noChangeArrowheads="1"/>
        </cdr:cNvSpPr>
      </cdr:nvSpPr>
      <cdr:spPr bwMode="auto">
        <a:xfrm xmlns:a="http://schemas.openxmlformats.org/drawingml/2006/main">
          <a:off x="572487" y="617054"/>
          <a:ext cx="896947" cy="180377"/>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0">
            <a:defRPr sz="1000"/>
          </a:pPr>
          <a:r>
            <a:rPr lang="en-GB" sz="800" b="0" i="0" u="none" strike="noStrike" baseline="0">
              <a:solidFill>
                <a:srgbClr val="000000"/>
              </a:solidFill>
              <a:latin typeface="Arial"/>
              <a:cs typeface="Arial"/>
            </a:rPr>
            <a:t>Res Aussa = 0.96</a:t>
          </a:r>
        </a:p>
      </cdr:txBody>
    </cdr:sp>
  </cdr:relSizeAnchor>
</c:userShapes>
</file>

<file path=ppt/drawings/drawing14.xml><?xml version="1.0" encoding="utf-8"?>
<c:userShapes xmlns:c="http://schemas.openxmlformats.org/drawingml/2006/chart">
  <cdr:relSizeAnchor xmlns:cdr="http://schemas.openxmlformats.org/drawingml/2006/chartDrawing">
    <cdr:from>
      <cdr:x>0.75887</cdr:x>
      <cdr:y>0.7929</cdr:y>
    </cdr:from>
    <cdr:to>
      <cdr:x>0.91555</cdr:x>
      <cdr:y>0.87697</cdr:y>
    </cdr:to>
    <cdr:sp macro="" textlink="">
      <cdr:nvSpPr>
        <cdr:cNvPr id="243713" name="Text Box 1"/>
        <cdr:cNvSpPr txBox="1">
          <a:spLocks xmlns:a="http://schemas.openxmlformats.org/drawingml/2006/main" noChangeArrowheads="1"/>
        </cdr:cNvSpPr>
      </cdr:nvSpPr>
      <cdr:spPr bwMode="auto">
        <a:xfrm xmlns:a="http://schemas.openxmlformats.org/drawingml/2006/main">
          <a:off x="2308989" y="1800647"/>
          <a:ext cx="476067" cy="190567"/>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wrap="none" lIns="18288" tIns="22860" rIns="18288" bIns="22860" anchor="ctr" upright="1">
          <a:spAutoFit/>
        </a:bodyPr>
        <a:lstStyle xmlns:a="http://schemas.openxmlformats.org/drawingml/2006/main"/>
        <a:p xmlns:a="http://schemas.openxmlformats.org/drawingml/2006/main">
          <a:pPr algn="ctr" rtl="0">
            <a:defRPr sz="1000"/>
          </a:pPr>
          <a:r>
            <a:rPr lang="en-GB" sz="850" b="1" i="0" u="none" strike="noStrike" baseline="0">
              <a:solidFill>
                <a:srgbClr val="000000"/>
              </a:solidFill>
              <a:latin typeface="Arial"/>
              <a:cs typeface="Arial"/>
            </a:rPr>
            <a:t>Zn ppm</a:t>
          </a:r>
        </a:p>
      </cdr:txBody>
    </cdr:sp>
  </cdr:relSizeAnchor>
  <cdr:relSizeAnchor xmlns:cdr="http://schemas.openxmlformats.org/drawingml/2006/chartDrawing">
    <cdr:from>
      <cdr:x>0.16</cdr:x>
      <cdr:y>0.13621</cdr:y>
    </cdr:from>
    <cdr:to>
      <cdr:x>0.31983</cdr:x>
      <cdr:y>0.22027</cdr:y>
    </cdr:to>
    <cdr:sp macro="" textlink="">
      <cdr:nvSpPr>
        <cdr:cNvPr id="243714" name="Text Box 2"/>
        <cdr:cNvSpPr txBox="1">
          <a:spLocks xmlns:a="http://schemas.openxmlformats.org/drawingml/2006/main" noChangeArrowheads="1"/>
        </cdr:cNvSpPr>
      </cdr:nvSpPr>
      <cdr:spPr bwMode="auto">
        <a:xfrm xmlns:a="http://schemas.openxmlformats.org/drawingml/2006/main">
          <a:off x="489341" y="311947"/>
          <a:ext cx="485632" cy="190567"/>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wrap="none" lIns="18288" tIns="22860" rIns="18288" bIns="22860" anchor="ctr" upright="1">
          <a:spAutoFit/>
        </a:bodyPr>
        <a:lstStyle xmlns:a="http://schemas.openxmlformats.org/drawingml/2006/main"/>
        <a:p xmlns:a="http://schemas.openxmlformats.org/drawingml/2006/main">
          <a:pPr algn="ctr" rtl="0">
            <a:defRPr sz="1000"/>
          </a:pPr>
          <a:r>
            <a:rPr lang="en-GB" sz="850" b="1" i="0" u="none" strike="noStrike" baseline="0">
              <a:solidFill>
                <a:srgbClr val="000000"/>
              </a:solidFill>
              <a:latin typeface="Arial"/>
              <a:cs typeface="Arial"/>
            </a:rPr>
            <a:t>Cu ppm</a:t>
          </a:r>
        </a:p>
      </cdr:txBody>
    </cdr:sp>
  </cdr:relSizeAnchor>
  <cdr:relSizeAnchor xmlns:cdr="http://schemas.openxmlformats.org/drawingml/2006/chartDrawing">
    <cdr:from>
      <cdr:x>0.42308</cdr:x>
      <cdr:y>0.2381</cdr:y>
    </cdr:from>
    <cdr:to>
      <cdr:x>0.66728</cdr:x>
      <cdr:y>0.33333</cdr:y>
    </cdr:to>
    <cdr:sp macro="" textlink="">
      <cdr:nvSpPr>
        <cdr:cNvPr id="4" name="CasellaDiTesto 3"/>
        <cdr:cNvSpPr txBox="1"/>
      </cdr:nvSpPr>
      <cdr:spPr>
        <a:xfrm xmlns:a="http://schemas.openxmlformats.org/drawingml/2006/main">
          <a:off x="1584176" y="720080"/>
          <a:ext cx="914400" cy="2880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0.46154</cdr:x>
      <cdr:y>0.28571</cdr:y>
    </cdr:from>
    <cdr:to>
      <cdr:x>0.70574</cdr:x>
      <cdr:y>0.58806</cdr:y>
    </cdr:to>
    <cdr:sp macro="" textlink="">
      <cdr:nvSpPr>
        <cdr:cNvPr id="5" name="CasellaDiTesto 4"/>
        <cdr:cNvSpPr txBox="1"/>
      </cdr:nvSpPr>
      <cdr:spPr>
        <a:xfrm xmlns:a="http://schemas.openxmlformats.org/drawingml/2006/main">
          <a:off x="1728192" y="864096"/>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0.42308</cdr:x>
      <cdr:y>0.16667</cdr:y>
    </cdr:from>
    <cdr:to>
      <cdr:x>0.59615</cdr:x>
      <cdr:y>0.28571</cdr:y>
    </cdr:to>
    <cdr:sp macro="" textlink="">
      <cdr:nvSpPr>
        <cdr:cNvPr id="6" name="CasellaDiTesto 5"/>
        <cdr:cNvSpPr txBox="1"/>
      </cdr:nvSpPr>
      <cdr:spPr>
        <a:xfrm xmlns:a="http://schemas.openxmlformats.org/drawingml/2006/main">
          <a:off x="1584176" y="504056"/>
          <a:ext cx="648072" cy="3600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it-IT" sz="1600" dirty="0" err="1" smtClean="0"/>
            <a:t>Aussa</a:t>
          </a:r>
          <a:endParaRPr lang="en-GB" sz="1600" dirty="0"/>
        </a:p>
      </cdr:txBody>
    </cdr:sp>
  </cdr:relSizeAnchor>
</c:userShapes>
</file>

<file path=ppt/drawings/drawing15.xml><?xml version="1.0" encoding="utf-8"?>
<c:userShapes xmlns:c="http://schemas.openxmlformats.org/drawingml/2006/chart">
  <cdr:relSizeAnchor xmlns:cdr="http://schemas.openxmlformats.org/drawingml/2006/chartDrawing">
    <cdr:from>
      <cdr:x>0.07564</cdr:x>
      <cdr:y>0.09175</cdr:y>
    </cdr:from>
    <cdr:to>
      <cdr:x>0.20063</cdr:x>
      <cdr:y>0.21226</cdr:y>
    </cdr:to>
    <cdr:sp macro="" textlink="">
      <cdr:nvSpPr>
        <cdr:cNvPr id="216066" name="Text Box 2"/>
        <cdr:cNvSpPr txBox="1">
          <a:spLocks xmlns:a="http://schemas.openxmlformats.org/drawingml/2006/main" noChangeArrowheads="1"/>
        </cdr:cNvSpPr>
      </cdr:nvSpPr>
      <cdr:spPr bwMode="auto">
        <a:xfrm xmlns:a="http://schemas.openxmlformats.org/drawingml/2006/main">
          <a:off x="234461" y="212916"/>
          <a:ext cx="382134" cy="275486"/>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0">
            <a:defRPr sz="1000"/>
          </a:pPr>
          <a:r>
            <a:rPr lang="en-GB" sz="800" b="1" i="0" u="none" strike="noStrike" baseline="0">
              <a:solidFill>
                <a:srgbClr val="000000"/>
              </a:solidFill>
              <a:latin typeface="Arial"/>
              <a:cs typeface="Arial"/>
            </a:rPr>
            <a:t>Pb</a:t>
          </a:r>
        </a:p>
      </cdr:txBody>
    </cdr:sp>
  </cdr:relSizeAnchor>
  <cdr:relSizeAnchor xmlns:cdr="http://schemas.openxmlformats.org/drawingml/2006/chartDrawing">
    <cdr:from>
      <cdr:x>0.80809</cdr:x>
      <cdr:y>0.72497</cdr:y>
    </cdr:from>
    <cdr:to>
      <cdr:x>0.94494</cdr:x>
      <cdr:y>0.8244</cdr:y>
    </cdr:to>
    <cdr:sp macro="" textlink="">
      <cdr:nvSpPr>
        <cdr:cNvPr id="216069" name="Text Box 5"/>
        <cdr:cNvSpPr txBox="1">
          <a:spLocks xmlns:a="http://schemas.openxmlformats.org/drawingml/2006/main" noChangeArrowheads="1"/>
        </cdr:cNvSpPr>
      </cdr:nvSpPr>
      <cdr:spPr bwMode="auto">
        <a:xfrm xmlns:a="http://schemas.openxmlformats.org/drawingml/2006/main">
          <a:off x="2473941" y="1660454"/>
          <a:ext cx="418421" cy="227290"/>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0">
            <a:defRPr sz="1000"/>
          </a:pPr>
          <a:r>
            <a:rPr lang="en-GB" sz="800" b="1" i="0" u="none" strike="noStrike" baseline="0">
              <a:solidFill>
                <a:srgbClr val="000000"/>
              </a:solidFill>
              <a:latin typeface="Arial"/>
              <a:cs typeface="Arial"/>
            </a:rPr>
            <a:t>Zn</a:t>
          </a:r>
        </a:p>
      </cdr:txBody>
    </cdr:sp>
  </cdr:relSizeAnchor>
</c:userShapes>
</file>

<file path=ppt/drawings/drawing16.xml><?xml version="1.0" encoding="utf-8"?>
<c:userShapes xmlns:c="http://schemas.openxmlformats.org/drawingml/2006/chart">
  <cdr:relSizeAnchor xmlns:cdr="http://schemas.openxmlformats.org/drawingml/2006/chartDrawing">
    <cdr:from>
      <cdr:x>0.78533</cdr:x>
      <cdr:y>0.74026</cdr:y>
    </cdr:from>
    <cdr:to>
      <cdr:x>0.91757</cdr:x>
      <cdr:y>0.81931</cdr:y>
    </cdr:to>
    <cdr:sp macro="" textlink="">
      <cdr:nvSpPr>
        <cdr:cNvPr id="174081" name="Text Box 1"/>
        <cdr:cNvSpPr txBox="1">
          <a:spLocks xmlns:a="http://schemas.openxmlformats.org/drawingml/2006/main" noChangeArrowheads="1"/>
        </cdr:cNvSpPr>
      </cdr:nvSpPr>
      <cdr:spPr bwMode="auto">
        <a:xfrm xmlns:a="http://schemas.openxmlformats.org/drawingml/2006/main">
          <a:off x="2404327" y="1688355"/>
          <a:ext cx="404351" cy="179951"/>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0">
            <a:defRPr sz="1000"/>
          </a:pPr>
          <a:r>
            <a:rPr lang="en-GB" sz="800" b="0" i="0" u="none" strike="noStrike" baseline="0">
              <a:solidFill>
                <a:srgbClr val="000000"/>
              </a:solidFill>
              <a:latin typeface="Arial"/>
              <a:cs typeface="Arial"/>
            </a:rPr>
            <a:t>SiO2</a:t>
          </a:r>
        </a:p>
      </cdr:txBody>
    </cdr:sp>
  </cdr:relSizeAnchor>
  <cdr:relSizeAnchor xmlns:cdr="http://schemas.openxmlformats.org/drawingml/2006/chartDrawing">
    <cdr:from>
      <cdr:x>0.14322</cdr:x>
      <cdr:y>0.12344</cdr:y>
    </cdr:from>
    <cdr:to>
      <cdr:x>0.29557</cdr:x>
      <cdr:y>0.20273</cdr:y>
    </cdr:to>
    <cdr:sp macro="" textlink="">
      <cdr:nvSpPr>
        <cdr:cNvPr id="174082" name="Text Box 2"/>
        <cdr:cNvSpPr txBox="1">
          <a:spLocks xmlns:a="http://schemas.openxmlformats.org/drawingml/2006/main" noChangeArrowheads="1"/>
        </cdr:cNvSpPr>
      </cdr:nvSpPr>
      <cdr:spPr bwMode="auto">
        <a:xfrm xmlns:a="http://schemas.openxmlformats.org/drawingml/2006/main">
          <a:off x="441080" y="284191"/>
          <a:ext cx="465817" cy="180496"/>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0">
            <a:defRPr sz="1000"/>
          </a:pPr>
          <a:r>
            <a:rPr lang="en-GB" sz="800" b="0" i="0" u="none" strike="noStrike" baseline="0">
              <a:solidFill>
                <a:srgbClr val="000000"/>
              </a:solidFill>
              <a:latin typeface="Arial"/>
              <a:cs typeface="Arial"/>
            </a:rPr>
            <a:t>Sr</a:t>
          </a:r>
        </a:p>
      </cdr:txBody>
    </cdr:sp>
  </cdr:relSizeAnchor>
</c:userShapes>
</file>

<file path=ppt/drawings/drawing17.xml><?xml version="1.0" encoding="utf-8"?>
<c:userShapes xmlns:c="http://schemas.openxmlformats.org/drawingml/2006/chart">
  <cdr:relSizeAnchor xmlns:cdr="http://schemas.openxmlformats.org/drawingml/2006/chartDrawing">
    <cdr:from>
      <cdr:x>0.86538</cdr:x>
      <cdr:y>0.77419</cdr:y>
    </cdr:from>
    <cdr:to>
      <cdr:x>0.96396</cdr:x>
      <cdr:y>0.85875</cdr:y>
    </cdr:to>
    <cdr:sp macro="" textlink="">
      <cdr:nvSpPr>
        <cdr:cNvPr id="172033" name="Text Box 1"/>
        <cdr:cNvSpPr txBox="1">
          <a:spLocks xmlns:a="http://schemas.openxmlformats.org/drawingml/2006/main" noChangeArrowheads="1"/>
        </cdr:cNvSpPr>
      </cdr:nvSpPr>
      <cdr:spPr bwMode="auto">
        <a:xfrm xmlns:a="http://schemas.openxmlformats.org/drawingml/2006/main">
          <a:off x="3240360" y="1728192"/>
          <a:ext cx="369124" cy="188759"/>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0">
            <a:defRPr sz="1000"/>
          </a:pPr>
          <a:r>
            <a:rPr lang="en-GB" sz="800" b="0" i="0" u="none" strike="noStrike" baseline="0" dirty="0">
              <a:solidFill>
                <a:srgbClr val="000000"/>
              </a:solidFill>
              <a:latin typeface="Arial"/>
              <a:cs typeface="Arial"/>
            </a:rPr>
            <a:t>SiO2</a:t>
          </a:r>
        </a:p>
      </cdr:txBody>
    </cdr:sp>
  </cdr:relSizeAnchor>
  <cdr:relSizeAnchor xmlns:cdr="http://schemas.openxmlformats.org/drawingml/2006/chartDrawing">
    <cdr:from>
      <cdr:x>0.22339</cdr:x>
      <cdr:y>0.04607</cdr:y>
    </cdr:from>
    <cdr:to>
      <cdr:x>0.46948</cdr:x>
      <cdr:y>0.12728</cdr:y>
    </cdr:to>
    <cdr:sp macro="" textlink="">
      <cdr:nvSpPr>
        <cdr:cNvPr id="172034" name="Text Box 2"/>
        <cdr:cNvSpPr txBox="1">
          <a:spLocks xmlns:a="http://schemas.openxmlformats.org/drawingml/2006/main" noChangeArrowheads="1"/>
        </cdr:cNvSpPr>
      </cdr:nvSpPr>
      <cdr:spPr bwMode="auto">
        <a:xfrm xmlns:a="http://schemas.openxmlformats.org/drawingml/2006/main">
          <a:off x="686208" y="108057"/>
          <a:ext cx="752418" cy="184859"/>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0">
            <a:defRPr sz="1000"/>
          </a:pPr>
          <a:r>
            <a:rPr lang="en-GB" sz="800" b="0" i="0" u="none" strike="noStrike" baseline="0">
              <a:solidFill>
                <a:srgbClr val="000000"/>
              </a:solidFill>
              <a:latin typeface="Arial"/>
              <a:cs typeface="Arial"/>
            </a:rPr>
            <a:t>CaO/MgO (mol)</a:t>
          </a:r>
        </a:p>
      </cdr:txBody>
    </cdr:sp>
  </cdr:relSizeAnchor>
</c:userShapes>
</file>

<file path=ppt/drawings/drawing2.xml><?xml version="1.0" encoding="utf-8"?>
<c:userShapes xmlns:c="http://schemas.openxmlformats.org/drawingml/2006/chart">
  <cdr:relSizeAnchor xmlns:cdr="http://schemas.openxmlformats.org/drawingml/2006/chartDrawing">
    <cdr:from>
      <cdr:x>0.15131</cdr:x>
      <cdr:y>0.08612</cdr:y>
    </cdr:from>
    <cdr:to>
      <cdr:x>0.17384</cdr:x>
      <cdr:y>0.14629</cdr:y>
    </cdr:to>
    <cdr:sp macro="" textlink="">
      <cdr:nvSpPr>
        <cdr:cNvPr id="458753" name="Text Box 1"/>
        <cdr:cNvSpPr txBox="1">
          <a:spLocks xmlns:a="http://schemas.openxmlformats.org/drawingml/2006/main" noChangeArrowheads="1"/>
        </cdr:cNvSpPr>
      </cdr:nvSpPr>
      <cdr:spPr bwMode="auto">
        <a:xfrm xmlns:a="http://schemas.openxmlformats.org/drawingml/2006/main">
          <a:off x="705053" y="289744"/>
          <a:ext cx="104499" cy="200197"/>
        </a:xfrm>
        <a:prstGeom xmlns:a="http://schemas.openxmlformats.org/drawingml/2006/main" prst="rect">
          <a:avLst/>
        </a:prstGeom>
        <a:noFill xmlns:a="http://schemas.openxmlformats.org/drawingml/2006/main"/>
        <a:ln xmlns:a="http://schemas.openxmlformats.org/drawingml/2006/main" w="9525">
          <a:noFill/>
          <a:miter lim="800000"/>
          <a:headEnd/>
          <a:tailEnd/>
        </a:ln>
      </cdr:spPr>
    </cdr:sp>
  </cdr:relSizeAnchor>
  <cdr:relSizeAnchor xmlns:cdr="http://schemas.openxmlformats.org/drawingml/2006/chartDrawing">
    <cdr:from>
      <cdr:x>0.20563</cdr:x>
      <cdr:y>0</cdr:y>
    </cdr:from>
    <cdr:to>
      <cdr:x>0.3178</cdr:x>
      <cdr:y>0.09201</cdr:y>
    </cdr:to>
    <cdr:sp macro="" textlink="">
      <cdr:nvSpPr>
        <cdr:cNvPr id="458754" name="Text Box 2"/>
        <cdr:cNvSpPr txBox="1">
          <a:spLocks xmlns:a="http://schemas.openxmlformats.org/drawingml/2006/main" noChangeArrowheads="1"/>
        </cdr:cNvSpPr>
      </cdr:nvSpPr>
      <cdr:spPr bwMode="auto">
        <a:xfrm xmlns:a="http://schemas.openxmlformats.org/drawingml/2006/main">
          <a:off x="792088" y="0"/>
          <a:ext cx="432048" cy="23852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spAutoFit/>
        </a:bodyPr>
        <a:lstStyle xmlns:a="http://schemas.openxmlformats.org/drawingml/2006/main"/>
        <a:p xmlns:a="http://schemas.openxmlformats.org/drawingml/2006/main">
          <a:pPr algn="l" rtl="0">
            <a:defRPr sz="1000"/>
          </a:pPr>
          <a:r>
            <a:rPr lang="it-IT" sz="1400" b="0" i="0" u="none" strike="noStrike" baseline="0" dirty="0">
              <a:solidFill>
                <a:srgbClr val="000000"/>
              </a:solidFill>
              <a:latin typeface="Arial"/>
              <a:cs typeface="Arial"/>
            </a:rPr>
            <a:t>Cr</a:t>
          </a:r>
        </a:p>
      </cdr:txBody>
    </cdr:sp>
  </cdr:relSizeAnchor>
  <cdr:relSizeAnchor xmlns:cdr="http://schemas.openxmlformats.org/drawingml/2006/chartDrawing">
    <cdr:from>
      <cdr:x>0.87862</cdr:x>
      <cdr:y>0.75</cdr:y>
    </cdr:from>
    <cdr:to>
      <cdr:x>0.9347</cdr:x>
      <cdr:y>0.85389</cdr:y>
    </cdr:to>
    <cdr:sp macro="" textlink="">
      <cdr:nvSpPr>
        <cdr:cNvPr id="458755" name="Text Box 3"/>
        <cdr:cNvSpPr txBox="1">
          <a:spLocks xmlns:a="http://schemas.openxmlformats.org/drawingml/2006/main" noChangeArrowheads="1"/>
        </cdr:cNvSpPr>
      </cdr:nvSpPr>
      <cdr:spPr bwMode="auto">
        <a:xfrm xmlns:a="http://schemas.openxmlformats.org/drawingml/2006/main">
          <a:off x="3384376" y="1944216"/>
          <a:ext cx="216024" cy="26930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spAutoFit/>
        </a:bodyPr>
        <a:lstStyle xmlns:a="http://schemas.openxmlformats.org/drawingml/2006/main"/>
        <a:p xmlns:a="http://schemas.openxmlformats.org/drawingml/2006/main">
          <a:pPr algn="l" rtl="0">
            <a:defRPr sz="1000"/>
          </a:pPr>
          <a:r>
            <a:rPr lang="it-IT" sz="1600" b="0" i="0" u="none" strike="noStrike" baseline="0" dirty="0" err="1">
              <a:solidFill>
                <a:srgbClr val="000000"/>
              </a:solidFill>
              <a:latin typeface="Arial"/>
              <a:cs typeface="Arial"/>
            </a:rPr>
            <a:t>Zr</a:t>
          </a:r>
          <a:endParaRPr lang="it-IT" sz="1600" b="0" i="0" u="none" strike="noStrike" baseline="0" dirty="0">
            <a:solidFill>
              <a:srgbClr val="000000"/>
            </a:solidFill>
            <a:latin typeface="Arial"/>
            <a:cs typeface="Arial"/>
          </a:endParaRPr>
        </a:p>
      </cdr:txBody>
    </cdr:sp>
  </cdr:relSizeAnchor>
  <cdr:relSizeAnchor xmlns:cdr="http://schemas.openxmlformats.org/drawingml/2006/chartDrawing">
    <cdr:from>
      <cdr:x>0.12745</cdr:x>
      <cdr:y>0.02381</cdr:y>
    </cdr:from>
    <cdr:to>
      <cdr:x>0.12745</cdr:x>
      <cdr:y>0.88603</cdr:y>
    </cdr:to>
    <cdr:sp macro="" textlink="">
      <cdr:nvSpPr>
        <cdr:cNvPr id="458758" name="Line 6"/>
        <cdr:cNvSpPr>
          <a:spLocks xmlns:a="http://schemas.openxmlformats.org/drawingml/2006/main" noChangeShapeType="1"/>
        </cdr:cNvSpPr>
      </cdr:nvSpPr>
      <cdr:spPr bwMode="auto">
        <a:xfrm xmlns:a="http://schemas.openxmlformats.org/drawingml/2006/main" flipH="1">
          <a:off x="936104" y="72008"/>
          <a:ext cx="0" cy="2607643"/>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a:ln>
      </cdr:spPr>
    </cdr:sp>
  </cdr:relSizeAnchor>
</c:userShapes>
</file>

<file path=ppt/drawings/drawing3.xml><?xml version="1.0" encoding="utf-8"?>
<c:userShapes xmlns:c="http://schemas.openxmlformats.org/drawingml/2006/chart">
  <cdr:relSizeAnchor xmlns:cdr="http://schemas.openxmlformats.org/drawingml/2006/chartDrawing">
    <cdr:from>
      <cdr:x>0.76113</cdr:x>
      <cdr:y>0.75742</cdr:y>
    </cdr:from>
    <cdr:to>
      <cdr:x>0.85124</cdr:x>
      <cdr:y>0.84026</cdr:y>
    </cdr:to>
    <cdr:sp macro="" textlink="">
      <cdr:nvSpPr>
        <cdr:cNvPr id="159745" name="Text Box 1"/>
        <cdr:cNvSpPr txBox="1">
          <a:spLocks xmlns:a="http://schemas.openxmlformats.org/drawingml/2006/main" noChangeArrowheads="1"/>
        </cdr:cNvSpPr>
      </cdr:nvSpPr>
      <cdr:spPr bwMode="auto">
        <a:xfrm xmlns:a="http://schemas.openxmlformats.org/drawingml/2006/main">
          <a:off x="2337600" y="1965511"/>
          <a:ext cx="276378" cy="214617"/>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0">
            <a:defRPr sz="1000"/>
          </a:pPr>
          <a:r>
            <a:rPr lang="en-GB" sz="800" b="0" i="0" u="none" strike="noStrike" baseline="0">
              <a:solidFill>
                <a:srgbClr val="000000"/>
              </a:solidFill>
              <a:latin typeface="Arial"/>
              <a:cs typeface="Arial"/>
            </a:rPr>
            <a:t>SiO2</a:t>
          </a:r>
        </a:p>
      </cdr:txBody>
    </cdr:sp>
  </cdr:relSizeAnchor>
  <cdr:relSizeAnchor xmlns:cdr="http://schemas.openxmlformats.org/drawingml/2006/chartDrawing">
    <cdr:from>
      <cdr:x>0.15215</cdr:x>
      <cdr:y>0.11133</cdr:y>
    </cdr:from>
    <cdr:to>
      <cdr:x>0.23911</cdr:x>
      <cdr:y>0.19441</cdr:y>
    </cdr:to>
    <cdr:sp macro="" textlink="">
      <cdr:nvSpPr>
        <cdr:cNvPr id="159746" name="Text Box 2"/>
        <cdr:cNvSpPr txBox="1">
          <a:spLocks xmlns:a="http://schemas.openxmlformats.org/drawingml/2006/main" noChangeArrowheads="1"/>
        </cdr:cNvSpPr>
      </cdr:nvSpPr>
      <cdr:spPr bwMode="auto">
        <a:xfrm xmlns:a="http://schemas.openxmlformats.org/drawingml/2006/main">
          <a:off x="469824" y="291621"/>
          <a:ext cx="266719" cy="215241"/>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0">
            <a:defRPr sz="1000"/>
          </a:pPr>
          <a:r>
            <a:rPr lang="en-GB" sz="800" b="0" i="0" u="none" strike="noStrike" baseline="0">
              <a:solidFill>
                <a:srgbClr val="000000"/>
              </a:solidFill>
              <a:latin typeface="Arial"/>
              <a:cs typeface="Arial"/>
            </a:rPr>
            <a:t>TiO2</a:t>
          </a:r>
        </a:p>
      </cdr:txBody>
    </cdr:sp>
  </cdr:relSizeAnchor>
  <cdr:relSizeAnchor xmlns:cdr="http://schemas.openxmlformats.org/drawingml/2006/chartDrawing">
    <cdr:from>
      <cdr:x>0.25437</cdr:x>
      <cdr:y>0.27581</cdr:y>
    </cdr:from>
    <cdr:to>
      <cdr:x>0.54336</cdr:x>
      <cdr:y>0.34058</cdr:y>
    </cdr:to>
    <cdr:sp macro="" textlink="">
      <cdr:nvSpPr>
        <cdr:cNvPr id="159747" name="Text Box 3"/>
        <cdr:cNvSpPr txBox="1">
          <a:spLocks xmlns:a="http://schemas.openxmlformats.org/drawingml/2006/main" noChangeArrowheads="1"/>
        </cdr:cNvSpPr>
      </cdr:nvSpPr>
      <cdr:spPr bwMode="auto">
        <a:xfrm xmlns:a="http://schemas.openxmlformats.org/drawingml/2006/main">
          <a:off x="783349" y="717736"/>
          <a:ext cx="886339" cy="167825"/>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0">
            <a:defRPr sz="1000"/>
          </a:pPr>
          <a:r>
            <a:rPr lang="en-GB" sz="800" b="0" i="0" u="none" strike="noStrike" baseline="0">
              <a:solidFill>
                <a:srgbClr val="000000"/>
              </a:solidFill>
              <a:latin typeface="Arial"/>
              <a:cs typeface="Arial"/>
            </a:rPr>
            <a:t>Res lag = 0.98</a:t>
          </a:r>
        </a:p>
        <a:p xmlns:a="http://schemas.openxmlformats.org/drawingml/2006/main">
          <a:pPr algn="ctr" rtl="0">
            <a:defRPr sz="1000"/>
          </a:pPr>
          <a:r>
            <a:rPr lang="en-GB" sz="800" b="0" i="0" u="none" strike="noStrike" baseline="0">
              <a:solidFill>
                <a:srgbClr val="000000"/>
              </a:solidFill>
              <a:latin typeface="Arial"/>
              <a:cs typeface="Arial"/>
            </a:rPr>
            <a:t> </a:t>
          </a:r>
        </a:p>
      </cdr:txBody>
    </cdr:sp>
  </cdr:relSizeAnchor>
  <cdr:relSizeAnchor xmlns:cdr="http://schemas.openxmlformats.org/drawingml/2006/chartDrawing">
    <cdr:from>
      <cdr:x>0.23911</cdr:x>
      <cdr:y>0.19514</cdr:y>
    </cdr:from>
    <cdr:to>
      <cdr:x>0.63735</cdr:x>
      <cdr:y>0.25775</cdr:y>
    </cdr:to>
    <cdr:sp macro="" textlink="">
      <cdr:nvSpPr>
        <cdr:cNvPr id="159749" name="Text Box 5"/>
        <cdr:cNvSpPr txBox="1">
          <a:spLocks xmlns:a="http://schemas.openxmlformats.org/drawingml/2006/main" noChangeArrowheads="1"/>
        </cdr:cNvSpPr>
      </cdr:nvSpPr>
      <cdr:spPr bwMode="auto">
        <a:xfrm xmlns:a="http://schemas.openxmlformats.org/drawingml/2006/main">
          <a:off x="736543" y="508733"/>
          <a:ext cx="1221410" cy="162211"/>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0">
            <a:defRPr sz="1000"/>
          </a:pPr>
          <a:r>
            <a:rPr lang="en-GB" sz="800" b="0" i="0" u="none" strike="noStrike" baseline="0">
              <a:solidFill>
                <a:srgbClr val="000000"/>
              </a:solidFill>
              <a:latin typeface="Arial"/>
              <a:cs typeface="Arial"/>
            </a:rPr>
            <a:t>Res Aussa = 0.96</a:t>
          </a:r>
        </a:p>
      </cdr:txBody>
    </cdr:sp>
  </cdr:relSizeAnchor>
</c:userShapes>
</file>

<file path=ppt/drawings/drawing4.xml><?xml version="1.0" encoding="utf-8"?>
<c:userShapes xmlns:c="http://schemas.openxmlformats.org/drawingml/2006/chart">
  <cdr:relSizeAnchor xmlns:cdr="http://schemas.openxmlformats.org/drawingml/2006/chartDrawing">
    <cdr:from>
      <cdr:x>0.73686</cdr:x>
      <cdr:y>0.75691</cdr:y>
    </cdr:from>
    <cdr:to>
      <cdr:x>0.8703</cdr:x>
      <cdr:y>0.83973</cdr:y>
    </cdr:to>
    <cdr:sp macro="" textlink="">
      <cdr:nvSpPr>
        <cdr:cNvPr id="161793" name="Text Box 1"/>
        <cdr:cNvSpPr txBox="1">
          <a:spLocks xmlns:a="http://schemas.openxmlformats.org/drawingml/2006/main" noChangeArrowheads="1"/>
        </cdr:cNvSpPr>
      </cdr:nvSpPr>
      <cdr:spPr bwMode="auto">
        <a:xfrm xmlns:a="http://schemas.openxmlformats.org/drawingml/2006/main">
          <a:off x="2249122" y="1956960"/>
          <a:ext cx="406742" cy="213798"/>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0">
            <a:defRPr sz="1000"/>
          </a:pPr>
          <a:r>
            <a:rPr lang="en-GB" sz="800" b="0" i="0" u="none" strike="noStrike" baseline="0">
              <a:solidFill>
                <a:srgbClr val="000000"/>
              </a:solidFill>
              <a:latin typeface="Arial"/>
              <a:cs typeface="Arial"/>
            </a:rPr>
            <a:t>SiO2</a:t>
          </a:r>
        </a:p>
      </cdr:txBody>
    </cdr:sp>
  </cdr:relSizeAnchor>
  <cdr:relSizeAnchor xmlns:cdr="http://schemas.openxmlformats.org/drawingml/2006/chartDrawing">
    <cdr:from>
      <cdr:x>0.15295</cdr:x>
      <cdr:y>0.11187</cdr:y>
    </cdr:from>
    <cdr:to>
      <cdr:x>0.3358</cdr:x>
      <cdr:y>0.1947</cdr:y>
    </cdr:to>
    <cdr:sp macro="" textlink="">
      <cdr:nvSpPr>
        <cdr:cNvPr id="161794" name="Text Box 2"/>
        <cdr:cNvSpPr txBox="1">
          <a:spLocks xmlns:a="http://schemas.openxmlformats.org/drawingml/2006/main" noChangeArrowheads="1"/>
        </cdr:cNvSpPr>
      </cdr:nvSpPr>
      <cdr:spPr bwMode="auto">
        <a:xfrm xmlns:a="http://schemas.openxmlformats.org/drawingml/2006/main">
          <a:off x="469352" y="291944"/>
          <a:ext cx="557332" cy="213799"/>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0">
            <a:defRPr sz="1000"/>
          </a:pPr>
          <a:r>
            <a:rPr lang="en-GB" sz="800" b="0" i="0" u="none" strike="noStrike" baseline="0">
              <a:solidFill>
                <a:srgbClr val="000000"/>
              </a:solidFill>
              <a:latin typeface="Arial"/>
              <a:cs typeface="Arial"/>
            </a:rPr>
            <a:t>FeO</a:t>
          </a:r>
        </a:p>
      </cdr:txBody>
    </cdr:sp>
  </cdr:relSizeAnchor>
  <cdr:relSizeAnchor xmlns:cdr="http://schemas.openxmlformats.org/drawingml/2006/chartDrawing">
    <cdr:from>
      <cdr:x>0.21858</cdr:x>
      <cdr:y>0.23996</cdr:y>
    </cdr:from>
    <cdr:to>
      <cdr:x>0.51647</cdr:x>
      <cdr:y>0.30232</cdr:y>
    </cdr:to>
    <cdr:sp macro="" textlink="">
      <cdr:nvSpPr>
        <cdr:cNvPr id="161795" name="Text Box 3"/>
        <cdr:cNvSpPr txBox="1">
          <a:spLocks xmlns:a="http://schemas.openxmlformats.org/drawingml/2006/main" noChangeArrowheads="1"/>
        </cdr:cNvSpPr>
      </cdr:nvSpPr>
      <cdr:spPr bwMode="auto">
        <a:xfrm xmlns:a="http://schemas.openxmlformats.org/drawingml/2006/main">
          <a:off x="669401" y="622586"/>
          <a:ext cx="907971" cy="160970"/>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0">
            <a:defRPr sz="1000"/>
          </a:pPr>
          <a:r>
            <a:rPr lang="en-GB" sz="800" b="0" i="0" u="none" strike="noStrike" baseline="0">
              <a:solidFill>
                <a:srgbClr val="000000"/>
              </a:solidFill>
              <a:latin typeface="Arial"/>
              <a:cs typeface="Arial"/>
            </a:rPr>
            <a:t>Res Aussa = 0.94</a:t>
          </a:r>
        </a:p>
      </cdr:txBody>
    </cdr:sp>
  </cdr:relSizeAnchor>
  <cdr:relSizeAnchor xmlns:cdr="http://schemas.openxmlformats.org/drawingml/2006/chartDrawing">
    <cdr:from>
      <cdr:x>0.21858</cdr:x>
      <cdr:y>0.30232</cdr:y>
    </cdr:from>
    <cdr:to>
      <cdr:x>0.46004</cdr:x>
      <cdr:y>0.36565</cdr:y>
    </cdr:to>
    <cdr:sp macro="" textlink="">
      <cdr:nvSpPr>
        <cdr:cNvPr id="161796" name="Text Box 4"/>
        <cdr:cNvSpPr txBox="1">
          <a:spLocks xmlns:a="http://schemas.openxmlformats.org/drawingml/2006/main" noChangeArrowheads="1"/>
        </cdr:cNvSpPr>
      </cdr:nvSpPr>
      <cdr:spPr bwMode="auto">
        <a:xfrm xmlns:a="http://schemas.openxmlformats.org/drawingml/2006/main">
          <a:off x="669401" y="783556"/>
          <a:ext cx="735973" cy="163456"/>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0">
            <a:defRPr sz="1000"/>
          </a:pPr>
          <a:r>
            <a:rPr lang="en-GB" sz="800" b="0" i="0" u="none" strike="noStrike" baseline="0">
              <a:solidFill>
                <a:srgbClr val="000000"/>
              </a:solidFill>
              <a:latin typeface="Arial"/>
              <a:cs typeface="Arial"/>
            </a:rPr>
            <a:t>Res lag = 0.94</a:t>
          </a:r>
        </a:p>
      </cdr:txBody>
    </cdr:sp>
  </cdr:relSizeAnchor>
</c:userShapes>
</file>

<file path=ppt/drawings/drawing5.xml><?xml version="1.0" encoding="utf-8"?>
<c:userShapes xmlns:c="http://schemas.openxmlformats.org/drawingml/2006/chart">
  <cdr:relSizeAnchor xmlns:cdr="http://schemas.openxmlformats.org/drawingml/2006/chartDrawing">
    <cdr:from>
      <cdr:x>0.72576</cdr:x>
      <cdr:y>0.74908</cdr:y>
    </cdr:from>
    <cdr:to>
      <cdr:x>0.85245</cdr:x>
      <cdr:y>0.83027</cdr:y>
    </cdr:to>
    <cdr:sp macro="" textlink="">
      <cdr:nvSpPr>
        <cdr:cNvPr id="160769" name="Text Box 1"/>
        <cdr:cNvSpPr txBox="1">
          <a:spLocks xmlns:a="http://schemas.openxmlformats.org/drawingml/2006/main" noChangeArrowheads="1"/>
        </cdr:cNvSpPr>
      </cdr:nvSpPr>
      <cdr:spPr bwMode="auto">
        <a:xfrm xmlns:a="http://schemas.openxmlformats.org/drawingml/2006/main">
          <a:off x="2229129" y="1822605"/>
          <a:ext cx="388563" cy="197191"/>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0">
            <a:defRPr sz="1000"/>
          </a:pPr>
          <a:r>
            <a:rPr lang="en-GB" sz="800" b="0" i="0" u="none" strike="noStrike" baseline="0">
              <a:solidFill>
                <a:srgbClr val="000000"/>
              </a:solidFill>
              <a:latin typeface="Arial"/>
              <a:cs typeface="Arial"/>
            </a:rPr>
            <a:t>SiO2</a:t>
          </a:r>
        </a:p>
      </cdr:txBody>
    </cdr:sp>
  </cdr:relSizeAnchor>
  <cdr:relSizeAnchor xmlns:cdr="http://schemas.openxmlformats.org/drawingml/2006/chartDrawing">
    <cdr:from>
      <cdr:x>0.17056</cdr:x>
      <cdr:y>0.11737</cdr:y>
    </cdr:from>
    <cdr:to>
      <cdr:x>0.34424</cdr:x>
      <cdr:y>0.19831</cdr:y>
    </cdr:to>
    <cdr:sp macro="" textlink="">
      <cdr:nvSpPr>
        <cdr:cNvPr id="160770" name="Text Box 2"/>
        <cdr:cNvSpPr txBox="1">
          <a:spLocks xmlns:a="http://schemas.openxmlformats.org/drawingml/2006/main" noChangeArrowheads="1"/>
        </cdr:cNvSpPr>
      </cdr:nvSpPr>
      <cdr:spPr bwMode="auto">
        <a:xfrm xmlns:a="http://schemas.openxmlformats.org/drawingml/2006/main">
          <a:off x="526288" y="288246"/>
          <a:ext cx="532695" cy="196608"/>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0">
            <a:defRPr sz="1000"/>
          </a:pPr>
          <a:r>
            <a:rPr lang="en-GB" sz="800" b="0" i="0" u="none" strike="noStrike" baseline="0">
              <a:solidFill>
                <a:srgbClr val="000000"/>
              </a:solidFill>
              <a:latin typeface="Arial"/>
              <a:cs typeface="Arial"/>
            </a:rPr>
            <a:t>Al2O3</a:t>
          </a:r>
        </a:p>
      </cdr:txBody>
    </cdr:sp>
  </cdr:relSizeAnchor>
  <cdr:relSizeAnchor xmlns:cdr="http://schemas.openxmlformats.org/drawingml/2006/chartDrawing">
    <cdr:from>
      <cdr:x>0.31057</cdr:x>
      <cdr:y>0.2</cdr:y>
    </cdr:from>
    <cdr:to>
      <cdr:x>0.60586</cdr:x>
      <cdr:y>0.26629</cdr:y>
    </cdr:to>
    <cdr:sp macro="" textlink="">
      <cdr:nvSpPr>
        <cdr:cNvPr id="160771" name="Text Box 3"/>
        <cdr:cNvSpPr txBox="1">
          <a:spLocks xmlns:a="http://schemas.openxmlformats.org/drawingml/2006/main" noChangeArrowheads="1"/>
        </cdr:cNvSpPr>
      </cdr:nvSpPr>
      <cdr:spPr bwMode="auto">
        <a:xfrm xmlns:a="http://schemas.openxmlformats.org/drawingml/2006/main">
          <a:off x="955713" y="488938"/>
          <a:ext cx="905656" cy="161020"/>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0">
            <a:defRPr sz="1000"/>
          </a:pPr>
          <a:r>
            <a:rPr lang="en-GB" sz="800" b="0" i="0" u="none" strike="noStrike" baseline="0">
              <a:solidFill>
                <a:srgbClr val="000000"/>
              </a:solidFill>
              <a:latin typeface="Arial"/>
              <a:cs typeface="Arial"/>
            </a:rPr>
            <a:t>Res Aussa = 0.99</a:t>
          </a:r>
        </a:p>
      </cdr:txBody>
    </cdr:sp>
  </cdr:relSizeAnchor>
  <cdr:relSizeAnchor xmlns:cdr="http://schemas.openxmlformats.org/drawingml/2006/chartDrawing">
    <cdr:from>
      <cdr:x>0.31057</cdr:x>
      <cdr:y>0.26701</cdr:y>
    </cdr:from>
    <cdr:to>
      <cdr:x>0.61482</cdr:x>
      <cdr:y>0.35684</cdr:y>
    </cdr:to>
    <cdr:sp macro="" textlink="">
      <cdr:nvSpPr>
        <cdr:cNvPr id="160772" name="Text Box 4"/>
        <cdr:cNvSpPr txBox="1">
          <a:spLocks xmlns:a="http://schemas.openxmlformats.org/drawingml/2006/main" noChangeArrowheads="1"/>
        </cdr:cNvSpPr>
      </cdr:nvSpPr>
      <cdr:spPr bwMode="auto">
        <a:xfrm xmlns:a="http://schemas.openxmlformats.org/drawingml/2006/main">
          <a:off x="955713" y="651708"/>
          <a:ext cx="933145" cy="218194"/>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0">
            <a:defRPr sz="1000"/>
          </a:pPr>
          <a:r>
            <a:rPr lang="en-GB" sz="800" b="0" i="0" u="none" strike="noStrike" baseline="0">
              <a:solidFill>
                <a:srgbClr val="000000"/>
              </a:solidFill>
              <a:latin typeface="Arial"/>
              <a:cs typeface="Arial"/>
            </a:rPr>
            <a:t>Res laguna = 0.97</a:t>
          </a:r>
        </a:p>
      </cdr:txBody>
    </cdr:sp>
  </cdr:relSizeAnchor>
</c:userShapes>
</file>

<file path=ppt/drawings/drawing6.xml><?xml version="1.0" encoding="utf-8"?>
<c:userShapes xmlns:c="http://schemas.openxmlformats.org/drawingml/2006/chart">
  <cdr:relSizeAnchor xmlns:cdr="http://schemas.openxmlformats.org/drawingml/2006/chartDrawing">
    <cdr:from>
      <cdr:x>0.73688</cdr:x>
      <cdr:y>0.74936</cdr:y>
    </cdr:from>
    <cdr:to>
      <cdr:x>0.87058</cdr:x>
      <cdr:y>0.83056</cdr:y>
    </cdr:to>
    <cdr:sp macro="" textlink="">
      <cdr:nvSpPr>
        <cdr:cNvPr id="162817" name="Text Box 1025"/>
        <cdr:cNvSpPr txBox="1">
          <a:spLocks xmlns:a="http://schemas.openxmlformats.org/drawingml/2006/main" noChangeArrowheads="1"/>
        </cdr:cNvSpPr>
      </cdr:nvSpPr>
      <cdr:spPr bwMode="auto">
        <a:xfrm xmlns:a="http://schemas.openxmlformats.org/drawingml/2006/main">
          <a:off x="2256214" y="1830422"/>
          <a:ext cx="408794" cy="197997"/>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0">
            <a:defRPr sz="1000"/>
          </a:pPr>
          <a:r>
            <a:rPr lang="en-GB" sz="800" b="0" i="0" u="none" strike="noStrike" baseline="0">
              <a:solidFill>
                <a:srgbClr val="000000"/>
              </a:solidFill>
              <a:latin typeface="Arial"/>
              <a:cs typeface="Arial"/>
            </a:rPr>
            <a:t>SiO2</a:t>
          </a:r>
        </a:p>
      </cdr:txBody>
    </cdr:sp>
  </cdr:relSizeAnchor>
  <cdr:relSizeAnchor xmlns:cdr="http://schemas.openxmlformats.org/drawingml/2006/chartDrawing">
    <cdr:from>
      <cdr:x>0.15243</cdr:x>
      <cdr:y>0.11683</cdr:y>
    </cdr:from>
    <cdr:to>
      <cdr:x>0.33554</cdr:x>
      <cdr:y>0.19803</cdr:y>
    </cdr:to>
    <cdr:sp macro="" textlink="">
      <cdr:nvSpPr>
        <cdr:cNvPr id="162818" name="Text Box 1026"/>
        <cdr:cNvSpPr txBox="1">
          <a:spLocks xmlns:a="http://schemas.openxmlformats.org/drawingml/2006/main" noChangeArrowheads="1"/>
        </cdr:cNvSpPr>
      </cdr:nvSpPr>
      <cdr:spPr bwMode="auto">
        <a:xfrm xmlns:a="http://schemas.openxmlformats.org/drawingml/2006/main">
          <a:off x="469221" y="288044"/>
          <a:ext cx="559870" cy="197996"/>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0">
            <a:defRPr sz="1000"/>
          </a:pPr>
          <a:r>
            <a:rPr lang="en-GB" sz="800" b="0" i="0" u="none" strike="noStrike" baseline="0">
              <a:solidFill>
                <a:srgbClr val="000000"/>
              </a:solidFill>
              <a:latin typeface="Arial"/>
              <a:cs typeface="Arial"/>
            </a:rPr>
            <a:t>MnO</a:t>
          </a:r>
        </a:p>
      </cdr:txBody>
    </cdr:sp>
  </cdr:relSizeAnchor>
</c:userShapes>
</file>

<file path=ppt/drawings/drawing7.xml><?xml version="1.0" encoding="utf-8"?>
<c:userShapes xmlns:c="http://schemas.openxmlformats.org/drawingml/2006/chart">
  <cdr:relSizeAnchor xmlns:cdr="http://schemas.openxmlformats.org/drawingml/2006/chartDrawing">
    <cdr:from>
      <cdr:x>0.82529</cdr:x>
      <cdr:y>0.63151</cdr:y>
    </cdr:from>
    <cdr:to>
      <cdr:x>0.94955</cdr:x>
      <cdr:y>0.71056</cdr:y>
    </cdr:to>
    <cdr:sp macro="" textlink="">
      <cdr:nvSpPr>
        <cdr:cNvPr id="171009" name="Text Box 1"/>
        <cdr:cNvSpPr txBox="1">
          <a:spLocks xmlns:a="http://schemas.openxmlformats.org/drawingml/2006/main" noChangeArrowheads="1"/>
        </cdr:cNvSpPr>
      </cdr:nvSpPr>
      <cdr:spPr bwMode="auto">
        <a:xfrm xmlns:a="http://schemas.openxmlformats.org/drawingml/2006/main">
          <a:off x="2526521" y="1440786"/>
          <a:ext cx="379912" cy="179951"/>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0">
            <a:defRPr sz="1000"/>
          </a:pPr>
          <a:r>
            <a:rPr lang="en-GB" sz="800" b="0" i="0" u="none" strike="noStrike" baseline="0">
              <a:solidFill>
                <a:srgbClr val="000000"/>
              </a:solidFill>
              <a:latin typeface="Arial"/>
              <a:cs typeface="Arial"/>
            </a:rPr>
            <a:t>SiO2</a:t>
          </a:r>
        </a:p>
      </cdr:txBody>
    </cdr:sp>
  </cdr:relSizeAnchor>
  <cdr:relSizeAnchor xmlns:cdr="http://schemas.openxmlformats.org/drawingml/2006/chartDrawing">
    <cdr:from>
      <cdr:x>0.18948</cdr:x>
      <cdr:y>0.12344</cdr:y>
    </cdr:from>
    <cdr:to>
      <cdr:x>0.4392</cdr:x>
      <cdr:y>0.20058</cdr:y>
    </cdr:to>
    <cdr:sp macro="" textlink="">
      <cdr:nvSpPr>
        <cdr:cNvPr id="171010" name="Text Box 2"/>
        <cdr:cNvSpPr txBox="1">
          <a:spLocks xmlns:a="http://schemas.openxmlformats.org/drawingml/2006/main" noChangeArrowheads="1"/>
        </cdr:cNvSpPr>
      </cdr:nvSpPr>
      <cdr:spPr bwMode="auto">
        <a:xfrm xmlns:a="http://schemas.openxmlformats.org/drawingml/2006/main">
          <a:off x="582528" y="284191"/>
          <a:ext cx="763527" cy="175589"/>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0">
            <a:defRPr sz="1000"/>
          </a:pPr>
          <a:r>
            <a:rPr lang="en-GB" sz="800" b="0" i="0" u="none" strike="noStrike" baseline="0">
              <a:solidFill>
                <a:srgbClr val="000000"/>
              </a:solidFill>
              <a:latin typeface="Arial"/>
              <a:cs typeface="Arial"/>
            </a:rPr>
            <a:t>CaO+ MgO</a:t>
          </a:r>
        </a:p>
        <a:p xmlns:a="http://schemas.openxmlformats.org/drawingml/2006/main">
          <a:pPr algn="ctr" rtl="0">
            <a:defRPr sz="1000"/>
          </a:pPr>
          <a:endParaRPr lang="en-GB" sz="800" b="0" i="0" u="none" strike="noStrike" baseline="0">
            <a:solidFill>
              <a:srgbClr val="000000"/>
            </a:solidFill>
            <a:latin typeface="Arial"/>
            <a:cs typeface="Arial"/>
          </a:endParaRPr>
        </a:p>
      </cdr:txBody>
    </cdr:sp>
  </cdr:relSizeAnchor>
  <cdr:relSizeAnchor xmlns:cdr="http://schemas.openxmlformats.org/drawingml/2006/chartDrawing">
    <cdr:from>
      <cdr:x>0.54239</cdr:x>
      <cdr:y>0.1759</cdr:y>
    </cdr:from>
    <cdr:to>
      <cdr:x>0.74778</cdr:x>
      <cdr:y>0.24729</cdr:y>
    </cdr:to>
    <cdr:sp macro="" textlink="">
      <cdr:nvSpPr>
        <cdr:cNvPr id="171011" name="Text Box 3"/>
        <cdr:cNvSpPr txBox="1">
          <a:spLocks xmlns:a="http://schemas.openxmlformats.org/drawingml/2006/main" noChangeArrowheads="1"/>
        </cdr:cNvSpPr>
      </cdr:nvSpPr>
      <cdr:spPr bwMode="auto">
        <a:xfrm xmlns:a="http://schemas.openxmlformats.org/drawingml/2006/main">
          <a:off x="1661537" y="403613"/>
          <a:ext cx="628002" cy="162501"/>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0">
            <a:defRPr sz="1000"/>
          </a:pPr>
          <a:r>
            <a:rPr lang="en-GB" sz="800" b="0" i="0" u="none" strike="noStrike" baseline="0">
              <a:solidFill>
                <a:srgbClr val="000000"/>
              </a:solidFill>
              <a:latin typeface="Arial"/>
              <a:cs typeface="Arial"/>
            </a:rPr>
            <a:t>Res = 0.998</a:t>
          </a:r>
        </a:p>
      </cdr:txBody>
    </cdr:sp>
  </cdr:relSizeAnchor>
</c:userShapes>
</file>

<file path=ppt/drawings/drawing8.xml><?xml version="1.0" encoding="utf-8"?>
<c:userShapes xmlns:c="http://schemas.openxmlformats.org/drawingml/2006/chart">
  <cdr:relSizeAnchor xmlns:cdr="http://schemas.openxmlformats.org/drawingml/2006/chartDrawing">
    <cdr:from>
      <cdr:x>0.75602</cdr:x>
      <cdr:y>0.74026</cdr:y>
    </cdr:from>
    <cdr:to>
      <cdr:x>0.8902</cdr:x>
      <cdr:y>0.81955</cdr:y>
    </cdr:to>
    <cdr:sp macro="" textlink="">
      <cdr:nvSpPr>
        <cdr:cNvPr id="173057" name="Text Box 1"/>
        <cdr:cNvSpPr txBox="1">
          <a:spLocks xmlns:a="http://schemas.openxmlformats.org/drawingml/2006/main" noChangeArrowheads="1"/>
        </cdr:cNvSpPr>
      </cdr:nvSpPr>
      <cdr:spPr bwMode="auto">
        <a:xfrm xmlns:a="http://schemas.openxmlformats.org/drawingml/2006/main">
          <a:off x="2314719" y="1688355"/>
          <a:ext cx="410275" cy="180496"/>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0">
            <a:defRPr sz="1000"/>
          </a:pPr>
          <a:r>
            <a:rPr lang="en-GB" sz="800" b="0" i="0" u="none" strike="noStrike" baseline="0">
              <a:solidFill>
                <a:srgbClr val="000000"/>
              </a:solidFill>
              <a:latin typeface="Arial"/>
              <a:cs typeface="Arial"/>
            </a:rPr>
            <a:t>SiO2</a:t>
          </a:r>
        </a:p>
      </cdr:txBody>
    </cdr:sp>
  </cdr:relSizeAnchor>
  <cdr:relSizeAnchor xmlns:cdr="http://schemas.openxmlformats.org/drawingml/2006/chartDrawing">
    <cdr:from>
      <cdr:x>0.15243</cdr:x>
      <cdr:y>0.12368</cdr:y>
    </cdr:from>
    <cdr:to>
      <cdr:x>0.30647</cdr:x>
      <cdr:y>0.20273</cdr:y>
    </cdr:to>
    <cdr:sp macro="" textlink="">
      <cdr:nvSpPr>
        <cdr:cNvPr id="173058" name="Text Box 2"/>
        <cdr:cNvSpPr txBox="1">
          <a:spLocks xmlns:a="http://schemas.openxmlformats.org/drawingml/2006/main" noChangeArrowheads="1"/>
        </cdr:cNvSpPr>
      </cdr:nvSpPr>
      <cdr:spPr bwMode="auto">
        <a:xfrm xmlns:a="http://schemas.openxmlformats.org/drawingml/2006/main">
          <a:off x="469221" y="284736"/>
          <a:ext cx="471002" cy="179951"/>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0">
            <a:defRPr sz="1000"/>
          </a:pPr>
          <a:r>
            <a:rPr lang="en-GB" sz="800" b="0" i="0" u="none" strike="noStrike" baseline="0">
              <a:solidFill>
                <a:srgbClr val="000000"/>
              </a:solidFill>
              <a:latin typeface="Arial"/>
              <a:cs typeface="Arial"/>
            </a:rPr>
            <a:t>P2O5</a:t>
          </a:r>
        </a:p>
      </cdr:txBody>
    </cdr:sp>
  </cdr:relSizeAnchor>
</c:userShapes>
</file>

<file path=ppt/drawings/drawing9.xml><?xml version="1.0" encoding="utf-8"?>
<c:userShapes xmlns:c="http://schemas.openxmlformats.org/drawingml/2006/chart">
  <cdr:relSizeAnchor xmlns:cdr="http://schemas.openxmlformats.org/drawingml/2006/chartDrawing">
    <cdr:from>
      <cdr:x>0.7403</cdr:x>
      <cdr:y>0.74026</cdr:y>
    </cdr:from>
    <cdr:to>
      <cdr:x>0.87111</cdr:x>
      <cdr:y>0.81931</cdr:y>
    </cdr:to>
    <cdr:sp macro="" textlink="">
      <cdr:nvSpPr>
        <cdr:cNvPr id="166913" name="Text Box 1025"/>
        <cdr:cNvSpPr txBox="1">
          <a:spLocks xmlns:a="http://schemas.openxmlformats.org/drawingml/2006/main" noChangeArrowheads="1"/>
        </cdr:cNvSpPr>
      </cdr:nvSpPr>
      <cdr:spPr bwMode="auto">
        <a:xfrm xmlns:a="http://schemas.openxmlformats.org/drawingml/2006/main">
          <a:off x="2273706" y="1688355"/>
          <a:ext cx="401193" cy="179951"/>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0">
            <a:defRPr sz="1000"/>
          </a:pPr>
          <a:r>
            <a:rPr lang="en-GB" sz="800" b="0" i="0" u="none" strike="noStrike" baseline="0">
              <a:solidFill>
                <a:srgbClr val="000000"/>
              </a:solidFill>
              <a:latin typeface="Arial"/>
              <a:cs typeface="Arial"/>
            </a:rPr>
            <a:t>SiO2</a:t>
          </a:r>
        </a:p>
      </cdr:txBody>
    </cdr:sp>
  </cdr:relSizeAnchor>
  <cdr:relSizeAnchor xmlns:cdr="http://schemas.openxmlformats.org/drawingml/2006/chartDrawing">
    <cdr:from>
      <cdr:x>0.15215</cdr:x>
      <cdr:y>0.12344</cdr:y>
    </cdr:from>
    <cdr:to>
      <cdr:x>0.30258</cdr:x>
      <cdr:y>0.20273</cdr:y>
    </cdr:to>
    <cdr:sp macro="" textlink="">
      <cdr:nvSpPr>
        <cdr:cNvPr id="166914" name="Text Box 1026"/>
        <cdr:cNvSpPr txBox="1">
          <a:spLocks xmlns:a="http://schemas.openxmlformats.org/drawingml/2006/main" noChangeArrowheads="1"/>
        </cdr:cNvSpPr>
      </cdr:nvSpPr>
      <cdr:spPr bwMode="auto">
        <a:xfrm xmlns:a="http://schemas.openxmlformats.org/drawingml/2006/main">
          <a:off x="469824" y="284191"/>
          <a:ext cx="461372" cy="180496"/>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0">
            <a:defRPr sz="1000"/>
          </a:pPr>
          <a:r>
            <a:rPr lang="en-GB" sz="800" b="0" i="0" u="none" strike="noStrike" baseline="0">
              <a:solidFill>
                <a:srgbClr val="000000"/>
              </a:solidFill>
              <a:latin typeface="Arial"/>
              <a:cs typeface="Arial"/>
            </a:rPr>
            <a:t>Na2O</a:t>
          </a:r>
        </a:p>
      </cdr:txBody>
    </cdr:sp>
  </cdr:relSizeAnchor>
  <cdr:relSizeAnchor xmlns:cdr="http://schemas.openxmlformats.org/drawingml/2006/chartDrawing">
    <cdr:from>
      <cdr:x>0.48135</cdr:x>
      <cdr:y>0.1759</cdr:y>
    </cdr:from>
    <cdr:to>
      <cdr:x>0.48135</cdr:x>
      <cdr:y>0.84087</cdr:y>
    </cdr:to>
    <cdr:sp macro="" textlink="">
      <cdr:nvSpPr>
        <cdr:cNvPr id="166915" name="Line 1027"/>
        <cdr:cNvSpPr>
          <a:spLocks xmlns:a="http://schemas.openxmlformats.org/drawingml/2006/main" noChangeShapeType="1"/>
        </cdr:cNvSpPr>
      </cdr:nvSpPr>
      <cdr:spPr bwMode="auto">
        <a:xfrm xmlns:a="http://schemas.openxmlformats.org/drawingml/2006/main" flipV="1">
          <a:off x="1479493" y="403613"/>
          <a:ext cx="0" cy="1513770"/>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a:ln>
      </cdr:spPr>
    </cdr:sp>
  </cdr:relSizeAnchor>
  <cdr:relSizeAnchor xmlns:cdr="http://schemas.openxmlformats.org/drawingml/2006/chartDrawing">
    <cdr:from>
      <cdr:x>0.15215</cdr:x>
      <cdr:y>0.55222</cdr:y>
    </cdr:from>
    <cdr:to>
      <cdr:x>0.51817</cdr:x>
      <cdr:y>0.61139</cdr:y>
    </cdr:to>
    <cdr:sp macro="" textlink="">
      <cdr:nvSpPr>
        <cdr:cNvPr id="166916" name="Text Box 1028"/>
        <cdr:cNvSpPr txBox="1">
          <a:spLocks xmlns:a="http://schemas.openxmlformats.org/drawingml/2006/main" noChangeArrowheads="1"/>
        </cdr:cNvSpPr>
      </cdr:nvSpPr>
      <cdr:spPr bwMode="auto">
        <a:xfrm xmlns:a="http://schemas.openxmlformats.org/drawingml/2006/main">
          <a:off x="469824" y="1260289"/>
          <a:ext cx="1122597" cy="134691"/>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0">
            <a:defRPr sz="1000"/>
          </a:pPr>
          <a:r>
            <a:rPr lang="en-GB" sz="800" b="0" i="0" u="none" strike="noStrike" baseline="0">
              <a:solidFill>
                <a:srgbClr val="000000"/>
              </a:solidFill>
              <a:latin typeface="Arial"/>
              <a:cs typeface="Arial"/>
            </a:rPr>
            <a:t>Bocche di canale</a:t>
          </a:r>
        </a:p>
      </cdr:txBody>
    </cdr:sp>
  </cdr:relSizeAnchor>
  <cdr:relSizeAnchor xmlns:cdr="http://schemas.openxmlformats.org/drawingml/2006/chartDrawing">
    <cdr:from>
      <cdr:x>0.5654</cdr:x>
      <cdr:y>0.57186</cdr:y>
    </cdr:from>
    <cdr:to>
      <cdr:x>0.89775</cdr:x>
      <cdr:y>0.68181</cdr:y>
    </cdr:to>
    <cdr:sp macro="" textlink="">
      <cdr:nvSpPr>
        <cdr:cNvPr id="166917" name="Text Box 1029"/>
        <cdr:cNvSpPr txBox="1">
          <a:spLocks xmlns:a="http://schemas.openxmlformats.org/drawingml/2006/main" noChangeArrowheads="1"/>
        </cdr:cNvSpPr>
      </cdr:nvSpPr>
      <cdr:spPr bwMode="auto">
        <a:xfrm xmlns:a="http://schemas.openxmlformats.org/drawingml/2006/main">
          <a:off x="1737297" y="1305004"/>
          <a:ext cx="1019327" cy="250296"/>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0">
            <a:defRPr sz="1000"/>
          </a:pPr>
          <a:r>
            <a:rPr lang="en-GB" sz="800" b="0" i="0" u="none" strike="noStrike" baseline="0">
              <a:solidFill>
                <a:srgbClr val="000000"/>
              </a:solidFill>
              <a:latin typeface="Arial"/>
              <a:cs typeface="Arial"/>
            </a:rPr>
            <a:t>Foci risorgive </a:t>
          </a:r>
        </a:p>
      </cdr:txBody>
    </cdr:sp>
  </cdr:relSizeAnchor>
  <cdr:relSizeAnchor xmlns:cdr="http://schemas.openxmlformats.org/drawingml/2006/chartDrawing">
    <cdr:from>
      <cdr:x>0.15215</cdr:x>
      <cdr:y>0.68181</cdr:y>
    </cdr:from>
    <cdr:to>
      <cdr:x>0.85124</cdr:x>
      <cdr:y>0.68181</cdr:y>
    </cdr:to>
    <cdr:sp macro="" textlink="">
      <cdr:nvSpPr>
        <cdr:cNvPr id="166918" name="Line 1030"/>
        <cdr:cNvSpPr>
          <a:spLocks xmlns:a="http://schemas.openxmlformats.org/drawingml/2006/main" noChangeShapeType="1"/>
        </cdr:cNvSpPr>
      </cdr:nvSpPr>
      <cdr:spPr bwMode="auto">
        <a:xfrm xmlns:a="http://schemas.openxmlformats.org/drawingml/2006/main">
          <a:off x="469824" y="1555300"/>
          <a:ext cx="2144154" cy="0"/>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a:ln>
      </cdr:spPr>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FC3270-868D-4574-806A-EE6F37CDF27F}" type="datetimeFigureOut">
              <a:rPr lang="en-GB" smtClean="0"/>
              <a:pPr/>
              <a:t>18/03/2020</a:t>
            </a:fld>
            <a:endParaRPr lang="en-GB"/>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E06BC6-1283-4C70-99BD-9E6FD08C0B34}"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17A05BCA-D0CC-4B2A-AA37-3C10EB47EE0C}" type="datetimeFigureOut">
              <a:rPr lang="it-IT" smtClean="0"/>
              <a:pPr/>
              <a:t>18/03/2020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C7E2F76-A1DA-4D4C-B6AB-F334B83810C5}" type="slidenum">
              <a:rPr lang="it-IT" smtClean="0"/>
              <a:pPr/>
              <a:t>‹#›</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7A05BCA-D0CC-4B2A-AA37-3C10EB47EE0C}" type="datetimeFigureOut">
              <a:rPr lang="it-IT" smtClean="0"/>
              <a:pPr/>
              <a:t>18/03/2020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C7E2F76-A1DA-4D4C-B6AB-F334B83810C5}" type="slidenum">
              <a:rPr lang="it-IT" smtClean="0"/>
              <a:pPr/>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7A05BCA-D0CC-4B2A-AA37-3C10EB47EE0C}" type="datetimeFigureOut">
              <a:rPr lang="it-IT" smtClean="0"/>
              <a:pPr/>
              <a:t>18/03/2020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C7E2F76-A1DA-4D4C-B6AB-F334B83810C5}" type="slidenum">
              <a:rPr lang="it-IT" smtClean="0"/>
              <a:pPr/>
              <a:t>‹#›</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7A05BCA-D0CC-4B2A-AA37-3C10EB47EE0C}" type="datetimeFigureOut">
              <a:rPr lang="it-IT" smtClean="0"/>
              <a:pPr/>
              <a:t>18/03/2020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C7E2F76-A1DA-4D4C-B6AB-F334B83810C5}" type="slidenum">
              <a:rPr lang="it-IT" smtClean="0"/>
              <a:pPr/>
              <a:t>‹#›</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17A05BCA-D0CC-4B2A-AA37-3C10EB47EE0C}" type="datetimeFigureOut">
              <a:rPr lang="it-IT" smtClean="0"/>
              <a:pPr/>
              <a:t>18/03/2020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C7E2F76-A1DA-4D4C-B6AB-F334B83810C5}" type="slidenum">
              <a:rPr lang="it-IT" smtClean="0"/>
              <a:pPr/>
              <a:t>‹#›</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17A05BCA-D0CC-4B2A-AA37-3C10EB47EE0C}" type="datetimeFigureOut">
              <a:rPr lang="it-IT" smtClean="0"/>
              <a:pPr/>
              <a:t>18/03/2020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C7E2F76-A1DA-4D4C-B6AB-F334B83810C5}" type="slidenum">
              <a:rPr lang="it-IT" smtClean="0"/>
              <a:pPr/>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17A05BCA-D0CC-4B2A-AA37-3C10EB47EE0C}" type="datetimeFigureOut">
              <a:rPr lang="it-IT" smtClean="0"/>
              <a:pPr/>
              <a:t>18/03/2020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9C7E2F76-A1DA-4D4C-B6AB-F334B83810C5}" type="slidenum">
              <a:rPr lang="it-IT" smtClean="0"/>
              <a:pPr/>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17A05BCA-D0CC-4B2A-AA37-3C10EB47EE0C}" type="datetimeFigureOut">
              <a:rPr lang="it-IT" smtClean="0"/>
              <a:pPr/>
              <a:t>18/03/2020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9C7E2F76-A1DA-4D4C-B6AB-F334B83810C5}" type="slidenum">
              <a:rPr lang="it-IT" smtClean="0"/>
              <a:pPr/>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7A05BCA-D0CC-4B2A-AA37-3C10EB47EE0C}" type="datetimeFigureOut">
              <a:rPr lang="it-IT" smtClean="0"/>
              <a:pPr/>
              <a:t>18/03/2020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9C7E2F76-A1DA-4D4C-B6AB-F334B83810C5}" type="slidenum">
              <a:rPr lang="it-IT" smtClean="0"/>
              <a:pPr/>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17A05BCA-D0CC-4B2A-AA37-3C10EB47EE0C}" type="datetimeFigureOut">
              <a:rPr lang="it-IT" smtClean="0"/>
              <a:pPr/>
              <a:t>18/03/2020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C7E2F76-A1DA-4D4C-B6AB-F334B83810C5}" type="slidenum">
              <a:rPr lang="it-IT" smtClean="0"/>
              <a:pPr/>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17A05BCA-D0CC-4B2A-AA37-3C10EB47EE0C}" type="datetimeFigureOut">
              <a:rPr lang="it-IT" smtClean="0"/>
              <a:pPr/>
              <a:t>18/03/2020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C7E2F76-A1DA-4D4C-B6AB-F334B83810C5}" type="slidenum">
              <a:rPr lang="it-IT" smtClean="0"/>
              <a:pPr/>
              <a:t>‹#›</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A05BCA-D0CC-4B2A-AA37-3C10EB47EE0C}" type="datetimeFigureOut">
              <a:rPr lang="it-IT" smtClean="0"/>
              <a:pPr/>
              <a:t>18/03/2020</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7E2F76-A1DA-4D4C-B6AB-F334B83810C5}" type="slidenum">
              <a:rPr lang="it-IT" smtClean="0"/>
              <a:pPr/>
              <a:t>‹#›</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6.emf"/></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_rels/slide4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 Id="rId5" Type="http://schemas.openxmlformats.org/officeDocument/2006/relationships/chart" Target="../charts/chart10.xml"/><Relationship Id="rId4" Type="http://schemas.openxmlformats.org/officeDocument/2006/relationships/chart" Target="../charts/chart9.xml"/></Relationships>
</file>

<file path=ppt/slides/_rels/slide4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4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2.xml"/><Relationship Id="rId5" Type="http://schemas.openxmlformats.org/officeDocument/2006/relationships/chart" Target="../charts/chart17.xml"/><Relationship Id="rId4" Type="http://schemas.openxmlformats.org/officeDocument/2006/relationships/chart" Target="../charts/char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egnaposto data 3"/>
          <p:cNvSpPr>
            <a:spLocks noGrp="1"/>
          </p:cNvSpPr>
          <p:nvPr>
            <p:ph type="dt" sz="half" idx="10"/>
          </p:nvPr>
        </p:nvSpPr>
        <p:spPr/>
        <p:txBody>
          <a:bodyPr/>
          <a:lstStyle/>
          <a:p>
            <a:r>
              <a:rPr lang="en-US"/>
              <a:t>22.11.04</a:t>
            </a:r>
          </a:p>
        </p:txBody>
      </p:sp>
      <p:sp>
        <p:nvSpPr>
          <p:cNvPr id="51" name="Segnaposto numero diapositiva 5"/>
          <p:cNvSpPr>
            <a:spLocks noGrp="1"/>
          </p:cNvSpPr>
          <p:nvPr>
            <p:ph type="sldNum" sz="quarter" idx="12"/>
          </p:nvPr>
        </p:nvSpPr>
        <p:spPr/>
        <p:txBody>
          <a:bodyPr/>
          <a:lstStyle/>
          <a:p>
            <a:fld id="{C637319E-EC3F-4DAC-A9AE-2EE546E685B2}" type="slidenum">
              <a:rPr lang="en-US"/>
              <a:pPr/>
              <a:t>1</a:t>
            </a:fld>
            <a:endParaRPr lang="en-US"/>
          </a:p>
        </p:txBody>
      </p:sp>
      <p:grpSp>
        <p:nvGrpSpPr>
          <p:cNvPr id="2" name="Group 2"/>
          <p:cNvGrpSpPr>
            <a:grpSpLocks/>
          </p:cNvGrpSpPr>
          <p:nvPr/>
        </p:nvGrpSpPr>
        <p:grpSpPr bwMode="auto">
          <a:xfrm>
            <a:off x="4661389" y="1577975"/>
            <a:ext cx="4407877" cy="1955800"/>
            <a:chOff x="504" y="1384"/>
            <a:chExt cx="3008" cy="1232"/>
          </a:xfrm>
        </p:grpSpPr>
        <p:sp>
          <p:nvSpPr>
            <p:cNvPr id="335875" name="Rectangle 3"/>
            <p:cNvSpPr>
              <a:spLocks noChangeArrowheads="1"/>
            </p:cNvSpPr>
            <p:nvPr/>
          </p:nvSpPr>
          <p:spPr bwMode="auto">
            <a:xfrm>
              <a:off x="504" y="1384"/>
              <a:ext cx="3008" cy="1224"/>
            </a:xfrm>
            <a:prstGeom prst="rect">
              <a:avLst/>
            </a:prstGeom>
            <a:solidFill>
              <a:schemeClr val="accent2"/>
            </a:solidFill>
            <a:ln w="9525">
              <a:solidFill>
                <a:schemeClr val="tx1"/>
              </a:solidFill>
              <a:miter lim="800000"/>
              <a:headEnd/>
              <a:tailEnd/>
            </a:ln>
            <a:effectLst/>
          </p:spPr>
          <p:txBody>
            <a:bodyPr wrap="none" anchor="ctr"/>
            <a:lstStyle/>
            <a:p>
              <a:pPr algn="just"/>
              <a:endParaRPr lang="en-US"/>
            </a:p>
          </p:txBody>
        </p:sp>
        <p:sp>
          <p:nvSpPr>
            <p:cNvPr id="335876" name="Rectangle 4"/>
            <p:cNvSpPr>
              <a:spLocks noChangeArrowheads="1"/>
            </p:cNvSpPr>
            <p:nvPr/>
          </p:nvSpPr>
          <p:spPr bwMode="auto">
            <a:xfrm>
              <a:off x="504" y="1656"/>
              <a:ext cx="3008" cy="960"/>
            </a:xfrm>
            <a:prstGeom prst="rect">
              <a:avLst/>
            </a:prstGeom>
            <a:solidFill>
              <a:schemeClr val="accent2"/>
            </a:solidFill>
            <a:ln w="9525">
              <a:solidFill>
                <a:schemeClr val="tx1"/>
              </a:solidFill>
              <a:miter lim="800000"/>
              <a:headEnd/>
              <a:tailEnd/>
            </a:ln>
            <a:effectLst/>
          </p:spPr>
          <p:txBody>
            <a:bodyPr wrap="none" anchor="ctr"/>
            <a:lstStyle/>
            <a:p>
              <a:pPr algn="just"/>
              <a:endParaRPr lang="en-US"/>
            </a:p>
          </p:txBody>
        </p:sp>
        <p:grpSp>
          <p:nvGrpSpPr>
            <p:cNvPr id="3" name="Group 5"/>
            <p:cNvGrpSpPr>
              <a:grpSpLocks/>
            </p:cNvGrpSpPr>
            <p:nvPr/>
          </p:nvGrpSpPr>
          <p:grpSpPr bwMode="auto">
            <a:xfrm>
              <a:off x="978" y="1917"/>
              <a:ext cx="671" cy="535"/>
              <a:chOff x="978" y="1917"/>
              <a:chExt cx="671" cy="535"/>
            </a:xfrm>
          </p:grpSpPr>
          <p:sp>
            <p:nvSpPr>
              <p:cNvPr id="335878" name="Rectangle 6"/>
              <p:cNvSpPr>
                <a:spLocks noChangeArrowheads="1"/>
              </p:cNvSpPr>
              <p:nvPr/>
            </p:nvSpPr>
            <p:spPr bwMode="auto">
              <a:xfrm>
                <a:off x="978" y="2305"/>
                <a:ext cx="147" cy="147"/>
              </a:xfrm>
              <a:prstGeom prst="rect">
                <a:avLst/>
              </a:prstGeom>
              <a:solidFill>
                <a:schemeClr val="accent1"/>
              </a:solidFill>
              <a:ln w="9525">
                <a:solidFill>
                  <a:schemeClr val="tx1"/>
                </a:solidFill>
                <a:miter lim="800000"/>
                <a:headEnd/>
                <a:tailEnd/>
              </a:ln>
              <a:effectLst/>
            </p:spPr>
            <p:txBody>
              <a:bodyPr wrap="none" anchor="ctr"/>
              <a:lstStyle/>
              <a:p>
                <a:endParaRPr lang="it-IT"/>
              </a:p>
            </p:txBody>
          </p:sp>
          <p:sp>
            <p:nvSpPr>
              <p:cNvPr id="335879" name="Rectangle 7"/>
              <p:cNvSpPr>
                <a:spLocks noChangeArrowheads="1"/>
              </p:cNvSpPr>
              <p:nvPr/>
            </p:nvSpPr>
            <p:spPr bwMode="auto">
              <a:xfrm>
                <a:off x="1208" y="1917"/>
                <a:ext cx="147" cy="147"/>
              </a:xfrm>
              <a:prstGeom prst="rect">
                <a:avLst/>
              </a:prstGeom>
              <a:solidFill>
                <a:schemeClr val="accent1"/>
              </a:solidFill>
              <a:ln w="9525">
                <a:solidFill>
                  <a:schemeClr val="tx1"/>
                </a:solidFill>
                <a:miter lim="800000"/>
                <a:headEnd/>
                <a:tailEnd/>
              </a:ln>
              <a:effectLst/>
            </p:spPr>
            <p:txBody>
              <a:bodyPr wrap="none" anchor="ctr"/>
              <a:lstStyle/>
              <a:p>
                <a:endParaRPr lang="it-IT"/>
              </a:p>
            </p:txBody>
          </p:sp>
          <p:sp>
            <p:nvSpPr>
              <p:cNvPr id="335880" name="Rectangle 8"/>
              <p:cNvSpPr>
                <a:spLocks noChangeArrowheads="1"/>
              </p:cNvSpPr>
              <p:nvPr/>
            </p:nvSpPr>
            <p:spPr bwMode="auto">
              <a:xfrm>
                <a:off x="1355" y="1917"/>
                <a:ext cx="147" cy="147"/>
              </a:xfrm>
              <a:prstGeom prst="rect">
                <a:avLst/>
              </a:prstGeom>
              <a:solidFill>
                <a:schemeClr val="accent1"/>
              </a:solidFill>
              <a:ln w="9525">
                <a:solidFill>
                  <a:schemeClr val="tx1"/>
                </a:solidFill>
                <a:miter lim="800000"/>
                <a:headEnd/>
                <a:tailEnd/>
              </a:ln>
              <a:effectLst/>
            </p:spPr>
            <p:txBody>
              <a:bodyPr wrap="none" anchor="ctr"/>
              <a:lstStyle/>
              <a:p>
                <a:endParaRPr lang="it-IT"/>
              </a:p>
            </p:txBody>
          </p:sp>
          <p:sp>
            <p:nvSpPr>
              <p:cNvPr id="335881" name="Rectangle 9"/>
              <p:cNvSpPr>
                <a:spLocks noChangeArrowheads="1"/>
              </p:cNvSpPr>
              <p:nvPr/>
            </p:nvSpPr>
            <p:spPr bwMode="auto">
              <a:xfrm>
                <a:off x="1502" y="1917"/>
                <a:ext cx="147" cy="147"/>
              </a:xfrm>
              <a:prstGeom prst="rect">
                <a:avLst/>
              </a:prstGeom>
              <a:solidFill>
                <a:schemeClr val="accent1"/>
              </a:solidFill>
              <a:ln w="9525">
                <a:solidFill>
                  <a:schemeClr val="tx1"/>
                </a:solidFill>
                <a:miter lim="800000"/>
                <a:headEnd/>
                <a:tailEnd/>
              </a:ln>
              <a:effectLst/>
            </p:spPr>
            <p:txBody>
              <a:bodyPr wrap="none" anchor="ctr"/>
              <a:lstStyle/>
              <a:p>
                <a:endParaRPr lang="it-IT"/>
              </a:p>
            </p:txBody>
          </p:sp>
          <p:sp>
            <p:nvSpPr>
              <p:cNvPr id="335882" name="Rectangle 10"/>
              <p:cNvSpPr>
                <a:spLocks noChangeArrowheads="1"/>
              </p:cNvSpPr>
              <p:nvPr/>
            </p:nvSpPr>
            <p:spPr bwMode="auto">
              <a:xfrm>
                <a:off x="978" y="2064"/>
                <a:ext cx="147" cy="147"/>
              </a:xfrm>
              <a:prstGeom prst="rect">
                <a:avLst/>
              </a:prstGeom>
              <a:solidFill>
                <a:schemeClr val="accent1"/>
              </a:solidFill>
              <a:ln w="9525">
                <a:solidFill>
                  <a:schemeClr val="tx1"/>
                </a:solidFill>
                <a:miter lim="800000"/>
                <a:headEnd/>
                <a:tailEnd/>
              </a:ln>
              <a:effectLst/>
            </p:spPr>
            <p:txBody>
              <a:bodyPr wrap="none" anchor="ctr"/>
              <a:lstStyle/>
              <a:p>
                <a:endParaRPr lang="it-IT"/>
              </a:p>
            </p:txBody>
          </p:sp>
          <p:sp>
            <p:nvSpPr>
              <p:cNvPr id="335883" name="Oval 11"/>
              <p:cNvSpPr>
                <a:spLocks noChangeArrowheads="1"/>
              </p:cNvSpPr>
              <p:nvPr/>
            </p:nvSpPr>
            <p:spPr bwMode="auto">
              <a:xfrm>
                <a:off x="995" y="2350"/>
                <a:ext cx="50" cy="50"/>
              </a:xfrm>
              <a:prstGeom prst="ellipse">
                <a:avLst/>
              </a:prstGeom>
              <a:solidFill>
                <a:srgbClr val="000000"/>
              </a:solidFill>
              <a:ln w="9525">
                <a:solidFill>
                  <a:schemeClr val="tx1"/>
                </a:solidFill>
                <a:round/>
                <a:headEnd/>
                <a:tailEnd/>
              </a:ln>
              <a:effectLst/>
            </p:spPr>
            <p:txBody>
              <a:bodyPr wrap="none" anchor="ctr"/>
              <a:lstStyle/>
              <a:p>
                <a:endParaRPr lang="it-IT"/>
              </a:p>
            </p:txBody>
          </p:sp>
        </p:grpSp>
        <p:grpSp>
          <p:nvGrpSpPr>
            <p:cNvPr id="4" name="Group 12"/>
            <p:cNvGrpSpPr>
              <a:grpSpLocks/>
            </p:cNvGrpSpPr>
            <p:nvPr/>
          </p:nvGrpSpPr>
          <p:grpSpPr bwMode="auto">
            <a:xfrm>
              <a:off x="2706" y="1917"/>
              <a:ext cx="671" cy="535"/>
              <a:chOff x="2706" y="1957"/>
              <a:chExt cx="671" cy="535"/>
            </a:xfrm>
          </p:grpSpPr>
          <p:sp>
            <p:nvSpPr>
              <p:cNvPr id="335885" name="Rectangle 13"/>
              <p:cNvSpPr>
                <a:spLocks noChangeArrowheads="1"/>
              </p:cNvSpPr>
              <p:nvPr/>
            </p:nvSpPr>
            <p:spPr bwMode="auto">
              <a:xfrm>
                <a:off x="2706" y="2345"/>
                <a:ext cx="147" cy="147"/>
              </a:xfrm>
              <a:prstGeom prst="rect">
                <a:avLst/>
              </a:prstGeom>
              <a:solidFill>
                <a:schemeClr val="accent1"/>
              </a:solidFill>
              <a:ln w="9525">
                <a:solidFill>
                  <a:schemeClr val="tx1"/>
                </a:solidFill>
                <a:miter lim="800000"/>
                <a:headEnd/>
                <a:tailEnd/>
              </a:ln>
              <a:effectLst/>
            </p:spPr>
            <p:txBody>
              <a:bodyPr wrap="none" anchor="ctr"/>
              <a:lstStyle/>
              <a:p>
                <a:endParaRPr lang="it-IT"/>
              </a:p>
            </p:txBody>
          </p:sp>
          <p:sp>
            <p:nvSpPr>
              <p:cNvPr id="335886" name="Rectangle 14"/>
              <p:cNvSpPr>
                <a:spLocks noChangeArrowheads="1"/>
              </p:cNvSpPr>
              <p:nvPr/>
            </p:nvSpPr>
            <p:spPr bwMode="auto">
              <a:xfrm>
                <a:off x="2936" y="1957"/>
                <a:ext cx="147" cy="147"/>
              </a:xfrm>
              <a:prstGeom prst="rect">
                <a:avLst/>
              </a:prstGeom>
              <a:solidFill>
                <a:schemeClr val="accent1"/>
              </a:solidFill>
              <a:ln w="9525">
                <a:solidFill>
                  <a:schemeClr val="tx1"/>
                </a:solidFill>
                <a:miter lim="800000"/>
                <a:headEnd/>
                <a:tailEnd/>
              </a:ln>
              <a:effectLst/>
            </p:spPr>
            <p:txBody>
              <a:bodyPr wrap="none" anchor="ctr"/>
              <a:lstStyle/>
              <a:p>
                <a:endParaRPr lang="it-IT"/>
              </a:p>
            </p:txBody>
          </p:sp>
          <p:sp>
            <p:nvSpPr>
              <p:cNvPr id="335887" name="Rectangle 15"/>
              <p:cNvSpPr>
                <a:spLocks noChangeArrowheads="1"/>
              </p:cNvSpPr>
              <p:nvPr/>
            </p:nvSpPr>
            <p:spPr bwMode="auto">
              <a:xfrm>
                <a:off x="3083" y="1957"/>
                <a:ext cx="147" cy="147"/>
              </a:xfrm>
              <a:prstGeom prst="rect">
                <a:avLst/>
              </a:prstGeom>
              <a:solidFill>
                <a:schemeClr val="accent1"/>
              </a:solidFill>
              <a:ln w="9525">
                <a:solidFill>
                  <a:schemeClr val="tx1"/>
                </a:solidFill>
                <a:miter lim="800000"/>
                <a:headEnd/>
                <a:tailEnd/>
              </a:ln>
              <a:effectLst/>
            </p:spPr>
            <p:txBody>
              <a:bodyPr wrap="none" anchor="ctr"/>
              <a:lstStyle/>
              <a:p>
                <a:endParaRPr lang="it-IT"/>
              </a:p>
            </p:txBody>
          </p:sp>
          <p:sp>
            <p:nvSpPr>
              <p:cNvPr id="335888" name="Rectangle 16"/>
              <p:cNvSpPr>
                <a:spLocks noChangeArrowheads="1"/>
              </p:cNvSpPr>
              <p:nvPr/>
            </p:nvSpPr>
            <p:spPr bwMode="auto">
              <a:xfrm>
                <a:off x="3230" y="1957"/>
                <a:ext cx="147" cy="147"/>
              </a:xfrm>
              <a:prstGeom prst="rect">
                <a:avLst/>
              </a:prstGeom>
              <a:solidFill>
                <a:schemeClr val="accent1"/>
              </a:solidFill>
              <a:ln w="9525">
                <a:solidFill>
                  <a:schemeClr val="tx1"/>
                </a:solidFill>
                <a:miter lim="800000"/>
                <a:headEnd/>
                <a:tailEnd/>
              </a:ln>
              <a:effectLst/>
            </p:spPr>
            <p:txBody>
              <a:bodyPr wrap="none" anchor="ctr"/>
              <a:lstStyle/>
              <a:p>
                <a:endParaRPr lang="it-IT"/>
              </a:p>
            </p:txBody>
          </p:sp>
          <p:sp>
            <p:nvSpPr>
              <p:cNvPr id="335889" name="Rectangle 17"/>
              <p:cNvSpPr>
                <a:spLocks noChangeArrowheads="1"/>
              </p:cNvSpPr>
              <p:nvPr/>
            </p:nvSpPr>
            <p:spPr bwMode="auto">
              <a:xfrm>
                <a:off x="2706" y="2104"/>
                <a:ext cx="147" cy="147"/>
              </a:xfrm>
              <a:prstGeom prst="rect">
                <a:avLst/>
              </a:prstGeom>
              <a:solidFill>
                <a:schemeClr val="accent1"/>
              </a:solidFill>
              <a:ln w="9525">
                <a:solidFill>
                  <a:schemeClr val="tx1"/>
                </a:solidFill>
                <a:miter lim="800000"/>
                <a:headEnd/>
                <a:tailEnd/>
              </a:ln>
              <a:effectLst/>
            </p:spPr>
            <p:txBody>
              <a:bodyPr wrap="none" anchor="ctr"/>
              <a:lstStyle/>
              <a:p>
                <a:endParaRPr lang="it-IT"/>
              </a:p>
            </p:txBody>
          </p:sp>
          <p:sp>
            <p:nvSpPr>
              <p:cNvPr id="335890" name="Oval 18"/>
              <p:cNvSpPr>
                <a:spLocks noChangeArrowheads="1"/>
              </p:cNvSpPr>
              <p:nvPr/>
            </p:nvSpPr>
            <p:spPr bwMode="auto">
              <a:xfrm>
                <a:off x="2723" y="2390"/>
                <a:ext cx="50" cy="50"/>
              </a:xfrm>
              <a:prstGeom prst="ellipse">
                <a:avLst/>
              </a:prstGeom>
              <a:solidFill>
                <a:srgbClr val="000000"/>
              </a:solidFill>
              <a:ln w="9525">
                <a:solidFill>
                  <a:schemeClr val="tx1"/>
                </a:solidFill>
                <a:round/>
                <a:headEnd/>
                <a:tailEnd/>
              </a:ln>
              <a:effectLst/>
            </p:spPr>
            <p:txBody>
              <a:bodyPr wrap="none" anchor="ctr"/>
              <a:lstStyle/>
              <a:p>
                <a:endParaRPr lang="it-IT"/>
              </a:p>
            </p:txBody>
          </p:sp>
        </p:grpSp>
        <p:grpSp>
          <p:nvGrpSpPr>
            <p:cNvPr id="5" name="Group 19"/>
            <p:cNvGrpSpPr>
              <a:grpSpLocks/>
            </p:cNvGrpSpPr>
            <p:nvPr/>
          </p:nvGrpSpPr>
          <p:grpSpPr bwMode="auto">
            <a:xfrm>
              <a:off x="1890" y="1917"/>
              <a:ext cx="671" cy="535"/>
              <a:chOff x="1890" y="1957"/>
              <a:chExt cx="671" cy="535"/>
            </a:xfrm>
          </p:grpSpPr>
          <p:sp>
            <p:nvSpPr>
              <p:cNvPr id="335892" name="Rectangle 20"/>
              <p:cNvSpPr>
                <a:spLocks noChangeArrowheads="1"/>
              </p:cNvSpPr>
              <p:nvPr/>
            </p:nvSpPr>
            <p:spPr bwMode="auto">
              <a:xfrm>
                <a:off x="1890" y="2345"/>
                <a:ext cx="147" cy="147"/>
              </a:xfrm>
              <a:prstGeom prst="rect">
                <a:avLst/>
              </a:prstGeom>
              <a:solidFill>
                <a:schemeClr val="accent1"/>
              </a:solidFill>
              <a:ln w="9525">
                <a:solidFill>
                  <a:schemeClr val="tx1"/>
                </a:solidFill>
                <a:miter lim="800000"/>
                <a:headEnd/>
                <a:tailEnd/>
              </a:ln>
              <a:effectLst/>
            </p:spPr>
            <p:txBody>
              <a:bodyPr wrap="none" anchor="ctr"/>
              <a:lstStyle/>
              <a:p>
                <a:endParaRPr lang="it-IT"/>
              </a:p>
            </p:txBody>
          </p:sp>
          <p:sp>
            <p:nvSpPr>
              <p:cNvPr id="335893" name="Rectangle 21"/>
              <p:cNvSpPr>
                <a:spLocks noChangeArrowheads="1"/>
              </p:cNvSpPr>
              <p:nvPr/>
            </p:nvSpPr>
            <p:spPr bwMode="auto">
              <a:xfrm>
                <a:off x="2120" y="1957"/>
                <a:ext cx="147" cy="147"/>
              </a:xfrm>
              <a:prstGeom prst="rect">
                <a:avLst/>
              </a:prstGeom>
              <a:solidFill>
                <a:schemeClr val="accent1"/>
              </a:solidFill>
              <a:ln w="9525">
                <a:solidFill>
                  <a:schemeClr val="tx1"/>
                </a:solidFill>
                <a:miter lim="800000"/>
                <a:headEnd/>
                <a:tailEnd/>
              </a:ln>
              <a:effectLst/>
            </p:spPr>
            <p:txBody>
              <a:bodyPr wrap="none" anchor="ctr"/>
              <a:lstStyle/>
              <a:p>
                <a:endParaRPr lang="it-IT"/>
              </a:p>
            </p:txBody>
          </p:sp>
          <p:sp>
            <p:nvSpPr>
              <p:cNvPr id="335894" name="Rectangle 22"/>
              <p:cNvSpPr>
                <a:spLocks noChangeArrowheads="1"/>
              </p:cNvSpPr>
              <p:nvPr/>
            </p:nvSpPr>
            <p:spPr bwMode="auto">
              <a:xfrm>
                <a:off x="2267" y="1957"/>
                <a:ext cx="147" cy="147"/>
              </a:xfrm>
              <a:prstGeom prst="rect">
                <a:avLst/>
              </a:prstGeom>
              <a:solidFill>
                <a:schemeClr val="accent1"/>
              </a:solidFill>
              <a:ln w="9525">
                <a:solidFill>
                  <a:schemeClr val="tx1"/>
                </a:solidFill>
                <a:miter lim="800000"/>
                <a:headEnd/>
                <a:tailEnd/>
              </a:ln>
              <a:effectLst/>
            </p:spPr>
            <p:txBody>
              <a:bodyPr wrap="none" anchor="ctr"/>
              <a:lstStyle/>
              <a:p>
                <a:endParaRPr lang="it-IT"/>
              </a:p>
            </p:txBody>
          </p:sp>
          <p:sp>
            <p:nvSpPr>
              <p:cNvPr id="335895" name="Rectangle 23"/>
              <p:cNvSpPr>
                <a:spLocks noChangeArrowheads="1"/>
              </p:cNvSpPr>
              <p:nvPr/>
            </p:nvSpPr>
            <p:spPr bwMode="auto">
              <a:xfrm>
                <a:off x="2414" y="1957"/>
                <a:ext cx="147" cy="147"/>
              </a:xfrm>
              <a:prstGeom prst="rect">
                <a:avLst/>
              </a:prstGeom>
              <a:solidFill>
                <a:schemeClr val="accent1"/>
              </a:solidFill>
              <a:ln w="9525">
                <a:solidFill>
                  <a:schemeClr val="tx1"/>
                </a:solidFill>
                <a:miter lim="800000"/>
                <a:headEnd/>
                <a:tailEnd/>
              </a:ln>
              <a:effectLst/>
            </p:spPr>
            <p:txBody>
              <a:bodyPr wrap="none" anchor="ctr"/>
              <a:lstStyle/>
              <a:p>
                <a:endParaRPr lang="it-IT"/>
              </a:p>
            </p:txBody>
          </p:sp>
          <p:sp>
            <p:nvSpPr>
              <p:cNvPr id="335896" name="Rectangle 24"/>
              <p:cNvSpPr>
                <a:spLocks noChangeArrowheads="1"/>
              </p:cNvSpPr>
              <p:nvPr/>
            </p:nvSpPr>
            <p:spPr bwMode="auto">
              <a:xfrm>
                <a:off x="1890" y="2104"/>
                <a:ext cx="147" cy="147"/>
              </a:xfrm>
              <a:prstGeom prst="rect">
                <a:avLst/>
              </a:prstGeom>
              <a:solidFill>
                <a:schemeClr val="accent1"/>
              </a:solidFill>
              <a:ln w="9525">
                <a:solidFill>
                  <a:schemeClr val="tx1"/>
                </a:solidFill>
                <a:miter lim="800000"/>
                <a:headEnd/>
                <a:tailEnd/>
              </a:ln>
              <a:effectLst/>
            </p:spPr>
            <p:txBody>
              <a:bodyPr wrap="none" anchor="ctr"/>
              <a:lstStyle/>
              <a:p>
                <a:endParaRPr lang="it-IT"/>
              </a:p>
            </p:txBody>
          </p:sp>
          <p:sp>
            <p:nvSpPr>
              <p:cNvPr id="335897" name="Oval 25"/>
              <p:cNvSpPr>
                <a:spLocks noChangeArrowheads="1"/>
              </p:cNvSpPr>
              <p:nvPr/>
            </p:nvSpPr>
            <p:spPr bwMode="auto">
              <a:xfrm>
                <a:off x="1907" y="2390"/>
                <a:ext cx="50" cy="50"/>
              </a:xfrm>
              <a:prstGeom prst="ellipse">
                <a:avLst/>
              </a:prstGeom>
              <a:solidFill>
                <a:srgbClr val="000000"/>
              </a:solidFill>
              <a:ln w="9525">
                <a:solidFill>
                  <a:schemeClr val="tx1"/>
                </a:solidFill>
                <a:round/>
                <a:headEnd/>
                <a:tailEnd/>
              </a:ln>
              <a:effectLst/>
            </p:spPr>
            <p:txBody>
              <a:bodyPr wrap="none" anchor="ctr"/>
              <a:lstStyle/>
              <a:p>
                <a:endParaRPr lang="it-IT"/>
              </a:p>
            </p:txBody>
          </p:sp>
          <p:sp>
            <p:nvSpPr>
              <p:cNvPr id="335898" name="Oval 26"/>
              <p:cNvSpPr>
                <a:spLocks noChangeArrowheads="1"/>
              </p:cNvSpPr>
              <p:nvPr/>
            </p:nvSpPr>
            <p:spPr bwMode="auto">
              <a:xfrm>
                <a:off x="1971" y="2390"/>
                <a:ext cx="50" cy="50"/>
              </a:xfrm>
              <a:prstGeom prst="ellipse">
                <a:avLst/>
              </a:prstGeom>
              <a:solidFill>
                <a:srgbClr val="000000"/>
              </a:solidFill>
              <a:ln w="9525">
                <a:solidFill>
                  <a:schemeClr val="tx1"/>
                </a:solidFill>
                <a:round/>
                <a:headEnd/>
                <a:tailEnd/>
              </a:ln>
              <a:effectLst/>
            </p:spPr>
            <p:txBody>
              <a:bodyPr wrap="none" anchor="ctr"/>
              <a:lstStyle/>
              <a:p>
                <a:endParaRPr lang="it-IT"/>
              </a:p>
            </p:txBody>
          </p:sp>
          <p:grpSp>
            <p:nvGrpSpPr>
              <p:cNvPr id="6" name="Group 27"/>
              <p:cNvGrpSpPr>
                <a:grpSpLocks/>
              </p:cNvGrpSpPr>
              <p:nvPr/>
            </p:nvGrpSpPr>
            <p:grpSpPr bwMode="auto">
              <a:xfrm>
                <a:off x="1907" y="2157"/>
                <a:ext cx="114" cy="50"/>
                <a:chOff x="1499" y="5502"/>
                <a:chExt cx="114" cy="50"/>
              </a:xfrm>
            </p:grpSpPr>
            <p:sp>
              <p:nvSpPr>
                <p:cNvPr id="335900" name="Oval 28"/>
                <p:cNvSpPr>
                  <a:spLocks noChangeArrowheads="1"/>
                </p:cNvSpPr>
                <p:nvPr/>
              </p:nvSpPr>
              <p:spPr bwMode="auto">
                <a:xfrm>
                  <a:off x="1499" y="5502"/>
                  <a:ext cx="50" cy="50"/>
                </a:xfrm>
                <a:prstGeom prst="ellipse">
                  <a:avLst/>
                </a:prstGeom>
                <a:solidFill>
                  <a:srgbClr val="000000"/>
                </a:solidFill>
                <a:ln w="9525">
                  <a:solidFill>
                    <a:schemeClr val="tx1"/>
                  </a:solidFill>
                  <a:round/>
                  <a:headEnd/>
                  <a:tailEnd/>
                </a:ln>
                <a:effectLst/>
              </p:spPr>
              <p:txBody>
                <a:bodyPr wrap="none" anchor="ctr"/>
                <a:lstStyle/>
                <a:p>
                  <a:endParaRPr lang="it-IT"/>
                </a:p>
              </p:txBody>
            </p:sp>
            <p:sp>
              <p:nvSpPr>
                <p:cNvPr id="335901" name="Oval 29"/>
                <p:cNvSpPr>
                  <a:spLocks noChangeArrowheads="1"/>
                </p:cNvSpPr>
                <p:nvPr/>
              </p:nvSpPr>
              <p:spPr bwMode="auto">
                <a:xfrm>
                  <a:off x="1563" y="5502"/>
                  <a:ext cx="50" cy="50"/>
                </a:xfrm>
                <a:prstGeom prst="ellipse">
                  <a:avLst/>
                </a:prstGeom>
                <a:solidFill>
                  <a:srgbClr val="000000"/>
                </a:solidFill>
                <a:ln w="9525">
                  <a:solidFill>
                    <a:schemeClr val="tx1"/>
                  </a:solidFill>
                  <a:round/>
                  <a:headEnd/>
                  <a:tailEnd/>
                </a:ln>
                <a:effectLst/>
              </p:spPr>
              <p:txBody>
                <a:bodyPr wrap="none" anchor="ctr"/>
                <a:lstStyle/>
                <a:p>
                  <a:endParaRPr lang="it-IT"/>
                </a:p>
              </p:txBody>
            </p:sp>
          </p:grpSp>
          <p:sp>
            <p:nvSpPr>
              <p:cNvPr id="335902" name="Oval 30"/>
              <p:cNvSpPr>
                <a:spLocks noChangeArrowheads="1"/>
              </p:cNvSpPr>
              <p:nvPr/>
            </p:nvSpPr>
            <p:spPr bwMode="auto">
              <a:xfrm>
                <a:off x="2139" y="2005"/>
                <a:ext cx="50" cy="50"/>
              </a:xfrm>
              <a:prstGeom prst="ellipse">
                <a:avLst/>
              </a:prstGeom>
              <a:solidFill>
                <a:srgbClr val="000000"/>
              </a:solidFill>
              <a:ln w="9525">
                <a:solidFill>
                  <a:schemeClr val="tx1"/>
                </a:solidFill>
                <a:round/>
                <a:headEnd/>
                <a:tailEnd/>
              </a:ln>
              <a:effectLst/>
            </p:spPr>
            <p:txBody>
              <a:bodyPr wrap="none" anchor="ctr"/>
              <a:lstStyle/>
              <a:p>
                <a:endParaRPr lang="it-IT"/>
              </a:p>
            </p:txBody>
          </p:sp>
          <p:sp>
            <p:nvSpPr>
              <p:cNvPr id="335903" name="Oval 31"/>
              <p:cNvSpPr>
                <a:spLocks noChangeArrowheads="1"/>
              </p:cNvSpPr>
              <p:nvPr/>
            </p:nvSpPr>
            <p:spPr bwMode="auto">
              <a:xfrm>
                <a:off x="2283" y="2005"/>
                <a:ext cx="50" cy="50"/>
              </a:xfrm>
              <a:prstGeom prst="ellipse">
                <a:avLst/>
              </a:prstGeom>
              <a:solidFill>
                <a:srgbClr val="000000"/>
              </a:solidFill>
              <a:ln w="9525">
                <a:solidFill>
                  <a:schemeClr val="tx1"/>
                </a:solidFill>
                <a:round/>
                <a:headEnd/>
                <a:tailEnd/>
              </a:ln>
              <a:effectLst/>
            </p:spPr>
            <p:txBody>
              <a:bodyPr wrap="none" anchor="ctr"/>
              <a:lstStyle/>
              <a:p>
                <a:endParaRPr lang="it-IT"/>
              </a:p>
            </p:txBody>
          </p:sp>
          <p:sp>
            <p:nvSpPr>
              <p:cNvPr id="335904" name="Oval 32"/>
              <p:cNvSpPr>
                <a:spLocks noChangeArrowheads="1"/>
              </p:cNvSpPr>
              <p:nvPr/>
            </p:nvSpPr>
            <p:spPr bwMode="auto">
              <a:xfrm>
                <a:off x="2427" y="2006"/>
                <a:ext cx="50" cy="50"/>
              </a:xfrm>
              <a:prstGeom prst="ellipse">
                <a:avLst/>
              </a:prstGeom>
              <a:solidFill>
                <a:srgbClr val="000000"/>
              </a:solidFill>
              <a:ln w="9525">
                <a:solidFill>
                  <a:schemeClr val="tx1"/>
                </a:solidFill>
                <a:round/>
                <a:headEnd/>
                <a:tailEnd/>
              </a:ln>
              <a:effectLst/>
            </p:spPr>
            <p:txBody>
              <a:bodyPr wrap="none" anchor="ctr"/>
              <a:lstStyle/>
              <a:p>
                <a:endParaRPr lang="it-IT"/>
              </a:p>
            </p:txBody>
          </p:sp>
          <p:sp>
            <p:nvSpPr>
              <p:cNvPr id="335905" name="Oval 33"/>
              <p:cNvSpPr>
                <a:spLocks noChangeArrowheads="1"/>
              </p:cNvSpPr>
              <p:nvPr/>
            </p:nvSpPr>
            <p:spPr bwMode="auto">
              <a:xfrm>
                <a:off x="2203" y="2002"/>
                <a:ext cx="50" cy="50"/>
              </a:xfrm>
              <a:prstGeom prst="ellipse">
                <a:avLst/>
              </a:prstGeom>
              <a:solidFill>
                <a:srgbClr val="000000"/>
              </a:solidFill>
              <a:ln w="9525">
                <a:solidFill>
                  <a:schemeClr val="tx1"/>
                </a:solidFill>
                <a:round/>
                <a:headEnd/>
                <a:tailEnd/>
              </a:ln>
              <a:effectLst/>
            </p:spPr>
            <p:txBody>
              <a:bodyPr wrap="none" anchor="ctr"/>
              <a:lstStyle/>
              <a:p>
                <a:endParaRPr lang="it-IT"/>
              </a:p>
            </p:txBody>
          </p:sp>
        </p:grpSp>
        <p:sp>
          <p:nvSpPr>
            <p:cNvPr id="335906" name="Freeform 34"/>
            <p:cNvSpPr>
              <a:spLocks/>
            </p:cNvSpPr>
            <p:nvPr/>
          </p:nvSpPr>
          <p:spPr bwMode="auto">
            <a:xfrm>
              <a:off x="2480" y="2064"/>
              <a:ext cx="192" cy="304"/>
            </a:xfrm>
            <a:custGeom>
              <a:avLst/>
              <a:gdLst/>
              <a:ahLst/>
              <a:cxnLst>
                <a:cxn ang="0">
                  <a:pos x="0" y="0"/>
                </a:cxn>
                <a:cxn ang="0">
                  <a:pos x="192" y="304"/>
                </a:cxn>
              </a:cxnLst>
              <a:rect l="0" t="0" r="r" b="b"/>
              <a:pathLst>
                <a:path w="192" h="304">
                  <a:moveTo>
                    <a:pt x="0" y="0"/>
                  </a:moveTo>
                  <a:lnTo>
                    <a:pt x="192" y="304"/>
                  </a:lnTo>
                </a:path>
              </a:pathLst>
            </a:custGeom>
            <a:noFill/>
            <a:ln w="25400">
              <a:solidFill>
                <a:schemeClr val="tx1"/>
              </a:solidFill>
              <a:round/>
              <a:headEnd type="stealth" w="med" len="med"/>
              <a:tailEnd type="stealth" w="med" len="med"/>
            </a:ln>
            <a:effectLst/>
          </p:spPr>
          <p:txBody>
            <a:bodyPr wrap="none" anchor="ctr"/>
            <a:lstStyle/>
            <a:p>
              <a:endParaRPr lang="it-IT"/>
            </a:p>
          </p:txBody>
        </p:sp>
        <p:sp>
          <p:nvSpPr>
            <p:cNvPr id="335907" name="Text Box 35"/>
            <p:cNvSpPr txBox="1">
              <a:spLocks noChangeArrowheads="1"/>
            </p:cNvSpPr>
            <p:nvPr/>
          </p:nvSpPr>
          <p:spPr bwMode="auto">
            <a:xfrm>
              <a:off x="582" y="2278"/>
              <a:ext cx="206" cy="233"/>
            </a:xfrm>
            <a:prstGeom prst="rect">
              <a:avLst/>
            </a:prstGeom>
            <a:noFill/>
            <a:ln w="9525">
              <a:noFill/>
              <a:miter lim="800000"/>
              <a:headEnd/>
              <a:tailEnd/>
            </a:ln>
            <a:effectLst/>
          </p:spPr>
          <p:txBody>
            <a:bodyPr wrap="none">
              <a:spAutoFit/>
            </a:bodyPr>
            <a:lstStyle/>
            <a:p>
              <a:r>
                <a:rPr lang="en-US"/>
                <a:t>1</a:t>
              </a:r>
            </a:p>
          </p:txBody>
        </p:sp>
        <p:sp>
          <p:nvSpPr>
            <p:cNvPr id="335908" name="Text Box 36"/>
            <p:cNvSpPr txBox="1">
              <a:spLocks noChangeArrowheads="1"/>
            </p:cNvSpPr>
            <p:nvPr/>
          </p:nvSpPr>
          <p:spPr bwMode="auto">
            <a:xfrm>
              <a:off x="582" y="2014"/>
              <a:ext cx="206" cy="233"/>
            </a:xfrm>
            <a:prstGeom prst="rect">
              <a:avLst/>
            </a:prstGeom>
            <a:noFill/>
            <a:ln w="9525">
              <a:noFill/>
              <a:miter lim="800000"/>
              <a:headEnd/>
              <a:tailEnd/>
            </a:ln>
            <a:effectLst/>
          </p:spPr>
          <p:txBody>
            <a:bodyPr wrap="none">
              <a:spAutoFit/>
            </a:bodyPr>
            <a:lstStyle/>
            <a:p>
              <a:r>
                <a:rPr lang="en-US"/>
                <a:t>2</a:t>
              </a:r>
            </a:p>
          </p:txBody>
        </p:sp>
        <p:sp>
          <p:nvSpPr>
            <p:cNvPr id="335909" name="Text Box 37"/>
            <p:cNvSpPr txBox="1">
              <a:spLocks noChangeArrowheads="1"/>
            </p:cNvSpPr>
            <p:nvPr/>
          </p:nvSpPr>
          <p:spPr bwMode="auto">
            <a:xfrm>
              <a:off x="950" y="1701"/>
              <a:ext cx="188" cy="231"/>
            </a:xfrm>
            <a:prstGeom prst="rect">
              <a:avLst/>
            </a:prstGeom>
            <a:noFill/>
            <a:ln w="9525">
              <a:noFill/>
              <a:miter lim="800000"/>
              <a:headEnd/>
              <a:tailEnd/>
            </a:ln>
            <a:effectLst/>
          </p:spPr>
          <p:txBody>
            <a:bodyPr wrap="none">
              <a:spAutoFit/>
            </a:bodyPr>
            <a:lstStyle/>
            <a:p>
              <a:r>
                <a:rPr lang="en-US"/>
                <a:t>s</a:t>
              </a:r>
            </a:p>
          </p:txBody>
        </p:sp>
        <p:sp>
          <p:nvSpPr>
            <p:cNvPr id="335910" name="Text Box 38"/>
            <p:cNvSpPr txBox="1">
              <a:spLocks noChangeArrowheads="1"/>
            </p:cNvSpPr>
            <p:nvPr/>
          </p:nvSpPr>
          <p:spPr bwMode="auto">
            <a:xfrm>
              <a:off x="1357" y="1701"/>
              <a:ext cx="209" cy="233"/>
            </a:xfrm>
            <a:prstGeom prst="rect">
              <a:avLst/>
            </a:prstGeom>
            <a:noFill/>
            <a:ln w="9525">
              <a:noFill/>
              <a:miter lim="800000"/>
              <a:headEnd/>
              <a:tailEnd/>
            </a:ln>
            <a:effectLst/>
          </p:spPr>
          <p:txBody>
            <a:bodyPr wrap="none">
              <a:spAutoFit/>
            </a:bodyPr>
            <a:lstStyle/>
            <a:p>
              <a:r>
                <a:rPr lang="en-US"/>
                <a:t>p</a:t>
              </a:r>
            </a:p>
          </p:txBody>
        </p:sp>
        <p:sp>
          <p:nvSpPr>
            <p:cNvPr id="335911" name="Text Box 39"/>
            <p:cNvSpPr txBox="1">
              <a:spLocks noChangeArrowheads="1"/>
            </p:cNvSpPr>
            <p:nvPr/>
          </p:nvSpPr>
          <p:spPr bwMode="auto">
            <a:xfrm>
              <a:off x="1870" y="1701"/>
              <a:ext cx="188" cy="231"/>
            </a:xfrm>
            <a:prstGeom prst="rect">
              <a:avLst/>
            </a:prstGeom>
            <a:noFill/>
            <a:ln w="9525">
              <a:noFill/>
              <a:miter lim="800000"/>
              <a:headEnd/>
              <a:tailEnd/>
            </a:ln>
            <a:effectLst/>
          </p:spPr>
          <p:txBody>
            <a:bodyPr wrap="none">
              <a:spAutoFit/>
            </a:bodyPr>
            <a:lstStyle/>
            <a:p>
              <a:r>
                <a:rPr lang="en-US"/>
                <a:t>s</a:t>
              </a:r>
            </a:p>
          </p:txBody>
        </p:sp>
        <p:sp>
          <p:nvSpPr>
            <p:cNvPr id="335912" name="Text Box 40"/>
            <p:cNvSpPr txBox="1">
              <a:spLocks noChangeArrowheads="1"/>
            </p:cNvSpPr>
            <p:nvPr/>
          </p:nvSpPr>
          <p:spPr bwMode="auto">
            <a:xfrm>
              <a:off x="2261" y="1701"/>
              <a:ext cx="209" cy="233"/>
            </a:xfrm>
            <a:prstGeom prst="rect">
              <a:avLst/>
            </a:prstGeom>
            <a:noFill/>
            <a:ln w="9525">
              <a:noFill/>
              <a:miter lim="800000"/>
              <a:headEnd/>
              <a:tailEnd/>
            </a:ln>
            <a:effectLst/>
          </p:spPr>
          <p:txBody>
            <a:bodyPr wrap="none">
              <a:spAutoFit/>
            </a:bodyPr>
            <a:lstStyle/>
            <a:p>
              <a:r>
                <a:rPr lang="en-US"/>
                <a:t>p</a:t>
              </a:r>
            </a:p>
          </p:txBody>
        </p:sp>
        <p:sp>
          <p:nvSpPr>
            <p:cNvPr id="335913" name="Text Box 41"/>
            <p:cNvSpPr txBox="1">
              <a:spLocks noChangeArrowheads="1"/>
            </p:cNvSpPr>
            <p:nvPr/>
          </p:nvSpPr>
          <p:spPr bwMode="auto">
            <a:xfrm>
              <a:off x="2695" y="1701"/>
              <a:ext cx="188" cy="231"/>
            </a:xfrm>
            <a:prstGeom prst="rect">
              <a:avLst/>
            </a:prstGeom>
            <a:noFill/>
            <a:ln w="9525">
              <a:noFill/>
              <a:miter lim="800000"/>
              <a:headEnd/>
              <a:tailEnd/>
            </a:ln>
            <a:effectLst/>
          </p:spPr>
          <p:txBody>
            <a:bodyPr wrap="none">
              <a:spAutoFit/>
            </a:bodyPr>
            <a:lstStyle/>
            <a:p>
              <a:r>
                <a:rPr lang="en-US"/>
                <a:t>s</a:t>
              </a:r>
            </a:p>
          </p:txBody>
        </p:sp>
        <p:sp>
          <p:nvSpPr>
            <p:cNvPr id="335914" name="Text Box 42"/>
            <p:cNvSpPr txBox="1">
              <a:spLocks noChangeArrowheads="1"/>
            </p:cNvSpPr>
            <p:nvPr/>
          </p:nvSpPr>
          <p:spPr bwMode="auto">
            <a:xfrm>
              <a:off x="3070" y="1701"/>
              <a:ext cx="209" cy="233"/>
            </a:xfrm>
            <a:prstGeom prst="rect">
              <a:avLst/>
            </a:prstGeom>
            <a:noFill/>
            <a:ln w="9525">
              <a:noFill/>
              <a:miter lim="800000"/>
              <a:headEnd/>
              <a:tailEnd/>
            </a:ln>
            <a:effectLst/>
          </p:spPr>
          <p:txBody>
            <a:bodyPr wrap="none">
              <a:spAutoFit/>
            </a:bodyPr>
            <a:lstStyle/>
            <a:p>
              <a:r>
                <a:rPr lang="en-US"/>
                <a:t>p</a:t>
              </a:r>
            </a:p>
          </p:txBody>
        </p:sp>
        <p:sp>
          <p:nvSpPr>
            <p:cNvPr id="335915" name="Text Box 43"/>
            <p:cNvSpPr txBox="1">
              <a:spLocks noChangeArrowheads="1"/>
            </p:cNvSpPr>
            <p:nvPr/>
          </p:nvSpPr>
          <p:spPr bwMode="auto">
            <a:xfrm>
              <a:off x="1199" y="1402"/>
              <a:ext cx="258" cy="291"/>
            </a:xfrm>
            <a:prstGeom prst="rect">
              <a:avLst/>
            </a:prstGeom>
            <a:noFill/>
            <a:ln w="9525">
              <a:noFill/>
              <a:miter lim="800000"/>
              <a:headEnd/>
              <a:tailEnd/>
            </a:ln>
            <a:effectLst/>
          </p:spPr>
          <p:txBody>
            <a:bodyPr wrap="none">
              <a:spAutoFit/>
            </a:bodyPr>
            <a:lstStyle/>
            <a:p>
              <a:r>
                <a:rPr lang="en-US" sz="2400" b="1"/>
                <a:t>H</a:t>
              </a:r>
            </a:p>
          </p:txBody>
        </p:sp>
        <p:sp>
          <p:nvSpPr>
            <p:cNvPr id="335916" name="Text Box 44"/>
            <p:cNvSpPr txBox="1">
              <a:spLocks noChangeArrowheads="1"/>
            </p:cNvSpPr>
            <p:nvPr/>
          </p:nvSpPr>
          <p:spPr bwMode="auto">
            <a:xfrm>
              <a:off x="2991" y="1402"/>
              <a:ext cx="258" cy="291"/>
            </a:xfrm>
            <a:prstGeom prst="rect">
              <a:avLst/>
            </a:prstGeom>
            <a:noFill/>
            <a:ln w="9525">
              <a:noFill/>
              <a:miter lim="800000"/>
              <a:headEnd/>
              <a:tailEnd/>
            </a:ln>
            <a:effectLst/>
          </p:spPr>
          <p:txBody>
            <a:bodyPr wrap="none">
              <a:spAutoFit/>
            </a:bodyPr>
            <a:lstStyle/>
            <a:p>
              <a:r>
                <a:rPr lang="en-US" sz="2400" b="1"/>
                <a:t>H</a:t>
              </a:r>
            </a:p>
          </p:txBody>
        </p:sp>
        <p:sp>
          <p:nvSpPr>
            <p:cNvPr id="335917" name="Text Box 45"/>
            <p:cNvSpPr txBox="1">
              <a:spLocks noChangeArrowheads="1"/>
            </p:cNvSpPr>
            <p:nvPr/>
          </p:nvSpPr>
          <p:spPr bwMode="auto">
            <a:xfrm>
              <a:off x="2090" y="1402"/>
              <a:ext cx="268" cy="291"/>
            </a:xfrm>
            <a:prstGeom prst="rect">
              <a:avLst/>
            </a:prstGeom>
            <a:noFill/>
            <a:ln w="9525">
              <a:noFill/>
              <a:miter lim="800000"/>
              <a:headEnd/>
              <a:tailEnd/>
            </a:ln>
            <a:effectLst/>
          </p:spPr>
          <p:txBody>
            <a:bodyPr wrap="none">
              <a:spAutoFit/>
            </a:bodyPr>
            <a:lstStyle/>
            <a:p>
              <a:r>
                <a:rPr lang="en-US" sz="2400" b="1"/>
                <a:t>O</a:t>
              </a:r>
            </a:p>
          </p:txBody>
        </p:sp>
        <p:sp>
          <p:nvSpPr>
            <p:cNvPr id="335918" name="Freeform 46"/>
            <p:cNvSpPr>
              <a:spLocks/>
            </p:cNvSpPr>
            <p:nvPr/>
          </p:nvSpPr>
          <p:spPr bwMode="auto">
            <a:xfrm>
              <a:off x="1160" y="2064"/>
              <a:ext cx="1168" cy="344"/>
            </a:xfrm>
            <a:custGeom>
              <a:avLst/>
              <a:gdLst/>
              <a:ahLst/>
              <a:cxnLst>
                <a:cxn ang="0">
                  <a:pos x="0" y="344"/>
                </a:cxn>
                <a:cxn ang="0">
                  <a:pos x="448" y="232"/>
                </a:cxn>
                <a:cxn ang="0">
                  <a:pos x="824" y="192"/>
                </a:cxn>
                <a:cxn ang="0">
                  <a:pos x="1032" y="160"/>
                </a:cxn>
                <a:cxn ang="0">
                  <a:pos x="1168" y="0"/>
                </a:cxn>
              </a:cxnLst>
              <a:rect l="0" t="0" r="r" b="b"/>
              <a:pathLst>
                <a:path w="1168" h="344">
                  <a:moveTo>
                    <a:pt x="0" y="344"/>
                  </a:moveTo>
                  <a:cubicBezTo>
                    <a:pt x="75" y="325"/>
                    <a:pt x="311" y="257"/>
                    <a:pt x="448" y="232"/>
                  </a:cubicBezTo>
                  <a:cubicBezTo>
                    <a:pt x="585" y="207"/>
                    <a:pt x="727" y="204"/>
                    <a:pt x="824" y="192"/>
                  </a:cubicBezTo>
                  <a:cubicBezTo>
                    <a:pt x="921" y="180"/>
                    <a:pt x="975" y="192"/>
                    <a:pt x="1032" y="160"/>
                  </a:cubicBezTo>
                  <a:cubicBezTo>
                    <a:pt x="1089" y="128"/>
                    <a:pt x="1140" y="33"/>
                    <a:pt x="1168" y="0"/>
                  </a:cubicBezTo>
                </a:path>
              </a:pathLst>
            </a:custGeom>
            <a:noFill/>
            <a:ln w="25400">
              <a:solidFill>
                <a:schemeClr val="tx1"/>
              </a:solidFill>
              <a:round/>
              <a:headEnd type="stealth" w="med" len="med"/>
              <a:tailEnd type="stealth" w="med" len="med"/>
            </a:ln>
            <a:effectLst/>
          </p:spPr>
          <p:txBody>
            <a:bodyPr wrap="none" anchor="ctr"/>
            <a:lstStyle/>
            <a:p>
              <a:endParaRPr lang="it-IT"/>
            </a:p>
          </p:txBody>
        </p:sp>
      </p:grpSp>
      <p:sp>
        <p:nvSpPr>
          <p:cNvPr id="335919" name="Rectangle 47"/>
          <p:cNvSpPr>
            <a:spLocks noGrp="1" noChangeArrowheads="1"/>
          </p:cNvSpPr>
          <p:nvPr>
            <p:ph type="title"/>
          </p:nvPr>
        </p:nvSpPr>
        <p:spPr/>
        <p:txBody>
          <a:bodyPr/>
          <a:lstStyle/>
          <a:p>
            <a:r>
              <a:rPr lang="it-IT"/>
              <a:t>Legame covalente</a:t>
            </a:r>
          </a:p>
        </p:txBody>
      </p:sp>
      <p:sp>
        <p:nvSpPr>
          <p:cNvPr id="335920" name="Rectangle 48"/>
          <p:cNvSpPr>
            <a:spLocks noGrp="1" noChangeArrowheads="1"/>
          </p:cNvSpPr>
          <p:nvPr>
            <p:ph type="body" idx="1"/>
          </p:nvPr>
        </p:nvSpPr>
        <p:spPr>
          <a:xfrm>
            <a:off x="0" y="1241425"/>
            <a:ext cx="4558812" cy="5403850"/>
          </a:xfrm>
        </p:spPr>
        <p:txBody>
          <a:bodyPr/>
          <a:lstStyle/>
          <a:p>
            <a:pPr>
              <a:lnSpc>
                <a:spcPct val="90000"/>
              </a:lnSpc>
            </a:pPr>
            <a:r>
              <a:rPr lang="it-IT" sz="2000" dirty="0"/>
              <a:t>Atomi con elettronegatività simile o uguale possono formare composti in cui gli atomi sono tenuti insieme da legami fortissimi (diamante, carburo di </a:t>
            </a:r>
            <a:r>
              <a:rPr lang="it-IT" sz="2000" dirty="0" err="1"/>
              <a:t>tungsteno…</a:t>
            </a:r>
            <a:r>
              <a:rPr lang="it-IT" sz="2000" dirty="0"/>
              <a:t>) o composti come O</a:t>
            </a:r>
            <a:r>
              <a:rPr lang="it-IT" sz="2000" baseline="-25000" dirty="0"/>
              <a:t>2</a:t>
            </a:r>
            <a:r>
              <a:rPr lang="it-IT" sz="2000" dirty="0"/>
              <a:t>, CH</a:t>
            </a:r>
            <a:r>
              <a:rPr lang="it-IT" sz="2000" baseline="-25000" dirty="0"/>
              <a:t>4</a:t>
            </a:r>
            <a:r>
              <a:rPr lang="it-IT" sz="2000" dirty="0"/>
              <a:t>, CO</a:t>
            </a:r>
            <a:r>
              <a:rPr lang="it-IT" sz="2000" baseline="-25000" dirty="0"/>
              <a:t>2</a:t>
            </a:r>
            <a:r>
              <a:rPr lang="it-IT" sz="2000" dirty="0"/>
              <a:t>, H</a:t>
            </a:r>
            <a:r>
              <a:rPr lang="it-IT" sz="2000" baseline="-25000" dirty="0"/>
              <a:t>2</a:t>
            </a:r>
            <a:r>
              <a:rPr lang="it-IT" sz="2000" dirty="0"/>
              <a:t>O</a:t>
            </a:r>
          </a:p>
          <a:p>
            <a:pPr>
              <a:lnSpc>
                <a:spcPct val="90000"/>
              </a:lnSpc>
            </a:pPr>
            <a:r>
              <a:rPr lang="it-IT" sz="2000" dirty="0"/>
              <a:t>Il legame di questi composti è detto </a:t>
            </a:r>
            <a:r>
              <a:rPr lang="it-IT" sz="2000" b="1" u="sng" dirty="0">
                <a:solidFill>
                  <a:srgbClr val="1822CD"/>
                </a:solidFill>
              </a:rPr>
              <a:t>covalente</a:t>
            </a:r>
            <a:endParaRPr lang="it-IT" sz="2000" dirty="0"/>
          </a:p>
          <a:p>
            <a:pPr>
              <a:lnSpc>
                <a:spcPct val="90000"/>
              </a:lnSpc>
            </a:pPr>
            <a:r>
              <a:rPr lang="it-IT" sz="2000" dirty="0"/>
              <a:t>Il legame covalente consiste nella condivisione di elettroni “spaiati” tra atomi vicini</a:t>
            </a:r>
          </a:p>
          <a:p>
            <a:pPr>
              <a:lnSpc>
                <a:spcPct val="90000"/>
              </a:lnSpc>
            </a:pPr>
            <a:r>
              <a:rPr lang="it-IT" sz="2000" dirty="0"/>
              <a:t>legame covalente puro: soltanto tra atomi uguali</a:t>
            </a:r>
          </a:p>
          <a:p>
            <a:pPr>
              <a:lnSpc>
                <a:spcPct val="90000"/>
              </a:lnSpc>
            </a:pPr>
            <a:r>
              <a:rPr lang="it-IT" sz="2000" dirty="0"/>
              <a:t>Il legame covalente può formarsi tra orbitali ibridi</a:t>
            </a:r>
          </a:p>
          <a:p>
            <a:pPr>
              <a:lnSpc>
                <a:spcPct val="90000"/>
              </a:lnSpc>
            </a:pPr>
            <a:r>
              <a:rPr lang="it-IT" sz="2000" dirty="0"/>
              <a:t>I composti a legame covalente sono </a:t>
            </a:r>
            <a:r>
              <a:rPr lang="it-IT" sz="2000" dirty="0" err="1"/>
              <a:t>elettrostaticamente</a:t>
            </a:r>
            <a:r>
              <a:rPr lang="it-IT" sz="2000" dirty="0"/>
              <a:t> asimmetrici, sono cioè dei dipoli</a:t>
            </a:r>
          </a:p>
        </p:txBody>
      </p:sp>
      <p:sp>
        <p:nvSpPr>
          <p:cNvPr id="335921" name="Rectangle 49"/>
          <p:cNvSpPr>
            <a:spLocks noChangeArrowheads="1"/>
          </p:cNvSpPr>
          <p:nvPr/>
        </p:nvSpPr>
        <p:spPr bwMode="auto">
          <a:xfrm>
            <a:off x="4900246" y="5467350"/>
            <a:ext cx="4243754" cy="1390650"/>
          </a:xfrm>
          <a:prstGeom prst="rect">
            <a:avLst/>
          </a:prstGeom>
          <a:noFill/>
          <a:ln w="9525">
            <a:noFill/>
            <a:miter lim="800000"/>
            <a:headEnd/>
            <a:tailEnd/>
          </a:ln>
          <a:effectLst/>
        </p:spPr>
        <p:txBody>
          <a:bodyPr lIns="92075" tIns="46038" rIns="92075" bIns="46038"/>
          <a:lstStyle/>
          <a:p>
            <a:pPr marL="342900" indent="-342900">
              <a:lnSpc>
                <a:spcPct val="90000"/>
              </a:lnSpc>
              <a:spcBef>
                <a:spcPct val="20000"/>
              </a:spcBef>
              <a:buClr>
                <a:schemeClr val="tx2"/>
              </a:buClr>
              <a:buSzPct val="65000"/>
              <a:buFont typeface="Monotype Sorts" charset="2"/>
              <a:buChar char="l"/>
            </a:pPr>
            <a:endParaRPr lang="it-IT" sz="2000">
              <a:solidFill>
                <a:srgbClr val="000000"/>
              </a:solidFill>
              <a:effectLst>
                <a:outerShdw blurRad="38100" dist="38100" dir="2700000" algn="tl">
                  <a:srgbClr val="C0C0C0"/>
                </a:outerShdw>
              </a:effectLst>
            </a:endParaRPr>
          </a:p>
          <a:p>
            <a:pPr marL="342900" indent="-342900">
              <a:lnSpc>
                <a:spcPct val="90000"/>
              </a:lnSpc>
              <a:spcBef>
                <a:spcPct val="20000"/>
              </a:spcBef>
              <a:buClr>
                <a:schemeClr val="tx2"/>
              </a:buClr>
              <a:buSzPct val="65000"/>
              <a:buFont typeface="Monotype Sorts" charset="2"/>
              <a:buChar char="l"/>
            </a:pPr>
            <a:r>
              <a:rPr lang="it-IT" sz="2000">
                <a:solidFill>
                  <a:srgbClr val="000000"/>
                </a:solidFill>
                <a:effectLst>
                  <a:outerShdw blurRad="38100" dist="38100" dir="2700000" algn="tl">
                    <a:srgbClr val="C0C0C0"/>
                  </a:outerShdw>
                </a:effectLst>
              </a:rPr>
              <a:t>Altri legami importanti</a:t>
            </a:r>
          </a:p>
          <a:p>
            <a:pPr marL="819150" lvl="1" indent="-285750">
              <a:lnSpc>
                <a:spcPct val="90000"/>
              </a:lnSpc>
              <a:spcBef>
                <a:spcPct val="20000"/>
              </a:spcBef>
              <a:buClr>
                <a:schemeClr val="tx1"/>
              </a:buClr>
              <a:buFontTx/>
              <a:buChar char="–"/>
            </a:pPr>
            <a:r>
              <a:rPr lang="it-IT">
                <a:solidFill>
                  <a:srgbClr val="000000"/>
                </a:solidFill>
                <a:effectLst>
                  <a:outerShdw blurRad="38100" dist="38100" dir="2700000" algn="tl">
                    <a:srgbClr val="C0C0C0"/>
                  </a:outerShdw>
                </a:effectLst>
              </a:rPr>
              <a:t>Legame metallico</a:t>
            </a:r>
          </a:p>
          <a:p>
            <a:pPr marL="819150" lvl="1" indent="-285750">
              <a:lnSpc>
                <a:spcPct val="90000"/>
              </a:lnSpc>
              <a:spcBef>
                <a:spcPct val="20000"/>
              </a:spcBef>
              <a:buClr>
                <a:schemeClr val="tx1"/>
              </a:buClr>
              <a:buFontTx/>
              <a:buChar char="–"/>
            </a:pPr>
            <a:r>
              <a:rPr lang="it-IT">
                <a:solidFill>
                  <a:srgbClr val="000000"/>
                </a:solidFill>
                <a:effectLst>
                  <a:outerShdw blurRad="38100" dist="38100" dir="2700000" algn="tl">
                    <a:srgbClr val="C0C0C0"/>
                  </a:outerShdw>
                </a:effectLst>
              </a:rPr>
              <a:t>Interazioni di van der Waals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data 3"/>
          <p:cNvSpPr>
            <a:spLocks noGrp="1"/>
          </p:cNvSpPr>
          <p:nvPr>
            <p:ph type="dt" sz="half" idx="10"/>
          </p:nvPr>
        </p:nvSpPr>
        <p:spPr/>
        <p:txBody>
          <a:bodyPr/>
          <a:lstStyle/>
          <a:p>
            <a:r>
              <a:rPr lang="en-US"/>
              <a:t>22.11.04</a:t>
            </a:r>
          </a:p>
        </p:txBody>
      </p:sp>
      <p:sp>
        <p:nvSpPr>
          <p:cNvPr id="7" name="Segnaposto numero diapositiva 5"/>
          <p:cNvSpPr>
            <a:spLocks noGrp="1"/>
          </p:cNvSpPr>
          <p:nvPr>
            <p:ph type="sldNum" sz="quarter" idx="12"/>
          </p:nvPr>
        </p:nvSpPr>
        <p:spPr/>
        <p:txBody>
          <a:bodyPr/>
          <a:lstStyle/>
          <a:p>
            <a:fld id="{B73FAAC2-32B5-4E99-A83C-0E369AC57660}" type="slidenum">
              <a:rPr lang="en-US"/>
              <a:pPr/>
              <a:t>10</a:t>
            </a:fld>
            <a:endParaRPr lang="en-US"/>
          </a:p>
        </p:txBody>
      </p:sp>
      <p:sp>
        <p:nvSpPr>
          <p:cNvPr id="368642" name="Rectangle 2"/>
          <p:cNvSpPr>
            <a:spLocks noGrp="1" noChangeArrowheads="1"/>
          </p:cNvSpPr>
          <p:nvPr>
            <p:ph type="title"/>
          </p:nvPr>
        </p:nvSpPr>
        <p:spPr/>
        <p:txBody>
          <a:bodyPr/>
          <a:lstStyle/>
          <a:p>
            <a:r>
              <a:rPr lang="en-US"/>
              <a:t>Gli elementi nei minerali</a:t>
            </a:r>
          </a:p>
        </p:txBody>
      </p:sp>
      <p:pic>
        <p:nvPicPr>
          <p:cNvPr id="368644" name="Picture 4"/>
          <p:cNvPicPr>
            <a:picLocks noChangeAspect="1" noChangeArrowheads="1"/>
          </p:cNvPicPr>
          <p:nvPr/>
        </p:nvPicPr>
        <p:blipFill>
          <a:blip r:embed="rId2" cstate="print">
            <a:lum bright="6000"/>
          </a:blip>
          <a:srcRect/>
          <a:stretch>
            <a:fillRect/>
          </a:stretch>
        </p:blipFill>
        <p:spPr bwMode="auto">
          <a:xfrm>
            <a:off x="2889739" y="2054226"/>
            <a:ext cx="6159012" cy="4619625"/>
          </a:xfrm>
          <a:prstGeom prst="rect">
            <a:avLst/>
          </a:prstGeom>
          <a:noFill/>
        </p:spPr>
      </p:pic>
      <p:sp>
        <p:nvSpPr>
          <p:cNvPr id="368646" name="Text Box 6"/>
          <p:cNvSpPr txBox="1">
            <a:spLocks noChangeArrowheads="1"/>
          </p:cNvSpPr>
          <p:nvPr/>
        </p:nvSpPr>
        <p:spPr bwMode="auto">
          <a:xfrm>
            <a:off x="4778620" y="6550025"/>
            <a:ext cx="4362450" cy="304800"/>
          </a:xfrm>
          <a:prstGeom prst="rect">
            <a:avLst/>
          </a:prstGeom>
          <a:noFill/>
          <a:ln w="9525">
            <a:noFill/>
            <a:miter lim="800000"/>
            <a:headEnd/>
            <a:tailEnd type="none" w="lg" len="med"/>
          </a:ln>
          <a:effectLst/>
        </p:spPr>
        <p:txBody>
          <a:bodyPr wrap="none">
            <a:spAutoFit/>
          </a:bodyPr>
          <a:lstStyle/>
          <a:p>
            <a:r>
              <a:rPr lang="en-US" sz="1400" i="1">
                <a:solidFill>
                  <a:srgbClr val="1822CD"/>
                </a:solidFill>
              </a:rPr>
              <a:t>Gill R. (1996) Chemical fundamentals of Geology, 2nd ed.</a:t>
            </a:r>
          </a:p>
        </p:txBody>
      </p:sp>
      <p:sp>
        <p:nvSpPr>
          <p:cNvPr id="2" name="Rectangle 1"/>
          <p:cNvSpPr/>
          <p:nvPr/>
        </p:nvSpPr>
        <p:spPr>
          <a:xfrm>
            <a:off x="6959845" y="3877816"/>
            <a:ext cx="1738536" cy="1440160"/>
          </a:xfrm>
          <a:prstGeom prst="rect">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716016" y="2492896"/>
            <a:ext cx="1440160" cy="1152128"/>
          </a:xfrm>
          <a:prstGeom prst="rect">
            <a:avLst/>
          </a:prstGeom>
          <a:solidFill>
            <a:schemeClr val="accent1">
              <a:alpha val="1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156176" y="3744466"/>
            <a:ext cx="803669" cy="476622"/>
          </a:xfrm>
          <a:prstGeom prst="rect">
            <a:avLst/>
          </a:prstGeom>
          <a:solidFill>
            <a:srgbClr val="FFC00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7200" y="3877816"/>
            <a:ext cx="2314600" cy="1754326"/>
          </a:xfrm>
          <a:prstGeom prst="rect">
            <a:avLst/>
          </a:prstGeom>
          <a:noFill/>
        </p:spPr>
        <p:txBody>
          <a:bodyPr wrap="square" rtlCol="0">
            <a:spAutoFit/>
          </a:bodyPr>
          <a:lstStyle/>
          <a:p>
            <a:r>
              <a:rPr lang="it-IT" dirty="0" smtClean="0"/>
              <a:t>Solo per il sistema solido-liquido</a:t>
            </a:r>
          </a:p>
          <a:p>
            <a:endParaRPr lang="it-IT" dirty="0"/>
          </a:p>
          <a:p>
            <a:r>
              <a:rPr lang="it-IT" dirty="0" smtClean="0"/>
              <a:t>Nei sedimenti possono subentrare fattori differenti (vedi futuro)</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0"/>
            <a:ext cx="91440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026" name="Picture 2"/>
          <p:cNvPicPr>
            <a:picLocks noChangeAspect="1" noChangeArrowheads="1"/>
          </p:cNvPicPr>
          <p:nvPr/>
        </p:nvPicPr>
        <p:blipFill>
          <a:blip r:embed="rId2" cstate="print"/>
          <a:srcRect/>
          <a:stretch>
            <a:fillRect/>
          </a:stretch>
        </p:blipFill>
        <p:spPr bwMode="auto">
          <a:xfrm>
            <a:off x="2300288" y="236538"/>
            <a:ext cx="4541837" cy="6383337"/>
          </a:xfrm>
          <a:prstGeom prst="rect">
            <a:avLst/>
          </a:prstGeom>
          <a:noFill/>
          <a:ln w="9525">
            <a:noFill/>
            <a:miter lim="800000"/>
            <a:headEnd/>
            <a:tailEnd/>
          </a:ln>
          <a:effectLst/>
        </p:spPr>
      </p:pic>
      <p:sp>
        <p:nvSpPr>
          <p:cNvPr id="4" name="CasellaDiTesto 3"/>
          <p:cNvSpPr txBox="1"/>
          <p:nvPr/>
        </p:nvSpPr>
        <p:spPr>
          <a:xfrm>
            <a:off x="6012160" y="2780928"/>
            <a:ext cx="2094420" cy="369332"/>
          </a:xfrm>
          <a:prstGeom prst="rect">
            <a:avLst/>
          </a:prstGeom>
          <a:noFill/>
        </p:spPr>
        <p:txBody>
          <a:bodyPr wrap="none" rtlCol="0">
            <a:spAutoFit/>
          </a:bodyPr>
          <a:lstStyle/>
          <a:p>
            <a:r>
              <a:rPr lang="it-IT" dirty="0" smtClean="0"/>
              <a:t>Fattore di variazione</a:t>
            </a:r>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0" y="0"/>
            <a:ext cx="9144000" cy="6858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p:cNvSpPr txBox="1"/>
          <p:nvPr/>
        </p:nvSpPr>
        <p:spPr>
          <a:xfrm>
            <a:off x="539552" y="692696"/>
            <a:ext cx="4793941" cy="461665"/>
          </a:xfrm>
          <a:prstGeom prst="rect">
            <a:avLst/>
          </a:prstGeom>
          <a:noFill/>
        </p:spPr>
        <p:txBody>
          <a:bodyPr wrap="none" rtlCol="0">
            <a:spAutoFit/>
          </a:bodyPr>
          <a:lstStyle/>
          <a:p>
            <a:r>
              <a:rPr lang="it-IT" sz="2400" dirty="0" smtClean="0"/>
              <a:t>I prodotti del magmatismo – I magmi</a:t>
            </a:r>
            <a:endParaRPr lang="it-IT" sz="2400" dirty="0"/>
          </a:p>
        </p:txBody>
      </p:sp>
      <p:sp>
        <p:nvSpPr>
          <p:cNvPr id="5" name="CasellaDiTesto 4"/>
          <p:cNvSpPr txBox="1"/>
          <p:nvPr/>
        </p:nvSpPr>
        <p:spPr>
          <a:xfrm>
            <a:off x="611560" y="1556792"/>
            <a:ext cx="8268225" cy="1938992"/>
          </a:xfrm>
          <a:prstGeom prst="rect">
            <a:avLst/>
          </a:prstGeom>
          <a:noFill/>
        </p:spPr>
        <p:txBody>
          <a:bodyPr wrap="none" rtlCol="0">
            <a:spAutoFit/>
          </a:bodyPr>
          <a:lstStyle/>
          <a:p>
            <a:r>
              <a:rPr lang="it-IT" sz="2000" dirty="0" smtClean="0"/>
              <a:t>Ricordiamo che i primi prodotti delle fusione sono definiti magmi </a:t>
            </a:r>
            <a:r>
              <a:rPr lang="it-IT" sz="2000" b="1" dirty="0" smtClean="0"/>
              <a:t>primari </a:t>
            </a:r>
          </a:p>
          <a:p>
            <a:r>
              <a:rPr lang="it-IT" sz="2000" dirty="0" smtClean="0"/>
              <a:t>e hanno delle caratteristiche chimiche ben precise</a:t>
            </a:r>
          </a:p>
          <a:p>
            <a:endParaRPr lang="it-IT" sz="2000" dirty="0" smtClean="0"/>
          </a:p>
          <a:p>
            <a:r>
              <a:rPr lang="it-IT" sz="2000" dirty="0" smtClean="0"/>
              <a:t>Certo possono essere sia alcalini che </a:t>
            </a:r>
            <a:r>
              <a:rPr lang="it-IT" sz="2000" dirty="0" err="1" smtClean="0"/>
              <a:t>subalcalini</a:t>
            </a:r>
            <a:r>
              <a:rPr lang="it-IT" sz="2000" dirty="0" smtClean="0"/>
              <a:t>,</a:t>
            </a:r>
          </a:p>
          <a:p>
            <a:r>
              <a:rPr lang="it-IT" sz="2000" dirty="0" smtClean="0"/>
              <a:t>Ricchi o poveri in alluminio o silice,  ma presentano sempre </a:t>
            </a:r>
          </a:p>
          <a:p>
            <a:r>
              <a:rPr lang="it-IT" sz="2000" b="1" dirty="0" smtClean="0"/>
              <a:t>altissimi contenuti in Cr (&gt;500 ppm) in Ni (&gt;250 ppm) ed in </a:t>
            </a:r>
            <a:r>
              <a:rPr lang="it-IT" sz="2000" b="1" dirty="0" err="1" smtClean="0"/>
              <a:t>MgO</a:t>
            </a:r>
            <a:r>
              <a:rPr lang="it-IT" sz="2000" b="1" dirty="0" smtClean="0"/>
              <a:t> (</a:t>
            </a:r>
            <a:r>
              <a:rPr lang="it-IT" sz="2000" b="1" dirty="0" err="1" smtClean="0"/>
              <a:t>mg#</a:t>
            </a:r>
            <a:r>
              <a:rPr lang="it-IT" sz="2000" b="1" dirty="0" smtClean="0"/>
              <a:t> &gt;0.72)</a:t>
            </a:r>
            <a:endParaRPr lang="it-IT" sz="2000" b="1" dirty="0"/>
          </a:p>
        </p:txBody>
      </p:sp>
      <p:sp>
        <p:nvSpPr>
          <p:cNvPr id="8" name="CasellaDiTesto 7"/>
          <p:cNvSpPr txBox="1"/>
          <p:nvPr/>
        </p:nvSpPr>
        <p:spPr>
          <a:xfrm>
            <a:off x="683568" y="3933056"/>
            <a:ext cx="8101000" cy="2246769"/>
          </a:xfrm>
          <a:prstGeom prst="rect">
            <a:avLst/>
          </a:prstGeom>
          <a:noFill/>
        </p:spPr>
        <p:txBody>
          <a:bodyPr wrap="none" rtlCol="0">
            <a:spAutoFit/>
          </a:bodyPr>
          <a:lstStyle/>
          <a:p>
            <a:r>
              <a:rPr lang="it-IT" sz="2000" dirty="0" smtClean="0"/>
              <a:t>I primari solitamente sono rari, non si trovano in quanto frazionando </a:t>
            </a:r>
          </a:p>
          <a:p>
            <a:r>
              <a:rPr lang="it-IT" sz="2000" dirty="0" smtClean="0"/>
              <a:t>si trasformano in prodotti differenti  - i magmi figli –</a:t>
            </a:r>
          </a:p>
          <a:p>
            <a:endParaRPr lang="it-IT" sz="2000" dirty="0" smtClean="0"/>
          </a:p>
          <a:p>
            <a:r>
              <a:rPr lang="it-IT" sz="2000" dirty="0" smtClean="0"/>
              <a:t>Tutti i prodotti del frazionamento – primario più “figli” = famiglia magmatica</a:t>
            </a:r>
          </a:p>
          <a:p>
            <a:endParaRPr lang="it-IT" sz="2000" dirty="0" smtClean="0"/>
          </a:p>
          <a:p>
            <a:r>
              <a:rPr lang="it-IT" sz="2000" dirty="0" smtClean="0"/>
              <a:t>Più comunemente identificata come  “suite magmatica” </a:t>
            </a:r>
          </a:p>
          <a:p>
            <a:endParaRPr lang="it-IT" sz="20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tangolo 10"/>
          <p:cNvSpPr/>
          <p:nvPr/>
        </p:nvSpPr>
        <p:spPr>
          <a:xfrm>
            <a:off x="0" y="0"/>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50" name="AutoShape 2" descr="C:\OLD_C\tesi e tesine\kokmann\4-petrochimica\variazione\maggiori-mg"/>
          <p:cNvSpPr>
            <a:spLocks noChangeAspect="1" noChangeArrowheads="1"/>
          </p:cNvSpPr>
          <p:nvPr/>
        </p:nvSpPr>
        <p:spPr bwMode="auto">
          <a:xfrm>
            <a:off x="63500" y="-136525"/>
            <a:ext cx="15659100" cy="23726775"/>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2051" name="Picture 3" descr="C:\Users\Angelo\Desktop\maggiori-mg#.gif"/>
          <p:cNvPicPr>
            <a:picLocks noChangeAspect="1" noChangeArrowheads="1"/>
          </p:cNvPicPr>
          <p:nvPr/>
        </p:nvPicPr>
        <p:blipFill>
          <a:blip r:embed="rId2" cstate="print"/>
          <a:srcRect/>
          <a:stretch>
            <a:fillRect/>
          </a:stretch>
        </p:blipFill>
        <p:spPr bwMode="auto">
          <a:xfrm>
            <a:off x="539552" y="368660"/>
            <a:ext cx="5256584" cy="6120680"/>
          </a:xfrm>
          <a:prstGeom prst="rect">
            <a:avLst/>
          </a:prstGeom>
          <a:noFill/>
        </p:spPr>
      </p:pic>
      <p:sp>
        <p:nvSpPr>
          <p:cNvPr id="2" name="TextBox 1"/>
          <p:cNvSpPr txBox="1"/>
          <p:nvPr/>
        </p:nvSpPr>
        <p:spPr>
          <a:xfrm>
            <a:off x="6156176" y="764704"/>
            <a:ext cx="2520280" cy="4524315"/>
          </a:xfrm>
          <a:prstGeom prst="rect">
            <a:avLst/>
          </a:prstGeom>
          <a:noFill/>
        </p:spPr>
        <p:txBody>
          <a:bodyPr wrap="square" rtlCol="0">
            <a:spAutoFit/>
          </a:bodyPr>
          <a:lstStyle/>
          <a:p>
            <a:r>
              <a:rPr lang="it-IT" dirty="0" smtClean="0"/>
              <a:t>Mg# o MG = indice di evoluzione = Mg/(Mg+Fe2+) in atomi</a:t>
            </a:r>
          </a:p>
          <a:p>
            <a:endParaRPr lang="it-IT" dirty="0"/>
          </a:p>
          <a:p>
            <a:r>
              <a:rPr lang="it-IT" dirty="0" smtClean="0"/>
              <a:t>Può essere sostituito da </a:t>
            </a:r>
            <a:r>
              <a:rPr lang="it-IT" dirty="0" err="1" smtClean="0"/>
              <a:t>MgO</a:t>
            </a:r>
            <a:r>
              <a:rPr lang="it-IT" dirty="0" smtClean="0"/>
              <a:t> wt% (peso percento) nel caso la serie magmatica presenti  anche magmi relativamente evoluti</a:t>
            </a:r>
          </a:p>
          <a:p>
            <a:r>
              <a:rPr lang="it-IT" dirty="0" smtClean="0"/>
              <a:t>In quanto il valore di mg#, essendo anche funzione del Fe, tende a risalire nelle fasi finali del frazionamento in modo poco significativo</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tangolo 15"/>
          <p:cNvSpPr/>
          <p:nvPr/>
        </p:nvSpPr>
        <p:spPr>
          <a:xfrm>
            <a:off x="0" y="0"/>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122" name="Picture 2" descr="maggiori-mg#"/>
          <p:cNvPicPr>
            <a:picLocks noChangeAspect="1" noChangeArrowheads="1"/>
          </p:cNvPicPr>
          <p:nvPr/>
        </p:nvPicPr>
        <p:blipFill>
          <a:blip r:embed="rId2" cstate="print"/>
          <a:srcRect/>
          <a:stretch>
            <a:fillRect/>
          </a:stretch>
        </p:blipFill>
        <p:spPr bwMode="auto">
          <a:xfrm>
            <a:off x="611560" y="332656"/>
            <a:ext cx="4176464" cy="5784895"/>
          </a:xfrm>
          <a:prstGeom prst="rect">
            <a:avLst/>
          </a:prstGeom>
          <a:noFill/>
          <a:ln w="9525">
            <a:noFill/>
            <a:miter lim="800000"/>
            <a:headEnd/>
            <a:tailEnd/>
          </a:ln>
        </p:spPr>
      </p:pic>
      <p:pic>
        <p:nvPicPr>
          <p:cNvPr id="19457" name="Picture 1"/>
          <p:cNvPicPr>
            <a:picLocks noChangeAspect="1" noChangeArrowheads="1"/>
          </p:cNvPicPr>
          <p:nvPr/>
        </p:nvPicPr>
        <p:blipFill>
          <a:blip r:embed="rId3" cstate="print"/>
          <a:srcRect/>
          <a:stretch>
            <a:fillRect/>
          </a:stretch>
        </p:blipFill>
        <p:spPr bwMode="auto">
          <a:xfrm>
            <a:off x="4932040" y="332656"/>
            <a:ext cx="3817606" cy="2863205"/>
          </a:xfrm>
          <a:prstGeom prst="rect">
            <a:avLst/>
          </a:prstGeom>
          <a:noFill/>
          <a:ln w="9525">
            <a:noFill/>
            <a:miter lim="800000"/>
            <a:headEnd/>
            <a:tailEnd/>
          </a:ln>
        </p:spPr>
      </p:pic>
      <p:cxnSp>
        <p:nvCxnSpPr>
          <p:cNvPr id="5" name="Connettore 2 4"/>
          <p:cNvCxnSpPr/>
          <p:nvPr/>
        </p:nvCxnSpPr>
        <p:spPr>
          <a:xfrm rot="5400000">
            <a:off x="4860032" y="3573016"/>
            <a:ext cx="115212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Connettore 2 6"/>
          <p:cNvCxnSpPr/>
          <p:nvPr/>
        </p:nvCxnSpPr>
        <p:spPr>
          <a:xfrm rot="16200000" flipH="1">
            <a:off x="6012160" y="3717032"/>
            <a:ext cx="252028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Connettore 2 8"/>
          <p:cNvCxnSpPr/>
          <p:nvPr/>
        </p:nvCxnSpPr>
        <p:spPr>
          <a:xfrm rot="16200000" flipH="1">
            <a:off x="7164288" y="3068960"/>
            <a:ext cx="1944216"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Connettore 2 10"/>
          <p:cNvCxnSpPr/>
          <p:nvPr/>
        </p:nvCxnSpPr>
        <p:spPr>
          <a:xfrm rot="5400000">
            <a:off x="4032734" y="2024050"/>
            <a:ext cx="352839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CasellaDiTesto 11"/>
          <p:cNvSpPr txBox="1"/>
          <p:nvPr/>
        </p:nvSpPr>
        <p:spPr>
          <a:xfrm>
            <a:off x="5796136" y="3861048"/>
            <a:ext cx="963725" cy="369332"/>
          </a:xfrm>
          <a:prstGeom prst="rect">
            <a:avLst/>
          </a:prstGeom>
          <a:noFill/>
        </p:spPr>
        <p:txBody>
          <a:bodyPr wrap="none" rtlCol="0">
            <a:spAutoFit/>
          </a:bodyPr>
          <a:lstStyle/>
          <a:p>
            <a:r>
              <a:rPr lang="it-IT" dirty="0" smtClean="0"/>
              <a:t>OLIVINA</a:t>
            </a:r>
            <a:endParaRPr lang="it-IT" dirty="0"/>
          </a:p>
        </p:txBody>
      </p:sp>
      <p:sp>
        <p:nvSpPr>
          <p:cNvPr id="13" name="CasellaDiTesto 12"/>
          <p:cNvSpPr txBox="1"/>
          <p:nvPr/>
        </p:nvSpPr>
        <p:spPr>
          <a:xfrm>
            <a:off x="6588224" y="5085184"/>
            <a:ext cx="1841530" cy="369332"/>
          </a:xfrm>
          <a:prstGeom prst="rect">
            <a:avLst/>
          </a:prstGeom>
          <a:noFill/>
        </p:spPr>
        <p:txBody>
          <a:bodyPr wrap="none" rtlCol="0">
            <a:spAutoFit/>
          </a:bodyPr>
          <a:lstStyle/>
          <a:p>
            <a:r>
              <a:rPr lang="it-IT" dirty="0" smtClean="0"/>
              <a:t>CLINOPIROSSENO</a:t>
            </a:r>
          </a:p>
        </p:txBody>
      </p:sp>
      <p:sp>
        <p:nvSpPr>
          <p:cNvPr id="14" name="CasellaDiTesto 13"/>
          <p:cNvSpPr txBox="1"/>
          <p:nvPr/>
        </p:nvSpPr>
        <p:spPr>
          <a:xfrm>
            <a:off x="7740352" y="4221088"/>
            <a:ext cx="806631" cy="369332"/>
          </a:xfrm>
          <a:prstGeom prst="rect">
            <a:avLst/>
          </a:prstGeom>
          <a:noFill/>
        </p:spPr>
        <p:txBody>
          <a:bodyPr wrap="none" rtlCol="0">
            <a:spAutoFit/>
          </a:bodyPr>
          <a:lstStyle/>
          <a:p>
            <a:r>
              <a:rPr lang="it-IT" dirty="0" smtClean="0"/>
              <a:t>OSSIDI</a:t>
            </a:r>
            <a:endParaRPr lang="it-IT" dirty="0"/>
          </a:p>
        </p:txBody>
      </p:sp>
      <p:sp>
        <p:nvSpPr>
          <p:cNvPr id="15" name="CasellaDiTesto 14"/>
          <p:cNvSpPr txBox="1"/>
          <p:nvPr/>
        </p:nvSpPr>
        <p:spPr>
          <a:xfrm>
            <a:off x="5076056" y="4221088"/>
            <a:ext cx="1558375" cy="369332"/>
          </a:xfrm>
          <a:prstGeom prst="rect">
            <a:avLst/>
          </a:prstGeom>
          <a:noFill/>
        </p:spPr>
        <p:txBody>
          <a:bodyPr wrap="none" rtlCol="0">
            <a:spAutoFit/>
          </a:bodyPr>
          <a:lstStyle/>
          <a:p>
            <a:r>
              <a:rPr lang="it-IT" dirty="0" smtClean="0"/>
              <a:t>PLAGIOCLASIO</a:t>
            </a:r>
            <a:endParaRPr lang="it-IT"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1187624" y="116632"/>
            <a:ext cx="6192688" cy="6624736"/>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Picture 436" descr="Fig 8-2"/>
          <p:cNvPicPr>
            <a:picLocks noChangeAspect="1" noChangeArrowheads="1"/>
          </p:cNvPicPr>
          <p:nvPr/>
        </p:nvPicPr>
        <p:blipFill>
          <a:blip r:embed="rId2" cstate="print"/>
          <a:srcRect/>
          <a:stretch>
            <a:fillRect/>
          </a:stretch>
        </p:blipFill>
        <p:spPr bwMode="auto">
          <a:xfrm>
            <a:off x="1691680" y="260648"/>
            <a:ext cx="5400600" cy="6311667"/>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tangolo 10"/>
          <p:cNvSpPr/>
          <p:nvPr/>
        </p:nvSpPr>
        <p:spPr>
          <a:xfrm>
            <a:off x="0" y="0"/>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50" name="AutoShape 2" descr="C:\OLD_C\tesi e tesine\kokmann\4-petrochimica\variazione\maggiori-mg"/>
          <p:cNvSpPr>
            <a:spLocks noChangeAspect="1" noChangeArrowheads="1"/>
          </p:cNvSpPr>
          <p:nvPr/>
        </p:nvSpPr>
        <p:spPr bwMode="auto">
          <a:xfrm>
            <a:off x="63500" y="-136525"/>
            <a:ext cx="15659100" cy="23726775"/>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2051" name="Picture 3" descr="C:\Users\Angelo\Desktop\maggiori-mg#.gif"/>
          <p:cNvPicPr>
            <a:picLocks noChangeAspect="1" noChangeArrowheads="1"/>
          </p:cNvPicPr>
          <p:nvPr/>
        </p:nvPicPr>
        <p:blipFill>
          <a:blip r:embed="rId2" cstate="print"/>
          <a:srcRect/>
          <a:stretch>
            <a:fillRect/>
          </a:stretch>
        </p:blipFill>
        <p:spPr bwMode="auto">
          <a:xfrm>
            <a:off x="460491" y="332656"/>
            <a:ext cx="4039501" cy="6120680"/>
          </a:xfrm>
          <a:prstGeom prst="rect">
            <a:avLst/>
          </a:prstGeom>
          <a:noFill/>
        </p:spPr>
      </p:pic>
      <p:pic>
        <p:nvPicPr>
          <p:cNvPr id="2052" name="Picture 4" descr="Variazione maggiori - Sud - LTi"/>
          <p:cNvPicPr>
            <a:picLocks noChangeAspect="1" noChangeArrowheads="1"/>
          </p:cNvPicPr>
          <p:nvPr/>
        </p:nvPicPr>
        <p:blipFill>
          <a:blip r:embed="rId3" cstate="print"/>
          <a:srcRect/>
          <a:stretch>
            <a:fillRect/>
          </a:stretch>
        </p:blipFill>
        <p:spPr bwMode="auto">
          <a:xfrm>
            <a:off x="4572000" y="332656"/>
            <a:ext cx="4271662" cy="6093296"/>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0" y="0"/>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242" name="Picture 2" descr="tracce-mg#1"/>
          <p:cNvPicPr>
            <a:picLocks noChangeAspect="1" noChangeArrowheads="1"/>
          </p:cNvPicPr>
          <p:nvPr/>
        </p:nvPicPr>
        <p:blipFill>
          <a:blip r:embed="rId2" cstate="print"/>
          <a:srcRect/>
          <a:stretch>
            <a:fillRect/>
          </a:stretch>
        </p:blipFill>
        <p:spPr bwMode="auto">
          <a:xfrm>
            <a:off x="2051720" y="548680"/>
            <a:ext cx="4857750" cy="55245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0" y="0"/>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1266" name="Picture 2" descr="tracce-mg#2"/>
          <p:cNvPicPr>
            <a:picLocks noChangeAspect="1" noChangeArrowheads="1"/>
          </p:cNvPicPr>
          <p:nvPr/>
        </p:nvPicPr>
        <p:blipFill>
          <a:blip r:embed="rId2" cstate="print"/>
          <a:srcRect/>
          <a:stretch>
            <a:fillRect/>
          </a:stretch>
        </p:blipFill>
        <p:spPr bwMode="auto">
          <a:xfrm>
            <a:off x="1907704" y="404664"/>
            <a:ext cx="4857750" cy="55245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2483768" y="620688"/>
            <a:ext cx="4536504" cy="6048672"/>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Picture 908" descr="Fig 9-1"/>
          <p:cNvPicPr>
            <a:picLocks noChangeAspect="1" noChangeArrowheads="1"/>
          </p:cNvPicPr>
          <p:nvPr/>
        </p:nvPicPr>
        <p:blipFill>
          <a:blip r:embed="rId2" cstate="print"/>
          <a:srcRect/>
          <a:stretch>
            <a:fillRect/>
          </a:stretch>
        </p:blipFill>
        <p:spPr bwMode="auto">
          <a:xfrm>
            <a:off x="2699792" y="764704"/>
            <a:ext cx="4022725" cy="572135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r>
              <a:rPr lang="en-US"/>
              <a:t>22.11.04</a:t>
            </a:r>
          </a:p>
        </p:txBody>
      </p:sp>
      <p:sp>
        <p:nvSpPr>
          <p:cNvPr id="5" name="Segnaposto numero diapositiva 5"/>
          <p:cNvSpPr>
            <a:spLocks noGrp="1"/>
          </p:cNvSpPr>
          <p:nvPr>
            <p:ph type="sldNum" sz="quarter" idx="12"/>
          </p:nvPr>
        </p:nvSpPr>
        <p:spPr/>
        <p:txBody>
          <a:bodyPr/>
          <a:lstStyle/>
          <a:p>
            <a:fld id="{2E7ED1E1-38BC-4E70-BFE9-546C1D410992}" type="slidenum">
              <a:rPr lang="en-US"/>
              <a:pPr/>
              <a:t>2</a:t>
            </a:fld>
            <a:endParaRPr lang="en-US"/>
          </a:p>
        </p:txBody>
      </p:sp>
      <p:sp>
        <p:nvSpPr>
          <p:cNvPr id="326658" name="Rectangle 2"/>
          <p:cNvSpPr>
            <a:spLocks noGrp="1" noChangeArrowheads="1"/>
          </p:cNvSpPr>
          <p:nvPr>
            <p:ph type="title"/>
          </p:nvPr>
        </p:nvSpPr>
        <p:spPr/>
        <p:txBody>
          <a:bodyPr/>
          <a:lstStyle/>
          <a:p>
            <a:r>
              <a:rPr lang="it-IT"/>
              <a:t>Legame ionico</a:t>
            </a:r>
          </a:p>
        </p:txBody>
      </p:sp>
      <p:sp>
        <p:nvSpPr>
          <p:cNvPr id="326659" name="Rectangle 3"/>
          <p:cNvSpPr>
            <a:spLocks noGrp="1" noChangeArrowheads="1"/>
          </p:cNvSpPr>
          <p:nvPr>
            <p:ph type="body" idx="1"/>
          </p:nvPr>
        </p:nvSpPr>
        <p:spPr>
          <a:xfrm>
            <a:off x="209550" y="1366839"/>
            <a:ext cx="8387862" cy="4992687"/>
          </a:xfrm>
        </p:spPr>
        <p:txBody>
          <a:bodyPr/>
          <a:lstStyle/>
          <a:p>
            <a:r>
              <a:rPr lang="it-IT" sz="2000"/>
              <a:t>Quando il contrasto di elettronegatività tra due atomi è forte, questi si legano tramite legame ionico</a:t>
            </a:r>
          </a:p>
          <a:p>
            <a:pPr lvl="1"/>
            <a:r>
              <a:rPr lang="it-IT" sz="1800"/>
              <a:t>Na e Cl hanno una differenza di elettrogatività elevatissima</a:t>
            </a:r>
          </a:p>
          <a:p>
            <a:pPr lvl="1"/>
            <a:r>
              <a:rPr lang="it-IT" sz="1800"/>
              <a:t>quando due atomi si incontrano, Na cede prontamente un elettrone a Cl</a:t>
            </a:r>
          </a:p>
          <a:p>
            <a:pPr lvl="1"/>
            <a:r>
              <a:rPr lang="it-IT" sz="1800"/>
              <a:t>ne risultano uno ione positivo di Na (catione) e uno ione negativo di Cl (anione)</a:t>
            </a:r>
          </a:p>
          <a:p>
            <a:pPr lvl="1"/>
            <a:r>
              <a:rPr lang="it-IT" sz="1800"/>
              <a:t>Questi due ioni di carica opposta sono mutualmente attratti e formano un</a:t>
            </a:r>
            <a:r>
              <a:rPr lang="it-IT" sz="1800" b="1" u="sng"/>
              <a:t> </a:t>
            </a:r>
            <a:r>
              <a:rPr lang="it-IT" sz="1800" b="1" u="sng">
                <a:solidFill>
                  <a:srgbClr val="1822CD"/>
                </a:solidFill>
              </a:rPr>
              <a:t>legame ionico</a:t>
            </a:r>
          </a:p>
          <a:p>
            <a:endParaRPr lang="it-IT" sz="2000"/>
          </a:p>
          <a:p>
            <a:r>
              <a:rPr lang="it-IT" sz="2000"/>
              <a:t>I composti ionici esistono come</a:t>
            </a:r>
          </a:p>
          <a:p>
            <a:pPr lvl="1"/>
            <a:r>
              <a:rPr lang="it-IT" sz="1800"/>
              <a:t>solidi che ottimizzano la loro stabilità tramite impacchettamento tridimensionale di ioni a carica opposta</a:t>
            </a:r>
          </a:p>
          <a:p>
            <a:pPr lvl="1"/>
            <a:r>
              <a:rPr lang="it-IT" sz="1800"/>
              <a:t>Liquidi che sono soluzioni ioniche che si stabilizzano per interazione con molecole polari di solvente</a:t>
            </a:r>
          </a:p>
          <a:p>
            <a:pPr lvl="1"/>
            <a:r>
              <a:rPr lang="it-IT" sz="1800"/>
              <a:t>Non esistono composti ionici gasssosi</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14"/>
          <p:cNvSpPr/>
          <p:nvPr/>
        </p:nvSpPr>
        <p:spPr>
          <a:xfrm>
            <a:off x="0" y="0"/>
            <a:ext cx="9144000" cy="6858000"/>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ctangle 2"/>
          <p:cNvSpPr>
            <a:spLocks noChangeArrowheads="1"/>
          </p:cNvSpPr>
          <p:nvPr/>
        </p:nvSpPr>
        <p:spPr bwMode="auto">
          <a:xfrm>
            <a:off x="339725" y="295275"/>
            <a:ext cx="8552755" cy="6562725"/>
          </a:xfrm>
          <a:prstGeom prst="rect">
            <a:avLst/>
          </a:prstGeom>
          <a:noFill/>
          <a:ln w="9525">
            <a:noFill/>
            <a:miter lim="800000"/>
            <a:headEnd/>
            <a:tailEnd/>
          </a:ln>
          <a:effectLst/>
        </p:spPr>
        <p:txBody>
          <a:bodyPr/>
          <a:lstStyle/>
          <a:p>
            <a:pPr marL="342900" indent="-342900">
              <a:spcBef>
                <a:spcPct val="50000"/>
              </a:spcBef>
              <a:buClr>
                <a:srgbClr val="00CC00"/>
              </a:buClr>
              <a:buSzPct val="50000"/>
              <a:buFont typeface="Monotype Sorts" charset="2"/>
              <a:buNone/>
            </a:pPr>
            <a:r>
              <a:rPr lang="en-US" sz="3200" dirty="0" err="1" smtClean="0">
                <a:solidFill>
                  <a:schemeClr val="accent1"/>
                </a:solidFill>
                <a:effectLst>
                  <a:outerShdw blurRad="38100" dist="38100" dir="2700000" algn="tl">
                    <a:srgbClr val="000000"/>
                  </a:outerShdw>
                </a:effectLst>
              </a:rPr>
              <a:t>Scambio</a:t>
            </a:r>
            <a:r>
              <a:rPr lang="en-US" sz="3200" dirty="0" smtClean="0">
                <a:solidFill>
                  <a:schemeClr val="accent1"/>
                </a:solidFill>
                <a:effectLst>
                  <a:outerShdw blurRad="38100" dist="38100" dir="2700000" algn="tl">
                    <a:srgbClr val="000000"/>
                  </a:outerShdw>
                </a:effectLst>
              </a:rPr>
              <a:t> </a:t>
            </a:r>
            <a:r>
              <a:rPr lang="en-US" sz="3200" dirty="0" err="1" smtClean="0">
                <a:solidFill>
                  <a:schemeClr val="accent1"/>
                </a:solidFill>
                <a:effectLst>
                  <a:outerShdw blurRad="38100" dist="38100" dir="2700000" algn="tl">
                    <a:srgbClr val="000000"/>
                  </a:outerShdw>
                </a:effectLst>
              </a:rPr>
              <a:t>all’equilibrio</a:t>
            </a:r>
            <a:r>
              <a:rPr lang="en-US" sz="3200" dirty="0" smtClean="0">
                <a:solidFill>
                  <a:schemeClr val="accent1"/>
                </a:solidFill>
                <a:effectLst>
                  <a:outerShdw blurRad="38100" dist="38100" dir="2700000" algn="tl">
                    <a:srgbClr val="000000"/>
                  </a:outerShdw>
                </a:effectLst>
              </a:rPr>
              <a:t> </a:t>
            </a:r>
            <a:r>
              <a:rPr lang="en-US" sz="3200" dirty="0" err="1" smtClean="0">
                <a:solidFill>
                  <a:schemeClr val="accent1"/>
                </a:solidFill>
                <a:effectLst>
                  <a:outerShdw blurRad="38100" dist="38100" dir="2700000" algn="tl">
                    <a:srgbClr val="000000"/>
                  </a:outerShdw>
                </a:effectLst>
              </a:rPr>
              <a:t>di</a:t>
            </a:r>
            <a:r>
              <a:rPr lang="en-US" sz="3200" dirty="0" smtClean="0">
                <a:solidFill>
                  <a:schemeClr val="accent1"/>
                </a:solidFill>
                <a:effectLst>
                  <a:outerShdw blurRad="38100" dist="38100" dir="2700000" algn="tl">
                    <a:srgbClr val="000000"/>
                  </a:outerShdw>
                </a:effectLst>
              </a:rPr>
              <a:t> un </a:t>
            </a:r>
            <a:r>
              <a:rPr lang="en-US" sz="3200" dirty="0" err="1" smtClean="0">
                <a:solidFill>
                  <a:schemeClr val="accent1"/>
                </a:solidFill>
                <a:effectLst>
                  <a:outerShdw blurRad="38100" dist="38100" dir="2700000" algn="tl">
                    <a:srgbClr val="000000"/>
                  </a:outerShdw>
                </a:effectLst>
              </a:rPr>
              <a:t>componente</a:t>
            </a:r>
            <a:r>
              <a:rPr lang="en-US" sz="3200" dirty="0" smtClean="0">
                <a:solidFill>
                  <a:schemeClr val="accent1"/>
                </a:solidFill>
                <a:effectLst>
                  <a:outerShdw blurRad="38100" dist="38100" dir="2700000" algn="tl">
                    <a:srgbClr val="000000"/>
                  </a:outerShdw>
                </a:effectLst>
              </a:rPr>
              <a:t> </a:t>
            </a:r>
            <a:r>
              <a:rPr lang="en-US" sz="3200" i="1" dirty="0" err="1" smtClean="0">
                <a:solidFill>
                  <a:srgbClr val="FFFF00"/>
                </a:solidFill>
                <a:effectLst>
                  <a:outerShdw blurRad="38100" dist="38100" dir="2700000" algn="tl">
                    <a:srgbClr val="000000"/>
                  </a:outerShdw>
                </a:effectLst>
              </a:rPr>
              <a:t>i</a:t>
            </a:r>
            <a:r>
              <a:rPr lang="en-US" sz="3200" dirty="0" smtClean="0">
                <a:solidFill>
                  <a:srgbClr val="FF0066"/>
                </a:solidFill>
                <a:effectLst>
                  <a:outerShdw blurRad="38100" dist="38100" dir="2700000" algn="tl">
                    <a:srgbClr val="000000"/>
                  </a:outerShdw>
                </a:effectLst>
              </a:rPr>
              <a:t> </a:t>
            </a:r>
            <a:r>
              <a:rPr lang="en-US" sz="3200" dirty="0" err="1" smtClean="0">
                <a:solidFill>
                  <a:schemeClr val="accent1"/>
                </a:solidFill>
                <a:effectLst>
                  <a:outerShdw blurRad="38100" dist="38100" dir="2700000" algn="tl">
                    <a:srgbClr val="000000"/>
                  </a:outerShdw>
                </a:effectLst>
              </a:rPr>
              <a:t>tra</a:t>
            </a:r>
            <a:r>
              <a:rPr lang="en-US" sz="3200" dirty="0" smtClean="0">
                <a:solidFill>
                  <a:schemeClr val="accent1"/>
                </a:solidFill>
                <a:effectLst>
                  <a:outerShdw blurRad="38100" dist="38100" dir="2700000" algn="tl">
                    <a:srgbClr val="000000"/>
                  </a:outerShdw>
                </a:effectLst>
              </a:rPr>
              <a:t> due </a:t>
            </a:r>
            <a:r>
              <a:rPr lang="en-US" sz="3200" dirty="0" err="1" smtClean="0">
                <a:solidFill>
                  <a:schemeClr val="accent1"/>
                </a:solidFill>
                <a:effectLst>
                  <a:outerShdw blurRad="38100" dist="38100" dir="2700000" algn="tl">
                    <a:srgbClr val="000000"/>
                  </a:outerShdw>
                </a:effectLst>
              </a:rPr>
              <a:t>fasi</a:t>
            </a:r>
            <a:r>
              <a:rPr lang="en-US" sz="3200" dirty="0" smtClean="0">
                <a:solidFill>
                  <a:schemeClr val="accent1"/>
                </a:solidFill>
                <a:effectLst>
                  <a:outerShdw blurRad="38100" dist="38100" dir="2700000" algn="tl">
                    <a:srgbClr val="000000"/>
                  </a:outerShdw>
                </a:effectLst>
              </a:rPr>
              <a:t>  (</a:t>
            </a:r>
            <a:r>
              <a:rPr lang="en-US" sz="3200" dirty="0" err="1" smtClean="0">
                <a:solidFill>
                  <a:schemeClr val="accent1"/>
                </a:solidFill>
                <a:effectLst>
                  <a:outerShdw blurRad="38100" dist="38100" dir="2700000" algn="tl">
                    <a:srgbClr val="000000"/>
                  </a:outerShdw>
                </a:effectLst>
              </a:rPr>
              <a:t>solida</a:t>
            </a:r>
            <a:r>
              <a:rPr lang="en-US" sz="3200" dirty="0" smtClean="0">
                <a:solidFill>
                  <a:schemeClr val="accent1"/>
                </a:solidFill>
                <a:effectLst>
                  <a:outerShdw blurRad="38100" dist="38100" dir="2700000" algn="tl">
                    <a:srgbClr val="000000"/>
                  </a:outerShdw>
                </a:effectLst>
              </a:rPr>
              <a:t> e </a:t>
            </a:r>
            <a:r>
              <a:rPr lang="en-US" sz="3200" dirty="0" err="1" smtClean="0">
                <a:solidFill>
                  <a:schemeClr val="accent1"/>
                </a:solidFill>
                <a:effectLst>
                  <a:outerShdw blurRad="38100" dist="38100" dir="2700000" algn="tl">
                    <a:srgbClr val="000000"/>
                  </a:outerShdw>
                </a:effectLst>
              </a:rPr>
              <a:t>liquida</a:t>
            </a:r>
            <a:r>
              <a:rPr lang="en-US" sz="3200" dirty="0" smtClean="0">
                <a:solidFill>
                  <a:schemeClr val="accent1"/>
                </a:solidFill>
                <a:effectLst>
                  <a:outerShdw blurRad="38100" dist="38100" dir="2700000" algn="tl">
                    <a:srgbClr val="000000"/>
                  </a:outerShdw>
                </a:effectLst>
              </a:rPr>
              <a:t>)</a:t>
            </a:r>
            <a:endParaRPr lang="en-US" sz="3200" dirty="0">
              <a:solidFill>
                <a:schemeClr val="accent1"/>
              </a:solidFill>
              <a:effectLst>
                <a:outerShdw blurRad="38100" dist="38100" dir="2700000" algn="tl">
                  <a:srgbClr val="000000"/>
                </a:outerShdw>
              </a:effectLst>
            </a:endParaRPr>
          </a:p>
          <a:p>
            <a:pPr marL="342900" indent="-342900">
              <a:spcBef>
                <a:spcPct val="65000"/>
              </a:spcBef>
              <a:buClr>
                <a:srgbClr val="00CC00"/>
              </a:buClr>
              <a:buSzPct val="50000"/>
              <a:buFont typeface="Monotype Sorts" charset="2"/>
              <a:buNone/>
            </a:pPr>
            <a:r>
              <a:rPr lang="en-US" sz="3200" dirty="0">
                <a:solidFill>
                  <a:schemeClr val="accent1"/>
                </a:solidFill>
                <a:effectLst>
                  <a:outerShdw blurRad="38100" dist="38100" dir="2700000" algn="tl">
                    <a:srgbClr val="000000"/>
                  </a:outerShdw>
                </a:effectLst>
              </a:rPr>
              <a:t>			</a:t>
            </a:r>
            <a:r>
              <a:rPr lang="en-US" sz="3200" i="1" dirty="0" err="1">
                <a:solidFill>
                  <a:schemeClr val="accent1"/>
                </a:solidFill>
                <a:effectLst>
                  <a:outerShdw blurRad="38100" dist="38100" dir="2700000" algn="tl">
                    <a:srgbClr val="000000"/>
                  </a:outerShdw>
                </a:effectLst>
              </a:rPr>
              <a:t>i</a:t>
            </a:r>
            <a:r>
              <a:rPr lang="en-US" sz="3200" dirty="0">
                <a:solidFill>
                  <a:schemeClr val="accent1"/>
                </a:solidFill>
                <a:effectLst>
                  <a:outerShdw blurRad="38100" dist="38100" dir="2700000" algn="tl">
                    <a:srgbClr val="000000"/>
                  </a:outerShdw>
                </a:effectLst>
              </a:rPr>
              <a:t> </a:t>
            </a:r>
            <a:r>
              <a:rPr lang="en-US" sz="3200" baseline="-25000" dirty="0">
                <a:solidFill>
                  <a:schemeClr val="accent1"/>
                </a:solidFill>
                <a:effectLst>
                  <a:outerShdw blurRad="38100" dist="38100" dir="2700000" algn="tl">
                    <a:srgbClr val="000000"/>
                  </a:outerShdw>
                </a:effectLst>
              </a:rPr>
              <a:t>(</a:t>
            </a:r>
            <a:r>
              <a:rPr lang="en-US" sz="3200" baseline="-25000" dirty="0" err="1" smtClean="0">
                <a:solidFill>
                  <a:schemeClr val="accent1"/>
                </a:solidFill>
                <a:effectLst>
                  <a:outerShdw blurRad="38100" dist="38100" dir="2700000" algn="tl">
                    <a:srgbClr val="000000"/>
                  </a:outerShdw>
                </a:effectLst>
              </a:rPr>
              <a:t>liquido</a:t>
            </a:r>
            <a:r>
              <a:rPr lang="en-US" sz="3200" baseline="-25000" dirty="0" smtClean="0">
                <a:solidFill>
                  <a:schemeClr val="accent1"/>
                </a:solidFill>
                <a:effectLst>
                  <a:outerShdw blurRad="38100" dist="38100" dir="2700000" algn="tl">
                    <a:srgbClr val="000000"/>
                  </a:outerShdw>
                </a:effectLst>
              </a:rPr>
              <a:t>)</a:t>
            </a:r>
            <a:r>
              <a:rPr lang="en-US" sz="3200" dirty="0" smtClean="0">
                <a:solidFill>
                  <a:schemeClr val="accent1"/>
                </a:solidFill>
                <a:effectLst>
                  <a:outerShdw blurRad="38100" dist="38100" dir="2700000" algn="tl">
                    <a:srgbClr val="000000"/>
                  </a:outerShdw>
                </a:effectLst>
              </a:rPr>
              <a:t> </a:t>
            </a:r>
            <a:r>
              <a:rPr lang="en-US" sz="3200" dirty="0">
                <a:solidFill>
                  <a:schemeClr val="accent1"/>
                </a:solidFill>
                <a:effectLst>
                  <a:outerShdw blurRad="38100" dist="38100" dir="2700000" algn="tl">
                    <a:srgbClr val="000000"/>
                  </a:outerShdw>
                </a:effectLst>
              </a:rPr>
              <a:t>= </a:t>
            </a:r>
            <a:r>
              <a:rPr lang="en-US" sz="3200" i="1" dirty="0" err="1">
                <a:solidFill>
                  <a:schemeClr val="accent1"/>
                </a:solidFill>
                <a:effectLst>
                  <a:outerShdw blurRad="38100" dist="38100" dir="2700000" algn="tl">
                    <a:srgbClr val="000000"/>
                  </a:outerShdw>
                </a:effectLst>
              </a:rPr>
              <a:t>i</a:t>
            </a:r>
            <a:r>
              <a:rPr lang="en-US" sz="3200" dirty="0">
                <a:solidFill>
                  <a:schemeClr val="accent1"/>
                </a:solidFill>
                <a:effectLst>
                  <a:outerShdw blurRad="38100" dist="38100" dir="2700000" algn="tl">
                    <a:srgbClr val="000000"/>
                  </a:outerShdw>
                </a:effectLst>
              </a:rPr>
              <a:t> </a:t>
            </a:r>
            <a:r>
              <a:rPr lang="en-US" sz="3200" baseline="-25000" dirty="0">
                <a:solidFill>
                  <a:schemeClr val="accent1"/>
                </a:solidFill>
                <a:effectLst>
                  <a:outerShdw blurRad="38100" dist="38100" dir="2700000" algn="tl">
                    <a:srgbClr val="000000"/>
                  </a:outerShdw>
                </a:effectLst>
              </a:rPr>
              <a:t>(</a:t>
            </a:r>
            <a:r>
              <a:rPr lang="en-US" sz="3200" baseline="-25000" dirty="0" err="1" smtClean="0">
                <a:solidFill>
                  <a:schemeClr val="accent1"/>
                </a:solidFill>
                <a:effectLst>
                  <a:outerShdw blurRad="38100" dist="38100" dir="2700000" algn="tl">
                    <a:srgbClr val="000000"/>
                  </a:outerShdw>
                </a:effectLst>
              </a:rPr>
              <a:t>solido</a:t>
            </a:r>
            <a:r>
              <a:rPr lang="en-US" sz="3200" baseline="-25000" dirty="0" smtClean="0">
                <a:solidFill>
                  <a:schemeClr val="accent1"/>
                </a:solidFill>
                <a:effectLst>
                  <a:outerShdw blurRad="38100" dist="38100" dir="2700000" algn="tl">
                    <a:srgbClr val="000000"/>
                  </a:outerShdw>
                </a:effectLst>
              </a:rPr>
              <a:t>)</a:t>
            </a:r>
            <a:endParaRPr lang="en-US" sz="3200" baseline="-25000" dirty="0">
              <a:solidFill>
                <a:schemeClr val="accent1"/>
              </a:solidFill>
              <a:effectLst>
                <a:outerShdw blurRad="38100" dist="38100" dir="2700000" algn="tl">
                  <a:srgbClr val="000000"/>
                </a:outerShdw>
              </a:effectLst>
            </a:endParaRPr>
          </a:p>
          <a:p>
            <a:pPr marL="342900" indent="-342900">
              <a:spcBef>
                <a:spcPct val="65000"/>
              </a:spcBef>
              <a:buClr>
                <a:srgbClr val="00CC00"/>
              </a:buClr>
              <a:buSzPct val="50000"/>
              <a:buFont typeface="Monotype Sorts" charset="2"/>
              <a:buNone/>
            </a:pPr>
            <a:r>
              <a:rPr lang="en-US" sz="3200" dirty="0" smtClean="0">
                <a:solidFill>
                  <a:srgbClr val="00CC00"/>
                </a:solidFill>
                <a:effectLst>
                  <a:outerShdw blurRad="38100" dist="38100" dir="2700000" algn="tl">
                    <a:srgbClr val="000000"/>
                  </a:outerShdw>
                </a:effectLst>
              </a:rPr>
              <a:t>           </a:t>
            </a:r>
            <a:r>
              <a:rPr lang="en-US" sz="3200" dirty="0">
                <a:solidFill>
                  <a:srgbClr val="00CC00"/>
                </a:solidFill>
                <a:effectLst>
                  <a:outerShdw blurRad="38100" dist="38100" dir="2700000" algn="tl">
                    <a:srgbClr val="000000"/>
                  </a:outerShdw>
                </a:effectLst>
              </a:rPr>
              <a:t>	</a:t>
            </a:r>
            <a:r>
              <a:rPr lang="en-US" sz="3600" dirty="0">
                <a:solidFill>
                  <a:srgbClr val="FF0000"/>
                </a:solidFill>
                <a:effectLst>
                  <a:outerShdw blurRad="38100" dist="38100" dir="2700000" algn="tl">
                    <a:srgbClr val="000000"/>
                  </a:outerShdw>
                </a:effectLst>
              </a:rPr>
              <a:t>K =           </a:t>
            </a:r>
            <a:r>
              <a:rPr lang="en-US" sz="3600" dirty="0" smtClean="0">
                <a:solidFill>
                  <a:srgbClr val="FF0000"/>
                </a:solidFill>
                <a:effectLst>
                  <a:outerShdw blurRad="38100" dist="38100" dir="2700000" algn="tl">
                    <a:srgbClr val="000000"/>
                  </a:outerShdw>
                </a:effectLst>
              </a:rPr>
              <a:t>     =</a:t>
            </a:r>
            <a:endParaRPr lang="en-US" sz="3600" dirty="0">
              <a:solidFill>
                <a:srgbClr val="FF0000"/>
              </a:solidFill>
              <a:effectLst>
                <a:outerShdw blurRad="38100" dist="38100" dir="2700000" algn="tl">
                  <a:srgbClr val="000000"/>
                </a:outerShdw>
              </a:effectLst>
            </a:endParaRPr>
          </a:p>
          <a:p>
            <a:pPr marL="342900" indent="-342900">
              <a:spcBef>
                <a:spcPct val="55000"/>
              </a:spcBef>
              <a:buClr>
                <a:srgbClr val="00CC00"/>
              </a:buClr>
              <a:buSzPct val="50000"/>
              <a:buFont typeface="Monotype Sorts" charset="2"/>
              <a:buNone/>
            </a:pPr>
            <a:r>
              <a:rPr lang="en-US" sz="4000" dirty="0">
                <a:effectLst>
                  <a:outerShdw blurRad="38100" dist="38100" dir="2700000" algn="tl">
                    <a:srgbClr val="000000"/>
                  </a:outerShdw>
                </a:effectLst>
              </a:rPr>
              <a:t>             K = </a:t>
            </a:r>
            <a:r>
              <a:rPr lang="en-US" sz="4000" dirty="0" err="1" smtClean="0">
                <a:solidFill>
                  <a:schemeClr val="tx2">
                    <a:lumMod val="60000"/>
                    <a:lumOff val="40000"/>
                  </a:schemeClr>
                </a:solidFill>
                <a:effectLst>
                  <a:outerShdw blurRad="38100" dist="38100" dir="2700000" algn="tl">
                    <a:srgbClr val="000000"/>
                  </a:outerShdw>
                </a:effectLst>
              </a:rPr>
              <a:t>costante</a:t>
            </a:r>
            <a:r>
              <a:rPr lang="en-US" sz="4000" dirty="0" smtClean="0">
                <a:solidFill>
                  <a:schemeClr val="tx2">
                    <a:lumMod val="60000"/>
                    <a:lumOff val="40000"/>
                  </a:schemeClr>
                </a:solidFill>
                <a:effectLst>
                  <a:outerShdw blurRad="38100" dist="38100" dir="2700000" algn="tl">
                    <a:srgbClr val="000000"/>
                  </a:outerShdw>
                </a:effectLst>
              </a:rPr>
              <a:t> </a:t>
            </a:r>
            <a:r>
              <a:rPr lang="en-US" sz="4000" dirty="0" err="1" smtClean="0">
                <a:solidFill>
                  <a:schemeClr val="tx2">
                    <a:lumMod val="60000"/>
                    <a:lumOff val="40000"/>
                  </a:schemeClr>
                </a:solidFill>
                <a:effectLst>
                  <a:outerShdw blurRad="38100" dist="38100" dir="2700000" algn="tl">
                    <a:srgbClr val="000000"/>
                  </a:outerShdw>
                </a:effectLst>
              </a:rPr>
              <a:t>di</a:t>
            </a:r>
            <a:r>
              <a:rPr lang="en-US" sz="4000" dirty="0" smtClean="0">
                <a:solidFill>
                  <a:schemeClr val="tx2">
                    <a:lumMod val="60000"/>
                    <a:lumOff val="40000"/>
                  </a:schemeClr>
                </a:solidFill>
                <a:effectLst>
                  <a:outerShdw blurRad="38100" dist="38100" dir="2700000" algn="tl">
                    <a:srgbClr val="000000"/>
                  </a:outerShdw>
                </a:effectLst>
              </a:rPr>
              <a:t> </a:t>
            </a:r>
            <a:r>
              <a:rPr lang="en-US" sz="4000" dirty="0" err="1" smtClean="0">
                <a:solidFill>
                  <a:schemeClr val="tx2">
                    <a:lumMod val="60000"/>
                    <a:lumOff val="40000"/>
                  </a:schemeClr>
                </a:solidFill>
                <a:effectLst>
                  <a:outerShdw blurRad="38100" dist="38100" dir="2700000" algn="tl">
                    <a:srgbClr val="000000"/>
                  </a:outerShdw>
                </a:effectLst>
              </a:rPr>
              <a:t>equilibrio</a:t>
            </a:r>
            <a:endParaRPr lang="en-US" sz="4000" dirty="0">
              <a:solidFill>
                <a:schemeClr val="tx2">
                  <a:lumMod val="60000"/>
                  <a:lumOff val="40000"/>
                </a:schemeClr>
              </a:solidFill>
              <a:effectLst>
                <a:outerShdw blurRad="38100" dist="38100" dir="2700000" algn="tl">
                  <a:srgbClr val="000000"/>
                </a:outerShdw>
              </a:effectLst>
            </a:endParaRPr>
          </a:p>
          <a:p>
            <a:pPr marL="342900" indent="-342900">
              <a:spcBef>
                <a:spcPct val="20000"/>
              </a:spcBef>
              <a:buClr>
                <a:srgbClr val="00CC00"/>
              </a:buClr>
              <a:buSzPct val="50000"/>
              <a:buFont typeface="Monotype Sorts" charset="2"/>
              <a:buNone/>
            </a:pPr>
            <a:endParaRPr lang="en-US" sz="3200" dirty="0">
              <a:solidFill>
                <a:schemeClr val="accent1"/>
              </a:solidFill>
              <a:effectLst>
                <a:outerShdw blurRad="38100" dist="38100" dir="2700000" algn="tl">
                  <a:srgbClr val="000000"/>
                </a:outerShdw>
              </a:effectLst>
            </a:endParaRPr>
          </a:p>
        </p:txBody>
      </p:sp>
      <p:sp>
        <p:nvSpPr>
          <p:cNvPr id="5" name="Text Box 3"/>
          <p:cNvSpPr txBox="1">
            <a:spLocks noChangeArrowheads="1"/>
          </p:cNvSpPr>
          <p:nvPr/>
        </p:nvSpPr>
        <p:spPr bwMode="auto">
          <a:xfrm>
            <a:off x="3117850" y="2044700"/>
            <a:ext cx="1116011" cy="1191095"/>
          </a:xfrm>
          <a:prstGeom prst="rect">
            <a:avLst/>
          </a:prstGeom>
          <a:noFill/>
          <a:ln w="9525">
            <a:noFill/>
            <a:miter lim="800000"/>
            <a:headEnd/>
            <a:tailEnd/>
          </a:ln>
          <a:effectLst/>
        </p:spPr>
        <p:txBody>
          <a:bodyPr wrap="none">
            <a:spAutoFit/>
          </a:bodyPr>
          <a:lstStyle/>
          <a:p>
            <a:pPr>
              <a:lnSpc>
                <a:spcPct val="155000"/>
              </a:lnSpc>
            </a:pPr>
            <a:r>
              <a:rPr lang="en-US" sz="2800" i="1" dirty="0">
                <a:solidFill>
                  <a:srgbClr val="FF0000"/>
                </a:solidFill>
                <a:effectLst>
                  <a:outerShdw blurRad="38100" dist="38100" dir="2700000" algn="tl">
                    <a:srgbClr val="000000"/>
                  </a:outerShdw>
                </a:effectLst>
              </a:rPr>
              <a:t>a </a:t>
            </a:r>
            <a:r>
              <a:rPr lang="en-US" sz="2800" baseline="30000" dirty="0" err="1" smtClean="0">
                <a:solidFill>
                  <a:srgbClr val="FF0000"/>
                </a:solidFill>
                <a:effectLst>
                  <a:outerShdw blurRad="38100" dist="38100" dir="2700000" algn="tl">
                    <a:srgbClr val="000000"/>
                  </a:outerShdw>
                </a:effectLst>
              </a:rPr>
              <a:t>solido</a:t>
            </a:r>
            <a:endParaRPr lang="en-US" sz="2800" dirty="0">
              <a:solidFill>
                <a:srgbClr val="FF0000"/>
              </a:solidFill>
              <a:effectLst>
                <a:outerShdw blurRad="38100" dist="38100" dir="2700000" algn="tl">
                  <a:srgbClr val="000000"/>
                </a:outerShdw>
              </a:effectLst>
            </a:endParaRPr>
          </a:p>
          <a:p>
            <a:r>
              <a:rPr lang="en-US" sz="2800" i="1" dirty="0">
                <a:solidFill>
                  <a:srgbClr val="FF0000"/>
                </a:solidFill>
                <a:effectLst>
                  <a:outerShdw blurRad="38100" dist="38100" dir="2700000" algn="tl">
                    <a:srgbClr val="000000"/>
                  </a:outerShdw>
                </a:effectLst>
              </a:rPr>
              <a:t>a </a:t>
            </a:r>
            <a:r>
              <a:rPr lang="en-US" sz="2800" baseline="30000" dirty="0" err="1" smtClean="0">
                <a:solidFill>
                  <a:srgbClr val="FF0000"/>
                </a:solidFill>
                <a:effectLst>
                  <a:outerShdw blurRad="38100" dist="38100" dir="2700000" algn="tl">
                    <a:srgbClr val="000000"/>
                  </a:outerShdw>
                </a:effectLst>
              </a:rPr>
              <a:t>liquido</a:t>
            </a:r>
            <a:endParaRPr lang="en-US" sz="2800" dirty="0">
              <a:solidFill>
                <a:srgbClr val="FF0000"/>
              </a:solidFill>
              <a:effectLst>
                <a:outerShdw blurRad="38100" dist="38100" dir="2700000" algn="tl">
                  <a:srgbClr val="000000"/>
                </a:outerShdw>
              </a:effectLst>
            </a:endParaRPr>
          </a:p>
        </p:txBody>
      </p:sp>
      <p:sp>
        <p:nvSpPr>
          <p:cNvPr id="6" name="Line 4"/>
          <p:cNvSpPr>
            <a:spLocks noChangeShapeType="1"/>
          </p:cNvSpPr>
          <p:nvPr/>
        </p:nvSpPr>
        <p:spPr bwMode="auto">
          <a:xfrm flipV="1">
            <a:off x="3201988" y="2752725"/>
            <a:ext cx="588962" cy="0"/>
          </a:xfrm>
          <a:prstGeom prst="line">
            <a:avLst/>
          </a:prstGeom>
          <a:noFill/>
          <a:ln w="9525">
            <a:solidFill>
              <a:srgbClr val="FF0000"/>
            </a:solidFill>
            <a:round/>
            <a:headEnd/>
            <a:tailEnd/>
          </a:ln>
          <a:effectLst/>
        </p:spPr>
        <p:txBody>
          <a:bodyPr wrap="none" anchor="ctr"/>
          <a:lstStyle/>
          <a:p>
            <a:endParaRPr lang="it-IT"/>
          </a:p>
        </p:txBody>
      </p:sp>
      <p:sp>
        <p:nvSpPr>
          <p:cNvPr id="7" name="Text Box 5"/>
          <p:cNvSpPr txBox="1">
            <a:spLocks noChangeArrowheads="1"/>
          </p:cNvSpPr>
          <p:nvPr/>
        </p:nvSpPr>
        <p:spPr bwMode="auto">
          <a:xfrm>
            <a:off x="3314700" y="2235200"/>
            <a:ext cx="239168" cy="523220"/>
          </a:xfrm>
          <a:prstGeom prst="rect">
            <a:avLst/>
          </a:prstGeom>
          <a:noFill/>
          <a:ln w="9525">
            <a:noFill/>
            <a:miter lim="800000"/>
            <a:headEnd/>
            <a:tailEnd/>
          </a:ln>
          <a:effectLst/>
        </p:spPr>
        <p:txBody>
          <a:bodyPr wrap="none">
            <a:spAutoFit/>
          </a:bodyPr>
          <a:lstStyle/>
          <a:p>
            <a:r>
              <a:rPr lang="en-US" sz="2800" baseline="-25000" dirty="0" err="1">
                <a:solidFill>
                  <a:srgbClr val="FFFF00"/>
                </a:solidFill>
                <a:effectLst>
                  <a:outerShdw blurRad="38100" dist="38100" dir="2700000" algn="tl">
                    <a:srgbClr val="000000"/>
                  </a:outerShdw>
                </a:effectLst>
              </a:rPr>
              <a:t>i</a:t>
            </a:r>
            <a:endParaRPr lang="en-US" sz="2800" dirty="0">
              <a:solidFill>
                <a:srgbClr val="FFFF00"/>
              </a:solidFill>
              <a:effectLst>
                <a:outerShdw blurRad="38100" dist="38100" dir="2700000" algn="tl">
                  <a:srgbClr val="000000"/>
                </a:outerShdw>
              </a:effectLst>
            </a:endParaRPr>
          </a:p>
        </p:txBody>
      </p:sp>
      <p:sp>
        <p:nvSpPr>
          <p:cNvPr id="8" name="Text Box 6"/>
          <p:cNvSpPr txBox="1">
            <a:spLocks noChangeArrowheads="1"/>
          </p:cNvSpPr>
          <p:nvPr/>
        </p:nvSpPr>
        <p:spPr bwMode="auto">
          <a:xfrm>
            <a:off x="3314700" y="2724150"/>
            <a:ext cx="239168" cy="523220"/>
          </a:xfrm>
          <a:prstGeom prst="rect">
            <a:avLst/>
          </a:prstGeom>
          <a:noFill/>
          <a:ln w="9525">
            <a:noFill/>
            <a:miter lim="800000"/>
            <a:headEnd/>
            <a:tailEnd/>
          </a:ln>
          <a:effectLst/>
        </p:spPr>
        <p:txBody>
          <a:bodyPr wrap="none">
            <a:spAutoFit/>
          </a:bodyPr>
          <a:lstStyle/>
          <a:p>
            <a:r>
              <a:rPr lang="en-US" sz="2800" baseline="-25000" dirty="0" err="1">
                <a:solidFill>
                  <a:srgbClr val="FFFF00"/>
                </a:solidFill>
                <a:effectLst>
                  <a:outerShdw blurRad="38100" dist="38100" dir="2700000" algn="tl">
                    <a:srgbClr val="000000"/>
                  </a:outerShdw>
                </a:effectLst>
              </a:rPr>
              <a:t>i</a:t>
            </a:r>
            <a:endParaRPr lang="en-US" sz="2800" dirty="0">
              <a:solidFill>
                <a:srgbClr val="FFFF00"/>
              </a:solidFill>
              <a:effectLst>
                <a:outerShdw blurRad="38100" dist="38100" dir="2700000" algn="tl">
                  <a:srgbClr val="000000"/>
                </a:outerShdw>
              </a:effectLst>
            </a:endParaRPr>
          </a:p>
        </p:txBody>
      </p:sp>
      <p:sp>
        <p:nvSpPr>
          <p:cNvPr id="9" name="Text Box 7"/>
          <p:cNvSpPr txBox="1">
            <a:spLocks noChangeArrowheads="1"/>
          </p:cNvSpPr>
          <p:nvPr/>
        </p:nvSpPr>
        <p:spPr bwMode="auto">
          <a:xfrm>
            <a:off x="5057775" y="2038350"/>
            <a:ext cx="1346844" cy="1212640"/>
          </a:xfrm>
          <a:prstGeom prst="rect">
            <a:avLst/>
          </a:prstGeom>
          <a:noFill/>
          <a:ln w="9525">
            <a:noFill/>
            <a:miter lim="800000"/>
            <a:headEnd/>
            <a:tailEnd/>
          </a:ln>
          <a:effectLst/>
        </p:spPr>
        <p:txBody>
          <a:bodyPr wrap="none">
            <a:spAutoFit/>
          </a:bodyPr>
          <a:lstStyle/>
          <a:p>
            <a:pPr>
              <a:lnSpc>
                <a:spcPct val="130000"/>
              </a:lnSpc>
            </a:pPr>
            <a:r>
              <a:rPr lang="en-US" sz="2800" i="1" dirty="0">
                <a:solidFill>
                  <a:srgbClr val="FF0000"/>
                </a:solidFill>
                <a:effectLst>
                  <a:outerShdw blurRad="38100" dist="38100" dir="2700000" algn="tl">
                    <a:srgbClr val="000000"/>
                  </a:outerShdw>
                </a:effectLst>
                <a:sym typeface="Symbol" pitchFamily="18" charset="2"/>
              </a:rPr>
              <a:t> </a:t>
            </a:r>
            <a:r>
              <a:rPr lang="en-US" sz="2800" dirty="0">
                <a:solidFill>
                  <a:srgbClr val="FF0000"/>
                </a:solidFill>
                <a:effectLst>
                  <a:outerShdw blurRad="38100" dist="38100" dir="2700000" algn="tl">
                    <a:srgbClr val="000000"/>
                  </a:outerShdw>
                </a:effectLst>
              </a:rPr>
              <a:t>X</a:t>
            </a:r>
            <a:r>
              <a:rPr lang="en-US" sz="2800" i="1" dirty="0">
                <a:solidFill>
                  <a:srgbClr val="FF0000"/>
                </a:solidFill>
                <a:effectLst>
                  <a:outerShdw blurRad="38100" dist="38100" dir="2700000" algn="tl">
                    <a:srgbClr val="000000"/>
                  </a:outerShdw>
                </a:effectLst>
              </a:rPr>
              <a:t> </a:t>
            </a:r>
            <a:r>
              <a:rPr lang="en-US" sz="2800" baseline="30000" dirty="0" err="1" smtClean="0">
                <a:solidFill>
                  <a:srgbClr val="FF0000"/>
                </a:solidFill>
                <a:effectLst>
                  <a:outerShdw blurRad="38100" dist="38100" dir="2700000" algn="tl">
                    <a:srgbClr val="000000"/>
                  </a:outerShdw>
                </a:effectLst>
              </a:rPr>
              <a:t>solido</a:t>
            </a:r>
            <a:endParaRPr lang="en-US" sz="2800" dirty="0">
              <a:solidFill>
                <a:srgbClr val="FF0000"/>
              </a:solidFill>
              <a:effectLst>
                <a:outerShdw blurRad="38100" dist="38100" dir="2700000" algn="tl">
                  <a:srgbClr val="000000"/>
                </a:outerShdw>
              </a:effectLst>
            </a:endParaRPr>
          </a:p>
          <a:p>
            <a:pPr>
              <a:lnSpc>
                <a:spcPct val="130000"/>
              </a:lnSpc>
            </a:pPr>
            <a:r>
              <a:rPr lang="en-US" sz="2800" i="1" dirty="0" smtClean="0">
                <a:solidFill>
                  <a:srgbClr val="FF0000"/>
                </a:solidFill>
                <a:effectLst>
                  <a:outerShdw blurRad="38100" dist="38100" dir="2700000" algn="tl">
                    <a:srgbClr val="000000"/>
                  </a:outerShdw>
                </a:effectLst>
                <a:sym typeface="Symbol" pitchFamily="18" charset="2"/>
              </a:rPr>
              <a:t> </a:t>
            </a:r>
            <a:r>
              <a:rPr lang="en-US" sz="2800" dirty="0" smtClean="0">
                <a:solidFill>
                  <a:srgbClr val="FF0000"/>
                </a:solidFill>
                <a:effectLst>
                  <a:outerShdw blurRad="38100" dist="38100" dir="2700000" algn="tl">
                    <a:srgbClr val="000000"/>
                  </a:outerShdw>
                </a:effectLst>
                <a:sym typeface="Symbol" pitchFamily="18" charset="2"/>
              </a:rPr>
              <a:t>X</a:t>
            </a:r>
            <a:r>
              <a:rPr lang="en-US" sz="2800" i="1" dirty="0" smtClean="0">
                <a:solidFill>
                  <a:srgbClr val="FF0000"/>
                </a:solidFill>
                <a:effectLst>
                  <a:outerShdw blurRad="38100" dist="38100" dir="2700000" algn="tl">
                    <a:srgbClr val="000000"/>
                  </a:outerShdw>
                </a:effectLst>
              </a:rPr>
              <a:t> </a:t>
            </a:r>
            <a:r>
              <a:rPr lang="en-US" sz="2800" baseline="30000" dirty="0" err="1" smtClean="0">
                <a:solidFill>
                  <a:srgbClr val="FF0000"/>
                </a:solidFill>
                <a:effectLst>
                  <a:outerShdw blurRad="38100" dist="38100" dir="2700000" algn="tl">
                    <a:srgbClr val="000000"/>
                  </a:outerShdw>
                </a:effectLst>
              </a:rPr>
              <a:t>liquido</a:t>
            </a:r>
            <a:endParaRPr lang="en-US" sz="2800" dirty="0">
              <a:solidFill>
                <a:srgbClr val="FF0000"/>
              </a:solidFill>
              <a:effectLst>
                <a:outerShdw blurRad="38100" dist="38100" dir="2700000" algn="tl">
                  <a:srgbClr val="000000"/>
                </a:outerShdw>
              </a:effectLst>
            </a:endParaRPr>
          </a:p>
        </p:txBody>
      </p:sp>
      <p:sp>
        <p:nvSpPr>
          <p:cNvPr id="10" name="Line 8"/>
          <p:cNvSpPr>
            <a:spLocks noChangeShapeType="1"/>
          </p:cNvSpPr>
          <p:nvPr/>
        </p:nvSpPr>
        <p:spPr bwMode="auto">
          <a:xfrm>
            <a:off x="5108575" y="2792413"/>
            <a:ext cx="592138" cy="1587"/>
          </a:xfrm>
          <a:prstGeom prst="line">
            <a:avLst/>
          </a:prstGeom>
          <a:noFill/>
          <a:ln w="9525">
            <a:solidFill>
              <a:srgbClr val="FF0000"/>
            </a:solidFill>
            <a:round/>
            <a:headEnd/>
            <a:tailEnd/>
          </a:ln>
          <a:effectLst/>
        </p:spPr>
        <p:txBody>
          <a:bodyPr wrap="none" anchor="ctr"/>
          <a:lstStyle/>
          <a:p>
            <a:endParaRPr lang="it-IT"/>
          </a:p>
        </p:txBody>
      </p:sp>
      <p:sp>
        <p:nvSpPr>
          <p:cNvPr id="11" name="Text Box 9"/>
          <p:cNvSpPr txBox="1">
            <a:spLocks noChangeArrowheads="1"/>
          </p:cNvSpPr>
          <p:nvPr/>
        </p:nvSpPr>
        <p:spPr bwMode="auto">
          <a:xfrm>
            <a:off x="5184775" y="2249488"/>
            <a:ext cx="250825" cy="531440"/>
          </a:xfrm>
          <a:prstGeom prst="rect">
            <a:avLst/>
          </a:prstGeom>
          <a:noFill/>
          <a:ln w="9525">
            <a:noFill/>
            <a:miter lim="800000"/>
            <a:headEnd/>
            <a:tailEnd/>
          </a:ln>
          <a:effectLst/>
        </p:spPr>
        <p:txBody>
          <a:bodyPr wrap="square">
            <a:spAutoFit/>
          </a:bodyPr>
          <a:lstStyle/>
          <a:p>
            <a:r>
              <a:rPr lang="en-US" sz="2800" baseline="-25000" dirty="0" err="1">
                <a:solidFill>
                  <a:srgbClr val="FFFF00"/>
                </a:solidFill>
                <a:effectLst>
                  <a:outerShdw blurRad="38100" dist="38100" dir="2700000" algn="tl">
                    <a:srgbClr val="000000"/>
                  </a:outerShdw>
                </a:effectLst>
              </a:rPr>
              <a:t>i</a:t>
            </a:r>
            <a:endParaRPr lang="en-US" sz="2800" dirty="0">
              <a:solidFill>
                <a:srgbClr val="FFFF00"/>
              </a:solidFill>
              <a:effectLst>
                <a:outerShdw blurRad="38100" dist="38100" dir="2700000" algn="tl">
                  <a:srgbClr val="000000"/>
                </a:outerShdw>
              </a:effectLst>
            </a:endParaRPr>
          </a:p>
        </p:txBody>
      </p:sp>
      <p:sp>
        <p:nvSpPr>
          <p:cNvPr id="12" name="Text Box 10"/>
          <p:cNvSpPr txBox="1">
            <a:spLocks noChangeArrowheads="1"/>
          </p:cNvSpPr>
          <p:nvPr/>
        </p:nvSpPr>
        <p:spPr bwMode="auto">
          <a:xfrm>
            <a:off x="5172075" y="2820988"/>
            <a:ext cx="239168" cy="523220"/>
          </a:xfrm>
          <a:prstGeom prst="rect">
            <a:avLst/>
          </a:prstGeom>
          <a:noFill/>
          <a:ln w="9525">
            <a:noFill/>
            <a:miter lim="800000"/>
            <a:headEnd/>
            <a:tailEnd/>
          </a:ln>
          <a:effectLst/>
        </p:spPr>
        <p:txBody>
          <a:bodyPr wrap="none">
            <a:spAutoFit/>
          </a:bodyPr>
          <a:lstStyle/>
          <a:p>
            <a:r>
              <a:rPr lang="en-US" sz="2800" baseline="-25000" dirty="0" err="1">
                <a:solidFill>
                  <a:srgbClr val="FF0000"/>
                </a:solidFill>
                <a:effectLst>
                  <a:outerShdw blurRad="38100" dist="38100" dir="2700000" algn="tl">
                    <a:srgbClr val="000000"/>
                  </a:outerShdw>
                </a:effectLst>
              </a:rPr>
              <a:t>i</a:t>
            </a:r>
            <a:endParaRPr lang="en-US" sz="2800" dirty="0">
              <a:solidFill>
                <a:srgbClr val="FF0000"/>
              </a:solidFill>
              <a:effectLst>
                <a:outerShdw blurRad="38100" dist="38100" dir="2700000" algn="tl">
                  <a:srgbClr val="000000"/>
                </a:outerShdw>
              </a:effectLst>
            </a:endParaRPr>
          </a:p>
        </p:txBody>
      </p:sp>
      <p:sp>
        <p:nvSpPr>
          <p:cNvPr id="13" name="Text Box 11"/>
          <p:cNvSpPr txBox="1">
            <a:spLocks noChangeArrowheads="1"/>
          </p:cNvSpPr>
          <p:nvPr/>
        </p:nvSpPr>
        <p:spPr bwMode="auto">
          <a:xfrm>
            <a:off x="5580112" y="2276872"/>
            <a:ext cx="239168" cy="523220"/>
          </a:xfrm>
          <a:prstGeom prst="rect">
            <a:avLst/>
          </a:prstGeom>
          <a:noFill/>
          <a:ln w="9525">
            <a:noFill/>
            <a:miter lim="800000"/>
            <a:headEnd/>
            <a:tailEnd/>
          </a:ln>
          <a:effectLst/>
        </p:spPr>
        <p:txBody>
          <a:bodyPr wrap="none">
            <a:spAutoFit/>
          </a:bodyPr>
          <a:lstStyle/>
          <a:p>
            <a:r>
              <a:rPr lang="en-US" sz="2800" baseline="-25000" dirty="0" err="1">
                <a:solidFill>
                  <a:srgbClr val="FFFF00"/>
                </a:solidFill>
                <a:effectLst>
                  <a:outerShdw blurRad="38100" dist="38100" dir="2700000" algn="tl">
                    <a:srgbClr val="000000"/>
                  </a:outerShdw>
                </a:effectLst>
              </a:rPr>
              <a:t>i</a:t>
            </a:r>
            <a:endParaRPr lang="en-US" sz="2800" dirty="0">
              <a:solidFill>
                <a:srgbClr val="FFFF00"/>
              </a:solidFill>
              <a:effectLst>
                <a:outerShdw blurRad="38100" dist="38100" dir="2700000" algn="tl">
                  <a:srgbClr val="000000"/>
                </a:outerShdw>
              </a:effectLst>
            </a:endParaRPr>
          </a:p>
        </p:txBody>
      </p:sp>
      <p:sp>
        <p:nvSpPr>
          <p:cNvPr id="14" name="Text Box 12"/>
          <p:cNvSpPr txBox="1">
            <a:spLocks noChangeArrowheads="1"/>
          </p:cNvSpPr>
          <p:nvPr/>
        </p:nvSpPr>
        <p:spPr bwMode="auto">
          <a:xfrm>
            <a:off x="5584825" y="2820988"/>
            <a:ext cx="239168" cy="523220"/>
          </a:xfrm>
          <a:prstGeom prst="rect">
            <a:avLst/>
          </a:prstGeom>
          <a:noFill/>
          <a:ln w="9525">
            <a:noFill/>
            <a:miter lim="800000"/>
            <a:headEnd/>
            <a:tailEnd/>
          </a:ln>
          <a:effectLst/>
        </p:spPr>
        <p:txBody>
          <a:bodyPr wrap="none">
            <a:spAutoFit/>
          </a:bodyPr>
          <a:lstStyle/>
          <a:p>
            <a:r>
              <a:rPr lang="en-US" sz="2800" baseline="-25000" dirty="0" err="1">
                <a:solidFill>
                  <a:srgbClr val="FFFF00"/>
                </a:solidFill>
                <a:effectLst>
                  <a:outerShdw blurRad="38100" dist="38100" dir="2700000" algn="tl">
                    <a:srgbClr val="000000"/>
                  </a:outerShdw>
                </a:effectLst>
              </a:rPr>
              <a:t>i</a:t>
            </a:r>
            <a:endParaRPr lang="en-US" sz="2800" dirty="0">
              <a:solidFill>
                <a:srgbClr val="FFFF00"/>
              </a:solidFill>
              <a:effectLst>
                <a:outerShdw blurRad="38100" dist="38100" dir="2700000" algn="tl">
                  <a:srgbClr val="000000"/>
                </a:outerShdw>
              </a:effectLs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0" y="0"/>
            <a:ext cx="9144000" cy="6858000"/>
          </a:xfrm>
          <a:prstGeom prst="rect">
            <a:avLst/>
          </a:prstGeom>
          <a:solidFill>
            <a:schemeClr val="accent4">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146" name="Picture 2"/>
          <p:cNvPicPr>
            <a:picLocks noChangeAspect="1" noChangeArrowheads="1"/>
          </p:cNvPicPr>
          <p:nvPr/>
        </p:nvPicPr>
        <p:blipFill>
          <a:blip r:embed="rId2" cstate="print"/>
          <a:srcRect/>
          <a:stretch>
            <a:fillRect/>
          </a:stretch>
        </p:blipFill>
        <p:spPr bwMode="auto">
          <a:xfrm>
            <a:off x="2325688" y="452438"/>
            <a:ext cx="4492625" cy="5953125"/>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0" y="0"/>
            <a:ext cx="9144000" cy="6858000"/>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p:cNvSpPr/>
          <p:nvPr/>
        </p:nvSpPr>
        <p:spPr>
          <a:xfrm>
            <a:off x="323528" y="188640"/>
            <a:ext cx="8388424" cy="584775"/>
          </a:xfrm>
          <a:prstGeom prst="rect">
            <a:avLst/>
          </a:prstGeom>
        </p:spPr>
        <p:txBody>
          <a:bodyPr wrap="square">
            <a:spAutoFit/>
          </a:bodyPr>
          <a:lstStyle/>
          <a:p>
            <a:r>
              <a:rPr lang="en-US" sz="3200" dirty="0" smtClean="0">
                <a:solidFill>
                  <a:srgbClr val="00CC00"/>
                </a:solidFill>
                <a:effectLst>
                  <a:outerShdw blurRad="38100" dist="38100" dir="2700000" algn="tl">
                    <a:srgbClr val="000000"/>
                  </a:outerShdw>
                </a:effectLst>
              </a:rPr>
              <a:t>(K, </a:t>
            </a:r>
            <a:r>
              <a:rPr lang="en-US" sz="3200" dirty="0" err="1" smtClean="0">
                <a:solidFill>
                  <a:srgbClr val="00CC00"/>
                </a:solidFill>
                <a:effectLst>
                  <a:outerShdw blurRad="38100" dist="38100" dir="2700000" algn="tl">
                    <a:srgbClr val="000000"/>
                  </a:outerShdw>
                </a:effectLst>
              </a:rPr>
              <a:t>Rb</a:t>
            </a:r>
            <a:r>
              <a:rPr lang="en-US" sz="3200" dirty="0" smtClean="0">
                <a:solidFill>
                  <a:srgbClr val="00CC00"/>
                </a:solidFill>
                <a:effectLst>
                  <a:outerShdw blurRad="38100" dist="38100" dir="2700000" algn="tl">
                    <a:srgbClr val="000000"/>
                  </a:outerShdw>
                </a:effectLst>
              </a:rPr>
              <a:t>, Cs, </a:t>
            </a:r>
            <a:r>
              <a:rPr lang="en-US" sz="3200" dirty="0" err="1" smtClean="0">
                <a:solidFill>
                  <a:srgbClr val="00CC00"/>
                </a:solidFill>
                <a:effectLst>
                  <a:outerShdw blurRad="38100" dist="38100" dir="2700000" algn="tl">
                    <a:srgbClr val="000000"/>
                  </a:outerShdw>
                </a:effectLst>
              </a:rPr>
              <a:t>Ba</a:t>
            </a:r>
            <a:r>
              <a:rPr lang="en-US" sz="3200" dirty="0" smtClean="0">
                <a:solidFill>
                  <a:srgbClr val="00CC00"/>
                </a:solidFill>
                <a:effectLst>
                  <a:outerShdw blurRad="38100" dist="38100" dir="2700000" algn="tl">
                    <a:srgbClr val="000000"/>
                  </a:outerShdw>
                </a:effectLst>
              </a:rPr>
              <a:t>, Pb</a:t>
            </a:r>
            <a:r>
              <a:rPr lang="en-US" sz="3200" baseline="30000" dirty="0" smtClean="0">
                <a:solidFill>
                  <a:srgbClr val="00CC00"/>
                </a:solidFill>
                <a:effectLst>
                  <a:outerShdw blurRad="38100" dist="38100" dir="2700000" algn="tl">
                    <a:srgbClr val="000000"/>
                  </a:outerShdw>
                </a:effectLst>
              </a:rPr>
              <a:t>2+</a:t>
            </a:r>
            <a:r>
              <a:rPr lang="en-US" sz="3200" dirty="0" smtClean="0">
                <a:solidFill>
                  <a:srgbClr val="00CC00"/>
                </a:solidFill>
                <a:effectLst>
                  <a:outerShdw blurRad="38100" dist="38100" dir="2700000" algn="tl">
                    <a:srgbClr val="000000"/>
                  </a:outerShdw>
                </a:effectLst>
              </a:rPr>
              <a:t>, </a:t>
            </a:r>
            <a:r>
              <a:rPr lang="en-US" sz="3200" dirty="0" err="1" smtClean="0">
                <a:solidFill>
                  <a:srgbClr val="00CC00"/>
                </a:solidFill>
                <a:effectLst>
                  <a:outerShdw blurRad="38100" dist="38100" dir="2700000" algn="tl">
                    <a:srgbClr val="000000"/>
                  </a:outerShdw>
                </a:effectLst>
              </a:rPr>
              <a:t>Sr</a:t>
            </a:r>
            <a:r>
              <a:rPr lang="en-US" sz="3200" dirty="0" smtClean="0">
                <a:solidFill>
                  <a:srgbClr val="00CC00"/>
                </a:solidFill>
                <a:effectLst>
                  <a:outerShdw blurRad="38100" dist="38100" dir="2700000" algn="tl">
                    <a:srgbClr val="000000"/>
                  </a:outerShdw>
                </a:effectLst>
              </a:rPr>
              <a:t>, Eu</a:t>
            </a:r>
            <a:r>
              <a:rPr lang="en-US" sz="3200" baseline="30000" dirty="0" smtClean="0">
                <a:solidFill>
                  <a:srgbClr val="00CC00"/>
                </a:solidFill>
                <a:effectLst>
                  <a:outerShdw blurRad="38100" dist="38100" dir="2700000" algn="tl">
                    <a:srgbClr val="000000"/>
                  </a:outerShdw>
                </a:effectLst>
              </a:rPr>
              <a:t>2+</a:t>
            </a:r>
            <a:r>
              <a:rPr lang="en-US" sz="3200" dirty="0" smtClean="0">
                <a:solidFill>
                  <a:srgbClr val="00CC00"/>
                </a:solidFill>
                <a:effectLst>
                  <a:outerShdw blurRad="38100" dist="38100" dir="2700000" algn="tl">
                    <a:srgbClr val="000000"/>
                  </a:outerShdw>
                </a:effectLst>
              </a:rPr>
              <a:t>) =   </a:t>
            </a:r>
            <a:r>
              <a:rPr lang="en-US" sz="3200" dirty="0" smtClean="0">
                <a:solidFill>
                  <a:srgbClr val="FF0000"/>
                </a:solidFill>
                <a:effectLst>
                  <a:outerShdw blurRad="38100" dist="38100" dir="2700000" algn="tl">
                    <a:srgbClr val="000000"/>
                  </a:outerShdw>
                </a:effectLst>
              </a:rPr>
              <a:t>LIL-Elements </a:t>
            </a:r>
            <a:endParaRPr lang="it-IT" sz="3200" dirty="0">
              <a:solidFill>
                <a:srgbClr val="FF0000"/>
              </a:solidFill>
            </a:endParaRPr>
          </a:p>
        </p:txBody>
      </p:sp>
      <p:sp>
        <p:nvSpPr>
          <p:cNvPr id="5" name="Rettangolo 4"/>
          <p:cNvSpPr/>
          <p:nvPr/>
        </p:nvSpPr>
        <p:spPr>
          <a:xfrm>
            <a:off x="323528" y="764704"/>
            <a:ext cx="8352928" cy="584775"/>
          </a:xfrm>
          <a:prstGeom prst="rect">
            <a:avLst/>
          </a:prstGeom>
          <a:ln>
            <a:solidFill>
              <a:srgbClr val="FF0000"/>
            </a:solidFill>
          </a:ln>
        </p:spPr>
        <p:txBody>
          <a:bodyPr wrap="square">
            <a:spAutoFit/>
          </a:bodyPr>
          <a:lstStyle/>
          <a:p>
            <a:r>
              <a:rPr lang="en-US" sz="3200" dirty="0" smtClean="0">
                <a:solidFill>
                  <a:srgbClr val="00CC00"/>
                </a:solidFill>
                <a:effectLst>
                  <a:outerShdw blurRad="38100" dist="38100" dir="2700000" algn="tl">
                    <a:srgbClr val="000000"/>
                  </a:outerShdw>
                </a:effectLst>
              </a:rPr>
              <a:t>(</a:t>
            </a:r>
            <a:r>
              <a:rPr lang="en-US" sz="3200" dirty="0" smtClean="0">
                <a:solidFill>
                  <a:srgbClr val="FF0000"/>
                </a:solidFill>
                <a:effectLst>
                  <a:outerShdw blurRad="38100" dist="38100" dir="2700000" algn="tl">
                    <a:srgbClr val="000000"/>
                  </a:outerShdw>
                </a:effectLst>
              </a:rPr>
              <a:t>REE</a:t>
            </a:r>
            <a:r>
              <a:rPr lang="en-US" sz="3200" dirty="0" smtClean="0">
                <a:solidFill>
                  <a:srgbClr val="00CC00"/>
                </a:solidFill>
                <a:effectLst>
                  <a:outerShdw blurRad="38100" dist="38100" dir="2700000" algn="tl">
                    <a:srgbClr val="000000"/>
                  </a:outerShdw>
                </a:effectLst>
              </a:rPr>
              <a:t>, </a:t>
            </a:r>
            <a:r>
              <a:rPr lang="en-US" sz="3200" dirty="0" err="1" smtClean="0">
                <a:solidFill>
                  <a:srgbClr val="00CC00"/>
                </a:solidFill>
                <a:effectLst>
                  <a:outerShdw blurRad="38100" dist="38100" dir="2700000" algn="tl">
                    <a:srgbClr val="000000"/>
                  </a:outerShdw>
                </a:effectLst>
              </a:rPr>
              <a:t>Th</a:t>
            </a:r>
            <a:r>
              <a:rPr lang="en-US" sz="3200" dirty="0" smtClean="0">
                <a:solidFill>
                  <a:srgbClr val="00CC00"/>
                </a:solidFill>
                <a:effectLst>
                  <a:outerShdw blurRad="38100" dist="38100" dir="2700000" algn="tl">
                    <a:srgbClr val="000000"/>
                  </a:outerShdw>
                </a:effectLst>
              </a:rPr>
              <a:t>, U, </a:t>
            </a:r>
            <a:r>
              <a:rPr lang="en-US" sz="3200" dirty="0" err="1" smtClean="0">
                <a:solidFill>
                  <a:srgbClr val="00CC00"/>
                </a:solidFill>
                <a:effectLst>
                  <a:outerShdw blurRad="38100" dist="38100" dir="2700000" algn="tl">
                    <a:srgbClr val="000000"/>
                  </a:outerShdw>
                </a:effectLst>
              </a:rPr>
              <a:t>Ce</a:t>
            </a:r>
            <a:r>
              <a:rPr lang="en-US" sz="3200" dirty="0" smtClean="0">
                <a:solidFill>
                  <a:srgbClr val="00CC00"/>
                </a:solidFill>
                <a:effectLst>
                  <a:outerShdw blurRad="38100" dist="38100" dir="2700000" algn="tl">
                    <a:srgbClr val="000000"/>
                  </a:outerShdw>
                </a:effectLst>
              </a:rPr>
              <a:t>, Pb</a:t>
            </a:r>
            <a:r>
              <a:rPr lang="en-US" sz="3200" baseline="30000" dirty="0" smtClean="0">
                <a:solidFill>
                  <a:srgbClr val="00CC00"/>
                </a:solidFill>
                <a:effectLst>
                  <a:outerShdw blurRad="38100" dist="38100" dir="2700000" algn="tl">
                    <a:srgbClr val="000000"/>
                  </a:outerShdw>
                </a:effectLst>
              </a:rPr>
              <a:t>4+</a:t>
            </a:r>
            <a:r>
              <a:rPr lang="en-US" sz="3200" dirty="0" smtClean="0">
                <a:solidFill>
                  <a:srgbClr val="00CC00"/>
                </a:solidFill>
                <a:effectLst>
                  <a:outerShdw blurRad="38100" dist="38100" dir="2700000" algn="tl">
                    <a:srgbClr val="000000"/>
                  </a:outerShdw>
                </a:effectLst>
              </a:rPr>
              <a:t>, </a:t>
            </a:r>
            <a:r>
              <a:rPr lang="en-US" sz="3200" dirty="0" err="1" smtClean="0">
                <a:solidFill>
                  <a:srgbClr val="00CC00"/>
                </a:solidFill>
                <a:effectLst>
                  <a:outerShdw blurRad="38100" dist="38100" dir="2700000" algn="tl">
                    <a:srgbClr val="000000"/>
                  </a:outerShdw>
                </a:effectLst>
              </a:rPr>
              <a:t>Zr</a:t>
            </a:r>
            <a:r>
              <a:rPr lang="en-US" sz="3200" dirty="0" smtClean="0">
                <a:solidFill>
                  <a:srgbClr val="00CC00"/>
                </a:solidFill>
                <a:effectLst>
                  <a:outerShdw blurRad="38100" dist="38100" dir="2700000" algn="tl">
                    <a:srgbClr val="000000"/>
                  </a:outerShdw>
                </a:effectLst>
              </a:rPr>
              <a:t>, </a:t>
            </a:r>
            <a:r>
              <a:rPr lang="en-US" sz="3200" dirty="0" err="1" smtClean="0">
                <a:solidFill>
                  <a:srgbClr val="00CC00"/>
                </a:solidFill>
                <a:effectLst>
                  <a:outerShdw blurRad="38100" dist="38100" dir="2700000" algn="tl">
                    <a:srgbClr val="000000"/>
                  </a:outerShdw>
                </a:effectLst>
              </a:rPr>
              <a:t>Hf</a:t>
            </a:r>
            <a:r>
              <a:rPr lang="en-US" sz="3200" dirty="0" smtClean="0">
                <a:solidFill>
                  <a:srgbClr val="00CC00"/>
                </a:solidFill>
                <a:effectLst>
                  <a:outerShdw blurRad="38100" dist="38100" dir="2700000" algn="tl">
                    <a:srgbClr val="000000"/>
                  </a:outerShdw>
                </a:effectLst>
              </a:rPr>
              <a:t>, Ti, </a:t>
            </a:r>
            <a:r>
              <a:rPr lang="en-US" sz="3200" dirty="0" err="1" smtClean="0">
                <a:solidFill>
                  <a:srgbClr val="00CC00"/>
                </a:solidFill>
                <a:effectLst>
                  <a:outerShdw blurRad="38100" dist="38100" dir="2700000" algn="tl">
                    <a:srgbClr val="000000"/>
                  </a:outerShdw>
                </a:effectLst>
              </a:rPr>
              <a:t>Nb</a:t>
            </a:r>
            <a:r>
              <a:rPr lang="en-US" sz="3200" dirty="0" smtClean="0">
                <a:solidFill>
                  <a:srgbClr val="00CC00"/>
                </a:solidFill>
                <a:effectLst>
                  <a:outerShdw blurRad="38100" dist="38100" dir="2700000" algn="tl">
                    <a:srgbClr val="000000"/>
                  </a:outerShdw>
                </a:effectLst>
              </a:rPr>
              <a:t>, Ta) = </a:t>
            </a:r>
            <a:r>
              <a:rPr lang="en-US" sz="3200" dirty="0" smtClean="0">
                <a:solidFill>
                  <a:srgbClr val="FF0000"/>
                </a:solidFill>
                <a:effectLst>
                  <a:outerShdw blurRad="38100" dist="38100" dir="2700000" algn="tl">
                    <a:srgbClr val="000000"/>
                  </a:outerShdw>
                </a:effectLst>
              </a:rPr>
              <a:t>HFS- El.</a:t>
            </a:r>
            <a:endParaRPr lang="it-IT" sz="3200" dirty="0">
              <a:solidFill>
                <a:srgbClr val="FF0000"/>
              </a:solidFill>
            </a:endParaRPr>
          </a:p>
        </p:txBody>
      </p:sp>
      <p:graphicFrame>
        <p:nvGraphicFramePr>
          <p:cNvPr id="6" name="Object 6"/>
          <p:cNvGraphicFramePr>
            <a:graphicFrameLocks noChangeAspect="1"/>
          </p:cNvGraphicFramePr>
          <p:nvPr/>
        </p:nvGraphicFramePr>
        <p:xfrm>
          <a:off x="467544" y="2420888"/>
          <a:ext cx="5714095" cy="4149080"/>
        </p:xfrm>
        <a:graphic>
          <a:graphicData uri="http://schemas.openxmlformats.org/presentationml/2006/ole">
            <mc:AlternateContent xmlns:mc="http://schemas.openxmlformats.org/markup-compatibility/2006">
              <mc:Choice xmlns:v="urn:schemas-microsoft-com:vml" Requires="v">
                <p:oleObj spid="_x0000_s25613" name="Worksheet" r:id="rId3" imgW="4524840" imgH="3291840" progId="Excel.Sheet.8">
                  <p:embed/>
                </p:oleObj>
              </mc:Choice>
              <mc:Fallback>
                <p:oleObj name="Worksheet" r:id="rId3" imgW="4524840" imgH="3291840" progId="Excel.Shee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2420888"/>
                        <a:ext cx="5714095" cy="4149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Rettangolo 6"/>
          <p:cNvSpPr/>
          <p:nvPr/>
        </p:nvSpPr>
        <p:spPr>
          <a:xfrm>
            <a:off x="539552" y="1556792"/>
            <a:ext cx="6552728" cy="646331"/>
          </a:xfrm>
          <a:prstGeom prst="rect">
            <a:avLst/>
          </a:prstGeom>
        </p:spPr>
        <p:txBody>
          <a:bodyPr wrap="square">
            <a:spAutoFit/>
          </a:bodyPr>
          <a:lstStyle/>
          <a:p>
            <a:r>
              <a:rPr lang="en-US" dirty="0" err="1" smtClean="0">
                <a:effectLst>
                  <a:outerShdw blurRad="38100" dist="38100" dir="2700000" algn="tl">
                    <a:srgbClr val="000000"/>
                  </a:outerShdw>
                </a:effectLst>
                <a:cs typeface="Times New Roman" pitchFamily="18" charset="0"/>
              </a:rPr>
              <a:t>D</a:t>
            </a:r>
            <a:r>
              <a:rPr lang="en-US" baseline="-25000" dirty="0" err="1" smtClean="0">
                <a:effectLst>
                  <a:outerShdw blurRad="38100" dist="38100" dir="2700000" algn="tl">
                    <a:srgbClr val="000000"/>
                  </a:outerShdw>
                </a:effectLst>
                <a:cs typeface="Times New Roman" pitchFamily="18" charset="0"/>
              </a:rPr>
              <a:t>Er</a:t>
            </a:r>
            <a:r>
              <a:rPr lang="en-US" dirty="0" smtClean="0">
                <a:effectLst>
                  <a:outerShdw blurRad="38100" dist="38100" dir="2700000" algn="tl">
                    <a:srgbClr val="000000"/>
                  </a:outerShdw>
                </a:effectLst>
                <a:cs typeface="Times New Roman" pitchFamily="18" charset="0"/>
              </a:rPr>
              <a:t> = (</a:t>
            </a:r>
            <a:r>
              <a:rPr lang="en-US" dirty="0" smtClean="0">
                <a:solidFill>
                  <a:srgbClr val="FF0000"/>
                </a:solidFill>
                <a:effectLst>
                  <a:outerShdw blurRad="38100" dist="38100" dir="2700000" algn="tl">
                    <a:srgbClr val="000000"/>
                  </a:outerShdw>
                </a:effectLst>
                <a:cs typeface="Times New Roman" pitchFamily="18" charset="0"/>
              </a:rPr>
              <a:t>0.6</a:t>
            </a:r>
            <a:r>
              <a:rPr lang="en-US" dirty="0" smtClean="0">
                <a:effectLst>
                  <a:outerShdw blurRad="38100" dist="38100" dir="2700000" algn="tl">
                    <a:srgbClr val="000000"/>
                  </a:outerShdw>
                </a:effectLst>
                <a:cs typeface="Times New Roman" pitchFamily="18" charset="0"/>
              </a:rPr>
              <a:t> · 0.026) + (</a:t>
            </a:r>
            <a:r>
              <a:rPr lang="en-US" dirty="0" smtClean="0">
                <a:solidFill>
                  <a:srgbClr val="FF0000"/>
                </a:solidFill>
                <a:effectLst>
                  <a:outerShdw blurRad="38100" dist="38100" dir="2700000" algn="tl">
                    <a:srgbClr val="000000"/>
                  </a:outerShdw>
                </a:effectLst>
                <a:cs typeface="Times New Roman" pitchFamily="18" charset="0"/>
              </a:rPr>
              <a:t>0.25</a:t>
            </a:r>
            <a:r>
              <a:rPr lang="en-US" dirty="0" smtClean="0">
                <a:effectLst>
                  <a:outerShdw blurRad="38100" dist="38100" dir="2700000" algn="tl">
                    <a:srgbClr val="000000"/>
                  </a:outerShdw>
                </a:effectLst>
                <a:cs typeface="Times New Roman" pitchFamily="18" charset="0"/>
              </a:rPr>
              <a:t> · 0.23) + (</a:t>
            </a:r>
            <a:r>
              <a:rPr lang="en-US" dirty="0" smtClean="0">
                <a:solidFill>
                  <a:srgbClr val="FF0000"/>
                </a:solidFill>
                <a:effectLst>
                  <a:outerShdw blurRad="38100" dist="38100" dir="2700000" algn="tl">
                    <a:srgbClr val="000000"/>
                  </a:outerShdw>
                </a:effectLst>
                <a:cs typeface="Times New Roman" pitchFamily="18" charset="0"/>
              </a:rPr>
              <a:t>0.10</a:t>
            </a:r>
            <a:r>
              <a:rPr lang="en-US" dirty="0" smtClean="0">
                <a:effectLst>
                  <a:outerShdw blurRad="38100" dist="38100" dir="2700000" algn="tl">
                    <a:srgbClr val="000000"/>
                  </a:outerShdw>
                </a:effectLst>
                <a:cs typeface="Times New Roman" pitchFamily="18" charset="0"/>
              </a:rPr>
              <a:t> · 0.583) + (</a:t>
            </a:r>
            <a:r>
              <a:rPr lang="en-US" dirty="0" smtClean="0">
                <a:solidFill>
                  <a:srgbClr val="FF0000"/>
                </a:solidFill>
                <a:effectLst>
                  <a:outerShdw blurRad="38100" dist="38100" dir="2700000" algn="tl">
                    <a:srgbClr val="000000"/>
                  </a:outerShdw>
                </a:effectLst>
                <a:cs typeface="Times New Roman" pitchFamily="18" charset="0"/>
              </a:rPr>
              <a:t>0.05</a:t>
            </a:r>
            <a:r>
              <a:rPr lang="en-US" dirty="0" smtClean="0">
                <a:effectLst>
                  <a:outerShdw blurRad="38100" dist="38100" dir="2700000" algn="tl">
                    <a:srgbClr val="000000"/>
                  </a:outerShdw>
                </a:effectLst>
                <a:cs typeface="Times New Roman" pitchFamily="18" charset="0"/>
              </a:rPr>
              <a:t> · 4.7)  = ?</a:t>
            </a:r>
          </a:p>
          <a:p>
            <a:r>
              <a:rPr lang="en-US" dirty="0" smtClean="0">
                <a:solidFill>
                  <a:srgbClr val="FF0000"/>
                </a:solidFill>
                <a:effectLst>
                  <a:outerShdw blurRad="38100" dist="38100" dir="2700000" algn="tl">
                    <a:srgbClr val="000000"/>
                  </a:outerShdw>
                </a:effectLst>
                <a:cs typeface="Times New Roman" pitchFamily="18" charset="0"/>
              </a:rPr>
              <a:t>Nota </a:t>
            </a:r>
            <a:r>
              <a:rPr lang="en-US" dirty="0" err="1" smtClean="0">
                <a:solidFill>
                  <a:srgbClr val="FF0000"/>
                </a:solidFill>
                <a:effectLst>
                  <a:outerShdw blurRad="38100" dist="38100" dir="2700000" algn="tl">
                    <a:srgbClr val="000000"/>
                  </a:outerShdw>
                </a:effectLst>
                <a:cs typeface="Times New Roman" pitchFamily="18" charset="0"/>
              </a:rPr>
              <a:t>che</a:t>
            </a:r>
            <a:r>
              <a:rPr lang="en-US" dirty="0" smtClean="0">
                <a:solidFill>
                  <a:srgbClr val="FF0000"/>
                </a:solidFill>
                <a:effectLst>
                  <a:outerShdw blurRad="38100" dist="38100" dir="2700000" algn="tl">
                    <a:srgbClr val="000000"/>
                  </a:outerShdw>
                </a:effectLst>
                <a:cs typeface="Times New Roman" pitchFamily="18" charset="0"/>
              </a:rPr>
              <a:t> 0.6 + 0.25 + 0.10 + 0.05 = 1 = 100%in peso    </a:t>
            </a:r>
            <a:endParaRPr lang="it-IT" dirty="0">
              <a:solidFill>
                <a:srgbClr val="FF0000"/>
              </a:solidFill>
            </a:endParaRPr>
          </a:p>
        </p:txBody>
      </p:sp>
      <p:sp>
        <p:nvSpPr>
          <p:cNvPr id="2" name="TextBox 1"/>
          <p:cNvSpPr txBox="1"/>
          <p:nvPr/>
        </p:nvSpPr>
        <p:spPr>
          <a:xfrm>
            <a:off x="6263680" y="2252675"/>
            <a:ext cx="2448272" cy="3970318"/>
          </a:xfrm>
          <a:prstGeom prst="rect">
            <a:avLst/>
          </a:prstGeom>
          <a:noFill/>
        </p:spPr>
        <p:txBody>
          <a:bodyPr wrap="square" rtlCol="0">
            <a:spAutoFit/>
          </a:bodyPr>
          <a:lstStyle/>
          <a:p>
            <a:pPr algn="ctr"/>
            <a:r>
              <a:rPr lang="it-IT" dirty="0" smtClean="0"/>
              <a:t>Un elemento può essere mediamente incompatibile, ma compatibile per alcune fasi.</a:t>
            </a:r>
          </a:p>
          <a:p>
            <a:pPr algn="ctr"/>
            <a:endParaRPr lang="it-IT" dirty="0"/>
          </a:p>
          <a:p>
            <a:pPr algn="ctr"/>
            <a:r>
              <a:rPr lang="it-IT" dirty="0" smtClean="0"/>
              <a:t>In questo caso conta molto la quantità del minerale presente ovvero la sua frazione molare</a:t>
            </a:r>
          </a:p>
          <a:p>
            <a:pPr algn="ctr"/>
            <a:r>
              <a:rPr lang="it-IT" dirty="0" smtClean="0"/>
              <a:t>Es. La tra le tracce</a:t>
            </a:r>
          </a:p>
          <a:p>
            <a:pPr algn="ctr"/>
            <a:r>
              <a:rPr lang="it-IT" dirty="0" smtClean="0"/>
              <a:t>E Ti tra gli </a:t>
            </a:r>
            <a:r>
              <a:rPr lang="it-IT" smtClean="0"/>
              <a:t>elementi maggiori</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57287" y="257175"/>
            <a:ext cx="6829425" cy="6343650"/>
          </a:xfrm>
          <a:prstGeom prst="rect">
            <a:avLst/>
          </a:prstGeom>
        </p:spPr>
      </p:pic>
    </p:spTree>
    <p:extLst>
      <p:ext uri="{BB962C8B-B14F-4D97-AF65-F5344CB8AC3E}">
        <p14:creationId xmlns:p14="http://schemas.microsoft.com/office/powerpoint/2010/main" val="41553442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201306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404664"/>
            <a:ext cx="7988300" cy="5219700"/>
          </a:xfrm>
          <a:prstGeom prst="rect">
            <a:avLst/>
          </a:prstGeom>
        </p:spPr>
      </p:pic>
    </p:spTree>
    <p:extLst>
      <p:ext uri="{BB962C8B-B14F-4D97-AF65-F5344CB8AC3E}">
        <p14:creationId xmlns:p14="http://schemas.microsoft.com/office/powerpoint/2010/main" val="17500056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556" y="764704"/>
            <a:ext cx="7560840" cy="5040560"/>
          </a:xfrm>
          <a:prstGeom prst="rect">
            <a:avLst/>
          </a:prstGeom>
        </p:spPr>
      </p:pic>
    </p:spTree>
    <p:extLst>
      <p:ext uri="{BB962C8B-B14F-4D97-AF65-F5344CB8AC3E}">
        <p14:creationId xmlns:p14="http://schemas.microsoft.com/office/powerpoint/2010/main" val="32632868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051720" y="517901"/>
            <a:ext cx="4915817" cy="5678111"/>
          </a:xfrm>
          <a:prstGeom prst="rect">
            <a:avLst/>
          </a:prstGeom>
        </p:spPr>
      </p:pic>
    </p:spTree>
    <p:extLst>
      <p:ext uri="{BB962C8B-B14F-4D97-AF65-F5344CB8AC3E}">
        <p14:creationId xmlns:p14="http://schemas.microsoft.com/office/powerpoint/2010/main" val="21162609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814569"/>
            <a:ext cx="6840760" cy="5284487"/>
          </a:xfrm>
          <a:prstGeom prst="rect">
            <a:avLst/>
          </a:prstGeom>
        </p:spPr>
      </p:pic>
      <p:sp>
        <p:nvSpPr>
          <p:cNvPr id="5" name="TextBox 4"/>
          <p:cNvSpPr txBox="1"/>
          <p:nvPr/>
        </p:nvSpPr>
        <p:spPr>
          <a:xfrm>
            <a:off x="6660232" y="2348880"/>
            <a:ext cx="1872208" cy="369332"/>
          </a:xfrm>
          <a:prstGeom prst="rect">
            <a:avLst/>
          </a:prstGeom>
          <a:noFill/>
        </p:spPr>
        <p:txBody>
          <a:bodyPr wrap="square" rtlCol="0">
            <a:spAutoFit/>
          </a:bodyPr>
          <a:lstStyle/>
          <a:p>
            <a:r>
              <a:rPr lang="it-IT" dirty="0" smtClean="0"/>
              <a:t>Crosta fertile</a:t>
            </a:r>
            <a:endParaRPr lang="en-US" dirty="0"/>
          </a:p>
        </p:txBody>
      </p:sp>
      <p:sp>
        <p:nvSpPr>
          <p:cNvPr id="6" name="TextBox 5"/>
          <p:cNvSpPr txBox="1"/>
          <p:nvPr/>
        </p:nvSpPr>
        <p:spPr>
          <a:xfrm>
            <a:off x="827584" y="3087480"/>
            <a:ext cx="1872208" cy="369332"/>
          </a:xfrm>
          <a:prstGeom prst="rect">
            <a:avLst/>
          </a:prstGeom>
          <a:noFill/>
        </p:spPr>
        <p:txBody>
          <a:bodyPr wrap="square" rtlCol="0">
            <a:spAutoFit/>
          </a:bodyPr>
          <a:lstStyle/>
          <a:p>
            <a:r>
              <a:rPr lang="it-IT" dirty="0" smtClean="0"/>
              <a:t>Crosta Refrattaria</a:t>
            </a:r>
            <a:endParaRPr lang="en-US" dirty="0"/>
          </a:p>
        </p:txBody>
      </p:sp>
      <p:sp>
        <p:nvSpPr>
          <p:cNvPr id="7" name="TextBox 6"/>
          <p:cNvSpPr txBox="1"/>
          <p:nvPr/>
        </p:nvSpPr>
        <p:spPr>
          <a:xfrm>
            <a:off x="2987824" y="1412776"/>
            <a:ext cx="864096" cy="369332"/>
          </a:xfrm>
          <a:prstGeom prst="rect">
            <a:avLst/>
          </a:prstGeom>
          <a:noFill/>
        </p:spPr>
        <p:txBody>
          <a:bodyPr wrap="square" rtlCol="0">
            <a:spAutoFit/>
          </a:bodyPr>
          <a:lstStyle/>
          <a:p>
            <a:r>
              <a:rPr lang="it-IT" dirty="0" smtClean="0"/>
              <a:t>Dicco</a:t>
            </a:r>
            <a:endParaRPr lang="en-US" dirty="0"/>
          </a:p>
        </p:txBody>
      </p:sp>
      <p:sp>
        <p:nvSpPr>
          <p:cNvPr id="8" name="TextBox 7"/>
          <p:cNvSpPr txBox="1"/>
          <p:nvPr/>
        </p:nvSpPr>
        <p:spPr>
          <a:xfrm>
            <a:off x="359532" y="2380315"/>
            <a:ext cx="2808312" cy="646331"/>
          </a:xfrm>
          <a:prstGeom prst="rect">
            <a:avLst/>
          </a:prstGeom>
          <a:noFill/>
        </p:spPr>
        <p:txBody>
          <a:bodyPr wrap="square" rtlCol="0">
            <a:spAutoFit/>
          </a:bodyPr>
          <a:lstStyle/>
          <a:p>
            <a:r>
              <a:rPr lang="it-IT" dirty="0" smtClean="0"/>
              <a:t>Camera magmatica  superficiale e </a:t>
            </a:r>
            <a:r>
              <a:rPr lang="it-IT" dirty="0" err="1" smtClean="0"/>
              <a:t>sill</a:t>
            </a:r>
            <a:endParaRPr lang="en-US" dirty="0"/>
          </a:p>
        </p:txBody>
      </p:sp>
    </p:spTree>
    <p:extLst>
      <p:ext uri="{BB962C8B-B14F-4D97-AF65-F5344CB8AC3E}">
        <p14:creationId xmlns:p14="http://schemas.microsoft.com/office/powerpoint/2010/main" val="15391342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0"/>
            <a:ext cx="91440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170" name="Picture 2"/>
          <p:cNvPicPr>
            <a:picLocks noChangeAspect="1" noChangeArrowheads="1"/>
          </p:cNvPicPr>
          <p:nvPr/>
        </p:nvPicPr>
        <p:blipFill>
          <a:blip r:embed="rId2" cstate="print"/>
          <a:srcRect/>
          <a:stretch>
            <a:fillRect/>
          </a:stretch>
        </p:blipFill>
        <p:spPr bwMode="auto">
          <a:xfrm>
            <a:off x="2051720" y="620688"/>
            <a:ext cx="5019675" cy="555942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data 3"/>
          <p:cNvSpPr>
            <a:spLocks noGrp="1"/>
          </p:cNvSpPr>
          <p:nvPr>
            <p:ph type="dt" sz="half" idx="10"/>
          </p:nvPr>
        </p:nvSpPr>
        <p:spPr/>
        <p:txBody>
          <a:bodyPr/>
          <a:lstStyle/>
          <a:p>
            <a:r>
              <a:rPr lang="en-US"/>
              <a:t>22.11.04</a:t>
            </a:r>
          </a:p>
        </p:txBody>
      </p:sp>
      <p:sp>
        <p:nvSpPr>
          <p:cNvPr id="6" name="Segnaposto numero diapositiva 5"/>
          <p:cNvSpPr>
            <a:spLocks noGrp="1"/>
          </p:cNvSpPr>
          <p:nvPr>
            <p:ph type="sldNum" sz="quarter" idx="12"/>
          </p:nvPr>
        </p:nvSpPr>
        <p:spPr/>
        <p:txBody>
          <a:bodyPr/>
          <a:lstStyle/>
          <a:p>
            <a:fld id="{A01E6FAA-F87D-4EEC-A7EF-962AC301F0F7}" type="slidenum">
              <a:rPr lang="en-US"/>
              <a:pPr/>
              <a:t>3</a:t>
            </a:fld>
            <a:endParaRPr lang="en-US"/>
          </a:p>
        </p:txBody>
      </p:sp>
      <p:sp>
        <p:nvSpPr>
          <p:cNvPr id="337922" name="Rectangle 2"/>
          <p:cNvSpPr>
            <a:spLocks noGrp="1" noChangeArrowheads="1"/>
          </p:cNvSpPr>
          <p:nvPr>
            <p:ph type="title"/>
          </p:nvPr>
        </p:nvSpPr>
        <p:spPr/>
        <p:txBody>
          <a:bodyPr/>
          <a:lstStyle/>
          <a:p>
            <a:r>
              <a:rPr lang="it-IT"/>
              <a:t>% legame ionico</a:t>
            </a:r>
          </a:p>
        </p:txBody>
      </p:sp>
      <p:sp>
        <p:nvSpPr>
          <p:cNvPr id="337923" name="Rectangle 3"/>
          <p:cNvSpPr>
            <a:spLocks noGrp="1" noChangeArrowheads="1"/>
          </p:cNvSpPr>
          <p:nvPr>
            <p:ph type="body" idx="1"/>
          </p:nvPr>
        </p:nvSpPr>
        <p:spPr>
          <a:xfrm>
            <a:off x="209551" y="1233489"/>
            <a:ext cx="8934450" cy="1120775"/>
          </a:xfrm>
        </p:spPr>
        <p:txBody>
          <a:bodyPr>
            <a:normAutofit fontScale="92500"/>
          </a:bodyPr>
          <a:lstStyle/>
          <a:p>
            <a:r>
              <a:rPr lang="it-IT" sz="2000"/>
              <a:t>Esiste una progressione continua tra legame ionico e legame covalente</a:t>
            </a:r>
          </a:p>
          <a:p>
            <a:r>
              <a:rPr lang="it-IT" sz="2000"/>
              <a:t>Questa progressione nella percentuale di carattere ionico di un legame è funzione (non esatta) della differenza di elettronegatività tra gli atomi partecipanti</a:t>
            </a:r>
          </a:p>
        </p:txBody>
      </p:sp>
      <p:pic>
        <p:nvPicPr>
          <p:cNvPr id="337924" name="Picture 4"/>
          <p:cNvPicPr>
            <a:picLocks noChangeAspect="1" noChangeArrowheads="1"/>
          </p:cNvPicPr>
          <p:nvPr/>
        </p:nvPicPr>
        <p:blipFill>
          <a:blip r:embed="rId2" cstate="print"/>
          <a:srcRect/>
          <a:stretch>
            <a:fillRect/>
          </a:stretch>
        </p:blipFill>
        <p:spPr bwMode="auto">
          <a:xfrm>
            <a:off x="1443405" y="2759075"/>
            <a:ext cx="5923085" cy="3756025"/>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0"/>
            <a:ext cx="91440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194" name="Picture 2"/>
          <p:cNvPicPr>
            <a:picLocks noChangeAspect="1" noChangeArrowheads="1"/>
          </p:cNvPicPr>
          <p:nvPr/>
        </p:nvPicPr>
        <p:blipFill>
          <a:blip r:embed="rId2" cstate="print"/>
          <a:srcRect/>
          <a:stretch>
            <a:fillRect/>
          </a:stretch>
        </p:blipFill>
        <p:spPr bwMode="auto">
          <a:xfrm>
            <a:off x="2332038" y="465138"/>
            <a:ext cx="4479925" cy="5926137"/>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0"/>
            <a:ext cx="91440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218" name="Picture 2"/>
          <p:cNvPicPr>
            <a:picLocks noChangeAspect="1" noChangeArrowheads="1"/>
          </p:cNvPicPr>
          <p:nvPr/>
        </p:nvPicPr>
        <p:blipFill>
          <a:blip r:embed="rId2" cstate="print"/>
          <a:srcRect/>
          <a:stretch>
            <a:fillRect/>
          </a:stretch>
        </p:blipFill>
        <p:spPr bwMode="auto">
          <a:xfrm>
            <a:off x="2301875" y="577850"/>
            <a:ext cx="4538663" cy="57023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0"/>
            <a:ext cx="9144000" cy="68580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2290" name="Picture 2"/>
          <p:cNvPicPr>
            <a:picLocks noChangeAspect="1" noChangeArrowheads="1"/>
          </p:cNvPicPr>
          <p:nvPr/>
        </p:nvPicPr>
        <p:blipFill>
          <a:blip r:embed="rId2" cstate="print"/>
          <a:srcRect/>
          <a:stretch>
            <a:fillRect/>
          </a:stretch>
        </p:blipFill>
        <p:spPr bwMode="auto">
          <a:xfrm>
            <a:off x="2132013" y="260350"/>
            <a:ext cx="4878387" cy="63373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ttangolo 18"/>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5" name="Chart 4"/>
          <p:cNvGraphicFramePr>
            <a:graphicFrameLocks/>
          </p:cNvGraphicFramePr>
          <p:nvPr/>
        </p:nvGraphicFramePr>
        <p:xfrm>
          <a:off x="323528" y="260648"/>
          <a:ext cx="4838824" cy="2592288"/>
        </p:xfrm>
        <a:graphic>
          <a:graphicData uri="http://schemas.openxmlformats.org/drawingml/2006/chart">
            <c:chart xmlns:c="http://schemas.openxmlformats.org/drawingml/2006/chart" xmlns:r="http://schemas.openxmlformats.org/officeDocument/2006/relationships" r:id="rId2"/>
          </a:graphicData>
        </a:graphic>
      </p:graphicFrame>
      <p:sp>
        <p:nvSpPr>
          <p:cNvPr id="8" name="CasellaDiTesto 7"/>
          <p:cNvSpPr txBox="1"/>
          <p:nvPr/>
        </p:nvSpPr>
        <p:spPr>
          <a:xfrm>
            <a:off x="5364088" y="260648"/>
            <a:ext cx="3123804" cy="707886"/>
          </a:xfrm>
          <a:prstGeom prst="rect">
            <a:avLst/>
          </a:prstGeom>
          <a:noFill/>
        </p:spPr>
        <p:txBody>
          <a:bodyPr wrap="none" rtlCol="0">
            <a:spAutoFit/>
          </a:bodyPr>
          <a:lstStyle/>
          <a:p>
            <a:r>
              <a:rPr lang="it-IT" sz="2000" dirty="0" smtClean="0"/>
              <a:t>Consideriamo due elementi </a:t>
            </a:r>
          </a:p>
          <a:p>
            <a:r>
              <a:rPr lang="it-IT" sz="2000" dirty="0" smtClean="0"/>
              <a:t>fortemente incompatibili</a:t>
            </a:r>
            <a:endParaRPr lang="it-IT" sz="2000" dirty="0"/>
          </a:p>
        </p:txBody>
      </p:sp>
      <p:sp>
        <p:nvSpPr>
          <p:cNvPr id="9" name="CasellaDiTesto 8"/>
          <p:cNvSpPr txBox="1"/>
          <p:nvPr/>
        </p:nvSpPr>
        <p:spPr>
          <a:xfrm>
            <a:off x="5436096" y="908721"/>
            <a:ext cx="3170291" cy="1631216"/>
          </a:xfrm>
          <a:prstGeom prst="rect">
            <a:avLst/>
          </a:prstGeom>
          <a:noFill/>
        </p:spPr>
        <p:txBody>
          <a:bodyPr wrap="square" rtlCol="0">
            <a:spAutoFit/>
          </a:bodyPr>
          <a:lstStyle/>
          <a:p>
            <a:r>
              <a:rPr lang="it-IT" sz="2000" dirty="0" smtClean="0"/>
              <a:t>Con un </a:t>
            </a:r>
            <a:r>
              <a:rPr lang="it-IT" sz="2000" b="1" dirty="0" smtClean="0"/>
              <a:t>D</a:t>
            </a:r>
            <a:r>
              <a:rPr lang="it-IT" sz="2000" dirty="0" smtClean="0"/>
              <a:t> molto minore di Uno  Es. </a:t>
            </a:r>
            <a:r>
              <a:rPr lang="it-IT" sz="2000" b="1" dirty="0" smtClean="0"/>
              <a:t>D</a:t>
            </a:r>
            <a:r>
              <a:rPr lang="it-IT" sz="2000" dirty="0" smtClean="0"/>
              <a:t> La = 0.001 e </a:t>
            </a:r>
          </a:p>
          <a:p>
            <a:r>
              <a:rPr lang="it-IT" sz="2000" dirty="0" smtClean="0"/>
              <a:t>                </a:t>
            </a:r>
            <a:r>
              <a:rPr lang="it-IT" sz="2000" b="1" dirty="0" smtClean="0"/>
              <a:t>D</a:t>
            </a:r>
            <a:r>
              <a:rPr lang="it-IT" sz="2000" dirty="0" smtClean="0"/>
              <a:t> Ce = 0.003</a:t>
            </a:r>
          </a:p>
          <a:p>
            <a:r>
              <a:rPr lang="it-IT" sz="2000" dirty="0" smtClean="0"/>
              <a:t>In questo caso le Funzioni di R.  si possono approssimare </a:t>
            </a:r>
            <a:endParaRPr lang="it-IT" sz="2000" dirty="0"/>
          </a:p>
        </p:txBody>
      </p:sp>
      <p:sp>
        <p:nvSpPr>
          <p:cNvPr id="10" name="Rettangolo 9"/>
          <p:cNvSpPr/>
          <p:nvPr/>
        </p:nvSpPr>
        <p:spPr>
          <a:xfrm>
            <a:off x="1187624" y="2996952"/>
            <a:ext cx="2483372" cy="523220"/>
          </a:xfrm>
          <a:prstGeom prst="rect">
            <a:avLst/>
          </a:prstGeom>
        </p:spPr>
        <p:txBody>
          <a:bodyPr wrap="none">
            <a:spAutoFit/>
          </a:bodyPr>
          <a:lstStyle/>
          <a:p>
            <a:r>
              <a:rPr lang="en-US" sz="2800" dirty="0" err="1" smtClean="0">
                <a:solidFill>
                  <a:srgbClr val="FF0000"/>
                </a:solidFill>
                <a:effectLst>
                  <a:outerShdw blurRad="38100" dist="38100" dir="2700000" algn="tl">
                    <a:srgbClr val="000000"/>
                  </a:outerShdw>
                </a:effectLst>
              </a:rPr>
              <a:t>C</a:t>
            </a:r>
            <a:r>
              <a:rPr lang="en-US" sz="2800" baseline="-25000" dirty="0" err="1" smtClean="0">
                <a:solidFill>
                  <a:srgbClr val="FF0000"/>
                </a:solidFill>
                <a:effectLst>
                  <a:outerShdw blurRad="38100" dist="38100" dir="2700000" algn="tl">
                    <a:srgbClr val="000000"/>
                  </a:outerShdw>
                </a:effectLst>
              </a:rPr>
              <a:t>f</a:t>
            </a:r>
            <a:r>
              <a:rPr lang="en-US" sz="2800" baseline="-25000" dirty="0" smtClean="0">
                <a:solidFill>
                  <a:srgbClr val="FF0000"/>
                </a:solidFill>
                <a:effectLst>
                  <a:outerShdw blurRad="38100" dist="38100" dir="2700000" algn="tl">
                    <a:srgbClr val="000000"/>
                  </a:outerShdw>
                </a:effectLst>
              </a:rPr>
              <a:t>-La</a:t>
            </a:r>
            <a:r>
              <a:rPr lang="en-US" sz="2800" dirty="0" smtClean="0">
                <a:solidFill>
                  <a:srgbClr val="FF0000"/>
                </a:solidFill>
                <a:effectLst>
                  <a:outerShdw blurRad="38100" dist="38100" dir="2700000" algn="tl">
                    <a:srgbClr val="000000"/>
                  </a:outerShdw>
                </a:effectLst>
              </a:rPr>
              <a:t>/C</a:t>
            </a:r>
            <a:r>
              <a:rPr lang="en-US" sz="2800" baseline="-25000" dirty="0" smtClean="0">
                <a:solidFill>
                  <a:srgbClr val="FF0000"/>
                </a:solidFill>
                <a:effectLst>
                  <a:outerShdw blurRad="38100" dist="38100" dir="2700000" algn="tl">
                    <a:srgbClr val="000000"/>
                  </a:outerShdw>
                </a:effectLst>
              </a:rPr>
              <a:t>g-La</a:t>
            </a:r>
            <a:r>
              <a:rPr lang="en-US" sz="2800" dirty="0" smtClean="0">
                <a:solidFill>
                  <a:srgbClr val="FF0000"/>
                </a:solidFill>
                <a:effectLst>
                  <a:outerShdw blurRad="38100" dist="38100" dir="2700000" algn="tl">
                    <a:srgbClr val="000000"/>
                  </a:outerShdw>
                </a:effectLst>
              </a:rPr>
              <a:t>  ~ F </a:t>
            </a:r>
            <a:r>
              <a:rPr lang="en-US" sz="2800" baseline="30000" dirty="0" smtClean="0">
                <a:solidFill>
                  <a:srgbClr val="FF0000"/>
                </a:solidFill>
                <a:effectLst>
                  <a:outerShdw blurRad="38100" dist="38100" dir="2700000" algn="tl">
                    <a:srgbClr val="000000"/>
                  </a:outerShdw>
                </a:effectLst>
              </a:rPr>
              <a:t>(-1)</a:t>
            </a:r>
            <a:endParaRPr lang="it-IT" sz="2800" dirty="0"/>
          </a:p>
        </p:txBody>
      </p:sp>
      <p:sp>
        <p:nvSpPr>
          <p:cNvPr id="12" name="Rettangolo 11"/>
          <p:cNvSpPr/>
          <p:nvPr/>
        </p:nvSpPr>
        <p:spPr>
          <a:xfrm>
            <a:off x="4427984" y="2996952"/>
            <a:ext cx="2544286" cy="523220"/>
          </a:xfrm>
          <a:prstGeom prst="rect">
            <a:avLst/>
          </a:prstGeom>
        </p:spPr>
        <p:txBody>
          <a:bodyPr wrap="none">
            <a:spAutoFit/>
          </a:bodyPr>
          <a:lstStyle/>
          <a:p>
            <a:r>
              <a:rPr lang="en-US" sz="2800" dirty="0" err="1" smtClean="0">
                <a:solidFill>
                  <a:srgbClr val="FF0000"/>
                </a:solidFill>
                <a:effectLst>
                  <a:outerShdw blurRad="38100" dist="38100" dir="2700000" algn="tl">
                    <a:srgbClr val="000000"/>
                  </a:outerShdw>
                </a:effectLst>
              </a:rPr>
              <a:t>C</a:t>
            </a:r>
            <a:r>
              <a:rPr lang="en-US" sz="2800" baseline="-25000" dirty="0" err="1" smtClean="0">
                <a:solidFill>
                  <a:srgbClr val="FF0000"/>
                </a:solidFill>
                <a:effectLst>
                  <a:outerShdw blurRad="38100" dist="38100" dir="2700000" algn="tl">
                    <a:srgbClr val="000000"/>
                  </a:outerShdw>
                </a:effectLst>
              </a:rPr>
              <a:t>f-Ce</a:t>
            </a:r>
            <a:r>
              <a:rPr lang="en-US" sz="2800" dirty="0" smtClean="0">
                <a:solidFill>
                  <a:srgbClr val="FF0000"/>
                </a:solidFill>
                <a:effectLst>
                  <a:outerShdw blurRad="38100" dist="38100" dir="2700000" algn="tl">
                    <a:srgbClr val="000000"/>
                  </a:outerShdw>
                </a:effectLst>
              </a:rPr>
              <a:t>/C</a:t>
            </a:r>
            <a:r>
              <a:rPr lang="en-US" sz="2800" baseline="-25000" dirty="0" smtClean="0">
                <a:solidFill>
                  <a:srgbClr val="FF0000"/>
                </a:solidFill>
                <a:effectLst>
                  <a:outerShdw blurRad="38100" dist="38100" dir="2700000" algn="tl">
                    <a:srgbClr val="000000"/>
                  </a:outerShdw>
                </a:effectLst>
              </a:rPr>
              <a:t>g-</a:t>
            </a:r>
            <a:r>
              <a:rPr lang="en-US" sz="2800" baseline="-25000" dirty="0" err="1" smtClean="0">
                <a:solidFill>
                  <a:srgbClr val="FF0000"/>
                </a:solidFill>
                <a:effectLst>
                  <a:outerShdw blurRad="38100" dist="38100" dir="2700000" algn="tl">
                    <a:srgbClr val="000000"/>
                  </a:outerShdw>
                </a:effectLst>
              </a:rPr>
              <a:t>Ce</a:t>
            </a:r>
            <a:r>
              <a:rPr lang="en-US" sz="2800" dirty="0" smtClean="0">
                <a:solidFill>
                  <a:srgbClr val="FF0000"/>
                </a:solidFill>
                <a:effectLst>
                  <a:outerShdw blurRad="38100" dist="38100" dir="2700000" algn="tl">
                    <a:srgbClr val="000000"/>
                  </a:outerShdw>
                </a:effectLst>
              </a:rPr>
              <a:t>  ~ F </a:t>
            </a:r>
            <a:r>
              <a:rPr lang="en-US" sz="2800" baseline="30000" dirty="0" smtClean="0">
                <a:solidFill>
                  <a:srgbClr val="FF0000"/>
                </a:solidFill>
                <a:effectLst>
                  <a:outerShdw blurRad="38100" dist="38100" dir="2700000" algn="tl">
                    <a:srgbClr val="000000"/>
                  </a:outerShdw>
                </a:effectLst>
              </a:rPr>
              <a:t>(-1)</a:t>
            </a:r>
            <a:endParaRPr lang="it-IT" sz="2800" dirty="0"/>
          </a:p>
        </p:txBody>
      </p:sp>
      <p:sp>
        <p:nvSpPr>
          <p:cNvPr id="13" name="CasellaDiTesto 12"/>
          <p:cNvSpPr txBox="1"/>
          <p:nvPr/>
        </p:nvSpPr>
        <p:spPr>
          <a:xfrm>
            <a:off x="251520" y="3861048"/>
            <a:ext cx="4457695" cy="461665"/>
          </a:xfrm>
          <a:prstGeom prst="rect">
            <a:avLst/>
          </a:prstGeom>
          <a:noFill/>
        </p:spPr>
        <p:txBody>
          <a:bodyPr wrap="none" rtlCol="0">
            <a:spAutoFit/>
          </a:bodyPr>
          <a:lstStyle/>
          <a:p>
            <a:r>
              <a:rPr lang="it-IT" sz="2400" dirty="0" smtClean="0"/>
              <a:t>Posso eguagliare le due funzioni    </a:t>
            </a:r>
            <a:endParaRPr lang="it-IT" sz="2400" dirty="0"/>
          </a:p>
        </p:txBody>
      </p:sp>
      <p:sp>
        <p:nvSpPr>
          <p:cNvPr id="14" name="Rettangolo 13"/>
          <p:cNvSpPr/>
          <p:nvPr/>
        </p:nvSpPr>
        <p:spPr>
          <a:xfrm>
            <a:off x="4860032" y="3861048"/>
            <a:ext cx="1896673" cy="523220"/>
          </a:xfrm>
          <a:prstGeom prst="rect">
            <a:avLst/>
          </a:prstGeom>
        </p:spPr>
        <p:txBody>
          <a:bodyPr wrap="none">
            <a:spAutoFit/>
          </a:bodyPr>
          <a:lstStyle/>
          <a:p>
            <a:r>
              <a:rPr lang="en-US" sz="2800" dirty="0" err="1" smtClean="0">
                <a:solidFill>
                  <a:srgbClr val="FF0000"/>
                </a:solidFill>
                <a:effectLst>
                  <a:outerShdw blurRad="38100" dist="38100" dir="2700000" algn="tl">
                    <a:srgbClr val="000000"/>
                  </a:outerShdw>
                </a:effectLst>
              </a:rPr>
              <a:t>C</a:t>
            </a:r>
            <a:r>
              <a:rPr lang="en-US" sz="2800" baseline="-25000" dirty="0" err="1" smtClean="0">
                <a:solidFill>
                  <a:srgbClr val="FF0000"/>
                </a:solidFill>
                <a:effectLst>
                  <a:outerShdw blurRad="38100" dist="38100" dir="2700000" algn="tl">
                    <a:srgbClr val="000000"/>
                  </a:outerShdw>
                </a:effectLst>
              </a:rPr>
              <a:t>f</a:t>
            </a:r>
            <a:r>
              <a:rPr lang="en-US" sz="2800" baseline="-25000" dirty="0" smtClean="0">
                <a:solidFill>
                  <a:srgbClr val="FF0000"/>
                </a:solidFill>
                <a:effectLst>
                  <a:outerShdw blurRad="38100" dist="38100" dir="2700000" algn="tl">
                    <a:srgbClr val="000000"/>
                  </a:outerShdw>
                </a:effectLst>
              </a:rPr>
              <a:t>-La</a:t>
            </a:r>
            <a:r>
              <a:rPr lang="en-US" sz="2800" dirty="0" smtClean="0">
                <a:solidFill>
                  <a:srgbClr val="FF0000"/>
                </a:solidFill>
                <a:effectLst>
                  <a:outerShdw blurRad="38100" dist="38100" dir="2700000" algn="tl">
                    <a:srgbClr val="000000"/>
                  </a:outerShdw>
                </a:effectLst>
              </a:rPr>
              <a:t>/C</a:t>
            </a:r>
            <a:r>
              <a:rPr lang="en-US" sz="2800" baseline="-25000" dirty="0" smtClean="0">
                <a:solidFill>
                  <a:srgbClr val="FF0000"/>
                </a:solidFill>
                <a:effectLst>
                  <a:outerShdw blurRad="38100" dist="38100" dir="2700000" algn="tl">
                    <a:srgbClr val="000000"/>
                  </a:outerShdw>
                </a:effectLst>
              </a:rPr>
              <a:t>g-La</a:t>
            </a:r>
            <a:r>
              <a:rPr lang="en-US" sz="2800" dirty="0" smtClean="0">
                <a:solidFill>
                  <a:srgbClr val="FF0000"/>
                </a:solidFill>
                <a:effectLst>
                  <a:outerShdw blurRad="38100" dist="38100" dir="2700000" algn="tl">
                    <a:srgbClr val="000000"/>
                  </a:outerShdw>
                </a:effectLst>
              </a:rPr>
              <a:t>   =</a:t>
            </a:r>
            <a:endParaRPr lang="it-IT" sz="2800" dirty="0"/>
          </a:p>
        </p:txBody>
      </p:sp>
      <p:sp>
        <p:nvSpPr>
          <p:cNvPr id="15" name="Rettangolo 14"/>
          <p:cNvSpPr/>
          <p:nvPr/>
        </p:nvSpPr>
        <p:spPr>
          <a:xfrm>
            <a:off x="6804248" y="3861048"/>
            <a:ext cx="1614545" cy="523220"/>
          </a:xfrm>
          <a:prstGeom prst="rect">
            <a:avLst/>
          </a:prstGeom>
        </p:spPr>
        <p:txBody>
          <a:bodyPr wrap="none">
            <a:spAutoFit/>
          </a:bodyPr>
          <a:lstStyle/>
          <a:p>
            <a:r>
              <a:rPr lang="en-US" sz="2800" dirty="0" err="1" smtClean="0">
                <a:solidFill>
                  <a:srgbClr val="FF0000"/>
                </a:solidFill>
                <a:effectLst>
                  <a:outerShdw blurRad="38100" dist="38100" dir="2700000" algn="tl">
                    <a:srgbClr val="000000"/>
                  </a:outerShdw>
                </a:effectLst>
              </a:rPr>
              <a:t>C</a:t>
            </a:r>
            <a:r>
              <a:rPr lang="en-US" sz="2800" baseline="-25000" dirty="0" err="1" smtClean="0">
                <a:solidFill>
                  <a:srgbClr val="FF0000"/>
                </a:solidFill>
                <a:effectLst>
                  <a:outerShdw blurRad="38100" dist="38100" dir="2700000" algn="tl">
                    <a:srgbClr val="000000"/>
                  </a:outerShdw>
                </a:effectLst>
              </a:rPr>
              <a:t>f-Ce</a:t>
            </a:r>
            <a:r>
              <a:rPr lang="en-US" sz="2800" dirty="0" smtClean="0">
                <a:solidFill>
                  <a:srgbClr val="FF0000"/>
                </a:solidFill>
                <a:effectLst>
                  <a:outerShdw blurRad="38100" dist="38100" dir="2700000" algn="tl">
                    <a:srgbClr val="000000"/>
                  </a:outerShdw>
                </a:effectLst>
              </a:rPr>
              <a:t>/C</a:t>
            </a:r>
            <a:r>
              <a:rPr lang="en-US" sz="2800" baseline="-25000" dirty="0" smtClean="0">
                <a:solidFill>
                  <a:srgbClr val="FF0000"/>
                </a:solidFill>
                <a:effectLst>
                  <a:outerShdw blurRad="38100" dist="38100" dir="2700000" algn="tl">
                    <a:srgbClr val="000000"/>
                  </a:outerShdw>
                </a:effectLst>
              </a:rPr>
              <a:t>g-</a:t>
            </a:r>
            <a:r>
              <a:rPr lang="en-US" sz="2800" baseline="-25000" dirty="0" err="1" smtClean="0">
                <a:solidFill>
                  <a:srgbClr val="FF0000"/>
                </a:solidFill>
                <a:effectLst>
                  <a:outerShdw blurRad="38100" dist="38100" dir="2700000" algn="tl">
                    <a:srgbClr val="000000"/>
                  </a:outerShdw>
                </a:effectLst>
              </a:rPr>
              <a:t>Ce</a:t>
            </a:r>
            <a:r>
              <a:rPr lang="en-US" sz="2800" dirty="0" smtClean="0">
                <a:solidFill>
                  <a:srgbClr val="FF0000"/>
                </a:solidFill>
                <a:effectLst>
                  <a:outerShdw blurRad="38100" dist="38100" dir="2700000" algn="tl">
                    <a:srgbClr val="000000"/>
                  </a:outerShdw>
                </a:effectLst>
              </a:rPr>
              <a:t> </a:t>
            </a:r>
            <a:endParaRPr lang="it-IT" sz="2800" dirty="0"/>
          </a:p>
        </p:txBody>
      </p:sp>
      <p:sp>
        <p:nvSpPr>
          <p:cNvPr id="16" name="Rettangolo 15"/>
          <p:cNvSpPr/>
          <p:nvPr/>
        </p:nvSpPr>
        <p:spPr>
          <a:xfrm>
            <a:off x="467544" y="4941168"/>
            <a:ext cx="3156633" cy="830997"/>
          </a:xfrm>
          <a:prstGeom prst="rect">
            <a:avLst/>
          </a:prstGeom>
        </p:spPr>
        <p:txBody>
          <a:bodyPr wrap="none">
            <a:spAutoFit/>
          </a:bodyPr>
          <a:lstStyle/>
          <a:p>
            <a:r>
              <a:rPr lang="en-US" sz="2400" dirty="0" err="1" smtClean="0">
                <a:solidFill>
                  <a:srgbClr val="FF0000"/>
                </a:solidFill>
                <a:effectLst>
                  <a:outerShdw blurRad="38100" dist="38100" dir="2700000" algn="tl">
                    <a:srgbClr val="000000"/>
                  </a:outerShdw>
                </a:effectLst>
              </a:rPr>
              <a:t>C</a:t>
            </a:r>
            <a:r>
              <a:rPr lang="en-US" sz="2400" baseline="-25000" dirty="0" err="1" smtClean="0">
                <a:solidFill>
                  <a:srgbClr val="FF0000"/>
                </a:solidFill>
                <a:effectLst>
                  <a:outerShdw blurRad="38100" dist="38100" dir="2700000" algn="tl">
                    <a:srgbClr val="000000"/>
                  </a:outerShdw>
                </a:effectLst>
              </a:rPr>
              <a:t>f</a:t>
            </a:r>
            <a:r>
              <a:rPr lang="en-US" sz="2400" baseline="-25000" dirty="0" smtClean="0">
                <a:solidFill>
                  <a:srgbClr val="FF0000"/>
                </a:solidFill>
                <a:effectLst>
                  <a:outerShdw blurRad="38100" dist="38100" dir="2700000" algn="tl">
                    <a:srgbClr val="000000"/>
                  </a:outerShdw>
                </a:effectLst>
              </a:rPr>
              <a:t>-La  </a:t>
            </a:r>
            <a:r>
              <a:rPr lang="en-US" sz="2400" dirty="0" smtClean="0">
                <a:solidFill>
                  <a:srgbClr val="FF0000"/>
                </a:solidFill>
                <a:effectLst>
                  <a:outerShdw blurRad="38100" dist="38100" dir="2700000" algn="tl">
                    <a:srgbClr val="000000"/>
                  </a:outerShdw>
                </a:effectLst>
              </a:rPr>
              <a:t>= </a:t>
            </a:r>
            <a:r>
              <a:rPr lang="en-US" sz="2400" dirty="0" err="1" smtClean="0">
                <a:solidFill>
                  <a:srgbClr val="FF0000"/>
                </a:solidFill>
                <a:effectLst>
                  <a:outerShdw blurRad="38100" dist="38100" dir="2700000" algn="tl">
                    <a:srgbClr val="000000"/>
                  </a:outerShdw>
                </a:effectLst>
              </a:rPr>
              <a:t>C</a:t>
            </a:r>
            <a:r>
              <a:rPr lang="en-US" sz="2400" baseline="-25000" dirty="0" err="1" smtClean="0">
                <a:solidFill>
                  <a:srgbClr val="FF0000"/>
                </a:solidFill>
                <a:effectLst>
                  <a:outerShdw blurRad="38100" dist="38100" dir="2700000" algn="tl">
                    <a:srgbClr val="000000"/>
                  </a:outerShdw>
                </a:effectLst>
              </a:rPr>
              <a:t>f-Ce</a:t>
            </a:r>
            <a:r>
              <a:rPr lang="en-US" sz="2400" baseline="-25000" dirty="0" smtClean="0">
                <a:solidFill>
                  <a:srgbClr val="FF0000"/>
                </a:solidFill>
                <a:effectLst>
                  <a:outerShdw blurRad="38100" dist="38100" dir="2700000" algn="tl">
                    <a:srgbClr val="000000"/>
                  </a:outerShdw>
                </a:effectLst>
              </a:rPr>
              <a:t> </a:t>
            </a:r>
            <a:r>
              <a:rPr lang="en-US" sz="2400" dirty="0" smtClean="0">
                <a:solidFill>
                  <a:srgbClr val="FF0000"/>
                </a:solidFill>
                <a:effectLst>
                  <a:outerShdw blurRad="38100" dist="38100" dir="2700000" algn="tl">
                    <a:srgbClr val="000000"/>
                  </a:outerShdw>
                </a:effectLst>
              </a:rPr>
              <a:t>*(C</a:t>
            </a:r>
            <a:r>
              <a:rPr lang="en-US" sz="2400" baseline="-25000" dirty="0" smtClean="0">
                <a:solidFill>
                  <a:srgbClr val="FF0000"/>
                </a:solidFill>
                <a:effectLst>
                  <a:outerShdw blurRad="38100" dist="38100" dir="2700000" algn="tl">
                    <a:srgbClr val="000000"/>
                  </a:outerShdw>
                </a:effectLst>
              </a:rPr>
              <a:t>g-La</a:t>
            </a:r>
            <a:r>
              <a:rPr lang="en-US" sz="2400" dirty="0" smtClean="0">
                <a:solidFill>
                  <a:srgbClr val="FF0000"/>
                </a:solidFill>
                <a:effectLst>
                  <a:outerShdw blurRad="38100" dist="38100" dir="2700000" algn="tl">
                    <a:srgbClr val="000000"/>
                  </a:outerShdw>
                </a:effectLst>
              </a:rPr>
              <a:t> /C</a:t>
            </a:r>
            <a:r>
              <a:rPr lang="en-US" sz="2400" baseline="-25000" dirty="0" smtClean="0">
                <a:solidFill>
                  <a:srgbClr val="FF0000"/>
                </a:solidFill>
                <a:effectLst>
                  <a:outerShdw blurRad="38100" dist="38100" dir="2700000" algn="tl">
                    <a:srgbClr val="000000"/>
                  </a:outerShdw>
                </a:effectLst>
              </a:rPr>
              <a:t>g-</a:t>
            </a:r>
            <a:r>
              <a:rPr lang="en-US" sz="2400" baseline="-25000" dirty="0" err="1" smtClean="0">
                <a:solidFill>
                  <a:srgbClr val="FF0000"/>
                </a:solidFill>
                <a:effectLst>
                  <a:outerShdw blurRad="38100" dist="38100" dir="2700000" algn="tl">
                    <a:srgbClr val="000000"/>
                  </a:outerShdw>
                </a:effectLst>
              </a:rPr>
              <a:t>Ce</a:t>
            </a:r>
            <a:r>
              <a:rPr lang="en-US" sz="2400" dirty="0" smtClean="0">
                <a:solidFill>
                  <a:srgbClr val="FF0000"/>
                </a:solidFill>
                <a:effectLst>
                  <a:outerShdw blurRad="38100" dist="38100" dir="2700000" algn="tl">
                    <a:srgbClr val="000000"/>
                  </a:outerShdw>
                </a:effectLst>
              </a:rPr>
              <a:t> )</a:t>
            </a:r>
            <a:endParaRPr lang="it-IT" sz="2400" dirty="0" smtClean="0"/>
          </a:p>
          <a:p>
            <a:r>
              <a:rPr lang="en-US" sz="2400" dirty="0" smtClean="0">
                <a:solidFill>
                  <a:srgbClr val="FF0000"/>
                </a:solidFill>
                <a:effectLst>
                  <a:outerShdw blurRad="38100" dist="38100" dir="2700000" algn="tl">
                    <a:srgbClr val="000000"/>
                  </a:outerShdw>
                </a:effectLst>
              </a:rPr>
              <a:t> </a:t>
            </a:r>
            <a:endParaRPr lang="it-IT" sz="2400" dirty="0"/>
          </a:p>
        </p:txBody>
      </p:sp>
      <p:sp>
        <p:nvSpPr>
          <p:cNvPr id="17" name="CasellaDiTesto 16"/>
          <p:cNvSpPr txBox="1"/>
          <p:nvPr/>
        </p:nvSpPr>
        <p:spPr>
          <a:xfrm>
            <a:off x="827584" y="5589240"/>
            <a:ext cx="1758815" cy="523220"/>
          </a:xfrm>
          <a:prstGeom prst="rect">
            <a:avLst/>
          </a:prstGeom>
          <a:noFill/>
        </p:spPr>
        <p:txBody>
          <a:bodyPr wrap="none" rtlCol="0">
            <a:spAutoFit/>
          </a:bodyPr>
          <a:lstStyle/>
          <a:p>
            <a:r>
              <a:rPr lang="it-IT" sz="2800" b="1" dirty="0" smtClean="0"/>
              <a:t>Y = X    *  a</a:t>
            </a:r>
            <a:endParaRPr lang="it-IT" sz="2800" b="1" dirty="0"/>
          </a:p>
        </p:txBody>
      </p:sp>
      <p:sp>
        <p:nvSpPr>
          <p:cNvPr id="18" name="CasellaDiTesto 17"/>
          <p:cNvSpPr txBox="1"/>
          <p:nvPr/>
        </p:nvSpPr>
        <p:spPr>
          <a:xfrm>
            <a:off x="3628708" y="4941168"/>
            <a:ext cx="5515292" cy="1569660"/>
          </a:xfrm>
          <a:prstGeom prst="rect">
            <a:avLst/>
          </a:prstGeom>
          <a:noFill/>
        </p:spPr>
        <p:txBody>
          <a:bodyPr wrap="none" rtlCol="0">
            <a:spAutoFit/>
          </a:bodyPr>
          <a:lstStyle/>
          <a:p>
            <a:pPr algn="ctr"/>
            <a:r>
              <a:rPr lang="it-IT" sz="2400" dirty="0" smtClean="0"/>
              <a:t>Tutti i magmi appartenenti ad un’unica</a:t>
            </a:r>
          </a:p>
          <a:p>
            <a:pPr algn="ctr"/>
            <a:r>
              <a:rPr lang="it-IT" sz="2400" dirty="0" smtClean="0"/>
              <a:t>“famiglia” si disporranno in un diagramma </a:t>
            </a:r>
          </a:p>
          <a:p>
            <a:pPr algn="ctr"/>
            <a:r>
              <a:rPr lang="it-IT" sz="2400" dirty="0" smtClean="0"/>
              <a:t>X vs Y  secondo una retta passante </a:t>
            </a:r>
          </a:p>
          <a:p>
            <a:pPr algn="ctr"/>
            <a:r>
              <a:rPr lang="it-IT" sz="2400" dirty="0" smtClean="0"/>
              <a:t>per l’origine</a:t>
            </a:r>
          </a:p>
        </p:txBody>
      </p:sp>
      <p:cxnSp>
        <p:nvCxnSpPr>
          <p:cNvPr id="21" name="Connettore 2 20"/>
          <p:cNvCxnSpPr/>
          <p:nvPr/>
        </p:nvCxnSpPr>
        <p:spPr>
          <a:xfrm>
            <a:off x="1043608" y="2348880"/>
            <a:ext cx="302433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Parentesi graffa chiusa 21"/>
          <p:cNvSpPr/>
          <p:nvPr/>
        </p:nvSpPr>
        <p:spPr>
          <a:xfrm>
            <a:off x="2987824" y="1340768"/>
            <a:ext cx="155448" cy="914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0"/>
            <a:ext cx="9144000" cy="68580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314" name="Picture 2" descr="petrogenetici"/>
          <p:cNvPicPr>
            <a:picLocks noChangeAspect="1" noChangeArrowheads="1"/>
          </p:cNvPicPr>
          <p:nvPr/>
        </p:nvPicPr>
        <p:blipFill>
          <a:blip r:embed="rId2" cstate="print"/>
          <a:srcRect/>
          <a:stretch>
            <a:fillRect/>
          </a:stretch>
        </p:blipFill>
        <p:spPr bwMode="auto">
          <a:xfrm>
            <a:off x="611560" y="548679"/>
            <a:ext cx="7632848" cy="5788243"/>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0"/>
            <a:ext cx="9144000" cy="68580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4338" name="Picture 2" descr="tracce-Zr2"/>
          <p:cNvPicPr>
            <a:picLocks noChangeAspect="1" noChangeArrowheads="1"/>
          </p:cNvPicPr>
          <p:nvPr/>
        </p:nvPicPr>
        <p:blipFill>
          <a:blip r:embed="rId2" cstate="print"/>
          <a:srcRect/>
          <a:stretch>
            <a:fillRect/>
          </a:stretch>
        </p:blipFill>
        <p:spPr bwMode="auto">
          <a:xfrm>
            <a:off x="1043608" y="476672"/>
            <a:ext cx="7452320" cy="5651343"/>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0"/>
            <a:ext cx="9144000" cy="68580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6386" name="Picture 2"/>
          <p:cNvPicPr>
            <a:picLocks noChangeAspect="1" noChangeArrowheads="1"/>
          </p:cNvPicPr>
          <p:nvPr/>
        </p:nvPicPr>
        <p:blipFill>
          <a:blip r:embed="rId2" cstate="print"/>
          <a:srcRect/>
          <a:stretch>
            <a:fillRect/>
          </a:stretch>
        </p:blipFill>
        <p:spPr bwMode="auto">
          <a:xfrm>
            <a:off x="1547664" y="224026"/>
            <a:ext cx="5976664" cy="6335303"/>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4" name="Chart 1"/>
          <p:cNvGraphicFramePr>
            <a:graphicFrameLocks/>
          </p:cNvGraphicFramePr>
          <p:nvPr/>
        </p:nvGraphicFramePr>
        <p:xfrm>
          <a:off x="539552" y="404664"/>
          <a:ext cx="7344816" cy="3024336"/>
        </p:xfrm>
        <a:graphic>
          <a:graphicData uri="http://schemas.openxmlformats.org/drawingml/2006/chart">
            <c:chart xmlns:c="http://schemas.openxmlformats.org/drawingml/2006/chart" xmlns:r="http://schemas.openxmlformats.org/officeDocument/2006/relationships" r:id="rId2"/>
          </a:graphicData>
        </a:graphic>
      </p:graphicFrame>
      <p:sp>
        <p:nvSpPr>
          <p:cNvPr id="5" name="CasellaDiTesto 4"/>
          <p:cNvSpPr txBox="1"/>
          <p:nvPr/>
        </p:nvSpPr>
        <p:spPr>
          <a:xfrm>
            <a:off x="395536" y="3717032"/>
            <a:ext cx="8496944" cy="1938992"/>
          </a:xfrm>
          <a:prstGeom prst="rect">
            <a:avLst/>
          </a:prstGeom>
          <a:noFill/>
        </p:spPr>
        <p:txBody>
          <a:bodyPr wrap="square" rtlCol="0">
            <a:spAutoFit/>
          </a:bodyPr>
          <a:lstStyle/>
          <a:p>
            <a:r>
              <a:rPr lang="it-IT" sz="2400" dirty="0" err="1" smtClean="0"/>
              <a:t>Attarverso</a:t>
            </a:r>
            <a:r>
              <a:rPr lang="it-IT" sz="2400" dirty="0" smtClean="0"/>
              <a:t> un procedimento simile si scopre che  gli elementi</a:t>
            </a:r>
          </a:p>
          <a:p>
            <a:r>
              <a:rPr lang="it-IT" sz="2400" dirty="0" smtClean="0"/>
              <a:t>Compatibili  (Cr, Ni, V, Sc) al variare del frazionamento  si dispongono, in relazione agli incompatibili, lungo un ramo di Iperbole. In questo caso la tangente al ramo di iperbole parallelo all’asse Y indica la concentrazione di </a:t>
            </a:r>
            <a:r>
              <a:rPr lang="it-IT" sz="2400" dirty="0" err="1" smtClean="0"/>
              <a:t>Zr</a:t>
            </a:r>
            <a:r>
              <a:rPr lang="it-IT" sz="2400" dirty="0" smtClean="0"/>
              <a:t> nel magma primario</a:t>
            </a:r>
            <a:endParaRPr lang="it-IT" sz="2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0"/>
            <a:ext cx="9144000" cy="68580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5362" name="Picture 2" descr="tracce-Zr1"/>
          <p:cNvPicPr>
            <a:picLocks noChangeAspect="1" noChangeArrowheads="1"/>
          </p:cNvPicPr>
          <p:nvPr/>
        </p:nvPicPr>
        <p:blipFill>
          <a:blip r:embed="rId2" cstate="print"/>
          <a:srcRect/>
          <a:stretch>
            <a:fillRect/>
          </a:stretch>
        </p:blipFill>
        <p:spPr bwMode="auto">
          <a:xfrm>
            <a:off x="1979712" y="404664"/>
            <a:ext cx="5292080" cy="6018444"/>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p:cNvSpPr/>
          <p:nvPr/>
        </p:nvSpPr>
        <p:spPr>
          <a:xfrm>
            <a:off x="0" y="0"/>
            <a:ext cx="9144000" cy="68580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p:cNvSpPr txBox="1"/>
          <p:nvPr/>
        </p:nvSpPr>
        <p:spPr>
          <a:xfrm>
            <a:off x="395536" y="764704"/>
            <a:ext cx="8568952" cy="954107"/>
          </a:xfrm>
          <a:prstGeom prst="rect">
            <a:avLst/>
          </a:prstGeom>
          <a:noFill/>
        </p:spPr>
        <p:txBody>
          <a:bodyPr wrap="square" rtlCol="0">
            <a:spAutoFit/>
          </a:bodyPr>
          <a:lstStyle/>
          <a:p>
            <a:r>
              <a:rPr lang="it-IT" sz="2000" dirty="0" smtClean="0"/>
              <a:t>Consideriamo un elemento compatibile ed uno fortemente Residuale  (</a:t>
            </a:r>
            <a:r>
              <a:rPr lang="it-IT" sz="2000" dirty="0" err="1" smtClean="0"/>
              <a:t>es</a:t>
            </a:r>
            <a:r>
              <a:rPr lang="it-IT" sz="2000" dirty="0" smtClean="0"/>
              <a:t> Ni e La)</a:t>
            </a:r>
          </a:p>
          <a:p>
            <a:endParaRPr lang="it-IT" dirty="0"/>
          </a:p>
          <a:p>
            <a:endParaRPr lang="it-IT" dirty="0"/>
          </a:p>
        </p:txBody>
      </p:sp>
      <p:sp>
        <p:nvSpPr>
          <p:cNvPr id="5" name="Rettangolo 4"/>
          <p:cNvSpPr/>
          <p:nvPr/>
        </p:nvSpPr>
        <p:spPr>
          <a:xfrm>
            <a:off x="827584" y="1268760"/>
            <a:ext cx="7821115" cy="523220"/>
          </a:xfrm>
          <a:prstGeom prst="rect">
            <a:avLst/>
          </a:prstGeom>
        </p:spPr>
        <p:txBody>
          <a:bodyPr wrap="none">
            <a:spAutoFit/>
          </a:bodyPr>
          <a:lstStyle/>
          <a:p>
            <a:r>
              <a:rPr lang="en-US" sz="2800" dirty="0" err="1" smtClean="0">
                <a:solidFill>
                  <a:srgbClr val="FF0000"/>
                </a:solidFill>
                <a:effectLst>
                  <a:outerShdw blurRad="38100" dist="38100" dir="2700000" algn="tl">
                    <a:srgbClr val="000000"/>
                  </a:outerShdw>
                </a:effectLst>
              </a:rPr>
              <a:t>C</a:t>
            </a:r>
            <a:r>
              <a:rPr lang="en-US" sz="2800" baseline="-25000" dirty="0" err="1" smtClean="0">
                <a:solidFill>
                  <a:srgbClr val="FF0000"/>
                </a:solidFill>
                <a:effectLst>
                  <a:outerShdw blurRad="38100" dist="38100" dir="2700000" algn="tl">
                    <a:srgbClr val="000000"/>
                  </a:outerShdw>
                </a:effectLst>
              </a:rPr>
              <a:t>f</a:t>
            </a:r>
            <a:r>
              <a:rPr lang="en-US" sz="2800" dirty="0" smtClean="0">
                <a:solidFill>
                  <a:srgbClr val="FF0000"/>
                </a:solidFill>
                <a:effectLst>
                  <a:outerShdw blurRad="38100" dist="38100" dir="2700000" algn="tl">
                    <a:srgbClr val="000000"/>
                  </a:outerShdw>
                </a:effectLst>
              </a:rPr>
              <a:t>/C</a:t>
            </a:r>
            <a:r>
              <a:rPr lang="en-US" sz="2800" baseline="-25000" dirty="0" smtClean="0">
                <a:solidFill>
                  <a:srgbClr val="FF0000"/>
                </a:solidFill>
                <a:effectLst>
                  <a:outerShdw blurRad="38100" dist="38100" dir="2700000" algn="tl">
                    <a:srgbClr val="000000"/>
                  </a:outerShdw>
                </a:effectLst>
              </a:rPr>
              <a:t>g</a:t>
            </a:r>
            <a:r>
              <a:rPr lang="en-US" sz="2800" dirty="0" smtClean="0">
                <a:solidFill>
                  <a:srgbClr val="FF0000"/>
                </a:solidFill>
                <a:effectLst>
                  <a:outerShdw blurRad="38100" dist="38100" dir="2700000" algn="tl">
                    <a:srgbClr val="000000"/>
                  </a:outerShdw>
                </a:effectLst>
              </a:rPr>
              <a:t> =  F </a:t>
            </a:r>
            <a:r>
              <a:rPr lang="en-US" sz="2800" baseline="30000" dirty="0" smtClean="0">
                <a:solidFill>
                  <a:srgbClr val="FF0000"/>
                </a:solidFill>
                <a:effectLst>
                  <a:outerShdw blurRad="38100" dist="38100" dir="2700000" algn="tl">
                    <a:srgbClr val="000000"/>
                  </a:outerShdw>
                </a:effectLst>
              </a:rPr>
              <a:t>(D  -1)</a:t>
            </a:r>
            <a:r>
              <a:rPr lang="en-US" sz="2800" dirty="0">
                <a:solidFill>
                  <a:srgbClr val="FF0000"/>
                </a:solidFill>
                <a:effectLst>
                  <a:outerShdw blurRad="38100" dist="38100" dir="2700000" algn="tl">
                    <a:srgbClr val="000000"/>
                  </a:outerShdw>
                </a:effectLst>
              </a:rPr>
              <a:t> ;</a:t>
            </a:r>
            <a:r>
              <a:rPr lang="en-US" sz="2800" dirty="0" smtClean="0">
                <a:solidFill>
                  <a:srgbClr val="FF0000"/>
                </a:solidFill>
                <a:effectLst>
                  <a:outerShdw blurRad="38100" dist="38100" dir="2700000" algn="tl">
                    <a:srgbClr val="000000"/>
                  </a:outerShdw>
                </a:effectLst>
              </a:rPr>
              <a:t> </a:t>
            </a:r>
            <a:r>
              <a:rPr lang="en-US" sz="2800" dirty="0" err="1" smtClean="0">
                <a:solidFill>
                  <a:srgbClr val="FF0000"/>
                </a:solidFill>
                <a:effectLst>
                  <a:outerShdw blurRad="38100" dist="38100" dir="2700000" algn="tl">
                    <a:srgbClr val="000000"/>
                  </a:outerShdw>
                </a:effectLst>
              </a:rPr>
              <a:t>C</a:t>
            </a:r>
            <a:r>
              <a:rPr lang="en-US" sz="2800" baseline="-25000" dirty="0" err="1" smtClean="0">
                <a:solidFill>
                  <a:srgbClr val="FF0000"/>
                </a:solidFill>
                <a:effectLst>
                  <a:outerShdw blurRad="38100" dist="38100" dir="2700000" algn="tl">
                    <a:srgbClr val="000000"/>
                  </a:outerShdw>
                </a:effectLst>
              </a:rPr>
              <a:t>f</a:t>
            </a:r>
            <a:r>
              <a:rPr lang="en-US" sz="2800" baseline="-25000" dirty="0" smtClean="0">
                <a:solidFill>
                  <a:srgbClr val="FF0000"/>
                </a:solidFill>
                <a:effectLst>
                  <a:outerShdw blurRad="38100" dist="38100" dir="2700000" algn="tl">
                    <a:srgbClr val="000000"/>
                  </a:outerShdw>
                </a:effectLst>
              </a:rPr>
              <a:t> </a:t>
            </a:r>
            <a:r>
              <a:rPr lang="en-US" sz="2800" dirty="0" smtClean="0">
                <a:solidFill>
                  <a:srgbClr val="FF0000"/>
                </a:solidFill>
                <a:effectLst>
                  <a:outerShdw blurRad="38100" dist="38100" dir="2700000" algn="tl">
                    <a:srgbClr val="000000"/>
                  </a:outerShdw>
                </a:effectLst>
              </a:rPr>
              <a:t>=C</a:t>
            </a:r>
            <a:r>
              <a:rPr lang="en-US" sz="2800" baseline="-25000" dirty="0" smtClean="0">
                <a:solidFill>
                  <a:srgbClr val="FF0000"/>
                </a:solidFill>
                <a:effectLst>
                  <a:outerShdw blurRad="38100" dist="38100" dir="2700000" algn="tl">
                    <a:srgbClr val="000000"/>
                  </a:outerShdw>
                </a:effectLst>
              </a:rPr>
              <a:t>g</a:t>
            </a:r>
            <a:r>
              <a:rPr lang="en-US" sz="2800" dirty="0" smtClean="0">
                <a:solidFill>
                  <a:srgbClr val="FF0000"/>
                </a:solidFill>
                <a:effectLst>
                  <a:outerShdw blurRad="38100" dist="38100" dir="2700000" algn="tl">
                    <a:srgbClr val="000000"/>
                  </a:outerShdw>
                </a:effectLst>
              </a:rPr>
              <a:t> * F </a:t>
            </a:r>
            <a:r>
              <a:rPr lang="en-US" sz="2800" baseline="30000" dirty="0" smtClean="0">
                <a:solidFill>
                  <a:srgbClr val="FF0000"/>
                </a:solidFill>
                <a:effectLst>
                  <a:outerShdw blurRad="38100" dist="38100" dir="2700000" algn="tl">
                    <a:srgbClr val="000000"/>
                  </a:outerShdw>
                </a:effectLst>
              </a:rPr>
              <a:t>(D  -1)</a:t>
            </a:r>
            <a:r>
              <a:rPr lang="en-US" sz="2800" dirty="0" smtClean="0">
                <a:solidFill>
                  <a:srgbClr val="FF0000"/>
                </a:solidFill>
                <a:effectLst>
                  <a:outerShdw blurRad="38100" dist="38100" dir="2700000" algn="tl">
                    <a:srgbClr val="000000"/>
                  </a:outerShdw>
                </a:effectLst>
              </a:rPr>
              <a:t> ;</a:t>
            </a:r>
            <a:r>
              <a:rPr lang="en-US" sz="2800" dirty="0" err="1" smtClean="0">
                <a:solidFill>
                  <a:srgbClr val="FF0000"/>
                </a:solidFill>
                <a:effectLst>
                  <a:outerShdw blurRad="38100" dist="38100" dir="2700000" algn="tl">
                    <a:srgbClr val="000000"/>
                  </a:outerShdw>
                </a:effectLst>
              </a:rPr>
              <a:t>Funzione</a:t>
            </a:r>
            <a:r>
              <a:rPr lang="en-US" sz="2800" dirty="0" smtClean="0">
                <a:solidFill>
                  <a:srgbClr val="FF0000"/>
                </a:solidFill>
                <a:effectLst>
                  <a:outerShdw blurRad="38100" dist="38100" dir="2700000" algn="tl">
                    <a:srgbClr val="000000"/>
                  </a:outerShdw>
                </a:effectLst>
              </a:rPr>
              <a:t> </a:t>
            </a:r>
            <a:r>
              <a:rPr lang="en-US" sz="2800" dirty="0" err="1" smtClean="0">
                <a:solidFill>
                  <a:srgbClr val="FF0000"/>
                </a:solidFill>
                <a:effectLst>
                  <a:outerShdw blurRad="38100" dist="38100" dir="2700000" algn="tl">
                    <a:srgbClr val="000000"/>
                  </a:outerShdw>
                </a:effectLst>
              </a:rPr>
              <a:t>di</a:t>
            </a:r>
            <a:r>
              <a:rPr lang="en-US" sz="2800" dirty="0" smtClean="0">
                <a:solidFill>
                  <a:srgbClr val="FF0000"/>
                </a:solidFill>
                <a:effectLst>
                  <a:outerShdw blurRad="38100" dist="38100" dir="2700000" algn="tl">
                    <a:srgbClr val="000000"/>
                  </a:outerShdw>
                </a:effectLst>
              </a:rPr>
              <a:t> Rayleigh </a:t>
            </a:r>
            <a:endParaRPr lang="it-IT" sz="2800" dirty="0">
              <a:solidFill>
                <a:srgbClr val="FF0000"/>
              </a:solidFill>
            </a:endParaRPr>
          </a:p>
        </p:txBody>
      </p:sp>
      <p:sp>
        <p:nvSpPr>
          <p:cNvPr id="6" name="CasellaDiTesto 5"/>
          <p:cNvSpPr txBox="1"/>
          <p:nvPr/>
        </p:nvSpPr>
        <p:spPr>
          <a:xfrm>
            <a:off x="1115616" y="1988840"/>
            <a:ext cx="5560305" cy="707886"/>
          </a:xfrm>
          <a:prstGeom prst="rect">
            <a:avLst/>
          </a:prstGeom>
          <a:noFill/>
        </p:spPr>
        <p:txBody>
          <a:bodyPr wrap="none" rtlCol="0">
            <a:spAutoFit/>
          </a:bodyPr>
          <a:lstStyle/>
          <a:p>
            <a:r>
              <a:rPr lang="it-IT" sz="2000" dirty="0" smtClean="0"/>
              <a:t>Consideriamo  l’elemento incompatibile e </a:t>
            </a:r>
          </a:p>
          <a:p>
            <a:r>
              <a:rPr lang="it-IT" sz="2000" dirty="0" smtClean="0"/>
              <a:t>trasformiamo la formula in una logaritmica avremo:</a:t>
            </a:r>
            <a:endParaRPr lang="it-IT" sz="2000" dirty="0"/>
          </a:p>
        </p:txBody>
      </p:sp>
      <p:sp>
        <p:nvSpPr>
          <p:cNvPr id="7" name="Rettangolo 6"/>
          <p:cNvSpPr/>
          <p:nvPr/>
        </p:nvSpPr>
        <p:spPr>
          <a:xfrm>
            <a:off x="683568" y="2708920"/>
            <a:ext cx="6937861" cy="523220"/>
          </a:xfrm>
          <a:prstGeom prst="rect">
            <a:avLst/>
          </a:prstGeom>
        </p:spPr>
        <p:txBody>
          <a:bodyPr wrap="none">
            <a:spAutoFit/>
          </a:bodyPr>
          <a:lstStyle/>
          <a:p>
            <a:r>
              <a:rPr lang="en-US" sz="2800" dirty="0" smtClean="0">
                <a:solidFill>
                  <a:srgbClr val="FF0000"/>
                </a:solidFill>
                <a:effectLst>
                  <a:outerShdw blurRad="38100" dist="38100" dir="2700000" algn="tl">
                    <a:srgbClr val="000000"/>
                  </a:outerShdw>
                </a:effectLst>
              </a:rPr>
              <a:t>logC</a:t>
            </a:r>
            <a:r>
              <a:rPr lang="en-US" sz="2800" baseline="-25000" dirty="0" smtClean="0">
                <a:solidFill>
                  <a:srgbClr val="FF0000"/>
                </a:solidFill>
                <a:effectLst>
                  <a:outerShdw blurRad="38100" dist="38100" dir="2700000" algn="tl">
                    <a:srgbClr val="000000"/>
                  </a:outerShdw>
                </a:effectLst>
              </a:rPr>
              <a:t>f</a:t>
            </a:r>
            <a:r>
              <a:rPr lang="en-US" sz="2800" dirty="0" smtClean="0">
                <a:solidFill>
                  <a:srgbClr val="FF0000"/>
                </a:solidFill>
                <a:effectLst>
                  <a:outerShdw blurRad="38100" dist="38100" dir="2700000" algn="tl">
                    <a:srgbClr val="000000"/>
                  </a:outerShdw>
                </a:effectLst>
              </a:rPr>
              <a:t>= logC</a:t>
            </a:r>
            <a:r>
              <a:rPr lang="en-US" sz="2800" baseline="-25000" dirty="0" smtClean="0">
                <a:solidFill>
                  <a:srgbClr val="FF0000"/>
                </a:solidFill>
                <a:effectLst>
                  <a:outerShdw blurRad="38100" dist="38100" dir="2700000" algn="tl">
                    <a:srgbClr val="000000"/>
                  </a:outerShdw>
                </a:effectLst>
              </a:rPr>
              <a:t>g</a:t>
            </a:r>
            <a:r>
              <a:rPr lang="en-US" sz="2800" dirty="0" smtClean="0">
                <a:solidFill>
                  <a:srgbClr val="FF0000"/>
                </a:solidFill>
                <a:effectLst>
                  <a:outerShdw blurRad="38100" dist="38100" dir="2700000" algn="tl">
                    <a:srgbClr val="000000"/>
                  </a:outerShdw>
                </a:effectLst>
              </a:rPr>
              <a:t> + (D-1)log F ; </a:t>
            </a:r>
            <a:r>
              <a:rPr lang="en-US" sz="2800" dirty="0" err="1" smtClean="0">
                <a:solidFill>
                  <a:srgbClr val="FF0000"/>
                </a:solidFill>
                <a:effectLst>
                  <a:outerShdw blurRad="38100" dist="38100" dir="2700000" algn="tl">
                    <a:srgbClr val="000000"/>
                  </a:outerShdw>
                </a:effectLst>
              </a:rPr>
              <a:t>Funzione</a:t>
            </a:r>
            <a:r>
              <a:rPr lang="en-US" sz="2800" dirty="0" smtClean="0">
                <a:solidFill>
                  <a:srgbClr val="FF0000"/>
                </a:solidFill>
                <a:effectLst>
                  <a:outerShdw blurRad="38100" dist="38100" dir="2700000" algn="tl">
                    <a:srgbClr val="000000"/>
                  </a:outerShdw>
                </a:effectLst>
              </a:rPr>
              <a:t> </a:t>
            </a:r>
            <a:r>
              <a:rPr lang="en-US" sz="2800" dirty="0" err="1" smtClean="0">
                <a:solidFill>
                  <a:srgbClr val="FF0000"/>
                </a:solidFill>
                <a:effectLst>
                  <a:outerShdw blurRad="38100" dist="38100" dir="2700000" algn="tl">
                    <a:srgbClr val="000000"/>
                  </a:outerShdw>
                </a:effectLst>
              </a:rPr>
              <a:t>di</a:t>
            </a:r>
            <a:r>
              <a:rPr lang="en-US" sz="2800" dirty="0" smtClean="0">
                <a:solidFill>
                  <a:srgbClr val="FF0000"/>
                </a:solidFill>
                <a:effectLst>
                  <a:outerShdw blurRad="38100" dist="38100" dir="2700000" algn="tl">
                    <a:srgbClr val="000000"/>
                  </a:outerShdw>
                </a:effectLst>
              </a:rPr>
              <a:t> Rayleigh </a:t>
            </a:r>
            <a:endParaRPr lang="it-IT" sz="2800" dirty="0">
              <a:solidFill>
                <a:srgbClr val="FF0000"/>
              </a:solidFill>
            </a:endParaRPr>
          </a:p>
        </p:txBody>
      </p:sp>
      <p:sp>
        <p:nvSpPr>
          <p:cNvPr id="8" name="CasellaDiTesto 7"/>
          <p:cNvSpPr txBox="1"/>
          <p:nvPr/>
        </p:nvSpPr>
        <p:spPr>
          <a:xfrm>
            <a:off x="1187624" y="3501008"/>
            <a:ext cx="7364004" cy="1323439"/>
          </a:xfrm>
          <a:prstGeom prst="rect">
            <a:avLst/>
          </a:prstGeom>
          <a:noFill/>
        </p:spPr>
        <p:txBody>
          <a:bodyPr wrap="none" rtlCol="0">
            <a:spAutoFit/>
          </a:bodyPr>
          <a:lstStyle/>
          <a:p>
            <a:r>
              <a:rPr lang="it-IT" sz="2000" dirty="0" smtClean="0"/>
              <a:t>Dividendo tutto per </a:t>
            </a:r>
            <a:r>
              <a:rPr lang="it-IT" sz="2000" b="1" dirty="0" smtClean="0"/>
              <a:t>(D-1)  </a:t>
            </a:r>
            <a:r>
              <a:rPr lang="it-IT" sz="2000" dirty="0" smtClean="0"/>
              <a:t>avremo che </a:t>
            </a:r>
            <a:r>
              <a:rPr lang="it-IT" sz="2000" b="1" dirty="0" smtClean="0"/>
              <a:t>log F = (log </a:t>
            </a:r>
            <a:r>
              <a:rPr lang="it-IT" sz="2000" b="1" dirty="0" err="1" smtClean="0"/>
              <a:t>Cf</a:t>
            </a:r>
            <a:r>
              <a:rPr lang="it-IT" sz="2000" b="1" dirty="0" smtClean="0"/>
              <a:t> </a:t>
            </a:r>
            <a:r>
              <a:rPr lang="it-IT" sz="2000" b="1" dirty="0" err="1" smtClean="0"/>
              <a:t>–logCg</a:t>
            </a:r>
            <a:r>
              <a:rPr lang="it-IT" sz="2000" b="1" dirty="0" smtClean="0"/>
              <a:t>)/(D-1)</a:t>
            </a:r>
          </a:p>
          <a:p>
            <a:endParaRPr lang="it-IT" sz="2000" dirty="0"/>
          </a:p>
          <a:p>
            <a:r>
              <a:rPr lang="it-IT" sz="2000" dirty="0" smtClean="0"/>
              <a:t>Facciamo lo stesso per l’elemento incompatibile in cui la formula può</a:t>
            </a:r>
          </a:p>
          <a:p>
            <a:r>
              <a:rPr lang="it-IT" sz="2000" dirty="0" smtClean="0"/>
              <a:t>essere semplificata nella già vista  </a:t>
            </a:r>
            <a:r>
              <a:rPr lang="it-IT" sz="2000" b="1" dirty="0" err="1" smtClean="0"/>
              <a:t>Cf</a:t>
            </a:r>
            <a:r>
              <a:rPr lang="it-IT" sz="2000" b="1" dirty="0" smtClean="0"/>
              <a:t> = Cg*F</a:t>
            </a:r>
            <a:r>
              <a:rPr lang="it-IT" sz="2000" b="1" baseline="30000" dirty="0" smtClean="0"/>
              <a:t>-1</a:t>
            </a:r>
            <a:r>
              <a:rPr lang="it-IT" sz="2000" b="1" dirty="0" smtClean="0"/>
              <a:t>   </a:t>
            </a:r>
            <a:endParaRPr lang="it-IT" sz="2000" b="1" dirty="0"/>
          </a:p>
        </p:txBody>
      </p:sp>
      <p:sp>
        <p:nvSpPr>
          <p:cNvPr id="9" name="Rettangolo 8"/>
          <p:cNvSpPr/>
          <p:nvPr/>
        </p:nvSpPr>
        <p:spPr>
          <a:xfrm>
            <a:off x="899592" y="5013176"/>
            <a:ext cx="4752528" cy="584775"/>
          </a:xfrm>
          <a:prstGeom prst="rect">
            <a:avLst/>
          </a:prstGeom>
        </p:spPr>
        <p:txBody>
          <a:bodyPr wrap="square">
            <a:spAutoFit/>
          </a:bodyPr>
          <a:lstStyle/>
          <a:p>
            <a:r>
              <a:rPr lang="en-US" sz="3200" dirty="0" err="1" smtClean="0">
                <a:solidFill>
                  <a:srgbClr val="FF0000"/>
                </a:solidFill>
                <a:effectLst>
                  <a:outerShdw blurRad="38100" dist="38100" dir="2700000" algn="tl">
                    <a:srgbClr val="000000"/>
                  </a:outerShdw>
                </a:effectLst>
              </a:rPr>
              <a:t>logF</a:t>
            </a:r>
            <a:r>
              <a:rPr lang="en-US" sz="3200" dirty="0" smtClean="0">
                <a:solidFill>
                  <a:srgbClr val="FF0000"/>
                </a:solidFill>
                <a:effectLst>
                  <a:outerShdw blurRad="38100" dist="38100" dir="2700000" algn="tl">
                    <a:srgbClr val="000000"/>
                  </a:outerShdw>
                </a:effectLst>
              </a:rPr>
              <a:t>= logC</a:t>
            </a:r>
            <a:r>
              <a:rPr lang="en-US" sz="3200" baseline="-25000" dirty="0" smtClean="0">
                <a:solidFill>
                  <a:srgbClr val="FF0000"/>
                </a:solidFill>
                <a:effectLst>
                  <a:outerShdw blurRad="38100" dist="38100" dir="2700000" algn="tl">
                    <a:srgbClr val="000000"/>
                  </a:outerShdw>
                </a:effectLst>
              </a:rPr>
              <a:t>f</a:t>
            </a:r>
            <a:r>
              <a:rPr lang="en-US" sz="3200" dirty="0" smtClean="0">
                <a:solidFill>
                  <a:srgbClr val="FF0000"/>
                </a:solidFill>
                <a:effectLst>
                  <a:outerShdw blurRad="38100" dist="38100" dir="2700000" algn="tl">
                    <a:srgbClr val="000000"/>
                  </a:outerShdw>
                </a:effectLst>
              </a:rPr>
              <a:t> + logC</a:t>
            </a:r>
            <a:r>
              <a:rPr lang="en-US" sz="3200" baseline="-25000" dirty="0" smtClean="0">
                <a:solidFill>
                  <a:srgbClr val="FF0000"/>
                </a:solidFill>
                <a:effectLst>
                  <a:outerShdw blurRad="38100" dist="38100" dir="2700000" algn="tl">
                    <a:srgbClr val="000000"/>
                  </a:outerShdw>
                </a:effectLst>
              </a:rPr>
              <a:t>g</a:t>
            </a:r>
            <a:r>
              <a:rPr lang="en-US" sz="3200" dirty="0" smtClean="0">
                <a:solidFill>
                  <a:srgbClr val="FF0000"/>
                </a:solidFill>
                <a:effectLst>
                  <a:outerShdw blurRad="38100" dist="38100" dir="2700000" algn="tl">
                    <a:srgbClr val="000000"/>
                  </a:outerShdw>
                </a:effectLst>
              </a:rPr>
              <a:t> </a:t>
            </a:r>
            <a:endParaRPr lang="it-IT" sz="3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r>
              <a:rPr lang="en-US"/>
              <a:t>22.11.04</a:t>
            </a:r>
          </a:p>
        </p:txBody>
      </p:sp>
      <p:sp>
        <p:nvSpPr>
          <p:cNvPr id="5" name="Segnaposto numero diapositiva 5"/>
          <p:cNvSpPr>
            <a:spLocks noGrp="1"/>
          </p:cNvSpPr>
          <p:nvPr>
            <p:ph type="sldNum" sz="quarter" idx="12"/>
          </p:nvPr>
        </p:nvSpPr>
        <p:spPr/>
        <p:txBody>
          <a:bodyPr/>
          <a:lstStyle/>
          <a:p>
            <a:fld id="{A91AC569-B8E5-4266-9F50-53321215BB9C}" type="slidenum">
              <a:rPr lang="en-US"/>
              <a:pPr/>
              <a:t>4</a:t>
            </a:fld>
            <a:endParaRPr lang="en-US"/>
          </a:p>
        </p:txBody>
      </p:sp>
      <p:sp>
        <p:nvSpPr>
          <p:cNvPr id="327682" name="Rectangle 2"/>
          <p:cNvSpPr>
            <a:spLocks noGrp="1" noChangeArrowheads="1"/>
          </p:cNvSpPr>
          <p:nvPr>
            <p:ph type="title"/>
          </p:nvPr>
        </p:nvSpPr>
        <p:spPr/>
        <p:txBody>
          <a:bodyPr/>
          <a:lstStyle/>
          <a:p>
            <a:r>
              <a:rPr lang="it-IT"/>
              <a:t>Legame ionico</a:t>
            </a:r>
          </a:p>
        </p:txBody>
      </p:sp>
      <p:sp>
        <p:nvSpPr>
          <p:cNvPr id="327683" name="Rectangle 3"/>
          <p:cNvSpPr>
            <a:spLocks noGrp="1" noChangeArrowheads="1"/>
          </p:cNvSpPr>
          <p:nvPr>
            <p:ph type="body" idx="1"/>
          </p:nvPr>
        </p:nvSpPr>
        <p:spPr>
          <a:xfrm>
            <a:off x="209551" y="1233488"/>
            <a:ext cx="8629650" cy="5449887"/>
          </a:xfrm>
        </p:spPr>
        <p:txBody>
          <a:bodyPr/>
          <a:lstStyle/>
          <a:p>
            <a:pPr>
              <a:lnSpc>
                <a:spcPct val="90000"/>
              </a:lnSpc>
            </a:pPr>
            <a:r>
              <a:rPr lang="it-IT" sz="2000"/>
              <a:t>Un composto solido ionico può essere pensato come un impacchettamento di sfere di divere dimensioni (ogni elemento un raggio diverso)</a:t>
            </a:r>
          </a:p>
          <a:p>
            <a:pPr>
              <a:lnSpc>
                <a:spcPct val="90000"/>
              </a:lnSpc>
            </a:pPr>
            <a:r>
              <a:rPr lang="it-IT" sz="2000"/>
              <a:t>Un composto ionico sarà più stabile se</a:t>
            </a:r>
          </a:p>
          <a:p>
            <a:pPr lvl="1">
              <a:lnSpc>
                <a:spcPct val="90000"/>
              </a:lnSpc>
            </a:pPr>
            <a:r>
              <a:rPr lang="it-IT" sz="1800"/>
              <a:t>Gli ioni sono combinati in modo da dar luogo a un cristallo elettrostaticamente neutro: nel salgemma Na e Cl hanno la stessa carica (opposta) e devono esserci lo stesso numero di atomi di Na</a:t>
            </a:r>
            <a:r>
              <a:rPr lang="it-IT" sz="1800" baseline="30000"/>
              <a:t>+</a:t>
            </a:r>
            <a:r>
              <a:rPr lang="it-IT" sz="1800"/>
              <a:t> e di Cl </a:t>
            </a:r>
            <a:r>
              <a:rPr lang="it-IT" sz="1800" baseline="30000"/>
              <a:t>–</a:t>
            </a:r>
            <a:r>
              <a:rPr lang="it-IT" sz="1800"/>
              <a:t> (–&gt; NaCl); nella fluorite Ca</a:t>
            </a:r>
            <a:r>
              <a:rPr lang="it-IT" sz="1800" baseline="30000"/>
              <a:t>2+</a:t>
            </a:r>
            <a:r>
              <a:rPr lang="it-IT" sz="1800"/>
              <a:t> ha carica doppia rispetto a F</a:t>
            </a:r>
            <a:r>
              <a:rPr lang="it-IT" sz="1800" baseline="30000"/>
              <a:t>–</a:t>
            </a:r>
            <a:r>
              <a:rPr lang="it-IT" sz="1800"/>
              <a:t> e deve quindi esserci un numero di ioni F  doppio rispetto agli ioni Ca (–&gt; CaF</a:t>
            </a:r>
            <a:r>
              <a:rPr lang="it-IT" sz="1800" baseline="-25000"/>
              <a:t>2</a:t>
            </a:r>
            <a:r>
              <a:rPr lang="it-IT" sz="1800"/>
              <a:t>)</a:t>
            </a:r>
          </a:p>
          <a:p>
            <a:pPr lvl="1">
              <a:lnSpc>
                <a:spcPct val="90000"/>
              </a:lnSpc>
            </a:pPr>
            <a:r>
              <a:rPr lang="it-IT" sz="1800"/>
              <a:t>La distanza tra ioni a carica opposta deve approssimare la distanza di equilibrio, in modo che le forze attrattive siono massimizzate</a:t>
            </a:r>
          </a:p>
          <a:p>
            <a:pPr lvl="1">
              <a:lnSpc>
                <a:spcPct val="90000"/>
              </a:lnSpc>
            </a:pPr>
            <a:r>
              <a:rPr lang="it-IT" sz="1800"/>
              <a:t>Ogni catione deve essere circondato dal massimo numero di anioni possibile secondo le loro dimensioni relative, in modo da raggiungere il massimo grado di interazione attrattiva tra a nione e catione; il numero di di anioni che immediatamente circondano un catione nelle tre dimensioni è detto numero di coordinazione, e la disposizione di questi anioni intorno al catione è detta poliedro di coordinazione</a:t>
            </a:r>
          </a:p>
          <a:p>
            <a:pPr>
              <a:lnSpc>
                <a:spcPct val="90000"/>
              </a:lnSpc>
            </a:pPr>
            <a:r>
              <a:rPr lang="it-IT" sz="2000"/>
              <a:t>La disposizione di atomi in un composto (cristallo) dipende da</a:t>
            </a:r>
          </a:p>
          <a:p>
            <a:pPr lvl="1">
              <a:lnSpc>
                <a:spcPct val="90000"/>
              </a:lnSpc>
            </a:pPr>
            <a:r>
              <a:rPr lang="it-IT" sz="2000" b="1" u="sng">
                <a:solidFill>
                  <a:srgbClr val="1822CD"/>
                </a:solidFill>
              </a:rPr>
              <a:t>Carica</a:t>
            </a:r>
            <a:endParaRPr lang="it-IT" sz="2000" b="1" u="sng"/>
          </a:p>
          <a:p>
            <a:pPr lvl="1">
              <a:lnSpc>
                <a:spcPct val="90000"/>
              </a:lnSpc>
            </a:pPr>
            <a:r>
              <a:rPr lang="it-IT" sz="2000" b="1" u="sng">
                <a:solidFill>
                  <a:srgbClr val="1822CD"/>
                </a:solidFill>
              </a:rPr>
              <a:t>Dimensioni</a:t>
            </a:r>
            <a:endParaRPr lang="it-IT" sz="2000" b="1" u="sng"/>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0" y="0"/>
            <a:ext cx="9144000" cy="68580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p:cNvSpPr txBox="1"/>
          <p:nvPr/>
        </p:nvSpPr>
        <p:spPr>
          <a:xfrm>
            <a:off x="1259632" y="692696"/>
            <a:ext cx="4079515" cy="400110"/>
          </a:xfrm>
          <a:prstGeom prst="rect">
            <a:avLst/>
          </a:prstGeom>
          <a:noFill/>
        </p:spPr>
        <p:txBody>
          <a:bodyPr wrap="none" rtlCol="0">
            <a:spAutoFit/>
          </a:bodyPr>
          <a:lstStyle/>
          <a:p>
            <a:r>
              <a:rPr lang="it-IT" sz="2000" dirty="0" smtClean="0"/>
              <a:t>Eguagliando le due funzioni si ottiene</a:t>
            </a:r>
            <a:endParaRPr lang="it-IT" sz="2000" dirty="0"/>
          </a:p>
        </p:txBody>
      </p:sp>
      <p:sp>
        <p:nvSpPr>
          <p:cNvPr id="5" name="Rettangolo 4"/>
          <p:cNvSpPr/>
          <p:nvPr/>
        </p:nvSpPr>
        <p:spPr>
          <a:xfrm>
            <a:off x="611560" y="1340768"/>
            <a:ext cx="8060220" cy="646331"/>
          </a:xfrm>
          <a:prstGeom prst="rect">
            <a:avLst/>
          </a:prstGeom>
        </p:spPr>
        <p:txBody>
          <a:bodyPr wrap="none">
            <a:spAutoFit/>
          </a:bodyPr>
          <a:lstStyle/>
          <a:p>
            <a:r>
              <a:rPr lang="en-US" sz="3600" dirty="0" err="1" smtClean="0">
                <a:solidFill>
                  <a:srgbClr val="FF0000"/>
                </a:solidFill>
                <a:effectLst>
                  <a:outerShdw blurRad="38100" dist="38100" dir="2700000" algn="tl">
                    <a:srgbClr val="000000"/>
                  </a:outerShdw>
                </a:effectLst>
              </a:rPr>
              <a:t>logC</a:t>
            </a:r>
            <a:r>
              <a:rPr lang="en-US" sz="3600" baseline="-25000" dirty="0" err="1" smtClean="0">
                <a:solidFill>
                  <a:srgbClr val="FF0000"/>
                </a:solidFill>
                <a:effectLst>
                  <a:outerShdw blurRad="38100" dist="38100" dir="2700000" algn="tl">
                    <a:srgbClr val="000000"/>
                  </a:outerShdw>
                </a:effectLst>
              </a:rPr>
              <a:t>fni</a:t>
            </a:r>
            <a:r>
              <a:rPr lang="en-US" sz="3600" dirty="0" smtClean="0">
                <a:solidFill>
                  <a:srgbClr val="FF0000"/>
                </a:solidFill>
                <a:effectLst>
                  <a:outerShdw blurRad="38100" dist="38100" dir="2700000" algn="tl">
                    <a:srgbClr val="000000"/>
                  </a:outerShdw>
                </a:effectLst>
              </a:rPr>
              <a:t>= (1-D) </a:t>
            </a:r>
            <a:r>
              <a:rPr lang="en-US" sz="3600" dirty="0" err="1" smtClean="0">
                <a:solidFill>
                  <a:srgbClr val="FF0000"/>
                </a:solidFill>
                <a:effectLst>
                  <a:outerShdw blurRad="38100" dist="38100" dir="2700000" algn="tl">
                    <a:srgbClr val="000000"/>
                  </a:outerShdw>
                </a:effectLst>
              </a:rPr>
              <a:t>logC</a:t>
            </a:r>
            <a:r>
              <a:rPr lang="en-US" sz="3600" baseline="-25000" dirty="0" err="1" smtClean="0">
                <a:solidFill>
                  <a:srgbClr val="FF0000"/>
                </a:solidFill>
                <a:effectLst>
                  <a:outerShdw blurRad="38100" dist="38100" dir="2700000" algn="tl">
                    <a:srgbClr val="000000"/>
                  </a:outerShdw>
                </a:effectLst>
              </a:rPr>
              <a:t>fLa</a:t>
            </a:r>
            <a:r>
              <a:rPr lang="en-US" sz="3600" dirty="0" smtClean="0">
                <a:solidFill>
                  <a:srgbClr val="FF0000"/>
                </a:solidFill>
                <a:effectLst>
                  <a:outerShdw blurRad="38100" dist="38100" dir="2700000" algn="tl">
                    <a:srgbClr val="000000"/>
                  </a:outerShdw>
                </a:effectLst>
              </a:rPr>
              <a:t> – (1-D)log C</a:t>
            </a:r>
            <a:r>
              <a:rPr lang="en-US" sz="3600" baseline="-25000" dirty="0" smtClean="0">
                <a:solidFill>
                  <a:srgbClr val="FF0000"/>
                </a:solidFill>
                <a:effectLst>
                  <a:outerShdw blurRad="38100" dist="38100" dir="2700000" algn="tl">
                    <a:srgbClr val="000000"/>
                  </a:outerShdw>
                </a:effectLst>
              </a:rPr>
              <a:t>gLa</a:t>
            </a:r>
            <a:r>
              <a:rPr lang="en-US" sz="3600" dirty="0" smtClean="0">
                <a:solidFill>
                  <a:srgbClr val="FF0000"/>
                </a:solidFill>
                <a:effectLst>
                  <a:outerShdw blurRad="38100" dist="38100" dir="2700000" algn="tl">
                    <a:srgbClr val="000000"/>
                  </a:outerShdw>
                </a:effectLst>
              </a:rPr>
              <a:t>+logC</a:t>
            </a:r>
            <a:r>
              <a:rPr lang="en-US" sz="3600" baseline="-25000" dirty="0" smtClean="0">
                <a:solidFill>
                  <a:srgbClr val="FF0000"/>
                </a:solidFill>
                <a:effectLst>
                  <a:outerShdw blurRad="38100" dist="38100" dir="2700000" algn="tl">
                    <a:srgbClr val="000000"/>
                  </a:outerShdw>
                </a:effectLst>
              </a:rPr>
              <a:t>gNi</a:t>
            </a:r>
            <a:endParaRPr lang="it-IT" sz="3600" baseline="-25000" dirty="0">
              <a:solidFill>
                <a:srgbClr val="FF0000"/>
              </a:solidFill>
            </a:endParaRPr>
          </a:p>
        </p:txBody>
      </p:sp>
      <p:sp>
        <p:nvSpPr>
          <p:cNvPr id="6" name="CasellaDiTesto 5"/>
          <p:cNvSpPr txBox="1"/>
          <p:nvPr/>
        </p:nvSpPr>
        <p:spPr>
          <a:xfrm>
            <a:off x="1475656" y="2636912"/>
            <a:ext cx="4931158" cy="707886"/>
          </a:xfrm>
          <a:prstGeom prst="rect">
            <a:avLst/>
          </a:prstGeom>
          <a:noFill/>
        </p:spPr>
        <p:txBody>
          <a:bodyPr wrap="none" rtlCol="0">
            <a:spAutoFit/>
          </a:bodyPr>
          <a:lstStyle/>
          <a:p>
            <a:r>
              <a:rPr lang="it-IT" sz="4000" dirty="0" smtClean="0"/>
              <a:t>Y =   a     x        -            b</a:t>
            </a:r>
            <a:endParaRPr lang="it-IT" sz="4000" dirty="0"/>
          </a:p>
        </p:txBody>
      </p:sp>
      <p:sp>
        <p:nvSpPr>
          <p:cNvPr id="7" name="CasellaDiTesto 6"/>
          <p:cNvSpPr txBox="1"/>
          <p:nvPr/>
        </p:nvSpPr>
        <p:spPr>
          <a:xfrm>
            <a:off x="467544" y="3717032"/>
            <a:ext cx="8339655" cy="707886"/>
          </a:xfrm>
          <a:prstGeom prst="rect">
            <a:avLst/>
          </a:prstGeom>
          <a:noFill/>
        </p:spPr>
        <p:txBody>
          <a:bodyPr wrap="none" rtlCol="0">
            <a:spAutoFit/>
          </a:bodyPr>
          <a:lstStyle/>
          <a:p>
            <a:r>
              <a:rPr lang="it-IT" sz="2000" b="1" dirty="0" smtClean="0"/>
              <a:t>Si tratta quindi di una retta il cui coefficiente angolare (1-D) consente </a:t>
            </a:r>
          </a:p>
          <a:p>
            <a:r>
              <a:rPr lang="it-IT" sz="2000" b="1" dirty="0" smtClean="0"/>
              <a:t>di calcolare il coefficiente globale di distribuzione per l’elemento compatibile</a:t>
            </a:r>
            <a:endParaRPr lang="it-IT" sz="2000" b="1"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0"/>
            <a:ext cx="9144000" cy="68580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7410" name="Picture 2" descr="bilogaritmici"/>
          <p:cNvPicPr>
            <a:picLocks noChangeAspect="1" noChangeArrowheads="1"/>
          </p:cNvPicPr>
          <p:nvPr/>
        </p:nvPicPr>
        <p:blipFill>
          <a:blip r:embed="rId2" cstate="print"/>
          <a:srcRect/>
          <a:stretch>
            <a:fillRect/>
          </a:stretch>
        </p:blipFill>
        <p:spPr bwMode="auto">
          <a:xfrm>
            <a:off x="1547664" y="260648"/>
            <a:ext cx="5652120" cy="6381426"/>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2" cstate="print"/>
          <a:srcRect/>
          <a:stretch>
            <a:fillRect/>
          </a:stretch>
        </p:blipFill>
        <p:spPr bwMode="auto">
          <a:xfrm>
            <a:off x="2267744" y="283930"/>
            <a:ext cx="4680520" cy="6388423"/>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251520" y="188640"/>
            <a:ext cx="8640960" cy="63367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CasellaDiTesto 3"/>
          <p:cNvSpPr txBox="1"/>
          <p:nvPr/>
        </p:nvSpPr>
        <p:spPr>
          <a:xfrm>
            <a:off x="1172525" y="1484784"/>
            <a:ext cx="6859122" cy="1815882"/>
          </a:xfrm>
          <a:prstGeom prst="rect">
            <a:avLst/>
          </a:prstGeom>
          <a:noFill/>
        </p:spPr>
        <p:txBody>
          <a:bodyPr wrap="none" rtlCol="0">
            <a:spAutoFit/>
          </a:bodyPr>
          <a:lstStyle/>
          <a:p>
            <a:pPr algn="ctr"/>
            <a:r>
              <a:rPr lang="it-IT" sz="2800" b="1" dirty="0" smtClean="0"/>
              <a:t>Alcuni esempi di uso dei diagrammi </a:t>
            </a:r>
            <a:r>
              <a:rPr lang="it-IT" sz="2800" b="1" dirty="0" err="1" smtClean="0"/>
              <a:t>bivariati</a:t>
            </a:r>
            <a:r>
              <a:rPr lang="it-IT" sz="2800" b="1" dirty="0" smtClean="0"/>
              <a:t> </a:t>
            </a:r>
          </a:p>
          <a:p>
            <a:pPr algn="ctr"/>
            <a:r>
              <a:rPr lang="it-IT" sz="2800" b="1" dirty="0" smtClean="0"/>
              <a:t>nei sedimenti e nelle problematiche </a:t>
            </a:r>
          </a:p>
          <a:p>
            <a:pPr algn="ctr"/>
            <a:endParaRPr lang="it-IT" sz="2800" b="1" dirty="0" smtClean="0"/>
          </a:p>
          <a:p>
            <a:pPr algn="ctr"/>
            <a:r>
              <a:rPr lang="it-IT" sz="2800" b="1" dirty="0" smtClean="0"/>
              <a:t>ambientali</a:t>
            </a:r>
            <a:endParaRPr lang="en-GB" sz="2800" b="1"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tangolo 10"/>
          <p:cNvSpPr/>
          <p:nvPr/>
        </p:nvSpPr>
        <p:spPr>
          <a:xfrm>
            <a:off x="251520" y="188640"/>
            <a:ext cx="8712968" cy="6480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asellaDiTesto 9"/>
          <p:cNvSpPr txBox="1"/>
          <p:nvPr/>
        </p:nvSpPr>
        <p:spPr>
          <a:xfrm>
            <a:off x="7164288" y="2132856"/>
            <a:ext cx="1450846" cy="2862322"/>
          </a:xfrm>
          <a:prstGeom prst="rect">
            <a:avLst/>
          </a:prstGeom>
          <a:noFill/>
        </p:spPr>
        <p:txBody>
          <a:bodyPr wrap="none" rtlCol="0">
            <a:spAutoFit/>
          </a:bodyPr>
          <a:lstStyle/>
          <a:p>
            <a:r>
              <a:rPr lang="it-IT" dirty="0" smtClean="0"/>
              <a:t>Nei Magmi  </a:t>
            </a:r>
          </a:p>
          <a:p>
            <a:endParaRPr lang="it-IT" dirty="0" smtClean="0"/>
          </a:p>
          <a:p>
            <a:r>
              <a:rPr lang="it-IT" dirty="0" smtClean="0"/>
              <a:t>Fe e Mn sono</a:t>
            </a:r>
          </a:p>
          <a:p>
            <a:endParaRPr lang="it-IT" dirty="0" smtClean="0"/>
          </a:p>
          <a:p>
            <a:r>
              <a:rPr lang="it-IT" dirty="0" smtClean="0"/>
              <a:t>Vicarianti</a:t>
            </a:r>
          </a:p>
          <a:p>
            <a:endParaRPr lang="it-IT" dirty="0" smtClean="0"/>
          </a:p>
          <a:p>
            <a:endParaRPr lang="it-IT" dirty="0" smtClean="0"/>
          </a:p>
          <a:p>
            <a:r>
              <a:rPr lang="it-IT" dirty="0" smtClean="0"/>
              <a:t>Qui no!</a:t>
            </a:r>
          </a:p>
          <a:p>
            <a:endParaRPr lang="it-IT" dirty="0" smtClean="0"/>
          </a:p>
          <a:p>
            <a:r>
              <a:rPr lang="it-IT" dirty="0" err="1" smtClean="0"/>
              <a:t>perchè</a:t>
            </a:r>
            <a:endParaRPr lang="en-GB" dirty="0"/>
          </a:p>
        </p:txBody>
      </p:sp>
      <p:graphicFrame>
        <p:nvGraphicFramePr>
          <p:cNvPr id="12" name="Chart 1"/>
          <p:cNvGraphicFramePr>
            <a:graphicFrameLocks/>
          </p:cNvGraphicFramePr>
          <p:nvPr/>
        </p:nvGraphicFramePr>
        <p:xfrm>
          <a:off x="467544" y="332656"/>
          <a:ext cx="3240360" cy="27363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3"/>
          <p:cNvGraphicFramePr>
            <a:graphicFrameLocks/>
          </p:cNvGraphicFramePr>
          <p:nvPr/>
        </p:nvGraphicFramePr>
        <p:xfrm>
          <a:off x="3851920" y="332656"/>
          <a:ext cx="3096344" cy="27363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2"/>
          <p:cNvGraphicFramePr>
            <a:graphicFrameLocks/>
          </p:cNvGraphicFramePr>
          <p:nvPr/>
        </p:nvGraphicFramePr>
        <p:xfrm>
          <a:off x="467544" y="3140968"/>
          <a:ext cx="3240360" cy="273630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4"/>
          <p:cNvGraphicFramePr>
            <a:graphicFrameLocks/>
          </p:cNvGraphicFramePr>
          <p:nvPr/>
        </p:nvGraphicFramePr>
        <p:xfrm>
          <a:off x="3851920" y="3212976"/>
          <a:ext cx="3168352" cy="2664296"/>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idence time vs Ksw"/>
          <p:cNvPicPr>
            <a:picLocks noChangeAspect="1" noChangeArrowheads="1"/>
          </p:cNvPicPr>
          <p:nvPr/>
        </p:nvPicPr>
        <p:blipFill>
          <a:blip r:embed="rId2" cstate="print"/>
          <a:srcRect/>
          <a:stretch>
            <a:fillRect/>
          </a:stretch>
        </p:blipFill>
        <p:spPr bwMode="auto">
          <a:xfrm>
            <a:off x="1043608" y="0"/>
            <a:ext cx="7467600" cy="6867525"/>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tangolo 10"/>
          <p:cNvSpPr/>
          <p:nvPr/>
        </p:nvSpPr>
        <p:spPr>
          <a:xfrm>
            <a:off x="179512" y="188640"/>
            <a:ext cx="8640960" cy="64087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Connettore 1 9"/>
          <p:cNvCxnSpPr/>
          <p:nvPr/>
        </p:nvCxnSpPr>
        <p:spPr>
          <a:xfrm>
            <a:off x="4355976" y="5445224"/>
            <a:ext cx="288032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8" name="Chart 10"/>
          <p:cNvGraphicFramePr>
            <a:graphicFrameLocks/>
          </p:cNvGraphicFramePr>
          <p:nvPr/>
        </p:nvGraphicFramePr>
        <p:xfrm>
          <a:off x="395536" y="404664"/>
          <a:ext cx="3456384" cy="28083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14"/>
          <p:cNvGraphicFramePr>
            <a:graphicFrameLocks/>
          </p:cNvGraphicFramePr>
          <p:nvPr/>
        </p:nvGraphicFramePr>
        <p:xfrm>
          <a:off x="3995936" y="404664"/>
          <a:ext cx="3528392" cy="28083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5"/>
          <p:cNvGraphicFramePr>
            <a:graphicFrameLocks/>
          </p:cNvGraphicFramePr>
          <p:nvPr/>
        </p:nvGraphicFramePr>
        <p:xfrm>
          <a:off x="395536" y="3356992"/>
          <a:ext cx="3456384" cy="266429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1"/>
          <p:cNvGraphicFramePr>
            <a:graphicFrameLocks/>
          </p:cNvGraphicFramePr>
          <p:nvPr/>
        </p:nvGraphicFramePr>
        <p:xfrm>
          <a:off x="4067944" y="3429000"/>
          <a:ext cx="3384376" cy="2592288"/>
        </p:xfrm>
        <a:graphic>
          <a:graphicData uri="http://schemas.openxmlformats.org/drawingml/2006/chart">
            <c:chart xmlns:c="http://schemas.openxmlformats.org/drawingml/2006/chart" xmlns:r="http://schemas.openxmlformats.org/officeDocument/2006/relationships" r:id="rId5"/>
          </a:graphicData>
        </a:graphic>
      </p:graphicFrame>
      <p:cxnSp>
        <p:nvCxnSpPr>
          <p:cNvPr id="15" name="Connettore 1 14"/>
          <p:cNvCxnSpPr/>
          <p:nvPr/>
        </p:nvCxnSpPr>
        <p:spPr>
          <a:xfrm>
            <a:off x="4499992" y="5373216"/>
            <a:ext cx="2520280"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sellaDiTesto 15"/>
          <p:cNvSpPr txBox="1"/>
          <p:nvPr/>
        </p:nvSpPr>
        <p:spPr>
          <a:xfrm>
            <a:off x="1187624" y="2276872"/>
            <a:ext cx="1406795" cy="369332"/>
          </a:xfrm>
          <a:prstGeom prst="rect">
            <a:avLst/>
          </a:prstGeom>
          <a:noFill/>
        </p:spPr>
        <p:txBody>
          <a:bodyPr wrap="none" rtlCol="0">
            <a:spAutoFit/>
          </a:bodyPr>
          <a:lstStyle/>
          <a:p>
            <a:r>
              <a:rPr lang="it-IT" dirty="0" smtClean="0"/>
              <a:t>U and L </a:t>
            </a:r>
            <a:r>
              <a:rPr lang="it-IT" dirty="0" err="1" smtClean="0"/>
              <a:t>crust</a:t>
            </a:r>
            <a:endParaRPr lang="en-GB"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179512" y="188640"/>
            <a:ext cx="8568952" cy="6264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9" name="Chart 21"/>
          <p:cNvGraphicFramePr>
            <a:graphicFrameLocks/>
          </p:cNvGraphicFramePr>
          <p:nvPr/>
        </p:nvGraphicFramePr>
        <p:xfrm>
          <a:off x="395536" y="404664"/>
          <a:ext cx="3672408" cy="25922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44"/>
          <p:cNvGraphicFramePr>
            <a:graphicFrameLocks/>
          </p:cNvGraphicFramePr>
          <p:nvPr/>
        </p:nvGraphicFramePr>
        <p:xfrm>
          <a:off x="395536" y="3140968"/>
          <a:ext cx="3672408" cy="28083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20"/>
          <p:cNvGraphicFramePr>
            <a:graphicFrameLocks/>
          </p:cNvGraphicFramePr>
          <p:nvPr/>
        </p:nvGraphicFramePr>
        <p:xfrm>
          <a:off x="4211960" y="404664"/>
          <a:ext cx="3528392" cy="259228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35"/>
          <p:cNvGraphicFramePr>
            <a:graphicFrameLocks/>
          </p:cNvGraphicFramePr>
          <p:nvPr/>
        </p:nvGraphicFramePr>
        <p:xfrm>
          <a:off x="467544" y="3501008"/>
          <a:ext cx="3744416" cy="30243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33"/>
          <p:cNvGraphicFramePr>
            <a:graphicFrameLocks/>
          </p:cNvGraphicFramePr>
          <p:nvPr/>
        </p:nvGraphicFramePr>
        <p:xfrm>
          <a:off x="4427984" y="3501008"/>
          <a:ext cx="3888432" cy="30243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15"/>
          <p:cNvGraphicFramePr>
            <a:graphicFrameLocks/>
          </p:cNvGraphicFramePr>
          <p:nvPr/>
        </p:nvGraphicFramePr>
        <p:xfrm>
          <a:off x="467544" y="188640"/>
          <a:ext cx="3744416" cy="3240360"/>
        </p:xfrm>
        <a:graphic>
          <a:graphicData uri="http://schemas.openxmlformats.org/drawingml/2006/chart">
            <c:chart xmlns:c="http://schemas.openxmlformats.org/drawingml/2006/chart" xmlns:r="http://schemas.openxmlformats.org/officeDocument/2006/relationships" r:id="rId4"/>
          </a:graphicData>
        </a:graphic>
      </p:graphicFrame>
      <p:cxnSp>
        <p:nvCxnSpPr>
          <p:cNvPr id="11" name="Connettore 1 10"/>
          <p:cNvCxnSpPr/>
          <p:nvPr/>
        </p:nvCxnSpPr>
        <p:spPr>
          <a:xfrm>
            <a:off x="971600" y="2348880"/>
            <a:ext cx="2952328"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CasellaDiTesto 13"/>
          <p:cNvSpPr txBox="1"/>
          <p:nvPr/>
        </p:nvSpPr>
        <p:spPr>
          <a:xfrm>
            <a:off x="4211960" y="2492896"/>
            <a:ext cx="2853666" cy="584775"/>
          </a:xfrm>
          <a:prstGeom prst="rect">
            <a:avLst/>
          </a:prstGeom>
          <a:noFill/>
        </p:spPr>
        <p:txBody>
          <a:bodyPr wrap="none" rtlCol="0">
            <a:spAutoFit/>
          </a:bodyPr>
          <a:lstStyle/>
          <a:p>
            <a:pPr algn="ctr">
              <a:defRPr sz="1000"/>
            </a:pPr>
            <a:r>
              <a:rPr lang="en-GB" sz="1600" dirty="0" smtClean="0">
                <a:solidFill>
                  <a:srgbClr val="000000"/>
                </a:solidFill>
                <a:latin typeface="Arial"/>
                <a:cs typeface="Arial"/>
              </a:rPr>
              <a:t>average of Sr content  in</a:t>
            </a:r>
          </a:p>
          <a:p>
            <a:pPr algn="ctr">
              <a:defRPr sz="1000"/>
            </a:pPr>
            <a:r>
              <a:rPr lang="en-GB" sz="1600" dirty="0" smtClean="0">
                <a:solidFill>
                  <a:srgbClr val="000000"/>
                </a:solidFill>
                <a:latin typeface="Arial"/>
                <a:cs typeface="Arial"/>
              </a:rPr>
              <a:t> regional carbonate formation</a:t>
            </a:r>
            <a:endParaRPr lang="en-GB" sz="1600" dirty="0"/>
          </a:p>
        </p:txBody>
      </p:sp>
      <p:graphicFrame>
        <p:nvGraphicFramePr>
          <p:cNvPr id="15" name="Chart 11"/>
          <p:cNvGraphicFramePr>
            <a:graphicFrameLocks/>
          </p:cNvGraphicFramePr>
          <p:nvPr/>
        </p:nvGraphicFramePr>
        <p:xfrm>
          <a:off x="4355976" y="188640"/>
          <a:ext cx="3744416" cy="2232248"/>
        </p:xfrm>
        <a:graphic>
          <a:graphicData uri="http://schemas.openxmlformats.org/drawingml/2006/chart">
            <c:chart xmlns:c="http://schemas.openxmlformats.org/drawingml/2006/chart" xmlns:r="http://schemas.openxmlformats.org/officeDocument/2006/relationships" r:id="rId5"/>
          </a:graphicData>
        </a:graphic>
      </p:graphicFrame>
      <p:sp>
        <p:nvSpPr>
          <p:cNvPr id="16" name="CasellaDiTesto 15"/>
          <p:cNvSpPr txBox="1"/>
          <p:nvPr/>
        </p:nvSpPr>
        <p:spPr>
          <a:xfrm>
            <a:off x="6792074" y="2996952"/>
            <a:ext cx="2351926" cy="369332"/>
          </a:xfrm>
          <a:prstGeom prst="rect">
            <a:avLst/>
          </a:prstGeom>
          <a:noFill/>
        </p:spPr>
        <p:txBody>
          <a:bodyPr wrap="none" rtlCol="0">
            <a:spAutoFit/>
          </a:bodyPr>
          <a:lstStyle/>
          <a:p>
            <a:r>
              <a:rPr lang="en-GB" dirty="0" smtClean="0">
                <a:solidFill>
                  <a:srgbClr val="000000"/>
                </a:solidFill>
                <a:latin typeface="Arial"/>
                <a:cs typeface="Arial"/>
              </a:rPr>
              <a:t>Dolomite Ca/Mg ratio</a:t>
            </a:r>
            <a:endParaRPr lang="en-GB" dirty="0"/>
          </a:p>
        </p:txBody>
      </p:sp>
      <p:cxnSp>
        <p:nvCxnSpPr>
          <p:cNvPr id="18" name="Connettore 1 17"/>
          <p:cNvCxnSpPr/>
          <p:nvPr/>
        </p:nvCxnSpPr>
        <p:spPr>
          <a:xfrm>
            <a:off x="4860032" y="1844824"/>
            <a:ext cx="34563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nettore 1 19"/>
          <p:cNvCxnSpPr/>
          <p:nvPr/>
        </p:nvCxnSpPr>
        <p:spPr>
          <a:xfrm>
            <a:off x="8316416" y="1844824"/>
            <a:ext cx="0" cy="1224136"/>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nettore 1 22"/>
          <p:cNvCxnSpPr/>
          <p:nvPr/>
        </p:nvCxnSpPr>
        <p:spPr>
          <a:xfrm>
            <a:off x="3923928" y="2348880"/>
            <a:ext cx="504056" cy="288032"/>
          </a:xfrm>
          <a:prstGeom prst="line">
            <a:avLst/>
          </a:prstGeom>
        </p:spPr>
        <p:style>
          <a:lnRef idx="1">
            <a:schemeClr val="accent1"/>
          </a:lnRef>
          <a:fillRef idx="0">
            <a:schemeClr val="accent1"/>
          </a:fillRef>
          <a:effectRef idx="0">
            <a:schemeClr val="accent1"/>
          </a:effectRef>
          <a:fontRef idx="minor">
            <a:schemeClr val="tx1"/>
          </a:fontRef>
        </p:style>
      </p:cxnSp>
      <p:sp>
        <p:nvSpPr>
          <p:cNvPr id="25" name="CasellaDiTesto 24"/>
          <p:cNvSpPr txBox="1"/>
          <p:nvPr/>
        </p:nvSpPr>
        <p:spPr>
          <a:xfrm>
            <a:off x="1907704" y="5085184"/>
            <a:ext cx="2464521" cy="369332"/>
          </a:xfrm>
          <a:prstGeom prst="rect">
            <a:avLst/>
          </a:prstGeom>
          <a:noFill/>
        </p:spPr>
        <p:txBody>
          <a:bodyPr wrap="none" rtlCol="0">
            <a:spAutoFit/>
          </a:bodyPr>
          <a:lstStyle/>
          <a:p>
            <a:r>
              <a:rPr lang="it-IT" dirty="0" smtClean="0"/>
              <a:t>Laguna + </a:t>
            </a:r>
            <a:r>
              <a:rPr lang="it-IT" dirty="0" err="1" smtClean="0"/>
              <a:t>mare+arenarie</a:t>
            </a:r>
            <a:endParaRPr lang="en-GB" dirty="0"/>
          </a:p>
        </p:txBody>
      </p:sp>
      <p:sp>
        <p:nvSpPr>
          <p:cNvPr id="26" name="CasellaDiTesto 25"/>
          <p:cNvSpPr txBox="1"/>
          <p:nvPr/>
        </p:nvSpPr>
        <p:spPr>
          <a:xfrm>
            <a:off x="2771800" y="1340768"/>
            <a:ext cx="1406795" cy="369332"/>
          </a:xfrm>
          <a:prstGeom prst="rect">
            <a:avLst/>
          </a:prstGeom>
          <a:noFill/>
        </p:spPr>
        <p:txBody>
          <a:bodyPr wrap="none" rtlCol="0">
            <a:spAutoFit/>
          </a:bodyPr>
          <a:lstStyle/>
          <a:p>
            <a:r>
              <a:rPr lang="it-IT" dirty="0" smtClean="0"/>
              <a:t>U and L </a:t>
            </a:r>
            <a:r>
              <a:rPr lang="it-IT" dirty="0" err="1" smtClean="0"/>
              <a:t>crust</a:t>
            </a:r>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 name="Segnaposto data 3"/>
          <p:cNvSpPr>
            <a:spLocks noGrp="1"/>
          </p:cNvSpPr>
          <p:nvPr>
            <p:ph type="dt" sz="half" idx="10"/>
          </p:nvPr>
        </p:nvSpPr>
        <p:spPr/>
        <p:txBody>
          <a:bodyPr/>
          <a:lstStyle/>
          <a:p>
            <a:r>
              <a:rPr lang="en-US"/>
              <a:t>22.11.04</a:t>
            </a:r>
          </a:p>
        </p:txBody>
      </p:sp>
      <p:sp>
        <p:nvSpPr>
          <p:cNvPr id="29" name="Segnaposto numero diapositiva 5"/>
          <p:cNvSpPr>
            <a:spLocks noGrp="1"/>
          </p:cNvSpPr>
          <p:nvPr>
            <p:ph type="sldNum" sz="quarter" idx="12"/>
          </p:nvPr>
        </p:nvSpPr>
        <p:spPr/>
        <p:txBody>
          <a:bodyPr/>
          <a:lstStyle/>
          <a:p>
            <a:fld id="{44266538-8286-4005-91ED-4463825F5E8F}" type="slidenum">
              <a:rPr lang="en-US"/>
              <a:pPr/>
              <a:t>5</a:t>
            </a:fld>
            <a:endParaRPr lang="en-US"/>
          </a:p>
        </p:txBody>
      </p:sp>
      <p:sp>
        <p:nvSpPr>
          <p:cNvPr id="328706" name="Rectangle 2"/>
          <p:cNvSpPr>
            <a:spLocks noGrp="1" noChangeArrowheads="1"/>
          </p:cNvSpPr>
          <p:nvPr>
            <p:ph type="title"/>
          </p:nvPr>
        </p:nvSpPr>
        <p:spPr>
          <a:xfrm>
            <a:off x="395536" y="188640"/>
            <a:ext cx="8229600" cy="1143000"/>
          </a:xfrm>
        </p:spPr>
        <p:txBody>
          <a:bodyPr/>
          <a:lstStyle/>
          <a:p>
            <a:r>
              <a:rPr lang="it-IT" sz="3200" dirty="0"/>
              <a:t>Dimensioni atomiche:</a:t>
            </a:r>
            <a:br>
              <a:rPr lang="it-IT" sz="3200" dirty="0"/>
            </a:br>
            <a:r>
              <a:rPr lang="it-IT" sz="3200" dirty="0"/>
              <a:t>Raggio ionico</a:t>
            </a:r>
          </a:p>
        </p:txBody>
      </p:sp>
      <p:sp>
        <p:nvSpPr>
          <p:cNvPr id="328707" name="Rectangle 3"/>
          <p:cNvSpPr>
            <a:spLocks noGrp="1" noChangeArrowheads="1"/>
          </p:cNvSpPr>
          <p:nvPr>
            <p:ph type="body" idx="1"/>
          </p:nvPr>
        </p:nvSpPr>
        <p:spPr>
          <a:xfrm>
            <a:off x="0" y="4751389"/>
            <a:ext cx="2930769" cy="2098675"/>
          </a:xfrm>
        </p:spPr>
        <p:txBody>
          <a:bodyPr>
            <a:normAutofit lnSpcReduction="10000"/>
          </a:bodyPr>
          <a:lstStyle/>
          <a:p>
            <a:pPr>
              <a:lnSpc>
                <a:spcPct val="90000"/>
              </a:lnSpc>
            </a:pPr>
            <a:r>
              <a:rPr lang="it-IT" sz="1800"/>
              <a:t>r</a:t>
            </a:r>
            <a:r>
              <a:rPr lang="it-IT" sz="1800" baseline="-25000"/>
              <a:t>0</a:t>
            </a:r>
            <a:r>
              <a:rPr lang="it-IT" sz="1800"/>
              <a:t> è la distanza tra i nuclei dei due ioni per la quale l'energia del sistema è minima (distanza di legame)</a:t>
            </a:r>
          </a:p>
          <a:p>
            <a:pPr>
              <a:lnSpc>
                <a:spcPct val="90000"/>
              </a:lnSpc>
            </a:pPr>
            <a:r>
              <a:rPr lang="it-IT" sz="1800"/>
              <a:t>r</a:t>
            </a:r>
            <a:r>
              <a:rPr lang="it-IT" sz="1800" baseline="-25000"/>
              <a:t>0</a:t>
            </a:r>
            <a:r>
              <a:rPr lang="it-IT" sz="1800"/>
              <a:t> può essere visto anche come la somma dei raggi dei due ioni</a:t>
            </a:r>
          </a:p>
        </p:txBody>
      </p:sp>
      <p:sp>
        <p:nvSpPr>
          <p:cNvPr id="328710" name="Freeform 6"/>
          <p:cNvSpPr>
            <a:spLocks/>
          </p:cNvSpPr>
          <p:nvPr/>
        </p:nvSpPr>
        <p:spPr bwMode="auto">
          <a:xfrm>
            <a:off x="4532436" y="3778251"/>
            <a:ext cx="4469423" cy="1387475"/>
          </a:xfrm>
          <a:custGeom>
            <a:avLst/>
            <a:gdLst/>
            <a:ahLst/>
            <a:cxnLst>
              <a:cxn ang="0">
                <a:pos x="3047" y="24"/>
              </a:cxn>
              <a:cxn ang="0">
                <a:pos x="1596" y="14"/>
              </a:cxn>
              <a:cxn ang="0">
                <a:pos x="600" y="14"/>
              </a:cxn>
              <a:cxn ang="0">
                <a:pos x="237" y="14"/>
              </a:cxn>
              <a:cxn ang="0">
                <a:pos x="33" y="33"/>
              </a:cxn>
              <a:cxn ang="0">
                <a:pos x="36" y="214"/>
              </a:cxn>
              <a:cxn ang="0">
                <a:pos x="82" y="651"/>
              </a:cxn>
              <a:cxn ang="0">
                <a:pos x="129" y="800"/>
              </a:cxn>
              <a:cxn ang="0">
                <a:pos x="222" y="865"/>
              </a:cxn>
              <a:cxn ang="0">
                <a:pos x="352" y="847"/>
              </a:cxn>
              <a:cxn ang="0">
                <a:pos x="538" y="763"/>
              </a:cxn>
              <a:cxn ang="0">
                <a:pos x="687" y="661"/>
              </a:cxn>
              <a:cxn ang="0">
                <a:pos x="826" y="558"/>
              </a:cxn>
              <a:cxn ang="0">
                <a:pos x="1115" y="419"/>
              </a:cxn>
              <a:cxn ang="0">
                <a:pos x="1319" y="372"/>
              </a:cxn>
              <a:cxn ang="0">
                <a:pos x="1654" y="326"/>
              </a:cxn>
              <a:cxn ang="0">
                <a:pos x="2194" y="279"/>
              </a:cxn>
              <a:cxn ang="0">
                <a:pos x="3050" y="270"/>
              </a:cxn>
            </a:cxnLst>
            <a:rect l="0" t="0" r="r" b="b"/>
            <a:pathLst>
              <a:path w="3050" h="873">
                <a:moveTo>
                  <a:pt x="3047" y="24"/>
                </a:moveTo>
                <a:cubicBezTo>
                  <a:pt x="2807" y="22"/>
                  <a:pt x="2004" y="16"/>
                  <a:pt x="1596" y="14"/>
                </a:cubicBezTo>
                <a:cubicBezTo>
                  <a:pt x="1188" y="12"/>
                  <a:pt x="826" y="14"/>
                  <a:pt x="600" y="14"/>
                </a:cubicBezTo>
                <a:cubicBezTo>
                  <a:pt x="374" y="14"/>
                  <a:pt x="331" y="11"/>
                  <a:pt x="237" y="14"/>
                </a:cubicBezTo>
                <a:cubicBezTo>
                  <a:pt x="143" y="17"/>
                  <a:pt x="66" y="0"/>
                  <a:pt x="33" y="33"/>
                </a:cubicBezTo>
                <a:cubicBezTo>
                  <a:pt x="0" y="66"/>
                  <a:pt x="28" y="111"/>
                  <a:pt x="36" y="214"/>
                </a:cubicBezTo>
                <a:cubicBezTo>
                  <a:pt x="44" y="317"/>
                  <a:pt x="67" y="553"/>
                  <a:pt x="82" y="651"/>
                </a:cubicBezTo>
                <a:cubicBezTo>
                  <a:pt x="97" y="749"/>
                  <a:pt x="106" y="764"/>
                  <a:pt x="129" y="800"/>
                </a:cubicBezTo>
                <a:cubicBezTo>
                  <a:pt x="152" y="836"/>
                  <a:pt x="185" y="857"/>
                  <a:pt x="222" y="865"/>
                </a:cubicBezTo>
                <a:cubicBezTo>
                  <a:pt x="259" y="873"/>
                  <a:pt x="299" y="864"/>
                  <a:pt x="352" y="847"/>
                </a:cubicBezTo>
                <a:cubicBezTo>
                  <a:pt x="405" y="830"/>
                  <a:pt x="482" y="794"/>
                  <a:pt x="538" y="763"/>
                </a:cubicBezTo>
                <a:cubicBezTo>
                  <a:pt x="594" y="732"/>
                  <a:pt x="639" y="695"/>
                  <a:pt x="687" y="661"/>
                </a:cubicBezTo>
                <a:cubicBezTo>
                  <a:pt x="735" y="627"/>
                  <a:pt x="755" y="598"/>
                  <a:pt x="826" y="558"/>
                </a:cubicBezTo>
                <a:cubicBezTo>
                  <a:pt x="897" y="518"/>
                  <a:pt x="1033" y="450"/>
                  <a:pt x="1115" y="419"/>
                </a:cubicBezTo>
                <a:cubicBezTo>
                  <a:pt x="1197" y="388"/>
                  <a:pt x="1229" y="387"/>
                  <a:pt x="1319" y="372"/>
                </a:cubicBezTo>
                <a:cubicBezTo>
                  <a:pt x="1409" y="357"/>
                  <a:pt x="1508" y="341"/>
                  <a:pt x="1654" y="326"/>
                </a:cubicBezTo>
                <a:cubicBezTo>
                  <a:pt x="1800" y="311"/>
                  <a:pt x="1961" y="288"/>
                  <a:pt x="2194" y="279"/>
                </a:cubicBezTo>
                <a:cubicBezTo>
                  <a:pt x="2427" y="270"/>
                  <a:pt x="2872" y="272"/>
                  <a:pt x="3050" y="270"/>
                </a:cubicBezTo>
              </a:path>
            </a:pathLst>
          </a:custGeom>
          <a:solidFill>
            <a:srgbClr val="CCFFFF"/>
          </a:solidFill>
          <a:ln w="38100" cmpd="sng">
            <a:noFill/>
            <a:round/>
            <a:headEnd/>
            <a:tailEnd/>
          </a:ln>
          <a:effectLst/>
        </p:spPr>
        <p:txBody>
          <a:bodyPr wrap="none" anchor="ctr"/>
          <a:lstStyle/>
          <a:p>
            <a:endParaRPr lang="it-IT"/>
          </a:p>
        </p:txBody>
      </p:sp>
      <p:sp>
        <p:nvSpPr>
          <p:cNvPr id="328713" name="Freeform 9"/>
          <p:cNvSpPr>
            <a:spLocks/>
          </p:cNvSpPr>
          <p:nvPr/>
        </p:nvSpPr>
        <p:spPr bwMode="auto">
          <a:xfrm>
            <a:off x="4487008" y="1201739"/>
            <a:ext cx="4514850" cy="3971925"/>
          </a:xfrm>
          <a:custGeom>
            <a:avLst/>
            <a:gdLst/>
            <a:ahLst/>
            <a:cxnLst>
              <a:cxn ang="0">
                <a:pos x="2" y="0"/>
              </a:cxn>
              <a:cxn ang="0">
                <a:pos x="2" y="84"/>
              </a:cxn>
              <a:cxn ang="0">
                <a:pos x="2" y="437"/>
              </a:cxn>
              <a:cxn ang="0">
                <a:pos x="11" y="986"/>
              </a:cxn>
              <a:cxn ang="0">
                <a:pos x="29" y="1340"/>
              </a:cxn>
              <a:cxn ang="0">
                <a:pos x="67" y="1842"/>
              </a:cxn>
              <a:cxn ang="0">
                <a:pos x="113" y="2279"/>
              </a:cxn>
              <a:cxn ang="0">
                <a:pos x="160" y="2428"/>
              </a:cxn>
              <a:cxn ang="0">
                <a:pos x="253" y="2493"/>
              </a:cxn>
              <a:cxn ang="0">
                <a:pos x="383" y="2475"/>
              </a:cxn>
              <a:cxn ang="0">
                <a:pos x="569" y="2391"/>
              </a:cxn>
              <a:cxn ang="0">
                <a:pos x="718" y="2289"/>
              </a:cxn>
              <a:cxn ang="0">
                <a:pos x="857" y="2186"/>
              </a:cxn>
              <a:cxn ang="0">
                <a:pos x="1146" y="2047"/>
              </a:cxn>
              <a:cxn ang="0">
                <a:pos x="1350" y="2000"/>
              </a:cxn>
              <a:cxn ang="0">
                <a:pos x="1685" y="1954"/>
              </a:cxn>
              <a:cxn ang="0">
                <a:pos x="2225" y="1907"/>
              </a:cxn>
              <a:cxn ang="0">
                <a:pos x="3081" y="1898"/>
              </a:cxn>
            </a:cxnLst>
            <a:rect l="0" t="0" r="r" b="b"/>
            <a:pathLst>
              <a:path w="3081" h="2501">
                <a:moveTo>
                  <a:pt x="2" y="0"/>
                </a:moveTo>
                <a:cubicBezTo>
                  <a:pt x="2" y="15"/>
                  <a:pt x="2" y="11"/>
                  <a:pt x="2" y="84"/>
                </a:cubicBezTo>
                <a:cubicBezTo>
                  <a:pt x="2" y="157"/>
                  <a:pt x="0" y="287"/>
                  <a:pt x="2" y="437"/>
                </a:cubicBezTo>
                <a:cubicBezTo>
                  <a:pt x="4" y="587"/>
                  <a:pt x="7" y="836"/>
                  <a:pt x="11" y="986"/>
                </a:cubicBezTo>
                <a:cubicBezTo>
                  <a:pt x="15" y="1136"/>
                  <a:pt x="20" y="1197"/>
                  <a:pt x="29" y="1340"/>
                </a:cubicBezTo>
                <a:cubicBezTo>
                  <a:pt x="38" y="1483"/>
                  <a:pt x="53" y="1686"/>
                  <a:pt x="67" y="1842"/>
                </a:cubicBezTo>
                <a:cubicBezTo>
                  <a:pt x="81" y="1998"/>
                  <a:pt x="98" y="2181"/>
                  <a:pt x="113" y="2279"/>
                </a:cubicBezTo>
                <a:cubicBezTo>
                  <a:pt x="128" y="2377"/>
                  <a:pt x="137" y="2392"/>
                  <a:pt x="160" y="2428"/>
                </a:cubicBezTo>
                <a:cubicBezTo>
                  <a:pt x="183" y="2464"/>
                  <a:pt x="216" y="2485"/>
                  <a:pt x="253" y="2493"/>
                </a:cubicBezTo>
                <a:cubicBezTo>
                  <a:pt x="290" y="2501"/>
                  <a:pt x="330" y="2492"/>
                  <a:pt x="383" y="2475"/>
                </a:cubicBezTo>
                <a:cubicBezTo>
                  <a:pt x="436" y="2458"/>
                  <a:pt x="513" y="2422"/>
                  <a:pt x="569" y="2391"/>
                </a:cubicBezTo>
                <a:cubicBezTo>
                  <a:pt x="625" y="2360"/>
                  <a:pt x="670" y="2323"/>
                  <a:pt x="718" y="2289"/>
                </a:cubicBezTo>
                <a:cubicBezTo>
                  <a:pt x="766" y="2255"/>
                  <a:pt x="786" y="2226"/>
                  <a:pt x="857" y="2186"/>
                </a:cubicBezTo>
                <a:cubicBezTo>
                  <a:pt x="928" y="2146"/>
                  <a:pt x="1064" y="2078"/>
                  <a:pt x="1146" y="2047"/>
                </a:cubicBezTo>
                <a:cubicBezTo>
                  <a:pt x="1228" y="2016"/>
                  <a:pt x="1260" y="2015"/>
                  <a:pt x="1350" y="2000"/>
                </a:cubicBezTo>
                <a:cubicBezTo>
                  <a:pt x="1440" y="1985"/>
                  <a:pt x="1539" y="1969"/>
                  <a:pt x="1685" y="1954"/>
                </a:cubicBezTo>
                <a:cubicBezTo>
                  <a:pt x="1831" y="1939"/>
                  <a:pt x="1992" y="1916"/>
                  <a:pt x="2225" y="1907"/>
                </a:cubicBezTo>
                <a:cubicBezTo>
                  <a:pt x="2458" y="1898"/>
                  <a:pt x="2903" y="1900"/>
                  <a:pt x="3081" y="1898"/>
                </a:cubicBezTo>
              </a:path>
            </a:pathLst>
          </a:custGeom>
          <a:noFill/>
          <a:ln w="38100" cmpd="sng">
            <a:solidFill>
              <a:srgbClr val="00CCFF"/>
            </a:solidFill>
            <a:round/>
            <a:headEnd/>
            <a:tailEnd/>
          </a:ln>
          <a:effectLst/>
        </p:spPr>
        <p:txBody>
          <a:bodyPr wrap="none" anchor="ctr"/>
          <a:lstStyle/>
          <a:p>
            <a:endParaRPr lang="it-IT"/>
          </a:p>
        </p:txBody>
      </p:sp>
      <p:sp>
        <p:nvSpPr>
          <p:cNvPr id="328714" name="Freeform 10"/>
          <p:cNvSpPr>
            <a:spLocks/>
          </p:cNvSpPr>
          <p:nvPr/>
        </p:nvSpPr>
        <p:spPr bwMode="auto">
          <a:xfrm>
            <a:off x="4607169" y="1201738"/>
            <a:ext cx="4390292" cy="2601912"/>
          </a:xfrm>
          <a:custGeom>
            <a:avLst/>
            <a:gdLst/>
            <a:ahLst/>
            <a:cxnLst>
              <a:cxn ang="0">
                <a:pos x="0" y="0"/>
              </a:cxn>
              <a:cxn ang="0">
                <a:pos x="28" y="567"/>
              </a:cxn>
              <a:cxn ang="0">
                <a:pos x="65" y="1023"/>
              </a:cxn>
              <a:cxn ang="0">
                <a:pos x="103" y="1358"/>
              </a:cxn>
              <a:cxn ang="0">
                <a:pos x="131" y="1470"/>
              </a:cxn>
              <a:cxn ang="0">
                <a:pos x="233" y="1563"/>
              </a:cxn>
              <a:cxn ang="0">
                <a:pos x="317" y="1600"/>
              </a:cxn>
              <a:cxn ang="0">
                <a:pos x="456" y="1628"/>
              </a:cxn>
              <a:cxn ang="0">
                <a:pos x="614" y="1637"/>
              </a:cxn>
              <a:cxn ang="0">
                <a:pos x="1647" y="1637"/>
              </a:cxn>
              <a:cxn ang="0">
                <a:pos x="2996" y="1637"/>
              </a:cxn>
            </a:cxnLst>
            <a:rect l="0" t="0" r="r" b="b"/>
            <a:pathLst>
              <a:path w="2996" h="1638">
                <a:moveTo>
                  <a:pt x="0" y="0"/>
                </a:moveTo>
                <a:cubicBezTo>
                  <a:pt x="8" y="198"/>
                  <a:pt x="17" y="397"/>
                  <a:pt x="28" y="567"/>
                </a:cubicBezTo>
                <a:cubicBezTo>
                  <a:pt x="39" y="737"/>
                  <a:pt x="53" y="891"/>
                  <a:pt x="65" y="1023"/>
                </a:cubicBezTo>
                <a:cubicBezTo>
                  <a:pt x="77" y="1155"/>
                  <a:pt x="92" y="1284"/>
                  <a:pt x="103" y="1358"/>
                </a:cubicBezTo>
                <a:cubicBezTo>
                  <a:pt x="114" y="1432"/>
                  <a:pt x="109" y="1436"/>
                  <a:pt x="131" y="1470"/>
                </a:cubicBezTo>
                <a:cubicBezTo>
                  <a:pt x="153" y="1504"/>
                  <a:pt x="202" y="1541"/>
                  <a:pt x="233" y="1563"/>
                </a:cubicBezTo>
                <a:cubicBezTo>
                  <a:pt x="264" y="1585"/>
                  <a:pt x="280" y="1589"/>
                  <a:pt x="317" y="1600"/>
                </a:cubicBezTo>
                <a:cubicBezTo>
                  <a:pt x="354" y="1611"/>
                  <a:pt x="407" y="1622"/>
                  <a:pt x="456" y="1628"/>
                </a:cubicBezTo>
                <a:cubicBezTo>
                  <a:pt x="505" y="1634"/>
                  <a:pt x="416" y="1636"/>
                  <a:pt x="614" y="1637"/>
                </a:cubicBezTo>
                <a:cubicBezTo>
                  <a:pt x="812" y="1638"/>
                  <a:pt x="1250" y="1637"/>
                  <a:pt x="1647" y="1637"/>
                </a:cubicBezTo>
                <a:cubicBezTo>
                  <a:pt x="2044" y="1637"/>
                  <a:pt x="2715" y="1637"/>
                  <a:pt x="2996" y="1637"/>
                </a:cubicBezTo>
              </a:path>
            </a:pathLst>
          </a:custGeom>
          <a:noFill/>
          <a:ln w="31750" cap="flat" cmpd="sng">
            <a:solidFill>
              <a:srgbClr val="00FF00"/>
            </a:solidFill>
            <a:prstDash val="dash"/>
            <a:round/>
            <a:headEnd/>
            <a:tailEnd/>
          </a:ln>
          <a:effectLst/>
        </p:spPr>
        <p:txBody>
          <a:bodyPr wrap="none" anchor="ctr"/>
          <a:lstStyle/>
          <a:p>
            <a:endParaRPr lang="it-IT"/>
          </a:p>
        </p:txBody>
      </p:sp>
      <p:sp>
        <p:nvSpPr>
          <p:cNvPr id="328715" name="Freeform 11"/>
          <p:cNvSpPr>
            <a:spLocks/>
          </p:cNvSpPr>
          <p:nvPr/>
        </p:nvSpPr>
        <p:spPr bwMode="auto">
          <a:xfrm>
            <a:off x="4689231" y="4211639"/>
            <a:ext cx="4295043" cy="2160587"/>
          </a:xfrm>
          <a:custGeom>
            <a:avLst/>
            <a:gdLst/>
            <a:ahLst/>
            <a:cxnLst>
              <a:cxn ang="0">
                <a:pos x="0" y="1361"/>
              </a:cxn>
              <a:cxn ang="0">
                <a:pos x="47" y="1156"/>
              </a:cxn>
              <a:cxn ang="0">
                <a:pos x="214" y="803"/>
              </a:cxn>
              <a:cxn ang="0">
                <a:pos x="502" y="459"/>
              </a:cxn>
              <a:cxn ang="0">
                <a:pos x="754" y="273"/>
              </a:cxn>
              <a:cxn ang="0">
                <a:pos x="1116" y="114"/>
              </a:cxn>
              <a:cxn ang="0">
                <a:pos x="1414" y="77"/>
              </a:cxn>
              <a:cxn ang="0">
                <a:pos x="1833" y="31"/>
              </a:cxn>
              <a:cxn ang="0">
                <a:pos x="2382" y="3"/>
              </a:cxn>
              <a:cxn ang="0">
                <a:pos x="2837" y="12"/>
              </a:cxn>
              <a:cxn ang="0">
                <a:pos x="2931" y="12"/>
              </a:cxn>
            </a:cxnLst>
            <a:rect l="0" t="0" r="r" b="b"/>
            <a:pathLst>
              <a:path w="2931" h="1361">
                <a:moveTo>
                  <a:pt x="0" y="1361"/>
                </a:moveTo>
                <a:cubicBezTo>
                  <a:pt x="5" y="1305"/>
                  <a:pt x="11" y="1249"/>
                  <a:pt x="47" y="1156"/>
                </a:cubicBezTo>
                <a:cubicBezTo>
                  <a:pt x="83" y="1063"/>
                  <a:pt x="138" y="919"/>
                  <a:pt x="214" y="803"/>
                </a:cubicBezTo>
                <a:cubicBezTo>
                  <a:pt x="290" y="687"/>
                  <a:pt x="412" y="547"/>
                  <a:pt x="502" y="459"/>
                </a:cubicBezTo>
                <a:cubicBezTo>
                  <a:pt x="592" y="371"/>
                  <a:pt x="652" y="330"/>
                  <a:pt x="754" y="273"/>
                </a:cubicBezTo>
                <a:cubicBezTo>
                  <a:pt x="856" y="216"/>
                  <a:pt x="1006" y="147"/>
                  <a:pt x="1116" y="114"/>
                </a:cubicBezTo>
                <a:cubicBezTo>
                  <a:pt x="1226" y="81"/>
                  <a:pt x="1295" y="91"/>
                  <a:pt x="1414" y="77"/>
                </a:cubicBezTo>
                <a:cubicBezTo>
                  <a:pt x="1533" y="63"/>
                  <a:pt x="1672" y="43"/>
                  <a:pt x="1833" y="31"/>
                </a:cubicBezTo>
                <a:cubicBezTo>
                  <a:pt x="1994" y="19"/>
                  <a:pt x="2215" y="6"/>
                  <a:pt x="2382" y="3"/>
                </a:cubicBezTo>
                <a:cubicBezTo>
                  <a:pt x="2549" y="0"/>
                  <a:pt x="2746" y="11"/>
                  <a:pt x="2837" y="12"/>
                </a:cubicBezTo>
                <a:cubicBezTo>
                  <a:pt x="2928" y="13"/>
                  <a:pt x="2915" y="12"/>
                  <a:pt x="2931" y="12"/>
                </a:cubicBezTo>
              </a:path>
            </a:pathLst>
          </a:custGeom>
          <a:noFill/>
          <a:ln w="31750" cap="flat">
            <a:solidFill>
              <a:srgbClr val="FF0000"/>
            </a:solidFill>
            <a:prstDash val="dash"/>
            <a:round/>
            <a:headEnd/>
            <a:tailEnd/>
          </a:ln>
          <a:effectLst/>
        </p:spPr>
        <p:txBody>
          <a:bodyPr wrap="none" anchor="ctr"/>
          <a:lstStyle/>
          <a:p>
            <a:endParaRPr lang="it-IT"/>
          </a:p>
        </p:txBody>
      </p:sp>
      <p:sp>
        <p:nvSpPr>
          <p:cNvPr id="328716" name="AutoShape 12"/>
          <p:cNvSpPr>
            <a:spLocks noChangeArrowheads="1"/>
          </p:cNvSpPr>
          <p:nvPr/>
        </p:nvSpPr>
        <p:spPr bwMode="auto">
          <a:xfrm>
            <a:off x="4662854" y="1776413"/>
            <a:ext cx="3122735" cy="636587"/>
          </a:xfrm>
          <a:prstGeom prst="leftArrowCallout">
            <a:avLst>
              <a:gd name="adj1" fmla="val 24833"/>
              <a:gd name="adj2" fmla="val 25000"/>
              <a:gd name="adj3" fmla="val 51371"/>
              <a:gd name="adj4" fmla="val 66667"/>
            </a:avLst>
          </a:prstGeom>
          <a:solidFill>
            <a:srgbClr val="CCFFCC"/>
          </a:solidFill>
          <a:ln w="9525">
            <a:solidFill>
              <a:schemeClr val="tx1"/>
            </a:solidFill>
            <a:miter lim="800000"/>
            <a:headEnd/>
            <a:tailEnd/>
          </a:ln>
          <a:effectLst/>
        </p:spPr>
        <p:txBody>
          <a:bodyPr wrap="none" anchor="ctr"/>
          <a:lstStyle/>
          <a:p>
            <a:pPr algn="ctr"/>
            <a:r>
              <a:rPr lang="it-IT" b="1">
                <a:effectLst>
                  <a:outerShdw blurRad="38100" dist="38100" dir="2700000" algn="tl">
                    <a:srgbClr val="FFFFFF"/>
                  </a:outerShdw>
                </a:effectLst>
              </a:rPr>
              <a:t>Repulsione</a:t>
            </a:r>
          </a:p>
          <a:p>
            <a:pPr algn="ctr"/>
            <a:r>
              <a:rPr lang="it-IT">
                <a:effectLst>
                  <a:outerShdw blurRad="38100" dist="38100" dir="2700000" algn="tl">
                    <a:srgbClr val="FFFFFF"/>
                  </a:outerShdw>
                </a:effectLst>
              </a:rPr>
              <a:t>tra nubi elettroniche</a:t>
            </a:r>
          </a:p>
        </p:txBody>
      </p:sp>
      <p:sp>
        <p:nvSpPr>
          <p:cNvPr id="328717" name="AutoShape 13"/>
          <p:cNvSpPr>
            <a:spLocks noChangeArrowheads="1"/>
          </p:cNvSpPr>
          <p:nvPr/>
        </p:nvSpPr>
        <p:spPr bwMode="auto">
          <a:xfrm>
            <a:off x="4816720" y="5578475"/>
            <a:ext cx="3001108" cy="636588"/>
          </a:xfrm>
          <a:prstGeom prst="leftArrowCallout">
            <a:avLst>
              <a:gd name="adj1" fmla="val 24833"/>
              <a:gd name="adj2" fmla="val 25000"/>
              <a:gd name="adj3" fmla="val 49370"/>
              <a:gd name="adj4" fmla="val 66667"/>
            </a:avLst>
          </a:prstGeom>
          <a:solidFill>
            <a:srgbClr val="FF6666"/>
          </a:solidFill>
          <a:ln w="9525">
            <a:solidFill>
              <a:schemeClr val="tx1"/>
            </a:solidFill>
            <a:miter lim="800000"/>
            <a:headEnd/>
            <a:tailEnd/>
          </a:ln>
          <a:effectLst/>
        </p:spPr>
        <p:txBody>
          <a:bodyPr wrap="none" anchor="ctr"/>
          <a:lstStyle/>
          <a:p>
            <a:pPr algn="ctr"/>
            <a:r>
              <a:rPr lang="it-IT" b="1">
                <a:effectLst>
                  <a:outerShdw blurRad="38100" dist="38100" dir="2700000" algn="tl">
                    <a:srgbClr val="FFFFFF"/>
                  </a:outerShdw>
                </a:effectLst>
              </a:rPr>
              <a:t>Attrazione</a:t>
            </a:r>
          </a:p>
          <a:p>
            <a:pPr algn="ctr"/>
            <a:r>
              <a:rPr lang="it-IT">
                <a:effectLst>
                  <a:outerShdw blurRad="38100" dist="38100" dir="2700000" algn="tl">
                    <a:srgbClr val="FFFFFF"/>
                  </a:outerShdw>
                </a:effectLst>
              </a:rPr>
              <a:t>Anione–Catione</a:t>
            </a:r>
          </a:p>
        </p:txBody>
      </p:sp>
      <p:sp>
        <p:nvSpPr>
          <p:cNvPr id="328718" name="AutoShape 14"/>
          <p:cNvSpPr>
            <a:spLocks noChangeArrowheads="1"/>
          </p:cNvSpPr>
          <p:nvPr/>
        </p:nvSpPr>
        <p:spPr bwMode="auto">
          <a:xfrm>
            <a:off x="5515708" y="4505325"/>
            <a:ext cx="3341077" cy="636588"/>
          </a:xfrm>
          <a:prstGeom prst="leftArrowCallout">
            <a:avLst>
              <a:gd name="adj1" fmla="val 24833"/>
              <a:gd name="adj2" fmla="val 25000"/>
              <a:gd name="adj3" fmla="val 54963"/>
              <a:gd name="adj4" fmla="val 77616"/>
            </a:avLst>
          </a:prstGeom>
          <a:solidFill>
            <a:srgbClr val="CCFFFF"/>
          </a:solidFill>
          <a:ln w="9525">
            <a:solidFill>
              <a:schemeClr val="tx1"/>
            </a:solidFill>
            <a:miter lim="800000"/>
            <a:headEnd/>
            <a:tailEnd/>
          </a:ln>
          <a:effectLst/>
        </p:spPr>
        <p:txBody>
          <a:bodyPr wrap="none" anchor="ctr"/>
          <a:lstStyle/>
          <a:p>
            <a:pPr algn="ctr"/>
            <a:r>
              <a:rPr lang="it-IT" b="1">
                <a:effectLst>
                  <a:outerShdw blurRad="38100" dist="38100" dir="2700000" algn="tl">
                    <a:srgbClr val="FFFFFF"/>
                  </a:outerShdw>
                </a:effectLst>
              </a:rPr>
              <a:t>Energia potenziale netta</a:t>
            </a:r>
            <a:endParaRPr lang="it-IT">
              <a:effectLst>
                <a:outerShdw blurRad="38100" dist="38100" dir="2700000" algn="tl">
                  <a:srgbClr val="FFFFFF"/>
                </a:outerShdw>
              </a:effectLst>
            </a:endParaRPr>
          </a:p>
        </p:txBody>
      </p:sp>
      <p:grpSp>
        <p:nvGrpSpPr>
          <p:cNvPr id="2" name="Group 20"/>
          <p:cNvGrpSpPr>
            <a:grpSpLocks/>
          </p:cNvGrpSpPr>
          <p:nvPr/>
        </p:nvGrpSpPr>
        <p:grpSpPr bwMode="auto">
          <a:xfrm>
            <a:off x="3632689" y="5176839"/>
            <a:ext cx="1225062" cy="708025"/>
            <a:chOff x="2479" y="3261"/>
            <a:chExt cx="836" cy="446"/>
          </a:xfrm>
        </p:grpSpPr>
        <p:sp>
          <p:nvSpPr>
            <p:cNvPr id="328708" name="Rectangle 4"/>
            <p:cNvSpPr>
              <a:spLocks noChangeArrowheads="1"/>
            </p:cNvSpPr>
            <p:nvPr/>
          </p:nvSpPr>
          <p:spPr bwMode="auto">
            <a:xfrm>
              <a:off x="2555" y="3282"/>
              <a:ext cx="678" cy="425"/>
            </a:xfrm>
            <a:prstGeom prst="rect">
              <a:avLst/>
            </a:prstGeom>
            <a:noFill/>
            <a:ln w="9525">
              <a:noFill/>
              <a:miter lim="800000"/>
              <a:headEnd/>
              <a:tailEnd/>
            </a:ln>
            <a:effectLst/>
          </p:spPr>
          <p:txBody>
            <a:bodyPr wrap="none">
              <a:spAutoFit/>
            </a:bodyPr>
            <a:lstStyle/>
            <a:p>
              <a:pPr algn="ctr">
                <a:lnSpc>
                  <a:spcPct val="70000"/>
                </a:lnSpc>
              </a:pPr>
              <a:r>
                <a:rPr lang="it-IT" b="1">
                  <a:effectLst>
                    <a:outerShdw blurRad="38100" dist="38100" dir="2700000" algn="tl">
                      <a:srgbClr val="C0C0C0"/>
                    </a:outerShdw>
                  </a:effectLst>
                </a:rPr>
                <a:t>Distanza</a:t>
              </a:r>
            </a:p>
            <a:p>
              <a:pPr algn="ctr">
                <a:lnSpc>
                  <a:spcPct val="70000"/>
                </a:lnSpc>
              </a:pPr>
              <a:r>
                <a:rPr lang="it-IT" b="1">
                  <a:effectLst>
                    <a:outerShdw blurRad="38100" dist="38100" dir="2700000" algn="tl">
                      <a:srgbClr val="C0C0C0"/>
                    </a:outerShdw>
                  </a:effectLst>
                </a:rPr>
                <a:t>Critica</a:t>
              </a:r>
            </a:p>
            <a:p>
              <a:pPr algn="ctr">
                <a:lnSpc>
                  <a:spcPct val="70000"/>
                </a:lnSpc>
              </a:pPr>
              <a:r>
                <a:rPr lang="it-IT" b="1">
                  <a:effectLst>
                    <a:outerShdw blurRad="38100" dist="38100" dir="2700000" algn="tl">
                      <a:srgbClr val="C0C0C0"/>
                    </a:outerShdw>
                  </a:effectLst>
                </a:rPr>
                <a:t>r</a:t>
              </a:r>
              <a:r>
                <a:rPr lang="it-IT" b="1" baseline="-25000">
                  <a:effectLst>
                    <a:outerShdw blurRad="38100" dist="38100" dir="2700000" algn="tl">
                      <a:srgbClr val="C0C0C0"/>
                    </a:outerShdw>
                  </a:effectLst>
                </a:rPr>
                <a:t>0</a:t>
              </a:r>
              <a:endParaRPr lang="it-IT" b="1">
                <a:effectLst>
                  <a:outerShdw blurRad="38100" dist="38100" dir="2700000" algn="tl">
                    <a:srgbClr val="C0C0C0"/>
                  </a:outerShdw>
                </a:effectLst>
              </a:endParaRPr>
            </a:p>
          </p:txBody>
        </p:sp>
        <p:sp>
          <p:nvSpPr>
            <p:cNvPr id="328722" name="Line 18"/>
            <p:cNvSpPr>
              <a:spLocks noChangeShapeType="1"/>
            </p:cNvSpPr>
            <p:nvPr/>
          </p:nvSpPr>
          <p:spPr bwMode="auto">
            <a:xfrm>
              <a:off x="2479" y="3261"/>
              <a:ext cx="836" cy="0"/>
            </a:xfrm>
            <a:prstGeom prst="line">
              <a:avLst/>
            </a:prstGeom>
            <a:noFill/>
            <a:ln w="19050">
              <a:solidFill>
                <a:schemeClr val="tx1"/>
              </a:solidFill>
              <a:round/>
              <a:headEnd type="stealth" w="med" len="lg"/>
              <a:tailEnd type="stealth" w="med" len="lg"/>
            </a:ln>
            <a:effectLst/>
          </p:spPr>
          <p:txBody>
            <a:bodyPr wrap="none" anchor="ctr"/>
            <a:lstStyle/>
            <a:p>
              <a:endParaRPr lang="it-IT"/>
            </a:p>
          </p:txBody>
        </p:sp>
      </p:grpSp>
      <p:sp>
        <p:nvSpPr>
          <p:cNvPr id="328723" name="Rectangle 19"/>
          <p:cNvSpPr>
            <a:spLocks noChangeArrowheads="1"/>
          </p:cNvSpPr>
          <p:nvPr/>
        </p:nvSpPr>
        <p:spPr bwMode="auto">
          <a:xfrm>
            <a:off x="2779835" y="4935539"/>
            <a:ext cx="909223" cy="535531"/>
          </a:xfrm>
          <a:prstGeom prst="rect">
            <a:avLst/>
          </a:prstGeom>
          <a:noFill/>
          <a:ln w="9525">
            <a:noFill/>
            <a:miter lim="800000"/>
            <a:headEnd/>
            <a:tailEnd/>
          </a:ln>
          <a:effectLst/>
        </p:spPr>
        <p:txBody>
          <a:bodyPr wrap="none">
            <a:spAutoFit/>
          </a:bodyPr>
          <a:lstStyle/>
          <a:p>
            <a:pPr>
              <a:lnSpc>
                <a:spcPct val="80000"/>
              </a:lnSpc>
            </a:pPr>
            <a:r>
              <a:rPr lang="it-IT" b="1">
                <a:effectLst>
                  <a:outerShdw blurRad="38100" dist="38100" dir="2700000" algn="tl">
                    <a:srgbClr val="C0C0C0"/>
                  </a:outerShdw>
                </a:effectLst>
              </a:rPr>
              <a:t>Energia</a:t>
            </a:r>
          </a:p>
          <a:p>
            <a:pPr>
              <a:lnSpc>
                <a:spcPct val="80000"/>
              </a:lnSpc>
            </a:pPr>
            <a:r>
              <a:rPr lang="it-IT" b="1">
                <a:effectLst>
                  <a:outerShdw blurRad="38100" dist="38100" dir="2700000" algn="tl">
                    <a:srgbClr val="C0C0C0"/>
                  </a:outerShdw>
                </a:effectLst>
              </a:rPr>
              <a:t>minima</a:t>
            </a:r>
          </a:p>
        </p:txBody>
      </p:sp>
      <p:sp>
        <p:nvSpPr>
          <p:cNvPr id="328725" name="Rectangle 21"/>
          <p:cNvSpPr>
            <a:spLocks noChangeArrowheads="1"/>
          </p:cNvSpPr>
          <p:nvPr/>
        </p:nvSpPr>
        <p:spPr bwMode="auto">
          <a:xfrm>
            <a:off x="14654" y="1212850"/>
            <a:ext cx="3091962" cy="2838450"/>
          </a:xfrm>
          <a:prstGeom prst="rect">
            <a:avLst/>
          </a:prstGeom>
          <a:noFill/>
          <a:ln w="9525">
            <a:noFill/>
            <a:miter lim="800000"/>
            <a:headEnd/>
            <a:tailEnd/>
          </a:ln>
          <a:effectLst/>
        </p:spPr>
        <p:txBody>
          <a:bodyPr lIns="92075" tIns="46038" rIns="92075" bIns="46038"/>
          <a:lstStyle/>
          <a:p>
            <a:pPr marL="342900" indent="-342900">
              <a:spcBef>
                <a:spcPct val="20000"/>
              </a:spcBef>
              <a:buClr>
                <a:schemeClr val="tx2"/>
              </a:buClr>
              <a:buSzPct val="65000"/>
              <a:buFont typeface="Monotype Sorts" charset="2"/>
              <a:buChar char="l"/>
            </a:pPr>
            <a:r>
              <a:rPr lang="it-IT">
                <a:solidFill>
                  <a:srgbClr val="000000"/>
                </a:solidFill>
                <a:effectLst>
                  <a:outerShdw blurRad="38100" dist="38100" dir="2700000" algn="tl">
                    <a:srgbClr val="C0C0C0"/>
                  </a:outerShdw>
                </a:effectLst>
              </a:rPr>
              <a:t>Le nubi elettroniche degli ioni non hanno limiti netti: cos'è il raggio ionico?</a:t>
            </a:r>
          </a:p>
          <a:p>
            <a:pPr marL="342900" indent="-342900">
              <a:spcBef>
                <a:spcPct val="20000"/>
              </a:spcBef>
              <a:buClr>
                <a:schemeClr val="tx2"/>
              </a:buClr>
              <a:buSzPct val="65000"/>
              <a:buFont typeface="Monotype Sorts" charset="2"/>
              <a:buNone/>
            </a:pPr>
            <a:endParaRPr lang="it-IT">
              <a:solidFill>
                <a:srgbClr val="000000"/>
              </a:solidFill>
              <a:effectLst>
                <a:outerShdw blurRad="38100" dist="38100" dir="2700000" algn="tl">
                  <a:srgbClr val="C0C0C0"/>
                </a:outerShdw>
              </a:effectLst>
            </a:endParaRPr>
          </a:p>
          <a:p>
            <a:pPr marL="342900" indent="-342900">
              <a:spcBef>
                <a:spcPct val="20000"/>
              </a:spcBef>
              <a:buClr>
                <a:schemeClr val="tx2"/>
              </a:buClr>
              <a:buSzPct val="65000"/>
              <a:buFont typeface="Monotype Sorts" charset="2"/>
              <a:buNone/>
            </a:pPr>
            <a:endParaRPr lang="it-IT">
              <a:solidFill>
                <a:srgbClr val="000000"/>
              </a:solidFill>
              <a:effectLst>
                <a:outerShdw blurRad="38100" dist="38100" dir="2700000" algn="tl">
                  <a:srgbClr val="C0C0C0"/>
                </a:outerShdw>
              </a:effectLst>
            </a:endParaRPr>
          </a:p>
          <a:p>
            <a:pPr marL="342900" indent="-342900">
              <a:spcBef>
                <a:spcPct val="20000"/>
              </a:spcBef>
              <a:buClr>
                <a:schemeClr val="tx2"/>
              </a:buClr>
              <a:buSzPct val="65000"/>
              <a:buFont typeface="Monotype Sorts" charset="2"/>
              <a:buNone/>
            </a:pPr>
            <a:endParaRPr lang="it-IT">
              <a:solidFill>
                <a:srgbClr val="000000"/>
              </a:solidFill>
              <a:effectLst>
                <a:outerShdw blurRad="38100" dist="38100" dir="2700000" algn="tl">
                  <a:srgbClr val="C0C0C0"/>
                </a:outerShdw>
              </a:effectLst>
            </a:endParaRPr>
          </a:p>
          <a:p>
            <a:pPr marL="342900" indent="-342900">
              <a:spcBef>
                <a:spcPct val="20000"/>
              </a:spcBef>
              <a:buClr>
                <a:schemeClr val="tx2"/>
              </a:buClr>
              <a:buSzPct val="65000"/>
              <a:buFont typeface="Monotype Sorts" charset="2"/>
              <a:buNone/>
            </a:pPr>
            <a:endParaRPr lang="it-IT">
              <a:solidFill>
                <a:srgbClr val="000000"/>
              </a:solidFill>
              <a:effectLst>
                <a:outerShdw blurRad="38100" dist="38100" dir="2700000" algn="tl">
                  <a:srgbClr val="C0C0C0"/>
                </a:outerShdw>
              </a:effectLst>
            </a:endParaRPr>
          </a:p>
          <a:p>
            <a:pPr marL="342900" indent="-342900">
              <a:spcBef>
                <a:spcPct val="20000"/>
              </a:spcBef>
              <a:buClr>
                <a:schemeClr val="tx2"/>
              </a:buClr>
              <a:buSzPct val="65000"/>
              <a:buFont typeface="Monotype Sorts" charset="2"/>
              <a:buChar char="l"/>
            </a:pPr>
            <a:r>
              <a:rPr lang="it-IT">
                <a:solidFill>
                  <a:srgbClr val="000000"/>
                </a:solidFill>
                <a:effectLst>
                  <a:outerShdw blurRad="38100" dist="38100" dir="2700000" algn="tl">
                    <a:srgbClr val="C0C0C0"/>
                  </a:outerShdw>
                </a:effectLst>
              </a:rPr>
              <a:t>r</a:t>
            </a:r>
            <a:r>
              <a:rPr lang="it-IT" baseline="-25000">
                <a:solidFill>
                  <a:srgbClr val="000000"/>
                </a:solidFill>
                <a:effectLst>
                  <a:outerShdw blurRad="38100" dist="38100" dir="2700000" algn="tl">
                    <a:srgbClr val="C0C0C0"/>
                  </a:outerShdw>
                </a:effectLst>
              </a:rPr>
              <a:t>0</a:t>
            </a:r>
            <a:r>
              <a:rPr lang="it-IT">
                <a:solidFill>
                  <a:srgbClr val="000000"/>
                </a:solidFill>
                <a:effectLst>
                  <a:outerShdw blurRad="38100" dist="38100" dir="2700000" algn="tl">
                    <a:srgbClr val="C0C0C0"/>
                  </a:outerShdw>
                </a:effectLst>
              </a:rPr>
              <a:t> = r</a:t>
            </a:r>
            <a:r>
              <a:rPr lang="it-IT" baseline="-25000">
                <a:solidFill>
                  <a:srgbClr val="000000"/>
                </a:solidFill>
                <a:effectLst>
                  <a:outerShdw blurRad="38100" dist="38100" dir="2700000" algn="tl">
                    <a:srgbClr val="C0C0C0"/>
                  </a:outerShdw>
                </a:effectLst>
              </a:rPr>
              <a:t>A</a:t>
            </a:r>
            <a:r>
              <a:rPr lang="it-IT">
                <a:solidFill>
                  <a:srgbClr val="000000"/>
                </a:solidFill>
                <a:effectLst>
                  <a:outerShdw blurRad="38100" dist="38100" dir="2700000" algn="tl">
                    <a:srgbClr val="C0C0C0"/>
                  </a:outerShdw>
                </a:effectLst>
              </a:rPr>
              <a:t> + r</a:t>
            </a:r>
            <a:r>
              <a:rPr lang="it-IT" baseline="-25000">
                <a:solidFill>
                  <a:srgbClr val="000000"/>
                </a:solidFill>
                <a:effectLst>
                  <a:outerShdw blurRad="38100" dist="38100" dir="2700000" algn="tl">
                    <a:srgbClr val="C0C0C0"/>
                  </a:outerShdw>
                </a:effectLst>
              </a:rPr>
              <a:t>B</a:t>
            </a:r>
            <a:endParaRPr lang="it-IT">
              <a:solidFill>
                <a:srgbClr val="000000"/>
              </a:solidFill>
              <a:effectLst>
                <a:outerShdw blurRad="38100" dist="38100" dir="2700000" algn="tl">
                  <a:srgbClr val="C0C0C0"/>
                </a:outerShdw>
              </a:effectLst>
            </a:endParaRPr>
          </a:p>
          <a:p>
            <a:pPr marL="342900" indent="-342900">
              <a:spcBef>
                <a:spcPct val="20000"/>
              </a:spcBef>
              <a:buClr>
                <a:schemeClr val="tx2"/>
              </a:buClr>
              <a:buSzPct val="65000"/>
              <a:buFont typeface="Monotype Sorts" charset="2"/>
              <a:buChar char="l"/>
            </a:pPr>
            <a:r>
              <a:rPr lang="it-IT">
                <a:solidFill>
                  <a:srgbClr val="000000"/>
                </a:solidFill>
                <a:effectLst>
                  <a:outerShdw blurRad="38100" dist="38100" dir="2700000" algn="tl">
                    <a:srgbClr val="C0C0C0"/>
                  </a:outerShdw>
                </a:effectLst>
              </a:rPr>
              <a:t>Diffrazione raggi X di cristalli a legame ionico forniscono misure di r</a:t>
            </a:r>
            <a:r>
              <a:rPr lang="it-IT" baseline="-25000">
                <a:solidFill>
                  <a:srgbClr val="000000"/>
                </a:solidFill>
                <a:effectLst>
                  <a:outerShdw blurRad="38100" dist="38100" dir="2700000" algn="tl">
                    <a:srgbClr val="C0C0C0"/>
                  </a:outerShdw>
                </a:effectLst>
              </a:rPr>
              <a:t>0</a:t>
            </a:r>
            <a:endParaRPr lang="it-IT">
              <a:solidFill>
                <a:srgbClr val="000000"/>
              </a:solidFill>
              <a:effectLst>
                <a:outerShdw blurRad="38100" dist="38100" dir="2700000" algn="tl">
                  <a:srgbClr val="C0C0C0"/>
                </a:outerShdw>
              </a:effectLst>
            </a:endParaRPr>
          </a:p>
        </p:txBody>
      </p:sp>
      <p:grpSp>
        <p:nvGrpSpPr>
          <p:cNvPr id="3" name="Group 35"/>
          <p:cNvGrpSpPr>
            <a:grpSpLocks/>
          </p:cNvGrpSpPr>
          <p:nvPr/>
        </p:nvGrpSpPr>
        <p:grpSpPr bwMode="auto">
          <a:xfrm>
            <a:off x="2843808" y="1179513"/>
            <a:ext cx="6097465" cy="5678487"/>
            <a:chOff x="1979" y="743"/>
            <a:chExt cx="4161" cy="3577"/>
          </a:xfrm>
        </p:grpSpPr>
        <p:sp>
          <p:nvSpPr>
            <p:cNvPr id="328711" name="Rectangle 7"/>
            <p:cNvSpPr>
              <a:spLocks noChangeArrowheads="1"/>
            </p:cNvSpPr>
            <p:nvPr/>
          </p:nvSpPr>
          <p:spPr bwMode="auto">
            <a:xfrm>
              <a:off x="2484" y="757"/>
              <a:ext cx="3656" cy="3266"/>
            </a:xfrm>
            <a:prstGeom prst="rect">
              <a:avLst/>
            </a:prstGeom>
            <a:noFill/>
            <a:ln w="9525">
              <a:solidFill>
                <a:schemeClr val="tx1"/>
              </a:solidFill>
              <a:miter lim="800000"/>
              <a:headEnd/>
              <a:tailEnd/>
            </a:ln>
            <a:effectLst/>
          </p:spPr>
          <p:txBody>
            <a:bodyPr wrap="none" anchor="ctr"/>
            <a:lstStyle/>
            <a:p>
              <a:endParaRPr lang="it-IT"/>
            </a:p>
          </p:txBody>
        </p:sp>
        <p:sp>
          <p:nvSpPr>
            <p:cNvPr id="328712" name="Line 8"/>
            <p:cNvSpPr>
              <a:spLocks noChangeShapeType="1"/>
            </p:cNvSpPr>
            <p:nvPr/>
          </p:nvSpPr>
          <p:spPr bwMode="auto">
            <a:xfrm>
              <a:off x="2484" y="2405"/>
              <a:ext cx="3600" cy="0"/>
            </a:xfrm>
            <a:prstGeom prst="line">
              <a:avLst/>
            </a:prstGeom>
            <a:noFill/>
            <a:ln w="9525">
              <a:solidFill>
                <a:schemeClr val="tx1"/>
              </a:solidFill>
              <a:round/>
              <a:headEnd/>
              <a:tailEnd/>
            </a:ln>
            <a:effectLst/>
          </p:spPr>
          <p:txBody>
            <a:bodyPr wrap="none" anchor="ctr"/>
            <a:lstStyle/>
            <a:p>
              <a:endParaRPr lang="it-IT"/>
            </a:p>
          </p:txBody>
        </p:sp>
        <p:sp>
          <p:nvSpPr>
            <p:cNvPr id="328719" name="Text Box 15"/>
            <p:cNvSpPr txBox="1">
              <a:spLocks noChangeArrowheads="1"/>
            </p:cNvSpPr>
            <p:nvPr/>
          </p:nvSpPr>
          <p:spPr bwMode="auto">
            <a:xfrm rot="16200000">
              <a:off x="1440" y="2033"/>
              <a:ext cx="1352" cy="273"/>
            </a:xfrm>
            <a:prstGeom prst="rect">
              <a:avLst/>
            </a:prstGeom>
            <a:noFill/>
            <a:ln w="9525">
              <a:noFill/>
              <a:miter lim="800000"/>
              <a:headEnd/>
              <a:tailEnd/>
            </a:ln>
            <a:effectLst/>
          </p:spPr>
          <p:txBody>
            <a:bodyPr wrap="none">
              <a:spAutoFit/>
            </a:bodyPr>
            <a:lstStyle/>
            <a:p>
              <a:r>
                <a:rPr lang="it-IT" sz="2000" b="1">
                  <a:effectLst>
                    <a:outerShdw blurRad="38100" dist="38100" dir="2700000" algn="tl">
                      <a:srgbClr val="C0C0C0"/>
                    </a:outerShdw>
                  </a:effectLst>
                </a:rPr>
                <a:t>Energia potenziale</a:t>
              </a:r>
            </a:p>
          </p:txBody>
        </p:sp>
        <p:sp>
          <p:nvSpPr>
            <p:cNvPr id="328720" name="Text Box 16"/>
            <p:cNvSpPr txBox="1">
              <a:spLocks noChangeArrowheads="1"/>
            </p:cNvSpPr>
            <p:nvPr/>
          </p:nvSpPr>
          <p:spPr bwMode="auto">
            <a:xfrm>
              <a:off x="2237" y="2264"/>
              <a:ext cx="232" cy="291"/>
            </a:xfrm>
            <a:prstGeom prst="rect">
              <a:avLst/>
            </a:prstGeom>
            <a:noFill/>
            <a:ln w="9525">
              <a:noFill/>
              <a:miter lim="800000"/>
              <a:headEnd/>
              <a:tailEnd/>
            </a:ln>
            <a:effectLst/>
          </p:spPr>
          <p:txBody>
            <a:bodyPr wrap="none">
              <a:spAutoFit/>
            </a:bodyPr>
            <a:lstStyle/>
            <a:p>
              <a:r>
                <a:rPr lang="it-IT" sz="2400" b="1"/>
                <a:t>0</a:t>
              </a:r>
            </a:p>
          </p:txBody>
        </p:sp>
        <p:sp>
          <p:nvSpPr>
            <p:cNvPr id="328721" name="Rectangle 17"/>
            <p:cNvSpPr>
              <a:spLocks noChangeArrowheads="1"/>
            </p:cNvSpPr>
            <p:nvPr/>
          </p:nvSpPr>
          <p:spPr bwMode="auto">
            <a:xfrm>
              <a:off x="3295" y="3993"/>
              <a:ext cx="1953" cy="327"/>
            </a:xfrm>
            <a:prstGeom prst="rect">
              <a:avLst/>
            </a:prstGeom>
            <a:noFill/>
            <a:ln w="9525">
              <a:noFill/>
              <a:miter lim="800000"/>
              <a:headEnd/>
              <a:tailEnd/>
            </a:ln>
            <a:effectLst/>
          </p:spPr>
          <p:txBody>
            <a:bodyPr wrap="none">
              <a:spAutoFit/>
            </a:bodyPr>
            <a:lstStyle/>
            <a:p>
              <a:r>
                <a:rPr lang="it-IT" sz="2000" b="1">
                  <a:effectLst>
                    <a:outerShdw blurRad="38100" dist="38100" dir="2700000" algn="tl">
                      <a:srgbClr val="C0C0C0"/>
                    </a:outerShdw>
                  </a:effectLst>
                </a:rPr>
                <a:t>Distanza internucleare </a:t>
              </a:r>
              <a:r>
                <a:rPr lang="it-IT" sz="2800" b="1">
                  <a:effectLst>
                    <a:outerShdw blurRad="38100" dist="38100" dir="2700000" algn="tl">
                      <a:srgbClr val="C0C0C0"/>
                    </a:outerShdw>
                  </a:effectLst>
                </a:rPr>
                <a:t>r</a:t>
              </a:r>
              <a:endParaRPr lang="it-IT" sz="2000" b="1">
                <a:effectLst>
                  <a:outerShdw blurRad="38100" dist="38100" dir="2700000" algn="tl">
                    <a:srgbClr val="C0C0C0"/>
                  </a:outerShdw>
                </a:effectLst>
              </a:endParaRPr>
            </a:p>
          </p:txBody>
        </p:sp>
        <p:sp>
          <p:nvSpPr>
            <p:cNvPr id="328726" name="Rectangle 22"/>
            <p:cNvSpPr>
              <a:spLocks noChangeArrowheads="1"/>
            </p:cNvSpPr>
            <p:nvPr/>
          </p:nvSpPr>
          <p:spPr bwMode="auto">
            <a:xfrm>
              <a:off x="3002" y="743"/>
              <a:ext cx="3129" cy="250"/>
            </a:xfrm>
            <a:prstGeom prst="rect">
              <a:avLst/>
            </a:prstGeom>
            <a:noFill/>
            <a:ln w="9525">
              <a:noFill/>
              <a:miter lim="800000"/>
              <a:headEnd/>
              <a:tailEnd type="none" w="lg" len="med"/>
            </a:ln>
            <a:effectLst/>
          </p:spPr>
          <p:txBody>
            <a:bodyPr>
              <a:spAutoFit/>
            </a:bodyPr>
            <a:lstStyle/>
            <a:p>
              <a:pPr algn="r"/>
              <a:r>
                <a:rPr lang="it-IT" sz="2000" dirty="0">
                  <a:solidFill>
                    <a:srgbClr val="000000"/>
                  </a:solidFill>
                  <a:effectLst>
                    <a:outerShdw blurRad="38100" dist="38100" dir="2700000" algn="tl">
                      <a:srgbClr val="C0C0C0"/>
                    </a:outerShdw>
                  </a:effectLst>
                  <a:latin typeface="Arial" charset="0"/>
                </a:rPr>
                <a:t>Distanza internucleare di equilibrio</a:t>
              </a:r>
              <a:endParaRPr lang="en-US" sz="2000" dirty="0">
                <a:solidFill>
                  <a:srgbClr val="000000"/>
                </a:solidFill>
                <a:effectLst>
                  <a:outerShdw blurRad="38100" dist="38100" dir="2700000" algn="tl">
                    <a:srgbClr val="C0C0C0"/>
                  </a:outerShdw>
                </a:effectLst>
                <a:latin typeface="Arial" charset="0"/>
              </a:endParaRPr>
            </a:p>
          </p:txBody>
        </p:sp>
      </p:grpSp>
      <p:grpSp>
        <p:nvGrpSpPr>
          <p:cNvPr id="4" name="Group 30"/>
          <p:cNvGrpSpPr>
            <a:grpSpLocks/>
          </p:cNvGrpSpPr>
          <p:nvPr/>
        </p:nvGrpSpPr>
        <p:grpSpPr bwMode="auto">
          <a:xfrm>
            <a:off x="298939" y="2095500"/>
            <a:ext cx="2409092" cy="1416050"/>
            <a:chOff x="2019" y="1347"/>
            <a:chExt cx="1644" cy="892"/>
          </a:xfrm>
        </p:grpSpPr>
        <p:sp>
          <p:nvSpPr>
            <p:cNvPr id="328735" name="Oval 31"/>
            <p:cNvSpPr>
              <a:spLocks noChangeArrowheads="1"/>
            </p:cNvSpPr>
            <p:nvPr/>
          </p:nvSpPr>
          <p:spPr bwMode="auto">
            <a:xfrm>
              <a:off x="2019" y="1425"/>
              <a:ext cx="754" cy="754"/>
            </a:xfrm>
            <a:prstGeom prst="ellipse">
              <a:avLst/>
            </a:prstGeom>
            <a:gradFill rotWithShape="0">
              <a:gsLst>
                <a:gs pos="0">
                  <a:srgbClr val="080808"/>
                </a:gs>
                <a:gs pos="100000">
                  <a:schemeClr val="accent2"/>
                </a:gs>
              </a:gsLst>
              <a:path path="shape">
                <a:fillToRect l="50000" t="50000" r="50000" b="50000"/>
              </a:path>
            </a:gradFill>
            <a:ln w="9525">
              <a:noFill/>
              <a:round/>
              <a:headEnd/>
              <a:tailEnd/>
            </a:ln>
            <a:effectLst/>
          </p:spPr>
          <p:txBody>
            <a:bodyPr wrap="none" anchor="ctr"/>
            <a:lstStyle/>
            <a:p>
              <a:endParaRPr lang="it-IT"/>
            </a:p>
          </p:txBody>
        </p:sp>
        <p:sp>
          <p:nvSpPr>
            <p:cNvPr id="328736" name="Oval 32"/>
            <p:cNvSpPr>
              <a:spLocks noChangeArrowheads="1"/>
            </p:cNvSpPr>
            <p:nvPr/>
          </p:nvSpPr>
          <p:spPr bwMode="auto">
            <a:xfrm>
              <a:off x="2770" y="1347"/>
              <a:ext cx="893" cy="892"/>
            </a:xfrm>
            <a:prstGeom prst="ellipse">
              <a:avLst/>
            </a:prstGeom>
            <a:gradFill rotWithShape="0">
              <a:gsLst>
                <a:gs pos="0">
                  <a:srgbClr val="080808"/>
                </a:gs>
                <a:gs pos="100000">
                  <a:schemeClr val="accent2"/>
                </a:gs>
              </a:gsLst>
              <a:path path="shape">
                <a:fillToRect l="50000" t="50000" r="50000" b="50000"/>
              </a:path>
            </a:gradFill>
            <a:ln w="9525">
              <a:noFill/>
              <a:round/>
              <a:headEnd/>
              <a:tailEnd/>
            </a:ln>
            <a:effectLst/>
          </p:spPr>
          <p:txBody>
            <a:bodyPr wrap="none" anchor="ctr"/>
            <a:lstStyle/>
            <a:p>
              <a:endParaRPr lang="it-IT"/>
            </a:p>
          </p:txBody>
        </p:sp>
        <p:sp>
          <p:nvSpPr>
            <p:cNvPr id="328737" name="Line 33"/>
            <p:cNvSpPr>
              <a:spLocks noChangeShapeType="1"/>
            </p:cNvSpPr>
            <p:nvPr/>
          </p:nvSpPr>
          <p:spPr bwMode="auto">
            <a:xfrm>
              <a:off x="2396" y="1798"/>
              <a:ext cx="837" cy="0"/>
            </a:xfrm>
            <a:prstGeom prst="line">
              <a:avLst/>
            </a:prstGeom>
            <a:noFill/>
            <a:ln w="25400">
              <a:solidFill>
                <a:schemeClr val="tx1"/>
              </a:solidFill>
              <a:round/>
              <a:headEnd type="stealth" w="med" len="lg"/>
              <a:tailEnd type="stealth" w="med" len="lg"/>
            </a:ln>
            <a:effectLst/>
          </p:spPr>
          <p:txBody>
            <a:bodyPr wrap="none" anchor="ctr"/>
            <a:lstStyle/>
            <a:p>
              <a:endParaRPr lang="it-IT"/>
            </a:p>
          </p:txBody>
        </p:sp>
        <p:sp>
          <p:nvSpPr>
            <p:cNvPr id="328738" name="Rectangle 34"/>
            <p:cNvSpPr>
              <a:spLocks noChangeArrowheads="1"/>
            </p:cNvSpPr>
            <p:nvPr/>
          </p:nvSpPr>
          <p:spPr bwMode="auto">
            <a:xfrm>
              <a:off x="2689" y="1505"/>
              <a:ext cx="270" cy="291"/>
            </a:xfrm>
            <a:prstGeom prst="rect">
              <a:avLst/>
            </a:prstGeom>
            <a:noFill/>
            <a:ln w="9525">
              <a:noFill/>
              <a:miter lim="800000"/>
              <a:headEnd/>
              <a:tailEnd/>
            </a:ln>
            <a:effectLst/>
          </p:spPr>
          <p:txBody>
            <a:bodyPr wrap="none">
              <a:spAutoFit/>
            </a:bodyPr>
            <a:lstStyle/>
            <a:p>
              <a:r>
                <a:rPr lang="it-IT" sz="2400">
                  <a:solidFill>
                    <a:srgbClr val="000000"/>
                  </a:solidFill>
                  <a:effectLst>
                    <a:outerShdw blurRad="38100" dist="38100" dir="2700000" algn="tl">
                      <a:srgbClr val="C0C0C0"/>
                    </a:outerShdw>
                  </a:effectLst>
                </a:rPr>
                <a:t>r</a:t>
              </a:r>
              <a:r>
                <a:rPr lang="it-IT" sz="2400" baseline="-25000">
                  <a:solidFill>
                    <a:srgbClr val="000000"/>
                  </a:solidFill>
                  <a:effectLst>
                    <a:outerShdw blurRad="38100" dist="38100" dir="2700000" algn="tl">
                      <a:srgbClr val="C0C0C0"/>
                    </a:outerShdw>
                  </a:effectLst>
                </a:rPr>
                <a:t>0</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87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28707">
                                            <p:txEl>
                                              <p:pRg st="1" end="1"/>
                                            </p:txEl>
                                          </p:spTgt>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2000"/>
                                  </p:stCondLst>
                                  <p:childTnLst>
                                    <p:set>
                                      <p:cBhvr>
                                        <p:cTn id="13" dur="1" fill="hold">
                                          <p:stCondLst>
                                            <p:cond delay="499"/>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328715"/>
                                        </p:tgtEl>
                                        <p:attrNameLst>
                                          <p:attrName>style.visibility</p:attrName>
                                        </p:attrNameLst>
                                      </p:cBhvr>
                                      <p:to>
                                        <p:strVal val="visible"/>
                                      </p:to>
                                    </p:set>
                                  </p:childTnLst>
                                </p:cTn>
                              </p:par>
                            </p:childTnLst>
                          </p:cTn>
                        </p:par>
                        <p:par>
                          <p:cTn id="18" fill="hold">
                            <p:stCondLst>
                              <p:cond delay="500"/>
                            </p:stCondLst>
                            <p:childTnLst>
                              <p:par>
                                <p:cTn id="19" presetID="9" presetClass="entr" presetSubtype="0" fill="hold" grpId="0" nodeType="afterEffect">
                                  <p:stCondLst>
                                    <p:cond delay="0"/>
                                  </p:stCondLst>
                                  <p:childTnLst>
                                    <p:set>
                                      <p:cBhvr>
                                        <p:cTn id="20" dur="1" fill="hold">
                                          <p:stCondLst>
                                            <p:cond delay="0"/>
                                          </p:stCondLst>
                                        </p:cTn>
                                        <p:tgtEl>
                                          <p:spTgt spid="328717"/>
                                        </p:tgtEl>
                                        <p:attrNameLst>
                                          <p:attrName>style.visibility</p:attrName>
                                        </p:attrNameLst>
                                      </p:cBhvr>
                                      <p:to>
                                        <p:strVal val="visible"/>
                                      </p:to>
                                    </p:set>
                                    <p:animEffect transition="in" filter="dissolve">
                                      <p:cBhvr>
                                        <p:cTn id="21" dur="500"/>
                                        <p:tgtEl>
                                          <p:spTgt spid="328717"/>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328714"/>
                                        </p:tgtEl>
                                        <p:attrNameLst>
                                          <p:attrName>style.visibility</p:attrName>
                                        </p:attrNameLst>
                                      </p:cBhvr>
                                      <p:to>
                                        <p:strVal val="visible"/>
                                      </p:to>
                                    </p:set>
                                  </p:childTnLst>
                                </p:cTn>
                              </p:par>
                            </p:childTnLst>
                          </p:cTn>
                        </p:par>
                        <p:par>
                          <p:cTn id="26" fill="hold">
                            <p:stCondLst>
                              <p:cond delay="500"/>
                            </p:stCondLst>
                            <p:childTnLst>
                              <p:par>
                                <p:cTn id="27" presetID="9" presetClass="entr" presetSubtype="0" fill="hold" grpId="0" nodeType="afterEffect">
                                  <p:stCondLst>
                                    <p:cond delay="0"/>
                                  </p:stCondLst>
                                  <p:childTnLst>
                                    <p:set>
                                      <p:cBhvr>
                                        <p:cTn id="28" dur="1" fill="hold">
                                          <p:stCondLst>
                                            <p:cond delay="0"/>
                                          </p:stCondLst>
                                        </p:cTn>
                                        <p:tgtEl>
                                          <p:spTgt spid="328716"/>
                                        </p:tgtEl>
                                        <p:attrNameLst>
                                          <p:attrName>style.visibility</p:attrName>
                                        </p:attrNameLst>
                                      </p:cBhvr>
                                      <p:to>
                                        <p:strVal val="visible"/>
                                      </p:to>
                                    </p:set>
                                    <p:animEffect transition="in" filter="dissolve">
                                      <p:cBhvr>
                                        <p:cTn id="29" dur="500"/>
                                        <p:tgtEl>
                                          <p:spTgt spid="328716"/>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499"/>
                                          </p:stCondLst>
                                        </p:cTn>
                                        <p:tgtEl>
                                          <p:spTgt spid="328713"/>
                                        </p:tgtEl>
                                        <p:attrNameLst>
                                          <p:attrName>style.visibility</p:attrName>
                                        </p:attrNameLst>
                                      </p:cBhvr>
                                      <p:to>
                                        <p:strVal val="visible"/>
                                      </p:to>
                                    </p:set>
                                  </p:childTnLst>
                                </p:cTn>
                              </p:par>
                            </p:childTnLst>
                          </p:cTn>
                        </p:par>
                        <p:par>
                          <p:cTn id="34" fill="hold">
                            <p:stCondLst>
                              <p:cond delay="500"/>
                            </p:stCondLst>
                            <p:childTnLst>
                              <p:par>
                                <p:cTn id="35" presetID="9" presetClass="entr" presetSubtype="0" fill="hold" grpId="0" nodeType="afterEffect">
                                  <p:stCondLst>
                                    <p:cond delay="0"/>
                                  </p:stCondLst>
                                  <p:childTnLst>
                                    <p:set>
                                      <p:cBhvr>
                                        <p:cTn id="36" dur="1" fill="hold">
                                          <p:stCondLst>
                                            <p:cond delay="0"/>
                                          </p:stCondLst>
                                        </p:cTn>
                                        <p:tgtEl>
                                          <p:spTgt spid="328710"/>
                                        </p:tgtEl>
                                        <p:attrNameLst>
                                          <p:attrName>style.visibility</p:attrName>
                                        </p:attrNameLst>
                                      </p:cBhvr>
                                      <p:to>
                                        <p:strVal val="visible"/>
                                      </p:to>
                                    </p:set>
                                    <p:animEffect transition="in" filter="dissolve">
                                      <p:cBhvr>
                                        <p:cTn id="37" dur="500"/>
                                        <p:tgtEl>
                                          <p:spTgt spid="328710"/>
                                        </p:tgtEl>
                                      </p:cBhvr>
                                    </p:animEffect>
                                  </p:childTnLst>
                                </p:cTn>
                              </p:par>
                            </p:childTnLst>
                          </p:cTn>
                        </p:par>
                        <p:par>
                          <p:cTn id="38" fill="hold">
                            <p:stCondLst>
                              <p:cond delay="1000"/>
                            </p:stCondLst>
                            <p:childTnLst>
                              <p:par>
                                <p:cTn id="39" presetID="9" presetClass="entr" presetSubtype="0" fill="hold" grpId="0" nodeType="afterEffect">
                                  <p:stCondLst>
                                    <p:cond delay="0"/>
                                  </p:stCondLst>
                                  <p:childTnLst>
                                    <p:set>
                                      <p:cBhvr>
                                        <p:cTn id="40" dur="1" fill="hold">
                                          <p:stCondLst>
                                            <p:cond delay="0"/>
                                          </p:stCondLst>
                                        </p:cTn>
                                        <p:tgtEl>
                                          <p:spTgt spid="328718"/>
                                        </p:tgtEl>
                                        <p:attrNameLst>
                                          <p:attrName>style.visibility</p:attrName>
                                        </p:attrNameLst>
                                      </p:cBhvr>
                                      <p:to>
                                        <p:strVal val="visible"/>
                                      </p:to>
                                    </p:set>
                                    <p:animEffect transition="in" filter="dissolve">
                                      <p:cBhvr>
                                        <p:cTn id="41" dur="500"/>
                                        <p:tgtEl>
                                          <p:spTgt spid="328718"/>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499"/>
                                          </p:stCondLst>
                                        </p:cTn>
                                        <p:tgtEl>
                                          <p:spTgt spid="328723"/>
                                        </p:tgtEl>
                                        <p:attrNameLst>
                                          <p:attrName>style.visibility</p:attrName>
                                        </p:attrNameLst>
                                      </p:cBhvr>
                                      <p:to>
                                        <p:strVal val="visible"/>
                                      </p:to>
                                    </p:set>
                                  </p:childTnLst>
                                </p:cTn>
                              </p:par>
                            </p:childTnLst>
                          </p:cTn>
                        </p:par>
                        <p:par>
                          <p:cTn id="46" fill="hold">
                            <p:stCondLst>
                              <p:cond delay="500"/>
                            </p:stCondLst>
                            <p:childTnLst>
                              <p:par>
                                <p:cTn id="47" presetID="1" presetClass="entr" presetSubtype="0" fill="hold" nodeType="afterEffect">
                                  <p:stCondLst>
                                    <p:cond delay="0"/>
                                  </p:stCondLst>
                                  <p:childTnLst>
                                    <p:set>
                                      <p:cBhvr>
                                        <p:cTn id="48"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07" grpId="0" build="p" autoUpdateAnimBg="0"/>
      <p:bldP spid="328710" grpId="0" animBg="1"/>
      <p:bldP spid="328713" grpId="0" animBg="1"/>
      <p:bldP spid="328714" grpId="0" animBg="1"/>
      <p:bldP spid="328715" grpId="0" animBg="1"/>
      <p:bldP spid="328716" grpId="0" animBg="1" autoUpdateAnimBg="0"/>
      <p:bldP spid="328717" grpId="0" animBg="1" autoUpdateAnimBg="0"/>
      <p:bldP spid="328718" grpId="0" animBg="1" autoUpdateAnimBg="0"/>
      <p:bldP spid="328723"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data 3"/>
          <p:cNvSpPr>
            <a:spLocks noGrp="1"/>
          </p:cNvSpPr>
          <p:nvPr>
            <p:ph type="dt" sz="half" idx="10"/>
          </p:nvPr>
        </p:nvSpPr>
        <p:spPr/>
        <p:txBody>
          <a:bodyPr/>
          <a:lstStyle/>
          <a:p>
            <a:r>
              <a:rPr lang="en-US"/>
              <a:t>22.11.04</a:t>
            </a:r>
          </a:p>
        </p:txBody>
      </p:sp>
      <p:sp>
        <p:nvSpPr>
          <p:cNvPr id="7" name="Segnaposto numero diapositiva 5"/>
          <p:cNvSpPr>
            <a:spLocks noGrp="1"/>
          </p:cNvSpPr>
          <p:nvPr>
            <p:ph type="sldNum" sz="quarter" idx="12"/>
          </p:nvPr>
        </p:nvSpPr>
        <p:spPr/>
        <p:txBody>
          <a:bodyPr/>
          <a:lstStyle/>
          <a:p>
            <a:fld id="{7508AEB8-B244-4655-B2E2-88BFB4039456}" type="slidenum">
              <a:rPr lang="en-US"/>
              <a:pPr/>
              <a:t>6</a:t>
            </a:fld>
            <a:endParaRPr lang="en-US"/>
          </a:p>
        </p:txBody>
      </p:sp>
      <p:pic>
        <p:nvPicPr>
          <p:cNvPr id="330754" name="Picture 2"/>
          <p:cNvPicPr>
            <a:picLocks noChangeAspect="1" noChangeArrowheads="1"/>
          </p:cNvPicPr>
          <p:nvPr/>
        </p:nvPicPr>
        <p:blipFill>
          <a:blip r:embed="rId2" cstate="print"/>
          <a:srcRect r="1608"/>
          <a:stretch>
            <a:fillRect/>
          </a:stretch>
        </p:blipFill>
        <p:spPr bwMode="auto">
          <a:xfrm>
            <a:off x="3313236" y="1943100"/>
            <a:ext cx="5827834" cy="4140200"/>
          </a:xfrm>
          <a:prstGeom prst="rect">
            <a:avLst/>
          </a:prstGeom>
          <a:noFill/>
        </p:spPr>
      </p:pic>
      <p:sp>
        <p:nvSpPr>
          <p:cNvPr id="330755" name="Rectangle 3"/>
          <p:cNvSpPr>
            <a:spLocks noGrp="1" noChangeArrowheads="1"/>
          </p:cNvSpPr>
          <p:nvPr>
            <p:ph type="title"/>
          </p:nvPr>
        </p:nvSpPr>
        <p:spPr/>
        <p:txBody>
          <a:bodyPr/>
          <a:lstStyle/>
          <a:p>
            <a:r>
              <a:rPr lang="it-IT"/>
              <a:t>Raggio ionico</a:t>
            </a:r>
          </a:p>
        </p:txBody>
      </p:sp>
      <p:sp>
        <p:nvSpPr>
          <p:cNvPr id="330756" name="Rectangle 4"/>
          <p:cNvSpPr>
            <a:spLocks noGrp="1" noChangeArrowheads="1"/>
          </p:cNvSpPr>
          <p:nvPr>
            <p:ph type="body" idx="1"/>
          </p:nvPr>
        </p:nvSpPr>
        <p:spPr>
          <a:xfrm>
            <a:off x="0" y="1228726"/>
            <a:ext cx="3354266" cy="5629275"/>
          </a:xfrm>
        </p:spPr>
        <p:txBody>
          <a:bodyPr/>
          <a:lstStyle/>
          <a:p>
            <a:pPr>
              <a:lnSpc>
                <a:spcPct val="90000"/>
              </a:lnSpc>
            </a:pPr>
            <a:r>
              <a:rPr lang="it-IT" sz="2000"/>
              <a:t>Variazione (min-max) :  Si</a:t>
            </a:r>
            <a:r>
              <a:rPr lang="it-IT" sz="2000" baseline="30000"/>
              <a:t>4+ </a:t>
            </a:r>
            <a:r>
              <a:rPr lang="it-IT" sz="2000"/>
              <a:t>= 0.34 Å –  Rb</a:t>
            </a:r>
            <a:r>
              <a:rPr lang="it-IT" sz="2000" baseline="30000"/>
              <a:t>+</a:t>
            </a:r>
            <a:r>
              <a:rPr lang="it-IT" sz="2000"/>
              <a:t>=1.7 Å</a:t>
            </a:r>
            <a:endParaRPr lang="it-IT" sz="2400"/>
          </a:p>
          <a:p>
            <a:pPr>
              <a:lnSpc>
                <a:spcPct val="90000"/>
              </a:lnSpc>
            </a:pPr>
            <a:r>
              <a:rPr lang="it-IT" sz="1800"/>
              <a:t>Il raggio ionico diminuisce da sinistra verso destra nei periodi della Tavola Periodica, a causa dell'aumento di carica nel nucleo:</a:t>
            </a:r>
          </a:p>
          <a:p>
            <a:pPr lvl="1">
              <a:lnSpc>
                <a:spcPct val="90000"/>
              </a:lnSpc>
            </a:pPr>
            <a:r>
              <a:rPr lang="it-IT" sz="1600"/>
              <a:t>a parità di elettroni (es.:  Na</a:t>
            </a:r>
            <a:r>
              <a:rPr lang="it-IT" sz="1600" baseline="30000"/>
              <a:t>+</a:t>
            </a:r>
            <a:r>
              <a:rPr lang="it-IT" sz="1600"/>
              <a:t>, Mg</a:t>
            </a:r>
            <a:r>
              <a:rPr lang="it-IT" sz="1600" baseline="30000"/>
              <a:t>2+</a:t>
            </a:r>
            <a:r>
              <a:rPr lang="it-IT" sz="1600"/>
              <a:t>, Al</a:t>
            </a:r>
            <a:r>
              <a:rPr lang="it-IT" sz="1600" baseline="30000"/>
              <a:t>3+</a:t>
            </a:r>
            <a:r>
              <a:rPr lang="it-IT" sz="1600"/>
              <a:t> e Si</a:t>
            </a:r>
            <a:r>
              <a:rPr lang="it-IT" sz="1600" baseline="30000"/>
              <a:t>4+</a:t>
            </a:r>
            <a:r>
              <a:rPr lang="it-IT" sz="1600"/>
              <a:t> hanno tutti 10 elettroni)</a:t>
            </a:r>
          </a:p>
          <a:p>
            <a:pPr lvl="1">
              <a:lnSpc>
                <a:spcPct val="90000"/>
              </a:lnSpc>
            </a:pPr>
            <a:r>
              <a:rPr lang="it-IT" sz="1600"/>
              <a:t>più protoni ci sono nel nucleo (es.:  Na</a:t>
            </a:r>
            <a:r>
              <a:rPr lang="it-IT" sz="1600" baseline="30000"/>
              <a:t>+</a:t>
            </a:r>
            <a:r>
              <a:rPr lang="it-IT" sz="1600"/>
              <a:t>: Z=11, Mg</a:t>
            </a:r>
            <a:r>
              <a:rPr lang="it-IT" sz="1600" baseline="30000"/>
              <a:t>2+</a:t>
            </a:r>
            <a:r>
              <a:rPr lang="it-IT" sz="1600"/>
              <a:t>: Z=12, Al</a:t>
            </a:r>
            <a:r>
              <a:rPr lang="it-IT" sz="1600" baseline="30000"/>
              <a:t>3+</a:t>
            </a:r>
            <a:r>
              <a:rPr lang="it-IT" sz="1600"/>
              <a:t>: Z=13 e Si</a:t>
            </a:r>
            <a:r>
              <a:rPr lang="it-IT" sz="1600" baseline="30000"/>
              <a:t>4+</a:t>
            </a:r>
            <a:r>
              <a:rPr lang="it-IT" sz="1600"/>
              <a:t>: Z=14)</a:t>
            </a:r>
          </a:p>
          <a:p>
            <a:pPr lvl="1">
              <a:lnSpc>
                <a:spcPct val="90000"/>
              </a:lnSpc>
            </a:pPr>
            <a:r>
              <a:rPr lang="it-IT" sz="1600"/>
              <a:t>più fortemente attraggono gli elettroni</a:t>
            </a:r>
          </a:p>
          <a:p>
            <a:pPr lvl="1">
              <a:lnSpc>
                <a:spcPct val="90000"/>
              </a:lnSpc>
            </a:pPr>
            <a:r>
              <a:rPr lang="it-IT" sz="1600"/>
              <a:t>più piccolo è lo ione (es.:  Na</a:t>
            </a:r>
            <a:r>
              <a:rPr lang="it-IT" sz="1600" baseline="30000"/>
              <a:t>+</a:t>
            </a:r>
            <a:r>
              <a:rPr lang="it-IT" sz="1600"/>
              <a:t>: r=1.24 Å, Mg</a:t>
            </a:r>
            <a:r>
              <a:rPr lang="it-IT" sz="1600" baseline="30000"/>
              <a:t>2+</a:t>
            </a:r>
            <a:r>
              <a:rPr lang="it-IT" sz="1600"/>
              <a:t>: r=0.80 Å, Al</a:t>
            </a:r>
            <a:r>
              <a:rPr lang="it-IT" sz="1600" baseline="30000"/>
              <a:t>3+</a:t>
            </a:r>
            <a:r>
              <a:rPr lang="it-IT" sz="1600"/>
              <a:t>: r=0.47-61 Å, Si</a:t>
            </a:r>
            <a:r>
              <a:rPr lang="it-IT" sz="1600" baseline="30000"/>
              <a:t>4+</a:t>
            </a:r>
            <a:r>
              <a:rPr lang="it-IT" sz="1600"/>
              <a:t>: r=0.34 Å)</a:t>
            </a:r>
          </a:p>
          <a:p>
            <a:pPr>
              <a:lnSpc>
                <a:spcPct val="90000"/>
              </a:lnSpc>
            </a:pPr>
            <a:r>
              <a:rPr lang="it-IT" sz="1800"/>
              <a:t>Gli anioni sono più grandi dei cationi</a:t>
            </a:r>
          </a:p>
        </p:txBody>
      </p:sp>
      <p:sp>
        <p:nvSpPr>
          <p:cNvPr id="330757" name="Text Box 5"/>
          <p:cNvSpPr txBox="1">
            <a:spLocks noChangeArrowheads="1"/>
          </p:cNvSpPr>
          <p:nvPr/>
        </p:nvSpPr>
        <p:spPr bwMode="auto">
          <a:xfrm>
            <a:off x="4001966" y="6491288"/>
            <a:ext cx="5140569" cy="366712"/>
          </a:xfrm>
          <a:prstGeom prst="rect">
            <a:avLst/>
          </a:prstGeom>
          <a:noFill/>
          <a:ln w="9525">
            <a:noFill/>
            <a:miter lim="800000"/>
            <a:headEnd/>
            <a:tailEnd/>
          </a:ln>
          <a:effectLst/>
        </p:spPr>
        <p:txBody>
          <a:bodyPr wrap="none">
            <a:spAutoFit/>
          </a:bodyPr>
          <a:lstStyle/>
          <a:p>
            <a:r>
              <a:rPr lang="it-IT"/>
              <a:t>N.B. Il raggio ionico varia anche con la coordinazione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data 3"/>
          <p:cNvSpPr>
            <a:spLocks noGrp="1"/>
          </p:cNvSpPr>
          <p:nvPr>
            <p:ph type="dt" sz="half" idx="10"/>
          </p:nvPr>
        </p:nvSpPr>
        <p:spPr/>
        <p:txBody>
          <a:bodyPr/>
          <a:lstStyle/>
          <a:p>
            <a:r>
              <a:rPr lang="en-US"/>
              <a:t>22.11.04</a:t>
            </a:r>
          </a:p>
        </p:txBody>
      </p:sp>
      <p:sp>
        <p:nvSpPr>
          <p:cNvPr id="9" name="Segnaposto numero diapositiva 5"/>
          <p:cNvSpPr>
            <a:spLocks noGrp="1"/>
          </p:cNvSpPr>
          <p:nvPr>
            <p:ph type="sldNum" sz="quarter" idx="12"/>
          </p:nvPr>
        </p:nvSpPr>
        <p:spPr/>
        <p:txBody>
          <a:bodyPr/>
          <a:lstStyle/>
          <a:p>
            <a:fld id="{E865B6E3-A441-4494-A6BE-1870322E66FD}" type="slidenum">
              <a:rPr lang="en-US"/>
              <a:pPr/>
              <a:t>7</a:t>
            </a:fld>
            <a:endParaRPr lang="en-US"/>
          </a:p>
        </p:txBody>
      </p:sp>
      <p:sp>
        <p:nvSpPr>
          <p:cNvPr id="336898" name="Rectangle 2"/>
          <p:cNvSpPr>
            <a:spLocks noGrp="1" noChangeArrowheads="1"/>
          </p:cNvSpPr>
          <p:nvPr>
            <p:ph type="title"/>
          </p:nvPr>
        </p:nvSpPr>
        <p:spPr/>
        <p:txBody>
          <a:bodyPr/>
          <a:lstStyle/>
          <a:p>
            <a:r>
              <a:rPr lang="it-IT"/>
              <a:t>I legami nei minerali</a:t>
            </a:r>
          </a:p>
        </p:txBody>
      </p:sp>
      <p:grpSp>
        <p:nvGrpSpPr>
          <p:cNvPr id="2" name="Group 3"/>
          <p:cNvGrpSpPr>
            <a:grpSpLocks/>
          </p:cNvGrpSpPr>
          <p:nvPr/>
        </p:nvGrpSpPr>
        <p:grpSpPr bwMode="auto">
          <a:xfrm>
            <a:off x="4097216" y="2039938"/>
            <a:ext cx="5045320" cy="4424362"/>
            <a:chOff x="505" y="3621"/>
            <a:chExt cx="3299" cy="2619"/>
          </a:xfrm>
        </p:grpSpPr>
        <p:pic>
          <p:nvPicPr>
            <p:cNvPr id="336900" name="Picture 4"/>
            <p:cNvPicPr>
              <a:picLocks noChangeAspect="1" noChangeArrowheads="1"/>
            </p:cNvPicPr>
            <p:nvPr/>
          </p:nvPicPr>
          <p:blipFill>
            <a:blip r:embed="rId2" cstate="print"/>
            <a:srcRect/>
            <a:stretch>
              <a:fillRect/>
            </a:stretch>
          </p:blipFill>
          <p:spPr bwMode="auto">
            <a:xfrm>
              <a:off x="505" y="3740"/>
              <a:ext cx="3299" cy="2500"/>
            </a:xfrm>
            <a:prstGeom prst="rect">
              <a:avLst/>
            </a:prstGeom>
            <a:noFill/>
          </p:spPr>
        </p:pic>
        <p:sp>
          <p:nvSpPr>
            <p:cNvPr id="336901" name="Text Box 5"/>
            <p:cNvSpPr txBox="1">
              <a:spLocks noChangeArrowheads="1"/>
            </p:cNvSpPr>
            <p:nvPr/>
          </p:nvSpPr>
          <p:spPr bwMode="auto">
            <a:xfrm>
              <a:off x="1306" y="3621"/>
              <a:ext cx="2024" cy="217"/>
            </a:xfrm>
            <a:prstGeom prst="rect">
              <a:avLst/>
            </a:prstGeom>
            <a:noFill/>
            <a:ln w="9525">
              <a:noFill/>
              <a:miter lim="800000"/>
              <a:headEnd/>
              <a:tailEnd/>
            </a:ln>
            <a:effectLst/>
          </p:spPr>
          <p:txBody>
            <a:bodyPr wrap="none">
              <a:spAutoFit/>
            </a:bodyPr>
            <a:lstStyle/>
            <a:p>
              <a:r>
                <a:rPr lang="en-US"/>
                <a:t>Potenziale ionico=raggio/carica</a:t>
              </a:r>
            </a:p>
          </p:txBody>
        </p:sp>
      </p:grpSp>
      <p:sp>
        <p:nvSpPr>
          <p:cNvPr id="336902" name="Rectangle 6"/>
          <p:cNvSpPr>
            <a:spLocks noGrp="1" noChangeArrowheads="1"/>
          </p:cNvSpPr>
          <p:nvPr>
            <p:ph type="body" idx="1"/>
          </p:nvPr>
        </p:nvSpPr>
        <p:spPr>
          <a:xfrm>
            <a:off x="0" y="1212850"/>
            <a:ext cx="4281854" cy="5410200"/>
          </a:xfrm>
        </p:spPr>
        <p:txBody>
          <a:bodyPr/>
          <a:lstStyle/>
          <a:p>
            <a:pPr>
              <a:lnSpc>
                <a:spcPct val="90000"/>
              </a:lnSpc>
            </a:pPr>
            <a:r>
              <a:rPr lang="it-IT" sz="1800"/>
              <a:t>Il legame ionico ideale non esiste in natura</a:t>
            </a:r>
          </a:p>
          <a:p>
            <a:pPr>
              <a:lnSpc>
                <a:spcPct val="90000"/>
              </a:lnSpc>
            </a:pPr>
            <a:r>
              <a:rPr lang="it-IT" sz="1800"/>
              <a:t>Il catione (+) continua ad attrarre l'elettrone donato all'anione (–), che quindi ha una densità elettronica un po' sbilanciata verso il catione: l'anione è quindi polarizzato</a:t>
            </a:r>
          </a:p>
          <a:p>
            <a:pPr>
              <a:lnSpc>
                <a:spcPct val="90000"/>
              </a:lnSpc>
            </a:pPr>
            <a:r>
              <a:rPr lang="it-IT" sz="1800"/>
              <a:t>La capacità di polarizzazione di un catione (potenziale ionico) è proporzionale alla sua carica e inversamente proporzionale alle sue dimensioni</a:t>
            </a:r>
          </a:p>
          <a:p>
            <a:pPr>
              <a:lnSpc>
                <a:spcPct val="90000"/>
              </a:lnSpc>
            </a:pPr>
            <a:r>
              <a:rPr lang="it-IT" sz="1800"/>
              <a:t>D'altra parte, in un legame covalente tra due atomi non uguali, la densità elettronica è sbilanciata verso l'atomo più elettronegativo, dandogli una leggera carica negativa: il legame diventa quindi in minima parte ionico</a:t>
            </a:r>
            <a:endParaRPr lang="en-US" sz="2800"/>
          </a:p>
        </p:txBody>
      </p:sp>
      <p:sp>
        <p:nvSpPr>
          <p:cNvPr id="336903" name="Text Box 7"/>
          <p:cNvSpPr txBox="1">
            <a:spLocks noChangeArrowheads="1"/>
          </p:cNvSpPr>
          <p:nvPr/>
        </p:nvSpPr>
        <p:spPr bwMode="auto">
          <a:xfrm>
            <a:off x="4778620" y="6550025"/>
            <a:ext cx="4362450" cy="304800"/>
          </a:xfrm>
          <a:prstGeom prst="rect">
            <a:avLst/>
          </a:prstGeom>
          <a:noFill/>
          <a:ln w="9525">
            <a:noFill/>
            <a:miter lim="800000"/>
            <a:headEnd/>
            <a:tailEnd type="none" w="lg" len="med"/>
          </a:ln>
          <a:effectLst/>
        </p:spPr>
        <p:txBody>
          <a:bodyPr wrap="none">
            <a:spAutoFit/>
          </a:bodyPr>
          <a:lstStyle/>
          <a:p>
            <a:r>
              <a:rPr lang="en-US" sz="1400" i="1">
                <a:solidFill>
                  <a:srgbClr val="1822CD"/>
                </a:solidFill>
              </a:rPr>
              <a:t>Gill R. (1996) Chemical fundamentals of Geology, 2nd ed.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0" y="0"/>
            <a:ext cx="9144000" cy="68580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ctangle 2"/>
          <p:cNvSpPr>
            <a:spLocks noChangeArrowheads="1"/>
          </p:cNvSpPr>
          <p:nvPr/>
        </p:nvSpPr>
        <p:spPr bwMode="auto">
          <a:xfrm>
            <a:off x="503238" y="279400"/>
            <a:ext cx="8318500" cy="2287588"/>
          </a:xfrm>
          <a:prstGeom prst="rect">
            <a:avLst/>
          </a:prstGeom>
          <a:noFill/>
          <a:ln w="9525">
            <a:noFill/>
            <a:miter lim="800000"/>
            <a:headEnd/>
            <a:tailEnd/>
          </a:ln>
          <a:effectLst/>
        </p:spPr>
        <p:txBody>
          <a:bodyPr>
            <a:spAutoFit/>
          </a:bodyPr>
          <a:lstStyle/>
          <a:p>
            <a:pPr marL="381000" indent="-381000"/>
            <a:r>
              <a:rPr lang="en-US" sz="3200" dirty="0">
                <a:solidFill>
                  <a:schemeClr val="accent1"/>
                </a:solidFill>
                <a:effectLst>
                  <a:outerShdw blurRad="38100" dist="38100" dir="2700000" algn="tl">
                    <a:srgbClr val="000000"/>
                  </a:outerShdw>
                </a:effectLst>
              </a:rPr>
              <a:t>Goldschmidt’s rules</a:t>
            </a:r>
            <a:r>
              <a:rPr lang="en-US" dirty="0">
                <a:solidFill>
                  <a:srgbClr val="00CC00"/>
                </a:solidFill>
                <a:effectLst>
                  <a:outerShdw blurRad="38100" dist="38100" dir="2700000" algn="tl">
                    <a:srgbClr val="000000"/>
                  </a:outerShdw>
                </a:effectLst>
              </a:rPr>
              <a:t> </a:t>
            </a:r>
          </a:p>
          <a:p>
            <a:pPr marL="381000" indent="-381000"/>
            <a:r>
              <a:rPr lang="en-US" sz="2800" dirty="0" smtClean="0">
                <a:solidFill>
                  <a:srgbClr val="00CC00"/>
                </a:solidFill>
                <a:effectLst>
                  <a:outerShdw blurRad="38100" dist="38100" dir="2700000" algn="tl">
                    <a:srgbClr val="000000"/>
                  </a:outerShdw>
                </a:effectLst>
              </a:rPr>
              <a:t>1.  </a:t>
            </a:r>
            <a:r>
              <a:rPr lang="en-US" sz="2800" dirty="0">
                <a:solidFill>
                  <a:srgbClr val="00CC00"/>
                </a:solidFill>
                <a:effectLst>
                  <a:outerShdw blurRad="38100" dist="38100" dir="2700000" algn="tl">
                    <a:srgbClr val="000000"/>
                  </a:outerShdw>
                </a:effectLst>
              </a:rPr>
              <a:t>If 2 ions have a similar radius and the same valence: the smaller ion is preferentially incorporated into the solid over the liquid</a:t>
            </a:r>
            <a:endParaRPr lang="en-US" sz="2800" dirty="0">
              <a:effectLst>
                <a:outerShdw blurRad="38100" dist="38100" dir="2700000" algn="tl">
                  <a:srgbClr val="000000"/>
                </a:outerShdw>
              </a:effectLst>
            </a:endParaRPr>
          </a:p>
          <a:p>
            <a:pPr marL="1524000" lvl="2"/>
            <a:endParaRPr lang="en-US" sz="2800" dirty="0">
              <a:effectLst>
                <a:outerShdw blurRad="38100" dist="38100" dir="2700000" algn="tl">
                  <a:srgbClr val="000000"/>
                </a:outerShdw>
              </a:effectLst>
            </a:endParaRPr>
          </a:p>
        </p:txBody>
      </p:sp>
      <p:sp>
        <p:nvSpPr>
          <p:cNvPr id="5" name="Rectangle 2"/>
          <p:cNvSpPr>
            <a:spLocks noChangeArrowheads="1"/>
          </p:cNvSpPr>
          <p:nvPr/>
        </p:nvSpPr>
        <p:spPr bwMode="auto">
          <a:xfrm>
            <a:off x="539552" y="2564904"/>
            <a:ext cx="7850188" cy="2592388"/>
          </a:xfrm>
          <a:prstGeom prst="rect">
            <a:avLst/>
          </a:prstGeom>
          <a:noFill/>
          <a:ln w="9525">
            <a:noFill/>
            <a:miter lim="800000"/>
            <a:headEnd/>
            <a:tailEnd/>
          </a:ln>
          <a:effectLst/>
        </p:spPr>
        <p:txBody>
          <a:bodyPr>
            <a:spAutoFit/>
          </a:bodyPr>
          <a:lstStyle/>
          <a:p>
            <a:pPr marL="381000" indent="-381000"/>
            <a:r>
              <a:rPr lang="en-US" sz="2800" dirty="0" smtClean="0">
                <a:solidFill>
                  <a:srgbClr val="00CC00"/>
                </a:solidFill>
              </a:rPr>
              <a:t>2</a:t>
            </a:r>
            <a:r>
              <a:rPr lang="en-US" sz="2800" dirty="0" smtClean="0">
                <a:solidFill>
                  <a:srgbClr val="00CC00"/>
                </a:solidFill>
                <a:effectLst/>
              </a:rPr>
              <a:t>.  </a:t>
            </a:r>
            <a:r>
              <a:rPr lang="en-US" sz="2800" dirty="0">
                <a:solidFill>
                  <a:srgbClr val="00CC00"/>
                </a:solidFill>
                <a:effectLst/>
              </a:rPr>
              <a:t>If 2 ions have a similar radius, but different valence: the ion with the higher charge is preferentially incorporated into the solid over the liquid</a:t>
            </a:r>
            <a:endParaRPr lang="en-US" sz="2800" dirty="0">
              <a:effectLst/>
            </a:endParaRPr>
          </a:p>
          <a:p>
            <a:pPr marL="762000" lvl="2"/>
            <a:endParaRPr lang="en-US" sz="2800" dirty="0">
              <a:effectLst/>
            </a:endParaRPr>
          </a:p>
          <a:p>
            <a:pPr marL="762000" lvl="2"/>
            <a:endParaRPr lang="en-US" dirty="0">
              <a:effectLs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eriodic Table"/>
          <p:cNvPicPr>
            <a:picLocks noChangeAspect="1" noChangeArrowheads="1"/>
          </p:cNvPicPr>
          <p:nvPr/>
        </p:nvPicPr>
        <p:blipFill>
          <a:blip r:embed="rId2" cstate="print"/>
          <a:srcRect t="1056"/>
          <a:stretch>
            <a:fillRect/>
          </a:stretch>
        </p:blipFill>
        <p:spPr bwMode="auto">
          <a:xfrm>
            <a:off x="0" y="0"/>
            <a:ext cx="9144000" cy="6858000"/>
          </a:xfrm>
          <a:prstGeom prst="rect">
            <a:avLst/>
          </a:prstGeom>
          <a:noFill/>
        </p:spPr>
      </p:pic>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TotalTime>
  <Words>1723</Words>
  <Application>Microsoft Office PowerPoint</Application>
  <PresentationFormat>On-screen Show (4:3)</PresentationFormat>
  <Paragraphs>265</Paragraphs>
  <Slides>48</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5" baseType="lpstr">
      <vt:lpstr>Arial</vt:lpstr>
      <vt:lpstr>Calibri</vt:lpstr>
      <vt:lpstr>Monotype Sorts</vt:lpstr>
      <vt:lpstr>Symbol</vt:lpstr>
      <vt:lpstr>Times New Roman</vt:lpstr>
      <vt:lpstr>Tema di Office</vt:lpstr>
      <vt:lpstr>Worksheet</vt:lpstr>
      <vt:lpstr>Legame covalente</vt:lpstr>
      <vt:lpstr>Legame ionico</vt:lpstr>
      <vt:lpstr>% legame ionico</vt:lpstr>
      <vt:lpstr>Legame ionico</vt:lpstr>
      <vt:lpstr>Dimensioni atomiche: Raggio ionico</vt:lpstr>
      <vt:lpstr>Raggio ionico</vt:lpstr>
      <vt:lpstr>I legami nei minerali</vt:lpstr>
      <vt:lpstr>PowerPoint Presentation</vt:lpstr>
      <vt:lpstr>PowerPoint Presentation</vt:lpstr>
      <vt:lpstr>Gli elementi nei minerali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Angelo</dc:creator>
  <cp:lastModifiedBy>A</cp:lastModifiedBy>
  <cp:revision>24</cp:revision>
  <dcterms:created xsi:type="dcterms:W3CDTF">2011-03-08T21:18:32Z</dcterms:created>
  <dcterms:modified xsi:type="dcterms:W3CDTF">2020-03-18T15:37:24Z</dcterms:modified>
</cp:coreProperties>
</file>