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83" r:id="rId5"/>
    <p:sldId id="260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82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B34CF-E9FD-4102-B593-3A05B816B87E}" type="datetimeFigureOut">
              <a:rPr lang="en-GB" smtClean="0"/>
              <a:pPr/>
              <a:t>29/01/2020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35C98-2A32-4F48-9492-26511DC0E6D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8EC41-9E43-47D7-B415-643F395EB52B}" type="slidenum">
              <a:rPr lang="en-US"/>
              <a:pPr/>
              <a:t>7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 = 1.0   No fractionation so C</a:t>
            </a:r>
            <a:r>
              <a:rPr lang="en-US" baseline="-25000"/>
              <a:t>L</a:t>
            </a:r>
            <a:r>
              <a:rPr lang="en-US"/>
              <a:t>/C</a:t>
            </a:r>
            <a:r>
              <a:rPr lang="en-US" baseline="-25000"/>
              <a:t>O</a:t>
            </a:r>
            <a:r>
              <a:rPr lang="en-US"/>
              <a:t> = 1 for all values of F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C3A5B-0020-4971-86A9-2FFAA113EC2E}" type="slidenum">
              <a:rPr lang="en-US"/>
              <a:pPr/>
              <a:t>8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Times New Roman" pitchFamily="18" charset="0"/>
              </a:rPr>
              <a:t>Values of F &gt; 0.4 unlikely for batch melting since greater amounts should separate and rise</a:t>
            </a:r>
            <a:r>
              <a:rPr lang="en-US" b="1"/>
              <a:t>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2727E0-3273-4F56-80FF-9B84F6A8D1FB}" type="slidenum">
              <a:rPr lang="en-US"/>
              <a:pPr/>
              <a:t>9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Times New Roman" pitchFamily="18" charset="0"/>
              </a:rPr>
              <a:t>Highly incompatible elements are greatly concentrated in the initial small fraction of melt that is produced by partial melting, and subsequently get diluted as F increases</a:t>
            </a: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144E8-C362-4288-B55D-0BE23F5FE97D}" type="slidenum">
              <a:rPr lang="en-US"/>
              <a:pPr/>
              <a:t>10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-&gt; 1.0 because all of the source is melted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4D8816-654E-4DFD-8C07-A469F2702BB1}" type="slidenum">
              <a:rPr lang="en-US"/>
              <a:pPr/>
              <a:t>12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Suppose that a source rock with a </a:t>
            </a:r>
            <a:r>
              <a:rPr lang="en-US" i="1">
                <a:cs typeface="Times New Roman" pitchFamily="18" charset="0"/>
              </a:rPr>
              <a:t>mode</a:t>
            </a:r>
            <a:r>
              <a:rPr lang="en-US">
                <a:cs typeface="Times New Roman" pitchFamily="18" charset="0"/>
              </a:rPr>
              <a:t> of 51% plagioclase, 33% clinopyroxene, and 18% olivine undergoes batch melting</a:t>
            </a:r>
            <a:r>
              <a:rPr lang="en-US"/>
              <a:t>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4E9331-0450-43FF-9F65-79393B104262}" type="slidenum">
              <a:rPr lang="en-US"/>
              <a:pPr/>
              <a:t>13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Rb is incompatible and Sr only slightly so, but near unity</a:t>
            </a:r>
            <a:r>
              <a:rPr lang="en-US"/>
              <a:t>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4C899-8DF7-4F26-A19F-A67B07CE9AC9}" type="slidenum">
              <a:rPr lang="en-US"/>
              <a:pPr/>
              <a:t>15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Results:</a:t>
            </a:r>
          </a:p>
          <a:p>
            <a:r>
              <a:rPr lang="en-US">
                <a:cs typeface="Times New Roman" pitchFamily="18" charset="0"/>
              </a:rPr>
              <a:t>Incompatible element Rb (no K minerals) strongly concentrated in the early small melt proportions (low F)</a:t>
            </a:r>
          </a:p>
          <a:p>
            <a:r>
              <a:rPr lang="en-US">
                <a:cs typeface="Times New Roman" pitchFamily="18" charset="0"/>
              </a:rPr>
              <a:t>Thus </a:t>
            </a:r>
            <a:r>
              <a:rPr lang="en-US">
                <a:cs typeface="Times New Roman" pitchFamily="18" charset="0"/>
                <a:sym typeface="Symbol" pitchFamily="18" charset="2"/>
              </a:rPr>
              <a:t></a:t>
            </a:r>
            <a:r>
              <a:rPr lang="en-US">
                <a:cs typeface="Times New Roman" pitchFamily="18" charset="0"/>
              </a:rPr>
              <a:t> a sensitive measure of the progress of fractional crystallization (at least until rock half melted)</a:t>
            </a:r>
          </a:p>
          <a:p>
            <a:r>
              <a:rPr lang="en-US">
                <a:cs typeface="Times New Roman" pitchFamily="18" charset="0"/>
              </a:rPr>
              <a:t>As melting proceeds, the incompatible element is gradually diluted by more compatible ones</a:t>
            </a:r>
          </a:p>
          <a:p>
            <a:r>
              <a:rPr lang="en-US">
                <a:cs typeface="Times New Roman" pitchFamily="18" charset="0"/>
              </a:rPr>
              <a:t>Since D(Sr) is close to 1.0, the </a:t>
            </a:r>
            <a:r>
              <a:rPr lang="en-US" b="1">
                <a:cs typeface="Times New Roman" pitchFamily="18" charset="0"/>
              </a:rPr>
              <a:t>ratio</a:t>
            </a:r>
            <a:r>
              <a:rPr lang="en-US">
                <a:cs typeface="Times New Roman" pitchFamily="18" charset="0"/>
              </a:rPr>
              <a:t> Rb/Sr vs. F is nearly the same as Rb alone</a:t>
            </a:r>
          </a:p>
          <a:p>
            <a:r>
              <a:rPr lang="en-US">
                <a:cs typeface="Times New Roman" pitchFamily="18" charset="0"/>
              </a:rPr>
              <a:t>Any ratio of incompatible to compatible element should then be sensitive to the degree of partial melting (at least in the initial stages).</a:t>
            </a:r>
          </a:p>
          <a:p>
            <a:r>
              <a:rPr lang="en-US" b="1">
                <a:cs typeface="Times New Roman" pitchFamily="18" charset="0"/>
              </a:rPr>
              <a:t>Important for Rb/Sr isotopic systems</a:t>
            </a:r>
          </a:p>
          <a:p>
            <a:r>
              <a:rPr lang="en-US" b="1">
                <a:cs typeface="Times New Roman" pitchFamily="18" charset="0"/>
              </a:rPr>
              <a:t>	Note that can create a series of melts from a single source each with diff Rb/Sr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3ECB-D8E6-491F-B298-8BDBEEEF2D7D}" type="datetimeFigureOut">
              <a:rPr lang="it-IT" smtClean="0"/>
              <a:pPr/>
              <a:t>29/01/2020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6CE0-F63F-45C8-AFF1-7A66957443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3ECB-D8E6-491F-B298-8BDBEEEF2D7D}" type="datetimeFigureOut">
              <a:rPr lang="it-IT" smtClean="0"/>
              <a:pPr/>
              <a:t>29/01/2020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6CE0-F63F-45C8-AFF1-7A66957443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3ECB-D8E6-491F-B298-8BDBEEEF2D7D}" type="datetimeFigureOut">
              <a:rPr lang="it-IT" smtClean="0"/>
              <a:pPr/>
              <a:t>29/01/2020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6CE0-F63F-45C8-AFF1-7A66957443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3ECB-D8E6-491F-B298-8BDBEEEF2D7D}" type="datetimeFigureOut">
              <a:rPr lang="it-IT" smtClean="0"/>
              <a:pPr/>
              <a:t>29/01/2020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6CE0-F63F-45C8-AFF1-7A66957443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3ECB-D8E6-491F-B298-8BDBEEEF2D7D}" type="datetimeFigureOut">
              <a:rPr lang="it-IT" smtClean="0"/>
              <a:pPr/>
              <a:t>29/01/2020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6CE0-F63F-45C8-AFF1-7A66957443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3ECB-D8E6-491F-B298-8BDBEEEF2D7D}" type="datetimeFigureOut">
              <a:rPr lang="it-IT" smtClean="0"/>
              <a:pPr/>
              <a:t>29/01/2020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6CE0-F63F-45C8-AFF1-7A66957443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3ECB-D8E6-491F-B298-8BDBEEEF2D7D}" type="datetimeFigureOut">
              <a:rPr lang="it-IT" smtClean="0"/>
              <a:pPr/>
              <a:t>29/01/2020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6CE0-F63F-45C8-AFF1-7A66957443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3ECB-D8E6-491F-B298-8BDBEEEF2D7D}" type="datetimeFigureOut">
              <a:rPr lang="it-IT" smtClean="0"/>
              <a:pPr/>
              <a:t>29/01/2020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6CE0-F63F-45C8-AFF1-7A66957443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3ECB-D8E6-491F-B298-8BDBEEEF2D7D}" type="datetimeFigureOut">
              <a:rPr lang="it-IT" smtClean="0"/>
              <a:pPr/>
              <a:t>29/01/2020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6CE0-F63F-45C8-AFF1-7A66957443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3ECB-D8E6-491F-B298-8BDBEEEF2D7D}" type="datetimeFigureOut">
              <a:rPr lang="it-IT" smtClean="0"/>
              <a:pPr/>
              <a:t>29/01/2020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6CE0-F63F-45C8-AFF1-7A66957443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3ECB-D8E6-491F-B298-8BDBEEEF2D7D}" type="datetimeFigureOut">
              <a:rPr lang="it-IT" smtClean="0"/>
              <a:pPr/>
              <a:t>29/01/2020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6CE0-F63F-45C8-AFF1-7A66957443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E3ECB-D8E6-491F-B298-8BDBEEEF2D7D}" type="datetimeFigureOut">
              <a:rPr lang="it-IT" smtClean="0"/>
              <a:pPr/>
              <a:t>29/01/2020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D6CE0-F63F-45C8-AFF1-7A669574432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8525" y="109538"/>
            <a:ext cx="4806950" cy="663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15" name="Picture 199" descr="Fig 9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9038" y="1717675"/>
            <a:ext cx="4144962" cy="5140325"/>
          </a:xfrm>
          <a:prstGeom prst="rect">
            <a:avLst/>
          </a:prstGeom>
          <a:noFill/>
        </p:spPr>
      </p:pic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74625" y="487363"/>
            <a:ext cx="5099050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buClr>
                <a:srgbClr val="00CC00"/>
              </a:buClr>
              <a:buSzPct val="50000"/>
              <a:buFont typeface="Monotype Sorts" pitchFamily="2" charset="2"/>
              <a:buChar char="l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As F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1 the concentration of </a:t>
            </a:r>
            <a:r>
              <a: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every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trace element in the liquid = the source rock (C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/C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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1)</a:t>
            </a:r>
          </a:p>
          <a:p>
            <a:pPr marL="1284288" lvl="2" indent="-228600">
              <a:spcBef>
                <a:spcPct val="65000"/>
              </a:spcBef>
              <a:buClr>
                <a:srgbClr val="0066FF"/>
              </a:buClr>
              <a:buSzPct val="50000"/>
              <a:buFont typeface="Monotype Sorts" pitchFamily="2" charset="2"/>
              <a:buNone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			As F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1</a:t>
            </a:r>
          </a:p>
          <a:p>
            <a:pPr marL="1284288" lvl="2" indent="-228600">
              <a:spcBef>
                <a:spcPct val="20000"/>
              </a:spcBef>
              <a:buClr>
                <a:srgbClr val="0066FF"/>
              </a:buClr>
              <a:buSzPct val="50000"/>
              <a:buFont typeface="Monotype Sorts" pitchFamily="2" charset="2"/>
              <a:buNone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		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/C</a:t>
            </a:r>
            <a:r>
              <a:rPr 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638" y="2473325"/>
            <a:ext cx="2435225" cy="842963"/>
            <a:chOff x="203" y="1885"/>
            <a:chExt cx="1534" cy="531"/>
          </a:xfrm>
        </p:grpSpPr>
        <p:sp>
          <p:nvSpPr>
            <p:cNvPr id="86020" name="Line 4"/>
            <p:cNvSpPr>
              <a:spLocks noChangeShapeType="1"/>
            </p:cNvSpPr>
            <p:nvPr/>
          </p:nvSpPr>
          <p:spPr bwMode="auto">
            <a:xfrm>
              <a:off x="203" y="2167"/>
              <a:ext cx="304" cy="1"/>
            </a:xfrm>
            <a:prstGeom prst="line">
              <a:avLst/>
            </a:prstGeom>
            <a:noFill/>
            <a:ln w="20638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>
              <a:off x="703" y="2134"/>
              <a:ext cx="1005" cy="1"/>
            </a:xfrm>
            <a:prstGeom prst="line">
              <a:avLst/>
            </a:prstGeom>
            <a:noFill/>
            <a:ln w="20638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22" name="Rectangle 6"/>
            <p:cNvSpPr>
              <a:spLocks noChangeArrowheads="1"/>
            </p:cNvSpPr>
            <p:nvPr/>
          </p:nvSpPr>
          <p:spPr bwMode="auto">
            <a:xfrm>
              <a:off x="223" y="1894"/>
              <a:ext cx="13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chemeClr val="tx2"/>
                  </a:solidFill>
                  <a:effectLst/>
                </a:rPr>
                <a:t>C</a:t>
              </a:r>
              <a:endPara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6023" name="Rectangle 7"/>
            <p:cNvSpPr>
              <a:spLocks noChangeArrowheads="1"/>
            </p:cNvSpPr>
            <p:nvPr/>
          </p:nvSpPr>
          <p:spPr bwMode="auto">
            <a:xfrm>
              <a:off x="217" y="2159"/>
              <a:ext cx="13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chemeClr val="tx2"/>
                  </a:solidFill>
                  <a:effectLst/>
                </a:rPr>
                <a:t>C</a:t>
              </a:r>
              <a:endPara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6024" name="Rectangle 8"/>
            <p:cNvSpPr>
              <a:spLocks noChangeArrowheads="1"/>
            </p:cNvSpPr>
            <p:nvPr/>
          </p:nvSpPr>
          <p:spPr bwMode="auto">
            <a:xfrm>
              <a:off x="1156" y="1885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chemeClr val="tx2"/>
                  </a:solidFill>
                  <a:effectLst/>
                </a:rPr>
                <a:t>1</a:t>
              </a:r>
              <a:endPara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6025" name="Rectangle 9"/>
            <p:cNvSpPr>
              <a:spLocks noChangeArrowheads="1"/>
            </p:cNvSpPr>
            <p:nvPr/>
          </p:nvSpPr>
          <p:spPr bwMode="auto">
            <a:xfrm>
              <a:off x="723" y="2159"/>
              <a:ext cx="18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chemeClr val="tx2"/>
                  </a:solidFill>
                  <a:effectLst/>
                </a:rPr>
                <a:t>D</a:t>
              </a:r>
              <a:r>
                <a:rPr lang="en-US" sz="2500" baseline="-25000">
                  <a:solidFill>
                    <a:schemeClr val="tx2"/>
                  </a:solidFill>
                  <a:effectLst/>
                </a:rPr>
                <a:t>i</a:t>
              </a:r>
              <a:endPara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6026" name="Rectangle 10"/>
            <p:cNvSpPr>
              <a:spLocks noChangeArrowheads="1"/>
            </p:cNvSpPr>
            <p:nvPr/>
          </p:nvSpPr>
          <p:spPr bwMode="auto">
            <a:xfrm>
              <a:off x="925" y="2159"/>
              <a:ext cx="1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chemeClr val="tx2"/>
                  </a:solidFill>
                  <a:effectLst/>
                </a:rPr>
                <a:t>(1</a:t>
              </a:r>
              <a:endPara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6027" name="Rectangle 11"/>
            <p:cNvSpPr>
              <a:spLocks noChangeArrowheads="1"/>
            </p:cNvSpPr>
            <p:nvPr/>
          </p:nvSpPr>
          <p:spPr bwMode="auto">
            <a:xfrm>
              <a:off x="1295" y="2159"/>
              <a:ext cx="17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chemeClr val="tx2"/>
                  </a:solidFill>
                  <a:effectLst/>
                </a:rPr>
                <a:t>F)</a:t>
              </a:r>
              <a:endPara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6028" name="Rectangle 12"/>
            <p:cNvSpPr>
              <a:spLocks noChangeArrowheads="1"/>
            </p:cNvSpPr>
            <p:nvPr/>
          </p:nvSpPr>
          <p:spPr bwMode="auto">
            <a:xfrm>
              <a:off x="1626" y="2159"/>
              <a:ext cx="11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chemeClr val="tx2"/>
                  </a:solidFill>
                  <a:effectLst/>
                </a:rPr>
                <a:t>F</a:t>
              </a:r>
              <a:endPara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6029" name="Rectangle 13"/>
            <p:cNvSpPr>
              <a:spLocks noChangeArrowheads="1"/>
            </p:cNvSpPr>
            <p:nvPr/>
          </p:nvSpPr>
          <p:spPr bwMode="auto">
            <a:xfrm>
              <a:off x="382" y="1997"/>
              <a:ext cx="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tx2"/>
                  </a:solidFill>
                  <a:effectLst/>
                </a:rPr>
                <a:t>L</a:t>
              </a:r>
              <a:endPara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6030" name="Rectangle 14"/>
            <p:cNvSpPr>
              <a:spLocks noChangeArrowheads="1"/>
            </p:cNvSpPr>
            <p:nvPr/>
          </p:nvSpPr>
          <p:spPr bwMode="auto">
            <a:xfrm>
              <a:off x="372" y="2262"/>
              <a:ext cx="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tx2"/>
                  </a:solidFill>
                  <a:effectLst/>
                </a:rPr>
                <a:t>O</a:t>
              </a:r>
              <a:endPara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6031" name="Rectangle 15"/>
            <p:cNvSpPr>
              <a:spLocks noChangeArrowheads="1"/>
            </p:cNvSpPr>
            <p:nvPr/>
          </p:nvSpPr>
          <p:spPr bwMode="auto">
            <a:xfrm>
              <a:off x="548" y="2007"/>
              <a:ext cx="11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chemeClr val="tx2"/>
                  </a:solidFill>
                  <a:effectLst/>
                  <a:latin typeface="Symbol" pitchFamily="18" charset="2"/>
                </a:rPr>
                <a:t>=</a:t>
              </a:r>
              <a:endPara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6032" name="Rectangle 16"/>
            <p:cNvSpPr>
              <a:spLocks noChangeArrowheads="1"/>
            </p:cNvSpPr>
            <p:nvPr/>
          </p:nvSpPr>
          <p:spPr bwMode="auto">
            <a:xfrm>
              <a:off x="1126" y="2139"/>
              <a:ext cx="11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chemeClr val="tx2"/>
                  </a:solidFill>
                  <a:effectLst/>
                  <a:latin typeface="Symbol" pitchFamily="18" charset="2"/>
                </a:rPr>
                <a:t>-</a:t>
              </a:r>
              <a:endPara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6033" name="Rectangle 17"/>
            <p:cNvSpPr>
              <a:spLocks noChangeArrowheads="1"/>
            </p:cNvSpPr>
            <p:nvPr/>
          </p:nvSpPr>
          <p:spPr bwMode="auto">
            <a:xfrm>
              <a:off x="1493" y="2139"/>
              <a:ext cx="11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chemeClr val="tx2"/>
                  </a:solidFill>
                  <a:effectLst/>
                  <a:latin typeface="Symbol" pitchFamily="18" charset="2"/>
                </a:rPr>
                <a:t>+</a:t>
              </a:r>
              <a:endPara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6034" name="Line 18"/>
            <p:cNvSpPr>
              <a:spLocks noChangeShapeType="1"/>
            </p:cNvSpPr>
            <p:nvPr/>
          </p:nvSpPr>
          <p:spPr bwMode="auto">
            <a:xfrm>
              <a:off x="734" y="2177"/>
              <a:ext cx="12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6210" name="Oval 194"/>
          <p:cNvSpPr>
            <a:spLocks noChangeArrowheads="1"/>
          </p:cNvSpPr>
          <p:nvPr/>
        </p:nvSpPr>
        <p:spPr bwMode="auto">
          <a:xfrm>
            <a:off x="8591550" y="4511675"/>
            <a:ext cx="552450" cy="6985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6211" name="Freeform 195"/>
          <p:cNvSpPr>
            <a:spLocks/>
          </p:cNvSpPr>
          <p:nvPr/>
        </p:nvSpPr>
        <p:spPr bwMode="auto">
          <a:xfrm>
            <a:off x="5294313" y="1766888"/>
            <a:ext cx="3560762" cy="2744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69" y="251"/>
              </a:cxn>
              <a:cxn ang="0">
                <a:pos x="2243" y="630"/>
              </a:cxn>
            </a:cxnLst>
            <a:rect l="0" t="0" r="r" b="b"/>
            <a:pathLst>
              <a:path w="2243" h="630">
                <a:moveTo>
                  <a:pt x="0" y="0"/>
                </a:moveTo>
                <a:cubicBezTo>
                  <a:pt x="597" y="73"/>
                  <a:pt x="1195" y="146"/>
                  <a:pt x="1569" y="251"/>
                </a:cubicBezTo>
                <a:cubicBezTo>
                  <a:pt x="1943" y="356"/>
                  <a:pt x="2198" y="437"/>
                  <a:pt x="2243" y="630"/>
                </a:cubicBezTo>
              </a:path>
            </a:pathLst>
          </a:custGeom>
          <a:noFill/>
          <a:ln w="28575" cmpd="sng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6216" name="Rectangle 200"/>
          <p:cNvSpPr>
            <a:spLocks noChangeArrowheads="1"/>
          </p:cNvSpPr>
          <p:nvPr/>
        </p:nvSpPr>
        <p:spPr bwMode="auto">
          <a:xfrm>
            <a:off x="683568" y="4149080"/>
            <a:ext cx="3830637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Variation 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the relative concentration of a trace element in a liquid vs. source rock as a </a:t>
            </a:r>
            <a:r>
              <a:rPr lang="en-US" sz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fiunction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of D and the fraction melted, using equation (9-5) for equilibrium batch melting. From Winter (2001) An Introduction to Igneous and Metamorphic Petrology. Prentice Hall.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755576" y="3645024"/>
            <a:ext cx="234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 = tutto fuso = 100% F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685800" y="682625"/>
            <a:ext cx="77724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45000"/>
              </a:spcBef>
              <a:buClr>
                <a:srgbClr val="00CC00"/>
              </a:buClr>
              <a:buSzPct val="50000"/>
              <a:buFont typeface="Monotype Sorts" pitchFamily="2" charset="2"/>
              <a:buChar char="l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For very </a:t>
            </a:r>
            <a:r>
              <a:rPr lang="en-US" sz="32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incompatible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elements as D</a:t>
            </a:r>
            <a:r>
              <a:rPr lang="en-US" sz="32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0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>
              <a:spcBef>
                <a:spcPct val="450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equation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E1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	reduces to:</a:t>
            </a:r>
          </a:p>
          <a:p>
            <a:pPr marL="819150" lvl="1" indent="-285750" algn="just">
              <a:spcBef>
                <a:spcPct val="45000"/>
              </a:spcBef>
              <a:buClr>
                <a:srgbClr val="FF0066"/>
              </a:buClr>
              <a:buSzPct val="60000"/>
              <a:buFont typeface="Monotype Sorts" pitchFamily="2" charset="2"/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19150" lvl="1" indent="-285750" algn="just">
              <a:spcBef>
                <a:spcPct val="45000"/>
              </a:spcBef>
              <a:buClr>
                <a:srgbClr val="FF0066"/>
              </a:buClr>
              <a:buSzPct val="60000"/>
              <a:buFont typeface="Monotype Sorts" pitchFamily="2" charset="2"/>
              <a:buNone/>
            </a:pPr>
            <a:r>
              <a:rPr lang="en-US" sz="2800" dirty="0" smtClean="0">
                <a:effectLst/>
              </a:rPr>
              <a:t>E2</a:t>
            </a:r>
            <a:r>
              <a:rPr lang="en-US" sz="2800" dirty="0">
                <a:effectLst/>
              </a:rPr>
              <a:t>	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17813" y="2547938"/>
            <a:ext cx="1127125" cy="981075"/>
            <a:chOff x="1775" y="1605"/>
            <a:chExt cx="566" cy="499"/>
          </a:xfrm>
        </p:grpSpPr>
        <p:sp>
          <p:nvSpPr>
            <p:cNvPr id="90116" name="Line 4"/>
            <p:cNvSpPr>
              <a:spLocks noChangeShapeType="1"/>
            </p:cNvSpPr>
            <p:nvPr/>
          </p:nvSpPr>
          <p:spPr bwMode="auto">
            <a:xfrm>
              <a:off x="1775" y="1844"/>
              <a:ext cx="267" cy="1"/>
            </a:xfrm>
            <a:prstGeom prst="line">
              <a:avLst/>
            </a:prstGeom>
            <a:noFill/>
            <a:ln w="14288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117" name="Line 5"/>
            <p:cNvSpPr>
              <a:spLocks noChangeShapeType="1"/>
            </p:cNvSpPr>
            <p:nvPr/>
          </p:nvSpPr>
          <p:spPr bwMode="auto">
            <a:xfrm>
              <a:off x="2213" y="1844"/>
              <a:ext cx="128" cy="1"/>
            </a:xfrm>
            <a:prstGeom prst="line">
              <a:avLst/>
            </a:prstGeom>
            <a:noFill/>
            <a:ln w="14288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118" name="Rectangle 6"/>
            <p:cNvSpPr>
              <a:spLocks noChangeArrowheads="1"/>
            </p:cNvSpPr>
            <p:nvPr/>
          </p:nvSpPr>
          <p:spPr bwMode="auto">
            <a:xfrm>
              <a:off x="1793" y="1605"/>
              <a:ext cx="119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CC00"/>
                  </a:solidFill>
                  <a:effectLst/>
                </a:rPr>
                <a:t>C</a:t>
              </a:r>
              <a:endPara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119" name="Rectangle 7"/>
            <p:cNvSpPr>
              <a:spLocks noChangeArrowheads="1"/>
            </p:cNvSpPr>
            <p:nvPr/>
          </p:nvSpPr>
          <p:spPr bwMode="auto">
            <a:xfrm>
              <a:off x="1788" y="1871"/>
              <a:ext cx="119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CC00"/>
                  </a:solidFill>
                  <a:effectLst/>
                </a:rPr>
                <a:t>C</a:t>
              </a:r>
              <a:endPara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2234" y="1612"/>
              <a:ext cx="89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CC00"/>
                  </a:solidFill>
                  <a:effectLst/>
                </a:rPr>
                <a:t>1</a:t>
              </a:r>
              <a:endPara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121" name="Rectangle 9"/>
            <p:cNvSpPr>
              <a:spLocks noChangeArrowheads="1"/>
            </p:cNvSpPr>
            <p:nvPr/>
          </p:nvSpPr>
          <p:spPr bwMode="auto">
            <a:xfrm>
              <a:off x="2231" y="1871"/>
              <a:ext cx="10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CC00"/>
                  </a:solidFill>
                  <a:effectLst/>
                </a:rPr>
                <a:t>F</a:t>
              </a:r>
              <a:endPara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122" name="Rectangle 10"/>
            <p:cNvSpPr>
              <a:spLocks noChangeArrowheads="1"/>
            </p:cNvSpPr>
            <p:nvPr/>
          </p:nvSpPr>
          <p:spPr bwMode="auto">
            <a:xfrm>
              <a:off x="1932" y="1715"/>
              <a:ext cx="6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CC00"/>
                  </a:solidFill>
                  <a:effectLst/>
                </a:rPr>
                <a:t>L</a:t>
              </a:r>
              <a:endPara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123" name="Rectangle 11"/>
            <p:cNvSpPr>
              <a:spLocks noChangeArrowheads="1"/>
            </p:cNvSpPr>
            <p:nvPr/>
          </p:nvSpPr>
          <p:spPr bwMode="auto">
            <a:xfrm>
              <a:off x="1924" y="1980"/>
              <a:ext cx="73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CC00"/>
                  </a:solidFill>
                  <a:effectLst/>
                </a:rPr>
                <a:t>O</a:t>
              </a:r>
              <a:endPara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2078" y="1709"/>
              <a:ext cx="98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CC00"/>
                  </a:solidFill>
                  <a:effectLst/>
                  <a:latin typeface="Symbol" pitchFamily="18" charset="2"/>
                </a:rPr>
                <a:t>=</a:t>
              </a:r>
              <a:endPara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90125" name="Line 13"/>
          <p:cNvSpPr>
            <a:spLocks noChangeShapeType="1"/>
          </p:cNvSpPr>
          <p:nvPr/>
        </p:nvSpPr>
        <p:spPr bwMode="auto">
          <a:xfrm flipV="1">
            <a:off x="6813550" y="785813"/>
            <a:ext cx="246063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546475" y="1320800"/>
            <a:ext cx="2435225" cy="842963"/>
            <a:chOff x="203" y="1885"/>
            <a:chExt cx="1534" cy="531"/>
          </a:xfrm>
        </p:grpSpPr>
        <p:sp>
          <p:nvSpPr>
            <p:cNvPr id="90127" name="Line 15"/>
            <p:cNvSpPr>
              <a:spLocks noChangeShapeType="1"/>
            </p:cNvSpPr>
            <p:nvPr/>
          </p:nvSpPr>
          <p:spPr bwMode="auto">
            <a:xfrm>
              <a:off x="203" y="2167"/>
              <a:ext cx="304" cy="1"/>
            </a:xfrm>
            <a:prstGeom prst="line">
              <a:avLst/>
            </a:prstGeom>
            <a:noFill/>
            <a:ln w="20638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128" name="Line 16"/>
            <p:cNvSpPr>
              <a:spLocks noChangeShapeType="1"/>
            </p:cNvSpPr>
            <p:nvPr/>
          </p:nvSpPr>
          <p:spPr bwMode="auto">
            <a:xfrm>
              <a:off x="703" y="2134"/>
              <a:ext cx="1005" cy="1"/>
            </a:xfrm>
            <a:prstGeom prst="line">
              <a:avLst/>
            </a:prstGeom>
            <a:noFill/>
            <a:ln w="20638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129" name="Rectangle 17"/>
            <p:cNvSpPr>
              <a:spLocks noChangeArrowheads="1"/>
            </p:cNvSpPr>
            <p:nvPr/>
          </p:nvSpPr>
          <p:spPr bwMode="auto">
            <a:xfrm>
              <a:off x="223" y="1894"/>
              <a:ext cx="13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chemeClr val="tx2"/>
                  </a:solidFill>
                  <a:effectLst/>
                </a:rPr>
                <a:t>C</a:t>
              </a:r>
              <a:endPara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130" name="Rectangle 18"/>
            <p:cNvSpPr>
              <a:spLocks noChangeArrowheads="1"/>
            </p:cNvSpPr>
            <p:nvPr/>
          </p:nvSpPr>
          <p:spPr bwMode="auto">
            <a:xfrm>
              <a:off x="217" y="2159"/>
              <a:ext cx="13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chemeClr val="tx2"/>
                  </a:solidFill>
                  <a:effectLst/>
                </a:rPr>
                <a:t>C</a:t>
              </a:r>
              <a:endPara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131" name="Rectangle 19"/>
            <p:cNvSpPr>
              <a:spLocks noChangeArrowheads="1"/>
            </p:cNvSpPr>
            <p:nvPr/>
          </p:nvSpPr>
          <p:spPr bwMode="auto">
            <a:xfrm>
              <a:off x="1156" y="1885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chemeClr val="tx2"/>
                  </a:solidFill>
                  <a:effectLst/>
                </a:rPr>
                <a:t>1</a:t>
              </a:r>
              <a:endPara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132" name="Rectangle 20"/>
            <p:cNvSpPr>
              <a:spLocks noChangeArrowheads="1"/>
            </p:cNvSpPr>
            <p:nvPr/>
          </p:nvSpPr>
          <p:spPr bwMode="auto">
            <a:xfrm>
              <a:off x="723" y="2159"/>
              <a:ext cx="18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chemeClr val="tx2"/>
                  </a:solidFill>
                  <a:effectLst/>
                </a:rPr>
                <a:t>D</a:t>
              </a:r>
              <a:r>
                <a:rPr lang="en-US" sz="2500" baseline="-25000">
                  <a:solidFill>
                    <a:schemeClr val="tx2"/>
                  </a:solidFill>
                  <a:effectLst/>
                </a:rPr>
                <a:t>i</a:t>
              </a:r>
              <a:endPara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133" name="Rectangle 21"/>
            <p:cNvSpPr>
              <a:spLocks noChangeArrowheads="1"/>
            </p:cNvSpPr>
            <p:nvPr/>
          </p:nvSpPr>
          <p:spPr bwMode="auto">
            <a:xfrm>
              <a:off x="925" y="2159"/>
              <a:ext cx="1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chemeClr val="tx2"/>
                  </a:solidFill>
                  <a:effectLst/>
                </a:rPr>
                <a:t>(1</a:t>
              </a:r>
              <a:endPara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134" name="Rectangle 22"/>
            <p:cNvSpPr>
              <a:spLocks noChangeArrowheads="1"/>
            </p:cNvSpPr>
            <p:nvPr/>
          </p:nvSpPr>
          <p:spPr bwMode="auto">
            <a:xfrm>
              <a:off x="1295" y="2159"/>
              <a:ext cx="17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chemeClr val="tx2"/>
                  </a:solidFill>
                  <a:effectLst/>
                </a:rPr>
                <a:t>F)</a:t>
              </a:r>
              <a:endPara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135" name="Rectangle 23"/>
            <p:cNvSpPr>
              <a:spLocks noChangeArrowheads="1"/>
            </p:cNvSpPr>
            <p:nvPr/>
          </p:nvSpPr>
          <p:spPr bwMode="auto">
            <a:xfrm>
              <a:off x="1626" y="2159"/>
              <a:ext cx="11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chemeClr val="tx2"/>
                  </a:solidFill>
                  <a:effectLst/>
                </a:rPr>
                <a:t>F</a:t>
              </a:r>
              <a:endPara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136" name="Rectangle 24"/>
            <p:cNvSpPr>
              <a:spLocks noChangeArrowheads="1"/>
            </p:cNvSpPr>
            <p:nvPr/>
          </p:nvSpPr>
          <p:spPr bwMode="auto">
            <a:xfrm>
              <a:off x="382" y="1997"/>
              <a:ext cx="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tx2"/>
                  </a:solidFill>
                  <a:effectLst/>
                </a:rPr>
                <a:t>L</a:t>
              </a:r>
              <a:endPara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137" name="Rectangle 25"/>
            <p:cNvSpPr>
              <a:spLocks noChangeArrowheads="1"/>
            </p:cNvSpPr>
            <p:nvPr/>
          </p:nvSpPr>
          <p:spPr bwMode="auto">
            <a:xfrm>
              <a:off x="372" y="2262"/>
              <a:ext cx="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tx2"/>
                  </a:solidFill>
                  <a:effectLst/>
                </a:rPr>
                <a:t>O</a:t>
              </a:r>
              <a:endPara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138" name="Rectangle 26"/>
            <p:cNvSpPr>
              <a:spLocks noChangeArrowheads="1"/>
            </p:cNvSpPr>
            <p:nvPr/>
          </p:nvSpPr>
          <p:spPr bwMode="auto">
            <a:xfrm>
              <a:off x="548" y="2007"/>
              <a:ext cx="11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chemeClr val="tx2"/>
                  </a:solidFill>
                  <a:effectLst/>
                  <a:latin typeface="Symbol" pitchFamily="18" charset="2"/>
                </a:rPr>
                <a:t>=</a:t>
              </a:r>
              <a:endPara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139" name="Rectangle 27"/>
            <p:cNvSpPr>
              <a:spLocks noChangeArrowheads="1"/>
            </p:cNvSpPr>
            <p:nvPr/>
          </p:nvSpPr>
          <p:spPr bwMode="auto">
            <a:xfrm>
              <a:off x="1126" y="2139"/>
              <a:ext cx="11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chemeClr val="tx2"/>
                  </a:solidFill>
                  <a:effectLst/>
                  <a:latin typeface="Symbol" pitchFamily="18" charset="2"/>
                </a:rPr>
                <a:t>-</a:t>
              </a:r>
              <a:endPara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140" name="Rectangle 28"/>
            <p:cNvSpPr>
              <a:spLocks noChangeArrowheads="1"/>
            </p:cNvSpPr>
            <p:nvPr/>
          </p:nvSpPr>
          <p:spPr bwMode="auto">
            <a:xfrm>
              <a:off x="1493" y="2139"/>
              <a:ext cx="11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chemeClr val="tx2"/>
                  </a:solidFill>
                  <a:effectLst/>
                  <a:latin typeface="Symbol" pitchFamily="18" charset="2"/>
                </a:rPr>
                <a:t>+</a:t>
              </a:r>
              <a:endParaRPr lang="en-US" sz="1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141" name="Line 29"/>
            <p:cNvSpPr>
              <a:spLocks noChangeShapeType="1"/>
            </p:cNvSpPr>
            <p:nvPr/>
          </p:nvSpPr>
          <p:spPr bwMode="auto">
            <a:xfrm>
              <a:off x="734" y="2177"/>
              <a:ext cx="12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0142" name="Text Box 30"/>
          <p:cNvSpPr txBox="1">
            <a:spLocks noChangeArrowheads="1"/>
          </p:cNvSpPr>
          <p:nvPr/>
        </p:nvSpPr>
        <p:spPr bwMode="auto">
          <a:xfrm>
            <a:off x="854075" y="4017963"/>
            <a:ext cx="74850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450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r>
              <a: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we know the concentration of a very incompatible element in both a magma and the source rock, we can determine the fraction of partial melt produced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685800" y="336550"/>
            <a:ext cx="77724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Worked Example of Batch Melting: </a:t>
            </a:r>
            <a:r>
              <a:rPr lang="en-US" sz="3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Rb and Sr</a:t>
            </a:r>
            <a:endParaRPr lang="en-US" sz="32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433638" y="1928813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433638" y="2492375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433638" y="4279900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427038" y="993775"/>
            <a:ext cx="834072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Basalt with the mode: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Convert to </a:t>
            </a:r>
            <a:r>
              <a: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weight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% minerals  (W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ol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W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cpx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etc.)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92338" y="1608138"/>
            <a:ext cx="3511550" cy="1968500"/>
            <a:chOff x="1381" y="1013"/>
            <a:chExt cx="2212" cy="1240"/>
          </a:xfrm>
        </p:grpSpPr>
        <p:sp>
          <p:nvSpPr>
            <p:cNvPr id="91144" name="Rectangle 8"/>
            <p:cNvSpPr>
              <a:spLocks noChangeArrowheads="1"/>
            </p:cNvSpPr>
            <p:nvPr/>
          </p:nvSpPr>
          <p:spPr bwMode="auto">
            <a:xfrm>
              <a:off x="1381" y="1013"/>
              <a:ext cx="2212" cy="1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45" name="Line 9"/>
            <p:cNvSpPr>
              <a:spLocks noChangeShapeType="1"/>
            </p:cNvSpPr>
            <p:nvPr/>
          </p:nvSpPr>
          <p:spPr bwMode="auto">
            <a:xfrm flipH="1">
              <a:off x="1838" y="1366"/>
              <a:ext cx="5" cy="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46" name="Line 10"/>
            <p:cNvSpPr>
              <a:spLocks noChangeShapeType="1"/>
            </p:cNvSpPr>
            <p:nvPr/>
          </p:nvSpPr>
          <p:spPr bwMode="auto">
            <a:xfrm>
              <a:off x="2308" y="1363"/>
              <a:ext cx="4" cy="8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47" name="Line 11"/>
            <p:cNvSpPr>
              <a:spLocks noChangeShapeType="1"/>
            </p:cNvSpPr>
            <p:nvPr/>
          </p:nvSpPr>
          <p:spPr bwMode="auto">
            <a:xfrm>
              <a:off x="2766" y="1366"/>
              <a:ext cx="1" cy="8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48" name="Line 12"/>
            <p:cNvSpPr>
              <a:spLocks noChangeShapeType="1"/>
            </p:cNvSpPr>
            <p:nvPr/>
          </p:nvSpPr>
          <p:spPr bwMode="auto">
            <a:xfrm>
              <a:off x="3248" y="1366"/>
              <a:ext cx="1" cy="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49" name="Line 13"/>
            <p:cNvSpPr>
              <a:spLocks noChangeShapeType="1"/>
            </p:cNvSpPr>
            <p:nvPr/>
          </p:nvSpPr>
          <p:spPr bwMode="auto">
            <a:xfrm>
              <a:off x="1391" y="1355"/>
              <a:ext cx="220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50" name="Line 14"/>
            <p:cNvSpPr>
              <a:spLocks noChangeShapeType="1"/>
            </p:cNvSpPr>
            <p:nvPr/>
          </p:nvSpPr>
          <p:spPr bwMode="auto">
            <a:xfrm flipV="1">
              <a:off x="1391" y="1529"/>
              <a:ext cx="219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51" name="Line 15"/>
            <p:cNvSpPr>
              <a:spLocks noChangeShapeType="1"/>
            </p:cNvSpPr>
            <p:nvPr/>
          </p:nvSpPr>
          <p:spPr bwMode="auto">
            <a:xfrm>
              <a:off x="1391" y="2053"/>
              <a:ext cx="220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152" name="Rectangle 16"/>
            <p:cNvSpPr>
              <a:spLocks noChangeArrowheads="1"/>
            </p:cNvSpPr>
            <p:nvPr/>
          </p:nvSpPr>
          <p:spPr bwMode="auto">
            <a:xfrm>
              <a:off x="1411" y="1034"/>
              <a:ext cx="52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effectLst/>
                  <a:latin typeface="Arial" charset="0"/>
                </a:rPr>
                <a:t>Table 9-2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53" name="Rectangle 17"/>
            <p:cNvSpPr>
              <a:spLocks noChangeArrowheads="1"/>
            </p:cNvSpPr>
            <p:nvPr/>
          </p:nvSpPr>
          <p:spPr bwMode="auto">
            <a:xfrm>
              <a:off x="1922" y="1034"/>
              <a:ext cx="14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.  Conversion from mode to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54" name="Rectangle 18"/>
            <p:cNvSpPr>
              <a:spLocks noChangeArrowheads="1"/>
            </p:cNvSpPr>
            <p:nvPr/>
          </p:nvSpPr>
          <p:spPr bwMode="auto">
            <a:xfrm>
              <a:off x="2108" y="1204"/>
              <a:ext cx="78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weight percent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55" name="Rectangle 19"/>
            <p:cNvSpPr>
              <a:spLocks noChangeArrowheads="1"/>
            </p:cNvSpPr>
            <p:nvPr/>
          </p:nvSpPr>
          <p:spPr bwMode="auto">
            <a:xfrm>
              <a:off x="1411" y="1376"/>
              <a:ext cx="39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Mineral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56" name="Rectangle 20"/>
            <p:cNvSpPr>
              <a:spLocks noChangeArrowheads="1"/>
            </p:cNvSpPr>
            <p:nvPr/>
          </p:nvSpPr>
          <p:spPr bwMode="auto">
            <a:xfrm>
              <a:off x="1872" y="1376"/>
              <a:ext cx="3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Mode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57" name="Rectangle 21"/>
            <p:cNvSpPr>
              <a:spLocks noChangeArrowheads="1"/>
            </p:cNvSpPr>
            <p:nvPr/>
          </p:nvSpPr>
          <p:spPr bwMode="auto">
            <a:xfrm>
              <a:off x="2334" y="1376"/>
              <a:ext cx="4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Density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58" name="Rectangle 22"/>
            <p:cNvSpPr>
              <a:spLocks noChangeArrowheads="1"/>
            </p:cNvSpPr>
            <p:nvPr/>
          </p:nvSpPr>
          <p:spPr bwMode="auto">
            <a:xfrm>
              <a:off x="2796" y="1376"/>
              <a:ext cx="42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Wt prop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59" name="Rectangle 23"/>
            <p:cNvSpPr>
              <a:spLocks noChangeArrowheads="1"/>
            </p:cNvSpPr>
            <p:nvPr/>
          </p:nvSpPr>
          <p:spPr bwMode="auto">
            <a:xfrm>
              <a:off x="3276" y="1376"/>
              <a:ext cx="25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Wt%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60" name="Rectangle 24"/>
            <p:cNvSpPr>
              <a:spLocks noChangeArrowheads="1"/>
            </p:cNvSpPr>
            <p:nvPr/>
          </p:nvSpPr>
          <p:spPr bwMode="auto">
            <a:xfrm>
              <a:off x="1411" y="1548"/>
              <a:ext cx="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ol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61" name="Rectangle 25"/>
            <p:cNvSpPr>
              <a:spLocks noChangeArrowheads="1"/>
            </p:cNvSpPr>
            <p:nvPr/>
          </p:nvSpPr>
          <p:spPr bwMode="auto">
            <a:xfrm>
              <a:off x="2148" y="1548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15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62" name="Rectangle 26"/>
            <p:cNvSpPr>
              <a:spLocks noChangeArrowheads="1"/>
            </p:cNvSpPr>
            <p:nvPr/>
          </p:nvSpPr>
          <p:spPr bwMode="auto">
            <a:xfrm>
              <a:off x="2580" y="1548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3.6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63" name="Rectangle 27"/>
            <p:cNvSpPr>
              <a:spLocks noChangeArrowheads="1"/>
            </p:cNvSpPr>
            <p:nvPr/>
          </p:nvSpPr>
          <p:spPr bwMode="auto">
            <a:xfrm>
              <a:off x="3090" y="1548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54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64" name="Rectangle 28"/>
            <p:cNvSpPr>
              <a:spLocks noChangeArrowheads="1"/>
            </p:cNvSpPr>
            <p:nvPr/>
          </p:nvSpPr>
          <p:spPr bwMode="auto">
            <a:xfrm>
              <a:off x="3346" y="1548"/>
              <a:ext cx="2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0.18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65" name="Rectangle 29"/>
            <p:cNvSpPr>
              <a:spLocks noChangeArrowheads="1"/>
            </p:cNvSpPr>
            <p:nvPr/>
          </p:nvSpPr>
          <p:spPr bwMode="auto">
            <a:xfrm>
              <a:off x="1411" y="1720"/>
              <a:ext cx="1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cpx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66" name="Rectangle 30"/>
            <p:cNvSpPr>
              <a:spLocks noChangeArrowheads="1"/>
            </p:cNvSpPr>
            <p:nvPr/>
          </p:nvSpPr>
          <p:spPr bwMode="auto">
            <a:xfrm>
              <a:off x="2148" y="1720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33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67" name="Rectangle 31"/>
            <p:cNvSpPr>
              <a:spLocks noChangeArrowheads="1"/>
            </p:cNvSpPr>
            <p:nvPr/>
          </p:nvSpPr>
          <p:spPr bwMode="auto">
            <a:xfrm>
              <a:off x="2580" y="1720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3.4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68" name="Rectangle 32"/>
            <p:cNvSpPr>
              <a:spLocks noChangeArrowheads="1"/>
            </p:cNvSpPr>
            <p:nvPr/>
          </p:nvSpPr>
          <p:spPr bwMode="auto">
            <a:xfrm>
              <a:off x="2923" y="1720"/>
              <a:ext cx="3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112.2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69" name="Rectangle 33"/>
            <p:cNvSpPr>
              <a:spLocks noChangeArrowheads="1"/>
            </p:cNvSpPr>
            <p:nvPr/>
          </p:nvSpPr>
          <p:spPr bwMode="auto">
            <a:xfrm>
              <a:off x="3346" y="1720"/>
              <a:ext cx="2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0.37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70" name="Rectangle 34"/>
            <p:cNvSpPr>
              <a:spLocks noChangeArrowheads="1"/>
            </p:cNvSpPr>
            <p:nvPr/>
          </p:nvSpPr>
          <p:spPr bwMode="auto">
            <a:xfrm>
              <a:off x="1411" y="1890"/>
              <a:ext cx="22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plag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71" name="Rectangle 35"/>
            <p:cNvSpPr>
              <a:spLocks noChangeArrowheads="1"/>
            </p:cNvSpPr>
            <p:nvPr/>
          </p:nvSpPr>
          <p:spPr bwMode="auto">
            <a:xfrm>
              <a:off x="2148" y="1890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51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72" name="Rectangle 36"/>
            <p:cNvSpPr>
              <a:spLocks noChangeArrowheads="1"/>
            </p:cNvSpPr>
            <p:nvPr/>
          </p:nvSpPr>
          <p:spPr bwMode="auto">
            <a:xfrm>
              <a:off x="2580" y="1890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2.7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73" name="Rectangle 37"/>
            <p:cNvSpPr>
              <a:spLocks noChangeArrowheads="1"/>
            </p:cNvSpPr>
            <p:nvPr/>
          </p:nvSpPr>
          <p:spPr bwMode="auto">
            <a:xfrm>
              <a:off x="2923" y="1890"/>
              <a:ext cx="3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137.7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74" name="Rectangle 38"/>
            <p:cNvSpPr>
              <a:spLocks noChangeArrowheads="1"/>
            </p:cNvSpPr>
            <p:nvPr/>
          </p:nvSpPr>
          <p:spPr bwMode="auto">
            <a:xfrm>
              <a:off x="3346" y="1890"/>
              <a:ext cx="2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0.45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75" name="Rectangle 39"/>
            <p:cNvSpPr>
              <a:spLocks noChangeArrowheads="1"/>
            </p:cNvSpPr>
            <p:nvPr/>
          </p:nvSpPr>
          <p:spPr bwMode="auto">
            <a:xfrm>
              <a:off x="1411" y="2096"/>
              <a:ext cx="31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  Sum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76" name="Rectangle 40"/>
            <p:cNvSpPr>
              <a:spLocks noChangeArrowheads="1"/>
            </p:cNvSpPr>
            <p:nvPr/>
          </p:nvSpPr>
          <p:spPr bwMode="auto">
            <a:xfrm>
              <a:off x="2929" y="2096"/>
              <a:ext cx="3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303.9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177" name="Rectangle 41"/>
            <p:cNvSpPr>
              <a:spLocks noChangeArrowheads="1"/>
            </p:cNvSpPr>
            <p:nvPr/>
          </p:nvSpPr>
          <p:spPr bwMode="auto">
            <a:xfrm>
              <a:off x="3346" y="2096"/>
              <a:ext cx="2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1.00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685800" y="336550"/>
            <a:ext cx="77724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Worked Example of Batch Melting: </a:t>
            </a:r>
            <a:r>
              <a:rPr lang="en-US" sz="3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Rb and Sr</a:t>
            </a:r>
            <a:endParaRPr lang="en-US" sz="32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92338" y="1608138"/>
            <a:ext cx="3511550" cy="1968500"/>
            <a:chOff x="1381" y="1013"/>
            <a:chExt cx="2212" cy="1240"/>
          </a:xfrm>
        </p:grpSpPr>
        <p:sp>
          <p:nvSpPr>
            <p:cNvPr id="93188" name="Rectangle 4"/>
            <p:cNvSpPr>
              <a:spLocks noChangeArrowheads="1"/>
            </p:cNvSpPr>
            <p:nvPr/>
          </p:nvSpPr>
          <p:spPr bwMode="auto">
            <a:xfrm>
              <a:off x="1381" y="1013"/>
              <a:ext cx="2212" cy="1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189" name="Line 5"/>
            <p:cNvSpPr>
              <a:spLocks noChangeShapeType="1"/>
            </p:cNvSpPr>
            <p:nvPr/>
          </p:nvSpPr>
          <p:spPr bwMode="auto">
            <a:xfrm flipH="1">
              <a:off x="1838" y="1366"/>
              <a:ext cx="5" cy="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190" name="Line 6"/>
            <p:cNvSpPr>
              <a:spLocks noChangeShapeType="1"/>
            </p:cNvSpPr>
            <p:nvPr/>
          </p:nvSpPr>
          <p:spPr bwMode="auto">
            <a:xfrm>
              <a:off x="2308" y="1363"/>
              <a:ext cx="4" cy="8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191" name="Line 7"/>
            <p:cNvSpPr>
              <a:spLocks noChangeShapeType="1"/>
            </p:cNvSpPr>
            <p:nvPr/>
          </p:nvSpPr>
          <p:spPr bwMode="auto">
            <a:xfrm>
              <a:off x="2766" y="1366"/>
              <a:ext cx="1" cy="8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192" name="Line 8"/>
            <p:cNvSpPr>
              <a:spLocks noChangeShapeType="1"/>
            </p:cNvSpPr>
            <p:nvPr/>
          </p:nvSpPr>
          <p:spPr bwMode="auto">
            <a:xfrm>
              <a:off x="3248" y="1366"/>
              <a:ext cx="1" cy="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193" name="Line 9"/>
            <p:cNvSpPr>
              <a:spLocks noChangeShapeType="1"/>
            </p:cNvSpPr>
            <p:nvPr/>
          </p:nvSpPr>
          <p:spPr bwMode="auto">
            <a:xfrm>
              <a:off x="1391" y="1355"/>
              <a:ext cx="220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194" name="Line 10"/>
            <p:cNvSpPr>
              <a:spLocks noChangeShapeType="1"/>
            </p:cNvSpPr>
            <p:nvPr/>
          </p:nvSpPr>
          <p:spPr bwMode="auto">
            <a:xfrm flipV="1">
              <a:off x="1391" y="1529"/>
              <a:ext cx="219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195" name="Line 11"/>
            <p:cNvSpPr>
              <a:spLocks noChangeShapeType="1"/>
            </p:cNvSpPr>
            <p:nvPr/>
          </p:nvSpPr>
          <p:spPr bwMode="auto">
            <a:xfrm>
              <a:off x="1391" y="2053"/>
              <a:ext cx="220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196" name="Rectangle 12"/>
            <p:cNvSpPr>
              <a:spLocks noChangeArrowheads="1"/>
            </p:cNvSpPr>
            <p:nvPr/>
          </p:nvSpPr>
          <p:spPr bwMode="auto">
            <a:xfrm>
              <a:off x="1411" y="1034"/>
              <a:ext cx="52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  <a:effectLst/>
                  <a:latin typeface="Arial" charset="0"/>
                </a:rPr>
                <a:t>Table 9-2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197" name="Rectangle 13"/>
            <p:cNvSpPr>
              <a:spLocks noChangeArrowheads="1"/>
            </p:cNvSpPr>
            <p:nvPr/>
          </p:nvSpPr>
          <p:spPr bwMode="auto">
            <a:xfrm>
              <a:off x="1922" y="1034"/>
              <a:ext cx="14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.  Conversion from mode to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198" name="Rectangle 14"/>
            <p:cNvSpPr>
              <a:spLocks noChangeArrowheads="1"/>
            </p:cNvSpPr>
            <p:nvPr/>
          </p:nvSpPr>
          <p:spPr bwMode="auto">
            <a:xfrm>
              <a:off x="2108" y="1204"/>
              <a:ext cx="78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weight percent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199" name="Rectangle 15"/>
            <p:cNvSpPr>
              <a:spLocks noChangeArrowheads="1"/>
            </p:cNvSpPr>
            <p:nvPr/>
          </p:nvSpPr>
          <p:spPr bwMode="auto">
            <a:xfrm>
              <a:off x="1411" y="1376"/>
              <a:ext cx="39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Mineral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00" name="Rectangle 16"/>
            <p:cNvSpPr>
              <a:spLocks noChangeArrowheads="1"/>
            </p:cNvSpPr>
            <p:nvPr/>
          </p:nvSpPr>
          <p:spPr bwMode="auto">
            <a:xfrm>
              <a:off x="1872" y="1376"/>
              <a:ext cx="3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Mode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01" name="Rectangle 17"/>
            <p:cNvSpPr>
              <a:spLocks noChangeArrowheads="1"/>
            </p:cNvSpPr>
            <p:nvPr/>
          </p:nvSpPr>
          <p:spPr bwMode="auto">
            <a:xfrm>
              <a:off x="2334" y="1376"/>
              <a:ext cx="4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Density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02" name="Rectangle 18"/>
            <p:cNvSpPr>
              <a:spLocks noChangeArrowheads="1"/>
            </p:cNvSpPr>
            <p:nvPr/>
          </p:nvSpPr>
          <p:spPr bwMode="auto">
            <a:xfrm>
              <a:off x="2796" y="1376"/>
              <a:ext cx="42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Wt prop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03" name="Rectangle 19"/>
            <p:cNvSpPr>
              <a:spLocks noChangeArrowheads="1"/>
            </p:cNvSpPr>
            <p:nvPr/>
          </p:nvSpPr>
          <p:spPr bwMode="auto">
            <a:xfrm>
              <a:off x="3276" y="1376"/>
              <a:ext cx="25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Wt%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04" name="Rectangle 20"/>
            <p:cNvSpPr>
              <a:spLocks noChangeArrowheads="1"/>
            </p:cNvSpPr>
            <p:nvPr/>
          </p:nvSpPr>
          <p:spPr bwMode="auto">
            <a:xfrm>
              <a:off x="1411" y="1548"/>
              <a:ext cx="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ol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05" name="Rectangle 21"/>
            <p:cNvSpPr>
              <a:spLocks noChangeArrowheads="1"/>
            </p:cNvSpPr>
            <p:nvPr/>
          </p:nvSpPr>
          <p:spPr bwMode="auto">
            <a:xfrm>
              <a:off x="2148" y="1548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15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06" name="Rectangle 22"/>
            <p:cNvSpPr>
              <a:spLocks noChangeArrowheads="1"/>
            </p:cNvSpPr>
            <p:nvPr/>
          </p:nvSpPr>
          <p:spPr bwMode="auto">
            <a:xfrm>
              <a:off x="2580" y="1548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3.6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07" name="Rectangle 23"/>
            <p:cNvSpPr>
              <a:spLocks noChangeArrowheads="1"/>
            </p:cNvSpPr>
            <p:nvPr/>
          </p:nvSpPr>
          <p:spPr bwMode="auto">
            <a:xfrm>
              <a:off x="3090" y="1548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54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08" name="Rectangle 24"/>
            <p:cNvSpPr>
              <a:spLocks noChangeArrowheads="1"/>
            </p:cNvSpPr>
            <p:nvPr/>
          </p:nvSpPr>
          <p:spPr bwMode="auto">
            <a:xfrm>
              <a:off x="3346" y="1548"/>
              <a:ext cx="2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0.18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09" name="Rectangle 25"/>
            <p:cNvSpPr>
              <a:spLocks noChangeArrowheads="1"/>
            </p:cNvSpPr>
            <p:nvPr/>
          </p:nvSpPr>
          <p:spPr bwMode="auto">
            <a:xfrm>
              <a:off x="1411" y="1720"/>
              <a:ext cx="1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cpx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10" name="Rectangle 26"/>
            <p:cNvSpPr>
              <a:spLocks noChangeArrowheads="1"/>
            </p:cNvSpPr>
            <p:nvPr/>
          </p:nvSpPr>
          <p:spPr bwMode="auto">
            <a:xfrm>
              <a:off x="2148" y="1720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33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11" name="Rectangle 27"/>
            <p:cNvSpPr>
              <a:spLocks noChangeArrowheads="1"/>
            </p:cNvSpPr>
            <p:nvPr/>
          </p:nvSpPr>
          <p:spPr bwMode="auto">
            <a:xfrm>
              <a:off x="2580" y="1720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3.4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12" name="Rectangle 28"/>
            <p:cNvSpPr>
              <a:spLocks noChangeArrowheads="1"/>
            </p:cNvSpPr>
            <p:nvPr/>
          </p:nvSpPr>
          <p:spPr bwMode="auto">
            <a:xfrm>
              <a:off x="2923" y="1720"/>
              <a:ext cx="3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112.2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13" name="Rectangle 29"/>
            <p:cNvSpPr>
              <a:spLocks noChangeArrowheads="1"/>
            </p:cNvSpPr>
            <p:nvPr/>
          </p:nvSpPr>
          <p:spPr bwMode="auto">
            <a:xfrm>
              <a:off x="3346" y="1720"/>
              <a:ext cx="2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0.37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14" name="Rectangle 30"/>
            <p:cNvSpPr>
              <a:spLocks noChangeArrowheads="1"/>
            </p:cNvSpPr>
            <p:nvPr/>
          </p:nvSpPr>
          <p:spPr bwMode="auto">
            <a:xfrm>
              <a:off x="1411" y="1890"/>
              <a:ext cx="22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plag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15" name="Rectangle 31"/>
            <p:cNvSpPr>
              <a:spLocks noChangeArrowheads="1"/>
            </p:cNvSpPr>
            <p:nvPr/>
          </p:nvSpPr>
          <p:spPr bwMode="auto">
            <a:xfrm>
              <a:off x="2148" y="1890"/>
              <a:ext cx="1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51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16" name="Rectangle 32"/>
            <p:cNvSpPr>
              <a:spLocks noChangeArrowheads="1"/>
            </p:cNvSpPr>
            <p:nvPr/>
          </p:nvSpPr>
          <p:spPr bwMode="auto">
            <a:xfrm>
              <a:off x="2580" y="1890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2.7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17" name="Rectangle 33"/>
            <p:cNvSpPr>
              <a:spLocks noChangeArrowheads="1"/>
            </p:cNvSpPr>
            <p:nvPr/>
          </p:nvSpPr>
          <p:spPr bwMode="auto">
            <a:xfrm>
              <a:off x="2923" y="1890"/>
              <a:ext cx="3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137.7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18" name="Rectangle 34"/>
            <p:cNvSpPr>
              <a:spLocks noChangeArrowheads="1"/>
            </p:cNvSpPr>
            <p:nvPr/>
          </p:nvSpPr>
          <p:spPr bwMode="auto">
            <a:xfrm>
              <a:off x="3346" y="1890"/>
              <a:ext cx="2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0.45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19" name="Rectangle 35"/>
            <p:cNvSpPr>
              <a:spLocks noChangeArrowheads="1"/>
            </p:cNvSpPr>
            <p:nvPr/>
          </p:nvSpPr>
          <p:spPr bwMode="auto">
            <a:xfrm>
              <a:off x="1411" y="2096"/>
              <a:ext cx="31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  Sum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20" name="Rectangle 36"/>
            <p:cNvSpPr>
              <a:spLocks noChangeArrowheads="1"/>
            </p:cNvSpPr>
            <p:nvPr/>
          </p:nvSpPr>
          <p:spPr bwMode="auto">
            <a:xfrm>
              <a:off x="2929" y="2096"/>
              <a:ext cx="3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303.9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221" name="Rectangle 37"/>
            <p:cNvSpPr>
              <a:spLocks noChangeArrowheads="1"/>
            </p:cNvSpPr>
            <p:nvPr/>
          </p:nvSpPr>
          <p:spPr bwMode="auto">
            <a:xfrm>
              <a:off x="3346" y="2096"/>
              <a:ext cx="23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effectLst/>
                  <a:latin typeface="Arial" charset="0"/>
                </a:rPr>
                <a:t>1.00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93222" name="Line 38"/>
          <p:cNvSpPr>
            <a:spLocks noChangeShapeType="1"/>
          </p:cNvSpPr>
          <p:nvPr/>
        </p:nvSpPr>
        <p:spPr bwMode="auto">
          <a:xfrm>
            <a:off x="5318125" y="4813300"/>
            <a:ext cx="252413" cy="0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3223" name="Line 39"/>
          <p:cNvSpPr>
            <a:spLocks noChangeShapeType="1"/>
          </p:cNvSpPr>
          <p:nvPr/>
        </p:nvSpPr>
        <p:spPr bwMode="auto">
          <a:xfrm>
            <a:off x="7038975" y="5943600"/>
            <a:ext cx="252413" cy="0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3224" name="Line 40"/>
          <p:cNvSpPr>
            <a:spLocks noChangeShapeType="1"/>
          </p:cNvSpPr>
          <p:nvPr/>
        </p:nvSpPr>
        <p:spPr bwMode="auto">
          <a:xfrm>
            <a:off x="2016125" y="6376988"/>
            <a:ext cx="252413" cy="0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3225" name="Text Box 41"/>
          <p:cNvSpPr txBox="1">
            <a:spLocks noChangeArrowheads="1"/>
          </p:cNvSpPr>
          <p:nvPr/>
        </p:nvSpPr>
        <p:spPr bwMode="auto">
          <a:xfrm>
            <a:off x="467544" y="836712"/>
            <a:ext cx="8340725" cy="58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Basalt with the mode: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8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Convert to </a:t>
            </a:r>
            <a:r>
              <a:rPr lang="en-US" sz="28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weight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% minerals  (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lang="en-US" sz="2800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ol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lang="en-US" sz="2800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cpx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etc.)</a:t>
            </a:r>
          </a:p>
          <a:p>
            <a:pPr>
              <a:spcBef>
                <a:spcPct val="60000"/>
              </a:spcBef>
            </a:pPr>
            <a:r>
              <a:rPr lang="en-US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28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Use equation eq.  9-4:           </a:t>
            </a:r>
            <a:r>
              <a:rPr lang="en-US" sz="28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sz="2800" baseline="-250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8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 </a:t>
            </a:r>
            <a:r>
              <a:rPr lang="en-US" sz="32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</a:t>
            </a:r>
            <a:r>
              <a:rPr lang="en-US" sz="28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W</a:t>
            </a:r>
            <a:r>
              <a:rPr lang="en-US" sz="2800" baseline="-250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</a:t>
            </a:r>
            <a:r>
              <a:rPr lang="en-US" sz="28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D</a:t>
            </a:r>
            <a:r>
              <a:rPr lang="en-US" sz="2800" baseline="-250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</a:t>
            </a:r>
          </a:p>
          <a:p>
            <a:pPr>
              <a:spcBef>
                <a:spcPct val="60000"/>
              </a:spcBef>
            </a:pPr>
            <a:r>
              <a:rPr lang="en-US" sz="28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and the table of D values for Rb and Sr in each mineral to calculate the bulk distribution coefficients: </a:t>
            </a:r>
            <a:r>
              <a:rPr lang="en-US" sz="2800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D</a:t>
            </a:r>
            <a:r>
              <a:rPr lang="en-US" sz="2800" baseline="-25000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Rb</a:t>
            </a:r>
            <a:r>
              <a:rPr lang="en-US" sz="28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= 0.045 and </a:t>
            </a:r>
            <a:r>
              <a:rPr lang="en-US" sz="2800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D</a:t>
            </a:r>
            <a:r>
              <a:rPr lang="en-US" sz="2800" baseline="-25000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Sr</a:t>
            </a:r>
            <a:r>
              <a:rPr lang="en-US" sz="28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= 0.848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47864" y="1556792"/>
            <a:ext cx="3248025" cy="3862387"/>
            <a:chOff x="2317" y="1688"/>
            <a:chExt cx="2046" cy="2433"/>
          </a:xfrm>
        </p:grpSpPr>
        <p:sp>
          <p:nvSpPr>
            <p:cNvPr id="95235" name="Rectangle 3"/>
            <p:cNvSpPr>
              <a:spLocks noChangeArrowheads="1"/>
            </p:cNvSpPr>
            <p:nvPr/>
          </p:nvSpPr>
          <p:spPr bwMode="auto">
            <a:xfrm>
              <a:off x="2317" y="1688"/>
              <a:ext cx="2037" cy="2433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236" name="Line 4"/>
            <p:cNvSpPr>
              <a:spLocks noChangeShapeType="1"/>
            </p:cNvSpPr>
            <p:nvPr/>
          </p:nvSpPr>
          <p:spPr bwMode="auto">
            <a:xfrm>
              <a:off x="2784" y="2121"/>
              <a:ext cx="1" cy="2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237" name="Line 5"/>
            <p:cNvSpPr>
              <a:spLocks noChangeShapeType="1"/>
            </p:cNvSpPr>
            <p:nvPr/>
          </p:nvSpPr>
          <p:spPr bwMode="auto">
            <a:xfrm>
              <a:off x="3896" y="2121"/>
              <a:ext cx="1" cy="2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238" name="Line 6"/>
            <p:cNvSpPr>
              <a:spLocks noChangeShapeType="1"/>
            </p:cNvSpPr>
            <p:nvPr/>
          </p:nvSpPr>
          <p:spPr bwMode="auto">
            <a:xfrm>
              <a:off x="3358" y="2271"/>
              <a:ext cx="1" cy="18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239" name="Rectangle 7"/>
            <p:cNvSpPr>
              <a:spLocks noChangeArrowheads="1"/>
            </p:cNvSpPr>
            <p:nvPr/>
          </p:nvSpPr>
          <p:spPr bwMode="auto">
            <a:xfrm>
              <a:off x="2326" y="2113"/>
              <a:ext cx="2037" cy="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240" name="Rectangle 8"/>
            <p:cNvSpPr>
              <a:spLocks noChangeArrowheads="1"/>
            </p:cNvSpPr>
            <p:nvPr/>
          </p:nvSpPr>
          <p:spPr bwMode="auto">
            <a:xfrm>
              <a:off x="2793" y="2263"/>
              <a:ext cx="1112" cy="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241" name="Rectangle 9"/>
            <p:cNvSpPr>
              <a:spLocks noChangeArrowheads="1"/>
            </p:cNvSpPr>
            <p:nvPr/>
          </p:nvSpPr>
          <p:spPr bwMode="auto">
            <a:xfrm>
              <a:off x="2326" y="2555"/>
              <a:ext cx="203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242" name="Line 10"/>
            <p:cNvSpPr>
              <a:spLocks noChangeShapeType="1"/>
            </p:cNvSpPr>
            <p:nvPr/>
          </p:nvSpPr>
          <p:spPr bwMode="auto">
            <a:xfrm>
              <a:off x="2326" y="4113"/>
              <a:ext cx="20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243" name="Rectangle 11"/>
            <p:cNvSpPr>
              <a:spLocks noChangeArrowheads="1"/>
            </p:cNvSpPr>
            <p:nvPr/>
          </p:nvSpPr>
          <p:spPr bwMode="auto">
            <a:xfrm>
              <a:off x="2326" y="4113"/>
              <a:ext cx="2037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244" name="Rectangle 12"/>
            <p:cNvSpPr>
              <a:spLocks noChangeArrowheads="1"/>
            </p:cNvSpPr>
            <p:nvPr/>
          </p:nvSpPr>
          <p:spPr bwMode="auto">
            <a:xfrm>
              <a:off x="2362" y="1705"/>
              <a:ext cx="45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effectLst/>
                  <a:latin typeface="Arial" charset="0"/>
                </a:rPr>
                <a:t>Table 9-3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45" name="Rectangle 13"/>
            <p:cNvSpPr>
              <a:spLocks noChangeArrowheads="1"/>
            </p:cNvSpPr>
            <p:nvPr/>
          </p:nvSpPr>
          <p:spPr bwMode="auto">
            <a:xfrm>
              <a:off x="2829" y="1705"/>
              <a:ext cx="147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.  Batch Fractionation Model for 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46" name="Rectangle 14"/>
            <p:cNvSpPr>
              <a:spLocks noChangeArrowheads="1"/>
            </p:cNvSpPr>
            <p:nvPr/>
          </p:nvSpPr>
          <p:spPr bwMode="auto">
            <a:xfrm>
              <a:off x="3098" y="1846"/>
              <a:ext cx="46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Rb and Sr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2811" y="2130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C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48" name="Rectangle 16"/>
            <p:cNvSpPr>
              <a:spLocks noChangeArrowheads="1"/>
            </p:cNvSpPr>
            <p:nvPr/>
          </p:nvSpPr>
          <p:spPr bwMode="auto">
            <a:xfrm>
              <a:off x="2891" y="2180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effectLst/>
                  <a:latin typeface="Arial" charset="0"/>
                </a:rPr>
                <a:t>L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49" name="Rectangle 17"/>
            <p:cNvSpPr>
              <a:spLocks noChangeArrowheads="1"/>
            </p:cNvSpPr>
            <p:nvPr/>
          </p:nvSpPr>
          <p:spPr bwMode="auto">
            <a:xfrm>
              <a:off x="2927" y="2130"/>
              <a:ext cx="10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/C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50" name="Rectangle 18"/>
            <p:cNvSpPr>
              <a:spLocks noChangeArrowheads="1"/>
            </p:cNvSpPr>
            <p:nvPr/>
          </p:nvSpPr>
          <p:spPr bwMode="auto">
            <a:xfrm>
              <a:off x="3035" y="2180"/>
              <a:ext cx="5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effectLst/>
                  <a:latin typeface="Arial" charset="0"/>
                </a:rPr>
                <a:t>O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51" name="Rectangle 19"/>
            <p:cNvSpPr>
              <a:spLocks noChangeArrowheads="1"/>
            </p:cNvSpPr>
            <p:nvPr/>
          </p:nvSpPr>
          <p:spPr bwMode="auto">
            <a:xfrm>
              <a:off x="3089" y="2130"/>
              <a:ext cx="7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 = 1/(D(1-F)+F)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52" name="Rectangle 20"/>
            <p:cNvSpPr>
              <a:spLocks noChangeArrowheads="1"/>
            </p:cNvSpPr>
            <p:nvPr/>
          </p:nvSpPr>
          <p:spPr bwMode="auto">
            <a:xfrm>
              <a:off x="2990" y="2280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D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53" name="Rectangle 21"/>
            <p:cNvSpPr>
              <a:spLocks noChangeArrowheads="1"/>
            </p:cNvSpPr>
            <p:nvPr/>
          </p:nvSpPr>
          <p:spPr bwMode="auto">
            <a:xfrm>
              <a:off x="3071" y="2330"/>
              <a:ext cx="8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effectLst/>
                  <a:latin typeface="Arial" charset="0"/>
                </a:rPr>
                <a:t>Rb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54" name="Rectangle 22"/>
            <p:cNvSpPr>
              <a:spLocks noChangeArrowheads="1"/>
            </p:cNvSpPr>
            <p:nvPr/>
          </p:nvSpPr>
          <p:spPr bwMode="auto">
            <a:xfrm>
              <a:off x="3555" y="2280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D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55" name="Rectangle 23"/>
            <p:cNvSpPr>
              <a:spLocks noChangeArrowheads="1"/>
            </p:cNvSpPr>
            <p:nvPr/>
          </p:nvSpPr>
          <p:spPr bwMode="auto">
            <a:xfrm>
              <a:off x="3636" y="2330"/>
              <a:ext cx="6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effectLst/>
                  <a:latin typeface="Arial" charset="0"/>
                </a:rPr>
                <a:t>Sr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56" name="Rectangle 24"/>
            <p:cNvSpPr>
              <a:spLocks noChangeArrowheads="1"/>
            </p:cNvSpPr>
            <p:nvPr/>
          </p:nvSpPr>
          <p:spPr bwMode="auto">
            <a:xfrm>
              <a:off x="2523" y="2430"/>
              <a:ext cx="6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F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57" name="Rectangle 25"/>
            <p:cNvSpPr>
              <a:spLocks noChangeArrowheads="1"/>
            </p:cNvSpPr>
            <p:nvPr/>
          </p:nvSpPr>
          <p:spPr bwMode="auto">
            <a:xfrm>
              <a:off x="2972" y="2430"/>
              <a:ext cx="26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effectLst/>
                  <a:latin typeface="Arial" charset="0"/>
                </a:rPr>
                <a:t>0.045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58" name="Rectangle 26"/>
            <p:cNvSpPr>
              <a:spLocks noChangeArrowheads="1"/>
            </p:cNvSpPr>
            <p:nvPr/>
          </p:nvSpPr>
          <p:spPr bwMode="auto">
            <a:xfrm>
              <a:off x="3528" y="2430"/>
              <a:ext cx="26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effectLst/>
                  <a:latin typeface="Arial" charset="0"/>
                </a:rPr>
                <a:t>0.848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59" name="Rectangle 27"/>
            <p:cNvSpPr>
              <a:spLocks noChangeArrowheads="1"/>
            </p:cNvSpPr>
            <p:nvPr/>
          </p:nvSpPr>
          <p:spPr bwMode="auto">
            <a:xfrm>
              <a:off x="3995" y="2430"/>
              <a:ext cx="26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Rb/Sr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60" name="Rectangle 28"/>
            <p:cNvSpPr>
              <a:spLocks noChangeArrowheads="1"/>
            </p:cNvSpPr>
            <p:nvPr/>
          </p:nvSpPr>
          <p:spPr bwMode="auto">
            <a:xfrm>
              <a:off x="2344" y="2571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effectLst/>
                  <a:latin typeface="Arial" charset="0"/>
                </a:rPr>
                <a:t>0.05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61" name="Rectangle 29"/>
            <p:cNvSpPr>
              <a:spLocks noChangeArrowheads="1"/>
            </p:cNvSpPr>
            <p:nvPr/>
          </p:nvSpPr>
          <p:spPr bwMode="auto">
            <a:xfrm>
              <a:off x="3125" y="2571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9.35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62" name="Rectangle 30"/>
            <p:cNvSpPr>
              <a:spLocks noChangeArrowheads="1"/>
            </p:cNvSpPr>
            <p:nvPr/>
          </p:nvSpPr>
          <p:spPr bwMode="auto">
            <a:xfrm>
              <a:off x="3663" y="2571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1.14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63" name="Rectangle 31"/>
            <p:cNvSpPr>
              <a:spLocks noChangeArrowheads="1"/>
            </p:cNvSpPr>
            <p:nvPr/>
          </p:nvSpPr>
          <p:spPr bwMode="auto">
            <a:xfrm>
              <a:off x="4121" y="2571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8.19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64" name="Rectangle 32"/>
            <p:cNvSpPr>
              <a:spLocks noChangeArrowheads="1"/>
            </p:cNvSpPr>
            <p:nvPr/>
          </p:nvSpPr>
          <p:spPr bwMode="auto">
            <a:xfrm>
              <a:off x="2344" y="2713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effectLst/>
                  <a:latin typeface="Arial" charset="0"/>
                </a:rPr>
                <a:t>0.1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65" name="Rectangle 33"/>
            <p:cNvSpPr>
              <a:spLocks noChangeArrowheads="1"/>
            </p:cNvSpPr>
            <p:nvPr/>
          </p:nvSpPr>
          <p:spPr bwMode="auto">
            <a:xfrm>
              <a:off x="3125" y="2713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6.49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66" name="Rectangle 34"/>
            <p:cNvSpPr>
              <a:spLocks noChangeArrowheads="1"/>
            </p:cNvSpPr>
            <p:nvPr/>
          </p:nvSpPr>
          <p:spPr bwMode="auto">
            <a:xfrm>
              <a:off x="3663" y="2713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1.13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67" name="Rectangle 35"/>
            <p:cNvSpPr>
              <a:spLocks noChangeArrowheads="1"/>
            </p:cNvSpPr>
            <p:nvPr/>
          </p:nvSpPr>
          <p:spPr bwMode="auto">
            <a:xfrm>
              <a:off x="4121" y="2713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5.73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68" name="Rectangle 36"/>
            <p:cNvSpPr>
              <a:spLocks noChangeArrowheads="1"/>
            </p:cNvSpPr>
            <p:nvPr/>
          </p:nvSpPr>
          <p:spPr bwMode="auto">
            <a:xfrm>
              <a:off x="2344" y="2855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effectLst/>
                  <a:latin typeface="Arial" charset="0"/>
                </a:rPr>
                <a:t>0.15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69" name="Rectangle 37"/>
            <p:cNvSpPr>
              <a:spLocks noChangeArrowheads="1"/>
            </p:cNvSpPr>
            <p:nvPr/>
          </p:nvSpPr>
          <p:spPr bwMode="auto">
            <a:xfrm>
              <a:off x="3125" y="2855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4.98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70" name="Rectangle 38"/>
            <p:cNvSpPr>
              <a:spLocks noChangeArrowheads="1"/>
            </p:cNvSpPr>
            <p:nvPr/>
          </p:nvSpPr>
          <p:spPr bwMode="auto">
            <a:xfrm>
              <a:off x="3663" y="2855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1.12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71" name="Rectangle 39"/>
            <p:cNvSpPr>
              <a:spLocks noChangeArrowheads="1"/>
            </p:cNvSpPr>
            <p:nvPr/>
          </p:nvSpPr>
          <p:spPr bwMode="auto">
            <a:xfrm>
              <a:off x="4121" y="2855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4.43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72" name="Rectangle 40"/>
            <p:cNvSpPr>
              <a:spLocks noChangeArrowheads="1"/>
            </p:cNvSpPr>
            <p:nvPr/>
          </p:nvSpPr>
          <p:spPr bwMode="auto">
            <a:xfrm>
              <a:off x="2344" y="2996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effectLst/>
                  <a:latin typeface="Arial" charset="0"/>
                </a:rPr>
                <a:t>0.2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73" name="Rectangle 41"/>
            <p:cNvSpPr>
              <a:spLocks noChangeArrowheads="1"/>
            </p:cNvSpPr>
            <p:nvPr/>
          </p:nvSpPr>
          <p:spPr bwMode="auto">
            <a:xfrm>
              <a:off x="3125" y="2996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4.03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74" name="Rectangle 42"/>
            <p:cNvSpPr>
              <a:spLocks noChangeArrowheads="1"/>
            </p:cNvSpPr>
            <p:nvPr/>
          </p:nvSpPr>
          <p:spPr bwMode="auto">
            <a:xfrm>
              <a:off x="3663" y="2996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1.12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75" name="Rectangle 43"/>
            <p:cNvSpPr>
              <a:spLocks noChangeArrowheads="1"/>
            </p:cNvSpPr>
            <p:nvPr/>
          </p:nvSpPr>
          <p:spPr bwMode="auto">
            <a:xfrm>
              <a:off x="4121" y="2996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3.61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76" name="Rectangle 44"/>
            <p:cNvSpPr>
              <a:spLocks noChangeArrowheads="1"/>
            </p:cNvSpPr>
            <p:nvPr/>
          </p:nvSpPr>
          <p:spPr bwMode="auto">
            <a:xfrm>
              <a:off x="2344" y="3138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effectLst/>
                  <a:latin typeface="Arial" charset="0"/>
                </a:rPr>
                <a:t>0.3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77" name="Rectangle 45"/>
            <p:cNvSpPr>
              <a:spLocks noChangeArrowheads="1"/>
            </p:cNvSpPr>
            <p:nvPr/>
          </p:nvSpPr>
          <p:spPr bwMode="auto">
            <a:xfrm>
              <a:off x="3125" y="3138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2.92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78" name="Rectangle 46"/>
            <p:cNvSpPr>
              <a:spLocks noChangeArrowheads="1"/>
            </p:cNvSpPr>
            <p:nvPr/>
          </p:nvSpPr>
          <p:spPr bwMode="auto">
            <a:xfrm>
              <a:off x="3663" y="3138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1.10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79" name="Rectangle 47"/>
            <p:cNvSpPr>
              <a:spLocks noChangeArrowheads="1"/>
            </p:cNvSpPr>
            <p:nvPr/>
          </p:nvSpPr>
          <p:spPr bwMode="auto">
            <a:xfrm>
              <a:off x="4121" y="3138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2.66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80" name="Rectangle 48"/>
            <p:cNvSpPr>
              <a:spLocks noChangeArrowheads="1"/>
            </p:cNvSpPr>
            <p:nvPr/>
          </p:nvSpPr>
          <p:spPr bwMode="auto">
            <a:xfrm>
              <a:off x="2344" y="3279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effectLst/>
                  <a:latin typeface="Arial" charset="0"/>
                </a:rPr>
                <a:t>0.4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81" name="Rectangle 49"/>
            <p:cNvSpPr>
              <a:spLocks noChangeArrowheads="1"/>
            </p:cNvSpPr>
            <p:nvPr/>
          </p:nvSpPr>
          <p:spPr bwMode="auto">
            <a:xfrm>
              <a:off x="3125" y="3279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2.29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82" name="Rectangle 50"/>
            <p:cNvSpPr>
              <a:spLocks noChangeArrowheads="1"/>
            </p:cNvSpPr>
            <p:nvPr/>
          </p:nvSpPr>
          <p:spPr bwMode="auto">
            <a:xfrm>
              <a:off x="3663" y="3279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1.08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83" name="Rectangle 51"/>
            <p:cNvSpPr>
              <a:spLocks noChangeArrowheads="1"/>
            </p:cNvSpPr>
            <p:nvPr/>
          </p:nvSpPr>
          <p:spPr bwMode="auto">
            <a:xfrm>
              <a:off x="4121" y="3279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2.11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84" name="Rectangle 52"/>
            <p:cNvSpPr>
              <a:spLocks noChangeArrowheads="1"/>
            </p:cNvSpPr>
            <p:nvPr/>
          </p:nvSpPr>
          <p:spPr bwMode="auto">
            <a:xfrm>
              <a:off x="2344" y="3421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effectLst/>
                  <a:latin typeface="Arial" charset="0"/>
                </a:rPr>
                <a:t>0.5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85" name="Rectangle 53"/>
            <p:cNvSpPr>
              <a:spLocks noChangeArrowheads="1"/>
            </p:cNvSpPr>
            <p:nvPr/>
          </p:nvSpPr>
          <p:spPr bwMode="auto">
            <a:xfrm>
              <a:off x="3125" y="3421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1.89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86" name="Rectangle 54"/>
            <p:cNvSpPr>
              <a:spLocks noChangeArrowheads="1"/>
            </p:cNvSpPr>
            <p:nvPr/>
          </p:nvSpPr>
          <p:spPr bwMode="auto">
            <a:xfrm>
              <a:off x="3663" y="3421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1.07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87" name="Rectangle 55"/>
            <p:cNvSpPr>
              <a:spLocks noChangeArrowheads="1"/>
            </p:cNvSpPr>
            <p:nvPr/>
          </p:nvSpPr>
          <p:spPr bwMode="auto">
            <a:xfrm>
              <a:off x="4121" y="3421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1.76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88" name="Rectangle 56"/>
            <p:cNvSpPr>
              <a:spLocks noChangeArrowheads="1"/>
            </p:cNvSpPr>
            <p:nvPr/>
          </p:nvSpPr>
          <p:spPr bwMode="auto">
            <a:xfrm>
              <a:off x="2344" y="3563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effectLst/>
                  <a:latin typeface="Arial" charset="0"/>
                </a:rPr>
                <a:t>0.6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89" name="Rectangle 57"/>
            <p:cNvSpPr>
              <a:spLocks noChangeArrowheads="1"/>
            </p:cNvSpPr>
            <p:nvPr/>
          </p:nvSpPr>
          <p:spPr bwMode="auto">
            <a:xfrm>
              <a:off x="3125" y="3563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1.60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90" name="Rectangle 58"/>
            <p:cNvSpPr>
              <a:spLocks noChangeArrowheads="1"/>
            </p:cNvSpPr>
            <p:nvPr/>
          </p:nvSpPr>
          <p:spPr bwMode="auto">
            <a:xfrm>
              <a:off x="3663" y="3563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1.05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91" name="Rectangle 59"/>
            <p:cNvSpPr>
              <a:spLocks noChangeArrowheads="1"/>
            </p:cNvSpPr>
            <p:nvPr/>
          </p:nvSpPr>
          <p:spPr bwMode="auto">
            <a:xfrm>
              <a:off x="4121" y="3563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1.52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92" name="Rectangle 60"/>
            <p:cNvSpPr>
              <a:spLocks noChangeArrowheads="1"/>
            </p:cNvSpPr>
            <p:nvPr/>
          </p:nvSpPr>
          <p:spPr bwMode="auto">
            <a:xfrm>
              <a:off x="2344" y="3704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effectLst/>
                  <a:latin typeface="Arial" charset="0"/>
                </a:rPr>
                <a:t>0.7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93" name="Rectangle 61"/>
            <p:cNvSpPr>
              <a:spLocks noChangeArrowheads="1"/>
            </p:cNvSpPr>
            <p:nvPr/>
          </p:nvSpPr>
          <p:spPr bwMode="auto">
            <a:xfrm>
              <a:off x="3125" y="3704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1.39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94" name="Rectangle 62"/>
            <p:cNvSpPr>
              <a:spLocks noChangeArrowheads="1"/>
            </p:cNvSpPr>
            <p:nvPr/>
          </p:nvSpPr>
          <p:spPr bwMode="auto">
            <a:xfrm>
              <a:off x="3663" y="3704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1.04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95" name="Rectangle 63"/>
            <p:cNvSpPr>
              <a:spLocks noChangeArrowheads="1"/>
            </p:cNvSpPr>
            <p:nvPr/>
          </p:nvSpPr>
          <p:spPr bwMode="auto">
            <a:xfrm>
              <a:off x="4121" y="3704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1.34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96" name="Rectangle 64"/>
            <p:cNvSpPr>
              <a:spLocks noChangeArrowheads="1"/>
            </p:cNvSpPr>
            <p:nvPr/>
          </p:nvSpPr>
          <p:spPr bwMode="auto">
            <a:xfrm>
              <a:off x="2344" y="3846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effectLst/>
                  <a:latin typeface="Arial" charset="0"/>
                </a:rPr>
                <a:t>0.8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97" name="Rectangle 65"/>
            <p:cNvSpPr>
              <a:spLocks noChangeArrowheads="1"/>
            </p:cNvSpPr>
            <p:nvPr/>
          </p:nvSpPr>
          <p:spPr bwMode="auto">
            <a:xfrm>
              <a:off x="3125" y="3846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1.23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98" name="Rectangle 66"/>
            <p:cNvSpPr>
              <a:spLocks noChangeArrowheads="1"/>
            </p:cNvSpPr>
            <p:nvPr/>
          </p:nvSpPr>
          <p:spPr bwMode="auto">
            <a:xfrm>
              <a:off x="3663" y="3846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1.03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99" name="Rectangle 67"/>
            <p:cNvSpPr>
              <a:spLocks noChangeArrowheads="1"/>
            </p:cNvSpPr>
            <p:nvPr/>
          </p:nvSpPr>
          <p:spPr bwMode="auto">
            <a:xfrm>
              <a:off x="4121" y="3846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1.20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300" name="Rectangle 68"/>
            <p:cNvSpPr>
              <a:spLocks noChangeArrowheads="1"/>
            </p:cNvSpPr>
            <p:nvPr/>
          </p:nvSpPr>
          <p:spPr bwMode="auto">
            <a:xfrm>
              <a:off x="2344" y="3988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effectLst/>
                  <a:latin typeface="Arial" charset="0"/>
                </a:rPr>
                <a:t>0.9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301" name="Rectangle 69"/>
            <p:cNvSpPr>
              <a:spLocks noChangeArrowheads="1"/>
            </p:cNvSpPr>
            <p:nvPr/>
          </p:nvSpPr>
          <p:spPr bwMode="auto">
            <a:xfrm>
              <a:off x="3125" y="3988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1.10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302" name="Rectangle 70"/>
            <p:cNvSpPr>
              <a:spLocks noChangeArrowheads="1"/>
            </p:cNvSpPr>
            <p:nvPr/>
          </p:nvSpPr>
          <p:spPr bwMode="auto">
            <a:xfrm>
              <a:off x="3663" y="3988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1.01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303" name="Rectangle 71"/>
            <p:cNvSpPr>
              <a:spLocks noChangeArrowheads="1"/>
            </p:cNvSpPr>
            <p:nvPr/>
          </p:nvSpPr>
          <p:spPr bwMode="auto">
            <a:xfrm>
              <a:off x="4121" y="3988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  <a:latin typeface="Arial" charset="0"/>
                </a:rPr>
                <a:t>1.09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95304" name="Rectangle 72"/>
          <p:cNvSpPr>
            <a:spLocks noChangeArrowheads="1"/>
          </p:cNvSpPr>
          <p:nvPr/>
        </p:nvSpPr>
        <p:spPr bwMode="auto">
          <a:xfrm>
            <a:off x="554038" y="373063"/>
            <a:ext cx="77247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Use the batch melting equation 		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to calculate C</a:t>
            </a:r>
            <a:r>
              <a:rPr lang="en-U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/C</a:t>
            </a:r>
            <a:r>
              <a:rPr lang="en-U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for various values of F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</p:txBody>
      </p:sp>
      <p:sp>
        <p:nvSpPr>
          <p:cNvPr id="95305" name="Rectangle 73"/>
          <p:cNvSpPr>
            <a:spLocks noChangeArrowheads="1"/>
          </p:cNvSpPr>
          <p:nvPr/>
        </p:nvSpPr>
        <p:spPr bwMode="auto">
          <a:xfrm>
            <a:off x="1331640" y="5949280"/>
            <a:ext cx="66690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From Winter (2001) An Introduction to Igneous and Metamorphic Petrology. Prentice Hall.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685800" y="423863"/>
            <a:ext cx="55387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r>
              <a: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</a:t>
            </a:r>
            <a:r>
              <a:rPr 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Plot C</a:t>
            </a:r>
            <a:r>
              <a:rPr lang="en-US" sz="2800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/C</a:t>
            </a:r>
            <a:r>
              <a:rPr lang="en-US" sz="2800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vs. F for each element</a:t>
            </a:r>
          </a:p>
        </p:txBody>
      </p:sp>
      <p:pic>
        <p:nvPicPr>
          <p:cNvPr id="96335" name="Picture 79" descr="Fig 9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2950" y="1106488"/>
            <a:ext cx="5080000" cy="5543550"/>
          </a:xfrm>
          <a:prstGeom prst="rect">
            <a:avLst/>
          </a:prstGeom>
          <a:noFill/>
        </p:spPr>
      </p:pic>
      <p:sp>
        <p:nvSpPr>
          <p:cNvPr id="96336" name="Rectangle 80"/>
          <p:cNvSpPr>
            <a:spLocks noChangeArrowheads="1"/>
          </p:cNvSpPr>
          <p:nvPr/>
        </p:nvSpPr>
        <p:spPr bwMode="auto">
          <a:xfrm>
            <a:off x="251520" y="2636912"/>
            <a:ext cx="2895600" cy="138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Change 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the concentration of Rb and Sr in the melt derived by progressive batch melting of a basaltic rock consisting of plagioclase, </a:t>
            </a:r>
            <a:r>
              <a:rPr lang="en-US" sz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augite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and olivine. From Winter (2001) An Introduction to Igneous and Metamorphic Petrology. Prentice Hall.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231740" y="2996952"/>
            <a:ext cx="511256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asellaDiTesto 3"/>
          <p:cNvSpPr txBox="1"/>
          <p:nvPr/>
        </p:nvSpPr>
        <p:spPr>
          <a:xfrm>
            <a:off x="1331640" y="1340768"/>
            <a:ext cx="70419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 questo punto posso  provare ad utilizzare diverse possibili sorgenti reali</a:t>
            </a:r>
          </a:p>
          <a:p>
            <a:endParaRPr lang="it-IT" dirty="0" smtClean="0"/>
          </a:p>
          <a:p>
            <a:r>
              <a:rPr lang="it-IT" dirty="0" smtClean="0"/>
              <a:t>E metterli a confronto con i magmi primari</a:t>
            </a:r>
          </a:p>
          <a:p>
            <a:endParaRPr lang="it-IT" dirty="0" smtClean="0"/>
          </a:p>
          <a:p>
            <a:r>
              <a:rPr lang="it-IT" dirty="0" smtClean="0"/>
              <a:t>Immaginiamo un grafico Cl (Zr/Y)  vs F</a:t>
            </a:r>
            <a:endParaRPr lang="en-GB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2195736" y="4941168"/>
            <a:ext cx="51845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195736" y="5157192"/>
            <a:ext cx="5112568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11560" y="4437112"/>
            <a:ext cx="3285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Magma primario vero o calcolato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67544" y="5229200"/>
            <a:ext cx="825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Fusione della peridotite usando i valori per gli incompatibili di </a:t>
            </a:r>
            <a:r>
              <a:rPr lang="it-IT" dirty="0" err="1" smtClean="0"/>
              <a:t>Sun</a:t>
            </a:r>
            <a:r>
              <a:rPr lang="it-IT" dirty="0" smtClean="0"/>
              <a:t> </a:t>
            </a:r>
            <a:r>
              <a:rPr lang="it-IT" dirty="0" err="1" smtClean="0"/>
              <a:t>&amp;McDonough</a:t>
            </a:r>
            <a:r>
              <a:rPr lang="it-IT" dirty="0" smtClean="0"/>
              <a:t> 1995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444208" y="594928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=F</a:t>
            </a:r>
            <a:r>
              <a:rPr lang="it-IT" dirty="0" smtClean="0"/>
              <a:t> =       1</a:t>
            </a: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123728" y="58772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</a:t>
            </a:r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899592" y="342900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Cl(Zr/Y)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3" y="468313"/>
            <a:ext cx="4911626" cy="626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19027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411302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975" y="415925"/>
            <a:ext cx="4716463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98536"/>
            <a:ext cx="5616624" cy="605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7893"/>
            <a:ext cx="5328592" cy="645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4306244" cy="631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3504816" cy="473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685800" y="138113"/>
            <a:ext cx="777240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Models of Magma Evolution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55600" y="898525"/>
            <a:ext cx="8431213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CC00"/>
              </a:buClr>
              <a:buSzPct val="50000"/>
              <a:buFont typeface="Monotype Sorts" pitchFamily="2" charset="2"/>
              <a:buChar char="l"/>
            </a:pPr>
            <a:r>
              <a:rPr lang="en-US" sz="3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Batch Melting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819150" lvl="1" indent="-285750">
              <a:spcBef>
                <a:spcPct val="20000"/>
              </a:spcBef>
              <a:buClr>
                <a:srgbClr val="FF0066"/>
              </a:buClr>
              <a:buSzPct val="60000"/>
              <a:buFont typeface="Monotype Sorts" pitchFamily="2" charset="2"/>
              <a:buChar char="F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The melt remains resident until at some point it is released and moves upward</a:t>
            </a:r>
          </a:p>
          <a:p>
            <a:pPr marL="819150" lvl="1" indent="-285750">
              <a:spcBef>
                <a:spcPct val="20000"/>
              </a:spcBef>
              <a:buClr>
                <a:srgbClr val="FF0066"/>
              </a:buClr>
              <a:buSzPct val="60000"/>
              <a:buFont typeface="Monotype Sorts" pitchFamily="2" charset="2"/>
              <a:buChar char="F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Equilibrium melting process with variable % melting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24" y="310529"/>
            <a:ext cx="5245696" cy="633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685800" y="138113"/>
            <a:ext cx="777240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Models of Magma Evolution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55600" y="898525"/>
            <a:ext cx="8431213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CC00"/>
              </a:buClr>
              <a:buSzPct val="50000"/>
              <a:buFont typeface="Monotype Sorts" pitchFamily="2" charset="2"/>
              <a:buChar char="l"/>
            </a:pPr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Batch Melting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819150" lvl="1" indent="-285750">
              <a:spcBef>
                <a:spcPct val="20000"/>
              </a:spcBef>
              <a:buClr>
                <a:srgbClr val="FF0066"/>
              </a:buClr>
              <a:buSzPct val="60000"/>
              <a:buFont typeface="Monotype Sorts" pitchFamily="2" charset="2"/>
              <a:buNone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19150" lvl="1" indent="-285750">
              <a:spcBef>
                <a:spcPct val="20000"/>
              </a:spcBef>
              <a:buClr>
                <a:srgbClr val="FF0066"/>
              </a:buClr>
              <a:buSzPct val="60000"/>
              <a:buFont typeface="Monotype Sorts" pitchFamily="2" charset="2"/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19150" lvl="1" indent="-285750">
              <a:spcBef>
                <a:spcPct val="20000"/>
              </a:spcBef>
              <a:buClr>
                <a:srgbClr val="FF0066"/>
              </a:buClr>
              <a:buSzPct val="60000"/>
              <a:buFont typeface="Monotype Sorts" pitchFamily="2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trace element concentration in the liquid</a:t>
            </a:r>
          </a:p>
          <a:p>
            <a:pPr marL="819150" lvl="1" indent="-285750">
              <a:spcBef>
                <a:spcPct val="20000"/>
              </a:spcBef>
              <a:buClr>
                <a:srgbClr val="FF0066"/>
              </a:buClr>
              <a:buSzPct val="60000"/>
              <a:buFont typeface="Monotype Sorts" pitchFamily="2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trace element concentration in the original rock before melting began</a:t>
            </a:r>
          </a:p>
          <a:p>
            <a:pPr marL="819150" lvl="1" indent="-285750">
              <a:spcBef>
                <a:spcPct val="20000"/>
              </a:spcBef>
              <a:buClr>
                <a:srgbClr val="FF0066"/>
              </a:buClr>
              <a:buSzPct val="60000"/>
              <a:buFont typeface="Monotype Sorts" pitchFamily="2" charset="2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 = wt fraction of melt </a:t>
            </a:r>
            <a:r>
              <a:rPr lang="en-US" sz="28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produced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melt/(melt + rock)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22513" y="1416050"/>
            <a:ext cx="3025775" cy="1008063"/>
            <a:chOff x="1455" y="2258"/>
            <a:chExt cx="1906" cy="635"/>
          </a:xfrm>
        </p:grpSpPr>
        <p:sp>
          <p:nvSpPr>
            <p:cNvPr id="78853" name="Line 5"/>
            <p:cNvSpPr>
              <a:spLocks noChangeShapeType="1"/>
            </p:cNvSpPr>
            <p:nvPr/>
          </p:nvSpPr>
          <p:spPr bwMode="auto">
            <a:xfrm flipV="1">
              <a:off x="1455" y="2583"/>
              <a:ext cx="400" cy="3"/>
            </a:xfrm>
            <a:prstGeom prst="line">
              <a:avLst/>
            </a:prstGeom>
            <a:noFill/>
            <a:ln w="20638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54" name="Line 6"/>
            <p:cNvSpPr>
              <a:spLocks noChangeShapeType="1"/>
            </p:cNvSpPr>
            <p:nvPr/>
          </p:nvSpPr>
          <p:spPr bwMode="auto">
            <a:xfrm flipV="1">
              <a:off x="2091" y="2550"/>
              <a:ext cx="1270" cy="4"/>
            </a:xfrm>
            <a:prstGeom prst="line">
              <a:avLst/>
            </a:prstGeom>
            <a:noFill/>
            <a:ln w="20638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55" name="Rectangle 7"/>
            <p:cNvSpPr>
              <a:spLocks noChangeArrowheads="1"/>
            </p:cNvSpPr>
            <p:nvPr/>
          </p:nvSpPr>
          <p:spPr bwMode="auto">
            <a:xfrm>
              <a:off x="1512" y="2258"/>
              <a:ext cx="17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300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US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8856" name="Rectangle 8"/>
            <p:cNvSpPr>
              <a:spLocks noChangeArrowheads="1"/>
            </p:cNvSpPr>
            <p:nvPr/>
          </p:nvSpPr>
          <p:spPr bwMode="auto">
            <a:xfrm>
              <a:off x="1505" y="2570"/>
              <a:ext cx="17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300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US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8857" name="Rectangle 9"/>
            <p:cNvSpPr>
              <a:spLocks noChangeArrowheads="1"/>
            </p:cNvSpPr>
            <p:nvPr/>
          </p:nvSpPr>
          <p:spPr bwMode="auto">
            <a:xfrm>
              <a:off x="2638" y="2267"/>
              <a:ext cx="132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300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en-US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8858" name="Rectangle 10"/>
            <p:cNvSpPr>
              <a:spLocks noChangeArrowheads="1"/>
            </p:cNvSpPr>
            <p:nvPr/>
          </p:nvSpPr>
          <p:spPr bwMode="auto">
            <a:xfrm>
              <a:off x="2115" y="2570"/>
              <a:ext cx="24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300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</a:t>
              </a:r>
              <a:r>
                <a:rPr lang="en-US" sz="3300" baseline="-25000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</a:t>
              </a:r>
              <a:endParaRPr lang="en-US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8859" name="Rectangle 11"/>
            <p:cNvSpPr>
              <a:spLocks noChangeArrowheads="1"/>
            </p:cNvSpPr>
            <p:nvPr/>
          </p:nvSpPr>
          <p:spPr bwMode="auto">
            <a:xfrm>
              <a:off x="2359" y="2570"/>
              <a:ext cx="22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300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(1</a:t>
              </a:r>
              <a:endParaRPr lang="en-US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8860" name="Rectangle 12"/>
            <p:cNvSpPr>
              <a:spLocks noChangeArrowheads="1"/>
            </p:cNvSpPr>
            <p:nvPr/>
          </p:nvSpPr>
          <p:spPr bwMode="auto">
            <a:xfrm>
              <a:off x="2806" y="2570"/>
              <a:ext cx="23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300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F)</a:t>
              </a:r>
              <a:endParaRPr lang="en-US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8861" name="Rectangle 13"/>
            <p:cNvSpPr>
              <a:spLocks noChangeArrowheads="1"/>
            </p:cNvSpPr>
            <p:nvPr/>
          </p:nvSpPr>
          <p:spPr bwMode="auto">
            <a:xfrm>
              <a:off x="3206" y="2570"/>
              <a:ext cx="14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300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</a:t>
              </a:r>
              <a:endParaRPr lang="en-US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8862" name="Rectangle 14"/>
            <p:cNvSpPr>
              <a:spLocks noChangeArrowheads="1"/>
            </p:cNvSpPr>
            <p:nvPr/>
          </p:nvSpPr>
          <p:spPr bwMode="auto">
            <a:xfrm>
              <a:off x="1704" y="2388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</a:t>
              </a:r>
              <a:endParaRPr lang="en-US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8863" name="Rectangle 15"/>
            <p:cNvSpPr>
              <a:spLocks noChangeArrowheads="1"/>
            </p:cNvSpPr>
            <p:nvPr/>
          </p:nvSpPr>
          <p:spPr bwMode="auto">
            <a:xfrm>
              <a:off x="1692" y="2701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  <a:endParaRPr lang="en-US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8864" name="Rectangle 16"/>
            <p:cNvSpPr>
              <a:spLocks noChangeArrowheads="1"/>
            </p:cNvSpPr>
            <p:nvPr/>
          </p:nvSpPr>
          <p:spPr bwMode="auto">
            <a:xfrm>
              <a:off x="1904" y="2380"/>
              <a:ext cx="14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300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=</a:t>
              </a:r>
              <a:endParaRPr lang="en-US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8865" name="Rectangle 17"/>
            <p:cNvSpPr>
              <a:spLocks noChangeArrowheads="1"/>
            </p:cNvSpPr>
            <p:nvPr/>
          </p:nvSpPr>
          <p:spPr bwMode="auto">
            <a:xfrm>
              <a:off x="2602" y="2547"/>
              <a:ext cx="14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300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-</a:t>
              </a:r>
              <a:endParaRPr lang="en-US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8866" name="Rectangle 18"/>
            <p:cNvSpPr>
              <a:spLocks noChangeArrowheads="1"/>
            </p:cNvSpPr>
            <p:nvPr/>
          </p:nvSpPr>
          <p:spPr bwMode="auto">
            <a:xfrm>
              <a:off x="3045" y="2547"/>
              <a:ext cx="14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300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+</a:t>
              </a:r>
              <a:endParaRPr lang="en-US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8867" name="Line 19"/>
            <p:cNvSpPr>
              <a:spLocks noChangeShapeType="1"/>
            </p:cNvSpPr>
            <p:nvPr/>
          </p:nvSpPr>
          <p:spPr bwMode="auto">
            <a:xfrm>
              <a:off x="2129" y="2594"/>
              <a:ext cx="145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5724128" y="162880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52" name="Picture 180" descr="Fig 9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719263"/>
            <a:ext cx="4143375" cy="5138737"/>
          </a:xfrm>
          <a:prstGeom prst="rect">
            <a:avLst/>
          </a:prstGeom>
          <a:noFill/>
        </p:spPr>
      </p:pic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96863" y="611188"/>
            <a:ext cx="4999037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90500" indent="-190500">
              <a:spcBef>
                <a:spcPct val="200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Batch Melting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190500" indent="-190500">
              <a:spcBef>
                <a:spcPct val="200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plot of C</a:t>
            </a:r>
            <a:r>
              <a:rPr lang="en-U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/C</a:t>
            </a:r>
            <a:r>
              <a:rPr lang="en-U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vs. F for various values of D</a:t>
            </a:r>
            <a:r>
              <a:rPr lang="en-US" sz="28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using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E1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050" name="Rectangle 178"/>
          <p:cNvSpPr>
            <a:spLocks noChangeArrowheads="1"/>
          </p:cNvSpPr>
          <p:nvPr/>
        </p:nvSpPr>
        <p:spPr bwMode="auto">
          <a:xfrm>
            <a:off x="320675" y="2768600"/>
            <a:ext cx="499903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74688" lvl="1" indent="-293688">
              <a:spcBef>
                <a:spcPct val="20000"/>
              </a:spcBef>
              <a:buClr>
                <a:srgbClr val="FF0066"/>
              </a:buClr>
              <a:buSzPct val="60000"/>
              <a:buFont typeface="Monotype Sorts" pitchFamily="2" charset="2"/>
              <a:buChar char="F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= 1.0</a:t>
            </a:r>
          </a:p>
          <a:p>
            <a:pPr marL="674688" lvl="1" indent="-293688">
              <a:spcBef>
                <a:spcPct val="20000"/>
              </a:spcBef>
              <a:buClr>
                <a:srgbClr val="FF0066"/>
              </a:buClr>
              <a:buSzPct val="60000"/>
              <a:buFont typeface="Monotype Sorts" pitchFamily="2" charset="2"/>
              <a:buChar char="F"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051" name="Rectangle 179"/>
          <p:cNvSpPr>
            <a:spLocks noChangeArrowheads="1"/>
          </p:cNvSpPr>
          <p:nvPr/>
        </p:nvSpPr>
        <p:spPr bwMode="auto">
          <a:xfrm>
            <a:off x="395536" y="3501008"/>
            <a:ext cx="3830637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Variation 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the relative concentration of a trace element in a liquid vs. source rock as a </a:t>
            </a:r>
            <a:r>
              <a:rPr lang="en-US" sz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fiunction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of D and the fraction melted, using equation (9-5) for equilibrium batch melting. From Winter (2001) An Introduction to Igneous and Metamorphic Petrology. Prentice Hall.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00" name="Picture 180" descr="Fig 9-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720850"/>
            <a:ext cx="4143375" cy="5137150"/>
          </a:xfrm>
          <a:prstGeom prst="rect">
            <a:avLst/>
          </a:prstGeom>
          <a:noFill/>
        </p:spPr>
      </p:pic>
      <p:sp>
        <p:nvSpPr>
          <p:cNvPr id="82096" name="Rectangle 176"/>
          <p:cNvSpPr>
            <a:spLocks noChangeArrowheads="1"/>
          </p:cNvSpPr>
          <p:nvPr/>
        </p:nvSpPr>
        <p:spPr bwMode="auto">
          <a:xfrm>
            <a:off x="0" y="332656"/>
            <a:ext cx="54308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38188" lvl="1" indent="-357188">
              <a:spcBef>
                <a:spcPct val="20000"/>
              </a:spcBef>
              <a:buClr>
                <a:srgbClr val="FF0066"/>
              </a:buClr>
              <a:buSzPct val="60000"/>
              <a:buFont typeface="Monotype Sorts" pitchFamily="2" charset="2"/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sz="3200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»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10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32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compatible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element)</a:t>
            </a:r>
          </a:p>
          <a:p>
            <a:pPr marL="738188" lvl="1" indent="-357188">
              <a:spcBef>
                <a:spcPct val="20000"/>
              </a:spcBef>
              <a:buClr>
                <a:srgbClr val="FF0066"/>
              </a:buClr>
              <a:buSzPct val="60000"/>
              <a:buFont typeface="Monotype Sorts" pitchFamily="2" charset="2"/>
              <a:buNone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38188" lvl="1" indent="-357188">
              <a:spcBef>
                <a:spcPct val="20000"/>
              </a:spcBef>
              <a:buClr>
                <a:srgbClr val="FF0066"/>
              </a:buClr>
              <a:buSzPct val="60000"/>
              <a:buFont typeface="Monotype Sorts" pitchFamily="2" charset="2"/>
              <a:buChar char="F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Very low concentration in melt</a:t>
            </a:r>
          </a:p>
          <a:p>
            <a:pPr marL="738188" lvl="1" indent="-357188">
              <a:spcBef>
                <a:spcPct val="20000"/>
              </a:spcBef>
              <a:buClr>
                <a:srgbClr val="FF0066"/>
              </a:buClr>
              <a:buSzPct val="60000"/>
              <a:buFont typeface="Monotype Sorts" pitchFamily="2" charset="2"/>
              <a:buChar char="F"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38188" lvl="1" indent="-357188">
              <a:spcBef>
                <a:spcPct val="20000"/>
              </a:spcBef>
              <a:buClr>
                <a:srgbClr val="FF0066"/>
              </a:buClr>
              <a:buSzPct val="60000"/>
              <a:buFont typeface="Monotype Sorts" pitchFamily="2" charset="2"/>
              <a:buChar char="F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Especially for low % melting (low F)</a:t>
            </a:r>
          </a:p>
          <a:p>
            <a:pPr marL="738188" lvl="1" indent="-357188">
              <a:spcBef>
                <a:spcPct val="20000"/>
              </a:spcBef>
              <a:buClr>
                <a:srgbClr val="FF0066"/>
              </a:buClr>
              <a:buSzPct val="60000"/>
              <a:buFont typeface="Monotype Sorts" pitchFamily="2" charset="2"/>
              <a:buNone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102" name="Rectangle 182"/>
          <p:cNvSpPr>
            <a:spLocks noChangeArrowheads="1"/>
          </p:cNvSpPr>
          <p:nvPr/>
        </p:nvSpPr>
        <p:spPr bwMode="auto">
          <a:xfrm>
            <a:off x="1043608" y="4941168"/>
            <a:ext cx="3830637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Variation 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the relative concentration of a trace element in a liquid vs. source rock as a </a:t>
            </a:r>
            <a:r>
              <a:rPr lang="en-US" sz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fiunction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of D and the fraction melted, using equation (9-5) for equilibrium batch melting. From Winter (2001) An Introduction to Igneous and Metamorphic Petrology. Prentice Hall.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48" name="Picture 180" descr="Fig 9-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720850"/>
            <a:ext cx="4143375" cy="5137150"/>
          </a:xfrm>
          <a:prstGeom prst="rect">
            <a:avLst/>
          </a:prstGeom>
          <a:noFill/>
        </p:spPr>
      </p:pic>
      <p:sp>
        <p:nvSpPr>
          <p:cNvPr id="84145" name="Rectangle 177"/>
          <p:cNvSpPr>
            <a:spLocks noChangeArrowheads="1"/>
          </p:cNvSpPr>
          <p:nvPr/>
        </p:nvSpPr>
        <p:spPr bwMode="auto">
          <a:xfrm>
            <a:off x="174625" y="487363"/>
            <a:ext cx="519747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buClr>
                <a:srgbClr val="00CC00"/>
              </a:buClr>
              <a:buSzPct val="50000"/>
              <a:buFont typeface="Monotype Sorts" pitchFamily="2" charset="2"/>
              <a:buNone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Highly </a:t>
            </a:r>
            <a:r>
              <a:rPr lang="en-US" sz="32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incompatible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elements</a:t>
            </a:r>
          </a:p>
          <a:p>
            <a:pPr marL="865188" lvl="1" indent="-293688">
              <a:spcBef>
                <a:spcPct val="20000"/>
              </a:spcBef>
              <a:buClr>
                <a:srgbClr val="FF0066"/>
              </a:buClr>
              <a:buSzPct val="60000"/>
              <a:buFont typeface="Monotype Sorts" pitchFamily="2" charset="2"/>
              <a:buChar char="F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Greatly concentrated in the initial small fraction of melt produced by partial melting</a:t>
            </a:r>
          </a:p>
          <a:p>
            <a:pPr marL="865188" lvl="1" indent="-293688">
              <a:spcBef>
                <a:spcPct val="20000"/>
              </a:spcBef>
              <a:buClr>
                <a:srgbClr val="FF0066"/>
              </a:buClr>
              <a:buSzPct val="60000"/>
              <a:buFont typeface="Monotype Sorts" pitchFamily="2" charset="2"/>
              <a:buChar char="F"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65188" lvl="1" indent="-293688">
              <a:spcBef>
                <a:spcPct val="20000"/>
              </a:spcBef>
              <a:buClr>
                <a:srgbClr val="FF0066"/>
              </a:buClr>
              <a:buSzPct val="60000"/>
              <a:buFont typeface="Monotype Sorts" pitchFamily="2" charset="2"/>
              <a:buChar char="F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Subsequently diluted as F increases</a:t>
            </a:r>
          </a:p>
        </p:txBody>
      </p:sp>
      <p:sp>
        <p:nvSpPr>
          <p:cNvPr id="84149" name="Rectangle 181"/>
          <p:cNvSpPr>
            <a:spLocks noChangeArrowheads="1"/>
          </p:cNvSpPr>
          <p:nvPr/>
        </p:nvSpPr>
        <p:spPr bwMode="auto">
          <a:xfrm>
            <a:off x="630238" y="4881563"/>
            <a:ext cx="3830637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Variation 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the relative concentration of a trace element in a liquid vs. source rock as a </a:t>
            </a:r>
            <a:r>
              <a:rPr lang="en-US" sz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fiunction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of D and the fraction melted, using equation (9-5) for equilibrium batch melting. From Winter (2001) An Introduction to Igneous and Metamorphic Petrology. Prentice Hall.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1046</Words>
  <Application>Microsoft Office PowerPoint</Application>
  <PresentationFormat>On-screen Show (4:3)</PresentationFormat>
  <Paragraphs>249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Monotype Sorts</vt:lpstr>
      <vt:lpstr>Symbol</vt:lpstr>
      <vt:lpstr>Times New Roman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Angelo</dc:creator>
  <cp:lastModifiedBy>A</cp:lastModifiedBy>
  <cp:revision>10</cp:revision>
  <dcterms:created xsi:type="dcterms:W3CDTF">2011-03-15T18:10:03Z</dcterms:created>
  <dcterms:modified xsi:type="dcterms:W3CDTF">2020-01-29T13:54:11Z</dcterms:modified>
</cp:coreProperties>
</file>