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85" r:id="rId2"/>
    <p:sldId id="286" r:id="rId3"/>
    <p:sldId id="287" r:id="rId4"/>
    <p:sldId id="257" r:id="rId5"/>
    <p:sldId id="258" r:id="rId6"/>
    <p:sldId id="284" r:id="rId7"/>
    <p:sldId id="261" r:id="rId8"/>
    <p:sldId id="276" r:id="rId9"/>
    <p:sldId id="259" r:id="rId10"/>
    <p:sldId id="260" r:id="rId11"/>
  </p:sldIdLst>
  <p:sldSz cx="9144000" cy="6858000" type="screen4x3"/>
  <p:notesSz cx="6858000" cy="9144000"/>
  <p:defaultTextStyle>
    <a:defPPr>
      <a:defRPr lang="it-IT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1"/>
  </p:normalViewPr>
  <p:slideViewPr>
    <p:cSldViewPr snapToGrid="0" snapToObjects="1">
      <p:cViewPr varScale="1">
        <p:scale>
          <a:sx n="69" d="100"/>
          <a:sy n="69" d="100"/>
        </p:scale>
        <p:origin x="14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A90782E4-FD1B-A546-97E5-DB10638502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26DDB13-0778-4C4B-9ED0-5339359A8B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AB72F74-FD2A-41BD-8C11-2ACB2CDAA05C}" type="datetimeFigureOut">
              <a:rPr lang="it-IT" altLang="it-IT"/>
              <a:pPr>
                <a:defRPr/>
              </a:pPr>
              <a:t>13/03/2020</a:t>
            </a:fld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F12D57A-4494-B742-88B5-87398235CA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B5BB245-B2F9-704A-85C7-780C44C7D8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F5CBC38-A78F-461D-B188-378CCD3AF30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C8C7371-7C06-524D-B7E8-EA43DCDE25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58304A7-C51B-6543-AD3B-E49768D1E2F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8549F62-B681-4493-94D2-68E01E20555B}" type="datetimeFigureOut">
              <a:rPr lang="it-IT" altLang="it-IT"/>
              <a:pPr>
                <a:defRPr/>
              </a:pPr>
              <a:t>13/03/2020</a:t>
            </a:fld>
            <a:endParaRPr lang="it-IT" alt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527C2094-D04C-6443-A309-05F0B49CB4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BCF432D3-D9E5-EB44-B243-6886A2FFC7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AA17A75-4FD0-CA48-B782-7561E5E4441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FFE065-8C98-4D45-A59A-ED9002119E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ED87D95-B470-4A4D-BCE8-F75DED95F19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65150" y="744538"/>
            <a:ext cx="8005763" cy="5349875"/>
            <a:chOff x="564643" y="744469"/>
            <a:chExt cx="8005589" cy="5349671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>
                <a:gd name="T0" fmla="*/ 8761 w 10000"/>
                <a:gd name="T1" fmla="*/ 0 h 10000"/>
                <a:gd name="T2" fmla="*/ 10000 w 10000"/>
                <a:gd name="T3" fmla="*/ 0 h 10000"/>
                <a:gd name="T4" fmla="*/ 10000 w 10000"/>
                <a:gd name="T5" fmla="*/ 10000 h 10000"/>
                <a:gd name="T6" fmla="*/ 0 w 10000"/>
                <a:gd name="T7" fmla="*/ 10000 h 10000"/>
                <a:gd name="T8" fmla="*/ 0 w 10000"/>
                <a:gd name="T9" fmla="*/ 9357 h 10000"/>
                <a:gd name="T10" fmla="*/ 8761 w 10000"/>
                <a:gd name="T11" fmla="*/ 9357 h 10000"/>
                <a:gd name="T12" fmla="*/ 8761 w 10000"/>
                <a:gd name="T13" fmla="*/ 0 h 1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>
                <a:gd name="T0" fmla="*/ 8762 w 10001"/>
                <a:gd name="T1" fmla="*/ 0 h 10000"/>
                <a:gd name="T2" fmla="*/ 10001 w 10001"/>
                <a:gd name="T3" fmla="*/ 0 h 10000"/>
                <a:gd name="T4" fmla="*/ 10001 w 10001"/>
                <a:gd name="T5" fmla="*/ 10000 h 10000"/>
                <a:gd name="T6" fmla="*/ 1 w 10001"/>
                <a:gd name="T7" fmla="*/ 10000 h 10000"/>
                <a:gd name="T8" fmla="*/ 1 w 10001"/>
                <a:gd name="T9" fmla="*/ 9352 h 10000"/>
                <a:gd name="T10" fmla="*/ 8762 w 10001"/>
                <a:gd name="T11" fmla="*/ 9346 h 10000"/>
                <a:gd name="T12" fmla="*/ 8762 w 10001"/>
                <a:gd name="T13" fmla="*/ 0 h 1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79A850D-275C-0F44-96D5-3E5AAF834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5150" y="6453188"/>
            <a:ext cx="1204913" cy="404812"/>
          </a:xfrm>
        </p:spPr>
        <p:txBody>
          <a:bodyPr/>
          <a:lstStyle>
            <a:lvl1pPr>
              <a:defRPr baseline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81B29B5-4DDA-4992-955A-8899F0895AE7}" type="datetime1">
              <a:rPr lang="it-IT" altLang="it-IT"/>
              <a:pPr>
                <a:defRPr/>
              </a:pPr>
              <a:t>13/03/2020</a:t>
            </a:fld>
            <a:endParaRPr lang="it-IT" alt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E6B44BA-1AAE-DA4D-A1C3-ED42B92FE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8338" y="6453188"/>
            <a:ext cx="5267325" cy="404812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F0E894F-5E93-E744-83B6-DBB0F783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72350" y="6453188"/>
            <a:ext cx="1198563" cy="404812"/>
          </a:xfrm>
        </p:spPr>
        <p:txBody>
          <a:bodyPr/>
          <a:lstStyle>
            <a:lvl1pPr>
              <a:defRPr baseline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D6F1D90-20FB-4ECA-BAD7-860D9920335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0153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C56ED-BA15-4DD0-BCB4-29B4C84C4001}" type="datetime1">
              <a:rPr lang="it-IT" altLang="it-IT"/>
              <a:pPr>
                <a:defRPr/>
              </a:pPr>
              <a:t>13/03/2020</a:t>
            </a:fld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8358B-49A8-460F-A14F-A92C192C5E6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809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C3E18-0314-41D4-9C2A-5E268DF187B6}" type="datetime1">
              <a:rPr lang="it-IT" altLang="it-IT"/>
              <a:pPr>
                <a:defRPr/>
              </a:pPr>
              <a:t>13/03/2020</a:t>
            </a:fld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F8BD8-4F00-496D-8ECE-F2D06CADD99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05049222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FD4B1-2E94-4376-B6E8-CBC3E10E79C0}" type="datetime1">
              <a:rPr lang="it-IT" altLang="it-IT"/>
              <a:pPr>
                <a:defRPr/>
              </a:pPr>
              <a:t>13/03/2020</a:t>
            </a:fld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7C3DD-BFD6-4B59-96C8-FC8D8DED21F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88768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6113463" y="1685925"/>
            <a:ext cx="2457450" cy="4408488"/>
          </a:xfrm>
          <a:custGeom>
            <a:avLst/>
            <a:gdLst>
              <a:gd name="T0" fmla="*/ 3614 w 4125"/>
              <a:gd name="T1" fmla="*/ 0 h 5554"/>
              <a:gd name="T2" fmla="*/ 4125 w 4125"/>
              <a:gd name="T3" fmla="*/ 0 h 5554"/>
              <a:gd name="T4" fmla="*/ 4125 w 4125"/>
              <a:gd name="T5" fmla="*/ 5554 h 5554"/>
              <a:gd name="T6" fmla="*/ 0 w 4125"/>
              <a:gd name="T7" fmla="*/ 5554 h 5554"/>
              <a:gd name="T8" fmla="*/ 0 w 4125"/>
              <a:gd name="T9" fmla="*/ 5074 h 5554"/>
              <a:gd name="T10" fmla="*/ 3614 w 4125"/>
              <a:gd name="T11" fmla="*/ 5074 h 5554"/>
              <a:gd name="T12" fmla="*/ 3614 w 4125"/>
              <a:gd name="T13" fmla="*/ 0 h 5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" name="Freeform 7" title="Crop Mark">
            <a:extLst>
              <a:ext uri="{FF2B5EF4-FFF2-40B4-BE49-F238E27FC236}">
                <a16:creationId xmlns:a16="http://schemas.microsoft.com/office/drawing/2014/main" id="{B8159403-7EA8-E144-8EAC-B3060868D2E5}"/>
              </a:ext>
            </a:extLst>
          </p:cNvPr>
          <p:cNvSpPr/>
          <p:nvPr/>
        </p:nvSpPr>
        <p:spPr bwMode="auto">
          <a:xfrm>
            <a:off x="6113463" y="1685925"/>
            <a:ext cx="245745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243CBB5-54B3-254F-A645-7C77D904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4038" y="6453188"/>
            <a:ext cx="1217612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50831B2-D5CC-4BF7-8D8D-6B341AD75278}" type="datetime1">
              <a:rPr lang="it-IT" altLang="it-IT"/>
              <a:pPr>
                <a:defRPr/>
              </a:pPr>
              <a:t>13/03/2020</a:t>
            </a:fld>
            <a:endParaRPr lang="it-IT" altLang="it-I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D3373B-39BA-E048-8D10-2E29396E3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8338" y="6453188"/>
            <a:ext cx="5267325" cy="404812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8E6BC1-5A17-424C-8427-FD1F9137D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72350" y="6453188"/>
            <a:ext cx="1198563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B3F3577-5F86-4E12-AAD9-17015AD7288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57518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2AF39-8E3B-4E60-A6A4-2356C5DFF6ED}" type="datetime1">
              <a:rPr lang="it-IT" altLang="it-IT"/>
              <a:pPr>
                <a:defRPr/>
              </a:pPr>
              <a:t>13/03/2020</a:t>
            </a:fld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65915-B923-4423-BB35-CCB0FFE388F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2650378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C71F6-A6BB-4620-9D88-1C70CC67DAA9}" type="datetime1">
              <a:rPr lang="it-IT" altLang="it-IT"/>
              <a:pPr>
                <a:defRPr/>
              </a:pPr>
              <a:t>13/03/2020</a:t>
            </a:fld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455D0-F1B4-4A86-AC42-8E5A4D0059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218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F6EF0-5DDD-4751-95BF-3E24E8E4315F}" type="datetime1">
              <a:rPr lang="it-IT" altLang="it-IT"/>
              <a:pPr>
                <a:defRPr/>
              </a:pPr>
              <a:t>13/03/2020</a:t>
            </a:fld>
            <a:endParaRPr lang="it-IT" alt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EC88D-207E-4799-893C-26F88D8710B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9242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58B10-1D06-419A-9A78-6045CFCE6293}" type="datetime1">
              <a:rPr lang="it-IT" altLang="it-IT"/>
              <a:pPr>
                <a:defRPr/>
              </a:pPr>
              <a:t>13/03/2020</a:t>
            </a:fld>
            <a:endParaRPr lang="it-IT" alt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E684D-E48A-4B68-8BCE-CAA4578683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3767366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 title="Background Shape">
            <a:extLst>
              <a:ext uri="{FF2B5EF4-FFF2-40B4-BE49-F238E27FC236}">
                <a16:creationId xmlns:a16="http://schemas.microsoft.com/office/drawing/2014/main" id="{1C635C20-15C2-6E4E-913D-7611764BAB2A}"/>
              </a:ext>
            </a:extLst>
          </p:cNvPr>
          <p:cNvSpPr/>
          <p:nvPr/>
        </p:nvSpPr>
        <p:spPr>
          <a:xfrm>
            <a:off x="0" y="0"/>
            <a:ext cx="39782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37C7BD2-685F-5546-AEBC-43625C5F4FCD}"/>
              </a:ext>
            </a:extLst>
          </p:cNvPr>
          <p:cNvSpPr/>
          <p:nvPr/>
        </p:nvSpPr>
        <p:spPr>
          <a:xfrm>
            <a:off x="3978275" y="0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0" title="Divider Bar">
            <a:extLst>
              <a:ext uri="{FF2B5EF4-FFF2-40B4-BE49-F238E27FC236}">
                <a16:creationId xmlns:a16="http://schemas.microsoft.com/office/drawing/2014/main" id="{05D88770-74A7-EB49-9120-480D9B71E20A}"/>
              </a:ext>
            </a:extLst>
          </p:cNvPr>
          <p:cNvSpPr/>
          <p:nvPr/>
        </p:nvSpPr>
        <p:spPr>
          <a:xfrm>
            <a:off x="3978275" y="0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2FF0F6F-FDA8-584B-8880-E310F6008C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2925" y="6453188"/>
            <a:ext cx="903288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2D11C94-E414-41CB-B0BD-22D4005C0534}" type="datetime1">
              <a:rPr lang="it-IT" altLang="it-IT"/>
              <a:pPr>
                <a:defRPr/>
              </a:pPr>
              <a:t>13/03/2020</a:t>
            </a:fld>
            <a:endParaRPr lang="it-IT" altLang="it-IT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B3AFFB77-FE8F-0147-892B-0BFA9706C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4175" y="6453188"/>
            <a:ext cx="1781175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D57C7A8A-E474-3A4B-8BCA-6275CFB1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12038" y="6453188"/>
            <a:ext cx="1196975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53C1D4A-3392-4AD0-BA52-440A6ECFD5D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7749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 title="Background Shape">
            <a:extLst>
              <a:ext uri="{FF2B5EF4-FFF2-40B4-BE49-F238E27FC236}">
                <a16:creationId xmlns:a16="http://schemas.microsoft.com/office/drawing/2014/main" id="{B534E78F-0587-6543-86BB-A3327BD5ACB3}"/>
              </a:ext>
            </a:extLst>
          </p:cNvPr>
          <p:cNvSpPr/>
          <p:nvPr/>
        </p:nvSpPr>
        <p:spPr>
          <a:xfrm>
            <a:off x="0" y="0"/>
            <a:ext cx="39782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10EDF8F-9FA7-ED40-A47C-7AFC2FC1338C}"/>
              </a:ext>
            </a:extLst>
          </p:cNvPr>
          <p:cNvSpPr/>
          <p:nvPr/>
        </p:nvSpPr>
        <p:spPr>
          <a:xfrm>
            <a:off x="3978275" y="0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0" title="Divider Bar">
            <a:extLst>
              <a:ext uri="{FF2B5EF4-FFF2-40B4-BE49-F238E27FC236}">
                <a16:creationId xmlns:a16="http://schemas.microsoft.com/office/drawing/2014/main" id="{E8E6B4D4-2435-EE4D-A4E2-89A865CF9310}"/>
              </a:ext>
            </a:extLst>
          </p:cNvPr>
          <p:cNvSpPr/>
          <p:nvPr/>
        </p:nvSpPr>
        <p:spPr>
          <a:xfrm>
            <a:off x="3978275" y="0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rtlCol="0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9C62F25D-5A1C-074F-8877-2E76D0FD40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2925" y="6453188"/>
            <a:ext cx="903288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9117672-88A3-4766-BB62-BEBF9CDDB3BD}" type="datetime1">
              <a:rPr lang="it-IT" altLang="it-IT"/>
              <a:pPr>
                <a:defRPr/>
              </a:pPr>
              <a:t>13/03/2020</a:t>
            </a:fld>
            <a:endParaRPr lang="it-IT" altLang="it-IT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31815E99-F948-5946-A140-4933FD5A3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4175" y="6453188"/>
            <a:ext cx="1781175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A7A9DC66-E207-DE40-8A3A-FCE464DC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12038" y="6453188"/>
            <a:ext cx="1196975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F552E45-DF3B-4F9E-A4A7-E6E1E4A736A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173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1028700" y="685800"/>
            <a:ext cx="72009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  <a:endParaRPr lang="en-US" altLang="it-IT" smtClean="0"/>
          </a:p>
        </p:txBody>
      </p:sp>
      <p:sp>
        <p:nvSpPr>
          <p:cNvPr id="10243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2286000"/>
            <a:ext cx="7200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Modifica gli stili del testo dello schema
Secondo livello
Terzo livello
Quarto livello
Quinto livello</a:t>
            </a:r>
            <a:endParaRPr lang="en-US" altLang="it-IT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8" y="6453188"/>
            <a:ext cx="903287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 smtClean="0">
                <a:solidFill>
                  <a:schemeClr val="tx2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3DE5EE6-A4B5-498F-A95C-7010C3E021B7}" type="datetime1">
              <a:rPr lang="it-IT" altLang="it-IT"/>
              <a:pPr>
                <a:defRPr/>
              </a:pPr>
              <a:t>13/03/2020</a:t>
            </a:fld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13" y="6453188"/>
            <a:ext cx="4710112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063" y="6453188"/>
            <a:ext cx="1196975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 smtClean="0">
                <a:solidFill>
                  <a:schemeClr val="tx2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94BCD81-83DF-4C49-AFE7-DA9D8D0B38C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Rectangle 8"/>
          <p:cNvSpPr/>
          <p:nvPr/>
        </p:nvSpPr>
        <p:spPr>
          <a:xfrm>
            <a:off x="358775" y="0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775" y="0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6" r:id="rId2"/>
    <p:sldLayoutId id="2147483684" r:id="rId3"/>
    <p:sldLayoutId id="2147483677" r:id="rId4"/>
    <p:sldLayoutId id="2147483678" r:id="rId5"/>
    <p:sldLayoutId id="2147483679" r:id="rId6"/>
    <p:sldLayoutId id="2147483680" r:id="rId7"/>
    <p:sldLayoutId id="2147483685" r:id="rId8"/>
    <p:sldLayoutId id="2147483686" r:id="rId9"/>
    <p:sldLayoutId id="2147483681" r:id="rId10"/>
    <p:sldLayoutId id="2147483682" r:id="rId11"/>
  </p:sldLayoutIdLst>
  <p:hf sldNum="0" hdr="0" dt="0"/>
  <p:txStyles>
    <p:titleStyle>
      <a:lvl1pPr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2pPr>
      <a:lvl3pPr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3pPr>
      <a:lvl4pPr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4pPr>
      <a:lvl5pPr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5pPr>
      <a:lvl6pPr marL="457200"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6pPr>
      <a:lvl7pPr marL="914400"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7pPr>
      <a:lvl8pPr marL="1371600"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8pPr>
      <a:lvl9pPr marL="1828800"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9pPr>
    </p:titleStyle>
    <p:bodyStyle>
      <a:lvl1pPr marL="382588" indent="-382588" algn="l" defTabSz="685800" rtl="0" fontAlgn="base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2588" algn="l" defTabSz="685800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2588" algn="l" defTabSz="685800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2588" algn="l" defTabSz="685800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i="1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2588" algn="l" defTabSz="685800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1113" y="2149475"/>
            <a:ext cx="6426200" cy="153035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3" y="4027488"/>
            <a:ext cx="5122862" cy="1068387"/>
          </a:xfrm>
        </p:spPr>
        <p:txBody>
          <a:bodyPr rtlCol="0">
            <a:normAutofit fontScale="92500" lnSpcReduction="20000"/>
          </a:bodyPr>
          <a:lstStyle/>
          <a:p>
            <a:pPr fontAlgn="auto">
              <a:defRPr/>
            </a:pPr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pPr fontAlgn="auto">
              <a:defRPr/>
            </a:pPr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pPr fontAlgn="auto">
              <a:defRPr/>
            </a:pPr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24"/>
    </mc:Choice>
    <mc:Fallback>
      <p:transition spd="slow" advTm="18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o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i="1" smtClean="0"/>
              <a:t>Convenzione europea del Paesaggio .8  </a:t>
            </a:r>
            <a:r>
              <a:rPr lang="it-IT" altLang="it-IT" b="1" smtClean="0"/>
              <a:t>Definizione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93E9C5-8906-E841-9967-7D92B1FCE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2657475"/>
            <a:ext cx="7534275" cy="3654425"/>
          </a:xfrm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it-IT" sz="4000" dirty="0"/>
              <a:t>"Paesaggio" designa una </a:t>
            </a:r>
            <a:r>
              <a:rPr lang="it-IT" sz="4000" u="sng" dirty="0"/>
              <a:t>determinata parte </a:t>
            </a:r>
            <a:r>
              <a:rPr lang="it-IT" sz="4000" dirty="0"/>
              <a:t>di territorio, 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it-IT" sz="4000" dirty="0"/>
              <a:t>così come è </a:t>
            </a:r>
            <a:r>
              <a:rPr lang="it-IT" sz="4000" u="sng" dirty="0"/>
              <a:t>percepita</a:t>
            </a:r>
            <a:r>
              <a:rPr lang="it-IT" sz="4000" dirty="0"/>
              <a:t> dalle popolazioni, il cui carattere deriva dall'</a:t>
            </a:r>
            <a:r>
              <a:rPr lang="it-IT" sz="4000" u="sng" dirty="0"/>
              <a:t>azione</a:t>
            </a:r>
            <a:r>
              <a:rPr lang="it-IT" sz="4000" dirty="0"/>
              <a:t> di fattori naturali e/o umani e dalle loro </a:t>
            </a:r>
            <a:r>
              <a:rPr lang="it-IT" sz="4000" u="sng" dirty="0"/>
              <a:t>interrelazioni</a:t>
            </a:r>
            <a:r>
              <a:rPr lang="it-IT" sz="4000" dirty="0"/>
              <a:t>; 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it-IT" sz="900" dirty="0"/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it-IT" sz="2400" b="1" dirty="0"/>
              <a:t>Firenze 20 settembre 2000</a:t>
            </a:r>
          </a:p>
        </p:txBody>
      </p:sp>
      <p:sp>
        <p:nvSpPr>
          <p:cNvPr id="9219" name="Segnaposto piè di pagina 3"/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DA394D7-4FE7-4CBD-9BEF-E79902F3BDB3}" type="slidenum">
              <a:rPr lang="it-IT" altLang="it-IT" sz="1200" smtClean="0">
                <a:solidFill>
                  <a:srgbClr val="898989"/>
                </a:solidFill>
              </a:rPr>
              <a:pPr/>
              <a:t>10</a:t>
            </a:fld>
            <a:endParaRPr lang="it-IT" altLang="it-IT" sz="1200" smtClean="0">
              <a:solidFill>
                <a:srgbClr val="898989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081"/>
    </mc:Choice>
    <mc:Fallback>
      <p:transition spd="slow" advTm="245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smtClean="0"/>
              <a:t>Presentazione n. 3 (con audio)</a:t>
            </a:r>
          </a:p>
        </p:txBody>
      </p:sp>
      <p:sp>
        <p:nvSpPr>
          <p:cNvPr id="16386" name="Segnaposto contenuto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IT" sz="3600" i="1" smtClean="0">
                <a:solidFill>
                  <a:srgbClr val="FF0000"/>
                </a:solidFill>
              </a:rPr>
              <a:t>La convenzione europea del paesaggio</a:t>
            </a:r>
          </a:p>
          <a:p>
            <a:endParaRPr lang="it-IT" altLang="it-IT" sz="2100" smtClean="0"/>
          </a:p>
          <a:p>
            <a:r>
              <a:rPr lang="it-IT" altLang="it-IT" sz="2100" smtClean="0"/>
              <a:t>Il testo a questo link:  http://www.convenzioneeuropeapaesaggio.beniculturali.it/index.php?id=2&amp;lang=it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279"/>
    </mc:Choice>
    <mc:Fallback>
      <p:transition spd="slow" advTm="153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o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i="1" smtClean="0"/>
              <a:t>Convenzione europea del Paesaggio .1</a:t>
            </a:r>
            <a:endParaRPr lang="it-IT" altLang="it-IT" smtClean="0"/>
          </a:p>
        </p:txBody>
      </p:sp>
      <p:sp>
        <p:nvSpPr>
          <p:cNvPr id="17410" name="Segnaposto contenuto 2"/>
          <p:cNvSpPr>
            <a:spLocks noGrp="1" noChangeArrowheads="1"/>
          </p:cNvSpPr>
          <p:nvPr>
            <p:ph idx="1"/>
          </p:nvPr>
        </p:nvSpPr>
        <p:spPr>
          <a:xfrm>
            <a:off x="1028700" y="2890838"/>
            <a:ext cx="7200900" cy="2976562"/>
          </a:xfrm>
        </p:spPr>
        <p:txBody>
          <a:bodyPr/>
          <a:lstStyle/>
          <a:p>
            <a:r>
              <a:rPr lang="it-IT" altLang="it-IT" sz="2800" smtClean="0"/>
              <a:t>1 preambolo</a:t>
            </a:r>
          </a:p>
          <a:p>
            <a:r>
              <a:rPr lang="it-IT" altLang="it-IT" sz="2800" smtClean="0"/>
              <a:t>4 capitoli</a:t>
            </a:r>
          </a:p>
          <a:p>
            <a:r>
              <a:rPr lang="it-IT" altLang="it-IT" sz="2800" smtClean="0"/>
              <a:t>18 articoli</a:t>
            </a:r>
          </a:p>
        </p:txBody>
      </p:sp>
      <p:sp>
        <p:nvSpPr>
          <p:cNvPr id="17411" name="Segnaposto piè di pagina 3"/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it-IT" altLang="it-IT" smtClean="0">
              <a:solidFill>
                <a:schemeClr val="tx2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31"/>
    </mc:Choice>
    <mc:Fallback>
      <p:transition spd="slow" advTm="72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o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i="1" smtClean="0"/>
              <a:t>Convenzione europea del Paesaggio .2</a:t>
            </a:r>
          </a:p>
        </p:txBody>
      </p:sp>
      <p:sp>
        <p:nvSpPr>
          <p:cNvPr id="3074" name="Segnaposto contenuto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it-IT" altLang="it-IT" u="sng" smtClean="0"/>
              <a:t>preambolo</a:t>
            </a:r>
            <a:r>
              <a:rPr lang="it-IT" altLang="it-IT" smtClean="0"/>
              <a:t> </a:t>
            </a:r>
          </a:p>
          <a:p>
            <a:pPr marL="0" indent="0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it-IT" altLang="it-IT" smtClean="0"/>
              <a:t>Gli Stati membri del Consiglio d'Europa, firmatari della presente Convenzione, </a:t>
            </a:r>
          </a:p>
          <a:p>
            <a:pPr marL="0" indent="0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it-IT" altLang="it-IT" smtClean="0"/>
              <a:t>considerando che il fine del Consiglio d'Europa è di realizzare un'unione più stretta fra i suoi membri, per salvaguardare e promuovere gli ideali e i principi che sono il loro patrimonio comune, e che tale fine è perseguito in particolare attraverso la conclusione di accordi nel campo economico e sociale;</a:t>
            </a:r>
            <a:br>
              <a:rPr lang="it-IT" altLang="it-IT" smtClean="0"/>
            </a:br>
            <a:r>
              <a:rPr lang="it-IT" altLang="it-IT" smtClean="0"/>
              <a:t>Desiderosi di pervenire ad uno sviluppo sostenibile fondato su un rapporto equilibrato tra i bisogni sociali, l'attività economica e l'ambiente; </a:t>
            </a:r>
          </a:p>
        </p:txBody>
      </p:sp>
      <p:sp>
        <p:nvSpPr>
          <p:cNvPr id="3075" name="Segnaposto piè di pagina 3"/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631F8DF-0445-4192-96C0-D02AA88FEFE1}" type="slidenum">
              <a:rPr lang="it-IT" altLang="it-IT" sz="1200" smtClean="0">
                <a:solidFill>
                  <a:srgbClr val="898989"/>
                </a:solidFill>
              </a:rPr>
              <a:pPr/>
              <a:t>4</a:t>
            </a:fld>
            <a:endParaRPr lang="it-IT" altLang="it-IT" sz="1200" smtClean="0">
              <a:solidFill>
                <a:srgbClr val="898989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872"/>
    </mc:Choice>
    <mc:Fallback>
      <p:transition spd="slow" advTm="126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o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i="1" smtClean="0"/>
              <a:t>Convenzione europea del Paesaggio .3</a:t>
            </a:r>
          </a:p>
        </p:txBody>
      </p:sp>
      <p:sp>
        <p:nvSpPr>
          <p:cNvPr id="17410" name="Segnaposto contenuto 2">
            <a:extLst>
              <a:ext uri="{FF2B5EF4-FFF2-40B4-BE49-F238E27FC236}">
                <a16:creationId xmlns:a16="http://schemas.microsoft.com/office/drawing/2014/main" id="{B8F81E4D-E77F-5E45-A15D-F042A5F44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2286000"/>
            <a:ext cx="7435850" cy="3768725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it-IT" altLang="it-IT" sz="2500" dirty="0">
                <a:ea typeface="ＭＳ Ｐゴシック" panose="020B0600070205080204" pitchFamily="34" charset="-128"/>
              </a:rPr>
              <a:t>Constatando che il paesaggio svolge importanti funzioni di interesse generale, sul piano culturale, ecologico, ambientale e sociale e costituisce una risorsa favorevole all'</a:t>
            </a:r>
            <a:r>
              <a:rPr lang="it-IT" altLang="it-IT" sz="2500" dirty="0" err="1">
                <a:ea typeface="ＭＳ Ｐゴシック" panose="020B0600070205080204" pitchFamily="34" charset="-128"/>
              </a:rPr>
              <a:t>attivita</a:t>
            </a:r>
            <a:r>
              <a:rPr lang="it-IT" altLang="it-IT" sz="2500" dirty="0">
                <a:ea typeface="ＭＳ Ｐゴシック" panose="020B0600070205080204" pitchFamily="34" charset="-128"/>
              </a:rPr>
              <a:t>̀ economica, e che, se salvaguardato, gestito e pianificato in modo adeguato, </a:t>
            </a:r>
            <a:r>
              <a:rPr lang="it-IT" altLang="it-IT" sz="2500" dirty="0" err="1">
                <a:ea typeface="ＭＳ Ｐゴシック" panose="020B0600070205080204" pitchFamily="34" charset="-128"/>
              </a:rPr>
              <a:t>puo</a:t>
            </a:r>
            <a:r>
              <a:rPr lang="it-IT" altLang="it-IT" sz="2500" dirty="0">
                <a:ea typeface="ＭＳ Ｐゴシック" panose="020B0600070205080204" pitchFamily="34" charset="-128"/>
              </a:rPr>
              <a:t>̀ contribuire alla creazione di posti di lavoro;</a:t>
            </a:r>
            <a:br>
              <a:rPr lang="it-IT" altLang="it-IT" sz="2500" dirty="0">
                <a:ea typeface="ＭＳ Ｐゴシック" panose="020B0600070205080204" pitchFamily="34" charset="-128"/>
              </a:rPr>
            </a:br>
            <a:endParaRPr lang="it-IT" altLang="it-IT" sz="2500" dirty="0">
              <a:ea typeface="ＭＳ Ｐゴシック" panose="020B0600070205080204" pitchFamily="34" charset="-128"/>
            </a:endParaRPr>
          </a:p>
          <a:p>
            <a:pPr marL="0" indent="0" fontAlgn="auto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it-IT" altLang="it-IT" sz="2500" dirty="0">
                <a:ea typeface="ＭＳ Ｐゴシック" panose="020B0600070205080204" pitchFamily="34" charset="-128"/>
              </a:rPr>
              <a:t>Consapevoli del fatto che il paesaggio coopera all'elaborazione delle culture locali e rappresenta una componente fondamentale del patrimonio culturale e naturale dell'Europa, contribuendo </a:t>
            </a:r>
            <a:r>
              <a:rPr lang="it-IT" altLang="it-IT" sz="2500" dirty="0" err="1">
                <a:ea typeface="ＭＳ Ｐゴシック" panose="020B0600070205080204" pitchFamily="34" charset="-128"/>
              </a:rPr>
              <a:t>cosi'</a:t>
            </a:r>
            <a:r>
              <a:rPr lang="it-IT" altLang="it-IT" sz="2500" dirty="0">
                <a:ea typeface="ＭＳ Ｐゴシック" panose="020B0600070205080204" pitchFamily="34" charset="-128"/>
              </a:rPr>
              <a:t> al benessere e alla soddisfazione degli esseri umani e al consolidamento dell'</a:t>
            </a:r>
            <a:r>
              <a:rPr lang="it-IT" altLang="it-IT" sz="2500" dirty="0" err="1">
                <a:ea typeface="ＭＳ Ｐゴシック" panose="020B0600070205080204" pitchFamily="34" charset="-128"/>
              </a:rPr>
              <a:t>identita</a:t>
            </a:r>
            <a:r>
              <a:rPr lang="it-IT" altLang="it-IT" sz="2500" dirty="0">
                <a:ea typeface="ＭＳ Ｐゴシック" panose="020B0600070205080204" pitchFamily="34" charset="-128"/>
              </a:rPr>
              <a:t>̀ europea;</a:t>
            </a:r>
          </a:p>
        </p:txBody>
      </p:sp>
      <p:sp>
        <p:nvSpPr>
          <p:cNvPr id="4099" name="Segnaposto piè di pagina 3"/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1F8107E-DF20-4F6C-B7E9-A6D615F4D305}" type="slidenum">
              <a:rPr lang="it-IT" altLang="it-IT" sz="1200" smtClean="0">
                <a:solidFill>
                  <a:srgbClr val="898989"/>
                </a:solidFill>
              </a:rPr>
              <a:pPr/>
              <a:t>5</a:t>
            </a:fld>
            <a:endParaRPr lang="it-IT" altLang="it-IT" sz="1200" smtClean="0">
              <a:solidFill>
                <a:srgbClr val="898989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645"/>
    </mc:Choice>
    <mc:Fallback>
      <p:transition spd="slow" advTm="143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o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4000" i="1" smtClean="0">
                <a:ea typeface="MS PGothic" panose="020B0600070205080204" pitchFamily="34" charset="-128"/>
              </a:rPr>
              <a:t>Convenzione europea del Paesaggio .4</a:t>
            </a:r>
            <a:endParaRPr lang="it-IT" altLang="it-IT" sz="4000" smtClean="0">
              <a:ea typeface="MS PGothic" panose="020B0600070205080204" pitchFamily="34" charset="-128"/>
            </a:endParaRPr>
          </a:p>
        </p:txBody>
      </p:sp>
      <p:sp>
        <p:nvSpPr>
          <p:cNvPr id="18434" name="Segnaposto contenuto 2">
            <a:extLst>
              <a:ext uri="{FF2B5EF4-FFF2-40B4-BE49-F238E27FC236}">
                <a16:creationId xmlns:a16="http://schemas.microsoft.com/office/drawing/2014/main" id="{AB45C5FF-C0BA-434D-8A8D-251CD94CD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2286000"/>
            <a:ext cx="7348538" cy="3978275"/>
          </a:xfrm>
        </p:spPr>
        <p:txBody>
          <a:bodyPr rtlCol="0">
            <a:normAutofit fontScale="92500"/>
          </a:bodyPr>
          <a:lstStyle/>
          <a:p>
            <a:pPr marL="0" indent="0" fontAlgn="auto">
              <a:buFont typeface="Arial" panose="020B0604020202020204" pitchFamily="34" charset="0"/>
              <a:buNone/>
              <a:defRPr/>
            </a:pPr>
            <a:r>
              <a:rPr lang="it-IT" altLang="it-IT" sz="2400" dirty="0">
                <a:ea typeface="ＭＳ Ｐゴシック" panose="020B0600070205080204" pitchFamily="34" charset="-128"/>
              </a:rPr>
              <a:t>Riconoscendo che il paesaggio è in ogni luogo un elemento importante della </a:t>
            </a:r>
            <a:r>
              <a:rPr lang="it-IT" altLang="it-IT" sz="2400" dirty="0" err="1">
                <a:ea typeface="ＭＳ Ｐゴシック" panose="020B0600070205080204" pitchFamily="34" charset="-128"/>
              </a:rPr>
              <a:t>qualita</a:t>
            </a:r>
            <a:r>
              <a:rPr lang="it-IT" altLang="it-IT" sz="2400" dirty="0">
                <a:ea typeface="ＭＳ Ｐゴシック" panose="020B0600070205080204" pitchFamily="34" charset="-128"/>
              </a:rPr>
              <a:t>̀ della vita delle popolazioni: nelle aree urbane e nelle campagne, nei territori degradati, come in quelli di grande </a:t>
            </a:r>
            <a:r>
              <a:rPr lang="it-IT" altLang="it-IT" sz="2400" dirty="0" err="1">
                <a:ea typeface="ＭＳ Ｐゴシック" panose="020B0600070205080204" pitchFamily="34" charset="-128"/>
              </a:rPr>
              <a:t>qualita</a:t>
            </a:r>
            <a:r>
              <a:rPr lang="it-IT" altLang="it-IT" sz="2400" dirty="0">
                <a:ea typeface="ＭＳ Ｐゴシック" panose="020B0600070205080204" pitchFamily="34" charset="-128"/>
              </a:rPr>
              <a:t>̀, nelle zone considerate eccezionali, come in quelle della vita quotidiana;</a:t>
            </a:r>
            <a:br>
              <a:rPr lang="it-IT" altLang="it-IT" sz="2400" dirty="0">
                <a:ea typeface="ＭＳ Ｐゴシック" panose="020B0600070205080204" pitchFamily="34" charset="-128"/>
              </a:rPr>
            </a:br>
            <a:r>
              <a:rPr lang="it-IT" altLang="it-IT" sz="2400" dirty="0">
                <a:ea typeface="ＭＳ Ｐゴシック" panose="020B0600070205080204" pitchFamily="34" charset="-128"/>
              </a:rPr>
              <a:t>Osservando che le evoluzioni delle tecniche di produzione agricola, forestale, industriale e pianificazione mineraria e delle prassi in materia di pianificazione territoriale, urbanistica, trasporti, reti, turismo e svaghi e, </a:t>
            </a:r>
            <a:r>
              <a:rPr lang="it-IT" altLang="it-IT" sz="2400" dirty="0" err="1">
                <a:ea typeface="ＭＳ Ｐゴシック" panose="020B0600070205080204" pitchFamily="34" charset="-128"/>
              </a:rPr>
              <a:t>piu</a:t>
            </a:r>
            <a:r>
              <a:rPr lang="it-IT" altLang="it-IT" sz="2400" dirty="0">
                <a:ea typeface="ＭＳ Ｐゴシック" panose="020B0600070205080204" pitchFamily="34" charset="-128"/>
              </a:rPr>
              <a:t>̀ generalmente, i cambiamenti economici mondiali continuano, in molti casi, ad accelerare le trasformazioni dei paesaggi;</a:t>
            </a:r>
          </a:p>
        </p:txBody>
      </p:sp>
      <p:sp>
        <p:nvSpPr>
          <p:cNvPr id="5123" name="Segnaposto piè di pagina 3"/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it-IT" altLang="it-IT" smtClean="0">
              <a:solidFill>
                <a:schemeClr val="tx2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036"/>
    </mc:Choice>
    <mc:Fallback>
      <p:transition spd="slow" advTm="175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o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i="1" smtClean="0"/>
              <a:t>Convenzione europea del Paesaggio .5</a:t>
            </a:r>
          </a:p>
        </p:txBody>
      </p:sp>
      <p:sp>
        <p:nvSpPr>
          <p:cNvPr id="6146" name="Segnaposto contenuto 2"/>
          <p:cNvSpPr>
            <a:spLocks noGrp="1" noChangeArrowheads="1"/>
          </p:cNvSpPr>
          <p:nvPr>
            <p:ph idx="1"/>
          </p:nvPr>
        </p:nvSpPr>
        <p:spPr>
          <a:xfrm>
            <a:off x="1028700" y="2286000"/>
            <a:ext cx="7386638" cy="3581400"/>
          </a:xfrm>
        </p:spPr>
        <p:txBody>
          <a:bodyPr/>
          <a:lstStyle/>
          <a:p>
            <a:pPr marL="0" indent="0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it-IT" altLang="it-IT" sz="2600" smtClean="0"/>
              <a:t>Desiderando soddisfare gli auspici delle popolazioni di godere di un paesaggio di qualità e di svolgere un ruolo attivo nella sua trasformazione;</a:t>
            </a:r>
            <a:br>
              <a:rPr lang="it-IT" altLang="it-IT" sz="2600" smtClean="0"/>
            </a:br>
            <a:endParaRPr lang="it-IT" altLang="it-IT" sz="2600" smtClean="0"/>
          </a:p>
          <a:p>
            <a:pPr marL="0" indent="0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it-IT" altLang="it-IT" sz="2600" smtClean="0"/>
              <a:t>Persuasi che il paesaggio rappresenta un elemento chiave del benessere individuale e sociale, e che la sua salvaguardia, la sua gestione e la sua pianificazione comportano diritti e responsabilità per ciascun individuo; </a:t>
            </a:r>
          </a:p>
        </p:txBody>
      </p:sp>
      <p:sp>
        <p:nvSpPr>
          <p:cNvPr id="6147" name="Segnaposto piè di pagina 3"/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D3DA803-037F-4879-BFFF-F72B9ACFB00E}" type="slidenum">
              <a:rPr lang="it-IT" altLang="it-IT" sz="1200" smtClean="0">
                <a:solidFill>
                  <a:srgbClr val="898989"/>
                </a:solidFill>
              </a:rPr>
              <a:pPr/>
              <a:t>7</a:t>
            </a:fld>
            <a:endParaRPr lang="it-IT" altLang="it-IT" sz="1200" smtClean="0">
              <a:solidFill>
                <a:srgbClr val="898989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136"/>
    </mc:Choice>
    <mc:Fallback>
      <p:transition spd="slow" advTm="213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olo 1"/>
          <p:cNvSpPr>
            <a:spLocks noGrp="1" noChangeArrowheads="1"/>
          </p:cNvSpPr>
          <p:nvPr>
            <p:ph type="title"/>
          </p:nvPr>
        </p:nvSpPr>
        <p:spPr>
          <a:xfrm>
            <a:off x="1028700" y="412316"/>
            <a:ext cx="7200900" cy="1485900"/>
          </a:xfrm>
        </p:spPr>
        <p:txBody>
          <a:bodyPr/>
          <a:lstStyle/>
          <a:p>
            <a:r>
              <a:rPr lang="it-IT" altLang="it-IT" i="1" dirty="0" smtClean="0"/>
              <a:t>Convenzione europea del Paesaggio .6</a:t>
            </a:r>
          </a:p>
        </p:txBody>
      </p:sp>
      <p:sp>
        <p:nvSpPr>
          <p:cNvPr id="7170" name="Segnaposto contenuto 2"/>
          <p:cNvSpPr>
            <a:spLocks noGrp="1" noChangeArrowheads="1"/>
          </p:cNvSpPr>
          <p:nvPr>
            <p:ph idx="1"/>
          </p:nvPr>
        </p:nvSpPr>
        <p:spPr>
          <a:xfrm>
            <a:off x="914400" y="1572489"/>
            <a:ext cx="82296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it-IT" altLang="it-IT" sz="1500" dirty="0" smtClean="0">
                <a:ea typeface="MS PGothic" panose="020B0600070205080204" pitchFamily="34" charset="-128"/>
              </a:rPr>
              <a:t>Tenendo presenti i testi giuridici esistenti a livello internazionale nei settori della salvaguardia e della gestione del patrimonio naturale e culturale, della pianificazione territoriale, dell'autonomia locale e della cooperazione transfrontaliera e segnatamente </a:t>
            </a:r>
          </a:p>
          <a:p>
            <a:pPr lvl="1"/>
            <a:r>
              <a:rPr lang="it-IT" altLang="it-IT" sz="1500" dirty="0" smtClean="0">
                <a:ea typeface="MS PGothic" panose="020B0600070205080204" pitchFamily="34" charset="-128"/>
              </a:rPr>
              <a:t>La Convenzione relativa alla conservazione della vita selvatica e dell'ambiente naturale d'Europa (Berna, 19 settembre 1979), </a:t>
            </a:r>
          </a:p>
          <a:p>
            <a:pPr lvl="1"/>
            <a:r>
              <a:rPr lang="it-IT" altLang="it-IT" sz="1500" dirty="0" smtClean="0">
                <a:ea typeface="MS PGothic" panose="020B0600070205080204" pitchFamily="34" charset="-128"/>
              </a:rPr>
              <a:t>la Convenzione per la salvaguardia del patrimonio architettonico d'Europa (Granada, 3 ottobre 1985), </a:t>
            </a:r>
          </a:p>
          <a:p>
            <a:pPr lvl="1"/>
            <a:r>
              <a:rPr lang="it-IT" altLang="it-IT" sz="1500" dirty="0" smtClean="0">
                <a:ea typeface="MS PGothic" panose="020B0600070205080204" pitchFamily="34" charset="-128"/>
              </a:rPr>
              <a:t>la Convenzione europea per la tutela del patrimonio archeologico (rivista) (La Valletta, 16 gennaio 1992), </a:t>
            </a:r>
          </a:p>
          <a:p>
            <a:pPr lvl="1"/>
            <a:r>
              <a:rPr lang="it-IT" altLang="it-IT" sz="1500" dirty="0" smtClean="0">
                <a:ea typeface="MS PGothic" panose="020B0600070205080204" pitchFamily="34" charset="-128"/>
              </a:rPr>
              <a:t>la Convenzione-quadro europea sulla cooperazione transfrontaliera delle </a:t>
            </a:r>
            <a:r>
              <a:rPr lang="it-IT" altLang="it-IT" sz="1500" dirty="0" err="1" smtClean="0">
                <a:ea typeface="MS PGothic" panose="020B0600070205080204" pitchFamily="34" charset="-128"/>
              </a:rPr>
              <a:t>collettivita</a:t>
            </a:r>
            <a:r>
              <a:rPr lang="it-IT" altLang="it-IT" sz="1500" dirty="0" smtClean="0">
                <a:ea typeface="MS PGothic" panose="020B0600070205080204" pitchFamily="34" charset="-128"/>
              </a:rPr>
              <a:t>̀ o </a:t>
            </a:r>
            <a:r>
              <a:rPr lang="it-IT" altLang="it-IT" sz="1500" dirty="0" err="1" smtClean="0">
                <a:ea typeface="MS PGothic" panose="020B0600070205080204" pitchFamily="34" charset="-128"/>
              </a:rPr>
              <a:t>autorita</a:t>
            </a:r>
            <a:r>
              <a:rPr lang="it-IT" altLang="it-IT" sz="1500" dirty="0" smtClean="0">
                <a:ea typeface="MS PGothic" panose="020B0600070205080204" pitchFamily="34" charset="-128"/>
              </a:rPr>
              <a:t>̀ territoriali (Madrid, 21 maggio 1980) e i suoi protocolli addizionali, </a:t>
            </a:r>
          </a:p>
          <a:p>
            <a:pPr lvl="1"/>
            <a:r>
              <a:rPr lang="it-IT" altLang="it-IT" sz="1500" dirty="0" smtClean="0">
                <a:ea typeface="MS PGothic" panose="020B0600070205080204" pitchFamily="34" charset="-128"/>
              </a:rPr>
              <a:t>la Carta europea dell'autonomia locale (Strasburgo, 15 ottobre 1985), </a:t>
            </a:r>
          </a:p>
          <a:p>
            <a:pPr lvl="1"/>
            <a:r>
              <a:rPr lang="it-IT" altLang="it-IT" sz="1500" dirty="0" smtClean="0">
                <a:ea typeface="MS PGothic" panose="020B0600070205080204" pitchFamily="34" charset="-128"/>
              </a:rPr>
              <a:t>la Convenzione sulla </a:t>
            </a:r>
            <a:r>
              <a:rPr lang="it-IT" altLang="it-IT" sz="1500" dirty="0" err="1" smtClean="0">
                <a:ea typeface="MS PGothic" panose="020B0600070205080204" pitchFamily="34" charset="-128"/>
              </a:rPr>
              <a:t>biodiversita</a:t>
            </a:r>
            <a:r>
              <a:rPr lang="it-IT" altLang="it-IT" sz="1500" dirty="0" smtClean="0">
                <a:ea typeface="MS PGothic" panose="020B0600070205080204" pitchFamily="34" charset="-128"/>
              </a:rPr>
              <a:t>̀ (Rio, 5 giugno 1992), </a:t>
            </a:r>
          </a:p>
          <a:p>
            <a:pPr lvl="1"/>
            <a:r>
              <a:rPr lang="it-IT" altLang="it-IT" sz="1500" dirty="0" smtClean="0">
                <a:ea typeface="MS PGothic" panose="020B0600070205080204" pitchFamily="34" charset="-128"/>
              </a:rPr>
              <a:t>la Convenzione sulla tutela del patrimonio mondiale, culturale e naturale (Parigi, 16 novembre 1972),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z="1500" dirty="0" smtClean="0">
                <a:ea typeface="MS PGothic" panose="020B0600070205080204" pitchFamily="34" charset="-128"/>
              </a:rPr>
              <a:t>e la Convenzione relativa all'accesso all'informazione, alla partecipazione del pubblico al processo decisionale e all'accesso alla giustizia in materia ambientale (</a:t>
            </a:r>
            <a:r>
              <a:rPr lang="it-IT" altLang="it-IT" sz="1500" dirty="0" err="1" smtClean="0">
                <a:ea typeface="MS PGothic" panose="020B0600070205080204" pitchFamily="34" charset="-128"/>
              </a:rPr>
              <a:t>Aarhus</a:t>
            </a:r>
            <a:r>
              <a:rPr lang="it-IT" altLang="it-IT" sz="1500" dirty="0" smtClean="0">
                <a:ea typeface="MS PGothic" panose="020B0600070205080204" pitchFamily="34" charset="-128"/>
              </a:rPr>
              <a:t>, 25 giugno 1998) ;</a:t>
            </a:r>
          </a:p>
        </p:txBody>
      </p:sp>
      <p:sp>
        <p:nvSpPr>
          <p:cNvPr id="7171" name="Segnaposto piè di pagina 3"/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it-IT" altLang="it-IT" smtClean="0">
              <a:solidFill>
                <a:schemeClr val="tx2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127"/>
    </mc:Choice>
    <mc:Fallback>
      <p:transition spd="slow" advTm="102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o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i="1" smtClean="0"/>
              <a:t>Convenzione europea del Paesaggio.7</a:t>
            </a:r>
          </a:p>
        </p:txBody>
      </p:sp>
      <p:sp>
        <p:nvSpPr>
          <p:cNvPr id="8194" name="Segnaposto contenuto 2"/>
          <p:cNvSpPr>
            <a:spLocks noGrp="1" noChangeArrowheads="1"/>
          </p:cNvSpPr>
          <p:nvPr>
            <p:ph idx="1"/>
          </p:nvPr>
        </p:nvSpPr>
        <p:spPr>
          <a:xfrm>
            <a:off x="1028700" y="2871788"/>
            <a:ext cx="7200900" cy="3581400"/>
          </a:xfrm>
        </p:spPr>
        <p:txBody>
          <a:bodyPr/>
          <a:lstStyle/>
          <a:p>
            <a:pPr marL="0" indent="0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it-IT" altLang="it-IT" sz="2400" smtClean="0"/>
              <a:t>Riconoscendo che la qualità e la diversità dei paesaggi europei costituiscono una risorsa comune per la cui salvaguardia, gestione e pianificazione occorre cooperare;</a:t>
            </a:r>
            <a:br>
              <a:rPr lang="it-IT" altLang="it-IT" sz="2400" smtClean="0"/>
            </a:br>
            <a:endParaRPr lang="it-IT" altLang="it-IT" sz="2400" smtClean="0"/>
          </a:p>
          <a:p>
            <a:pPr marL="0" indent="0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it-IT" altLang="it-IT" sz="2400" smtClean="0"/>
              <a:t>Desiderando istituire un nuovo strumento dedicato esclusivamente alla salvaguardia, alla gestione e alla pianificazione di tutti i paesaggi europei; </a:t>
            </a:r>
          </a:p>
        </p:txBody>
      </p:sp>
      <p:sp>
        <p:nvSpPr>
          <p:cNvPr id="8195" name="Segnaposto piè di pagina 3"/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it-IT" altLang="it-IT" smtClean="0">
              <a:solidFill>
                <a:schemeClr val="tx2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079"/>
    </mc:Choice>
    <mc:Fallback>
      <p:transition spd="slow" advTm="148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itaglio">
  <a:themeElements>
    <a:clrScheme name="Ritaglio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Ritaglio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itagli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Ritaglio">
    <a:dk1>
      <a:sysClr val="windowText" lastClr="000000"/>
    </a:dk1>
    <a:lt1>
      <a:sysClr val="window" lastClr="FFFFFF"/>
    </a:lt1>
    <a:dk2>
      <a:srgbClr val="191B0E"/>
    </a:dk2>
    <a:lt2>
      <a:srgbClr val="EFEDE3"/>
    </a:lt2>
    <a:accent1>
      <a:srgbClr val="8C8D86"/>
    </a:accent1>
    <a:accent2>
      <a:srgbClr val="E6C069"/>
    </a:accent2>
    <a:accent3>
      <a:srgbClr val="897B61"/>
    </a:accent3>
    <a:accent4>
      <a:srgbClr val="8DAB8E"/>
    </a:accent4>
    <a:accent5>
      <a:srgbClr val="77A2BB"/>
    </a:accent5>
    <a:accent6>
      <a:srgbClr val="E28394"/>
    </a:accent6>
    <a:hlink>
      <a:srgbClr val="77A2BB"/>
    </a:hlink>
    <a:folHlink>
      <a:srgbClr val="957A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{5BF66CD1-C928-0C4D-A5D9-7B43EB1E60DB}tf10001072</Template>
  <TotalTime>209</TotalTime>
  <Words>522</Words>
  <Application>Microsoft Office PowerPoint</Application>
  <PresentationFormat>Presentazione su schermo (4:3)</PresentationFormat>
  <Paragraphs>46</Paragraphs>
  <Slides>10</Slides>
  <Notes>0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Calibri</vt:lpstr>
      <vt:lpstr>MS PGothic</vt:lpstr>
      <vt:lpstr>Arial</vt:lpstr>
      <vt:lpstr>Franklin Gothic Book</vt:lpstr>
      <vt:lpstr>Ritaglio</vt:lpstr>
      <vt:lpstr>Geografia  Sergio Zilli</vt:lpstr>
      <vt:lpstr>Presentazione n. 3 (con audio)</vt:lpstr>
      <vt:lpstr>Convenzione europea del Paesaggio .1</vt:lpstr>
      <vt:lpstr>Convenzione europea del Paesaggio .2</vt:lpstr>
      <vt:lpstr>Convenzione europea del Paesaggio .3</vt:lpstr>
      <vt:lpstr>Convenzione europea del Paesaggio .4</vt:lpstr>
      <vt:lpstr>Convenzione europea del Paesaggio .5</vt:lpstr>
      <vt:lpstr>Convenzione europea del Paesaggio .6</vt:lpstr>
      <vt:lpstr>Convenzione europea del Paesaggio.7</vt:lpstr>
      <vt:lpstr>Convenzione europea del Paesaggio .8  Definizione</vt:lpstr>
    </vt:vector>
  </TitlesOfParts>
  <Company>dipartimento studi umanistici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2</dc:title>
  <dc:creator>sergio zilli</dc:creator>
  <cp:lastModifiedBy>sergio zilli</cp:lastModifiedBy>
  <cp:revision>22</cp:revision>
  <cp:lastPrinted>2019-03-07T08:38:50Z</cp:lastPrinted>
  <dcterms:created xsi:type="dcterms:W3CDTF">2016-03-03T10:58:22Z</dcterms:created>
  <dcterms:modified xsi:type="dcterms:W3CDTF">2020-03-13T14:15:51Z</dcterms:modified>
</cp:coreProperties>
</file>