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109"/>
  </p:notesMasterIdLst>
  <p:sldIdLst>
    <p:sldId id="348" r:id="rId2"/>
    <p:sldId id="258" r:id="rId3"/>
    <p:sldId id="260" r:id="rId4"/>
    <p:sldId id="351" r:id="rId5"/>
    <p:sldId id="257" r:id="rId6"/>
    <p:sldId id="267" r:id="rId7"/>
    <p:sldId id="259" r:id="rId8"/>
    <p:sldId id="261" r:id="rId9"/>
    <p:sldId id="262" r:id="rId10"/>
    <p:sldId id="263" r:id="rId11"/>
    <p:sldId id="264" r:id="rId12"/>
    <p:sldId id="265" r:id="rId13"/>
    <p:sldId id="266" r:id="rId14"/>
    <p:sldId id="326" r:id="rId15"/>
    <p:sldId id="275" r:id="rId16"/>
    <p:sldId id="352" r:id="rId17"/>
    <p:sldId id="353" r:id="rId18"/>
    <p:sldId id="277" r:id="rId19"/>
    <p:sldId id="278" r:id="rId20"/>
    <p:sldId id="366" r:id="rId21"/>
    <p:sldId id="364" r:id="rId22"/>
    <p:sldId id="365" r:id="rId23"/>
    <p:sldId id="367" r:id="rId24"/>
    <p:sldId id="368" r:id="rId25"/>
    <p:sldId id="369" r:id="rId26"/>
    <p:sldId id="370" r:id="rId27"/>
    <p:sldId id="371" r:id="rId28"/>
    <p:sldId id="336" r:id="rId29"/>
    <p:sldId id="373" r:id="rId30"/>
    <p:sldId id="350" r:id="rId31"/>
    <p:sldId id="279" r:id="rId32"/>
    <p:sldId id="280" r:id="rId33"/>
    <p:sldId id="281" r:id="rId34"/>
    <p:sldId id="333" r:id="rId35"/>
    <p:sldId id="319" r:id="rId36"/>
    <p:sldId id="320" r:id="rId37"/>
    <p:sldId id="283" r:id="rId38"/>
    <p:sldId id="268" r:id="rId39"/>
    <p:sldId id="269" r:id="rId40"/>
    <p:sldId id="270" r:id="rId41"/>
    <p:sldId id="271" r:id="rId42"/>
    <p:sldId id="272" r:id="rId43"/>
    <p:sldId id="273" r:id="rId44"/>
    <p:sldId id="328" r:id="rId45"/>
    <p:sldId id="274" r:id="rId46"/>
    <p:sldId id="332" r:id="rId47"/>
    <p:sldId id="321" r:id="rId48"/>
    <p:sldId id="304" r:id="rId49"/>
    <p:sldId id="305" r:id="rId50"/>
    <p:sldId id="324" r:id="rId51"/>
    <p:sldId id="306" r:id="rId52"/>
    <p:sldId id="276" r:id="rId53"/>
    <p:sldId id="282" r:id="rId54"/>
    <p:sldId id="285" r:id="rId55"/>
    <p:sldId id="354" r:id="rId56"/>
    <p:sldId id="307" r:id="rId57"/>
    <p:sldId id="318" r:id="rId58"/>
    <p:sldId id="322" r:id="rId59"/>
    <p:sldId id="357" r:id="rId60"/>
    <p:sldId id="291" r:id="rId61"/>
    <p:sldId id="323" r:id="rId62"/>
    <p:sldId id="340" r:id="rId63"/>
    <p:sldId id="286" r:id="rId64"/>
    <p:sldId id="329" r:id="rId65"/>
    <p:sldId id="290" r:id="rId66"/>
    <p:sldId id="287" r:id="rId67"/>
    <p:sldId id="288" r:id="rId68"/>
    <p:sldId id="308" r:id="rId69"/>
    <p:sldId id="335" r:id="rId70"/>
    <p:sldId id="356" r:id="rId71"/>
    <p:sldId id="355" r:id="rId72"/>
    <p:sldId id="358" r:id="rId73"/>
    <p:sldId id="359" r:id="rId74"/>
    <p:sldId id="360" r:id="rId75"/>
    <p:sldId id="361" r:id="rId76"/>
    <p:sldId id="362" r:id="rId77"/>
    <p:sldId id="363" r:id="rId78"/>
    <p:sldId id="292" r:id="rId79"/>
    <p:sldId id="293" r:id="rId80"/>
    <p:sldId id="294" r:id="rId81"/>
    <p:sldId id="330" r:id="rId82"/>
    <p:sldId id="344" r:id="rId83"/>
    <p:sldId id="345" r:id="rId84"/>
    <p:sldId id="346" r:id="rId85"/>
    <p:sldId id="347" r:id="rId86"/>
    <p:sldId id="309" r:id="rId87"/>
    <p:sldId id="331" r:id="rId88"/>
    <p:sldId id="310" r:id="rId89"/>
    <p:sldId id="295" r:id="rId90"/>
    <p:sldId id="311" r:id="rId91"/>
    <p:sldId id="312" r:id="rId92"/>
    <p:sldId id="313" r:id="rId93"/>
    <p:sldId id="301" r:id="rId94"/>
    <p:sldId id="341" r:id="rId95"/>
    <p:sldId id="314" r:id="rId96"/>
    <p:sldId id="302" r:id="rId97"/>
    <p:sldId id="342" r:id="rId98"/>
    <p:sldId id="343" r:id="rId99"/>
    <p:sldId id="315" r:id="rId100"/>
    <p:sldId id="296" r:id="rId101"/>
    <p:sldId id="316" r:id="rId102"/>
    <p:sldId id="298" r:id="rId103"/>
    <p:sldId id="299" r:id="rId104"/>
    <p:sldId id="300" r:id="rId105"/>
    <p:sldId id="303" r:id="rId106"/>
    <p:sldId id="317" r:id="rId107"/>
    <p:sldId id="338" r:id="rId10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A92"/>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49330-FC7E-44D0-A79B-91EF6DF243E6}" type="doc">
      <dgm:prSet loTypeId="urn:microsoft.com/office/officeart/2009/layout/CircleArrowProcess" loCatId="cycle" qsTypeId="urn:microsoft.com/office/officeart/2005/8/quickstyle/3d3" qsCatId="3D" csTypeId="urn:microsoft.com/office/officeart/2005/8/colors/colorful2" csCatId="colorful" phldr="1"/>
      <dgm:spPr/>
      <dgm:t>
        <a:bodyPr/>
        <a:lstStyle/>
        <a:p>
          <a:endParaRPr lang="it-IT"/>
        </a:p>
      </dgm:t>
    </dgm:pt>
    <dgm:pt modelId="{A1A33517-0EE7-475F-BE55-9F9E0795464F}">
      <dgm:prSet phldrT="[Testo]"/>
      <dgm:spPr/>
      <dgm:t>
        <a:bodyPr/>
        <a:lstStyle/>
        <a:p>
          <a:r>
            <a:rPr lang="it-IT" dirty="0" smtClean="0"/>
            <a:t>globale</a:t>
          </a:r>
          <a:endParaRPr lang="it-IT" dirty="0"/>
        </a:p>
      </dgm:t>
    </dgm:pt>
    <dgm:pt modelId="{B1714CEA-BC63-4AB9-A6B6-4962E3476EFB}" type="parTrans" cxnId="{32727851-2932-40FA-9279-AF68C654F3B6}">
      <dgm:prSet/>
      <dgm:spPr/>
      <dgm:t>
        <a:bodyPr/>
        <a:lstStyle/>
        <a:p>
          <a:endParaRPr lang="it-IT"/>
        </a:p>
      </dgm:t>
    </dgm:pt>
    <dgm:pt modelId="{2D495732-9BD1-4DD5-88A3-2E82EDE83749}" type="sibTrans" cxnId="{32727851-2932-40FA-9279-AF68C654F3B6}">
      <dgm:prSet/>
      <dgm:spPr/>
      <dgm:t>
        <a:bodyPr/>
        <a:lstStyle/>
        <a:p>
          <a:endParaRPr lang="it-IT"/>
        </a:p>
      </dgm:t>
    </dgm:pt>
    <dgm:pt modelId="{B2F66D08-DABD-4ED8-BCA7-983AC6623200}">
      <dgm:prSet phldrT="[Testo]"/>
      <dgm:spPr/>
      <dgm:t>
        <a:bodyPr/>
        <a:lstStyle/>
        <a:p>
          <a:r>
            <a:rPr lang="it-IT" dirty="0" smtClean="0"/>
            <a:t>specifico</a:t>
          </a:r>
          <a:endParaRPr lang="it-IT" dirty="0"/>
        </a:p>
      </dgm:t>
    </dgm:pt>
    <dgm:pt modelId="{E4B7E8C0-4491-4D7F-ABCD-CECE471A1DE8}" type="parTrans" cxnId="{575E7DC9-51E5-4AF1-B931-6D0561E983E6}">
      <dgm:prSet/>
      <dgm:spPr/>
      <dgm:t>
        <a:bodyPr/>
        <a:lstStyle/>
        <a:p>
          <a:endParaRPr lang="it-IT"/>
        </a:p>
      </dgm:t>
    </dgm:pt>
    <dgm:pt modelId="{DD91AE78-C040-4350-9596-47F9F4FAAAA5}" type="sibTrans" cxnId="{575E7DC9-51E5-4AF1-B931-6D0561E983E6}">
      <dgm:prSet/>
      <dgm:spPr/>
      <dgm:t>
        <a:bodyPr/>
        <a:lstStyle/>
        <a:p>
          <a:endParaRPr lang="it-IT"/>
        </a:p>
      </dgm:t>
    </dgm:pt>
    <dgm:pt modelId="{7E663C11-28C1-4DD6-8EE1-35B4048722E4}">
      <dgm:prSet phldrT="[Testo]"/>
      <dgm:spPr/>
      <dgm:t>
        <a:bodyPr/>
        <a:lstStyle/>
        <a:p>
          <a:r>
            <a:rPr lang="it-IT" dirty="0" smtClean="0"/>
            <a:t>Post-chirurgico</a:t>
          </a:r>
          <a:endParaRPr lang="it-IT" dirty="0"/>
        </a:p>
      </dgm:t>
    </dgm:pt>
    <dgm:pt modelId="{64432DD7-0396-4C97-A8EB-BD44D082A80D}" type="parTrans" cxnId="{EB19B3BC-52E0-4339-B5C0-C4266D0C4AC4}">
      <dgm:prSet/>
      <dgm:spPr/>
      <dgm:t>
        <a:bodyPr/>
        <a:lstStyle/>
        <a:p>
          <a:endParaRPr lang="it-IT"/>
        </a:p>
      </dgm:t>
    </dgm:pt>
    <dgm:pt modelId="{C276B906-E5FD-4B41-BFD9-B54E1C2CC611}" type="sibTrans" cxnId="{EB19B3BC-52E0-4339-B5C0-C4266D0C4AC4}">
      <dgm:prSet/>
      <dgm:spPr/>
      <dgm:t>
        <a:bodyPr/>
        <a:lstStyle/>
        <a:p>
          <a:endParaRPr lang="it-IT"/>
        </a:p>
      </dgm:t>
    </dgm:pt>
    <dgm:pt modelId="{889A8BE4-0946-4915-9910-B8ED0EDBD1D5}" type="pres">
      <dgm:prSet presAssocID="{E0349330-FC7E-44D0-A79B-91EF6DF243E6}" presName="Name0" presStyleCnt="0">
        <dgm:presLayoutVars>
          <dgm:chMax val="7"/>
          <dgm:chPref val="7"/>
          <dgm:dir/>
          <dgm:animLvl val="lvl"/>
        </dgm:presLayoutVars>
      </dgm:prSet>
      <dgm:spPr/>
      <dgm:t>
        <a:bodyPr/>
        <a:lstStyle/>
        <a:p>
          <a:endParaRPr lang="en-US"/>
        </a:p>
      </dgm:t>
    </dgm:pt>
    <dgm:pt modelId="{D4F85CDB-E15D-4EDE-B5C1-1686FEA54C70}" type="pres">
      <dgm:prSet presAssocID="{A1A33517-0EE7-475F-BE55-9F9E0795464F}" presName="Accent1" presStyleCnt="0"/>
      <dgm:spPr/>
    </dgm:pt>
    <dgm:pt modelId="{A952CE30-3233-449E-BF66-DFFC7C356376}" type="pres">
      <dgm:prSet presAssocID="{A1A33517-0EE7-475F-BE55-9F9E0795464F}" presName="Accent" presStyleLbl="node1" presStyleIdx="0" presStyleCnt="3" custLinFactNeighborX="-4355"/>
      <dgm:spPr/>
    </dgm:pt>
    <dgm:pt modelId="{E18B1945-F82A-4F33-B030-A4BB459B55EF}" type="pres">
      <dgm:prSet presAssocID="{A1A33517-0EE7-475F-BE55-9F9E0795464F}" presName="Parent1" presStyleLbl="revTx" presStyleIdx="0" presStyleCnt="3">
        <dgm:presLayoutVars>
          <dgm:chMax val="1"/>
          <dgm:chPref val="1"/>
          <dgm:bulletEnabled val="1"/>
        </dgm:presLayoutVars>
      </dgm:prSet>
      <dgm:spPr/>
      <dgm:t>
        <a:bodyPr/>
        <a:lstStyle/>
        <a:p>
          <a:endParaRPr lang="it-IT"/>
        </a:p>
      </dgm:t>
    </dgm:pt>
    <dgm:pt modelId="{4CD54B1C-0568-494E-A993-3FB5DA88B4C0}" type="pres">
      <dgm:prSet presAssocID="{B2F66D08-DABD-4ED8-BCA7-983AC6623200}" presName="Accent2" presStyleCnt="0"/>
      <dgm:spPr/>
    </dgm:pt>
    <dgm:pt modelId="{6FDDDFD7-44D3-4B7C-8DFD-72D11F94CB8B}" type="pres">
      <dgm:prSet presAssocID="{B2F66D08-DABD-4ED8-BCA7-983AC6623200}" presName="Accent" presStyleLbl="node1" presStyleIdx="1" presStyleCnt="3" custLinFactNeighborX="-6000" custLinFactNeighborY="-1884"/>
      <dgm:spPr/>
    </dgm:pt>
    <dgm:pt modelId="{765E25D6-DD78-43BC-9C7E-5C390BEA8700}" type="pres">
      <dgm:prSet presAssocID="{B2F66D08-DABD-4ED8-BCA7-983AC6623200}" presName="Parent2" presStyleLbl="revTx" presStyleIdx="1" presStyleCnt="3">
        <dgm:presLayoutVars>
          <dgm:chMax val="1"/>
          <dgm:chPref val="1"/>
          <dgm:bulletEnabled val="1"/>
        </dgm:presLayoutVars>
      </dgm:prSet>
      <dgm:spPr/>
      <dgm:t>
        <a:bodyPr/>
        <a:lstStyle/>
        <a:p>
          <a:endParaRPr lang="en-US"/>
        </a:p>
      </dgm:t>
    </dgm:pt>
    <dgm:pt modelId="{9E891927-C4FF-4124-B889-719E97C78B51}" type="pres">
      <dgm:prSet presAssocID="{7E663C11-28C1-4DD6-8EE1-35B4048722E4}" presName="Accent3" presStyleCnt="0"/>
      <dgm:spPr/>
    </dgm:pt>
    <dgm:pt modelId="{090BECCF-ABAE-4CA2-9315-CFAC95B781FE}" type="pres">
      <dgm:prSet presAssocID="{7E663C11-28C1-4DD6-8EE1-35B4048722E4}" presName="Accent" presStyleLbl="node1" presStyleIdx="2" presStyleCnt="3"/>
      <dgm:spPr/>
    </dgm:pt>
    <dgm:pt modelId="{05F58810-C6D5-46A3-A93E-CF291D767869}" type="pres">
      <dgm:prSet presAssocID="{7E663C11-28C1-4DD6-8EE1-35B4048722E4}" presName="Parent3" presStyleLbl="revTx" presStyleIdx="2" presStyleCnt="3">
        <dgm:presLayoutVars>
          <dgm:chMax val="1"/>
          <dgm:chPref val="1"/>
          <dgm:bulletEnabled val="1"/>
        </dgm:presLayoutVars>
      </dgm:prSet>
      <dgm:spPr/>
      <dgm:t>
        <a:bodyPr/>
        <a:lstStyle/>
        <a:p>
          <a:endParaRPr lang="en-US"/>
        </a:p>
      </dgm:t>
    </dgm:pt>
  </dgm:ptLst>
  <dgm:cxnLst>
    <dgm:cxn modelId="{04BED2DE-E1E1-4C1C-BB59-61F0E0D8B75B}" type="presOf" srcId="{7E663C11-28C1-4DD6-8EE1-35B4048722E4}" destId="{05F58810-C6D5-46A3-A93E-CF291D767869}" srcOrd="0" destOrd="0" presId="urn:microsoft.com/office/officeart/2009/layout/CircleArrowProcess"/>
    <dgm:cxn modelId="{EB19B3BC-52E0-4339-B5C0-C4266D0C4AC4}" srcId="{E0349330-FC7E-44D0-A79B-91EF6DF243E6}" destId="{7E663C11-28C1-4DD6-8EE1-35B4048722E4}" srcOrd="2" destOrd="0" parTransId="{64432DD7-0396-4C97-A8EB-BD44D082A80D}" sibTransId="{C276B906-E5FD-4B41-BFD9-B54E1C2CC611}"/>
    <dgm:cxn modelId="{575E7DC9-51E5-4AF1-B931-6D0561E983E6}" srcId="{E0349330-FC7E-44D0-A79B-91EF6DF243E6}" destId="{B2F66D08-DABD-4ED8-BCA7-983AC6623200}" srcOrd="1" destOrd="0" parTransId="{E4B7E8C0-4491-4D7F-ABCD-CECE471A1DE8}" sibTransId="{DD91AE78-C040-4350-9596-47F9F4FAAAA5}"/>
    <dgm:cxn modelId="{03DB2EDE-762D-4E77-97A3-6741AAA36A84}" type="presOf" srcId="{E0349330-FC7E-44D0-A79B-91EF6DF243E6}" destId="{889A8BE4-0946-4915-9910-B8ED0EDBD1D5}" srcOrd="0" destOrd="0" presId="urn:microsoft.com/office/officeart/2009/layout/CircleArrowProcess"/>
    <dgm:cxn modelId="{76160749-9996-4053-B527-71EF3777B655}" type="presOf" srcId="{A1A33517-0EE7-475F-BE55-9F9E0795464F}" destId="{E18B1945-F82A-4F33-B030-A4BB459B55EF}" srcOrd="0" destOrd="0" presId="urn:microsoft.com/office/officeart/2009/layout/CircleArrowProcess"/>
    <dgm:cxn modelId="{F9E9FCC3-E68A-4790-9C92-B929652A7829}" type="presOf" srcId="{B2F66D08-DABD-4ED8-BCA7-983AC6623200}" destId="{765E25D6-DD78-43BC-9C7E-5C390BEA8700}" srcOrd="0" destOrd="0" presId="urn:microsoft.com/office/officeart/2009/layout/CircleArrowProcess"/>
    <dgm:cxn modelId="{32727851-2932-40FA-9279-AF68C654F3B6}" srcId="{E0349330-FC7E-44D0-A79B-91EF6DF243E6}" destId="{A1A33517-0EE7-475F-BE55-9F9E0795464F}" srcOrd="0" destOrd="0" parTransId="{B1714CEA-BC63-4AB9-A6B6-4962E3476EFB}" sibTransId="{2D495732-9BD1-4DD5-88A3-2E82EDE83749}"/>
    <dgm:cxn modelId="{ED633240-E1D4-4500-A7DD-70F011D5EE68}" type="presParOf" srcId="{889A8BE4-0946-4915-9910-B8ED0EDBD1D5}" destId="{D4F85CDB-E15D-4EDE-B5C1-1686FEA54C70}" srcOrd="0" destOrd="0" presId="urn:microsoft.com/office/officeart/2009/layout/CircleArrowProcess"/>
    <dgm:cxn modelId="{383964A4-C592-45AC-AD13-F45082E10347}" type="presParOf" srcId="{D4F85CDB-E15D-4EDE-B5C1-1686FEA54C70}" destId="{A952CE30-3233-449E-BF66-DFFC7C356376}" srcOrd="0" destOrd="0" presId="urn:microsoft.com/office/officeart/2009/layout/CircleArrowProcess"/>
    <dgm:cxn modelId="{B79AA40B-7178-4C19-AB40-AEFEFFB352DA}" type="presParOf" srcId="{889A8BE4-0946-4915-9910-B8ED0EDBD1D5}" destId="{E18B1945-F82A-4F33-B030-A4BB459B55EF}" srcOrd="1" destOrd="0" presId="urn:microsoft.com/office/officeart/2009/layout/CircleArrowProcess"/>
    <dgm:cxn modelId="{FFEA155A-7C69-499C-9AB8-1A459A61E9E7}" type="presParOf" srcId="{889A8BE4-0946-4915-9910-B8ED0EDBD1D5}" destId="{4CD54B1C-0568-494E-A993-3FB5DA88B4C0}" srcOrd="2" destOrd="0" presId="urn:microsoft.com/office/officeart/2009/layout/CircleArrowProcess"/>
    <dgm:cxn modelId="{722919B9-B70F-49F7-90D4-063F635FF467}" type="presParOf" srcId="{4CD54B1C-0568-494E-A993-3FB5DA88B4C0}" destId="{6FDDDFD7-44D3-4B7C-8DFD-72D11F94CB8B}" srcOrd="0" destOrd="0" presId="urn:microsoft.com/office/officeart/2009/layout/CircleArrowProcess"/>
    <dgm:cxn modelId="{9FFA7D29-DF71-4E59-9C93-4D8F30739BF0}" type="presParOf" srcId="{889A8BE4-0946-4915-9910-B8ED0EDBD1D5}" destId="{765E25D6-DD78-43BC-9C7E-5C390BEA8700}" srcOrd="3" destOrd="0" presId="urn:microsoft.com/office/officeart/2009/layout/CircleArrowProcess"/>
    <dgm:cxn modelId="{D92C72CA-8362-4BA2-8B4E-E38394215D84}" type="presParOf" srcId="{889A8BE4-0946-4915-9910-B8ED0EDBD1D5}" destId="{9E891927-C4FF-4124-B889-719E97C78B51}" srcOrd="4" destOrd="0" presId="urn:microsoft.com/office/officeart/2009/layout/CircleArrowProcess"/>
    <dgm:cxn modelId="{110D2D8A-1DB5-4ADA-8389-A5DBDA7D5780}" type="presParOf" srcId="{9E891927-C4FF-4124-B889-719E97C78B51}" destId="{090BECCF-ABAE-4CA2-9315-CFAC95B781FE}" srcOrd="0" destOrd="0" presId="urn:microsoft.com/office/officeart/2009/layout/CircleArrowProcess"/>
    <dgm:cxn modelId="{0012ABBD-AD67-47D6-ADC3-E76D9BC897AE}" type="presParOf" srcId="{889A8BE4-0946-4915-9910-B8ED0EDBD1D5}" destId="{05F58810-C6D5-46A3-A93E-CF291D76786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2CE30-3233-449E-BF66-DFFC7C356376}">
      <dsp:nvSpPr>
        <dsp:cNvPr id="0" name=""/>
        <dsp:cNvSpPr/>
      </dsp:nvSpPr>
      <dsp:spPr>
        <a:xfrm>
          <a:off x="3175402" y="0"/>
          <a:ext cx="2664450" cy="266485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8B1945-F82A-4F33-B030-A4BB459B55EF}">
      <dsp:nvSpPr>
        <dsp:cNvPr id="0" name=""/>
        <dsp:cNvSpPr/>
      </dsp:nvSpPr>
      <dsp:spPr>
        <a:xfrm>
          <a:off x="3880370" y="962093"/>
          <a:ext cx="1480583" cy="7401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t-IT" sz="2600" kern="1200" dirty="0" smtClean="0"/>
            <a:t>globale</a:t>
          </a:r>
          <a:endParaRPr lang="it-IT" sz="2600" kern="1200" dirty="0"/>
        </a:p>
      </dsp:txBody>
      <dsp:txXfrm>
        <a:off x="3880370" y="962093"/>
        <a:ext cx="1480583" cy="740114"/>
      </dsp:txXfrm>
    </dsp:sp>
    <dsp:sp modelId="{6FDDDFD7-44D3-4B7C-8DFD-72D11F94CB8B}">
      <dsp:nvSpPr>
        <dsp:cNvPr id="0" name=""/>
        <dsp:cNvSpPr/>
      </dsp:nvSpPr>
      <dsp:spPr>
        <a:xfrm>
          <a:off x="2391531" y="1480951"/>
          <a:ext cx="2664450" cy="2664855"/>
        </a:xfrm>
        <a:prstGeom prst="leftCircularArrow">
          <a:avLst>
            <a:gd name="adj1" fmla="val 10980"/>
            <a:gd name="adj2" fmla="val 1142322"/>
            <a:gd name="adj3" fmla="val 6300000"/>
            <a:gd name="adj4" fmla="val 18900000"/>
            <a:gd name="adj5" fmla="val 12500"/>
          </a:avLst>
        </a:prstGeom>
        <a:solidFill>
          <a:schemeClr val="accent2">
            <a:hueOff val="-4271745"/>
            <a:satOff val="12481"/>
            <a:lumOff val="-2353"/>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5E25D6-DD78-43BC-9C7E-5C390BEA8700}">
      <dsp:nvSpPr>
        <dsp:cNvPr id="0" name=""/>
        <dsp:cNvSpPr/>
      </dsp:nvSpPr>
      <dsp:spPr>
        <a:xfrm>
          <a:off x="3143331" y="2502107"/>
          <a:ext cx="1480583" cy="7401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t-IT" sz="2600" kern="1200" dirty="0" smtClean="0"/>
            <a:t>specifico</a:t>
          </a:r>
          <a:endParaRPr lang="it-IT" sz="2600" kern="1200" dirty="0"/>
        </a:p>
      </dsp:txBody>
      <dsp:txXfrm>
        <a:off x="3143331" y="2502107"/>
        <a:ext cx="1480583" cy="740114"/>
      </dsp:txXfrm>
    </dsp:sp>
    <dsp:sp modelId="{090BECCF-ABAE-4CA2-9315-CFAC95B781FE}">
      <dsp:nvSpPr>
        <dsp:cNvPr id="0" name=""/>
        <dsp:cNvSpPr/>
      </dsp:nvSpPr>
      <dsp:spPr>
        <a:xfrm>
          <a:off x="3481078" y="3245543"/>
          <a:ext cx="2289175" cy="2290093"/>
        </a:xfrm>
        <a:prstGeom prst="blockArc">
          <a:avLst>
            <a:gd name="adj1" fmla="val 13500000"/>
            <a:gd name="adj2" fmla="val 10800000"/>
            <a:gd name="adj3" fmla="val 12740"/>
          </a:avLst>
        </a:prstGeom>
        <a:solidFill>
          <a:schemeClr val="accent2">
            <a:hueOff val="-8543491"/>
            <a:satOff val="24962"/>
            <a:lumOff val="-4706"/>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F58810-C6D5-46A3-A93E-CF291D767869}">
      <dsp:nvSpPr>
        <dsp:cNvPr id="0" name=""/>
        <dsp:cNvSpPr/>
      </dsp:nvSpPr>
      <dsp:spPr>
        <a:xfrm>
          <a:off x="3883873" y="4044336"/>
          <a:ext cx="1480583" cy="7401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t-IT" sz="2600" kern="1200" dirty="0" smtClean="0"/>
            <a:t>Post-chirurgico</a:t>
          </a:r>
          <a:endParaRPr lang="it-IT" sz="2600" kern="1200" dirty="0"/>
        </a:p>
      </dsp:txBody>
      <dsp:txXfrm>
        <a:off x="3883873" y="4044336"/>
        <a:ext cx="1480583" cy="74011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p>
        </p:txBody>
      </p:sp>
      <p:sp>
        <p:nvSpPr>
          <p:cNvPr id="90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p>
        </p:txBody>
      </p:sp>
      <p:sp>
        <p:nvSpPr>
          <p:cNvPr id="1187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45739E-1061-48FC-989C-5EA963EC37DF}" type="slidenum">
              <a:rPr lang="it-IT" altLang="it-IT"/>
              <a:pPr>
                <a:defRPr/>
              </a:pPr>
              <a:t>‹N›</a:t>
            </a:fld>
            <a:endParaRPr lang="it-IT" altLang="it-IT"/>
          </a:p>
        </p:txBody>
      </p:sp>
    </p:spTree>
    <p:extLst>
      <p:ext uri="{BB962C8B-B14F-4D97-AF65-F5344CB8AC3E}">
        <p14:creationId xmlns:p14="http://schemas.microsoft.com/office/powerpoint/2010/main" val="897996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ttangolo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ttangolo 14"/>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ttangolo 15"/>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olo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it-IT" smtClean="0"/>
              <a:t>Fare clic per modificare lo stile del titolo</a:t>
            </a:r>
            <a:endParaRPr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10" name="Segnaposto data 27"/>
          <p:cNvSpPr>
            <a:spLocks noGrp="1"/>
          </p:cNvSpPr>
          <p:nvPr>
            <p:ph type="dt" sz="half" idx="10"/>
          </p:nvPr>
        </p:nvSpPr>
        <p:spPr>
          <a:xfrm>
            <a:off x="6400800" y="6354763"/>
            <a:ext cx="2286000" cy="366712"/>
          </a:xfrm>
        </p:spPr>
        <p:txBody>
          <a:bodyPr/>
          <a:lstStyle>
            <a:lvl1pPr>
              <a:defRPr sz="1400"/>
            </a:lvl1pPr>
          </a:lstStyle>
          <a:p>
            <a:pPr>
              <a:defRPr/>
            </a:pPr>
            <a:endParaRPr lang="it-IT"/>
          </a:p>
        </p:txBody>
      </p:sp>
      <p:sp>
        <p:nvSpPr>
          <p:cNvPr id="11" name="Segnaposto piè di pagina 16"/>
          <p:cNvSpPr>
            <a:spLocks noGrp="1"/>
          </p:cNvSpPr>
          <p:nvPr>
            <p:ph type="ftr" sz="quarter" idx="11"/>
          </p:nvPr>
        </p:nvSpPr>
        <p:spPr>
          <a:xfrm>
            <a:off x="2898775" y="6354763"/>
            <a:ext cx="3475038" cy="366712"/>
          </a:xfrm>
        </p:spPr>
        <p:txBody>
          <a:bodyPr/>
          <a:lstStyle>
            <a:lvl1pPr>
              <a:defRPr/>
            </a:lvl1pPr>
          </a:lstStyle>
          <a:p>
            <a:pPr>
              <a:defRPr/>
            </a:pPr>
            <a:endParaRPr lang="it-IT"/>
          </a:p>
        </p:txBody>
      </p:sp>
      <p:sp>
        <p:nvSpPr>
          <p:cNvPr id="12" name="Segnaposto numero diapositiva 28"/>
          <p:cNvSpPr>
            <a:spLocks noGrp="1"/>
          </p:cNvSpPr>
          <p:nvPr>
            <p:ph type="sldNum" sz="quarter" idx="12"/>
          </p:nvPr>
        </p:nvSpPr>
        <p:spPr>
          <a:xfrm>
            <a:off x="1216025" y="6354763"/>
            <a:ext cx="1219200" cy="366712"/>
          </a:xfrm>
        </p:spPr>
        <p:txBody>
          <a:bodyPr/>
          <a:lstStyle>
            <a:lvl1pPr>
              <a:defRPr/>
            </a:lvl1pPr>
          </a:lstStyle>
          <a:p>
            <a:pPr>
              <a:defRPr/>
            </a:pPr>
            <a:fld id="{6D5FF1D2-7F0F-4B87-AAF0-704966CC95D8}" type="slidenum">
              <a:rPr lang="it-IT" altLang="it-IT"/>
              <a:pPr>
                <a:defRPr/>
              </a:pPr>
              <a:t>‹N›</a:t>
            </a:fld>
            <a:endParaRPr lang="it-IT" altLang="it-IT"/>
          </a:p>
        </p:txBody>
      </p:sp>
    </p:spTree>
    <p:extLst>
      <p:ext uri="{BB962C8B-B14F-4D97-AF65-F5344CB8AC3E}">
        <p14:creationId xmlns:p14="http://schemas.microsoft.com/office/powerpoint/2010/main" val="160867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001352DC-390E-4CA5-AC20-A08D3778BB15}" type="slidenum">
              <a:rPr lang="it-IT" altLang="it-IT"/>
              <a:pPr>
                <a:defRPr/>
              </a:pPr>
              <a:t>‹N›</a:t>
            </a:fld>
            <a:endParaRPr lang="it-IT" altLang="it-IT"/>
          </a:p>
        </p:txBody>
      </p:sp>
    </p:spTree>
    <p:extLst>
      <p:ext uri="{BB962C8B-B14F-4D97-AF65-F5344CB8AC3E}">
        <p14:creationId xmlns:p14="http://schemas.microsoft.com/office/powerpoint/2010/main" val="92662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Connettore 1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5" name="Triangolo isosce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Connettore 1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2F5C198-7706-4A18-91E7-3E36C947956A}" type="slidenum">
              <a:rPr lang="it-IT" altLang="it-IT"/>
              <a:pPr>
                <a:defRPr/>
              </a:pPr>
              <a:t>‹N›</a:t>
            </a:fld>
            <a:endParaRPr lang="it-IT" altLang="it-IT"/>
          </a:p>
        </p:txBody>
      </p:sp>
    </p:spTree>
    <p:extLst>
      <p:ext uri="{BB962C8B-B14F-4D97-AF65-F5344CB8AC3E}">
        <p14:creationId xmlns:p14="http://schemas.microsoft.com/office/powerpoint/2010/main" val="2364457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828800"/>
            <a:ext cx="4038600" cy="4302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828800"/>
            <a:ext cx="4038600" cy="4302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13"/>
          <p:cNvSpPr>
            <a:spLocks noGrp="1"/>
          </p:cNvSpPr>
          <p:nvPr>
            <p:ph type="dt" sz="half" idx="10"/>
          </p:nvPr>
        </p:nvSpPr>
        <p:spPr/>
        <p:txBody>
          <a:bodyPr/>
          <a:lstStyle>
            <a:lvl1pPr>
              <a:defRPr/>
            </a:lvl1pPr>
          </a:lstStyle>
          <a:p>
            <a:pPr>
              <a:defRPr/>
            </a:pPr>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B7B7CA24-27EF-4A3E-A49F-08F0CE9B0F34}" type="slidenum">
              <a:rPr lang="it-IT" altLang="it-IT"/>
              <a:pPr>
                <a:defRPr/>
              </a:pPr>
              <a:t>‹N›</a:t>
            </a:fld>
            <a:endParaRPr lang="it-IT" altLang="it-IT"/>
          </a:p>
        </p:txBody>
      </p:sp>
    </p:spTree>
    <p:extLst>
      <p:ext uri="{BB962C8B-B14F-4D97-AF65-F5344CB8AC3E}">
        <p14:creationId xmlns:p14="http://schemas.microsoft.com/office/powerpoint/2010/main" val="348819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828800"/>
            <a:ext cx="8229600" cy="20748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7200" y="4056063"/>
            <a:ext cx="8229600" cy="20748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13"/>
          <p:cNvSpPr>
            <a:spLocks noGrp="1"/>
          </p:cNvSpPr>
          <p:nvPr>
            <p:ph type="dt" sz="half" idx="10"/>
          </p:nvPr>
        </p:nvSpPr>
        <p:spPr/>
        <p:txBody>
          <a:bodyPr/>
          <a:lstStyle>
            <a:lvl1pPr>
              <a:defRPr/>
            </a:lvl1pPr>
          </a:lstStyle>
          <a:p>
            <a:pPr>
              <a:defRPr/>
            </a:pPr>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908B51B9-0752-4057-8A6A-96AC593D684D}" type="slidenum">
              <a:rPr lang="it-IT" altLang="it-IT"/>
              <a:pPr>
                <a:defRPr/>
              </a:pPr>
              <a:t>‹N›</a:t>
            </a:fld>
            <a:endParaRPr lang="it-IT" altLang="it-IT"/>
          </a:p>
        </p:txBody>
      </p:sp>
    </p:spTree>
    <p:extLst>
      <p:ext uri="{BB962C8B-B14F-4D97-AF65-F5344CB8AC3E}">
        <p14:creationId xmlns:p14="http://schemas.microsoft.com/office/powerpoint/2010/main" val="234431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828800"/>
            <a:ext cx="4038600" cy="4302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828800"/>
            <a:ext cx="4038600" cy="20748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056063"/>
            <a:ext cx="4038600" cy="20748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13"/>
          <p:cNvSpPr>
            <a:spLocks noGrp="1"/>
          </p:cNvSpPr>
          <p:nvPr>
            <p:ph type="dt" sz="half" idx="10"/>
          </p:nvPr>
        </p:nvSpPr>
        <p:spPr/>
        <p:txBody>
          <a:bodyPr/>
          <a:lstStyle>
            <a:lvl1pPr>
              <a:defRPr/>
            </a:lvl1pPr>
          </a:lstStyle>
          <a:p>
            <a:pPr>
              <a:defRPr/>
            </a:pPr>
            <a:endParaRPr lang="it-IT"/>
          </a:p>
        </p:txBody>
      </p:sp>
      <p:sp>
        <p:nvSpPr>
          <p:cNvPr id="7" name="Segnaposto piè di pagina 2"/>
          <p:cNvSpPr>
            <a:spLocks noGrp="1"/>
          </p:cNvSpPr>
          <p:nvPr>
            <p:ph type="ftr" sz="quarter" idx="11"/>
          </p:nvPr>
        </p:nvSpPr>
        <p:spPr/>
        <p:txBody>
          <a:bodyPr/>
          <a:lstStyle>
            <a:lvl1pPr>
              <a:defRPr/>
            </a:lvl1pPr>
          </a:lstStyle>
          <a:p>
            <a:pPr>
              <a:defRPr/>
            </a:pPr>
            <a:endParaRPr lang="it-IT"/>
          </a:p>
        </p:txBody>
      </p:sp>
      <p:sp>
        <p:nvSpPr>
          <p:cNvPr id="8" name="Segnaposto numero diapositiva 22"/>
          <p:cNvSpPr>
            <a:spLocks noGrp="1"/>
          </p:cNvSpPr>
          <p:nvPr>
            <p:ph type="sldNum" sz="quarter" idx="12"/>
          </p:nvPr>
        </p:nvSpPr>
        <p:spPr/>
        <p:txBody>
          <a:bodyPr/>
          <a:lstStyle>
            <a:lvl1pPr>
              <a:defRPr/>
            </a:lvl1pPr>
          </a:lstStyle>
          <a:p>
            <a:pPr>
              <a:defRPr/>
            </a:pPr>
            <a:fld id="{64CFEF8B-71C9-4CEC-9ED5-1780193C8B09}" type="slidenum">
              <a:rPr lang="it-IT" altLang="it-IT"/>
              <a:pPr>
                <a:defRPr/>
              </a:pPr>
              <a:t>‹N›</a:t>
            </a:fld>
            <a:endParaRPr lang="it-IT" altLang="it-IT"/>
          </a:p>
        </p:txBody>
      </p:sp>
    </p:spTree>
    <p:extLst>
      <p:ext uri="{BB962C8B-B14F-4D97-AF65-F5344CB8AC3E}">
        <p14:creationId xmlns:p14="http://schemas.microsoft.com/office/powerpoint/2010/main" val="41755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828800"/>
            <a:ext cx="8229600" cy="20748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4056063"/>
            <a:ext cx="8229600" cy="20748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13"/>
          <p:cNvSpPr>
            <a:spLocks noGrp="1"/>
          </p:cNvSpPr>
          <p:nvPr>
            <p:ph type="dt" sz="half" idx="10"/>
          </p:nvPr>
        </p:nvSpPr>
        <p:spPr/>
        <p:txBody>
          <a:bodyPr/>
          <a:lstStyle>
            <a:lvl1pPr>
              <a:defRPr/>
            </a:lvl1pPr>
          </a:lstStyle>
          <a:p>
            <a:pPr>
              <a:defRPr/>
            </a:pPr>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A9344A39-D00F-4CFB-9E71-499C65A3E824}" type="slidenum">
              <a:rPr lang="it-IT" altLang="it-IT"/>
              <a:pPr>
                <a:defRPr/>
              </a:pPr>
              <a:t>‹N›</a:t>
            </a:fld>
            <a:endParaRPr lang="it-IT" altLang="it-IT"/>
          </a:p>
        </p:txBody>
      </p:sp>
    </p:spTree>
    <p:extLst>
      <p:ext uri="{BB962C8B-B14F-4D97-AF65-F5344CB8AC3E}">
        <p14:creationId xmlns:p14="http://schemas.microsoft.com/office/powerpoint/2010/main" val="3306454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828800"/>
            <a:ext cx="4038600" cy="43021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828800"/>
            <a:ext cx="4038600" cy="20748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056063"/>
            <a:ext cx="4038600" cy="20748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13"/>
          <p:cNvSpPr>
            <a:spLocks noGrp="1"/>
          </p:cNvSpPr>
          <p:nvPr>
            <p:ph type="dt" sz="half" idx="10"/>
          </p:nvPr>
        </p:nvSpPr>
        <p:spPr/>
        <p:txBody>
          <a:bodyPr/>
          <a:lstStyle>
            <a:lvl1pPr>
              <a:defRPr/>
            </a:lvl1pPr>
          </a:lstStyle>
          <a:p>
            <a:pPr>
              <a:defRPr/>
            </a:pPr>
            <a:endParaRPr lang="it-IT"/>
          </a:p>
        </p:txBody>
      </p:sp>
      <p:sp>
        <p:nvSpPr>
          <p:cNvPr id="7" name="Segnaposto piè di pagina 2"/>
          <p:cNvSpPr>
            <a:spLocks noGrp="1"/>
          </p:cNvSpPr>
          <p:nvPr>
            <p:ph type="ftr" sz="quarter" idx="11"/>
          </p:nvPr>
        </p:nvSpPr>
        <p:spPr/>
        <p:txBody>
          <a:bodyPr/>
          <a:lstStyle>
            <a:lvl1pPr>
              <a:defRPr/>
            </a:lvl1pPr>
          </a:lstStyle>
          <a:p>
            <a:pPr>
              <a:defRPr/>
            </a:pPr>
            <a:endParaRPr lang="it-IT"/>
          </a:p>
        </p:txBody>
      </p:sp>
      <p:sp>
        <p:nvSpPr>
          <p:cNvPr id="8" name="Segnaposto numero diapositiva 22"/>
          <p:cNvSpPr>
            <a:spLocks noGrp="1"/>
          </p:cNvSpPr>
          <p:nvPr>
            <p:ph type="sldNum" sz="quarter" idx="12"/>
          </p:nvPr>
        </p:nvSpPr>
        <p:spPr/>
        <p:txBody>
          <a:bodyPr/>
          <a:lstStyle>
            <a:lvl1pPr>
              <a:defRPr/>
            </a:lvl1pPr>
          </a:lstStyle>
          <a:p>
            <a:pPr>
              <a:defRPr/>
            </a:pPr>
            <a:fld id="{2D0CACCD-980F-49D8-BF5E-4EFFC2058C58}" type="slidenum">
              <a:rPr lang="it-IT" altLang="it-IT"/>
              <a:pPr>
                <a:defRPr/>
              </a:pPr>
              <a:t>‹N›</a:t>
            </a:fld>
            <a:endParaRPr lang="it-IT" altLang="it-IT"/>
          </a:p>
        </p:txBody>
      </p:sp>
    </p:spTree>
    <p:extLst>
      <p:ext uri="{BB962C8B-B14F-4D97-AF65-F5344CB8AC3E}">
        <p14:creationId xmlns:p14="http://schemas.microsoft.com/office/powerpoint/2010/main" val="27920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457200" y="1219200"/>
            <a:ext cx="8229600"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BD7019A4-36D5-4431-A813-931A878672FB}" type="slidenum">
              <a:rPr lang="it-IT" altLang="it-IT"/>
              <a:pPr>
                <a:defRPr/>
              </a:pPr>
              <a:t>‹N›</a:t>
            </a:fld>
            <a:endParaRPr lang="it-IT" altLang="it-IT"/>
          </a:p>
        </p:txBody>
      </p:sp>
    </p:spTree>
    <p:extLst>
      <p:ext uri="{BB962C8B-B14F-4D97-AF65-F5344CB8AC3E}">
        <p14:creationId xmlns:p14="http://schemas.microsoft.com/office/powerpoint/2010/main" val="41296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4" name="Rettangolo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ttangolo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olo 1"/>
          <p:cNvSpPr>
            <a:spLocks noGrp="1"/>
          </p:cNvSpPr>
          <p:nvPr>
            <p:ph type="title"/>
          </p:nvPr>
        </p:nvSpPr>
        <p:spPr>
          <a:xfrm>
            <a:off x="1219200" y="2971800"/>
            <a:ext cx="6858000" cy="1066800"/>
          </a:xfrm>
        </p:spPr>
        <p:txBody>
          <a:bodyPr anchor="t"/>
          <a:lstStyle>
            <a:lvl1pPr algn="r">
              <a:buNone/>
              <a:defRPr sz="3200" b="0" cap="none" baseline="0"/>
            </a:lvl1pPr>
          </a:lstStyle>
          <a:p>
            <a:r>
              <a:rPr lang="it-IT" smtClean="0"/>
              <a:t>Fare clic per modificare lo stile del titolo</a:t>
            </a:r>
            <a:endParaRPr lang="en-US"/>
          </a:p>
        </p:txBody>
      </p:sp>
      <p:sp>
        <p:nvSpPr>
          <p:cNvPr id="3" name="Segnaposto testo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6" name="Segnaposto data 3"/>
          <p:cNvSpPr>
            <a:spLocks noGrp="1"/>
          </p:cNvSpPr>
          <p:nvPr>
            <p:ph type="dt" sz="half" idx="10"/>
          </p:nvPr>
        </p:nvSpPr>
        <p:spPr>
          <a:xfrm>
            <a:off x="6400800" y="6354763"/>
            <a:ext cx="2286000" cy="366712"/>
          </a:xfrm>
        </p:spPr>
        <p:txBody>
          <a:bodyPr/>
          <a:lstStyle>
            <a:lvl1pPr>
              <a:defRPr/>
            </a:lvl1pPr>
          </a:lstStyle>
          <a:p>
            <a:pPr>
              <a:defRPr/>
            </a:pPr>
            <a:endParaRPr lang="it-IT"/>
          </a:p>
        </p:txBody>
      </p:sp>
      <p:sp>
        <p:nvSpPr>
          <p:cNvPr id="7" name="Segnaposto piè di pagina 4"/>
          <p:cNvSpPr>
            <a:spLocks noGrp="1"/>
          </p:cNvSpPr>
          <p:nvPr>
            <p:ph type="ftr" sz="quarter" idx="11"/>
          </p:nvPr>
        </p:nvSpPr>
        <p:spPr>
          <a:xfrm>
            <a:off x="2898775" y="6354763"/>
            <a:ext cx="3475038" cy="366712"/>
          </a:xfrm>
        </p:spPr>
        <p:txBody>
          <a:bodyPr/>
          <a:lstStyle>
            <a:lvl1pPr>
              <a:defRPr/>
            </a:lvl1pPr>
          </a:lstStyle>
          <a:p>
            <a:pPr>
              <a:defRPr/>
            </a:pPr>
            <a:endParaRPr lang="it-IT"/>
          </a:p>
        </p:txBody>
      </p:sp>
      <p:sp>
        <p:nvSpPr>
          <p:cNvPr id="8" name="Segnaposto numero diapositiva 5"/>
          <p:cNvSpPr>
            <a:spLocks noGrp="1"/>
          </p:cNvSpPr>
          <p:nvPr>
            <p:ph type="sldNum" sz="quarter" idx="12"/>
          </p:nvPr>
        </p:nvSpPr>
        <p:spPr>
          <a:xfrm>
            <a:off x="1069975" y="6354763"/>
            <a:ext cx="1520825" cy="366712"/>
          </a:xfrm>
        </p:spPr>
        <p:txBody>
          <a:bodyPr/>
          <a:lstStyle>
            <a:lvl1pPr>
              <a:defRPr/>
            </a:lvl1pPr>
          </a:lstStyle>
          <a:p>
            <a:pPr>
              <a:defRPr/>
            </a:pPr>
            <a:fld id="{1809C515-98D1-4189-BE23-A5A362DD4D1F}" type="slidenum">
              <a:rPr lang="it-IT" altLang="it-IT"/>
              <a:pPr>
                <a:defRPr/>
              </a:pPr>
              <a:t>‹N›</a:t>
            </a:fld>
            <a:endParaRPr lang="it-IT" altLang="it-IT"/>
          </a:p>
        </p:txBody>
      </p:sp>
    </p:spTree>
    <p:extLst>
      <p:ext uri="{BB962C8B-B14F-4D97-AF65-F5344CB8AC3E}">
        <p14:creationId xmlns:p14="http://schemas.microsoft.com/office/powerpoint/2010/main" val="22065978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457200" y="1219200"/>
            <a:ext cx="4041648"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632198" y="1216152"/>
            <a:ext cx="4041648"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C92C5C1C-499D-41B6-B650-7FC7A75352ED}" type="slidenum">
              <a:rPr lang="it-IT" altLang="it-IT"/>
              <a:pPr>
                <a:defRPr/>
              </a:pPr>
              <a:t>‹N›</a:t>
            </a:fld>
            <a:endParaRPr lang="it-IT" altLang="it-IT"/>
          </a:p>
        </p:txBody>
      </p:sp>
    </p:spTree>
    <p:extLst>
      <p:ext uri="{BB962C8B-B14F-4D97-AF65-F5344CB8AC3E}">
        <p14:creationId xmlns:p14="http://schemas.microsoft.com/office/powerpoint/2010/main" val="235255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11" name="Segnaposto contenuto 10"/>
          <p:cNvSpPr>
            <a:spLocks noGrp="1"/>
          </p:cNvSpPr>
          <p:nvPr>
            <p:ph sz="quarter" idx="2"/>
          </p:nvPr>
        </p:nvSpPr>
        <p:spPr>
          <a:xfrm>
            <a:off x="457200" y="2133600"/>
            <a:ext cx="40386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quarter" idx="4"/>
          </p:nvPr>
        </p:nvSpPr>
        <p:spPr>
          <a:xfrm>
            <a:off x="4648200" y="2133600"/>
            <a:ext cx="40386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13"/>
          <p:cNvSpPr>
            <a:spLocks noGrp="1"/>
          </p:cNvSpPr>
          <p:nvPr>
            <p:ph type="dt" sz="half" idx="10"/>
          </p:nvPr>
        </p:nvSpPr>
        <p:spPr/>
        <p:txBody>
          <a:bodyPr/>
          <a:lstStyle>
            <a:lvl1pPr>
              <a:defRPr/>
            </a:lvl1pPr>
          </a:lstStyle>
          <a:p>
            <a:pPr>
              <a:defRPr/>
            </a:pPr>
            <a:endParaRPr lang="it-IT"/>
          </a:p>
        </p:txBody>
      </p:sp>
      <p:sp>
        <p:nvSpPr>
          <p:cNvPr id="8" name="Segnaposto piè di pagina 2"/>
          <p:cNvSpPr>
            <a:spLocks noGrp="1"/>
          </p:cNvSpPr>
          <p:nvPr>
            <p:ph type="ftr" sz="quarter" idx="11"/>
          </p:nvPr>
        </p:nvSpPr>
        <p:spPr/>
        <p:txBody>
          <a:bodyPr/>
          <a:lstStyle>
            <a:lvl1pPr>
              <a:defRPr/>
            </a:lvl1pPr>
          </a:lstStyle>
          <a:p>
            <a:pPr>
              <a:defRPr/>
            </a:pPr>
            <a:endParaRPr lang="it-IT"/>
          </a:p>
        </p:txBody>
      </p:sp>
      <p:sp>
        <p:nvSpPr>
          <p:cNvPr id="9" name="Segnaposto numero diapositiva 22"/>
          <p:cNvSpPr>
            <a:spLocks noGrp="1"/>
          </p:cNvSpPr>
          <p:nvPr>
            <p:ph type="sldNum" sz="quarter" idx="12"/>
          </p:nvPr>
        </p:nvSpPr>
        <p:spPr/>
        <p:txBody>
          <a:bodyPr/>
          <a:lstStyle>
            <a:lvl1pPr>
              <a:defRPr/>
            </a:lvl1pPr>
          </a:lstStyle>
          <a:p>
            <a:pPr>
              <a:defRPr/>
            </a:pPr>
            <a:fld id="{28B8AD21-93FD-48BA-AF48-CB5B55B652DC}" type="slidenum">
              <a:rPr lang="it-IT" altLang="it-IT"/>
              <a:pPr>
                <a:defRPr/>
              </a:pPr>
              <a:t>‹N›</a:t>
            </a:fld>
            <a:endParaRPr lang="it-IT" altLang="it-IT"/>
          </a:p>
        </p:txBody>
      </p:sp>
    </p:spTree>
    <p:extLst>
      <p:ext uri="{BB962C8B-B14F-4D97-AF65-F5344CB8AC3E}">
        <p14:creationId xmlns:p14="http://schemas.microsoft.com/office/powerpoint/2010/main" val="223524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Triangolo isosce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olo 1"/>
          <p:cNvSpPr>
            <a:spLocks noGrp="1"/>
          </p:cNvSpPr>
          <p:nvPr>
            <p:ph type="title"/>
          </p:nvPr>
        </p:nvSpPr>
        <p:spPr>
          <a:xfrm>
            <a:off x="457200" y="228600"/>
            <a:ext cx="8229600" cy="914400"/>
          </a:xfrm>
        </p:spPr>
        <p:txBody>
          <a:bodyPr/>
          <a:lstStyle/>
          <a:p>
            <a:r>
              <a:rPr lang="it-IT" smtClean="0"/>
              <a:t>Fare clic per modificare lo stile del titolo</a:t>
            </a:r>
            <a:endParaRPr lang="en-US"/>
          </a:p>
        </p:txBody>
      </p:sp>
      <p:sp>
        <p:nvSpPr>
          <p:cNvPr id="4" name="Segnaposto data 2"/>
          <p:cNvSpPr>
            <a:spLocks noGrp="1"/>
          </p:cNvSpPr>
          <p:nvPr>
            <p:ph type="dt" sz="half" idx="10"/>
          </p:nvPr>
        </p:nvSpPr>
        <p:spPr/>
        <p:txBody>
          <a:bodyPr/>
          <a:lstStyle>
            <a:lvl1pPr>
              <a:defRPr/>
            </a:lvl1pPr>
          </a:lstStyle>
          <a:p>
            <a:pPr>
              <a:defRPr/>
            </a:pPr>
            <a:endParaRPr lang="it-IT"/>
          </a:p>
        </p:txBody>
      </p:sp>
      <p:sp>
        <p:nvSpPr>
          <p:cNvPr id="5" name="Segnaposto piè di pagina 3"/>
          <p:cNvSpPr>
            <a:spLocks noGrp="1"/>
          </p:cNvSpPr>
          <p:nvPr>
            <p:ph type="ftr" sz="quarter" idx="11"/>
          </p:nvPr>
        </p:nvSpPr>
        <p:spPr/>
        <p:txBody>
          <a:bodyPr/>
          <a:lstStyle>
            <a:lvl1pPr>
              <a:defRPr/>
            </a:lvl1pPr>
          </a:lstStyle>
          <a:p>
            <a:pPr>
              <a:defRPr/>
            </a:pPr>
            <a:endParaRPr lang="it-IT"/>
          </a:p>
        </p:txBody>
      </p:sp>
      <p:sp>
        <p:nvSpPr>
          <p:cNvPr id="6" name="Segnaposto numero diapositiva 4"/>
          <p:cNvSpPr>
            <a:spLocks noGrp="1"/>
          </p:cNvSpPr>
          <p:nvPr>
            <p:ph type="sldNum" sz="quarter" idx="12"/>
          </p:nvPr>
        </p:nvSpPr>
        <p:spPr/>
        <p:txBody>
          <a:bodyPr/>
          <a:lstStyle>
            <a:lvl1pPr>
              <a:defRPr/>
            </a:lvl1pPr>
          </a:lstStyle>
          <a:p>
            <a:pPr>
              <a:defRPr/>
            </a:pPr>
            <a:fld id="{840FC6A1-1CFB-4011-81D2-EE4B2FA3A6EA}" type="slidenum">
              <a:rPr lang="it-IT" altLang="it-IT"/>
              <a:pPr>
                <a:defRPr/>
              </a:pPr>
              <a:t>‹N›</a:t>
            </a:fld>
            <a:endParaRPr lang="it-IT" altLang="it-IT"/>
          </a:p>
        </p:txBody>
      </p:sp>
    </p:spTree>
    <p:extLst>
      <p:ext uri="{BB962C8B-B14F-4D97-AF65-F5344CB8AC3E}">
        <p14:creationId xmlns:p14="http://schemas.microsoft.com/office/powerpoint/2010/main" val="18777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Connettore 1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3" name="Triangolo isosce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Segnaposto data 1"/>
          <p:cNvSpPr>
            <a:spLocks noGrp="1"/>
          </p:cNvSpPr>
          <p:nvPr>
            <p:ph type="dt" sz="half" idx="10"/>
          </p:nvPr>
        </p:nvSpPr>
        <p:spPr/>
        <p:txBody>
          <a:bodyPr/>
          <a:lstStyle>
            <a:lvl1pPr>
              <a:defRPr/>
            </a:lvl1pPr>
          </a:lstStyle>
          <a:p>
            <a:pPr>
              <a:defRPr/>
            </a:pPr>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3"/>
          <p:cNvSpPr>
            <a:spLocks noGrp="1"/>
          </p:cNvSpPr>
          <p:nvPr>
            <p:ph type="sldNum" sz="quarter" idx="12"/>
          </p:nvPr>
        </p:nvSpPr>
        <p:spPr/>
        <p:txBody>
          <a:bodyPr/>
          <a:lstStyle>
            <a:lvl1pPr>
              <a:defRPr/>
            </a:lvl1pPr>
          </a:lstStyle>
          <a:p>
            <a:pPr>
              <a:defRPr/>
            </a:pPr>
            <a:fld id="{E12FF72A-F45D-4D08-A658-2D53B5CD19C5}" type="slidenum">
              <a:rPr lang="it-IT" altLang="it-IT"/>
              <a:pPr>
                <a:defRPr/>
              </a:pPr>
              <a:t>‹N›</a:t>
            </a:fld>
            <a:endParaRPr lang="it-IT" altLang="it-IT"/>
          </a:p>
        </p:txBody>
      </p:sp>
    </p:spTree>
    <p:extLst>
      <p:ext uri="{BB962C8B-B14F-4D97-AF65-F5344CB8AC3E}">
        <p14:creationId xmlns:p14="http://schemas.microsoft.com/office/powerpoint/2010/main" val="127018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 name="Connettore 1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7" name="Triangolo isoscele 1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olo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2" name="Segnaposto contenuto 11"/>
          <p:cNvSpPr>
            <a:spLocks noGrp="1"/>
          </p:cNvSpPr>
          <p:nvPr>
            <p:ph sz="quarter" idx="1"/>
          </p:nvPr>
        </p:nvSpPr>
        <p:spPr>
          <a:xfrm>
            <a:off x="304800" y="304800"/>
            <a:ext cx="57150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Segnaposto data 4"/>
          <p:cNvSpPr>
            <a:spLocks noGrp="1"/>
          </p:cNvSpPr>
          <p:nvPr>
            <p:ph type="dt" sz="half" idx="10"/>
          </p:nvPr>
        </p:nvSpPr>
        <p:spPr/>
        <p:txBody>
          <a:bodyPr/>
          <a:lstStyle>
            <a:lvl1pPr>
              <a:defRPr/>
            </a:lvl1pPr>
          </a:lstStyle>
          <a:p>
            <a:pPr>
              <a:defRPr/>
            </a:pPr>
            <a:endParaRPr lang="it-IT"/>
          </a:p>
        </p:txBody>
      </p:sp>
      <p:sp>
        <p:nvSpPr>
          <p:cNvPr id="9" name="Segnaposto piè di pagina 5"/>
          <p:cNvSpPr>
            <a:spLocks noGrp="1"/>
          </p:cNvSpPr>
          <p:nvPr>
            <p:ph type="ftr" sz="quarter" idx="11"/>
          </p:nvPr>
        </p:nvSpPr>
        <p:spPr/>
        <p:txBody>
          <a:bodyPr/>
          <a:lstStyle>
            <a:lvl1pPr>
              <a:defRPr/>
            </a:lvl1pPr>
          </a:lstStyle>
          <a:p>
            <a:pPr>
              <a:defRPr/>
            </a:pPr>
            <a:endParaRPr lang="it-IT"/>
          </a:p>
        </p:txBody>
      </p:sp>
      <p:sp>
        <p:nvSpPr>
          <p:cNvPr id="10" name="Segnaposto numero diapositiva 6"/>
          <p:cNvSpPr>
            <a:spLocks noGrp="1"/>
          </p:cNvSpPr>
          <p:nvPr>
            <p:ph type="sldNum" sz="quarter" idx="12"/>
          </p:nvPr>
        </p:nvSpPr>
        <p:spPr/>
        <p:txBody>
          <a:bodyPr/>
          <a:lstStyle>
            <a:lvl1pPr>
              <a:defRPr/>
            </a:lvl1pPr>
          </a:lstStyle>
          <a:p>
            <a:pPr>
              <a:defRPr/>
            </a:pPr>
            <a:fld id="{B738B921-40A3-46EB-9527-877E75A474C0}" type="slidenum">
              <a:rPr lang="it-IT" altLang="it-IT"/>
              <a:pPr>
                <a:defRPr/>
              </a:pPr>
              <a:t>‹N›</a:t>
            </a:fld>
            <a:endParaRPr lang="it-IT" altLang="it-IT"/>
          </a:p>
        </p:txBody>
      </p:sp>
    </p:spTree>
    <p:extLst>
      <p:ext uri="{BB962C8B-B14F-4D97-AF65-F5344CB8AC3E}">
        <p14:creationId xmlns:p14="http://schemas.microsoft.com/office/powerpoint/2010/main" val="145661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solidFill>
          <a:schemeClr val="bg2"/>
        </a:solidFill>
        <a:effectLst/>
      </p:bgPr>
    </p:bg>
    <p:spTree>
      <p:nvGrpSpPr>
        <p:cNvPr id="1" name=""/>
        <p:cNvGrpSpPr/>
        <p:nvPr/>
      </p:nvGrpSpPr>
      <p:grpSpPr>
        <a:xfrm>
          <a:off x="0" y="0"/>
          <a:ext cx="0" cy="0"/>
          <a:chOff x="0" y="0"/>
          <a:chExt cx="0" cy="0"/>
        </a:xfrm>
      </p:grpSpPr>
      <p:sp>
        <p:nvSpPr>
          <p:cNvPr id="5" name="Connettore 1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 name="Triangolo isosce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ttangolo 14"/>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8" name="Segnaposto data 4"/>
          <p:cNvSpPr>
            <a:spLocks noGrp="1"/>
          </p:cNvSpPr>
          <p:nvPr>
            <p:ph type="dt" sz="half" idx="10"/>
          </p:nvPr>
        </p:nvSpPr>
        <p:spPr/>
        <p:txBody>
          <a:bodyPr/>
          <a:lstStyle>
            <a:lvl1pPr>
              <a:defRPr/>
            </a:lvl1pPr>
          </a:lstStyle>
          <a:p>
            <a:pPr>
              <a:defRPr/>
            </a:pPr>
            <a:endParaRPr lang="it-IT"/>
          </a:p>
        </p:txBody>
      </p:sp>
      <p:sp>
        <p:nvSpPr>
          <p:cNvPr id="9" name="Segnaposto piè di pagina 5"/>
          <p:cNvSpPr>
            <a:spLocks noGrp="1"/>
          </p:cNvSpPr>
          <p:nvPr>
            <p:ph type="ftr" sz="quarter" idx="11"/>
          </p:nvPr>
        </p:nvSpPr>
        <p:spPr/>
        <p:txBody>
          <a:bodyPr/>
          <a:lstStyle>
            <a:lvl1pPr>
              <a:defRPr/>
            </a:lvl1pPr>
          </a:lstStyle>
          <a:p>
            <a:pPr>
              <a:defRPr/>
            </a:pPr>
            <a:endParaRPr lang="it-IT"/>
          </a:p>
        </p:txBody>
      </p:sp>
      <p:sp>
        <p:nvSpPr>
          <p:cNvPr id="10" name="Segnaposto numero diapositiva 6"/>
          <p:cNvSpPr>
            <a:spLocks noGrp="1"/>
          </p:cNvSpPr>
          <p:nvPr>
            <p:ph type="sldNum" sz="quarter" idx="12"/>
          </p:nvPr>
        </p:nvSpPr>
        <p:spPr/>
        <p:txBody>
          <a:bodyPr/>
          <a:lstStyle>
            <a:lvl1pPr>
              <a:defRPr/>
            </a:lvl1pPr>
          </a:lstStyle>
          <a:p>
            <a:pPr>
              <a:defRPr/>
            </a:pPr>
            <a:fld id="{9269EBEB-75D3-480B-9EAB-220A3A9063C5}" type="slidenum">
              <a:rPr lang="it-IT" altLang="it-IT"/>
              <a:pPr>
                <a:defRPr/>
              </a:pPr>
              <a:t>‹N›</a:t>
            </a:fld>
            <a:endParaRPr lang="it-IT" altLang="it-IT"/>
          </a:p>
        </p:txBody>
      </p:sp>
    </p:spTree>
    <p:extLst>
      <p:ext uri="{BB962C8B-B14F-4D97-AF65-F5344CB8AC3E}">
        <p14:creationId xmlns:p14="http://schemas.microsoft.com/office/powerpoint/2010/main" val="38363753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4" name="Segnaposto data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it-IT"/>
          </a:p>
        </p:txBody>
      </p:sp>
      <p:sp>
        <p:nvSpPr>
          <p:cNvPr id="3" name="Segnaposto piè di pagina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it-IT"/>
          </a:p>
        </p:txBody>
      </p:sp>
      <p:sp>
        <p:nvSpPr>
          <p:cNvPr id="23" name="Segnaposto numero diapositiva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9EA3D725-E9A7-4229-B293-9B0702279AD6}" type="slidenum">
              <a:rPr lang="it-IT" altLang="it-IT"/>
              <a:pPr>
                <a:defRPr/>
              </a:pPr>
              <a:t>‹N›</a:t>
            </a:fld>
            <a:endParaRPr lang="it-IT" altLang="it-IT"/>
          </a:p>
        </p:txBody>
      </p:sp>
      <p:sp>
        <p:nvSpPr>
          <p:cNvPr id="1031" name="Connettore 1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32" name="Connettore 1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Triangolo isosce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079" r:id="rId1"/>
    <p:sldLayoutId id="2147484070" r:id="rId2"/>
    <p:sldLayoutId id="2147484080" r:id="rId3"/>
    <p:sldLayoutId id="2147484071" r:id="rId4"/>
    <p:sldLayoutId id="2147484072" r:id="rId5"/>
    <p:sldLayoutId id="2147484081" r:id="rId6"/>
    <p:sldLayoutId id="2147484082" r:id="rId7"/>
    <p:sldLayoutId id="2147484083" r:id="rId8"/>
    <p:sldLayoutId id="2147484084" r:id="rId9"/>
    <p:sldLayoutId id="2147484073" r:id="rId10"/>
    <p:sldLayoutId id="2147484085" r:id="rId11"/>
    <p:sldLayoutId id="2147484074" r:id="rId12"/>
    <p:sldLayoutId id="2147484075" r:id="rId13"/>
    <p:sldLayoutId id="2147484076" r:id="rId14"/>
    <p:sldLayoutId id="2147484077" r:id="rId15"/>
    <p:sldLayoutId id="2147484078" r:id="rId16"/>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anose="02050604050505020204" pitchFamily="18" charset="0"/>
        </a:defRPr>
      </a:lvl2pPr>
      <a:lvl3pPr algn="l" rtl="0" eaLnBrk="0" fontAlgn="base" hangingPunct="0">
        <a:spcBef>
          <a:spcPct val="0"/>
        </a:spcBef>
        <a:spcAft>
          <a:spcPct val="0"/>
        </a:spcAft>
        <a:defRPr sz="3200">
          <a:solidFill>
            <a:schemeClr val="tx2"/>
          </a:solidFill>
          <a:latin typeface="Bookman Old Style" panose="02050604050505020204" pitchFamily="18" charset="0"/>
        </a:defRPr>
      </a:lvl3pPr>
      <a:lvl4pPr algn="l" rtl="0" eaLnBrk="0" fontAlgn="base" hangingPunct="0">
        <a:spcBef>
          <a:spcPct val="0"/>
        </a:spcBef>
        <a:spcAft>
          <a:spcPct val="0"/>
        </a:spcAft>
        <a:defRPr sz="3200">
          <a:solidFill>
            <a:schemeClr val="tx2"/>
          </a:solidFill>
          <a:latin typeface="Bookman Old Style" panose="02050604050505020204" pitchFamily="18" charset="0"/>
        </a:defRPr>
      </a:lvl4pPr>
      <a:lvl5pPr algn="l" rtl="0" eaLnBrk="0" fontAlgn="base" hangingPunct="0">
        <a:spcBef>
          <a:spcPct val="0"/>
        </a:spcBef>
        <a:spcAft>
          <a:spcPct val="0"/>
        </a:spcAft>
        <a:defRPr sz="3200">
          <a:solidFill>
            <a:schemeClr val="tx2"/>
          </a:solidFill>
          <a:latin typeface="Bookman Old Style" panose="02050604050505020204" pitchFamily="18" charset="0"/>
        </a:defRPr>
      </a:lvl5pPr>
      <a:lvl6pPr marL="457200" algn="l" rtl="0" fontAlgn="base">
        <a:spcBef>
          <a:spcPct val="0"/>
        </a:spcBef>
        <a:spcAft>
          <a:spcPct val="0"/>
        </a:spcAft>
        <a:defRPr sz="3200">
          <a:solidFill>
            <a:schemeClr val="tx2"/>
          </a:solidFill>
          <a:latin typeface="Bookman Old Style" panose="02050604050505020204" pitchFamily="18" charset="0"/>
        </a:defRPr>
      </a:lvl6pPr>
      <a:lvl7pPr marL="914400" algn="l" rtl="0" fontAlgn="base">
        <a:spcBef>
          <a:spcPct val="0"/>
        </a:spcBef>
        <a:spcAft>
          <a:spcPct val="0"/>
        </a:spcAft>
        <a:defRPr sz="3200">
          <a:solidFill>
            <a:schemeClr val="tx2"/>
          </a:solidFill>
          <a:latin typeface="Bookman Old Style" panose="02050604050505020204" pitchFamily="18" charset="0"/>
        </a:defRPr>
      </a:lvl7pPr>
      <a:lvl8pPr marL="1371600" algn="l" rtl="0" fontAlgn="base">
        <a:spcBef>
          <a:spcPct val="0"/>
        </a:spcBef>
        <a:spcAft>
          <a:spcPct val="0"/>
        </a:spcAft>
        <a:defRPr sz="3200">
          <a:solidFill>
            <a:schemeClr val="tx2"/>
          </a:solidFill>
          <a:latin typeface="Bookman Old Style" panose="02050604050505020204" pitchFamily="18" charset="0"/>
        </a:defRPr>
      </a:lvl8pPr>
      <a:lvl9pPr marL="1828800" algn="l" rtl="0" fontAlgn="base">
        <a:spcBef>
          <a:spcPct val="0"/>
        </a:spcBef>
        <a:spcAft>
          <a:spcPct val="0"/>
        </a:spcAft>
        <a:defRPr sz="3200">
          <a:solidFill>
            <a:schemeClr val="tx2"/>
          </a:solidFill>
          <a:latin typeface="Bookman Old Style" panose="02050604050505020204"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6.xml"/><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258888" y="3716338"/>
            <a:ext cx="6858000" cy="1152525"/>
          </a:xfrm>
        </p:spPr>
        <p:txBody>
          <a:bodyPr/>
          <a:lstStyle/>
          <a:p>
            <a:pPr eaLnBrk="1" hangingPunct="1"/>
            <a:r>
              <a:rPr lang="it-IT" altLang="it-IT" sz="3600" b="1" smtClean="0">
                <a:solidFill>
                  <a:schemeClr val="accent1"/>
                </a:solidFill>
              </a:rPr>
              <a:t>L’artrite reumatoide:</a:t>
            </a:r>
            <a:br>
              <a:rPr lang="it-IT" altLang="it-IT" sz="3600" b="1" smtClean="0">
                <a:solidFill>
                  <a:schemeClr val="accent1"/>
                </a:solidFill>
              </a:rPr>
            </a:br>
            <a:r>
              <a:rPr lang="it-IT" altLang="it-IT" sz="3600" b="1" smtClean="0">
                <a:solidFill>
                  <a:schemeClr val="accent1"/>
                </a:solidFill>
              </a:rPr>
              <a:t>strategie di riabilitazione</a:t>
            </a:r>
          </a:p>
        </p:txBody>
      </p:sp>
      <p:sp>
        <p:nvSpPr>
          <p:cNvPr id="9219" name="Rectangle 1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3A1EF4E-BDB2-4AF1-8FF7-9D6B565BC6DB}" type="slidenum">
              <a:rPr lang="it-IT" altLang="it-IT" sz="1000" smtClean="0">
                <a:latin typeface="Arial" charset="0"/>
              </a:rPr>
              <a:pPr/>
              <a:t>1</a:t>
            </a:fld>
            <a:endParaRPr lang="it-IT" altLang="it-IT" sz="1000" smtClean="0">
              <a:latin typeface="Arial" charset="0"/>
            </a:endParaRPr>
          </a:p>
        </p:txBody>
      </p:sp>
      <p:sp>
        <p:nvSpPr>
          <p:cNvPr id="3" name="Sottotitolo 2"/>
          <p:cNvSpPr>
            <a:spLocks noGrp="1"/>
          </p:cNvSpPr>
          <p:nvPr>
            <p:ph type="subTitle" idx="1"/>
          </p:nvPr>
        </p:nvSpPr>
        <p:spPr/>
        <p:txBody>
          <a:bodyPr>
            <a:normAutofit/>
          </a:bodyPr>
          <a:lstStyle/>
          <a:p>
            <a:pPr eaLnBrk="1" fontAlgn="auto" hangingPunct="1">
              <a:spcAft>
                <a:spcPts val="0"/>
              </a:spcAft>
              <a:buFont typeface="Wingdings 3"/>
              <a:buNone/>
              <a:defRPr/>
            </a:pPr>
            <a:r>
              <a:rPr lang="it-IT" sz="2400" b="1" dirty="0" smtClean="0"/>
              <a:t>AA 2019/2020 – Antonella </a:t>
            </a:r>
            <a:r>
              <a:rPr lang="it-IT" sz="2400" b="1" dirty="0" err="1" smtClean="0"/>
              <a:t>Monticco</a:t>
            </a:r>
            <a:endParaRPr lang="it-IT" sz="24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19113" y="44450"/>
            <a:ext cx="8229600" cy="1143000"/>
          </a:xfrm>
        </p:spPr>
        <p:txBody>
          <a:bodyPr>
            <a:normAutofit fontScale="90000"/>
          </a:bodyPr>
          <a:lstStyle/>
          <a:p>
            <a:pPr eaLnBrk="1" fontAlgn="auto" hangingPunct="1">
              <a:spcAft>
                <a:spcPts val="0"/>
              </a:spcAft>
              <a:defRPr/>
            </a:pPr>
            <a:r>
              <a:rPr lang="it-IT" altLang="it-IT" sz="4000" dirty="0" err="1" smtClean="0">
                <a:solidFill>
                  <a:schemeClr val="accent1"/>
                </a:solidFill>
              </a:rPr>
              <a:t>Red</a:t>
            </a:r>
            <a:r>
              <a:rPr lang="it-IT" altLang="it-IT" sz="4000" dirty="0" smtClean="0">
                <a:solidFill>
                  <a:schemeClr val="accent1"/>
                </a:solidFill>
              </a:rPr>
              <a:t> </a:t>
            </a:r>
            <a:r>
              <a:rPr lang="it-IT" altLang="it-IT" sz="4000" dirty="0" err="1" smtClean="0">
                <a:solidFill>
                  <a:schemeClr val="accent1"/>
                </a:solidFill>
              </a:rPr>
              <a:t>flags</a:t>
            </a:r>
            <a:r>
              <a:rPr lang="it-IT" altLang="it-IT" sz="4000" dirty="0" smtClean="0">
                <a:solidFill>
                  <a:schemeClr val="accent1"/>
                </a:solidFill>
              </a:rPr>
              <a:t> per la diagnosi precoce dell’Artrite Reumatoide</a:t>
            </a:r>
          </a:p>
        </p:txBody>
      </p:sp>
      <p:sp>
        <p:nvSpPr>
          <p:cNvPr id="1843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170651D-ACD4-4A2F-BEA3-7276033A11BF}" type="slidenum">
              <a:rPr lang="it-IT" altLang="it-IT" sz="1000" smtClean="0">
                <a:latin typeface="Arial" charset="0"/>
              </a:rPr>
              <a:pPr/>
              <a:t>10</a:t>
            </a:fld>
            <a:endParaRPr lang="it-IT" altLang="it-IT" sz="1000" smtClean="0">
              <a:latin typeface="Arial" charset="0"/>
            </a:endParaRPr>
          </a:p>
        </p:txBody>
      </p:sp>
      <p:sp>
        <p:nvSpPr>
          <p:cNvPr id="18436" name="Rectangle 3"/>
          <p:cNvSpPr>
            <a:spLocks noGrp="1" noChangeArrowheads="1"/>
          </p:cNvSpPr>
          <p:nvPr>
            <p:ph sz="quarter" idx="1"/>
          </p:nvPr>
        </p:nvSpPr>
        <p:spPr>
          <a:xfrm>
            <a:off x="457200" y="1557338"/>
            <a:ext cx="8435975" cy="4687887"/>
          </a:xfrm>
        </p:spPr>
        <p:txBody>
          <a:bodyPr/>
          <a:lstStyle/>
          <a:p>
            <a:pPr eaLnBrk="1" hangingPunct="1">
              <a:buClr>
                <a:srgbClr val="FF0000"/>
              </a:buClr>
              <a:buFont typeface="Wingdings" pitchFamily="2" charset="2"/>
              <a:buChar char="P"/>
            </a:pPr>
            <a:r>
              <a:rPr lang="it-IT" altLang="it-IT" smtClean="0"/>
              <a:t>Tumefazione a carico di 3 o più articolazioni, persistente da più di 12 settimane</a:t>
            </a:r>
          </a:p>
          <a:p>
            <a:pPr eaLnBrk="1" hangingPunct="1">
              <a:buClr>
                <a:srgbClr val="FF0000"/>
              </a:buClr>
              <a:buFont typeface="Wingdings" pitchFamily="2" charset="2"/>
              <a:buChar char="P"/>
            </a:pPr>
            <a:r>
              <a:rPr lang="it-IT" altLang="it-IT" smtClean="0"/>
              <a:t>Dolore a livello dei polsi e delle piccole articolazioni di mani e piedi:</a:t>
            </a:r>
          </a:p>
          <a:p>
            <a:pPr lvl="1" eaLnBrk="1" hangingPunct="1">
              <a:buClr>
                <a:schemeClr val="tx1"/>
              </a:buClr>
              <a:buFont typeface="Wingdings" pitchFamily="2" charset="2"/>
              <a:buChar char="à"/>
            </a:pPr>
            <a:r>
              <a:rPr lang="it-IT" altLang="it-IT" smtClean="0"/>
              <a:t>Metacarpo-falangee</a:t>
            </a:r>
          </a:p>
          <a:p>
            <a:pPr lvl="1" eaLnBrk="1" hangingPunct="1">
              <a:buClr>
                <a:schemeClr val="tx1"/>
              </a:buClr>
              <a:buFont typeface="Wingdings" pitchFamily="2" charset="2"/>
              <a:buChar char="à"/>
            </a:pPr>
            <a:r>
              <a:rPr lang="it-IT" altLang="it-IT" smtClean="0"/>
              <a:t>Interfalangee prossimali</a:t>
            </a:r>
          </a:p>
          <a:p>
            <a:pPr lvl="1" eaLnBrk="1" hangingPunct="1">
              <a:buClr>
                <a:schemeClr val="tx1"/>
              </a:buClr>
              <a:buFont typeface="Wingdings" pitchFamily="2" charset="2"/>
              <a:buChar char="à"/>
            </a:pPr>
            <a:r>
              <a:rPr lang="it-IT" altLang="it-IT" smtClean="0"/>
              <a:t>Metatarso- falangee</a:t>
            </a:r>
          </a:p>
          <a:p>
            <a:pPr eaLnBrk="1" hangingPunct="1">
              <a:buClr>
                <a:srgbClr val="FF0000"/>
              </a:buClr>
              <a:buFont typeface="Wingdings" pitchFamily="2" charset="2"/>
              <a:buChar char="P"/>
            </a:pPr>
            <a:r>
              <a:rPr lang="it-IT" altLang="it-IT" smtClean="0"/>
              <a:t>Rigidità al risveglio superiore a 30 minuti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it-IT" altLang="it-IT" b="1" i="1" smtClean="0">
                <a:solidFill>
                  <a:schemeClr val="accent1"/>
                </a:solidFill>
              </a:rPr>
              <a:t>La spalla.</a:t>
            </a:r>
          </a:p>
        </p:txBody>
      </p:sp>
      <p:sp>
        <p:nvSpPr>
          <p:cNvPr id="11059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91A6BDD-3903-41D6-BAD6-64B328638A45}" type="slidenum">
              <a:rPr lang="it-IT" altLang="it-IT" sz="1000" smtClean="0">
                <a:latin typeface="Arial" charset="0"/>
              </a:rPr>
              <a:pPr/>
              <a:t>100</a:t>
            </a:fld>
            <a:endParaRPr lang="it-IT" altLang="it-IT" sz="1000" smtClean="0">
              <a:latin typeface="Arial" charset="0"/>
            </a:endParaRPr>
          </a:p>
        </p:txBody>
      </p:sp>
      <p:sp>
        <p:nvSpPr>
          <p:cNvPr id="110596" name="Rectangle 3"/>
          <p:cNvSpPr>
            <a:spLocks noGrp="1" noChangeArrowheads="1"/>
          </p:cNvSpPr>
          <p:nvPr>
            <p:ph sz="quarter" idx="1"/>
          </p:nvPr>
        </p:nvSpPr>
        <p:spPr>
          <a:xfrm>
            <a:off x="179388" y="1844675"/>
            <a:ext cx="8964612" cy="4752975"/>
          </a:xfrm>
        </p:spPr>
        <p:txBody>
          <a:bodyPr/>
          <a:lstStyle/>
          <a:p>
            <a:pPr eaLnBrk="1" hangingPunct="1">
              <a:lnSpc>
                <a:spcPct val="80000"/>
              </a:lnSpc>
              <a:buClr>
                <a:srgbClr val="FFFF00"/>
              </a:buClr>
              <a:buFont typeface="Wingdings" pitchFamily="2" charset="2"/>
              <a:buChar char="è"/>
            </a:pPr>
            <a:r>
              <a:rPr lang="it-IT" altLang="it-IT" sz="2800" b="1" u="sng" smtClean="0">
                <a:sym typeface="Wingdings" pitchFamily="2" charset="2"/>
              </a:rPr>
              <a:t>Funzione di raggiungimento</a:t>
            </a:r>
            <a:r>
              <a:rPr lang="it-IT" altLang="it-IT" sz="2800" smtClean="0">
                <a:sym typeface="Wingdings" pitchFamily="2" charset="2"/>
              </a:rPr>
              <a:t>, con elementi di direzione, distanza e orientamento.</a:t>
            </a:r>
          </a:p>
          <a:p>
            <a:pPr eaLnBrk="1" hangingPunct="1">
              <a:lnSpc>
                <a:spcPct val="80000"/>
              </a:lnSpc>
              <a:buClr>
                <a:srgbClr val="FFFF00"/>
              </a:buClr>
              <a:buFont typeface="Wingdings" pitchFamily="2" charset="2"/>
              <a:buChar char="è"/>
            </a:pPr>
            <a:r>
              <a:rPr lang="it-IT" altLang="it-IT" sz="2800" smtClean="0"/>
              <a:t>L’A.R. colpisce l’articolazione acromion-claveare e la gleno-omerale, provocando una </a:t>
            </a:r>
            <a:r>
              <a:rPr lang="it-IT" altLang="it-IT" sz="2800" b="1" u="sng" smtClean="0"/>
              <a:t>retrazione precoce della capsula articolare</a:t>
            </a:r>
            <a:r>
              <a:rPr lang="it-IT" altLang="it-IT" sz="2800" smtClean="0"/>
              <a:t>, che fissa la spalla in adduzione e rotazione interna. </a:t>
            </a:r>
          </a:p>
          <a:p>
            <a:pPr eaLnBrk="1" hangingPunct="1">
              <a:lnSpc>
                <a:spcPct val="80000"/>
              </a:lnSpc>
              <a:buClr>
                <a:srgbClr val="FFFF00"/>
              </a:buClr>
              <a:buFont typeface="Wingdings" pitchFamily="2" charset="2"/>
              <a:buChar char="è"/>
            </a:pPr>
            <a:r>
              <a:rPr lang="it-IT" altLang="it-IT" sz="2800" b="1" u="sng" smtClean="0"/>
              <a:t>Fase di flogosi.</a:t>
            </a:r>
            <a:r>
              <a:rPr lang="it-IT" altLang="it-IT" sz="2800" smtClean="0"/>
              <a:t> Il pz si presenta in </a:t>
            </a:r>
            <a:r>
              <a:rPr lang="it-IT" altLang="it-IT" sz="2800" b="1" u="sng" smtClean="0"/>
              <a:t>atteggiamento di difesa</a:t>
            </a:r>
            <a:r>
              <a:rPr lang="it-IT" altLang="it-IT" sz="2800" smtClean="0"/>
              <a:t>: </a:t>
            </a:r>
          </a:p>
          <a:p>
            <a:pPr lvl="1" eaLnBrk="1" hangingPunct="1">
              <a:lnSpc>
                <a:spcPct val="80000"/>
              </a:lnSpc>
              <a:buClr>
                <a:srgbClr val="FFFF00"/>
              </a:buClr>
            </a:pPr>
            <a:r>
              <a:rPr lang="it-IT" altLang="it-IT" sz="2400" smtClean="0"/>
              <a:t>scapola elevata, anteposta, basculata esternamente, scollata nel margine mediale</a:t>
            </a:r>
          </a:p>
          <a:p>
            <a:pPr lvl="1" eaLnBrk="1" hangingPunct="1">
              <a:lnSpc>
                <a:spcPct val="80000"/>
              </a:lnSpc>
              <a:buClr>
                <a:srgbClr val="FFFF00"/>
              </a:buClr>
            </a:pPr>
            <a:r>
              <a:rPr lang="it-IT" altLang="it-IT" sz="2400" smtClean="0"/>
              <a:t>Braccio intraruotato, addotto</a:t>
            </a:r>
          </a:p>
          <a:p>
            <a:pPr lvl="1" eaLnBrk="1" hangingPunct="1">
              <a:lnSpc>
                <a:spcPct val="80000"/>
              </a:lnSpc>
              <a:buClr>
                <a:srgbClr val="FFFF00"/>
              </a:buClr>
            </a:pPr>
            <a:r>
              <a:rPr lang="it-IT" altLang="it-IT" sz="2400" smtClean="0"/>
              <a:t>Gomito semiflesso, lontano dal fianco, avambraccio pronato</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endParaRPr lang="it-IT" altLang="it-IT" smtClean="0"/>
          </a:p>
        </p:txBody>
      </p:sp>
      <p:sp>
        <p:nvSpPr>
          <p:cNvPr id="11161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19C6D4A-C60A-4331-9B6C-858F20B0CF8E}" type="slidenum">
              <a:rPr lang="it-IT" altLang="it-IT" sz="1000" smtClean="0">
                <a:latin typeface="Arial" charset="0"/>
              </a:rPr>
              <a:pPr/>
              <a:t>101</a:t>
            </a:fld>
            <a:endParaRPr lang="it-IT" altLang="it-IT" sz="1000" smtClean="0">
              <a:latin typeface="Arial" charset="0"/>
            </a:endParaRPr>
          </a:p>
        </p:txBody>
      </p:sp>
      <p:sp>
        <p:nvSpPr>
          <p:cNvPr id="111620" name="Rectangle 3"/>
          <p:cNvSpPr>
            <a:spLocks noGrp="1" noChangeArrowheads="1"/>
          </p:cNvSpPr>
          <p:nvPr>
            <p:ph sz="quarter" idx="1"/>
          </p:nvPr>
        </p:nvSpPr>
        <p:spPr>
          <a:xfrm>
            <a:off x="250825" y="1828800"/>
            <a:ext cx="8713788" cy="4768850"/>
          </a:xfrm>
        </p:spPr>
        <p:txBody>
          <a:bodyPr/>
          <a:lstStyle/>
          <a:p>
            <a:pPr eaLnBrk="1" hangingPunct="1">
              <a:lnSpc>
                <a:spcPct val="90000"/>
              </a:lnSpc>
            </a:pPr>
            <a:r>
              <a:rPr lang="it-IT" altLang="it-IT" smtClean="0"/>
              <a:t>Non richiedo spostamenti articolari, ma </a:t>
            </a:r>
            <a:r>
              <a:rPr lang="it-IT" altLang="it-IT" b="1" u="sng" smtClean="0"/>
              <a:t>finalizzo l’esercizio a</a:t>
            </a:r>
            <a:r>
              <a:rPr lang="it-IT" altLang="it-IT" smtClean="0"/>
              <a:t>:</a:t>
            </a:r>
          </a:p>
          <a:p>
            <a:pPr lvl="1" eaLnBrk="1" hangingPunct="1">
              <a:lnSpc>
                <a:spcPct val="90000"/>
              </a:lnSpc>
            </a:pPr>
            <a:r>
              <a:rPr lang="it-IT" altLang="it-IT" smtClean="0"/>
              <a:t>L’adattamento del tono muscolare e rilassamento delle contratture</a:t>
            </a:r>
          </a:p>
          <a:p>
            <a:pPr lvl="1" eaLnBrk="1" hangingPunct="1">
              <a:lnSpc>
                <a:spcPct val="90000"/>
              </a:lnSpc>
            </a:pPr>
            <a:r>
              <a:rPr lang="it-IT" altLang="it-IT" smtClean="0"/>
              <a:t>La ricostruzione di relazioni simmetriche tra gli emicingoli</a:t>
            </a:r>
          </a:p>
          <a:p>
            <a:pPr lvl="1" eaLnBrk="1" hangingPunct="1">
              <a:lnSpc>
                <a:spcPct val="90000"/>
              </a:lnSpc>
            </a:pPr>
            <a:r>
              <a:rPr lang="it-IT" altLang="it-IT" smtClean="0"/>
              <a:t>La capacità di organizzare una b.d.a. funzionale ai compiti del tronco e dell’arto superiore</a:t>
            </a:r>
          </a:p>
          <a:p>
            <a:pPr lvl="1" eaLnBrk="1" hangingPunct="1">
              <a:lnSpc>
                <a:spcPct val="90000"/>
              </a:lnSpc>
            </a:pPr>
            <a:r>
              <a:rPr lang="it-IT" altLang="it-IT" smtClean="0"/>
              <a:t>Ritorno della scapola in posizione fisiologica-funzionale</a:t>
            </a:r>
          </a:p>
          <a:p>
            <a:pPr eaLnBrk="1" hangingPunct="1">
              <a:lnSpc>
                <a:spcPct val="90000"/>
              </a:lnSpc>
            </a:pPr>
            <a:endParaRPr lang="it-IT" altLang="it-IT"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533400"/>
            <a:ext cx="8229600" cy="739775"/>
          </a:xfrm>
        </p:spPr>
        <p:txBody>
          <a:bodyPr/>
          <a:lstStyle/>
          <a:p>
            <a:pPr eaLnBrk="1" hangingPunct="1"/>
            <a:r>
              <a:rPr lang="it-IT" altLang="it-IT" smtClean="0">
                <a:solidFill>
                  <a:schemeClr val="accent1"/>
                </a:solidFill>
              </a:rPr>
              <a:t>Esercizi: alcuni esempi…</a:t>
            </a:r>
          </a:p>
        </p:txBody>
      </p:sp>
      <p:sp>
        <p:nvSpPr>
          <p:cNvPr id="112643"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1F7E1C3-5BFD-4E6A-8656-C49EA2CB5EE8}" type="slidenum">
              <a:rPr lang="it-IT" altLang="it-IT" sz="1000" smtClean="0">
                <a:latin typeface="Arial" charset="0"/>
              </a:rPr>
              <a:pPr/>
              <a:t>102</a:t>
            </a:fld>
            <a:endParaRPr lang="it-IT" altLang="it-IT" sz="1000" smtClean="0">
              <a:latin typeface="Arial" charset="0"/>
            </a:endParaRPr>
          </a:p>
        </p:txBody>
      </p:sp>
      <p:sp>
        <p:nvSpPr>
          <p:cNvPr id="112644" name="Rectangle 3"/>
          <p:cNvSpPr>
            <a:spLocks noGrp="1" noChangeArrowheads="1"/>
          </p:cNvSpPr>
          <p:nvPr>
            <p:ph sz="quarter" idx="1"/>
          </p:nvPr>
        </p:nvSpPr>
        <p:spPr>
          <a:xfrm>
            <a:off x="107950" y="1773238"/>
            <a:ext cx="4608513" cy="4824412"/>
          </a:xfrm>
        </p:spPr>
        <p:txBody>
          <a:bodyPr/>
          <a:lstStyle/>
          <a:p>
            <a:pPr eaLnBrk="1" hangingPunct="1"/>
            <a:r>
              <a:rPr lang="it-IT" altLang="it-IT" sz="2400" b="1" u="sng" smtClean="0"/>
              <a:t>In posizione supina</a:t>
            </a:r>
            <a:r>
              <a:rPr lang="it-IT" altLang="it-IT" sz="2400" smtClean="0"/>
              <a:t>, inizialmente: riconoscimenti in ambito pressorio con l’emicingolo coinvolto maggiormente e confronto con il controlaterale</a:t>
            </a:r>
          </a:p>
          <a:p>
            <a:pPr eaLnBrk="1" hangingPunct="1"/>
            <a:r>
              <a:rPr lang="it-IT" altLang="it-IT" sz="2400" b="1" u="sng" smtClean="0"/>
              <a:t>In posizione seduta</a:t>
            </a:r>
            <a:r>
              <a:rPr lang="it-IT" altLang="it-IT" sz="2400" smtClean="0"/>
              <a:t>: stessa richiesta, con variazione dei punti di applicazione delle resistenze a livello scapolare (spina, margine mediale, angolo inferiore)</a:t>
            </a:r>
          </a:p>
        </p:txBody>
      </p:sp>
      <p:sp>
        <p:nvSpPr>
          <p:cNvPr id="112645" name="Rectangle 4"/>
          <p:cNvSpPr>
            <a:spLocks noGrp="1" noChangeArrowheads="1"/>
          </p:cNvSpPr>
          <p:nvPr>
            <p:ph sz="quarter" idx="2"/>
          </p:nvPr>
        </p:nvSpPr>
        <p:spPr>
          <a:xfrm>
            <a:off x="5075238" y="1981200"/>
            <a:ext cx="3960812" cy="4687888"/>
          </a:xfrm>
        </p:spPr>
        <p:txBody>
          <a:bodyPr/>
          <a:lstStyle/>
          <a:p>
            <a:pPr eaLnBrk="1" hangingPunct="1"/>
            <a:r>
              <a:rPr lang="it-IT" altLang="it-IT" sz="2400" b="1" u="sng" smtClean="0"/>
              <a:t>Perché partire dalla scapola?</a:t>
            </a:r>
          </a:p>
          <a:p>
            <a:pPr eaLnBrk="1" hangingPunct="1">
              <a:buFont typeface="Wingdings" pitchFamily="2" charset="2"/>
              <a:buNone/>
            </a:pPr>
            <a:endParaRPr lang="it-IT" altLang="it-IT" sz="2400" smtClean="0"/>
          </a:p>
          <a:p>
            <a:pPr eaLnBrk="1" hangingPunct="1">
              <a:buFont typeface="Wingdings" pitchFamily="2" charset="2"/>
              <a:buNone/>
            </a:pPr>
            <a:r>
              <a:rPr lang="it-IT" altLang="it-IT" sz="2400" smtClean="0">
                <a:sym typeface="Wingdings" pitchFamily="2" charset="2"/>
              </a:rPr>
              <a:t> Perché quando muoviamo l’arto superiore, prima dobbiamo sistemare la scapola e la cavità glenoidea, in modo che la loro posizione sia ottimale per il movimento desiderato</a:t>
            </a:r>
            <a:endParaRPr lang="it-IT" altLang="it-IT" sz="24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74650" y="260350"/>
            <a:ext cx="8229600" cy="815975"/>
          </a:xfrm>
        </p:spPr>
        <p:txBody>
          <a:bodyPr/>
          <a:lstStyle/>
          <a:p>
            <a:pPr eaLnBrk="1" hangingPunct="1"/>
            <a:r>
              <a:rPr lang="it-IT" altLang="it-IT" b="1" i="1" smtClean="0">
                <a:solidFill>
                  <a:schemeClr val="accent1"/>
                </a:solidFill>
              </a:rPr>
              <a:t>In fase post-acuta:</a:t>
            </a:r>
          </a:p>
        </p:txBody>
      </p:sp>
      <p:sp>
        <p:nvSpPr>
          <p:cNvPr id="113667"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5D801FF-27F7-40EF-ABA9-8106E10EC928}" type="slidenum">
              <a:rPr lang="it-IT" altLang="it-IT" sz="1000" smtClean="0">
                <a:latin typeface="Arial" charset="0"/>
              </a:rPr>
              <a:pPr/>
              <a:t>103</a:t>
            </a:fld>
            <a:endParaRPr lang="it-IT" altLang="it-IT" sz="1000" smtClean="0">
              <a:latin typeface="Arial" charset="0"/>
            </a:endParaRPr>
          </a:p>
        </p:txBody>
      </p:sp>
      <p:sp>
        <p:nvSpPr>
          <p:cNvPr id="113668" name="Rectangle 3"/>
          <p:cNvSpPr>
            <a:spLocks noGrp="1" noChangeArrowheads="1"/>
          </p:cNvSpPr>
          <p:nvPr>
            <p:ph sz="quarter" idx="1"/>
          </p:nvPr>
        </p:nvSpPr>
        <p:spPr>
          <a:xfrm>
            <a:off x="34925" y="1773238"/>
            <a:ext cx="4032250" cy="4968875"/>
          </a:xfrm>
        </p:spPr>
        <p:txBody>
          <a:bodyPr/>
          <a:lstStyle/>
          <a:p>
            <a:pPr eaLnBrk="1" hangingPunct="1">
              <a:lnSpc>
                <a:spcPct val="90000"/>
              </a:lnSpc>
            </a:pPr>
            <a:r>
              <a:rPr lang="it-IT" altLang="it-IT" sz="2400" smtClean="0"/>
              <a:t>Comincio a chiedere </a:t>
            </a:r>
            <a:r>
              <a:rPr lang="it-IT" altLang="it-IT" sz="2400" b="1" u="sng" smtClean="0"/>
              <a:t>modesti spostamenti articolari</a:t>
            </a:r>
            <a:r>
              <a:rPr lang="it-IT" altLang="it-IT" sz="2400" smtClean="0"/>
              <a:t>: i movimenti del braccio più bloccati saranno extrarotazione e abduzione</a:t>
            </a:r>
          </a:p>
          <a:p>
            <a:pPr eaLnBrk="1" hangingPunct="1">
              <a:lnSpc>
                <a:spcPct val="90000"/>
              </a:lnSpc>
            </a:pPr>
            <a:r>
              <a:rPr lang="it-IT" altLang="it-IT" sz="2400" smtClean="0"/>
              <a:t>Comincio un </a:t>
            </a:r>
            <a:r>
              <a:rPr lang="it-IT" altLang="it-IT" sz="2400" b="1" u="sng" smtClean="0"/>
              <a:t>cauto coinvolgimento attivo muscolare</a:t>
            </a:r>
            <a:r>
              <a:rPr lang="it-IT" altLang="it-IT" sz="2400" smtClean="0"/>
              <a:t>: il pz deve ricominciare a confrontarsi col peso del braccio </a:t>
            </a:r>
          </a:p>
        </p:txBody>
      </p:sp>
      <p:sp>
        <p:nvSpPr>
          <p:cNvPr id="113669" name="Rectangle 4"/>
          <p:cNvSpPr>
            <a:spLocks noGrp="1" noChangeArrowheads="1"/>
          </p:cNvSpPr>
          <p:nvPr>
            <p:ph sz="quarter" idx="2"/>
          </p:nvPr>
        </p:nvSpPr>
        <p:spPr>
          <a:xfrm>
            <a:off x="4211638" y="1484313"/>
            <a:ext cx="4932362" cy="4968875"/>
          </a:xfrm>
        </p:spPr>
        <p:txBody>
          <a:bodyPr/>
          <a:lstStyle/>
          <a:p>
            <a:pPr eaLnBrk="1" hangingPunct="1">
              <a:lnSpc>
                <a:spcPct val="90000"/>
              </a:lnSpc>
              <a:buFont typeface="Wingdings" pitchFamily="2" charset="2"/>
              <a:buNone/>
            </a:pPr>
            <a:r>
              <a:rPr lang="it-IT" altLang="it-IT" sz="2400" b="1" u="sng" smtClean="0"/>
              <a:t>Obiettivi:</a:t>
            </a:r>
          </a:p>
          <a:p>
            <a:pPr eaLnBrk="1" hangingPunct="1">
              <a:lnSpc>
                <a:spcPct val="90000"/>
              </a:lnSpc>
            </a:pPr>
            <a:r>
              <a:rPr lang="it-IT" altLang="it-IT" sz="2400" smtClean="0"/>
              <a:t>Ottenere </a:t>
            </a:r>
            <a:r>
              <a:rPr lang="it-IT" altLang="it-IT" sz="2400" b="1" u="sng" smtClean="0"/>
              <a:t>frazionamento</a:t>
            </a:r>
            <a:r>
              <a:rPr lang="it-IT" altLang="it-IT" sz="2400" smtClean="0"/>
              <a:t> tra scapola e testa omerale (eliminare i compensi del non frazionamento come la rotazione del tronco nella retroposizione del cingolo; l’elevazione della spalla nell’anteposizione…)</a:t>
            </a:r>
          </a:p>
          <a:p>
            <a:pPr eaLnBrk="1" hangingPunct="1">
              <a:lnSpc>
                <a:spcPct val="90000"/>
              </a:lnSpc>
            </a:pPr>
            <a:r>
              <a:rPr lang="it-IT" altLang="it-IT" sz="2400" smtClean="0"/>
              <a:t>Ricostruire il </a:t>
            </a:r>
            <a:r>
              <a:rPr lang="it-IT" altLang="it-IT" sz="2400" b="1" u="sng" smtClean="0"/>
              <a:t>senso di posizione</a:t>
            </a:r>
            <a:r>
              <a:rPr lang="it-IT" altLang="it-IT" sz="2400" smtClean="0"/>
              <a:t> attraverso informazioni spaziali corrette</a:t>
            </a:r>
          </a:p>
          <a:p>
            <a:pPr eaLnBrk="1" hangingPunct="1">
              <a:lnSpc>
                <a:spcPct val="90000"/>
              </a:lnSpc>
            </a:pPr>
            <a:r>
              <a:rPr lang="it-IT" altLang="it-IT" sz="2400" smtClean="0"/>
              <a:t>Ripristino dei meccanismi di </a:t>
            </a:r>
            <a:r>
              <a:rPr lang="it-IT" altLang="it-IT" sz="2400" b="1" u="sng" smtClean="0"/>
              <a:t>controbilanciamento </a:t>
            </a:r>
            <a:r>
              <a:rPr lang="it-IT" altLang="it-IT" sz="2400" smtClean="0"/>
              <a:t>dell’arto superiore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68313" y="523875"/>
            <a:ext cx="8229600" cy="744538"/>
          </a:xfrm>
        </p:spPr>
        <p:txBody>
          <a:bodyPr/>
          <a:lstStyle/>
          <a:p>
            <a:pPr eaLnBrk="1" hangingPunct="1"/>
            <a:r>
              <a:rPr lang="it-IT" altLang="it-IT" sz="4000" b="1" u="sng" smtClean="0">
                <a:solidFill>
                  <a:schemeClr val="accent1"/>
                </a:solidFill>
              </a:rPr>
              <a:t>In fase di remissione:</a:t>
            </a:r>
          </a:p>
        </p:txBody>
      </p:sp>
      <p:sp>
        <p:nvSpPr>
          <p:cNvPr id="114691"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2729801-B6E8-44BA-8850-20318039E9A6}" type="slidenum">
              <a:rPr lang="it-IT" altLang="it-IT" sz="1000" smtClean="0">
                <a:latin typeface="Arial" charset="0"/>
              </a:rPr>
              <a:pPr/>
              <a:t>104</a:t>
            </a:fld>
            <a:endParaRPr lang="it-IT" altLang="it-IT" sz="1000" smtClean="0">
              <a:latin typeface="Arial" charset="0"/>
            </a:endParaRPr>
          </a:p>
        </p:txBody>
      </p:sp>
      <p:sp>
        <p:nvSpPr>
          <p:cNvPr id="114692" name="Rectangle 3"/>
          <p:cNvSpPr>
            <a:spLocks noGrp="1" noChangeArrowheads="1"/>
          </p:cNvSpPr>
          <p:nvPr>
            <p:ph sz="quarter" idx="1"/>
          </p:nvPr>
        </p:nvSpPr>
        <p:spPr>
          <a:xfrm>
            <a:off x="179388" y="1773238"/>
            <a:ext cx="4032250" cy="4608512"/>
          </a:xfrm>
        </p:spPr>
        <p:txBody>
          <a:bodyPr/>
          <a:lstStyle/>
          <a:p>
            <a:pPr eaLnBrk="1" hangingPunct="1">
              <a:lnSpc>
                <a:spcPct val="80000"/>
              </a:lnSpc>
            </a:pPr>
            <a:r>
              <a:rPr lang="it-IT" altLang="it-IT" sz="2400" smtClean="0"/>
              <a:t>Si richiedono spostamenti articolari e reclutamenti muscolari via via più intensi</a:t>
            </a:r>
          </a:p>
          <a:p>
            <a:pPr eaLnBrk="1" hangingPunct="1">
              <a:lnSpc>
                <a:spcPct val="80000"/>
              </a:lnSpc>
            </a:pPr>
            <a:r>
              <a:rPr lang="it-IT" altLang="it-IT" sz="2400" smtClean="0"/>
              <a:t>Il controllo ponderale dell’arto diventa completo</a:t>
            </a:r>
          </a:p>
          <a:p>
            <a:pPr eaLnBrk="1" hangingPunct="1">
              <a:lnSpc>
                <a:spcPct val="80000"/>
              </a:lnSpc>
            </a:pPr>
            <a:r>
              <a:rPr lang="it-IT" altLang="it-IT" sz="2400" smtClean="0"/>
              <a:t>Si inseriscono negli esercizi gli altri elementi dell’arto superiore: gomito come regolatore di distanza, mano come organo tattile e di prensione</a:t>
            </a:r>
          </a:p>
        </p:txBody>
      </p:sp>
      <p:sp>
        <p:nvSpPr>
          <p:cNvPr id="114693" name="Rectangle 4"/>
          <p:cNvSpPr>
            <a:spLocks noGrp="1" noChangeArrowheads="1"/>
          </p:cNvSpPr>
          <p:nvPr>
            <p:ph sz="quarter" idx="2"/>
          </p:nvPr>
        </p:nvSpPr>
        <p:spPr>
          <a:xfrm>
            <a:off x="4648200" y="2062163"/>
            <a:ext cx="4038600" cy="4068762"/>
          </a:xfrm>
        </p:spPr>
        <p:txBody>
          <a:bodyPr/>
          <a:lstStyle/>
          <a:p>
            <a:pPr eaLnBrk="1" hangingPunct="1">
              <a:lnSpc>
                <a:spcPct val="80000"/>
              </a:lnSpc>
            </a:pPr>
            <a:r>
              <a:rPr lang="it-IT" altLang="it-IT" sz="2400" b="1" u="sng" smtClean="0"/>
              <a:t>L’obiettivo ultimo</a:t>
            </a:r>
            <a:r>
              <a:rPr lang="it-IT" altLang="it-IT" sz="2400" smtClean="0"/>
              <a:t> sarà la ripresa della maggiore articolarità possibile, co n controllo di forza e resistenza, al fine di </a:t>
            </a:r>
            <a:r>
              <a:rPr lang="it-IT" altLang="it-IT" sz="2400" b="1" u="sng" smtClean="0"/>
              <a:t>ottenere le funzioni di raggiungimento e manipolazione</a:t>
            </a:r>
          </a:p>
          <a:p>
            <a:pPr eaLnBrk="1" hangingPunct="1">
              <a:lnSpc>
                <a:spcPct val="80000"/>
              </a:lnSpc>
            </a:pPr>
            <a:r>
              <a:rPr lang="it-IT" altLang="it-IT" sz="2400" smtClean="0"/>
              <a:t>Esercizi con traiettorie circolari (vedi studi di Pearl e coll. 1992), tabellone…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33375"/>
            <a:ext cx="8229600" cy="815975"/>
          </a:xfrm>
        </p:spPr>
        <p:txBody>
          <a:bodyPr/>
          <a:lstStyle/>
          <a:p>
            <a:pPr eaLnBrk="1" hangingPunct="1"/>
            <a:r>
              <a:rPr lang="it-IT" altLang="it-IT" sz="4000" b="1" smtClean="0">
                <a:solidFill>
                  <a:schemeClr val="accent1"/>
                </a:solidFill>
              </a:rPr>
              <a:t>Rachide cervicale</a:t>
            </a:r>
          </a:p>
        </p:txBody>
      </p:sp>
      <p:sp>
        <p:nvSpPr>
          <p:cNvPr id="11571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5B58704-A1FD-4E5D-921F-AF8D3F9FC9F7}" type="slidenum">
              <a:rPr lang="it-IT" altLang="it-IT" sz="1000" smtClean="0">
                <a:latin typeface="Arial" charset="0"/>
              </a:rPr>
              <a:pPr/>
              <a:t>105</a:t>
            </a:fld>
            <a:endParaRPr lang="it-IT" altLang="it-IT" sz="1000" smtClean="0">
              <a:latin typeface="Arial" charset="0"/>
            </a:endParaRPr>
          </a:p>
        </p:txBody>
      </p:sp>
      <p:sp>
        <p:nvSpPr>
          <p:cNvPr id="115716" name="Rectangle 3"/>
          <p:cNvSpPr>
            <a:spLocks noGrp="1" noChangeArrowheads="1"/>
          </p:cNvSpPr>
          <p:nvPr>
            <p:ph sz="quarter" idx="1"/>
          </p:nvPr>
        </p:nvSpPr>
        <p:spPr>
          <a:xfrm>
            <a:off x="479425" y="1411288"/>
            <a:ext cx="8229600" cy="4968875"/>
          </a:xfrm>
        </p:spPr>
        <p:txBody>
          <a:bodyPr/>
          <a:lstStyle/>
          <a:p>
            <a:pPr eaLnBrk="1" hangingPunct="1">
              <a:lnSpc>
                <a:spcPct val="90000"/>
              </a:lnSpc>
            </a:pPr>
            <a:r>
              <a:rPr lang="it-IT" altLang="it-IT" sz="2400" smtClean="0"/>
              <a:t>Raramente l’A.R. colpisce il tratto lombare o dorsale, ma il segmento cervicale è coinvolto nel 30-40% dei casi, </a:t>
            </a:r>
            <a:r>
              <a:rPr lang="it-IT" altLang="it-IT" sz="2400" b="1" u="sng" smtClean="0"/>
              <a:t>prevalentemente l’articolazione atlo-epistrofica.</a:t>
            </a:r>
          </a:p>
          <a:p>
            <a:pPr eaLnBrk="1" hangingPunct="1">
              <a:lnSpc>
                <a:spcPct val="90000"/>
              </a:lnSpc>
            </a:pPr>
            <a:r>
              <a:rPr lang="it-IT" altLang="it-IT" sz="2400" smtClean="0"/>
              <a:t>Le alterazioni possono portare a sublussazione dell’epistrofeo, talvolta con compressione midollare.</a:t>
            </a:r>
          </a:p>
          <a:p>
            <a:pPr eaLnBrk="1" hangingPunct="1">
              <a:lnSpc>
                <a:spcPct val="90000"/>
              </a:lnSpc>
            </a:pPr>
            <a:r>
              <a:rPr lang="it-IT" altLang="it-IT" sz="2400" b="1" u="sng" smtClean="0"/>
              <a:t>Quadro clinico</a:t>
            </a:r>
            <a:r>
              <a:rPr lang="it-IT" altLang="it-IT" sz="2400" smtClean="0"/>
              <a:t>: dolori cervicali, escursioni articolari abnormi, iperreflessia osteotendinea, deficit neurologici, sino a forme più gravi di mielopatia</a:t>
            </a:r>
          </a:p>
          <a:p>
            <a:pPr eaLnBrk="1" hangingPunct="1">
              <a:lnSpc>
                <a:spcPct val="90000"/>
              </a:lnSpc>
            </a:pPr>
            <a:r>
              <a:rPr lang="it-IT" altLang="it-IT" sz="2400" b="1" u="sng" smtClean="0"/>
              <a:t>L’obiettivo del trattamento è stabilizzare il rachide</a:t>
            </a:r>
            <a:r>
              <a:rPr lang="it-IT" altLang="it-IT" sz="2400" smtClean="0"/>
              <a:t> in modo da limitare il coinvolgimento neurologico.</a:t>
            </a:r>
          </a:p>
          <a:p>
            <a:pPr eaLnBrk="1" hangingPunct="1">
              <a:lnSpc>
                <a:spcPct val="90000"/>
              </a:lnSpc>
            </a:pPr>
            <a:r>
              <a:rPr lang="it-IT" altLang="it-IT" sz="2400" smtClean="0"/>
              <a:t>Nelle fasi avanzate della malattia può trovare indicazione ortopedica </a:t>
            </a:r>
            <a:r>
              <a:rPr lang="it-IT" altLang="it-IT" sz="2400" b="1" u="sng" smtClean="0"/>
              <a:t>il collare</a:t>
            </a:r>
            <a:r>
              <a:rPr lang="it-IT" altLang="it-IT" sz="2400" smtClean="0"/>
              <a:t>, finanche l’intervento di stabilizzazione cervicale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it-IT" altLang="it-IT" b="1" i="1" smtClean="0">
                <a:solidFill>
                  <a:schemeClr val="accent1"/>
                </a:solidFill>
              </a:rPr>
              <a:t>Chirurgia arto inferiore</a:t>
            </a:r>
          </a:p>
        </p:txBody>
      </p:sp>
      <p:sp>
        <p:nvSpPr>
          <p:cNvPr id="11673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9576234-5292-4485-B4FD-BC0E9F1C8214}" type="slidenum">
              <a:rPr lang="it-IT" altLang="it-IT" sz="1000" smtClean="0">
                <a:latin typeface="Arial" charset="0"/>
              </a:rPr>
              <a:pPr/>
              <a:t>106</a:t>
            </a:fld>
            <a:endParaRPr lang="it-IT" altLang="it-IT" sz="1000" smtClean="0">
              <a:latin typeface="Arial" charset="0"/>
            </a:endParaRPr>
          </a:p>
        </p:txBody>
      </p:sp>
      <p:sp>
        <p:nvSpPr>
          <p:cNvPr id="116740" name="Rectangle 3"/>
          <p:cNvSpPr>
            <a:spLocks noGrp="1" noChangeArrowheads="1"/>
          </p:cNvSpPr>
          <p:nvPr>
            <p:ph sz="quarter" idx="1"/>
          </p:nvPr>
        </p:nvSpPr>
        <p:spPr>
          <a:xfrm>
            <a:off x="457200" y="1828800"/>
            <a:ext cx="8435975" cy="4695825"/>
          </a:xfrm>
        </p:spPr>
        <p:txBody>
          <a:bodyPr/>
          <a:lstStyle/>
          <a:p>
            <a:pPr eaLnBrk="1" hangingPunct="1">
              <a:lnSpc>
                <a:spcPct val="90000"/>
              </a:lnSpc>
            </a:pPr>
            <a:r>
              <a:rPr lang="it-IT" altLang="it-IT" sz="2800" b="1" u="sng" smtClean="0"/>
              <a:t>Anca</a:t>
            </a:r>
            <a:r>
              <a:rPr lang="it-IT" altLang="it-IT" sz="2800" smtClean="0"/>
              <a:t>: intervento d’elezione è l’artroprotesi in caso di severa sintomatologia dolorosa e compromissione funzionale</a:t>
            </a:r>
          </a:p>
          <a:p>
            <a:pPr eaLnBrk="1" hangingPunct="1">
              <a:lnSpc>
                <a:spcPct val="90000"/>
              </a:lnSpc>
            </a:pPr>
            <a:r>
              <a:rPr lang="it-IT" altLang="it-IT" sz="2800" b="1" u="sng" smtClean="0"/>
              <a:t>Ginocchio</a:t>
            </a:r>
            <a:r>
              <a:rPr lang="it-IT" altLang="it-IT" sz="2800" smtClean="0"/>
              <a:t>: sinoviectomia, osteotomie prossimali di tibia per correggere deformità in varo o in valgo, artroprotesi totale nelle fasi avanzate</a:t>
            </a:r>
          </a:p>
          <a:p>
            <a:pPr eaLnBrk="1" hangingPunct="1">
              <a:lnSpc>
                <a:spcPct val="90000"/>
              </a:lnSpc>
            </a:pPr>
            <a:r>
              <a:rPr lang="it-IT" altLang="it-IT" sz="2800" b="1" u="sng" smtClean="0"/>
              <a:t>Caviglia e piede</a:t>
            </a:r>
            <a:r>
              <a:rPr lang="it-IT" altLang="it-IT" sz="2800" smtClean="0"/>
              <a:t>: artro-sinoviectomie, tenosinoviectomie, lisi del tunnel tarsale, riequilibrio funzionale delle dita, artrodesi; fra gli interventi tardivi: riallineamento metatarsale, le osteotomie, artrodesi.</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it-IT" altLang="it-IT" b="1" smtClean="0">
                <a:solidFill>
                  <a:schemeClr val="accent1"/>
                </a:solidFill>
              </a:rPr>
              <a:t>Per il tuo studio, ricorda…</a:t>
            </a:r>
          </a:p>
        </p:txBody>
      </p:sp>
      <p:sp>
        <p:nvSpPr>
          <p:cNvPr id="11776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D02411B-EBD1-49C6-AA50-8A6E127ED873}" type="slidenum">
              <a:rPr lang="it-IT" altLang="it-IT" sz="1000" smtClean="0">
                <a:latin typeface="Arial" charset="0"/>
              </a:rPr>
              <a:pPr/>
              <a:t>107</a:t>
            </a:fld>
            <a:endParaRPr lang="it-IT" altLang="it-IT" sz="1000" smtClean="0">
              <a:latin typeface="Arial" charset="0"/>
            </a:endParaRPr>
          </a:p>
        </p:txBody>
      </p:sp>
      <p:sp>
        <p:nvSpPr>
          <p:cNvPr id="88068" name="AutoShape 3"/>
          <p:cNvSpPr>
            <a:spLocks noChangeArrowheads="1"/>
          </p:cNvSpPr>
          <p:nvPr/>
        </p:nvSpPr>
        <p:spPr bwMode="auto">
          <a:xfrm>
            <a:off x="250825" y="1773238"/>
            <a:ext cx="8713788" cy="4824412"/>
          </a:xfrm>
          <a:prstGeom prst="horizontalScroll">
            <a:avLst>
              <a:gd name="adj" fmla="val 12500"/>
            </a:avLst>
          </a:prstGeom>
          <a:solidFill>
            <a:schemeClr val="accent1"/>
          </a:solidFill>
          <a:ln w="9525">
            <a:solidFill>
              <a:schemeClr val="tx1"/>
            </a:solidFill>
            <a:round/>
            <a:headEnd/>
            <a:tailEnd/>
          </a:ln>
        </p:spPr>
        <p:txBody>
          <a:bodyPr wrap="none" anchor="ctr"/>
          <a:lstStyle/>
          <a:p>
            <a:pPr marL="457200" indent="-457200" algn="ctr" eaLnBrk="1" hangingPunct="1">
              <a:lnSpc>
                <a:spcPct val="130000"/>
              </a:lnSpc>
              <a:buFontTx/>
              <a:buAutoNum type="arabicPeriod"/>
              <a:defRPr/>
            </a:pPr>
            <a:r>
              <a:rPr lang="it-IT" sz="2400" b="1" dirty="0">
                <a:solidFill>
                  <a:schemeClr val="bg2">
                    <a:lumMod val="75000"/>
                    <a:lumOff val="25000"/>
                  </a:schemeClr>
                </a:solidFill>
              </a:rPr>
              <a:t>Differenze tra specifico motorio in fase acuta e subacuta</a:t>
            </a:r>
          </a:p>
          <a:p>
            <a:pPr marL="457200" indent="-457200" algn="ctr" eaLnBrk="1" hangingPunct="1">
              <a:lnSpc>
                <a:spcPct val="130000"/>
              </a:lnSpc>
              <a:buFontTx/>
              <a:buAutoNum type="arabicPeriod"/>
              <a:defRPr/>
            </a:pPr>
            <a:r>
              <a:rPr lang="it-IT" sz="2400" b="1" dirty="0">
                <a:solidFill>
                  <a:schemeClr val="bg2">
                    <a:lumMod val="75000"/>
                    <a:lumOff val="25000"/>
                  </a:schemeClr>
                </a:solidFill>
              </a:rPr>
              <a:t>Differenti obiettivi in fase acuta e subacuta</a:t>
            </a:r>
          </a:p>
          <a:p>
            <a:pPr marL="457200" indent="-457200" algn="ctr" eaLnBrk="1" hangingPunct="1">
              <a:lnSpc>
                <a:spcPct val="130000"/>
              </a:lnSpc>
              <a:buFontTx/>
              <a:buAutoNum type="arabicPeriod"/>
              <a:defRPr/>
            </a:pPr>
            <a:r>
              <a:rPr lang="it-IT" sz="2400" b="1" dirty="0">
                <a:solidFill>
                  <a:schemeClr val="bg2">
                    <a:lumMod val="75000"/>
                    <a:lumOff val="25000"/>
                  </a:schemeClr>
                </a:solidFill>
              </a:rPr>
              <a:t>Esempio di esercizio per la mano e suo obiettivo</a:t>
            </a:r>
          </a:p>
          <a:p>
            <a:pPr marL="457200" indent="-457200" algn="ctr" eaLnBrk="1" hangingPunct="1">
              <a:lnSpc>
                <a:spcPct val="130000"/>
              </a:lnSpc>
              <a:buFontTx/>
              <a:buAutoNum type="arabicPeriod"/>
              <a:defRPr/>
            </a:pPr>
            <a:r>
              <a:rPr lang="it-IT" sz="2400" b="1" dirty="0">
                <a:solidFill>
                  <a:schemeClr val="bg2">
                    <a:lumMod val="75000"/>
                    <a:lumOff val="25000"/>
                  </a:schemeClr>
                </a:solidFill>
              </a:rPr>
              <a:t>Cosa comporta il coinvolgimento del rachide cervicale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altLang="it-IT" b="1" smtClean="0">
                <a:solidFill>
                  <a:schemeClr val="accent1"/>
                </a:solidFill>
              </a:rPr>
              <a:t>Diagnosi precoce, perché?</a:t>
            </a:r>
          </a:p>
        </p:txBody>
      </p:sp>
      <p:sp>
        <p:nvSpPr>
          <p:cNvPr id="1945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0698B35-B6C5-4B6E-80DD-591357B881C4}" type="slidenum">
              <a:rPr lang="it-IT" altLang="it-IT" sz="1000" smtClean="0">
                <a:latin typeface="Arial" charset="0"/>
              </a:rPr>
              <a:pPr/>
              <a:t>11</a:t>
            </a:fld>
            <a:endParaRPr lang="it-IT" altLang="it-IT" sz="1000" smtClean="0">
              <a:latin typeface="Arial" charset="0"/>
            </a:endParaRPr>
          </a:p>
        </p:txBody>
      </p:sp>
      <p:sp>
        <p:nvSpPr>
          <p:cNvPr id="19460" name="Rectangle 3"/>
          <p:cNvSpPr>
            <a:spLocks noGrp="1" noChangeArrowheads="1"/>
          </p:cNvSpPr>
          <p:nvPr>
            <p:ph sz="quarter" idx="1"/>
          </p:nvPr>
        </p:nvSpPr>
        <p:spPr>
          <a:xfrm>
            <a:off x="323850" y="2006600"/>
            <a:ext cx="8229600" cy="4302125"/>
          </a:xfrm>
        </p:spPr>
        <p:txBody>
          <a:bodyPr/>
          <a:lstStyle/>
          <a:p>
            <a:pPr eaLnBrk="1" hangingPunct="1">
              <a:lnSpc>
                <a:spcPct val="90000"/>
              </a:lnSpc>
              <a:buClr>
                <a:srgbClr val="FFC000"/>
              </a:buClr>
            </a:pPr>
            <a:r>
              <a:rPr lang="it-IT" altLang="it-IT" sz="2800" b="1" i="1" u="sng" smtClean="0"/>
              <a:t>Il danno articolare è molto precoce, spesso precede le manifestazioni cliniche</a:t>
            </a:r>
          </a:p>
          <a:p>
            <a:pPr eaLnBrk="1" hangingPunct="1">
              <a:lnSpc>
                <a:spcPct val="90000"/>
              </a:lnSpc>
              <a:buClr>
                <a:srgbClr val="FFC000"/>
              </a:buClr>
            </a:pPr>
            <a:r>
              <a:rPr lang="it-IT" altLang="it-IT" sz="2800" smtClean="0"/>
              <a:t>Se esaminate con RMN, le erosioni articolari si riscontrano</a:t>
            </a:r>
          </a:p>
          <a:p>
            <a:pPr lvl="1" eaLnBrk="1" hangingPunct="1">
              <a:lnSpc>
                <a:spcPct val="90000"/>
              </a:lnSpc>
              <a:buClr>
                <a:srgbClr val="FFC000"/>
              </a:buClr>
            </a:pPr>
            <a:r>
              <a:rPr lang="it-IT" altLang="it-IT" sz="2400" smtClean="0"/>
              <a:t>A 6 mesi dall’esordio nel 45% dei casi</a:t>
            </a:r>
          </a:p>
          <a:p>
            <a:pPr lvl="1" eaLnBrk="1" hangingPunct="1">
              <a:lnSpc>
                <a:spcPct val="90000"/>
              </a:lnSpc>
              <a:buClr>
                <a:srgbClr val="FFC000"/>
              </a:buClr>
            </a:pPr>
            <a:r>
              <a:rPr lang="it-IT" altLang="it-IT" sz="2400" smtClean="0"/>
              <a:t>A 1 anno nel 74% dei casi</a:t>
            </a:r>
          </a:p>
          <a:p>
            <a:pPr eaLnBrk="1" hangingPunct="1">
              <a:lnSpc>
                <a:spcPct val="90000"/>
              </a:lnSpc>
              <a:buClr>
                <a:srgbClr val="FFC000"/>
              </a:buClr>
            </a:pPr>
            <a:r>
              <a:rPr lang="it-IT" altLang="it-IT" sz="2800" smtClean="0"/>
              <a:t>Il tessuto sinoviale di articolazioni asintomatiche documenta già alterazioni istologiche per una sinovite subclinica (McQueen et al., 1998-1999)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260350"/>
            <a:ext cx="8229600" cy="865188"/>
          </a:xfrm>
        </p:spPr>
        <p:txBody>
          <a:bodyPr/>
          <a:lstStyle/>
          <a:p>
            <a:pPr eaLnBrk="1" hangingPunct="1"/>
            <a:r>
              <a:rPr lang="it-IT" altLang="it-IT" b="1" smtClean="0">
                <a:solidFill>
                  <a:schemeClr val="accent1"/>
                </a:solidFill>
              </a:rPr>
              <a:t>Diagnosi precoce</a:t>
            </a:r>
          </a:p>
        </p:txBody>
      </p:sp>
      <p:sp>
        <p:nvSpPr>
          <p:cNvPr id="2048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733719B-0BA5-4CEC-9372-ECA245ACA525}" type="slidenum">
              <a:rPr lang="it-IT" altLang="it-IT" sz="1000" smtClean="0">
                <a:latin typeface="Arial" charset="0"/>
              </a:rPr>
              <a:pPr/>
              <a:t>12</a:t>
            </a:fld>
            <a:endParaRPr lang="it-IT" altLang="it-IT" sz="1000" smtClean="0">
              <a:latin typeface="Arial" charset="0"/>
            </a:endParaRPr>
          </a:p>
        </p:txBody>
      </p:sp>
      <p:sp>
        <p:nvSpPr>
          <p:cNvPr id="20484" name="Rectangle 3"/>
          <p:cNvSpPr>
            <a:spLocks noGrp="1" noChangeArrowheads="1"/>
          </p:cNvSpPr>
          <p:nvPr>
            <p:ph sz="quarter" idx="1"/>
          </p:nvPr>
        </p:nvSpPr>
        <p:spPr>
          <a:xfrm>
            <a:off x="142875" y="1700213"/>
            <a:ext cx="8893175" cy="5041900"/>
          </a:xfrm>
        </p:spPr>
        <p:txBody>
          <a:bodyPr/>
          <a:lstStyle/>
          <a:p>
            <a:pPr eaLnBrk="1" hangingPunct="1">
              <a:buClr>
                <a:srgbClr val="FFC000"/>
              </a:buClr>
            </a:pPr>
            <a:r>
              <a:rPr lang="it-IT" altLang="it-IT" sz="2800" smtClean="0"/>
              <a:t>I pazienti affetti da artrite reumatoide precocemente </a:t>
            </a:r>
            <a:r>
              <a:rPr lang="it-IT" altLang="it-IT" sz="2800" b="1" u="sng" smtClean="0"/>
              <a:t>trattati in ambito reumatologico</a:t>
            </a:r>
            <a:r>
              <a:rPr lang="it-IT" altLang="it-IT" sz="2800" smtClean="0"/>
              <a:t> presentano una </a:t>
            </a:r>
            <a:r>
              <a:rPr lang="it-IT" altLang="it-IT" sz="2800" b="1" u="sng" smtClean="0"/>
              <a:t>migliore prognosi a lungo termine</a:t>
            </a:r>
            <a:r>
              <a:rPr lang="it-IT" altLang="it-IT" sz="2800" smtClean="0"/>
              <a:t>, rispetto a quelli trattati in ambito non specialistico (Edworthy  SM, 1999)</a:t>
            </a:r>
          </a:p>
          <a:p>
            <a:pPr eaLnBrk="1" hangingPunct="1">
              <a:buClr>
                <a:srgbClr val="FFC000"/>
              </a:buClr>
            </a:pPr>
            <a:r>
              <a:rPr lang="it-IT" altLang="it-IT" sz="2800" smtClean="0"/>
              <a:t>Il trattamento con cortisonici non dovrebbe essere iniziato prima di aver posto una </a:t>
            </a:r>
            <a:r>
              <a:rPr lang="it-IT" altLang="it-IT" sz="2800" b="1" u="sng" smtClean="0"/>
              <a:t>diagnosi corretta</a:t>
            </a:r>
            <a:r>
              <a:rPr lang="it-IT" altLang="it-IT" sz="2800" smtClean="0"/>
              <a:t> (Emery, Breedveld, Dougados et al., 2002)</a:t>
            </a:r>
          </a:p>
          <a:p>
            <a:pPr eaLnBrk="1" hangingPunct="1">
              <a:buClr>
                <a:srgbClr val="FFC000"/>
              </a:buClr>
            </a:pPr>
            <a:r>
              <a:rPr lang="it-IT" altLang="it-IT" sz="2800" smtClean="0"/>
              <a:t>D’altro canto l’impiego di </a:t>
            </a:r>
            <a:r>
              <a:rPr lang="it-IT" altLang="it-IT" sz="2800" b="1" u="sng" smtClean="0"/>
              <a:t>farmaci di fondo</a:t>
            </a:r>
            <a:r>
              <a:rPr lang="it-IT" altLang="it-IT" sz="2800" smtClean="0"/>
              <a:t> (Disease Modifying Anti-Rheumatic Drugs – DMARDs) dovrebbe essere iniziato il più precocemente possibile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0825" y="115888"/>
            <a:ext cx="8642350" cy="1103312"/>
          </a:xfrm>
        </p:spPr>
        <p:txBody>
          <a:bodyPr/>
          <a:lstStyle/>
          <a:p>
            <a:pPr eaLnBrk="1" hangingPunct="1"/>
            <a:r>
              <a:rPr lang="it-IT" altLang="it-IT" sz="2800" smtClean="0">
                <a:solidFill>
                  <a:schemeClr val="accent1"/>
                </a:solidFill>
              </a:rPr>
              <a:t>Fattori prognostici sfavorevoli nell’AR all’esordio</a:t>
            </a:r>
          </a:p>
        </p:txBody>
      </p:sp>
      <p:sp>
        <p:nvSpPr>
          <p:cNvPr id="2150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94CBE2A-9B33-4A30-991A-5B3774A2FDDB}" type="slidenum">
              <a:rPr lang="it-IT" altLang="it-IT" sz="1000" smtClean="0">
                <a:latin typeface="Arial" charset="0"/>
              </a:rPr>
              <a:pPr/>
              <a:t>13</a:t>
            </a:fld>
            <a:endParaRPr lang="it-IT" altLang="it-IT" sz="1000" smtClean="0">
              <a:latin typeface="Arial" charset="0"/>
            </a:endParaRPr>
          </a:p>
        </p:txBody>
      </p:sp>
      <p:sp>
        <p:nvSpPr>
          <p:cNvPr id="21508" name="Rectangle 3"/>
          <p:cNvSpPr>
            <a:spLocks noGrp="1" noChangeArrowheads="1"/>
          </p:cNvSpPr>
          <p:nvPr>
            <p:ph sz="quarter" idx="1"/>
          </p:nvPr>
        </p:nvSpPr>
        <p:spPr>
          <a:xfrm>
            <a:off x="323850" y="1700213"/>
            <a:ext cx="8496300" cy="4616450"/>
          </a:xfrm>
        </p:spPr>
        <p:txBody>
          <a:bodyPr/>
          <a:lstStyle/>
          <a:p>
            <a:pPr eaLnBrk="1" hangingPunct="1">
              <a:lnSpc>
                <a:spcPct val="90000"/>
              </a:lnSpc>
              <a:buClr>
                <a:srgbClr val="FFFF00"/>
              </a:buClr>
              <a:buFont typeface="Wingdings" pitchFamily="2" charset="2"/>
              <a:buChar char="Ø"/>
            </a:pPr>
            <a:r>
              <a:rPr lang="it-IT" altLang="it-IT" smtClean="0"/>
              <a:t>Elevato numero di articolazioni dolenti e/o tumefatte</a:t>
            </a:r>
          </a:p>
          <a:p>
            <a:pPr eaLnBrk="1" hangingPunct="1">
              <a:lnSpc>
                <a:spcPct val="90000"/>
              </a:lnSpc>
              <a:buClr>
                <a:srgbClr val="FFFF00"/>
              </a:buClr>
              <a:buFont typeface="Wingdings" pitchFamily="2" charset="2"/>
              <a:buChar char="Ø"/>
            </a:pPr>
            <a:r>
              <a:rPr lang="it-IT" altLang="it-IT" smtClean="0"/>
              <a:t>Elevati valori della VES e della PCR</a:t>
            </a:r>
          </a:p>
          <a:p>
            <a:pPr eaLnBrk="1" hangingPunct="1">
              <a:lnSpc>
                <a:spcPct val="90000"/>
              </a:lnSpc>
              <a:buClr>
                <a:srgbClr val="FFFF00"/>
              </a:buClr>
              <a:buFont typeface="Wingdings" pitchFamily="2" charset="2"/>
              <a:buChar char="Ø"/>
            </a:pPr>
            <a:r>
              <a:rPr lang="it-IT" altLang="it-IT" smtClean="0"/>
              <a:t>Positività del fattore reumatoide</a:t>
            </a:r>
          </a:p>
          <a:p>
            <a:pPr eaLnBrk="1" hangingPunct="1">
              <a:lnSpc>
                <a:spcPct val="90000"/>
              </a:lnSpc>
              <a:buClr>
                <a:srgbClr val="FFFF00"/>
              </a:buClr>
              <a:buFont typeface="Wingdings" pitchFamily="2" charset="2"/>
              <a:buChar char="Ø"/>
            </a:pPr>
            <a:r>
              <a:rPr lang="it-IT" altLang="it-IT" smtClean="0"/>
              <a:t>Precoce comparsa di erosioni</a:t>
            </a:r>
          </a:p>
          <a:p>
            <a:pPr eaLnBrk="1" hangingPunct="1">
              <a:lnSpc>
                <a:spcPct val="90000"/>
              </a:lnSpc>
              <a:buClr>
                <a:srgbClr val="FFFF00"/>
              </a:buClr>
              <a:buFont typeface="Wingdings" pitchFamily="2" charset="2"/>
              <a:buChar char="Ø"/>
            </a:pPr>
            <a:r>
              <a:rPr lang="it-IT" altLang="it-IT" smtClean="0"/>
              <a:t>Elevati livelli di incapacità funzionale, disabilità</a:t>
            </a:r>
          </a:p>
          <a:p>
            <a:pPr eaLnBrk="1" hangingPunct="1">
              <a:lnSpc>
                <a:spcPct val="90000"/>
              </a:lnSpc>
              <a:buClr>
                <a:srgbClr val="FFFF00"/>
              </a:buClr>
              <a:buFont typeface="Wingdings" pitchFamily="2" charset="2"/>
              <a:buChar char="Ø"/>
            </a:pPr>
            <a:r>
              <a:rPr lang="it-IT" altLang="it-IT" smtClean="0"/>
              <a:t>Avverse condizioni socio-economiche</a:t>
            </a:r>
          </a:p>
          <a:p>
            <a:pPr eaLnBrk="1" hangingPunct="1">
              <a:lnSpc>
                <a:spcPct val="90000"/>
              </a:lnSpc>
              <a:buClr>
                <a:srgbClr val="FFFF00"/>
              </a:buClr>
              <a:buFont typeface="Wingdings" pitchFamily="2" charset="2"/>
              <a:buChar char="Ø"/>
            </a:pPr>
            <a:r>
              <a:rPr lang="it-IT" altLang="it-IT" smtClean="0"/>
              <a:t>Basso grado di scolarità</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it-IT" altLang="it-IT" b="1" smtClean="0">
                <a:solidFill>
                  <a:schemeClr val="accent1"/>
                </a:solidFill>
              </a:rPr>
              <a:t>Sintesi quadro clinico tipico:</a:t>
            </a:r>
          </a:p>
        </p:txBody>
      </p:sp>
      <p:sp>
        <p:nvSpPr>
          <p:cNvPr id="2253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393A5B4-AD27-4520-8B12-58F7BA171EA6}" type="slidenum">
              <a:rPr lang="it-IT" altLang="it-IT" sz="1000" smtClean="0">
                <a:latin typeface="Arial" charset="0"/>
              </a:rPr>
              <a:pPr/>
              <a:t>14</a:t>
            </a:fld>
            <a:endParaRPr lang="it-IT" altLang="it-IT" sz="1000" smtClean="0">
              <a:latin typeface="Arial" charset="0"/>
            </a:endParaRPr>
          </a:p>
        </p:txBody>
      </p:sp>
      <p:sp>
        <p:nvSpPr>
          <p:cNvPr id="100355" name="Rectangle 3"/>
          <p:cNvSpPr>
            <a:spLocks noGrp="1" noChangeArrowheads="1"/>
          </p:cNvSpPr>
          <p:nvPr>
            <p:ph sz="quarter" idx="1"/>
          </p:nvPr>
        </p:nvSpPr>
        <p:spPr>
          <a:xfrm>
            <a:off x="457200" y="2060575"/>
            <a:ext cx="8229600" cy="4070350"/>
          </a:xfrm>
        </p:spPr>
        <p:txBody>
          <a:bodyPr>
            <a:normAutofit/>
          </a:bodyPr>
          <a:lstStyle/>
          <a:p>
            <a:pPr marL="609600" indent="-609600" eaLnBrk="1" fontAlgn="auto" hangingPunct="1">
              <a:spcAft>
                <a:spcPts val="0"/>
              </a:spcAft>
              <a:buFont typeface="Wingdings" pitchFamily="2" charset="2"/>
              <a:buAutoNum type="arabicPeriod"/>
              <a:defRPr/>
            </a:pPr>
            <a:r>
              <a:rPr lang="it-IT" b="1" smtClean="0">
                <a:effectLst>
                  <a:outerShdw blurRad="38100" dist="38100" dir="2700000" algn="tl">
                    <a:srgbClr val="C0C0C0"/>
                  </a:outerShdw>
                </a:effectLst>
              </a:rPr>
              <a:t>SINOVITE PERSISTENTE</a:t>
            </a:r>
          </a:p>
          <a:p>
            <a:pPr marL="609600" indent="-609600" eaLnBrk="1" fontAlgn="auto" hangingPunct="1">
              <a:spcAft>
                <a:spcPts val="0"/>
              </a:spcAft>
              <a:buFont typeface="Wingdings" pitchFamily="2" charset="2"/>
              <a:buAutoNum type="arabicPeriod"/>
              <a:defRPr/>
            </a:pPr>
            <a:r>
              <a:rPr lang="it-IT" b="1" smtClean="0">
                <a:effectLst>
                  <a:outerShdw blurRad="38100" dist="38100" dir="2700000" algn="tl">
                    <a:srgbClr val="C0C0C0"/>
                  </a:outerShdw>
                </a:effectLst>
              </a:rPr>
              <a:t>DISTRUZIONE DELLA CARTILAGINE </a:t>
            </a:r>
          </a:p>
          <a:p>
            <a:pPr marL="609600" indent="-609600" eaLnBrk="1" fontAlgn="auto" hangingPunct="1">
              <a:spcAft>
                <a:spcPts val="0"/>
              </a:spcAft>
              <a:buFont typeface="Wingdings" pitchFamily="2" charset="2"/>
              <a:buAutoNum type="arabicPeriod"/>
              <a:defRPr/>
            </a:pPr>
            <a:r>
              <a:rPr lang="it-IT" b="1" smtClean="0">
                <a:effectLst>
                  <a:outerShdw blurRad="38100" dist="38100" dir="2700000" algn="tl">
                    <a:srgbClr val="C0C0C0"/>
                  </a:outerShdw>
                </a:effectLst>
              </a:rPr>
              <a:t>EROSIONI OSSEE</a:t>
            </a:r>
          </a:p>
          <a:p>
            <a:pPr marL="609600" indent="-609600" eaLnBrk="1" fontAlgn="auto" hangingPunct="1">
              <a:spcAft>
                <a:spcPts val="0"/>
              </a:spcAft>
              <a:buFont typeface="Wingdings" pitchFamily="2" charset="2"/>
              <a:buAutoNum type="arabicPeriod"/>
              <a:defRPr/>
            </a:pPr>
            <a:r>
              <a:rPr lang="it-IT" b="1" smtClean="0">
                <a:effectLst>
                  <a:outerShdw blurRad="38100" dist="38100" dir="2700000" algn="tl">
                    <a:srgbClr val="C0C0C0"/>
                  </a:outerShdw>
                </a:effectLst>
              </a:rPr>
              <a:t>DEFORMIT</a:t>
            </a:r>
            <a:r>
              <a:rPr lang="it-IT" b="1" smtClean="0">
                <a:effectLst>
                  <a:outerShdw blurRad="38100" dist="38100" dir="2700000" algn="tl">
                    <a:srgbClr val="C0C0C0"/>
                  </a:outerShdw>
                </a:effectLst>
                <a:cs typeface="Times New Roman" pitchFamily="18" charset="0"/>
              </a:rPr>
              <a:t>À </a:t>
            </a:r>
            <a:r>
              <a:rPr lang="it-IT" b="1" smtClean="0">
                <a:effectLst>
                  <a:outerShdw blurRad="38100" dist="38100" dir="2700000" algn="tl">
                    <a:srgbClr val="C0C0C0"/>
                  </a:outerShdw>
                </a:effectLst>
              </a:rPr>
              <a:t>ARTICOLARI INVALIDANTI</a:t>
            </a:r>
          </a:p>
          <a:p>
            <a:pPr marL="609600" indent="-609600" eaLnBrk="1" fontAlgn="auto" hangingPunct="1">
              <a:spcAft>
                <a:spcPts val="0"/>
              </a:spcAft>
              <a:buFont typeface="Wingdings" pitchFamily="2" charset="2"/>
              <a:buAutoNum type="arabicPeriod"/>
              <a:defRPr/>
            </a:pPr>
            <a:endParaRPr lang="it-IT"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115888"/>
            <a:ext cx="8229600" cy="1143000"/>
          </a:xfrm>
        </p:spPr>
        <p:txBody>
          <a:bodyPr>
            <a:normAutofit fontScale="90000"/>
          </a:bodyPr>
          <a:lstStyle/>
          <a:p>
            <a:pPr eaLnBrk="1" fontAlgn="auto" hangingPunct="1">
              <a:spcAft>
                <a:spcPts val="0"/>
              </a:spcAft>
              <a:defRPr/>
            </a:pPr>
            <a:r>
              <a:rPr lang="it-IT" altLang="it-IT" sz="4000" b="1" i="1" dirty="0" smtClean="0">
                <a:solidFill>
                  <a:schemeClr val="accent1"/>
                </a:solidFill>
              </a:rPr>
              <a:t>Approccio complesso e multidisciplinare</a:t>
            </a:r>
          </a:p>
        </p:txBody>
      </p:sp>
      <p:sp>
        <p:nvSpPr>
          <p:cNvPr id="2355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47E905F-A3DF-4CC6-8F93-3E2C4F712496}" type="slidenum">
              <a:rPr lang="it-IT" altLang="it-IT" sz="1000" smtClean="0">
                <a:latin typeface="Arial" charset="0"/>
              </a:rPr>
              <a:pPr/>
              <a:t>15</a:t>
            </a:fld>
            <a:endParaRPr lang="it-IT" altLang="it-IT" sz="1000" smtClean="0">
              <a:latin typeface="Arial" charset="0"/>
            </a:endParaRPr>
          </a:p>
        </p:txBody>
      </p:sp>
      <p:sp>
        <p:nvSpPr>
          <p:cNvPr id="23556" name="Rectangle 3"/>
          <p:cNvSpPr>
            <a:spLocks noGrp="1" noChangeArrowheads="1"/>
          </p:cNvSpPr>
          <p:nvPr>
            <p:ph sz="quarter" idx="1"/>
          </p:nvPr>
        </p:nvSpPr>
        <p:spPr>
          <a:xfrm>
            <a:off x="250825" y="2351088"/>
            <a:ext cx="8435975" cy="3886200"/>
          </a:xfrm>
        </p:spPr>
        <p:txBody>
          <a:bodyPr/>
          <a:lstStyle/>
          <a:p>
            <a:pPr eaLnBrk="1" hangingPunct="1">
              <a:buClr>
                <a:srgbClr val="FFC000"/>
              </a:buClr>
            </a:pPr>
            <a:r>
              <a:rPr lang="it-IT" altLang="it-IT" smtClean="0"/>
              <a:t>TERAPIA FARMACOLOGICA</a:t>
            </a:r>
          </a:p>
          <a:p>
            <a:pPr eaLnBrk="1" hangingPunct="1">
              <a:buClr>
                <a:srgbClr val="FFC000"/>
              </a:buClr>
            </a:pPr>
            <a:endParaRPr lang="it-IT" altLang="it-IT" smtClean="0"/>
          </a:p>
          <a:p>
            <a:pPr eaLnBrk="1" hangingPunct="1">
              <a:buClr>
                <a:srgbClr val="FFC000"/>
              </a:buClr>
            </a:pPr>
            <a:r>
              <a:rPr lang="it-IT" altLang="it-IT" smtClean="0"/>
              <a:t>APPROCCIO CHIRURGICO</a:t>
            </a:r>
          </a:p>
          <a:p>
            <a:pPr eaLnBrk="1" hangingPunct="1">
              <a:buClr>
                <a:srgbClr val="FFC000"/>
              </a:buClr>
            </a:pPr>
            <a:endParaRPr lang="it-IT" altLang="it-IT" smtClean="0"/>
          </a:p>
          <a:p>
            <a:pPr eaLnBrk="1" hangingPunct="1">
              <a:buClr>
                <a:srgbClr val="FFC000"/>
              </a:buClr>
            </a:pPr>
            <a:r>
              <a:rPr lang="it-IT" altLang="it-IT" smtClean="0"/>
              <a:t>TRATTAMENTO RIABILITATIVO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pPr eaLnBrk="1" hangingPunct="1"/>
            <a:r>
              <a:rPr lang="it-IT" altLang="it-IT" sz="3600" b="1" smtClean="0">
                <a:solidFill>
                  <a:srgbClr val="0070C0"/>
                </a:solidFill>
              </a:rPr>
              <a:t>Obiettivi principali</a:t>
            </a:r>
          </a:p>
        </p:txBody>
      </p:sp>
      <p:sp>
        <p:nvSpPr>
          <p:cNvPr id="24579"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E811D85-5BF7-4EB8-AD78-71D8F86575D0}" type="slidenum">
              <a:rPr lang="it-IT" altLang="it-IT" smtClean="0">
                <a:solidFill>
                  <a:schemeClr val="tx2"/>
                </a:solidFill>
              </a:rPr>
              <a:pPr/>
              <a:t>16</a:t>
            </a:fld>
            <a:endParaRPr lang="it-IT" altLang="it-IT" smtClean="0">
              <a:solidFill>
                <a:schemeClr val="tx2"/>
              </a:solidFill>
            </a:endParaRPr>
          </a:p>
        </p:txBody>
      </p:sp>
      <p:sp>
        <p:nvSpPr>
          <p:cNvPr id="24580" name="Segnaposto contenuto 3"/>
          <p:cNvSpPr>
            <a:spLocks noGrp="1"/>
          </p:cNvSpPr>
          <p:nvPr>
            <p:ph sz="quarter" idx="1"/>
          </p:nvPr>
        </p:nvSpPr>
        <p:spPr>
          <a:xfrm>
            <a:off x="457200" y="1700213"/>
            <a:ext cx="8229600" cy="4456112"/>
          </a:xfrm>
        </p:spPr>
        <p:txBody>
          <a:bodyPr/>
          <a:lstStyle/>
          <a:p>
            <a:pPr marL="514350" indent="-514350" eaLnBrk="1" hangingPunct="1">
              <a:buFont typeface="Bookman Old Style" pitchFamily="18" charset="0"/>
              <a:buAutoNum type="arabicPeriod"/>
            </a:pPr>
            <a:r>
              <a:rPr lang="it-IT" altLang="it-IT" smtClean="0"/>
              <a:t>Riduzione e gestione del dolore</a:t>
            </a:r>
          </a:p>
          <a:p>
            <a:pPr marL="514350" indent="-514350" eaLnBrk="1" hangingPunct="1">
              <a:buFont typeface="Bookman Old Style" pitchFamily="18" charset="0"/>
              <a:buAutoNum type="arabicPeriod"/>
            </a:pPr>
            <a:r>
              <a:rPr lang="it-IT" altLang="it-IT" smtClean="0"/>
              <a:t>Riduzione, gestione e prevenzione dell’infiammazione</a:t>
            </a:r>
          </a:p>
          <a:p>
            <a:pPr marL="514350" indent="-514350" eaLnBrk="1" hangingPunct="1">
              <a:buFont typeface="Bookman Old Style" pitchFamily="18" charset="0"/>
              <a:buAutoNum type="arabicPeriod"/>
            </a:pPr>
            <a:r>
              <a:rPr lang="it-IT" altLang="it-IT" smtClean="0"/>
              <a:t>Lotta contro lo sviluppo del panno sinoviale</a:t>
            </a:r>
          </a:p>
          <a:p>
            <a:pPr marL="514350" indent="-514350" eaLnBrk="1" hangingPunct="1">
              <a:buFont typeface="Bookman Old Style" pitchFamily="18" charset="0"/>
              <a:buAutoNum type="arabicPeriod"/>
            </a:pPr>
            <a:r>
              <a:rPr lang="it-IT" altLang="it-IT" smtClean="0"/>
              <a:t>Conservazione della mobilità articolare</a:t>
            </a:r>
          </a:p>
          <a:p>
            <a:pPr marL="514350" indent="-514350" eaLnBrk="1" hangingPunct="1">
              <a:buFont typeface="Bookman Old Style" pitchFamily="18" charset="0"/>
              <a:buAutoNum type="arabicPeriod"/>
            </a:pPr>
            <a:r>
              <a:rPr lang="it-IT" altLang="it-IT" smtClean="0"/>
              <a:t>Prevenzione delle deformità articolari</a:t>
            </a:r>
          </a:p>
          <a:p>
            <a:pPr marL="514350" indent="-514350" eaLnBrk="1" hangingPunct="1">
              <a:buFont typeface="Bookman Old Style" pitchFamily="18" charset="0"/>
              <a:buAutoNum type="arabicPeriod"/>
            </a:pPr>
            <a:r>
              <a:rPr lang="it-IT" altLang="it-IT" smtClean="0"/>
              <a:t>Recupero della funzione (sia in modo conservativo che chirurgico)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altLang="it-IT" sz="4000" smtClean="0">
                <a:solidFill>
                  <a:srgbClr val="0070C0"/>
                </a:solidFill>
              </a:rPr>
              <a:t>Trattamento</a:t>
            </a:r>
          </a:p>
        </p:txBody>
      </p:sp>
      <p:sp>
        <p:nvSpPr>
          <p:cNvPr id="25603"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F8D4E37-C498-449F-8CD3-B0BBD2AA6E2B}" type="slidenum">
              <a:rPr lang="it-IT" altLang="it-IT" smtClean="0">
                <a:solidFill>
                  <a:schemeClr val="tx2"/>
                </a:solidFill>
              </a:rPr>
              <a:pPr/>
              <a:t>17</a:t>
            </a:fld>
            <a:endParaRPr lang="it-IT" altLang="it-IT" smtClean="0">
              <a:solidFill>
                <a:schemeClr val="tx2"/>
              </a:solidFill>
            </a:endParaRPr>
          </a:p>
        </p:txBody>
      </p:sp>
      <p:graphicFrame>
        <p:nvGraphicFramePr>
          <p:cNvPr id="5" name="Segnaposto contenuto 4"/>
          <p:cNvGraphicFramePr>
            <a:graphicFrameLocks noGrp="1"/>
          </p:cNvGraphicFramePr>
          <p:nvPr>
            <p:ph sz="quarter" idx="1"/>
          </p:nvPr>
        </p:nvGraphicFramePr>
        <p:xfrm>
          <a:off x="457200" y="1196752"/>
          <a:ext cx="8507288" cy="55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e 6"/>
          <p:cNvSpPr/>
          <p:nvPr/>
        </p:nvSpPr>
        <p:spPr>
          <a:xfrm>
            <a:off x="6227763" y="1341438"/>
            <a:ext cx="2808287" cy="1655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dirty="0"/>
              <a:t>Frenare l’evoluzione</a:t>
            </a:r>
          </a:p>
          <a:p>
            <a:pPr>
              <a:defRPr/>
            </a:pPr>
            <a:r>
              <a:rPr lang="it-IT" dirty="0"/>
              <a:t>della malattia e migliorare la qualità di vita</a:t>
            </a:r>
          </a:p>
        </p:txBody>
      </p:sp>
      <p:sp>
        <p:nvSpPr>
          <p:cNvPr id="10" name="Ovale 9"/>
          <p:cNvSpPr/>
          <p:nvPr/>
        </p:nvSpPr>
        <p:spPr>
          <a:xfrm>
            <a:off x="611188" y="3644900"/>
            <a:ext cx="2232025" cy="914400"/>
          </a:xfrm>
          <a:prstGeom prst="ellipse">
            <a:avLst/>
          </a:prstGeom>
          <a:solidFill>
            <a:srgbClr val="92DA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Per le articolazioni coinvolte</a:t>
            </a:r>
          </a:p>
        </p:txBody>
      </p:sp>
      <p:sp>
        <p:nvSpPr>
          <p:cNvPr id="11" name="Ovale 10"/>
          <p:cNvSpPr/>
          <p:nvPr/>
        </p:nvSpPr>
        <p:spPr>
          <a:xfrm>
            <a:off x="6659563" y="4749800"/>
            <a:ext cx="2305050" cy="11271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err="1">
                <a:solidFill>
                  <a:schemeClr val="tx1"/>
                </a:solidFill>
              </a:rPr>
              <a:t>Artroprotesi</a:t>
            </a:r>
            <a:r>
              <a:rPr lang="it-IT" dirty="0">
                <a:solidFill>
                  <a:schemeClr val="tx1"/>
                </a:solidFill>
              </a:rPr>
              <a:t>, ricostruzioni tendinee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639763"/>
            <a:ext cx="8229600" cy="557212"/>
          </a:xfrm>
        </p:spPr>
        <p:txBody>
          <a:bodyPr>
            <a:normAutofit fontScale="90000"/>
          </a:bodyPr>
          <a:lstStyle/>
          <a:p>
            <a:pPr eaLnBrk="1" fontAlgn="auto" hangingPunct="1">
              <a:spcAft>
                <a:spcPts val="0"/>
              </a:spcAft>
              <a:defRPr/>
            </a:pPr>
            <a:r>
              <a:rPr lang="it-IT" altLang="it-IT" b="1" i="1" smtClean="0">
                <a:solidFill>
                  <a:schemeClr val="accent1"/>
                </a:solidFill>
              </a:rPr>
              <a:t>La terapia farmacologica:</a:t>
            </a:r>
          </a:p>
        </p:txBody>
      </p:sp>
      <p:sp>
        <p:nvSpPr>
          <p:cNvPr id="2662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B526FA1-6C89-4D22-8F20-ECE7EFFAAB9F}" type="slidenum">
              <a:rPr lang="it-IT" altLang="it-IT" sz="1000" smtClean="0">
                <a:latin typeface="Arial" charset="0"/>
              </a:rPr>
              <a:pPr/>
              <a:t>18</a:t>
            </a:fld>
            <a:endParaRPr lang="it-IT" altLang="it-IT" sz="1000" smtClean="0">
              <a:latin typeface="Arial" charset="0"/>
            </a:endParaRPr>
          </a:p>
        </p:txBody>
      </p:sp>
      <p:sp>
        <p:nvSpPr>
          <p:cNvPr id="26628" name="Rectangle 3"/>
          <p:cNvSpPr>
            <a:spLocks noGrp="1" noChangeArrowheads="1"/>
          </p:cNvSpPr>
          <p:nvPr>
            <p:ph sz="quarter" idx="1"/>
          </p:nvPr>
        </p:nvSpPr>
        <p:spPr>
          <a:xfrm>
            <a:off x="71438" y="1368425"/>
            <a:ext cx="8893175" cy="5589588"/>
          </a:xfrm>
        </p:spPr>
        <p:txBody>
          <a:bodyPr/>
          <a:lstStyle/>
          <a:p>
            <a:pPr marL="609600" indent="-609600" eaLnBrk="1" hangingPunct="1">
              <a:lnSpc>
                <a:spcPct val="80000"/>
              </a:lnSpc>
              <a:buFont typeface="Wingdings" pitchFamily="2" charset="2"/>
              <a:buNone/>
            </a:pPr>
            <a:r>
              <a:rPr lang="it-IT" altLang="it-IT" sz="2400" smtClean="0"/>
              <a:t>Diversa in base ad efficacia, tollerabilità, durata di azione, costi:</a:t>
            </a:r>
            <a:endParaRPr lang="it-IT" altLang="it-IT" sz="2400" b="1" i="1" u="sng" smtClean="0"/>
          </a:p>
          <a:p>
            <a:pPr marL="609600" indent="-609600" eaLnBrk="1" hangingPunct="1">
              <a:lnSpc>
                <a:spcPct val="80000"/>
              </a:lnSpc>
            </a:pPr>
            <a:r>
              <a:rPr lang="it-IT" altLang="it-IT" sz="2800" b="1" u="sng" smtClean="0"/>
              <a:t>FANS</a:t>
            </a:r>
          </a:p>
          <a:p>
            <a:pPr marL="609600" indent="-609600" eaLnBrk="1" hangingPunct="1">
              <a:lnSpc>
                <a:spcPct val="80000"/>
              </a:lnSpc>
            </a:pPr>
            <a:r>
              <a:rPr lang="it-IT" altLang="it-IT" sz="2800" b="1" u="sng" smtClean="0"/>
              <a:t>CORTICOSTEROIDI</a:t>
            </a:r>
            <a:endParaRPr lang="it-IT" altLang="it-IT" sz="2800" smtClean="0"/>
          </a:p>
          <a:p>
            <a:pPr marL="609600" indent="-609600" eaLnBrk="1" hangingPunct="1">
              <a:lnSpc>
                <a:spcPct val="80000"/>
              </a:lnSpc>
            </a:pPr>
            <a:r>
              <a:rPr lang="it-IT" altLang="it-IT" sz="2800" b="1" u="sng" smtClean="0"/>
              <a:t>FARMACI DI FONDO</a:t>
            </a:r>
            <a:r>
              <a:rPr lang="it-IT" altLang="it-IT" sz="2800" smtClean="0"/>
              <a:t> </a:t>
            </a:r>
          </a:p>
          <a:p>
            <a:pPr marL="990600" lvl="1" indent="-519113" eaLnBrk="1" hangingPunct="1">
              <a:lnSpc>
                <a:spcPct val="80000"/>
              </a:lnSpc>
            </a:pPr>
            <a:r>
              <a:rPr lang="it-IT" altLang="it-IT" sz="2400" b="1" smtClean="0"/>
              <a:t>DMARDs:</a:t>
            </a:r>
            <a:r>
              <a:rPr lang="it-IT" altLang="it-IT" sz="2400" smtClean="0"/>
              <a:t> DISEASE MODIFING ANTIREUMATIC DRUGS. M</a:t>
            </a:r>
            <a:r>
              <a:rPr lang="it-IT" altLang="it-IT" sz="2000" smtClean="0"/>
              <a:t>odificano l’alterata reattività immunologica che è alla base della malattia: methotrexate, salazopirina, idrossiclorochina, Sali d’oro, ciclosporina, leflunamide, azatioprina)</a:t>
            </a:r>
          </a:p>
          <a:p>
            <a:pPr marL="990600" lvl="1" indent="-519113" eaLnBrk="1" hangingPunct="1">
              <a:lnSpc>
                <a:spcPct val="80000"/>
              </a:lnSpc>
            </a:pPr>
            <a:r>
              <a:rPr lang="it-IT" altLang="it-IT" sz="2400" b="1" smtClean="0"/>
              <a:t>FARMACI BIOLOGICI</a:t>
            </a:r>
            <a:r>
              <a:rPr lang="it-IT" altLang="it-IT" sz="2000" smtClean="0"/>
              <a:t>: nuovi farmaci in grado di contrastare selettivamente alcune citochine responsabili del processo flogistico (Etanercept, Infliximab, Anakinra, Adalimumab). Efficacia superiore ai DMARDs, ancora da poco utilizzati, da vedere effetti a lungo termine e tollerabilità. </a:t>
            </a:r>
          </a:p>
          <a:p>
            <a:pPr marL="609600" indent="-609600" eaLnBrk="1" hangingPunct="1">
              <a:lnSpc>
                <a:spcPct val="80000"/>
              </a:lnSpc>
            </a:pPr>
            <a:r>
              <a:rPr lang="it-IT" altLang="it-IT" sz="2800" b="1" u="sng" smtClean="0"/>
              <a:t>SINOVIORTESI </a:t>
            </a:r>
            <a:r>
              <a:rPr lang="it-IT" altLang="it-IT" sz="2400" smtClean="0"/>
              <a:t>(chimica o radioattiva): pratica infiltrativa locale con sostanze che limitano la proliferazione del panno sinoviale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229600" cy="815975"/>
          </a:xfrm>
        </p:spPr>
        <p:txBody>
          <a:bodyPr/>
          <a:lstStyle/>
          <a:p>
            <a:pPr eaLnBrk="1" hangingPunct="1"/>
            <a:r>
              <a:rPr lang="it-IT" altLang="it-IT" i="1" smtClean="0">
                <a:solidFill>
                  <a:schemeClr val="accent1"/>
                </a:solidFill>
              </a:rPr>
              <a:t>Complicanze della farmacoterapia</a:t>
            </a:r>
          </a:p>
        </p:txBody>
      </p:sp>
      <p:sp>
        <p:nvSpPr>
          <p:cNvPr id="27651"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52EC928-801B-454B-A579-1511183567C1}" type="slidenum">
              <a:rPr lang="it-IT" altLang="it-IT" sz="1000" smtClean="0">
                <a:latin typeface="Arial" charset="0"/>
              </a:rPr>
              <a:pPr/>
              <a:t>19</a:t>
            </a:fld>
            <a:endParaRPr lang="it-IT" altLang="it-IT" sz="1000" smtClean="0">
              <a:latin typeface="Arial" charset="0"/>
            </a:endParaRPr>
          </a:p>
        </p:txBody>
      </p:sp>
      <p:sp>
        <p:nvSpPr>
          <p:cNvPr id="26627" name="Rectangle 3"/>
          <p:cNvSpPr>
            <a:spLocks noGrp="1" noChangeArrowheads="1"/>
          </p:cNvSpPr>
          <p:nvPr>
            <p:ph sz="quarter" idx="1"/>
          </p:nvPr>
        </p:nvSpPr>
        <p:spPr>
          <a:xfrm>
            <a:off x="468313" y="1628775"/>
            <a:ext cx="8207375" cy="4176713"/>
          </a:xfrm>
        </p:spPr>
        <p:txBody>
          <a:bodyPr/>
          <a:lstStyle/>
          <a:p>
            <a:pPr eaLnBrk="1" hangingPunct="1">
              <a:buClr>
                <a:srgbClr val="FFC000"/>
              </a:buClr>
            </a:pPr>
            <a:r>
              <a:rPr lang="it-IT" altLang="it-IT" sz="3200" smtClean="0"/>
              <a:t>La terapia protratta con corticosteroidi comporta svariati effetti collaterali, tra i quali la </a:t>
            </a:r>
            <a:r>
              <a:rPr lang="it-IT" altLang="it-IT" sz="3200" b="1" u="sng" smtClean="0"/>
              <a:t>perdita della densità ossea</a:t>
            </a:r>
            <a:r>
              <a:rPr lang="it-IT" altLang="it-IT" sz="3200" smtClean="0"/>
              <a:t> che conduce ad una osteoporosi secondaria e ad un </a:t>
            </a:r>
            <a:r>
              <a:rPr lang="it-IT" altLang="it-IT" sz="3200" b="1" u="sng" smtClean="0"/>
              <a:t>aumentato  rischio di frattura </a:t>
            </a:r>
            <a:r>
              <a:rPr lang="it-IT" altLang="it-IT" sz="3200" smtClean="0"/>
              <a:t>(4 volte in più per frattura vertebrale, 2 volte in più per frattura femorale o radiale).   Adami et al, 2000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altLang="it-IT" b="1" smtClean="0">
                <a:solidFill>
                  <a:schemeClr val="accent1"/>
                </a:solidFill>
              </a:rPr>
              <a:t>L’artrite reumatoide</a:t>
            </a:r>
          </a:p>
        </p:txBody>
      </p:sp>
      <p:sp>
        <p:nvSpPr>
          <p:cNvPr id="1024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75858C9-B361-42CE-9497-1F4A03CCC175}" type="slidenum">
              <a:rPr lang="it-IT" altLang="it-IT" sz="1000" smtClean="0">
                <a:latin typeface="Arial" charset="0"/>
              </a:rPr>
              <a:pPr/>
              <a:t>2</a:t>
            </a:fld>
            <a:endParaRPr lang="it-IT" altLang="it-IT" sz="1000" smtClean="0">
              <a:latin typeface="Arial" charset="0"/>
            </a:endParaRPr>
          </a:p>
        </p:txBody>
      </p:sp>
      <p:sp>
        <p:nvSpPr>
          <p:cNvPr id="10244" name="Rectangle 3"/>
          <p:cNvSpPr>
            <a:spLocks noGrp="1" noChangeArrowheads="1"/>
          </p:cNvSpPr>
          <p:nvPr>
            <p:ph sz="quarter" idx="1"/>
          </p:nvPr>
        </p:nvSpPr>
        <p:spPr>
          <a:xfrm>
            <a:off x="323850" y="1981200"/>
            <a:ext cx="8496300" cy="4471988"/>
          </a:xfrm>
        </p:spPr>
        <p:txBody>
          <a:bodyPr/>
          <a:lstStyle/>
          <a:p>
            <a:pPr eaLnBrk="1" hangingPunct="1">
              <a:lnSpc>
                <a:spcPct val="90000"/>
              </a:lnSpc>
              <a:buClr>
                <a:srgbClr val="FFC000"/>
              </a:buClr>
            </a:pPr>
            <a:r>
              <a:rPr lang="it-IT" altLang="it-IT" sz="2800" b="1" u="sng" smtClean="0"/>
              <a:t>Prevalenza</a:t>
            </a:r>
            <a:r>
              <a:rPr lang="it-IT" altLang="it-IT" sz="2800" smtClean="0"/>
              <a:t> in Italia: 0,7% (stima di 410.000 individui malati). Secondo l’American Rheumatism Association, la prevalenza nel mondo è 1-2% della popolazione adulta</a:t>
            </a:r>
          </a:p>
          <a:p>
            <a:pPr eaLnBrk="1" hangingPunct="1">
              <a:lnSpc>
                <a:spcPct val="90000"/>
              </a:lnSpc>
              <a:buClr>
                <a:srgbClr val="FFC000"/>
              </a:buClr>
            </a:pPr>
            <a:r>
              <a:rPr lang="it-IT" altLang="it-IT" sz="2800" b="1" u="sng" smtClean="0"/>
              <a:t>Incidenza</a:t>
            </a:r>
            <a:r>
              <a:rPr lang="it-IT" altLang="it-IT" sz="2800" smtClean="0"/>
              <a:t>: 6 nuovi casi ogni 10000 persone/anno</a:t>
            </a:r>
          </a:p>
          <a:p>
            <a:pPr eaLnBrk="1" hangingPunct="1">
              <a:lnSpc>
                <a:spcPct val="90000"/>
              </a:lnSpc>
              <a:buClr>
                <a:srgbClr val="FFC000"/>
              </a:buClr>
            </a:pPr>
            <a:r>
              <a:rPr lang="it-IT" altLang="it-IT" sz="2800" b="1" u="sng" smtClean="0"/>
              <a:t>Esordio</a:t>
            </a:r>
            <a:r>
              <a:rPr lang="it-IT" altLang="it-IT" sz="2800" smtClean="0"/>
              <a:t>: classicamente 25-50 anni, però esistono forme giovanili, e negli ultimi anni innalzamento età media d’esordio 50-57.</a:t>
            </a:r>
          </a:p>
          <a:p>
            <a:pPr eaLnBrk="1" hangingPunct="1">
              <a:lnSpc>
                <a:spcPct val="90000"/>
              </a:lnSpc>
              <a:buClr>
                <a:srgbClr val="FFC000"/>
              </a:buClr>
            </a:pPr>
            <a:r>
              <a:rPr lang="it-IT" altLang="it-IT" sz="2800" smtClean="0"/>
              <a:t>La malattia è da 3 a 5 volte più comune nel </a:t>
            </a:r>
            <a:r>
              <a:rPr lang="it-IT" altLang="it-IT" sz="2800" b="1" u="sng" smtClean="0"/>
              <a:t>sesso femminile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lstStyle/>
          <a:p>
            <a:pPr eaLnBrk="1" hangingPunct="1"/>
            <a:r>
              <a:rPr lang="it-IT" altLang="it-IT" smtClean="0">
                <a:solidFill>
                  <a:srgbClr val="FFC000"/>
                </a:solidFill>
              </a:rPr>
              <a:t>Osteoporosi e rischio fratture</a:t>
            </a:r>
          </a:p>
        </p:txBody>
      </p:sp>
      <p:sp>
        <p:nvSpPr>
          <p:cNvPr id="2867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8F18655-C629-4A8B-9F12-C34880E5E055}" type="slidenum">
              <a:rPr lang="it-IT" altLang="it-IT" sz="1000" smtClean="0">
                <a:latin typeface="Arial" charset="0"/>
              </a:rPr>
              <a:pPr/>
              <a:t>20</a:t>
            </a:fld>
            <a:endParaRPr lang="it-IT" altLang="it-IT" sz="1000" smtClean="0">
              <a:latin typeface="Arial" charset="0"/>
            </a:endParaRPr>
          </a:p>
        </p:txBody>
      </p:sp>
      <p:sp>
        <p:nvSpPr>
          <p:cNvPr id="28676" name="Segnaposto contenuto 2"/>
          <p:cNvSpPr>
            <a:spLocks noGrp="1"/>
          </p:cNvSpPr>
          <p:nvPr>
            <p:ph sz="quarter" idx="1"/>
          </p:nvPr>
        </p:nvSpPr>
        <p:spPr>
          <a:xfrm>
            <a:off x="250825" y="1828800"/>
            <a:ext cx="5113338" cy="4768850"/>
          </a:xfrm>
        </p:spPr>
        <p:txBody>
          <a:bodyPr/>
          <a:lstStyle/>
          <a:p>
            <a:pPr marL="514350" indent="-514350" eaLnBrk="1" hangingPunct="1">
              <a:buClr>
                <a:srgbClr val="FFC000"/>
              </a:buClr>
              <a:buFont typeface="Times New Roman" pitchFamily="18" charset="0"/>
              <a:buAutoNum type="arabicPeriod"/>
            </a:pPr>
            <a:r>
              <a:rPr lang="it-IT" altLang="it-IT" smtClean="0"/>
              <a:t>Fratture </a:t>
            </a:r>
            <a:r>
              <a:rPr lang="it-IT" altLang="it-IT" b="1" smtClean="0"/>
              <a:t>vertebrali</a:t>
            </a:r>
            <a:r>
              <a:rPr lang="it-IT" altLang="it-IT" smtClean="0"/>
              <a:t>: spontanea da schiacciamento</a:t>
            </a:r>
          </a:p>
          <a:p>
            <a:pPr marL="514350" indent="-514350" eaLnBrk="1" hangingPunct="1">
              <a:buClr>
                <a:srgbClr val="FFC000"/>
              </a:buClr>
              <a:buFont typeface="Times New Roman" pitchFamily="18" charset="0"/>
              <a:buAutoNum type="arabicPeriod"/>
            </a:pPr>
            <a:r>
              <a:rPr lang="it-IT" altLang="it-IT" smtClean="0"/>
              <a:t>Frattura di </a:t>
            </a:r>
            <a:r>
              <a:rPr lang="it-IT" altLang="it-IT" b="1" smtClean="0"/>
              <a:t>Colles</a:t>
            </a:r>
            <a:r>
              <a:rPr lang="it-IT" altLang="it-IT" smtClean="0"/>
              <a:t>: per “paracadute”</a:t>
            </a:r>
          </a:p>
          <a:p>
            <a:pPr marL="514350" indent="-514350" eaLnBrk="1" hangingPunct="1">
              <a:buClr>
                <a:srgbClr val="FFC000"/>
              </a:buClr>
              <a:buFont typeface="Times New Roman" pitchFamily="18" charset="0"/>
              <a:buAutoNum type="arabicPeriod"/>
            </a:pPr>
            <a:r>
              <a:rPr lang="it-IT" altLang="it-IT" smtClean="0"/>
              <a:t>Frattura di </a:t>
            </a:r>
            <a:r>
              <a:rPr lang="it-IT" altLang="it-IT" b="1" smtClean="0"/>
              <a:t>femore</a:t>
            </a:r>
            <a:r>
              <a:rPr lang="it-IT" altLang="it-IT" smtClean="0"/>
              <a:t>: spesso anche in esito di caduta</a:t>
            </a:r>
          </a:p>
        </p:txBody>
      </p:sp>
      <p:pic>
        <p:nvPicPr>
          <p:cNvPr id="28677" name="Picture 5" descr="E:\lez 2° anno 2010-2011\adl\osteoporo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349500"/>
            <a:ext cx="3024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5"/>
          <p:cNvSpPr>
            <a:spLocks noGrp="1"/>
          </p:cNvSpPr>
          <p:nvPr>
            <p:ph type="title"/>
          </p:nvPr>
        </p:nvSpPr>
        <p:spPr>
          <a:xfrm>
            <a:off x="457200" y="274638"/>
            <a:ext cx="8229600" cy="850900"/>
          </a:xfrm>
        </p:spPr>
        <p:txBody>
          <a:bodyPr/>
          <a:lstStyle/>
          <a:p>
            <a:pPr eaLnBrk="1" hangingPunct="1"/>
            <a:r>
              <a:rPr lang="it-IT" altLang="it-IT" smtClean="0"/>
              <a:t>Osteoporosi da glucocorticoidi - 1</a:t>
            </a:r>
          </a:p>
        </p:txBody>
      </p:sp>
      <p:sp>
        <p:nvSpPr>
          <p:cNvPr id="7" name="Segnaposto contenuto 6"/>
          <p:cNvSpPr>
            <a:spLocks noGrp="1"/>
          </p:cNvSpPr>
          <p:nvPr>
            <p:ph idx="1"/>
          </p:nvPr>
        </p:nvSpPr>
        <p:spPr>
          <a:xfrm>
            <a:off x="179388" y="1484313"/>
            <a:ext cx="8785225" cy="4924425"/>
          </a:xfrm>
        </p:spPr>
        <p:txBody>
          <a:bodyPr/>
          <a:lstStyle/>
          <a:p>
            <a:pPr eaLnBrk="1" hangingPunct="1">
              <a:defRPr/>
            </a:pPr>
            <a:r>
              <a:rPr lang="it-IT" dirty="0" smtClean="0"/>
              <a:t>«La perdita di massa ossea causata dai </a:t>
            </a:r>
            <a:r>
              <a:rPr lang="it-IT" dirty="0" err="1" smtClean="0"/>
              <a:t>glucocorticoidi</a:t>
            </a:r>
            <a:r>
              <a:rPr lang="it-IT" dirty="0" smtClean="0"/>
              <a:t> inizia precocemente (prime settimane di trattamento) ed è più pronunciata nei primi 6-12 mesi, soprattutto a livello trabecolare (le fratture vertebrali, in particolare, avvengono precocemente dopo l’inizio della terapia cortisonica).</a:t>
            </a:r>
          </a:p>
          <a:p>
            <a:pPr marL="0" indent="0" eaLnBrk="1" hangingPunct="1">
              <a:buFont typeface="Arial" charset="0"/>
              <a:buNone/>
              <a:defRPr/>
            </a:pPr>
            <a:endParaRPr lang="it-IT" dirty="0" smtClean="0"/>
          </a:p>
          <a:p>
            <a:pPr eaLnBrk="1" hangingPunct="1">
              <a:defRPr/>
            </a:pPr>
            <a:r>
              <a:rPr lang="it-IT" dirty="0" smtClean="0"/>
              <a:t>Le fratture da fragilità occorrono in una percentuale compresa fra il 30 e il 50 % dei pazienti entro i primi 5 anni di terapia cronica con </a:t>
            </a:r>
            <a:r>
              <a:rPr lang="it-IT" dirty="0" err="1" smtClean="0"/>
              <a:t>glucocorticoidi</a:t>
            </a:r>
            <a:r>
              <a:rPr lang="it-IT" dirty="0" smtClean="0"/>
              <a:t>. La probabilità di frattura è ulteriormente aumentata se coesistono altri fattori di rischio, in particolare l’età avanzata, pregresse fratture e nella donna, a menopausa.»</a:t>
            </a:r>
            <a:endParaRPr lang="it-IT" dirty="0"/>
          </a:p>
        </p:txBody>
      </p:sp>
      <p:sp>
        <p:nvSpPr>
          <p:cNvPr id="29700"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D2150E8C-9371-4539-8BF1-312F1BD678DD}" type="slidenum">
              <a:rPr lang="it-IT" altLang="it-IT" sz="1200" smtClean="0">
                <a:solidFill>
                  <a:schemeClr val="tx2"/>
                </a:solidFill>
                <a:latin typeface="Arial" charset="0"/>
              </a:rPr>
              <a:pPr>
                <a:spcBef>
                  <a:spcPct val="0"/>
                </a:spcBef>
                <a:buClrTx/>
                <a:buSzTx/>
                <a:buFontTx/>
                <a:buNone/>
              </a:pPr>
              <a:t>21</a:t>
            </a:fld>
            <a:endParaRPr lang="it-IT" altLang="it-IT" sz="1200" smtClean="0">
              <a:solidFill>
                <a:schemeClr val="tx2"/>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eaLnBrk="1" hangingPunct="1"/>
            <a:r>
              <a:rPr lang="it-IT" altLang="it-IT" smtClean="0"/>
              <a:t>Osteoporosi da glucocorticoidi - 2</a:t>
            </a:r>
          </a:p>
        </p:txBody>
      </p:sp>
      <p:sp>
        <p:nvSpPr>
          <p:cNvPr id="3" name="Segnaposto contenuto 2"/>
          <p:cNvSpPr>
            <a:spLocks noGrp="1"/>
          </p:cNvSpPr>
          <p:nvPr>
            <p:ph idx="1"/>
          </p:nvPr>
        </p:nvSpPr>
        <p:spPr>
          <a:xfrm>
            <a:off x="250825" y="1268413"/>
            <a:ext cx="8713788" cy="4938712"/>
          </a:xfrm>
        </p:spPr>
        <p:txBody>
          <a:bodyPr/>
          <a:lstStyle/>
          <a:p>
            <a:pPr eaLnBrk="1" hangingPunct="1">
              <a:defRPr/>
            </a:pPr>
            <a:r>
              <a:rPr lang="it-IT" dirty="0" smtClean="0"/>
              <a:t>«E’ importante  ricordare che il rischio </a:t>
            </a:r>
            <a:r>
              <a:rPr lang="it-IT" dirty="0" err="1" smtClean="0"/>
              <a:t>fratturativo</a:t>
            </a:r>
            <a:r>
              <a:rPr lang="it-IT" dirty="0" smtClean="0"/>
              <a:t> nell’osteoporosi indotta da </a:t>
            </a:r>
            <a:r>
              <a:rPr lang="it-IT" dirty="0" err="1" smtClean="0"/>
              <a:t>glucocorticoidi</a:t>
            </a:r>
            <a:r>
              <a:rPr lang="it-IT" dirty="0" smtClean="0"/>
              <a:t> è molto più elevato rispetto a quello atteso in base ai valori densitometrici del paziente e che esso si riduce rapidamente alla sospensione della terapia.»</a:t>
            </a:r>
          </a:p>
          <a:p>
            <a:pPr marL="0" indent="0" eaLnBrk="1" hangingPunct="1">
              <a:buFont typeface="Arial" charset="0"/>
              <a:buNone/>
              <a:defRPr/>
            </a:pPr>
            <a:endParaRPr lang="it-IT" sz="800" dirty="0" smtClean="0"/>
          </a:p>
          <a:p>
            <a:pPr eaLnBrk="1" hangingPunct="1">
              <a:buFont typeface="Wingdings" pitchFamily="2" charset="2"/>
              <a:buChar char="è"/>
              <a:defRPr/>
            </a:pPr>
            <a:r>
              <a:rPr lang="it-IT" dirty="0" smtClean="0">
                <a:sym typeface="Wingdings" pitchFamily="2" charset="2"/>
              </a:rPr>
              <a:t>la prevenzione deve essere iniziata il più precocemente possibile, indipendentemente dal dato densitometrico e prima che avvengano alterazioni irreversibili della </a:t>
            </a:r>
            <a:r>
              <a:rPr lang="it-IT" dirty="0" err="1" smtClean="0">
                <a:sym typeface="Wingdings" pitchFamily="2" charset="2"/>
              </a:rPr>
              <a:t>microarchitettura</a:t>
            </a:r>
            <a:r>
              <a:rPr lang="it-IT" dirty="0" smtClean="0">
                <a:sym typeface="Wingdings" pitchFamily="2" charset="2"/>
              </a:rPr>
              <a:t> ossea</a:t>
            </a:r>
          </a:p>
          <a:p>
            <a:pPr eaLnBrk="1" hangingPunct="1">
              <a:buFont typeface="Wingdings" pitchFamily="2" charset="2"/>
              <a:buChar char="è"/>
              <a:defRPr/>
            </a:pPr>
            <a:endParaRPr lang="it-IT" sz="800" dirty="0" smtClean="0">
              <a:sym typeface="Wingdings" pitchFamily="2" charset="2"/>
            </a:endParaRPr>
          </a:p>
          <a:p>
            <a:pPr eaLnBrk="1" hangingPunct="1">
              <a:buFont typeface="Wingdings" pitchFamily="2" charset="2"/>
              <a:buChar char="è"/>
              <a:defRPr/>
            </a:pPr>
            <a:r>
              <a:rPr lang="it-IT" sz="2000" dirty="0" smtClean="0">
                <a:sym typeface="Wingdings" pitchFamily="2" charset="2"/>
              </a:rPr>
              <a:t>LINEE GUIDA management </a:t>
            </a:r>
            <a:r>
              <a:rPr lang="it-IT" sz="2000" dirty="0">
                <a:sym typeface="Wingdings" pitchFamily="2" charset="2"/>
              </a:rPr>
              <a:t>pazienti con osteoporosi (SNLG – ISS </a:t>
            </a:r>
            <a:r>
              <a:rPr lang="it-IT" sz="2000" dirty="0" smtClean="0">
                <a:sym typeface="Wingdings" pitchFamily="2" charset="2"/>
              </a:rPr>
              <a:t>2009)</a:t>
            </a:r>
          </a:p>
          <a:p>
            <a:pPr eaLnBrk="1" hangingPunct="1">
              <a:buFont typeface="Wingdings" pitchFamily="2" charset="2"/>
              <a:buChar char="è"/>
              <a:defRPr/>
            </a:pPr>
            <a:endParaRPr lang="it-IT" dirty="0">
              <a:sym typeface="Wingdings" pitchFamily="2" charset="2"/>
            </a:endParaRPr>
          </a:p>
          <a:p>
            <a:pPr eaLnBrk="1" hangingPunct="1">
              <a:buFont typeface="Wingdings" pitchFamily="2" charset="2"/>
              <a:buChar char="è"/>
              <a:defRPr/>
            </a:pPr>
            <a:endParaRPr lang="it-IT" dirty="0"/>
          </a:p>
        </p:txBody>
      </p:sp>
      <p:sp>
        <p:nvSpPr>
          <p:cNvPr id="30724"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B89E6E06-813F-4A9E-8BCE-B1FE89E25F23}" type="slidenum">
              <a:rPr lang="it-IT" altLang="it-IT" sz="1200" smtClean="0">
                <a:solidFill>
                  <a:schemeClr val="tx2"/>
                </a:solidFill>
                <a:latin typeface="Arial" charset="0"/>
              </a:rPr>
              <a:pPr>
                <a:spcBef>
                  <a:spcPct val="0"/>
                </a:spcBef>
                <a:buClrTx/>
                <a:buSzTx/>
                <a:buFontTx/>
                <a:buNone/>
              </a:pPr>
              <a:t>22</a:t>
            </a:fld>
            <a:endParaRPr lang="it-IT" altLang="it-IT" sz="1200" smtClean="0">
              <a:solidFill>
                <a:schemeClr val="tx2"/>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34925" y="144463"/>
            <a:ext cx="9001125" cy="981075"/>
          </a:xfrm>
        </p:spPr>
        <p:txBody>
          <a:bodyPr/>
          <a:lstStyle/>
          <a:p>
            <a:pPr eaLnBrk="1" hangingPunct="1"/>
            <a:r>
              <a:rPr lang="it-IT" altLang="it-IT" sz="2800" smtClean="0">
                <a:solidFill>
                  <a:schemeClr val="tx1"/>
                </a:solidFill>
              </a:rPr>
              <a:t>SIOMMMS 2015: Linee Guida 2015 per la Diagnosi, Prevenzione e Terapia dell’Osteoporosi</a:t>
            </a:r>
          </a:p>
        </p:txBody>
      </p:sp>
      <p:sp>
        <p:nvSpPr>
          <p:cNvPr id="3" name="Segnaposto contenuto 2"/>
          <p:cNvSpPr>
            <a:spLocks noGrp="1"/>
          </p:cNvSpPr>
          <p:nvPr>
            <p:ph idx="1"/>
          </p:nvPr>
        </p:nvSpPr>
        <p:spPr>
          <a:xfrm>
            <a:off x="107950" y="1341438"/>
            <a:ext cx="8928100" cy="5400675"/>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it-IT" dirty="0"/>
              <a:t>E’ noto che periodi anche brevi di immobilizzazione sono assai deleteri per la massa ossea ed </a:t>
            </a:r>
            <a:r>
              <a:rPr lang="it-IT" dirty="0" smtClean="0"/>
              <a:t>è quindi importante </a:t>
            </a:r>
            <a:r>
              <a:rPr lang="it-IT" dirty="0"/>
              <a:t>mantenere un minimo grado di </a:t>
            </a:r>
            <a:r>
              <a:rPr lang="it-IT" dirty="0" smtClean="0"/>
              <a:t>attività </a:t>
            </a:r>
            <a:r>
              <a:rPr lang="it-IT" dirty="0"/>
              <a:t>fisica</a:t>
            </a:r>
            <a:r>
              <a:rPr lang="it-IT" dirty="0" smtClean="0"/>
              <a:t>.</a:t>
            </a:r>
          </a:p>
          <a:p>
            <a:pPr marL="0" indent="0" eaLnBrk="1" fontAlgn="auto" hangingPunct="1">
              <a:spcAft>
                <a:spcPts val="0"/>
              </a:spcAft>
              <a:buClr>
                <a:schemeClr val="accent1">
                  <a:lumMod val="60000"/>
                  <a:lumOff val="40000"/>
                </a:schemeClr>
              </a:buClr>
              <a:buFont typeface="Wingdings" pitchFamily="2" charset="2"/>
              <a:buNone/>
              <a:defRPr/>
            </a:pPr>
            <a:endParaRPr lang="it-IT" dirty="0"/>
          </a:p>
          <a:p>
            <a:pPr marL="274320" indent="-274320" eaLnBrk="1" fontAlgn="auto" hangingPunct="1">
              <a:spcAft>
                <a:spcPts val="0"/>
              </a:spcAft>
              <a:buClr>
                <a:schemeClr val="accent1">
                  <a:lumMod val="60000"/>
                  <a:lumOff val="40000"/>
                </a:schemeClr>
              </a:buClr>
              <a:buFont typeface="Arial" pitchFamily="34" charset="0"/>
              <a:buChar char="•"/>
              <a:defRPr/>
            </a:pPr>
            <a:r>
              <a:rPr lang="it-IT" dirty="0" smtClean="0"/>
              <a:t>Più </a:t>
            </a:r>
            <a:r>
              <a:rPr lang="it-IT" dirty="0"/>
              <a:t>incerto appare il ruolo di un programma di </a:t>
            </a:r>
            <a:r>
              <a:rPr lang="it-IT" dirty="0" smtClean="0"/>
              <a:t>attività fisica </a:t>
            </a:r>
            <a:r>
              <a:rPr lang="it-IT" dirty="0"/>
              <a:t>sulla prevenzione dell’osteoporosi. </a:t>
            </a:r>
            <a:endParaRPr lang="it-IT" dirty="0" smtClean="0"/>
          </a:p>
          <a:p>
            <a:pPr marL="0" indent="0" eaLnBrk="1" fontAlgn="auto" hangingPunct="1">
              <a:spcAft>
                <a:spcPts val="0"/>
              </a:spcAft>
              <a:buClr>
                <a:schemeClr val="accent1">
                  <a:lumMod val="60000"/>
                  <a:lumOff val="40000"/>
                </a:schemeClr>
              </a:buClr>
              <a:buFont typeface="Wingdings" pitchFamily="2" charset="2"/>
              <a:buNone/>
              <a:defRPr/>
            </a:pPr>
            <a:endParaRPr lang="it-IT"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it-IT" dirty="0" smtClean="0"/>
              <a:t>L’impatto </a:t>
            </a:r>
            <a:r>
              <a:rPr lang="it-IT" dirty="0"/>
              <a:t>di </a:t>
            </a:r>
            <a:r>
              <a:rPr lang="it-IT" dirty="0" smtClean="0"/>
              <a:t>tali programmi </a:t>
            </a:r>
            <a:r>
              <a:rPr lang="it-IT" dirty="0"/>
              <a:t>appare variare in funzione della frequenza, durata, </a:t>
            </a:r>
            <a:r>
              <a:rPr lang="it-IT" dirty="0" smtClean="0"/>
              <a:t>intensità </a:t>
            </a:r>
            <a:r>
              <a:rPr lang="it-IT" dirty="0"/>
              <a:t>del programma, </a:t>
            </a:r>
            <a:r>
              <a:rPr lang="it-IT" dirty="0" smtClean="0"/>
              <a:t>dell’età </a:t>
            </a:r>
            <a:r>
              <a:rPr lang="it-IT" dirty="0"/>
              <a:t>di inizio. </a:t>
            </a:r>
            <a:endParaRPr lang="it-IT" dirty="0" smtClean="0"/>
          </a:p>
          <a:p>
            <a:pPr marL="0" indent="0" eaLnBrk="1" fontAlgn="auto" hangingPunct="1">
              <a:spcAft>
                <a:spcPts val="0"/>
              </a:spcAft>
              <a:buClr>
                <a:schemeClr val="accent1">
                  <a:lumMod val="60000"/>
                  <a:lumOff val="40000"/>
                </a:schemeClr>
              </a:buClr>
              <a:buFont typeface="Wingdings" pitchFamily="2" charset="2"/>
              <a:buNone/>
              <a:defRPr/>
            </a:pPr>
            <a:endParaRPr lang="it-IT"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it-IT" dirty="0" smtClean="0"/>
              <a:t>Inoltre il </a:t>
            </a:r>
            <a:r>
              <a:rPr lang="it-IT" dirty="0"/>
              <a:t>suo impatto </a:t>
            </a:r>
            <a:r>
              <a:rPr lang="it-IT" dirty="0" smtClean="0"/>
              <a:t>è </a:t>
            </a:r>
            <a:r>
              <a:rPr lang="it-IT" dirty="0"/>
              <a:t>specifico per la sede scheletrica sottoposta a carico.</a:t>
            </a:r>
          </a:p>
        </p:txBody>
      </p:sp>
      <p:sp>
        <p:nvSpPr>
          <p:cNvPr id="3174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EFB341AD-1F5F-4E63-BE16-05FAAB31693A}" type="slidenum">
              <a:rPr lang="it-IT" altLang="it-IT" sz="1200" smtClean="0">
                <a:solidFill>
                  <a:schemeClr val="tx2"/>
                </a:solidFill>
                <a:latin typeface="Arial" charset="0"/>
              </a:rPr>
              <a:pPr>
                <a:spcBef>
                  <a:spcPct val="0"/>
                </a:spcBef>
                <a:buClrTx/>
                <a:buSzTx/>
                <a:buFontTx/>
                <a:buNone/>
              </a:pPr>
              <a:t>23</a:t>
            </a:fld>
            <a:endParaRPr lang="it-IT" altLang="it-IT" sz="1200" smtClean="0">
              <a:solidFill>
                <a:schemeClr val="tx2"/>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388" y="476250"/>
            <a:ext cx="8713787" cy="6192838"/>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it-IT" dirty="0"/>
              <a:t>Gli studi, per lo </a:t>
            </a:r>
            <a:r>
              <a:rPr lang="it-IT" dirty="0" smtClean="0"/>
              <a:t>più </a:t>
            </a:r>
            <a:r>
              <a:rPr lang="it-IT" dirty="0"/>
              <a:t>caso-controllo e non randomizzati, che hanno valutato gli effetti </a:t>
            </a:r>
            <a:r>
              <a:rPr lang="it-IT" dirty="0" smtClean="0"/>
              <a:t>dell’attività </a:t>
            </a:r>
            <a:r>
              <a:rPr lang="it-IT" dirty="0"/>
              <a:t>fisica </a:t>
            </a:r>
            <a:r>
              <a:rPr lang="it-IT" dirty="0" smtClean="0"/>
              <a:t>sulla densità </a:t>
            </a:r>
            <a:r>
              <a:rPr lang="it-IT" dirty="0"/>
              <a:t>minerale ossea vanno distinti a seconda </a:t>
            </a:r>
            <a:r>
              <a:rPr lang="it-IT" dirty="0" smtClean="0"/>
              <a:t>dell’età. </a:t>
            </a:r>
          </a:p>
          <a:p>
            <a:pPr marL="274320" indent="-274320" eaLnBrk="1" fontAlgn="auto" hangingPunct="1">
              <a:spcAft>
                <a:spcPts val="0"/>
              </a:spcAft>
              <a:buClr>
                <a:schemeClr val="accent1">
                  <a:lumMod val="60000"/>
                  <a:lumOff val="40000"/>
                </a:schemeClr>
              </a:buClr>
              <a:buFont typeface="Arial" pitchFamily="34" charset="0"/>
              <a:buChar char="•"/>
              <a:defRPr/>
            </a:pPr>
            <a:r>
              <a:rPr lang="it-IT" dirty="0" smtClean="0"/>
              <a:t>In </a:t>
            </a:r>
            <a:r>
              <a:rPr lang="it-IT" dirty="0"/>
              <a:t>ragazzi prepuberi o in giovani adulti solo gli </a:t>
            </a:r>
            <a:r>
              <a:rPr lang="it-IT" dirty="0" smtClean="0"/>
              <a:t>esercizi che </a:t>
            </a:r>
            <a:r>
              <a:rPr lang="it-IT" dirty="0"/>
              <a:t>comportano carico scheletrico risultano efficaci </a:t>
            </a:r>
            <a:r>
              <a:rPr lang="it-IT" b="1" dirty="0"/>
              <a:t>(livello 2A)</a:t>
            </a:r>
            <a:r>
              <a:rPr lang="it-IT" dirty="0"/>
              <a:t>. </a:t>
            </a:r>
            <a:endParaRPr lang="it-IT"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it-IT" b="1" dirty="0" smtClean="0"/>
              <a:t>Al </a:t>
            </a:r>
            <a:r>
              <a:rPr lang="it-IT" b="1" dirty="0"/>
              <a:t>momento non ci sono sufficienti </a:t>
            </a:r>
            <a:r>
              <a:rPr lang="it-IT" b="1" dirty="0" smtClean="0"/>
              <a:t>evidenze per </a:t>
            </a:r>
            <a:r>
              <a:rPr lang="it-IT" b="1" dirty="0"/>
              <a:t>raccomandare tali esercizi </a:t>
            </a:r>
            <a:r>
              <a:rPr lang="it-IT" b="1" dirty="0" smtClean="0"/>
              <a:t>né </a:t>
            </a:r>
            <a:r>
              <a:rPr lang="it-IT" b="1" dirty="0"/>
              <a:t>in prevenzione primaria </a:t>
            </a:r>
            <a:r>
              <a:rPr lang="it-IT" b="1" dirty="0" smtClean="0"/>
              <a:t>né </a:t>
            </a:r>
            <a:r>
              <a:rPr lang="it-IT" b="1" dirty="0"/>
              <a:t>secondaria. </a:t>
            </a:r>
            <a:endParaRPr lang="it-IT" b="1" dirty="0" smtClean="0"/>
          </a:p>
          <a:p>
            <a:pPr marL="0" indent="0" eaLnBrk="1" fontAlgn="auto" hangingPunct="1">
              <a:spcAft>
                <a:spcPts val="0"/>
              </a:spcAft>
              <a:buClr>
                <a:schemeClr val="accent1">
                  <a:lumMod val="60000"/>
                  <a:lumOff val="40000"/>
                </a:schemeClr>
              </a:buClr>
              <a:buFont typeface="Arial" pitchFamily="34" charset="0"/>
              <a:buNone/>
              <a:defRPr/>
            </a:pPr>
            <a:endParaRPr lang="it-IT"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it-IT" dirty="0" smtClean="0"/>
              <a:t>In </a:t>
            </a:r>
            <a:r>
              <a:rPr lang="it-IT" dirty="0"/>
              <a:t>donne in </a:t>
            </a:r>
            <a:r>
              <a:rPr lang="it-IT" dirty="0" smtClean="0"/>
              <a:t>post-menopausa l’attività fisica </a:t>
            </a:r>
            <a:r>
              <a:rPr lang="it-IT" dirty="0"/>
              <a:t>con carico e in grado di prevenire l’1% della perdita minerale ossea annuale. </a:t>
            </a:r>
            <a:r>
              <a:rPr lang="it-IT" b="1" u="sng" dirty="0"/>
              <a:t>Il beneficio maggiore </a:t>
            </a:r>
            <a:r>
              <a:rPr lang="it-IT" b="1" u="sng" dirty="0" smtClean="0"/>
              <a:t>è stato riportato </a:t>
            </a:r>
            <a:r>
              <a:rPr lang="it-IT" b="1" u="sng" dirty="0"/>
              <a:t>sulla colonna vertebrale e con gli esercizi d’impatto </a:t>
            </a:r>
            <a:r>
              <a:rPr lang="it-IT" b="1" dirty="0"/>
              <a:t>(Livello 1</a:t>
            </a:r>
            <a:r>
              <a:rPr lang="it-IT" dirty="0"/>
              <a:t>).</a:t>
            </a:r>
          </a:p>
          <a:p>
            <a:pPr marL="274320" indent="-274320" eaLnBrk="1" fontAlgn="auto" hangingPunct="1">
              <a:spcAft>
                <a:spcPts val="0"/>
              </a:spcAft>
              <a:buClr>
                <a:schemeClr val="accent1">
                  <a:lumMod val="60000"/>
                  <a:lumOff val="40000"/>
                </a:schemeClr>
              </a:buClr>
              <a:buFont typeface="Arial" pitchFamily="34" charset="0"/>
              <a:buChar char="•"/>
              <a:defRPr/>
            </a:pPr>
            <a:r>
              <a:rPr lang="it-IT" dirty="0"/>
              <a:t>Sono disponibili solo studi epidemiologici di correlazione tra </a:t>
            </a:r>
            <a:r>
              <a:rPr lang="it-IT" dirty="0" smtClean="0"/>
              <a:t>attività </a:t>
            </a:r>
            <a:r>
              <a:rPr lang="it-IT" dirty="0"/>
              <a:t>fisica e minor rischio di frattura.</a:t>
            </a:r>
          </a:p>
        </p:txBody>
      </p:sp>
      <p:sp>
        <p:nvSpPr>
          <p:cNvPr id="3277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11ABECE5-B5E7-420C-A1CD-FE8B2B6CA268}" type="slidenum">
              <a:rPr lang="it-IT" altLang="it-IT" sz="1200" smtClean="0">
                <a:solidFill>
                  <a:schemeClr val="tx2"/>
                </a:solidFill>
                <a:latin typeface="Arial" charset="0"/>
              </a:rPr>
              <a:pPr>
                <a:spcBef>
                  <a:spcPct val="0"/>
                </a:spcBef>
                <a:buClrTx/>
                <a:buSzTx/>
                <a:buFontTx/>
                <a:buNone/>
              </a:pPr>
              <a:t>24</a:t>
            </a:fld>
            <a:endParaRPr lang="it-IT" altLang="it-IT" sz="1200" smtClean="0">
              <a:solidFill>
                <a:schemeClr val="tx2"/>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fontAlgn="auto" hangingPunct="1">
              <a:spcAft>
                <a:spcPts val="0"/>
              </a:spcAft>
              <a:defRPr/>
            </a:pPr>
            <a:r>
              <a:rPr lang="it-IT" dirty="0" smtClean="0">
                <a:solidFill>
                  <a:schemeClr val="accent6">
                    <a:tint val="1000"/>
                  </a:schemeClr>
                </a:solidFill>
              </a:rPr>
              <a:t>conclusioni</a:t>
            </a:r>
            <a:endParaRPr lang="it-IT" dirty="0">
              <a:solidFill>
                <a:schemeClr val="accent6">
                  <a:tint val="1000"/>
                </a:schemeClr>
              </a:solidFill>
            </a:endParaRPr>
          </a:p>
        </p:txBody>
      </p:sp>
      <p:sp>
        <p:nvSpPr>
          <p:cNvPr id="33795" name="Segnaposto contenuto 2"/>
          <p:cNvSpPr>
            <a:spLocks noGrp="1"/>
          </p:cNvSpPr>
          <p:nvPr>
            <p:ph idx="1"/>
          </p:nvPr>
        </p:nvSpPr>
        <p:spPr>
          <a:xfrm>
            <a:off x="457200" y="1219200"/>
            <a:ext cx="8229600" cy="4937125"/>
          </a:xfrm>
        </p:spPr>
        <p:txBody>
          <a:bodyPr/>
          <a:lstStyle/>
          <a:p>
            <a:pPr eaLnBrk="1" hangingPunct="1"/>
            <a:r>
              <a:rPr lang="it-IT" altLang="it-IT" smtClean="0"/>
              <a:t>Incoraggiare una anche modesta attività fisica tra gli anziani può anche contribuire a ridurre il rischio di cadute e quindi di frattura.</a:t>
            </a:r>
          </a:p>
          <a:p>
            <a:pPr eaLnBrk="1" hangingPunct="1"/>
            <a:endParaRPr lang="it-IT" altLang="it-IT" smtClean="0"/>
          </a:p>
          <a:p>
            <a:pPr eaLnBrk="1" hangingPunct="1"/>
            <a:r>
              <a:rPr lang="it-IT" altLang="it-IT" b="1" i="1" u="sng" smtClean="0"/>
              <a:t>La raccomandazione di svolgere un minimo di attività fisica (camminare più di 30 minuti al giorno, magari all’aria aperta), malgrado l’inadeguatezza della documentazione di efficacia sulla massa ossea, appare condivisibile per l’effetto sul rischio di caduta e per quello indiretto sui livelli di vitamina D.</a:t>
            </a:r>
          </a:p>
        </p:txBody>
      </p:sp>
      <p:sp>
        <p:nvSpPr>
          <p:cNvPr id="33796"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0C5CB05E-1B04-4CD5-9123-F9556FE1BD2D}" type="slidenum">
              <a:rPr lang="it-IT" altLang="it-IT" sz="1200" smtClean="0">
                <a:solidFill>
                  <a:schemeClr val="tx2"/>
                </a:solidFill>
                <a:latin typeface="Arial" charset="0"/>
              </a:rPr>
              <a:pPr>
                <a:spcBef>
                  <a:spcPct val="0"/>
                </a:spcBef>
                <a:buClrTx/>
                <a:buSzTx/>
                <a:buFontTx/>
                <a:buNone/>
              </a:pPr>
              <a:t>25</a:t>
            </a:fld>
            <a:endParaRPr lang="it-IT" altLang="it-IT" sz="1200" smtClean="0">
              <a:solidFill>
                <a:schemeClr val="tx2"/>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fontAlgn="auto" hangingPunct="1">
              <a:spcAft>
                <a:spcPts val="0"/>
              </a:spcAft>
              <a:defRPr/>
            </a:pPr>
            <a:r>
              <a:rPr lang="it-IT" dirty="0" smtClean="0">
                <a:solidFill>
                  <a:schemeClr val="accent6">
                    <a:tint val="1000"/>
                  </a:schemeClr>
                </a:solidFill>
              </a:rPr>
              <a:t>Interventi sul rischio caduta</a:t>
            </a:r>
            <a:endParaRPr lang="it-IT" dirty="0">
              <a:solidFill>
                <a:schemeClr val="accent6">
                  <a:tint val="1000"/>
                </a:schemeClr>
              </a:solidFill>
            </a:endParaRPr>
          </a:p>
        </p:txBody>
      </p:sp>
      <p:sp>
        <p:nvSpPr>
          <p:cNvPr id="3" name="Segnaposto contenuto 2"/>
          <p:cNvSpPr>
            <a:spLocks noGrp="1"/>
          </p:cNvSpPr>
          <p:nvPr>
            <p:ph idx="1"/>
          </p:nvPr>
        </p:nvSpPr>
        <p:spPr>
          <a:xfrm>
            <a:off x="250825" y="1600200"/>
            <a:ext cx="8785225" cy="4924425"/>
          </a:xfrm>
        </p:spPr>
        <p:txBody>
          <a:bodyPr rtlCol="0">
            <a:normAutofit lnSpcReduction="10000"/>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it-IT" dirty="0"/>
              <a:t>Buona parte delle fratture, specie di femore, sono da collegare a cadute, i cui fattori di rischio (disabilita motoria</a:t>
            </a:r>
            <a:r>
              <a:rPr lang="it-IT" dirty="0" smtClean="0"/>
              <a:t>, disturbi </a:t>
            </a:r>
            <a:r>
              <a:rPr lang="it-IT" dirty="0"/>
              <a:t>dell’equilibrio, patologie neuromuscolari, deficit visivi, patologie cardiovascolari, cadute anamnestiche</a:t>
            </a:r>
            <a:r>
              <a:rPr lang="it-IT" dirty="0" smtClean="0"/>
              <a:t>, trattamenti </a:t>
            </a:r>
            <a:r>
              <a:rPr lang="it-IT" dirty="0"/>
              <a:t>farmacologici, deficit cognitivi) sono spesso modificabili in un contesto di </a:t>
            </a:r>
            <a:r>
              <a:rPr lang="it-IT" dirty="0" smtClean="0"/>
              <a:t>interventi multidisciplinari.</a:t>
            </a:r>
          </a:p>
          <a:p>
            <a:pPr marL="0" indent="0" eaLnBrk="1" fontAlgn="auto" hangingPunct="1">
              <a:spcAft>
                <a:spcPts val="0"/>
              </a:spcAft>
              <a:buClr>
                <a:schemeClr val="accent1">
                  <a:lumMod val="60000"/>
                  <a:lumOff val="40000"/>
                </a:schemeClr>
              </a:buClr>
              <a:buFont typeface="Wingdings" pitchFamily="2" charset="2"/>
              <a:buNone/>
              <a:defRPr/>
            </a:pPr>
            <a:endParaRPr lang="it-IT"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it-IT" dirty="0" smtClean="0"/>
              <a:t>L’attività fisica, in particolare esercizi personalizzati di rinforzo muscolare e di rieducazione all’equilibrio ed alla deambulazione, hanno mostrato di ridurre negli anziani sia il rischio di cadute </a:t>
            </a:r>
            <a:r>
              <a:rPr lang="it-IT" b="1" dirty="0" smtClean="0"/>
              <a:t>(Livello 1A) </a:t>
            </a:r>
            <a:r>
              <a:rPr lang="it-IT" dirty="0" smtClean="0"/>
              <a:t>che di traumi correlati </a:t>
            </a:r>
            <a:r>
              <a:rPr lang="it-IT" b="1" dirty="0" smtClean="0"/>
              <a:t>(Livello 2A)</a:t>
            </a:r>
            <a:r>
              <a:rPr lang="it-IT" dirty="0" smtClean="0"/>
              <a:t>.</a:t>
            </a:r>
          </a:p>
          <a:p>
            <a:pPr marL="274320" indent="-274320" eaLnBrk="1" fontAlgn="auto" hangingPunct="1">
              <a:spcAft>
                <a:spcPts val="0"/>
              </a:spcAft>
              <a:buClr>
                <a:schemeClr val="accent1">
                  <a:lumMod val="60000"/>
                  <a:lumOff val="40000"/>
                </a:schemeClr>
              </a:buClr>
              <a:buFont typeface="Arial" pitchFamily="34" charset="0"/>
              <a:buChar char="•"/>
              <a:defRPr/>
            </a:pPr>
            <a:endParaRPr lang="it-IT" dirty="0"/>
          </a:p>
        </p:txBody>
      </p:sp>
      <p:sp>
        <p:nvSpPr>
          <p:cNvPr id="3482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E43B9535-E3D7-40A2-A395-EB432660C83B}" type="slidenum">
              <a:rPr lang="it-IT" altLang="it-IT" sz="1200" smtClean="0">
                <a:solidFill>
                  <a:schemeClr val="tx2"/>
                </a:solidFill>
                <a:latin typeface="Arial" charset="0"/>
              </a:rPr>
              <a:pPr>
                <a:spcBef>
                  <a:spcPct val="0"/>
                </a:spcBef>
                <a:buClrTx/>
                <a:buSzTx/>
                <a:buFontTx/>
                <a:buNone/>
              </a:pPr>
              <a:t>26</a:t>
            </a:fld>
            <a:endParaRPr lang="it-IT" altLang="it-IT" sz="1200" smtClean="0">
              <a:solidFill>
                <a:schemeClr val="tx2"/>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836613"/>
            <a:ext cx="8640763" cy="5545137"/>
          </a:xfrm>
        </p:spPr>
        <p:txBody>
          <a:bodyPr rtlCol="0">
            <a:norm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it-IT" sz="2800" dirty="0"/>
              <a:t>Un impatto positivo hanno anche test di valutazione individuale delle condizioni di </a:t>
            </a:r>
            <a:r>
              <a:rPr lang="it-IT" sz="2800" dirty="0" smtClean="0"/>
              <a:t>rischio di </a:t>
            </a:r>
            <a:r>
              <a:rPr lang="it-IT" sz="2800" dirty="0"/>
              <a:t>caduta associati a raccomandazioni sulla loro prevenzione </a:t>
            </a:r>
            <a:r>
              <a:rPr lang="it-IT" sz="2800" b="1" dirty="0"/>
              <a:t>(Livello 2A). </a:t>
            </a:r>
            <a:endParaRPr lang="it-IT" sz="2800" b="1" dirty="0" smtClean="0"/>
          </a:p>
          <a:p>
            <a:pPr marL="0" indent="0" eaLnBrk="1" fontAlgn="auto" hangingPunct="1">
              <a:spcAft>
                <a:spcPts val="0"/>
              </a:spcAft>
              <a:buClr>
                <a:schemeClr val="accent1">
                  <a:lumMod val="60000"/>
                  <a:lumOff val="40000"/>
                </a:schemeClr>
              </a:buClr>
              <a:buFont typeface="Wingdings" pitchFamily="2" charset="2"/>
              <a:buNone/>
              <a:defRPr/>
            </a:pPr>
            <a:endParaRPr lang="it-IT" sz="2800" b="1" dirty="0" smtClean="0"/>
          </a:p>
          <a:p>
            <a:pPr marL="274320" indent="-274320" eaLnBrk="1" fontAlgn="auto" hangingPunct="1">
              <a:spcAft>
                <a:spcPts val="0"/>
              </a:spcAft>
              <a:buClr>
                <a:schemeClr val="accent1">
                  <a:lumMod val="60000"/>
                  <a:lumOff val="40000"/>
                </a:schemeClr>
              </a:buClr>
              <a:buFont typeface="Arial" pitchFamily="34" charset="0"/>
              <a:buChar char="•"/>
              <a:defRPr/>
            </a:pPr>
            <a:r>
              <a:rPr lang="it-IT" sz="2800" dirty="0" smtClean="0"/>
              <a:t>Ad </a:t>
            </a:r>
            <a:r>
              <a:rPr lang="it-IT" sz="2800" dirty="0"/>
              <a:t>esempio il minor uso </a:t>
            </a:r>
            <a:r>
              <a:rPr lang="it-IT" sz="2800" dirty="0" smtClean="0"/>
              <a:t>di psicofarmaci </a:t>
            </a:r>
            <a:r>
              <a:rPr lang="it-IT" sz="2800" dirty="0"/>
              <a:t>si e associata ad una diminuzione del rischio di cadute. Una strategia di prevenzione delle cadute </a:t>
            </a:r>
            <a:r>
              <a:rPr lang="it-IT" sz="2800" dirty="0" smtClean="0"/>
              <a:t>in soggetti </a:t>
            </a:r>
            <a:r>
              <a:rPr lang="it-IT" sz="2800" dirty="0"/>
              <a:t>anziani che includa un adeguato apporto di vitamina D, esercizi fisici ed educazione sui rischi </a:t>
            </a:r>
            <a:r>
              <a:rPr lang="it-IT" sz="2800" dirty="0" smtClean="0"/>
              <a:t>domestici è </a:t>
            </a:r>
            <a:r>
              <a:rPr lang="it-IT" sz="2800" dirty="0"/>
              <a:t>altamente raccomandabile </a:t>
            </a:r>
            <a:r>
              <a:rPr lang="it-IT" sz="2800" b="1" dirty="0" smtClean="0"/>
              <a:t>(Raccomandazione </a:t>
            </a:r>
            <a:r>
              <a:rPr lang="it-IT" sz="2800" b="1" dirty="0"/>
              <a:t>di grado A).</a:t>
            </a:r>
            <a:endParaRPr lang="it-IT" sz="2800" dirty="0"/>
          </a:p>
        </p:txBody>
      </p:sp>
      <p:sp>
        <p:nvSpPr>
          <p:cNvPr id="3584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22759033-DB4F-40AA-A774-81E805C7E177}" type="slidenum">
              <a:rPr lang="it-IT" altLang="it-IT" sz="1200" smtClean="0">
                <a:solidFill>
                  <a:schemeClr val="tx2"/>
                </a:solidFill>
                <a:latin typeface="Arial" charset="0"/>
              </a:rPr>
              <a:pPr>
                <a:spcBef>
                  <a:spcPct val="0"/>
                </a:spcBef>
                <a:buClrTx/>
                <a:buSzTx/>
                <a:buFontTx/>
                <a:buNone/>
              </a:pPr>
              <a:t>27</a:t>
            </a:fld>
            <a:endParaRPr lang="it-IT" altLang="it-IT" sz="1200" smtClean="0">
              <a:solidFill>
                <a:schemeClr val="tx2"/>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438" y="188913"/>
            <a:ext cx="8964612" cy="912812"/>
          </a:xfrm>
        </p:spPr>
        <p:txBody>
          <a:bodyPr/>
          <a:lstStyle/>
          <a:p>
            <a:pPr algn="ctr" eaLnBrk="1" hangingPunct="1"/>
            <a:r>
              <a:rPr lang="it-IT" altLang="it-IT" sz="2800" smtClean="0">
                <a:solidFill>
                  <a:schemeClr val="accent1"/>
                </a:solidFill>
              </a:rPr>
              <a:t>Consigli per combattere l’osteoporosi iatrogena</a:t>
            </a:r>
          </a:p>
        </p:txBody>
      </p:sp>
      <p:sp>
        <p:nvSpPr>
          <p:cNvPr id="3686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C6B13BF-A919-4D04-A05B-FAA9F0C24240}" type="slidenum">
              <a:rPr lang="it-IT" altLang="it-IT" sz="1000" smtClean="0">
                <a:latin typeface="Arial" charset="0"/>
              </a:rPr>
              <a:pPr/>
              <a:t>28</a:t>
            </a:fld>
            <a:endParaRPr lang="it-IT" altLang="it-IT" sz="1000" smtClean="0">
              <a:latin typeface="Arial" charset="0"/>
            </a:endParaRPr>
          </a:p>
        </p:txBody>
      </p:sp>
      <p:sp>
        <p:nvSpPr>
          <p:cNvPr id="36868" name="Rectangle 3"/>
          <p:cNvSpPr>
            <a:spLocks noGrp="1" noChangeArrowheads="1"/>
          </p:cNvSpPr>
          <p:nvPr>
            <p:ph sz="quarter" idx="1"/>
          </p:nvPr>
        </p:nvSpPr>
        <p:spPr>
          <a:xfrm>
            <a:off x="179388" y="1525588"/>
            <a:ext cx="5761037" cy="5013325"/>
          </a:xfrm>
        </p:spPr>
        <p:txBody>
          <a:bodyPr/>
          <a:lstStyle/>
          <a:p>
            <a:pPr marL="609600" indent="-609600" eaLnBrk="1" hangingPunct="1">
              <a:buClr>
                <a:srgbClr val="FFFF00"/>
              </a:buClr>
              <a:buFont typeface="Wingdings" pitchFamily="2" charset="2"/>
              <a:buChar char="Ø"/>
            </a:pPr>
            <a:r>
              <a:rPr lang="it-IT" altLang="it-IT" sz="2800" smtClean="0"/>
              <a:t>Modifica fattori di rischio: fumo, alcool, sedentarietà</a:t>
            </a:r>
          </a:p>
          <a:p>
            <a:pPr marL="609600" indent="-609600" eaLnBrk="1" hangingPunct="1">
              <a:buClr>
                <a:srgbClr val="FFFF00"/>
              </a:buClr>
              <a:buFont typeface="Wingdings" pitchFamily="2" charset="2"/>
              <a:buChar char="Ø"/>
            </a:pPr>
            <a:r>
              <a:rPr lang="it-IT" altLang="it-IT" sz="2800" smtClean="0"/>
              <a:t>Incoraggiamento dell’attività fisica in carico: </a:t>
            </a:r>
            <a:r>
              <a:rPr lang="it-IT" altLang="it-IT" sz="2800" b="1" u="sng" smtClean="0"/>
              <a:t>camminare, ballare</a:t>
            </a:r>
          </a:p>
          <a:p>
            <a:pPr marL="609600" indent="-609600" eaLnBrk="1" hangingPunct="1">
              <a:buClr>
                <a:srgbClr val="FFFF00"/>
              </a:buClr>
              <a:buFont typeface="Wingdings" pitchFamily="2" charset="2"/>
              <a:buChar char="Ø"/>
            </a:pPr>
            <a:r>
              <a:rPr lang="it-IT" altLang="it-IT" sz="2800" smtClean="0"/>
              <a:t>Valutazione della densità minerale ossea</a:t>
            </a:r>
          </a:p>
          <a:p>
            <a:pPr marL="609600" indent="-609600" eaLnBrk="1" hangingPunct="1">
              <a:buClr>
                <a:srgbClr val="FFFF00"/>
              </a:buClr>
              <a:buFont typeface="Wingdings" pitchFamily="2" charset="2"/>
              <a:buChar char="Ø"/>
            </a:pPr>
            <a:r>
              <a:rPr lang="it-IT" altLang="it-IT" sz="2800" smtClean="0"/>
              <a:t>Supplementazione con calcio, vitamina D, trattamento con bisfosfonati</a:t>
            </a:r>
          </a:p>
          <a:p>
            <a:pPr marL="609600" indent="-609600" eaLnBrk="1" hangingPunct="1"/>
            <a:endParaRPr lang="it-IT" altLang="it-IT" smtClean="0"/>
          </a:p>
        </p:txBody>
      </p:sp>
      <p:pic>
        <p:nvPicPr>
          <p:cNvPr id="36869" name="Picture 6" descr="http://images.virgilio.it/sg/donne2009/upload/str/stretch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828800"/>
            <a:ext cx="23463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http://images.virgilio.it/sg/donne2009/upload/str/stretchuno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903663"/>
            <a:ext cx="18002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it-IT" sz="4000" smtClean="0">
                <a:solidFill>
                  <a:schemeClr val="accent6">
                    <a:tint val="1000"/>
                  </a:schemeClr>
                </a:solidFill>
              </a:rPr>
              <a:t>Obiettivi del trattamento riabilitativo</a:t>
            </a:r>
          </a:p>
        </p:txBody>
      </p:sp>
      <p:sp>
        <p:nvSpPr>
          <p:cNvPr id="37891" name="Rectangle 3"/>
          <p:cNvSpPr>
            <a:spLocks noGrp="1" noChangeArrowheads="1"/>
          </p:cNvSpPr>
          <p:nvPr>
            <p:ph idx="1"/>
          </p:nvPr>
        </p:nvSpPr>
        <p:spPr>
          <a:xfrm>
            <a:off x="457200" y="1849438"/>
            <a:ext cx="8229600" cy="4276725"/>
          </a:xfrm>
        </p:spPr>
        <p:txBody>
          <a:bodyPr/>
          <a:lstStyle/>
          <a:p>
            <a:pPr eaLnBrk="1" hangingPunct="1">
              <a:lnSpc>
                <a:spcPct val="90000"/>
              </a:lnSpc>
            </a:pPr>
            <a:r>
              <a:rPr lang="it-IT" altLang="it-IT" smtClean="0"/>
              <a:t>Rallentare la perdita di massa ossea</a:t>
            </a:r>
          </a:p>
          <a:p>
            <a:pPr eaLnBrk="1" hangingPunct="1">
              <a:lnSpc>
                <a:spcPct val="90000"/>
              </a:lnSpc>
            </a:pPr>
            <a:r>
              <a:rPr lang="it-IT" altLang="it-IT" smtClean="0"/>
              <a:t>Aumentare le competenze biomeccaniche dell’osso</a:t>
            </a:r>
          </a:p>
          <a:p>
            <a:pPr eaLnBrk="1" hangingPunct="1">
              <a:lnSpc>
                <a:spcPct val="90000"/>
              </a:lnSpc>
            </a:pPr>
            <a:r>
              <a:rPr lang="it-IT" altLang="it-IT" smtClean="0"/>
              <a:t>Prevenire le fratture e le cadute del paziente</a:t>
            </a:r>
          </a:p>
          <a:p>
            <a:pPr eaLnBrk="1" hangingPunct="1">
              <a:lnSpc>
                <a:spcPct val="90000"/>
              </a:lnSpc>
            </a:pPr>
            <a:r>
              <a:rPr lang="it-IT" altLang="it-IT" smtClean="0"/>
              <a:t>Migliorare la qualità di vita</a:t>
            </a:r>
          </a:p>
          <a:p>
            <a:pPr eaLnBrk="1" hangingPunct="1">
              <a:lnSpc>
                <a:spcPct val="90000"/>
              </a:lnSpc>
            </a:pPr>
            <a:r>
              <a:rPr lang="it-IT" altLang="it-IT" smtClean="0"/>
              <a:t>Se tutto ciò viene raggiunto, avrò anche la gestione del dolore</a:t>
            </a:r>
          </a:p>
        </p:txBody>
      </p:sp>
      <p:sp>
        <p:nvSpPr>
          <p:cNvPr id="378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a:spcBef>
                <a:spcPct val="0"/>
              </a:spcBef>
              <a:buClrTx/>
              <a:buSzTx/>
              <a:buFontTx/>
              <a:buNone/>
            </a:pPr>
            <a:fld id="{7E7AD508-6078-4B4E-BD86-3BC1DE8D688C}" type="slidenum">
              <a:rPr lang="it-IT" altLang="it-IT" sz="1200" smtClean="0">
                <a:solidFill>
                  <a:schemeClr val="tx2"/>
                </a:solidFill>
                <a:latin typeface="Arial" charset="0"/>
              </a:rPr>
              <a:pPr>
                <a:spcBef>
                  <a:spcPct val="0"/>
                </a:spcBef>
                <a:buClrTx/>
                <a:buSzTx/>
                <a:buFontTx/>
                <a:buNone/>
              </a:pPr>
              <a:t>29</a:t>
            </a:fld>
            <a:endParaRPr lang="it-IT" altLang="it-IT" sz="1200" smtClean="0">
              <a:solidFill>
                <a:schemeClr val="tx2"/>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913"/>
            <a:ext cx="8229600" cy="792162"/>
          </a:xfrm>
        </p:spPr>
        <p:txBody>
          <a:bodyPr/>
          <a:lstStyle/>
          <a:p>
            <a:pPr eaLnBrk="1" hangingPunct="1"/>
            <a:r>
              <a:rPr lang="it-IT" altLang="it-IT" b="1" smtClean="0">
                <a:solidFill>
                  <a:schemeClr val="accent1"/>
                </a:solidFill>
              </a:rPr>
              <a:t>Patogenesi</a:t>
            </a:r>
          </a:p>
        </p:txBody>
      </p:sp>
      <p:sp>
        <p:nvSpPr>
          <p:cNvPr id="1126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EE2FF3F-4708-41AA-B003-BDD712874706}" type="slidenum">
              <a:rPr lang="it-IT" altLang="it-IT" sz="1000" smtClean="0">
                <a:latin typeface="Arial" charset="0"/>
              </a:rPr>
              <a:pPr/>
              <a:t>3</a:t>
            </a:fld>
            <a:endParaRPr lang="it-IT" altLang="it-IT" sz="1000" smtClean="0">
              <a:latin typeface="Arial" charset="0"/>
            </a:endParaRPr>
          </a:p>
        </p:txBody>
      </p:sp>
      <p:sp>
        <p:nvSpPr>
          <p:cNvPr id="11268" name="Rectangle 3"/>
          <p:cNvSpPr>
            <a:spLocks noGrp="1" noChangeArrowheads="1"/>
          </p:cNvSpPr>
          <p:nvPr>
            <p:ph sz="quarter" idx="1"/>
          </p:nvPr>
        </p:nvSpPr>
        <p:spPr>
          <a:xfrm>
            <a:off x="250825" y="1412875"/>
            <a:ext cx="8785225" cy="5302250"/>
          </a:xfrm>
        </p:spPr>
        <p:txBody>
          <a:bodyPr/>
          <a:lstStyle/>
          <a:p>
            <a:pPr eaLnBrk="1" hangingPunct="1">
              <a:lnSpc>
                <a:spcPct val="80000"/>
              </a:lnSpc>
              <a:buClr>
                <a:srgbClr val="FFC000"/>
              </a:buClr>
            </a:pPr>
            <a:r>
              <a:rPr lang="it-IT" altLang="it-IT" sz="2800" b="1" u="sng" smtClean="0"/>
              <a:t>Mesenchimopatia diffusa a tutto il connettivo</a:t>
            </a:r>
          </a:p>
          <a:p>
            <a:pPr eaLnBrk="1" hangingPunct="1">
              <a:lnSpc>
                <a:spcPct val="80000"/>
              </a:lnSpc>
              <a:buClr>
                <a:srgbClr val="FFC000"/>
              </a:buClr>
            </a:pPr>
            <a:r>
              <a:rPr lang="it-IT" altLang="it-IT" sz="2800" b="1" u="sng" smtClean="0"/>
              <a:t>Eziologia sconosciuta</a:t>
            </a:r>
            <a:r>
              <a:rPr lang="it-IT" altLang="it-IT" sz="2800" smtClean="0"/>
              <a:t>: si ritiene vi sia predisposizione genetica, che determinerebbe risposte immunitarie patologiche</a:t>
            </a:r>
          </a:p>
          <a:p>
            <a:pPr eaLnBrk="1" hangingPunct="1">
              <a:lnSpc>
                <a:spcPct val="80000"/>
              </a:lnSpc>
              <a:buClr>
                <a:srgbClr val="FFC000"/>
              </a:buClr>
            </a:pPr>
            <a:r>
              <a:rPr lang="it-IT" altLang="it-IT" sz="2800" smtClean="0"/>
              <a:t>Il tessuto sinoviale è la sede principale del processo patologico</a:t>
            </a:r>
          </a:p>
          <a:p>
            <a:pPr eaLnBrk="1" hangingPunct="1">
              <a:lnSpc>
                <a:spcPct val="80000"/>
              </a:lnSpc>
              <a:buClr>
                <a:srgbClr val="FFC000"/>
              </a:buClr>
            </a:pPr>
            <a:r>
              <a:rPr lang="it-IT" altLang="it-IT" sz="2800" smtClean="0"/>
              <a:t>Presenza del fattore reumatoide. Inoltre stimolata produzione di enzimi che degradano e provocano il riassorbimento del tessuto osteocartilagineo</a:t>
            </a:r>
          </a:p>
          <a:p>
            <a:pPr eaLnBrk="1" hangingPunct="1">
              <a:lnSpc>
                <a:spcPct val="80000"/>
              </a:lnSpc>
              <a:buClr>
                <a:srgbClr val="FFC000"/>
              </a:buClr>
            </a:pPr>
            <a:r>
              <a:rPr lang="it-IT" altLang="it-IT" sz="2800" smtClean="0"/>
              <a:t>A livello articolare </a:t>
            </a:r>
            <a:r>
              <a:rPr lang="it-IT" altLang="it-IT" sz="2800" b="1" u="sng" smtClean="0"/>
              <a:t>colpisce</a:t>
            </a:r>
            <a:r>
              <a:rPr lang="it-IT" altLang="it-IT" sz="2800" smtClean="0"/>
              <a:t> solamente le </a:t>
            </a:r>
            <a:r>
              <a:rPr lang="it-IT" altLang="it-IT" sz="2800" b="1" u="sng" smtClean="0"/>
              <a:t>articolazioni dotate di sinovia; </a:t>
            </a:r>
            <a:r>
              <a:rPr lang="it-IT" altLang="it-IT" sz="2800" smtClean="0"/>
              <a:t>il danno strutturale articolare è l’elemento che condiziona maggiormente la disabilità a lungo termine.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eaLnBrk="1" hangingPunct="1"/>
            <a:r>
              <a:rPr lang="it-IT" altLang="it-IT" smtClean="0">
                <a:solidFill>
                  <a:srgbClr val="FFC000"/>
                </a:solidFill>
              </a:rPr>
              <a:t>Esercizi e osteoporosi</a:t>
            </a:r>
          </a:p>
        </p:txBody>
      </p:sp>
      <p:sp>
        <p:nvSpPr>
          <p:cNvPr id="3891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F4918D-3127-4AA8-8D2E-1FA23720B9F6}" type="slidenum">
              <a:rPr lang="it-IT" altLang="it-IT" sz="1000" smtClean="0">
                <a:latin typeface="Arial" charset="0"/>
              </a:rPr>
              <a:pPr/>
              <a:t>30</a:t>
            </a:fld>
            <a:endParaRPr lang="it-IT" altLang="it-IT" sz="1000" smtClean="0">
              <a:latin typeface="Arial" charset="0"/>
            </a:endParaRPr>
          </a:p>
        </p:txBody>
      </p:sp>
      <p:sp>
        <p:nvSpPr>
          <p:cNvPr id="38916" name="Segnaposto contenuto 2"/>
          <p:cNvSpPr>
            <a:spLocks noGrp="1"/>
          </p:cNvSpPr>
          <p:nvPr>
            <p:ph sz="quarter" idx="1"/>
          </p:nvPr>
        </p:nvSpPr>
        <p:spPr>
          <a:xfrm>
            <a:off x="395288" y="1828800"/>
            <a:ext cx="8291512" cy="4624388"/>
          </a:xfrm>
        </p:spPr>
        <p:txBody>
          <a:bodyPr/>
          <a:lstStyle/>
          <a:p>
            <a:pPr eaLnBrk="1" hangingPunct="1">
              <a:buClr>
                <a:srgbClr val="FFC000"/>
              </a:buClr>
            </a:pPr>
            <a:r>
              <a:rPr lang="it-IT" altLang="it-IT" smtClean="0"/>
              <a:t>Gli esercizi devono favorire </a:t>
            </a:r>
            <a:r>
              <a:rPr lang="it-IT" altLang="it-IT" b="1" u="sng" smtClean="0"/>
              <a:t>la mobilità della colonna e la corretta postura </a:t>
            </a:r>
            <a:r>
              <a:rPr lang="it-IT" altLang="it-IT" smtClean="0"/>
              <a:t>allineata soprattutto del dorso: evitare flessioni in carico, favorire movimenti di estensione</a:t>
            </a:r>
          </a:p>
          <a:p>
            <a:pPr eaLnBrk="1" hangingPunct="1">
              <a:buClr>
                <a:srgbClr val="FFC000"/>
              </a:buClr>
            </a:pPr>
            <a:r>
              <a:rPr lang="it-IT" altLang="it-IT" smtClean="0"/>
              <a:t>Bisogna anche </a:t>
            </a:r>
            <a:r>
              <a:rPr lang="it-IT" altLang="it-IT" b="1" u="sng" smtClean="0"/>
              <a:t>prevenire le cadute</a:t>
            </a:r>
            <a:r>
              <a:rPr lang="it-IT" altLang="it-IT" smtClean="0"/>
              <a:t>: rimozione di fattori di rischio (luce, controlli della vista, calzature idonee, non tappeti, ecc), rieducazione propriocettiva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79388" y="188913"/>
            <a:ext cx="8891587" cy="1079500"/>
          </a:xfrm>
        </p:spPr>
        <p:txBody>
          <a:bodyPr>
            <a:normAutofit fontScale="90000"/>
          </a:bodyPr>
          <a:lstStyle/>
          <a:p>
            <a:pPr eaLnBrk="1" fontAlgn="auto" hangingPunct="1">
              <a:spcAft>
                <a:spcPts val="0"/>
              </a:spcAft>
              <a:defRPr/>
            </a:pPr>
            <a:r>
              <a:rPr lang="it-IT" altLang="it-IT" sz="4000" b="1" i="1" dirty="0" smtClean="0">
                <a:solidFill>
                  <a:schemeClr val="accent1"/>
                </a:solidFill>
              </a:rPr>
              <a:t>La terapia chirurgica dell’AR: obiettivi</a:t>
            </a:r>
          </a:p>
        </p:txBody>
      </p:sp>
      <p:sp>
        <p:nvSpPr>
          <p:cNvPr id="3993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01FD42F-10F0-403D-B72E-F4E76C5B4D62}" type="slidenum">
              <a:rPr lang="it-IT" altLang="it-IT" sz="1000" smtClean="0">
                <a:latin typeface="Arial" charset="0"/>
              </a:rPr>
              <a:pPr/>
              <a:t>31</a:t>
            </a:fld>
            <a:endParaRPr lang="it-IT" altLang="it-IT" sz="1000" smtClean="0">
              <a:latin typeface="Arial" charset="0"/>
            </a:endParaRPr>
          </a:p>
        </p:txBody>
      </p:sp>
      <p:sp>
        <p:nvSpPr>
          <p:cNvPr id="39940" name="Rectangle 3"/>
          <p:cNvSpPr>
            <a:spLocks noGrp="1" noChangeArrowheads="1"/>
          </p:cNvSpPr>
          <p:nvPr>
            <p:ph sz="quarter" idx="1"/>
          </p:nvPr>
        </p:nvSpPr>
        <p:spPr>
          <a:xfrm>
            <a:off x="250825" y="1828800"/>
            <a:ext cx="8569325" cy="4624388"/>
          </a:xfrm>
        </p:spPr>
        <p:txBody>
          <a:bodyPr/>
          <a:lstStyle/>
          <a:p>
            <a:pPr marL="609600" indent="-609600" eaLnBrk="1" hangingPunct="1">
              <a:buClr>
                <a:srgbClr val="FFC000"/>
              </a:buClr>
              <a:buFont typeface="Wingdings" pitchFamily="2" charset="2"/>
              <a:buAutoNum type="arabicPeriod"/>
            </a:pPr>
            <a:r>
              <a:rPr lang="it-IT" altLang="it-IT" smtClean="0"/>
              <a:t>Prevenire lesioni e deformità articolari</a:t>
            </a:r>
          </a:p>
          <a:p>
            <a:pPr marL="609600" indent="-609600" eaLnBrk="1" hangingPunct="1">
              <a:buClr>
                <a:srgbClr val="FFC000"/>
              </a:buClr>
              <a:buFont typeface="Wingdings" pitchFamily="2" charset="2"/>
              <a:buAutoNum type="arabicPeriod"/>
            </a:pPr>
            <a:r>
              <a:rPr lang="it-IT" altLang="it-IT" smtClean="0"/>
              <a:t>Correggere le complicanze</a:t>
            </a:r>
          </a:p>
          <a:p>
            <a:pPr marL="609600" indent="-609600" eaLnBrk="1" hangingPunct="1">
              <a:buClr>
                <a:srgbClr val="FFC000"/>
              </a:buClr>
              <a:buFont typeface="Wingdings" pitchFamily="2" charset="2"/>
              <a:buAutoNum type="arabicPeriod"/>
            </a:pPr>
            <a:r>
              <a:rPr lang="it-IT" altLang="it-IT" smtClean="0"/>
              <a:t>Sostituire le articolazioni funzionalmente compromesse</a:t>
            </a:r>
          </a:p>
          <a:p>
            <a:pPr marL="609600" indent="-609600" eaLnBrk="1" hangingPunct="1">
              <a:buClr>
                <a:srgbClr val="FFC000"/>
              </a:buClr>
              <a:buFont typeface="Wingdings" pitchFamily="2" charset="2"/>
              <a:buAutoNum type="arabicPeriod"/>
            </a:pPr>
            <a:r>
              <a:rPr lang="it-IT" altLang="it-IT" smtClean="0"/>
              <a:t>Immobilizzare le articolazioni irrimediabilmente compromesse a scopo antalgico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115888"/>
            <a:ext cx="8229600" cy="1143000"/>
          </a:xfrm>
        </p:spPr>
        <p:txBody>
          <a:bodyPr/>
          <a:lstStyle/>
          <a:p>
            <a:pPr eaLnBrk="1" hangingPunct="1"/>
            <a:r>
              <a:rPr lang="it-IT" altLang="it-IT" sz="4800" b="1" i="1" smtClean="0">
                <a:solidFill>
                  <a:schemeClr val="accent1"/>
                </a:solidFill>
              </a:rPr>
              <a:t>Gli interventi chirurgici</a:t>
            </a:r>
          </a:p>
        </p:txBody>
      </p:sp>
      <p:sp>
        <p:nvSpPr>
          <p:cNvPr id="4096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9C1E82C-713E-4770-931E-D220C75C921F}" type="slidenum">
              <a:rPr lang="it-IT" altLang="it-IT" sz="1000" smtClean="0">
                <a:latin typeface="Arial" charset="0"/>
              </a:rPr>
              <a:pPr/>
              <a:t>32</a:t>
            </a:fld>
            <a:endParaRPr lang="it-IT" altLang="it-IT" sz="1000" smtClean="0">
              <a:latin typeface="Arial" charset="0"/>
            </a:endParaRPr>
          </a:p>
        </p:txBody>
      </p:sp>
      <p:sp>
        <p:nvSpPr>
          <p:cNvPr id="40964" name="Rectangle 3"/>
          <p:cNvSpPr>
            <a:spLocks noGrp="1" noChangeArrowheads="1"/>
          </p:cNvSpPr>
          <p:nvPr>
            <p:ph sz="quarter" idx="1"/>
          </p:nvPr>
        </p:nvSpPr>
        <p:spPr>
          <a:xfrm>
            <a:off x="323850" y="1828800"/>
            <a:ext cx="8496300" cy="4695825"/>
          </a:xfrm>
        </p:spPr>
        <p:txBody>
          <a:bodyPr/>
          <a:lstStyle/>
          <a:p>
            <a:pPr eaLnBrk="1" hangingPunct="1">
              <a:lnSpc>
                <a:spcPct val="90000"/>
              </a:lnSpc>
              <a:buClr>
                <a:srgbClr val="FFC000"/>
              </a:buClr>
            </a:pPr>
            <a:r>
              <a:rPr lang="it-IT" altLang="it-IT" b="1" u="sng" smtClean="0"/>
              <a:t>Sinoviectomia</a:t>
            </a:r>
            <a:r>
              <a:rPr lang="it-IT" altLang="it-IT" smtClean="0"/>
              <a:t>: asportazione della sinovia patologica</a:t>
            </a:r>
          </a:p>
          <a:p>
            <a:pPr eaLnBrk="1" hangingPunct="1">
              <a:lnSpc>
                <a:spcPct val="90000"/>
              </a:lnSpc>
              <a:buClr>
                <a:srgbClr val="FFC000"/>
              </a:buClr>
            </a:pPr>
            <a:r>
              <a:rPr lang="it-IT" altLang="it-IT" b="1" u="sng" smtClean="0"/>
              <a:t>Chirurgia dei tessuti molli periarticolari</a:t>
            </a:r>
            <a:r>
              <a:rPr lang="it-IT" altLang="it-IT" smtClean="0"/>
              <a:t>: interventi di stabilizzazione articolare, di riparazione tendinea, di decompressione nervosa (tunnel carpale, tunnel tarsale…)</a:t>
            </a:r>
          </a:p>
          <a:p>
            <a:pPr eaLnBrk="1" hangingPunct="1">
              <a:lnSpc>
                <a:spcPct val="90000"/>
              </a:lnSpc>
              <a:buClr>
                <a:srgbClr val="FFC000"/>
              </a:buClr>
            </a:pPr>
            <a:r>
              <a:rPr lang="it-IT" altLang="it-IT" b="1" u="sng" smtClean="0"/>
              <a:t>Chirurgia articolare</a:t>
            </a:r>
            <a:r>
              <a:rPr lang="it-IT" altLang="it-IT" smtClean="0"/>
              <a:t>: artroprotesi e dove non fosse possibile, talvolta artrodesi.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altLang="it-IT" b="1" i="1" smtClean="0">
                <a:solidFill>
                  <a:schemeClr val="accent1"/>
                </a:solidFill>
              </a:rPr>
              <a:t>L’approccio riabilitativo</a:t>
            </a:r>
          </a:p>
        </p:txBody>
      </p:sp>
      <p:sp>
        <p:nvSpPr>
          <p:cNvPr id="4198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D3C4B26-06BA-494E-A031-9A41DE486006}" type="slidenum">
              <a:rPr lang="it-IT" altLang="it-IT" sz="1000" smtClean="0">
                <a:latin typeface="Arial" charset="0"/>
              </a:rPr>
              <a:pPr/>
              <a:t>33</a:t>
            </a:fld>
            <a:endParaRPr lang="it-IT" altLang="it-IT" sz="1000" smtClean="0">
              <a:latin typeface="Arial" charset="0"/>
            </a:endParaRPr>
          </a:p>
        </p:txBody>
      </p:sp>
      <p:sp>
        <p:nvSpPr>
          <p:cNvPr id="41988" name="Rectangle 3"/>
          <p:cNvSpPr>
            <a:spLocks noGrp="1" noChangeArrowheads="1"/>
          </p:cNvSpPr>
          <p:nvPr>
            <p:ph sz="quarter" idx="1"/>
          </p:nvPr>
        </p:nvSpPr>
        <p:spPr>
          <a:xfrm>
            <a:off x="179388" y="1981200"/>
            <a:ext cx="8507412" cy="4687888"/>
          </a:xfrm>
        </p:spPr>
        <p:txBody>
          <a:bodyPr/>
          <a:lstStyle/>
          <a:p>
            <a:pPr eaLnBrk="1" hangingPunct="1">
              <a:buClr>
                <a:srgbClr val="FFC000"/>
              </a:buClr>
            </a:pPr>
            <a:r>
              <a:rPr lang="it-IT" altLang="it-IT" smtClean="0"/>
              <a:t>Malattia progressiva ad andamento cronico e invalidante</a:t>
            </a:r>
          </a:p>
          <a:p>
            <a:pPr eaLnBrk="1" hangingPunct="1">
              <a:buClr>
                <a:srgbClr val="FFC000"/>
              </a:buClr>
            </a:pPr>
            <a:r>
              <a:rPr lang="it-IT" altLang="it-IT" smtClean="0"/>
              <a:t>Le principali limitazioni funzionali sono dovute al dolore, alla rigidità e/o alla instabilità articolare, all’ipotrofia muscolare, alla riduzione della forza e della resistenza.</a:t>
            </a:r>
          </a:p>
          <a:p>
            <a:pPr eaLnBrk="1" hangingPunct="1">
              <a:buClr>
                <a:srgbClr val="FFC000"/>
              </a:buClr>
            </a:pPr>
            <a:r>
              <a:rPr lang="it-IT" altLang="it-IT" smtClean="0"/>
              <a:t>Aspetti legati all’ansia e alla depressione che possono compromettere ulteriormente il livello funzionale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it-IT" altLang="it-IT" b="1" smtClean="0">
                <a:solidFill>
                  <a:schemeClr val="accent1"/>
                </a:solidFill>
              </a:rPr>
              <a:t>Da ricordare mentre studi…</a:t>
            </a:r>
          </a:p>
        </p:txBody>
      </p:sp>
      <p:sp>
        <p:nvSpPr>
          <p:cNvPr id="4301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94BD1B7-9998-479B-95E3-215068C1285F}" type="slidenum">
              <a:rPr lang="it-IT" altLang="it-IT" sz="1000" smtClean="0">
                <a:latin typeface="Arial" charset="0"/>
              </a:rPr>
              <a:pPr/>
              <a:t>34</a:t>
            </a:fld>
            <a:endParaRPr lang="it-IT" altLang="it-IT" sz="1000" smtClean="0">
              <a:latin typeface="Arial" charset="0"/>
            </a:endParaRPr>
          </a:p>
        </p:txBody>
      </p:sp>
      <p:sp>
        <p:nvSpPr>
          <p:cNvPr id="30724" name="AutoShape 4"/>
          <p:cNvSpPr>
            <a:spLocks noChangeArrowheads="1"/>
          </p:cNvSpPr>
          <p:nvPr/>
        </p:nvSpPr>
        <p:spPr bwMode="auto">
          <a:xfrm>
            <a:off x="107950" y="1341438"/>
            <a:ext cx="8928100" cy="5445125"/>
          </a:xfrm>
          <a:prstGeom prst="horizontalScroll">
            <a:avLst>
              <a:gd name="adj" fmla="val 12500"/>
            </a:avLst>
          </a:prstGeom>
          <a:solidFill>
            <a:schemeClr val="accent1"/>
          </a:solidFill>
          <a:ln w="9525">
            <a:solidFill>
              <a:schemeClr val="tx1"/>
            </a:solidFill>
            <a:round/>
            <a:headEnd/>
            <a:tailEnd/>
          </a:ln>
        </p:spPr>
        <p:txBody>
          <a:bodyPr wrap="none" anchor="ctr"/>
          <a:lstStyle/>
          <a:p>
            <a:pPr marL="457200" indent="-457200" algn="ctr" eaLnBrk="1" hangingPunct="1">
              <a:buFontTx/>
              <a:buAutoNum type="arabicPeriod"/>
              <a:defRPr/>
            </a:pPr>
            <a:r>
              <a:rPr lang="it-IT" sz="2800" b="1" dirty="0">
                <a:solidFill>
                  <a:schemeClr val="bg2">
                    <a:lumMod val="90000"/>
                    <a:lumOff val="10000"/>
                  </a:schemeClr>
                </a:solidFill>
              </a:rPr>
              <a:t>Definizione e classificazione di AR</a:t>
            </a:r>
          </a:p>
          <a:p>
            <a:pPr marL="457200" indent="-457200" algn="ctr" eaLnBrk="1" hangingPunct="1">
              <a:buFontTx/>
              <a:buAutoNum type="arabicPeriod"/>
              <a:defRPr/>
            </a:pPr>
            <a:r>
              <a:rPr lang="it-IT" sz="2800" b="1" dirty="0">
                <a:solidFill>
                  <a:schemeClr val="bg2">
                    <a:lumMod val="90000"/>
                    <a:lumOff val="10000"/>
                  </a:schemeClr>
                </a:solidFill>
              </a:rPr>
              <a:t>Tessuto bersaglio dell’AR, esordio e andamento</a:t>
            </a:r>
          </a:p>
          <a:p>
            <a:pPr marL="457200" indent="-457200" algn="ctr" eaLnBrk="1" hangingPunct="1">
              <a:buFontTx/>
              <a:buAutoNum type="arabicPeriod"/>
              <a:defRPr/>
            </a:pPr>
            <a:r>
              <a:rPr lang="it-IT" sz="2800" b="1" dirty="0">
                <a:solidFill>
                  <a:schemeClr val="bg2">
                    <a:lumMod val="90000"/>
                    <a:lumOff val="10000"/>
                  </a:schemeClr>
                </a:solidFill>
              </a:rPr>
              <a:t>Tipologie e obiettivi del trattamento</a:t>
            </a:r>
          </a:p>
          <a:p>
            <a:pPr marL="457200" indent="-457200" algn="ctr" eaLnBrk="1" hangingPunct="1">
              <a:buFontTx/>
              <a:buAutoNum type="arabicPeriod"/>
              <a:defRPr/>
            </a:pPr>
            <a:r>
              <a:rPr lang="it-IT" sz="2800" b="1" dirty="0">
                <a:solidFill>
                  <a:schemeClr val="bg2">
                    <a:lumMod val="90000"/>
                    <a:lumOff val="10000"/>
                  </a:schemeClr>
                </a:solidFill>
              </a:rPr>
              <a:t>I classici segni dell’infiammazione</a:t>
            </a:r>
          </a:p>
          <a:p>
            <a:pPr marL="457200" indent="-457200" algn="ctr" eaLnBrk="1" hangingPunct="1">
              <a:buFontTx/>
              <a:buAutoNum type="arabicPeriod"/>
              <a:defRPr/>
            </a:pPr>
            <a:r>
              <a:rPr lang="it-IT" sz="2800" b="1" dirty="0">
                <a:solidFill>
                  <a:schemeClr val="bg2">
                    <a:lumMod val="90000"/>
                    <a:lumOff val="10000"/>
                  </a:schemeClr>
                </a:solidFill>
              </a:rPr>
              <a:t>Le </a:t>
            </a:r>
            <a:r>
              <a:rPr lang="it-IT" sz="2800" b="1" dirty="0" err="1">
                <a:solidFill>
                  <a:schemeClr val="bg2">
                    <a:lumMod val="90000"/>
                    <a:lumOff val="10000"/>
                  </a:schemeClr>
                </a:solidFill>
              </a:rPr>
              <a:t>red</a:t>
            </a:r>
            <a:r>
              <a:rPr lang="it-IT" sz="2800" b="1" dirty="0">
                <a:solidFill>
                  <a:schemeClr val="bg2">
                    <a:lumMod val="90000"/>
                    <a:lumOff val="10000"/>
                  </a:schemeClr>
                </a:solidFill>
              </a:rPr>
              <a:t> </a:t>
            </a:r>
            <a:r>
              <a:rPr lang="it-IT" sz="2800" b="1" dirty="0" err="1">
                <a:solidFill>
                  <a:schemeClr val="bg2">
                    <a:lumMod val="90000"/>
                    <a:lumOff val="10000"/>
                  </a:schemeClr>
                </a:solidFill>
              </a:rPr>
              <a:t>flags</a:t>
            </a:r>
            <a:r>
              <a:rPr lang="it-IT" sz="2800" b="1" dirty="0">
                <a:solidFill>
                  <a:schemeClr val="bg2">
                    <a:lumMod val="90000"/>
                    <a:lumOff val="10000"/>
                  </a:schemeClr>
                </a:solidFill>
              </a:rPr>
              <a:t> per l’AR</a:t>
            </a:r>
          </a:p>
          <a:p>
            <a:pPr marL="457200" indent="-457200" algn="ctr" eaLnBrk="1" hangingPunct="1">
              <a:buFontTx/>
              <a:buAutoNum type="arabicPeriod"/>
              <a:defRPr/>
            </a:pPr>
            <a:r>
              <a:rPr lang="it-IT" sz="2800" b="1" dirty="0">
                <a:solidFill>
                  <a:schemeClr val="bg2">
                    <a:lumMod val="90000"/>
                    <a:lumOff val="10000"/>
                  </a:schemeClr>
                </a:solidFill>
              </a:rPr>
              <a:t>Il significati di “bandiera rossa” in generale</a:t>
            </a:r>
          </a:p>
          <a:p>
            <a:pPr algn="ctr" eaLnBrk="1" hangingPunct="1">
              <a:defRPr/>
            </a:pPr>
            <a:r>
              <a:rPr lang="it-IT" sz="2800" b="1" dirty="0">
                <a:solidFill>
                  <a:schemeClr val="bg2">
                    <a:lumMod val="90000"/>
                    <a:lumOff val="10000"/>
                  </a:schemeClr>
                </a:solidFill>
              </a:rPr>
              <a:t> e in particolare per le malattie reumatiche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it-IT" altLang="it-IT" smtClean="0">
                <a:solidFill>
                  <a:schemeClr val="accent1"/>
                </a:solidFill>
              </a:rPr>
              <a:t>Valutazione</a:t>
            </a:r>
          </a:p>
        </p:txBody>
      </p:sp>
      <p:sp>
        <p:nvSpPr>
          <p:cNvPr id="4403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45B8935-EB85-4723-8F42-7B13EAFEABE8}" type="slidenum">
              <a:rPr lang="it-IT" altLang="it-IT" sz="1000" smtClean="0">
                <a:latin typeface="Arial" charset="0"/>
              </a:rPr>
              <a:pPr/>
              <a:t>35</a:t>
            </a:fld>
            <a:endParaRPr lang="it-IT" altLang="it-IT" sz="1000" smtClean="0">
              <a:latin typeface="Arial" charset="0"/>
            </a:endParaRPr>
          </a:p>
        </p:txBody>
      </p:sp>
      <p:sp>
        <p:nvSpPr>
          <p:cNvPr id="44036" name="Rectangle 3"/>
          <p:cNvSpPr>
            <a:spLocks noGrp="1" noChangeArrowheads="1"/>
          </p:cNvSpPr>
          <p:nvPr>
            <p:ph sz="quarter" idx="1"/>
          </p:nvPr>
        </p:nvSpPr>
        <p:spPr>
          <a:xfrm>
            <a:off x="250825" y="1828800"/>
            <a:ext cx="8497888" cy="4695825"/>
          </a:xfrm>
        </p:spPr>
        <p:txBody>
          <a:bodyPr/>
          <a:lstStyle/>
          <a:p>
            <a:pPr eaLnBrk="1" hangingPunct="1"/>
            <a:r>
              <a:rPr lang="it-IT" altLang="it-IT" b="1" u="sng" smtClean="0"/>
              <a:t>anamnesi:</a:t>
            </a:r>
          </a:p>
          <a:p>
            <a:pPr lvl="1" eaLnBrk="1" hangingPunct="1"/>
            <a:r>
              <a:rPr lang="it-IT" altLang="it-IT" smtClean="0"/>
              <a:t>Rispetto alla </a:t>
            </a:r>
            <a:r>
              <a:rPr lang="it-IT" altLang="it-IT" b="1" u="sng" smtClean="0"/>
              <a:t>persona</a:t>
            </a:r>
            <a:r>
              <a:rPr lang="it-IT" altLang="it-IT" smtClean="0"/>
              <a:t>: età, occupazione, sostegno familiare, barriere architettoniche</a:t>
            </a:r>
          </a:p>
          <a:p>
            <a:pPr lvl="1" eaLnBrk="1" hangingPunct="1"/>
            <a:r>
              <a:rPr lang="it-IT" altLang="it-IT" smtClean="0"/>
              <a:t>Rispetto al </a:t>
            </a:r>
            <a:r>
              <a:rPr lang="it-IT" altLang="it-IT" b="1" u="sng" smtClean="0"/>
              <a:t>problema</a:t>
            </a:r>
            <a:r>
              <a:rPr lang="it-IT" altLang="it-IT" smtClean="0"/>
              <a:t>: in quale momento della malattia la stiamo prendendo in carico? </a:t>
            </a:r>
            <a:r>
              <a:rPr lang="it-IT" altLang="it-IT" smtClean="0">
                <a:sym typeface="Wingdings" pitchFamily="2" charset="2"/>
              </a:rPr>
              <a:t> fase di poussèe o di remissione;  stadiazione della malattia;  è un trattamento riabilitativo in relazione ad un intervento chirurgico?</a:t>
            </a:r>
            <a:endParaRPr lang="it-IT" altLang="it-IT"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82575" y="55563"/>
            <a:ext cx="8229600" cy="1143000"/>
          </a:xfrm>
        </p:spPr>
        <p:txBody>
          <a:bodyPr/>
          <a:lstStyle/>
          <a:p>
            <a:pPr eaLnBrk="1" hangingPunct="1"/>
            <a:r>
              <a:rPr lang="it-IT" altLang="it-IT" smtClean="0">
                <a:solidFill>
                  <a:schemeClr val="accent1"/>
                </a:solidFill>
              </a:rPr>
              <a:t>Valutazione soggettiva</a:t>
            </a:r>
          </a:p>
        </p:txBody>
      </p:sp>
      <p:sp>
        <p:nvSpPr>
          <p:cNvPr id="45059" name="Rectangle 3"/>
          <p:cNvSpPr>
            <a:spLocks noGrp="1" noChangeArrowheads="1"/>
          </p:cNvSpPr>
          <p:nvPr>
            <p:ph type="body" sz="half" idx="1"/>
          </p:nvPr>
        </p:nvSpPr>
        <p:spPr>
          <a:xfrm>
            <a:off x="250825" y="1398588"/>
            <a:ext cx="8497888" cy="2592387"/>
          </a:xfrm>
        </p:spPr>
        <p:txBody>
          <a:bodyPr/>
          <a:lstStyle/>
          <a:p>
            <a:pPr eaLnBrk="1" hangingPunct="1">
              <a:lnSpc>
                <a:spcPct val="80000"/>
              </a:lnSpc>
            </a:pPr>
            <a:r>
              <a:rPr lang="it-IT" altLang="it-IT" sz="2400" smtClean="0"/>
              <a:t>Quali i </a:t>
            </a:r>
            <a:r>
              <a:rPr lang="it-IT" altLang="it-IT" sz="2400" b="1" smtClean="0"/>
              <a:t>sintomi principali</a:t>
            </a:r>
            <a:r>
              <a:rPr lang="it-IT" altLang="it-IT" sz="2400" smtClean="0"/>
              <a:t> del paziente?</a:t>
            </a:r>
          </a:p>
          <a:p>
            <a:pPr lvl="1" eaLnBrk="1" hangingPunct="1">
              <a:lnSpc>
                <a:spcPct val="80000"/>
              </a:lnSpc>
            </a:pPr>
            <a:r>
              <a:rPr lang="it-IT" altLang="it-IT" sz="2400" smtClean="0"/>
              <a:t>Dolore</a:t>
            </a:r>
          </a:p>
          <a:p>
            <a:pPr lvl="1" eaLnBrk="1" hangingPunct="1">
              <a:lnSpc>
                <a:spcPct val="80000"/>
              </a:lnSpc>
            </a:pPr>
            <a:r>
              <a:rPr lang="it-IT" altLang="it-IT" sz="2400" smtClean="0"/>
              <a:t>Astenia</a:t>
            </a:r>
          </a:p>
          <a:p>
            <a:pPr lvl="1" eaLnBrk="1" hangingPunct="1">
              <a:lnSpc>
                <a:spcPct val="80000"/>
              </a:lnSpc>
            </a:pPr>
            <a:r>
              <a:rPr lang="it-IT" altLang="it-IT" sz="2400" smtClean="0"/>
              <a:t>rigidità</a:t>
            </a:r>
          </a:p>
          <a:p>
            <a:pPr eaLnBrk="1" hangingPunct="1">
              <a:lnSpc>
                <a:spcPct val="80000"/>
              </a:lnSpc>
            </a:pPr>
            <a:r>
              <a:rPr lang="it-IT" altLang="it-IT" sz="2400" smtClean="0"/>
              <a:t>Quali </a:t>
            </a:r>
            <a:r>
              <a:rPr lang="it-IT" altLang="it-IT" sz="2400" b="1" smtClean="0"/>
              <a:t>caratteristiche del dolore?</a:t>
            </a:r>
          </a:p>
          <a:p>
            <a:pPr eaLnBrk="1" hangingPunct="1">
              <a:lnSpc>
                <a:spcPct val="80000"/>
              </a:lnSpc>
            </a:pPr>
            <a:r>
              <a:rPr lang="it-IT" altLang="it-IT" sz="2400" smtClean="0"/>
              <a:t>Quale distretto più coinvolto o più invalidante secondo il paziente?</a:t>
            </a:r>
          </a:p>
        </p:txBody>
      </p:sp>
      <p:sp>
        <p:nvSpPr>
          <p:cNvPr id="45060"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D0E7FA2-E870-4E8E-AB72-B8EF805CB0C5}" type="slidenum">
              <a:rPr lang="it-IT" altLang="it-IT" sz="1000" smtClean="0">
                <a:latin typeface="Arial" charset="0"/>
              </a:rPr>
              <a:pPr/>
              <a:t>36</a:t>
            </a:fld>
            <a:endParaRPr lang="it-IT" altLang="it-IT" sz="1000" smtClean="0">
              <a:latin typeface="Arial" charset="0"/>
            </a:endParaRPr>
          </a:p>
        </p:txBody>
      </p:sp>
      <p:pic>
        <p:nvPicPr>
          <p:cNvPr id="450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4005263"/>
            <a:ext cx="43211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188913"/>
            <a:ext cx="8229600" cy="719137"/>
          </a:xfrm>
        </p:spPr>
        <p:txBody>
          <a:bodyPr/>
          <a:lstStyle/>
          <a:p>
            <a:pPr eaLnBrk="1" hangingPunct="1"/>
            <a:r>
              <a:rPr lang="it-IT" altLang="it-IT" sz="4000" i="1" smtClean="0">
                <a:solidFill>
                  <a:schemeClr val="accent1"/>
                </a:solidFill>
              </a:rPr>
              <a:t>Esame obiettivo</a:t>
            </a:r>
          </a:p>
        </p:txBody>
      </p:sp>
      <p:sp>
        <p:nvSpPr>
          <p:cNvPr id="4608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99273B8-83D2-49F0-BF9E-A2D0AA48A28F}" type="slidenum">
              <a:rPr lang="it-IT" altLang="it-IT" sz="1000" smtClean="0">
                <a:latin typeface="Arial" charset="0"/>
              </a:rPr>
              <a:pPr/>
              <a:t>37</a:t>
            </a:fld>
            <a:endParaRPr lang="it-IT" altLang="it-IT" sz="1000" smtClean="0">
              <a:latin typeface="Arial" charset="0"/>
            </a:endParaRPr>
          </a:p>
        </p:txBody>
      </p:sp>
      <p:sp>
        <p:nvSpPr>
          <p:cNvPr id="46084" name="Rectangle 3"/>
          <p:cNvSpPr>
            <a:spLocks noGrp="1" noChangeArrowheads="1"/>
          </p:cNvSpPr>
          <p:nvPr>
            <p:ph sz="quarter" idx="1"/>
          </p:nvPr>
        </p:nvSpPr>
        <p:spPr>
          <a:xfrm>
            <a:off x="107950" y="1700213"/>
            <a:ext cx="8424863" cy="4968875"/>
          </a:xfrm>
        </p:spPr>
        <p:txBody>
          <a:bodyPr/>
          <a:lstStyle/>
          <a:p>
            <a:pPr eaLnBrk="1" hangingPunct="1"/>
            <a:r>
              <a:rPr lang="it-IT" altLang="it-IT" b="1" u="sng" smtClean="0"/>
              <a:t>Bilancio analitico dell’apparato locomotore:</a:t>
            </a:r>
            <a:endParaRPr lang="it-IT" altLang="it-IT" smtClean="0"/>
          </a:p>
          <a:p>
            <a:pPr lvl="1" eaLnBrk="1" hangingPunct="1">
              <a:buFont typeface="Wingdings" pitchFamily="2" charset="2"/>
              <a:buChar char="ü"/>
            </a:pPr>
            <a:r>
              <a:rPr lang="it-IT" altLang="it-IT" smtClean="0"/>
              <a:t>ampiezze articolari, segni di lassità o instabilità articolare, deformità e la loro riducibilità;</a:t>
            </a:r>
          </a:p>
          <a:p>
            <a:pPr lvl="1" eaLnBrk="1" hangingPunct="1">
              <a:buFont typeface="Wingdings" pitchFamily="2" charset="2"/>
              <a:buChar char="ü"/>
            </a:pPr>
            <a:r>
              <a:rPr lang="it-IT" altLang="it-IT" smtClean="0"/>
              <a:t>la funzione muscolare: forza, retrazioni, ipotrofia, contratture </a:t>
            </a:r>
          </a:p>
          <a:p>
            <a:pPr lvl="1" eaLnBrk="1" hangingPunct="1">
              <a:buFont typeface="Wingdings" pitchFamily="2" charset="2"/>
              <a:buChar char="ü"/>
            </a:pPr>
            <a:r>
              <a:rPr lang="it-IT" altLang="it-IT" smtClean="0"/>
              <a:t>segni di infiammazione</a:t>
            </a:r>
          </a:p>
          <a:p>
            <a:pPr lvl="1" eaLnBrk="1" hangingPunct="1">
              <a:buFont typeface="Wingdings" pitchFamily="2" charset="2"/>
              <a:buChar char="ü"/>
            </a:pPr>
            <a:r>
              <a:rPr lang="it-IT" altLang="it-IT" smtClean="0"/>
              <a:t>complicazioni neurologiche: compressioni...</a:t>
            </a:r>
          </a:p>
          <a:p>
            <a:pPr lvl="1" eaLnBrk="1" hangingPunct="1">
              <a:buFont typeface="Wingdings" pitchFamily="2" charset="2"/>
              <a:buChar char="ü"/>
            </a:pPr>
            <a:r>
              <a:rPr lang="it-IT" altLang="it-IT" smtClean="0"/>
              <a:t>eventuali rx: lesioni osteoarticolari, cartilaginee, ossee (osteoporotiche, geodiche, erosive)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95288" y="269875"/>
            <a:ext cx="8229600" cy="973138"/>
          </a:xfrm>
        </p:spPr>
        <p:txBody>
          <a:bodyPr>
            <a:normAutofit fontScale="90000"/>
          </a:bodyPr>
          <a:lstStyle/>
          <a:p>
            <a:pPr eaLnBrk="1" fontAlgn="auto" hangingPunct="1">
              <a:spcAft>
                <a:spcPts val="0"/>
              </a:spcAft>
              <a:defRPr/>
            </a:pPr>
            <a:r>
              <a:rPr lang="it-IT" altLang="it-IT" sz="4000" b="1" dirty="0" smtClean="0">
                <a:solidFill>
                  <a:schemeClr val="accent1"/>
                </a:solidFill>
              </a:rPr>
              <a:t>Le deformità articolari</a:t>
            </a:r>
            <a:br>
              <a:rPr lang="it-IT" altLang="it-IT" sz="4000" b="1" dirty="0" smtClean="0">
                <a:solidFill>
                  <a:schemeClr val="accent1"/>
                </a:solidFill>
              </a:rPr>
            </a:br>
            <a:r>
              <a:rPr lang="it-IT" altLang="it-IT" b="1" dirty="0" smtClean="0">
                <a:solidFill>
                  <a:schemeClr val="accent1"/>
                </a:solidFill>
              </a:rPr>
              <a:t>l’interessamento delle mani è il primo</a:t>
            </a:r>
            <a:endParaRPr lang="it-IT" altLang="it-IT" dirty="0" smtClean="0">
              <a:solidFill>
                <a:schemeClr val="accent1"/>
              </a:solidFill>
            </a:endParaRPr>
          </a:p>
        </p:txBody>
      </p:sp>
      <p:sp>
        <p:nvSpPr>
          <p:cNvPr id="47107"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E2820B4-E8B1-462D-B01E-6AD30FEC433C}" type="slidenum">
              <a:rPr lang="it-IT" altLang="it-IT" sz="1000" smtClean="0">
                <a:latin typeface="Arial" charset="0"/>
              </a:rPr>
              <a:pPr/>
              <a:t>38</a:t>
            </a:fld>
            <a:endParaRPr lang="it-IT" altLang="it-IT" sz="1000" smtClean="0">
              <a:latin typeface="Arial" charset="0"/>
            </a:endParaRPr>
          </a:p>
        </p:txBody>
      </p:sp>
      <p:sp>
        <p:nvSpPr>
          <p:cNvPr id="47108" name="Rectangle 3"/>
          <p:cNvSpPr>
            <a:spLocks noGrp="1" noChangeArrowheads="1"/>
          </p:cNvSpPr>
          <p:nvPr>
            <p:ph sz="quarter" idx="1"/>
          </p:nvPr>
        </p:nvSpPr>
        <p:spPr>
          <a:xfrm>
            <a:off x="109538" y="1404938"/>
            <a:ext cx="5364162" cy="5327650"/>
          </a:xfrm>
        </p:spPr>
        <p:txBody>
          <a:bodyPr/>
          <a:lstStyle/>
          <a:p>
            <a:pPr algn="just" eaLnBrk="1" hangingPunct="1">
              <a:lnSpc>
                <a:spcPct val="80000"/>
              </a:lnSpc>
            </a:pPr>
            <a:endParaRPr lang="it-IT" altLang="it-IT" sz="1000" b="1" u="sng" smtClean="0"/>
          </a:p>
          <a:p>
            <a:pPr eaLnBrk="1" hangingPunct="1">
              <a:lnSpc>
                <a:spcPct val="80000"/>
              </a:lnSpc>
              <a:buFont typeface="Wingdings" pitchFamily="2" charset="2"/>
              <a:buNone/>
            </a:pPr>
            <a:r>
              <a:rPr lang="it-IT" altLang="it-IT" sz="2400" b="1" u="sng" smtClean="0"/>
              <a:t>Deviazione ulnare delle dita</a:t>
            </a:r>
            <a:r>
              <a:rPr lang="it-IT" altLang="it-IT" sz="2400" smtClean="0"/>
              <a:t>: la più classica deformità dell’AR. </a:t>
            </a:r>
          </a:p>
          <a:p>
            <a:pPr eaLnBrk="1" hangingPunct="1">
              <a:lnSpc>
                <a:spcPct val="80000"/>
              </a:lnSpc>
            </a:pPr>
            <a:r>
              <a:rPr lang="it-IT" altLang="it-IT" sz="2400" smtClean="0"/>
              <a:t>Generata dal danno dell’apparato capsulo-leg. delle art. MCF, dalla lussazione del tendini dei mm. estensori negli spazi intermetacarpali e dalla retrazione del m. abduttore del mignolo.</a:t>
            </a:r>
          </a:p>
          <a:p>
            <a:pPr eaLnBrk="1" hangingPunct="1">
              <a:lnSpc>
                <a:spcPct val="80000"/>
              </a:lnSpc>
            </a:pPr>
            <a:r>
              <a:rPr lang="it-IT" altLang="it-IT" sz="2400" smtClean="0"/>
              <a:t>Caratterizzata dalla deviazione delle ultime 4 dita verso il bordo ulnare della mano; </a:t>
            </a:r>
          </a:p>
          <a:p>
            <a:pPr eaLnBrk="1" hangingPunct="1">
              <a:lnSpc>
                <a:spcPct val="80000"/>
              </a:lnSpc>
            </a:pPr>
            <a:r>
              <a:rPr lang="it-IT" altLang="it-IT" sz="2400" smtClean="0"/>
              <a:t>nelle fasi iniziali, la deviazione compare soltanto durante la flessione delle dita, successivamente diviene permanente.</a:t>
            </a:r>
          </a:p>
        </p:txBody>
      </p:sp>
      <p:grpSp>
        <p:nvGrpSpPr>
          <p:cNvPr id="47109" name="Group 6"/>
          <p:cNvGrpSpPr>
            <a:grpSpLocks/>
          </p:cNvGrpSpPr>
          <p:nvPr/>
        </p:nvGrpSpPr>
        <p:grpSpPr bwMode="auto">
          <a:xfrm>
            <a:off x="5508625" y="1916113"/>
            <a:ext cx="3635375" cy="3025775"/>
            <a:chOff x="293" y="915"/>
            <a:chExt cx="2529" cy="1693"/>
          </a:xfrm>
        </p:grpSpPr>
        <p:pic>
          <p:nvPicPr>
            <p:cNvPr id="47110"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 y="915"/>
              <a:ext cx="2529"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11" name="Rectangle 8"/>
            <p:cNvSpPr>
              <a:spLocks noChangeArrowheads="1"/>
            </p:cNvSpPr>
            <p:nvPr/>
          </p:nvSpPr>
          <p:spPr bwMode="auto">
            <a:xfrm>
              <a:off x="350" y="943"/>
              <a:ext cx="2391" cy="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850" y="188913"/>
            <a:ext cx="8229600" cy="914400"/>
          </a:xfrm>
        </p:spPr>
        <p:txBody>
          <a:bodyPr/>
          <a:lstStyle/>
          <a:p>
            <a:pPr eaLnBrk="1" hangingPunct="1"/>
            <a:r>
              <a:rPr lang="it-IT" altLang="it-IT" sz="4000" b="1" smtClean="0">
                <a:solidFill>
                  <a:schemeClr val="accent1"/>
                </a:solidFill>
              </a:rPr>
              <a:t>Dita a collo di cigno</a:t>
            </a:r>
            <a:endParaRPr lang="it-IT" altLang="it-IT" smtClean="0">
              <a:solidFill>
                <a:schemeClr val="accent1"/>
              </a:solidFill>
            </a:endParaRPr>
          </a:p>
        </p:txBody>
      </p:sp>
      <p:sp>
        <p:nvSpPr>
          <p:cNvPr id="48131"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5D2BB9C-440D-41FF-9198-F100ED68DD0F}" type="slidenum">
              <a:rPr lang="it-IT" altLang="it-IT" sz="1000" smtClean="0">
                <a:latin typeface="Arial" charset="0"/>
              </a:rPr>
              <a:pPr/>
              <a:t>39</a:t>
            </a:fld>
            <a:endParaRPr lang="it-IT" altLang="it-IT" sz="1000" smtClean="0">
              <a:latin typeface="Arial" charset="0"/>
            </a:endParaRPr>
          </a:p>
        </p:txBody>
      </p:sp>
      <p:sp>
        <p:nvSpPr>
          <p:cNvPr id="48132" name="Rectangle 3"/>
          <p:cNvSpPr>
            <a:spLocks noGrp="1" noChangeArrowheads="1"/>
          </p:cNvSpPr>
          <p:nvPr>
            <p:ph sz="quarter" idx="1"/>
          </p:nvPr>
        </p:nvSpPr>
        <p:spPr>
          <a:xfrm>
            <a:off x="34925" y="1916113"/>
            <a:ext cx="4105275" cy="4789487"/>
          </a:xfrm>
        </p:spPr>
        <p:txBody>
          <a:bodyPr/>
          <a:lstStyle/>
          <a:p>
            <a:pPr eaLnBrk="1" hangingPunct="1"/>
            <a:r>
              <a:rPr lang="it-IT" altLang="it-IT" sz="2400" smtClean="0"/>
              <a:t>questa deformità interessa soprattutto il medio e l’indice ed è legata alla sinovite delle artic. MCF </a:t>
            </a:r>
          </a:p>
          <a:p>
            <a:pPr eaLnBrk="1" hangingPunct="1"/>
            <a:r>
              <a:rPr lang="it-IT" altLang="it-IT" sz="2400" smtClean="0"/>
              <a:t>E’ caratterizzata dalla flessione dell’artic. MCF, iperestensione dell’IFP e flessione dell’IFD. </a:t>
            </a:r>
          </a:p>
          <a:p>
            <a:pPr eaLnBrk="1" hangingPunct="1"/>
            <a:r>
              <a:rPr lang="it-IT" altLang="it-IT" sz="2400" smtClean="0"/>
              <a:t>Può interferire gravemente con la prensione</a:t>
            </a:r>
          </a:p>
        </p:txBody>
      </p:sp>
      <p:pic>
        <p:nvPicPr>
          <p:cNvPr id="481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500313"/>
            <a:ext cx="48006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7"/>
          <p:cNvSpPr>
            <a:spLocks noGrp="1"/>
          </p:cNvSpPr>
          <p:nvPr>
            <p:ph type="title"/>
          </p:nvPr>
        </p:nvSpPr>
        <p:spPr>
          <a:xfrm>
            <a:off x="107950" y="228600"/>
            <a:ext cx="9036050" cy="679450"/>
          </a:xfrm>
        </p:spPr>
        <p:txBody>
          <a:bodyPr/>
          <a:lstStyle/>
          <a:p>
            <a:pPr eaLnBrk="1" hangingPunct="1"/>
            <a:r>
              <a:rPr lang="it-IT" altLang="it-IT" sz="2600" b="1" i="1" smtClean="0">
                <a:solidFill>
                  <a:srgbClr val="0070C0"/>
                </a:solidFill>
              </a:rPr>
              <a:t>Reumatismo infiammatorio cronico più frequente</a:t>
            </a:r>
          </a:p>
        </p:txBody>
      </p:sp>
      <p:sp>
        <p:nvSpPr>
          <p:cNvPr id="12291"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140CB89-EE85-4FA1-8AF0-A9982492A565}" type="slidenum">
              <a:rPr lang="it-IT" altLang="it-IT" smtClean="0">
                <a:solidFill>
                  <a:schemeClr val="tx2"/>
                </a:solidFill>
              </a:rPr>
              <a:pPr/>
              <a:t>4</a:t>
            </a:fld>
            <a:endParaRPr lang="it-IT" altLang="it-IT" smtClean="0">
              <a:solidFill>
                <a:schemeClr val="tx2"/>
              </a:solidFill>
            </a:endParaRPr>
          </a:p>
        </p:txBody>
      </p:sp>
      <p:sp>
        <p:nvSpPr>
          <p:cNvPr id="4" name="Segnaposto contenuto 3"/>
          <p:cNvSpPr>
            <a:spLocks noGrp="1"/>
          </p:cNvSpPr>
          <p:nvPr>
            <p:ph sz="quarter" idx="1"/>
          </p:nvPr>
        </p:nvSpPr>
        <p:spPr>
          <a:xfrm>
            <a:off x="323850" y="1443038"/>
            <a:ext cx="4464050" cy="4938712"/>
          </a:xfrm>
        </p:spPr>
        <p:txBody>
          <a:bodyPr>
            <a:normAutofit fontScale="92500"/>
          </a:bodyPr>
          <a:lstStyle/>
          <a:p>
            <a:pPr marL="274320" indent="-274320" eaLnBrk="1" fontAlgn="auto" hangingPunct="1">
              <a:spcAft>
                <a:spcPts val="0"/>
              </a:spcAft>
              <a:buFont typeface="Wingdings 3"/>
              <a:buChar char=""/>
              <a:defRPr/>
            </a:pPr>
            <a:r>
              <a:rPr lang="it-IT" dirty="0" smtClean="0"/>
              <a:t>Caratterizzata da un’infiammazione del tessuto connettivo che predomina a livello della membrana sinoviale: la sinovite reumatoide, che distende le strutture </a:t>
            </a:r>
            <a:r>
              <a:rPr lang="it-IT" dirty="0" err="1" smtClean="0"/>
              <a:t>capsulolegamentose</a:t>
            </a:r>
            <a:r>
              <a:rPr lang="it-IT" dirty="0" smtClean="0"/>
              <a:t> e invade progressivamente la cavità articolare e le guaine tendinee: questo «panno sinoviale» è responsabile della distruzione osteocartilaginea e della rottura dei tendini</a:t>
            </a:r>
            <a:endParaRPr lang="it-IT" dirty="0"/>
          </a:p>
        </p:txBody>
      </p:sp>
      <p:pic>
        <p:nvPicPr>
          <p:cNvPr id="12293"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03838" y="1844675"/>
            <a:ext cx="3371850" cy="39608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60350"/>
            <a:ext cx="8675687" cy="971550"/>
          </a:xfrm>
        </p:spPr>
        <p:txBody>
          <a:bodyPr/>
          <a:lstStyle/>
          <a:p>
            <a:pPr eaLnBrk="1" hangingPunct="1"/>
            <a:r>
              <a:rPr lang="it-IT" altLang="it-IT" sz="3600" b="1" smtClean="0">
                <a:solidFill>
                  <a:schemeClr val="accent1"/>
                </a:solidFill>
              </a:rPr>
              <a:t>Deformità ad asola   (Boutonniere)</a:t>
            </a:r>
            <a:endParaRPr lang="it-IT" altLang="it-IT" sz="3600" smtClean="0">
              <a:solidFill>
                <a:schemeClr val="accent1"/>
              </a:solidFill>
            </a:endParaRPr>
          </a:p>
        </p:txBody>
      </p:sp>
      <p:sp>
        <p:nvSpPr>
          <p:cNvPr id="49155"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092A69D-E299-4FD8-AAEB-68ACD52BDBE2}" type="slidenum">
              <a:rPr lang="it-IT" altLang="it-IT" sz="1000" smtClean="0">
                <a:latin typeface="Arial" charset="0"/>
              </a:rPr>
              <a:pPr/>
              <a:t>40</a:t>
            </a:fld>
            <a:endParaRPr lang="it-IT" altLang="it-IT" sz="1000" smtClean="0">
              <a:latin typeface="Arial" charset="0"/>
            </a:endParaRPr>
          </a:p>
        </p:txBody>
      </p:sp>
      <p:pic>
        <p:nvPicPr>
          <p:cNvPr id="49156" name="Picture 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09775" y="3716338"/>
            <a:ext cx="5591175" cy="2543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Rectangle 3"/>
          <p:cNvSpPr>
            <a:spLocks noGrp="1" noChangeArrowheads="1"/>
          </p:cNvSpPr>
          <p:nvPr>
            <p:ph sz="quarter" idx="2"/>
          </p:nvPr>
        </p:nvSpPr>
        <p:spPr>
          <a:xfrm>
            <a:off x="179388" y="1484313"/>
            <a:ext cx="8856662" cy="2232025"/>
          </a:xfrm>
        </p:spPr>
        <p:txBody>
          <a:bodyPr/>
          <a:lstStyle/>
          <a:p>
            <a:pPr eaLnBrk="1" hangingPunct="1"/>
            <a:r>
              <a:rPr lang="it-IT" altLang="it-IT" smtClean="0"/>
              <a:t>interessa soprattutto l’anulare e il mignolo. E’ caratterizzata dalla flessione dell’IFP e dall’iperestensione dell’IFD. </a:t>
            </a:r>
          </a:p>
          <a:p>
            <a:pPr eaLnBrk="1" hangingPunct="1"/>
            <a:r>
              <a:rPr lang="it-IT" altLang="it-IT" smtClean="0"/>
              <a:t>E’ favorita dalla sinovite dell’artic. IFP, che determina la distruzione dell’inserzione mediale del tendine estensore.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288" y="333375"/>
            <a:ext cx="8229600" cy="777875"/>
          </a:xfrm>
        </p:spPr>
        <p:txBody>
          <a:bodyPr/>
          <a:lstStyle/>
          <a:p>
            <a:pPr eaLnBrk="1" hangingPunct="1"/>
            <a:r>
              <a:rPr lang="it-IT" altLang="it-IT" b="1" smtClean="0">
                <a:solidFill>
                  <a:schemeClr val="accent1"/>
                </a:solidFill>
              </a:rPr>
              <a:t>Dita a martello</a:t>
            </a:r>
            <a:endParaRPr lang="it-IT" altLang="it-IT" sz="4800" smtClean="0">
              <a:solidFill>
                <a:schemeClr val="accent1"/>
              </a:solidFill>
            </a:endParaRPr>
          </a:p>
        </p:txBody>
      </p:sp>
      <p:sp>
        <p:nvSpPr>
          <p:cNvPr id="5017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BA1B32F-D1AA-4985-A1B8-404882FDEBDF}" type="slidenum">
              <a:rPr lang="it-IT" altLang="it-IT" sz="1000" smtClean="0">
                <a:latin typeface="Arial" charset="0"/>
              </a:rPr>
              <a:pPr/>
              <a:t>41</a:t>
            </a:fld>
            <a:endParaRPr lang="it-IT" altLang="it-IT" sz="1000" smtClean="0">
              <a:latin typeface="Arial" charset="0"/>
            </a:endParaRPr>
          </a:p>
        </p:txBody>
      </p:sp>
      <p:pic>
        <p:nvPicPr>
          <p:cNvPr id="50180" name="Picture 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48200" y="2108200"/>
            <a:ext cx="4387850" cy="3467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1" name="Rectangle 3"/>
          <p:cNvSpPr>
            <a:spLocks noGrp="1" noChangeArrowheads="1"/>
          </p:cNvSpPr>
          <p:nvPr>
            <p:ph sz="quarter" idx="2"/>
          </p:nvPr>
        </p:nvSpPr>
        <p:spPr>
          <a:xfrm>
            <a:off x="250825" y="1479550"/>
            <a:ext cx="4038600" cy="4876800"/>
          </a:xfrm>
        </p:spPr>
        <p:txBody>
          <a:bodyPr/>
          <a:lstStyle/>
          <a:p>
            <a:pPr eaLnBrk="1" hangingPunct="1"/>
            <a:r>
              <a:rPr lang="it-IT" altLang="it-IT" smtClean="0"/>
              <a:t>meno frequente, è caratterizzato dalla flessione isolata dell’IFD. </a:t>
            </a:r>
          </a:p>
          <a:p>
            <a:pPr eaLnBrk="1" hangingPunct="1"/>
            <a:r>
              <a:rPr lang="it-IT" altLang="it-IT" smtClean="0"/>
              <a:t>E’ provocato dalla rottura o distensione dell’apparato estensore della terza falange, causata dalla sinovite dell’IFD</a:t>
            </a:r>
            <a:endParaRPr lang="it-IT" altLang="it-IT"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333375"/>
            <a:ext cx="8229600" cy="762000"/>
          </a:xfrm>
        </p:spPr>
        <p:txBody>
          <a:bodyPr/>
          <a:lstStyle/>
          <a:p>
            <a:pPr eaLnBrk="1" hangingPunct="1"/>
            <a:r>
              <a:rPr lang="it-IT" altLang="it-IT" b="1" smtClean="0">
                <a:solidFill>
                  <a:schemeClr val="accent1"/>
                </a:solidFill>
              </a:rPr>
              <a:t>Deformità del pollice</a:t>
            </a:r>
            <a:endParaRPr lang="it-IT" altLang="it-IT" sz="4800" smtClean="0">
              <a:solidFill>
                <a:schemeClr val="accent1"/>
              </a:solidFill>
            </a:endParaRPr>
          </a:p>
        </p:txBody>
      </p:sp>
      <p:sp>
        <p:nvSpPr>
          <p:cNvPr id="51203"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503208A-D20E-4442-847D-64B6F52FA55E}" type="slidenum">
              <a:rPr lang="it-IT" altLang="it-IT" sz="1000" smtClean="0">
                <a:latin typeface="Arial" charset="0"/>
              </a:rPr>
              <a:pPr/>
              <a:t>42</a:t>
            </a:fld>
            <a:endParaRPr lang="it-IT" altLang="it-IT" sz="1000" smtClean="0">
              <a:latin typeface="Arial" charset="0"/>
            </a:endParaRPr>
          </a:p>
        </p:txBody>
      </p:sp>
      <p:sp>
        <p:nvSpPr>
          <p:cNvPr id="51204" name="Rectangle 3"/>
          <p:cNvSpPr>
            <a:spLocks noGrp="1" noChangeArrowheads="1"/>
          </p:cNvSpPr>
          <p:nvPr>
            <p:ph sz="quarter" idx="1"/>
          </p:nvPr>
        </p:nvSpPr>
        <p:spPr>
          <a:xfrm>
            <a:off x="0" y="1792288"/>
            <a:ext cx="4284663" cy="4876800"/>
          </a:xfrm>
        </p:spPr>
        <p:txBody>
          <a:bodyPr/>
          <a:lstStyle/>
          <a:p>
            <a:pPr eaLnBrk="1" hangingPunct="1"/>
            <a:r>
              <a:rPr lang="it-IT" altLang="it-IT" b="1" u="sng" smtClean="0"/>
              <a:t>Pollice a zeta</a:t>
            </a:r>
            <a:r>
              <a:rPr lang="it-IT" altLang="it-IT" smtClean="0"/>
              <a:t>: presente in oltre il 50% dei soggetti con A.R.; fa seguito all’artrite della MCF ed è caratterizzata dalla flessione della MCF e dall’estensione dell’IF. Compromette la funzione di opposizione del pollice.</a:t>
            </a:r>
          </a:p>
        </p:txBody>
      </p:sp>
      <p:sp>
        <p:nvSpPr>
          <p:cNvPr id="51205" name="Rectangle 4"/>
          <p:cNvSpPr>
            <a:spLocks noGrp="1" noChangeArrowheads="1"/>
          </p:cNvSpPr>
          <p:nvPr>
            <p:ph sz="quarter" idx="2"/>
          </p:nvPr>
        </p:nvSpPr>
        <p:spPr>
          <a:xfrm>
            <a:off x="4500563" y="1773238"/>
            <a:ext cx="4392612" cy="5084762"/>
          </a:xfrm>
        </p:spPr>
        <p:txBody>
          <a:bodyPr/>
          <a:lstStyle/>
          <a:p>
            <a:pPr eaLnBrk="1" hangingPunct="1">
              <a:buClr>
                <a:srgbClr val="FFC000"/>
              </a:buClr>
            </a:pPr>
            <a:r>
              <a:rPr lang="it-IT" altLang="it-IT" b="1" u="sng" smtClean="0"/>
              <a:t>Pollice addotto</a:t>
            </a:r>
            <a:r>
              <a:rPr lang="it-IT" altLang="it-IT" smtClean="0"/>
              <a:t>: legato all’artrite della trapezio metacarpale. Anche questa deformità compromette la capacità di opposizione del pollice</a:t>
            </a:r>
          </a:p>
          <a:p>
            <a:pPr eaLnBrk="1" hangingPunct="1">
              <a:buClr>
                <a:srgbClr val="FFC000"/>
              </a:buClr>
            </a:pPr>
            <a:endParaRPr lang="it-IT" altLang="it-IT" smtClean="0"/>
          </a:p>
          <a:p>
            <a:pPr eaLnBrk="1" hangingPunct="1">
              <a:buClr>
                <a:srgbClr val="FFC000"/>
              </a:buClr>
            </a:pPr>
            <a:r>
              <a:rPr lang="it-IT" altLang="it-IT" smtClean="0"/>
              <a:t>Approfondisci il cap. 8 di “La riabilitazione integrata delle malattie reumatiche”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0688" y="260350"/>
            <a:ext cx="8229600" cy="930275"/>
          </a:xfrm>
        </p:spPr>
        <p:txBody>
          <a:bodyPr/>
          <a:lstStyle/>
          <a:p>
            <a:pPr eaLnBrk="1" hangingPunct="1"/>
            <a:r>
              <a:rPr lang="it-IT" altLang="it-IT" sz="3600" b="1" smtClean="0">
                <a:solidFill>
                  <a:schemeClr val="accent1"/>
                </a:solidFill>
              </a:rPr>
              <a:t>Altre deformità</a:t>
            </a:r>
            <a:endParaRPr lang="it-IT" altLang="it-IT" smtClean="0">
              <a:solidFill>
                <a:schemeClr val="accent1"/>
              </a:solidFill>
            </a:endParaRPr>
          </a:p>
        </p:txBody>
      </p:sp>
      <p:sp>
        <p:nvSpPr>
          <p:cNvPr id="5222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560158D-273F-4A51-B2CC-FC15CA6AB427}" type="slidenum">
              <a:rPr lang="it-IT" altLang="it-IT" sz="1000" smtClean="0">
                <a:latin typeface="Arial" charset="0"/>
              </a:rPr>
              <a:pPr/>
              <a:t>43</a:t>
            </a:fld>
            <a:endParaRPr lang="it-IT" altLang="it-IT" sz="1000" smtClean="0">
              <a:latin typeface="Arial" charset="0"/>
            </a:endParaRPr>
          </a:p>
        </p:txBody>
      </p:sp>
      <p:sp>
        <p:nvSpPr>
          <p:cNvPr id="52228" name="Rectangle 3"/>
          <p:cNvSpPr>
            <a:spLocks noGrp="1" noChangeArrowheads="1"/>
          </p:cNvSpPr>
          <p:nvPr>
            <p:ph sz="quarter" idx="1"/>
          </p:nvPr>
        </p:nvSpPr>
        <p:spPr>
          <a:xfrm>
            <a:off x="-36513" y="1844675"/>
            <a:ext cx="9144001" cy="5013325"/>
          </a:xfrm>
        </p:spPr>
        <p:txBody>
          <a:bodyPr/>
          <a:lstStyle/>
          <a:p>
            <a:pPr eaLnBrk="1" hangingPunct="1">
              <a:lnSpc>
                <a:spcPct val="90000"/>
              </a:lnSpc>
            </a:pPr>
            <a:r>
              <a:rPr lang="it-IT" altLang="it-IT" smtClean="0"/>
              <a:t>L’interessamento dei </a:t>
            </a:r>
            <a:r>
              <a:rPr lang="it-IT" altLang="it-IT" b="1" u="sng" smtClean="0"/>
              <a:t>gomiti</a:t>
            </a:r>
            <a:r>
              <a:rPr lang="it-IT" altLang="it-IT" smtClean="0"/>
              <a:t>: è spesso bilaterale, nella fase avanzata della malattia colpisce circa il 50% dei pazienti. L’A.R. determina un rapido irrigidimento articolare che limita prevalentemente l’estensione e la supinazione</a:t>
            </a:r>
          </a:p>
          <a:p>
            <a:pPr algn="just" eaLnBrk="1" hangingPunct="1">
              <a:lnSpc>
                <a:spcPct val="90000"/>
              </a:lnSpc>
            </a:pPr>
            <a:r>
              <a:rPr lang="it-IT" altLang="it-IT" smtClean="0"/>
              <a:t>A livello di </a:t>
            </a:r>
            <a:r>
              <a:rPr lang="it-IT" altLang="it-IT" b="1" u="sng" smtClean="0"/>
              <a:t>spalla</a:t>
            </a:r>
            <a:r>
              <a:rPr lang="it-IT" altLang="it-IT" smtClean="0"/>
              <a:t>: l’A.R. colpisce l’articolazione acromion claveare e quella gleno-omerale, provocando un retrazione capsulare e limitando progressivamente i movimenti di abduzione e rotazione esterna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body" sz="half" idx="1"/>
          </p:nvPr>
        </p:nvSpPr>
        <p:spPr>
          <a:xfrm>
            <a:off x="36513" y="376238"/>
            <a:ext cx="4392612" cy="4464050"/>
          </a:xfrm>
        </p:spPr>
        <p:txBody>
          <a:bodyPr/>
          <a:lstStyle/>
          <a:p>
            <a:pPr algn="just" eaLnBrk="1" hangingPunct="1"/>
            <a:r>
              <a:rPr lang="it-IT" altLang="it-IT" sz="2400" smtClean="0"/>
              <a:t>A livello di </a:t>
            </a:r>
            <a:r>
              <a:rPr lang="it-IT" altLang="it-IT" sz="2400" b="1" u="sng" smtClean="0"/>
              <a:t>piede</a:t>
            </a:r>
            <a:r>
              <a:rPr lang="it-IT" altLang="it-IT" sz="2400" smtClean="0"/>
              <a:t>: tutte le articolazioni possono essere colpite, con più frequenza l’avampiede con un quadro clinico caratterizzato dal piede triangolare, con lussazione in valgismo dell’alluce, atteggiamento ad artiglio delle altre dita, tendenza al varismo del 5° dito e appianamento dell’arcata plantare trasversa.</a:t>
            </a:r>
          </a:p>
        </p:txBody>
      </p:sp>
      <p:pic>
        <p:nvPicPr>
          <p:cNvPr id="53251" name="Picture 11" descr="osteoart2q"/>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77050" y="1196975"/>
            <a:ext cx="1927225" cy="2573338"/>
          </a:xfrm>
        </p:spPr>
      </p:pic>
      <p:pic>
        <p:nvPicPr>
          <p:cNvPr id="53252" name="Picture 12" descr="osteoart2f"/>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87900" y="549275"/>
            <a:ext cx="1730375" cy="2303463"/>
          </a:xfrm>
        </p:spPr>
      </p:pic>
      <p:sp>
        <p:nvSpPr>
          <p:cNvPr id="53253"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2060FF2-9058-4039-9D57-926B5B987E41}" type="slidenum">
              <a:rPr lang="it-IT" altLang="it-IT" sz="1000" smtClean="0">
                <a:latin typeface="Arial" charset="0"/>
              </a:rPr>
              <a:pPr/>
              <a:t>44</a:t>
            </a:fld>
            <a:endParaRPr lang="it-IT" altLang="it-IT" sz="1000" smtClean="0">
              <a:latin typeface="Arial" charset="0"/>
            </a:endParaRPr>
          </a:p>
        </p:txBody>
      </p:sp>
      <p:pic>
        <p:nvPicPr>
          <p:cNvPr id="53254" name="Picture 13" descr="osteoart2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068638"/>
            <a:ext cx="19462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4" descr="osteoart2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4437063"/>
            <a:ext cx="16176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5" descr="4-si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797425"/>
            <a:ext cx="32416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333375"/>
            <a:ext cx="8229600" cy="879475"/>
          </a:xfrm>
        </p:spPr>
        <p:txBody>
          <a:bodyPr/>
          <a:lstStyle/>
          <a:p>
            <a:pPr eaLnBrk="1" hangingPunct="1"/>
            <a:r>
              <a:rPr lang="it-IT" altLang="it-IT" sz="4000" b="1" smtClean="0">
                <a:solidFill>
                  <a:schemeClr val="accent1"/>
                </a:solidFill>
              </a:rPr>
              <a:t>Altre deformità</a:t>
            </a:r>
            <a:endParaRPr lang="it-IT" altLang="it-IT" smtClean="0">
              <a:solidFill>
                <a:schemeClr val="accent1"/>
              </a:solidFill>
            </a:endParaRPr>
          </a:p>
        </p:txBody>
      </p:sp>
      <p:sp>
        <p:nvSpPr>
          <p:cNvPr id="5427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4B3054F-D7FC-43FC-9AA8-ED6E5F66E142}" type="slidenum">
              <a:rPr lang="it-IT" altLang="it-IT" sz="1000" smtClean="0">
                <a:latin typeface="Arial" charset="0"/>
              </a:rPr>
              <a:pPr/>
              <a:t>45</a:t>
            </a:fld>
            <a:endParaRPr lang="it-IT" altLang="it-IT" sz="1000" smtClean="0">
              <a:latin typeface="Arial" charset="0"/>
            </a:endParaRPr>
          </a:p>
        </p:txBody>
      </p:sp>
      <p:sp>
        <p:nvSpPr>
          <p:cNvPr id="54276" name="Rectangle 3"/>
          <p:cNvSpPr>
            <a:spLocks noGrp="1" noChangeArrowheads="1"/>
          </p:cNvSpPr>
          <p:nvPr>
            <p:ph sz="quarter" idx="1"/>
          </p:nvPr>
        </p:nvSpPr>
        <p:spPr>
          <a:xfrm>
            <a:off x="179388" y="1776413"/>
            <a:ext cx="8640762" cy="5181600"/>
          </a:xfrm>
        </p:spPr>
        <p:txBody>
          <a:bodyPr/>
          <a:lstStyle/>
          <a:p>
            <a:pPr algn="just" eaLnBrk="1" hangingPunct="1"/>
            <a:r>
              <a:rPr lang="it-IT" altLang="it-IT" sz="2400" smtClean="0"/>
              <a:t>L’interessamento del </a:t>
            </a:r>
            <a:r>
              <a:rPr lang="it-IT" altLang="it-IT" sz="2400" b="1" u="sng" smtClean="0"/>
              <a:t>ginocchio</a:t>
            </a:r>
            <a:r>
              <a:rPr lang="it-IT" altLang="it-IT" sz="2400" smtClean="0"/>
              <a:t>: talvolta costituisce l’inizio monoarticolare dell’A.R., con atteggiamento viziato in flessione, inizialmente riducibile, con il tempo irreversibile. Nelle fasi avanzate a causa dei danni arrecati dal panno  alle strutture capsulo-legamentose, il ginocchio tende a diventare instabile e a deformarsi in varismo o valgismo.</a:t>
            </a:r>
          </a:p>
          <a:p>
            <a:pPr algn="just" eaLnBrk="1" hangingPunct="1"/>
            <a:endParaRPr lang="it-IT" altLang="it-IT" sz="2400" smtClean="0"/>
          </a:p>
          <a:p>
            <a:pPr algn="just" eaLnBrk="1" hangingPunct="1"/>
            <a:r>
              <a:rPr lang="it-IT" altLang="it-IT" sz="2400" smtClean="0"/>
              <a:t>L’interessamento dell’</a:t>
            </a:r>
            <a:r>
              <a:rPr lang="it-IT" altLang="it-IT" sz="2400" b="1" u="sng" smtClean="0"/>
              <a:t>anca</a:t>
            </a:r>
            <a:r>
              <a:rPr lang="it-IT" altLang="it-IT" sz="2400" smtClean="0"/>
              <a:t> è presente in circa il 20% dei pazienti ed è spesso bilaterale. Nei casi evoluti l’anca assume un atteggiamento viziato in flessione, adduzione e rotazione esterna. In questi casi può essere indicato l’intervento chirurgico di artroprotesi.</a:t>
            </a:r>
            <a:endParaRPr lang="it-IT" altLang="it-IT"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6675" y="260350"/>
            <a:ext cx="4144963" cy="882650"/>
          </a:xfrm>
        </p:spPr>
        <p:txBody>
          <a:bodyPr/>
          <a:lstStyle/>
          <a:p>
            <a:pPr eaLnBrk="1" hangingPunct="1"/>
            <a:r>
              <a:rPr lang="it-IT" altLang="it-IT" smtClean="0">
                <a:solidFill>
                  <a:schemeClr val="accent1"/>
                </a:solidFill>
              </a:rPr>
              <a:t>Noduli reumatoidi</a:t>
            </a:r>
          </a:p>
        </p:txBody>
      </p:sp>
      <p:pic>
        <p:nvPicPr>
          <p:cNvPr id="55299" name="Picture 4" descr="0280"/>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356100" y="476250"/>
            <a:ext cx="4787900" cy="2697163"/>
          </a:xfrm>
          <a:noFill/>
        </p:spPr>
      </p:pic>
      <p:sp>
        <p:nvSpPr>
          <p:cNvPr id="55300"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DC1708-9CBF-47E8-872A-A104F564BD47}" type="slidenum">
              <a:rPr lang="it-IT" altLang="it-IT" sz="1000" smtClean="0">
                <a:latin typeface="Arial" charset="0"/>
              </a:rPr>
              <a:pPr/>
              <a:t>46</a:t>
            </a:fld>
            <a:endParaRPr lang="it-IT" altLang="it-IT" sz="1000" smtClean="0">
              <a:latin typeface="Arial" charset="0"/>
            </a:endParaRPr>
          </a:p>
        </p:txBody>
      </p:sp>
      <p:pic>
        <p:nvPicPr>
          <p:cNvPr id="55301" name="Picture 5" descr="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5598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106363" y="1549400"/>
            <a:ext cx="41052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it-IT" altLang="it-IT" sz="2800"/>
              <a:t>Localizzati generalmente in sede peri-articolare, frequentemente in prossimità dei gomiti</a:t>
            </a:r>
          </a:p>
          <a:p>
            <a:pPr eaLnBrk="1" hangingPunct="1">
              <a:buFontTx/>
              <a:buChar char="•"/>
            </a:pPr>
            <a:endParaRPr lang="it-IT" altLang="it-IT" sz="2800"/>
          </a:p>
          <a:p>
            <a:pPr eaLnBrk="1" hangingPunct="1">
              <a:buFontTx/>
              <a:buChar char="•"/>
            </a:pPr>
            <a:r>
              <a:rPr lang="it-IT" altLang="it-IT" sz="2800"/>
              <a:t>consistenza duro-elastica (tipo cisti) oppure duro-calcifica (ossea)</a:t>
            </a:r>
          </a:p>
          <a:p>
            <a:pPr eaLnBrk="1" hangingPunct="1">
              <a:buFontTx/>
              <a:buChar char="•"/>
            </a:pPr>
            <a:endParaRPr lang="it-IT" altLang="it-IT" sz="2800"/>
          </a:p>
          <a:p>
            <a:pPr eaLnBrk="1" hangingPunct="1">
              <a:buFontTx/>
              <a:buChar char="•"/>
            </a:pPr>
            <a:r>
              <a:rPr lang="it-IT" altLang="it-IT" sz="2800"/>
              <a:t>Non sono manifestazione precoce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87513" y="404813"/>
            <a:ext cx="5470525" cy="854075"/>
          </a:xfrm>
        </p:spPr>
        <p:txBody>
          <a:bodyPr/>
          <a:lstStyle/>
          <a:p>
            <a:pPr eaLnBrk="1" hangingPunct="1"/>
            <a:r>
              <a:rPr lang="it-IT" altLang="it-IT" smtClean="0">
                <a:solidFill>
                  <a:schemeClr val="accent1"/>
                </a:solidFill>
              </a:rPr>
              <a:t>Valutazione funzionale</a:t>
            </a:r>
          </a:p>
        </p:txBody>
      </p:sp>
      <p:sp>
        <p:nvSpPr>
          <p:cNvPr id="56323" name="Rectangle 3"/>
          <p:cNvSpPr>
            <a:spLocks noGrp="1" noChangeArrowheads="1"/>
          </p:cNvSpPr>
          <p:nvPr>
            <p:ph type="body" sz="half" idx="1"/>
          </p:nvPr>
        </p:nvSpPr>
        <p:spPr>
          <a:xfrm>
            <a:off x="457200" y="2060575"/>
            <a:ext cx="7931150" cy="3673475"/>
          </a:xfrm>
        </p:spPr>
        <p:txBody>
          <a:bodyPr/>
          <a:lstStyle/>
          <a:p>
            <a:pPr eaLnBrk="1" hangingPunct="1">
              <a:lnSpc>
                <a:spcPct val="90000"/>
              </a:lnSpc>
            </a:pPr>
            <a:r>
              <a:rPr lang="it-IT" altLang="it-IT" sz="2400" smtClean="0"/>
              <a:t>Quale sistema è maggiormente coinvolto al momento: deambulazione e/o manipolazione?</a:t>
            </a:r>
          </a:p>
          <a:p>
            <a:pPr eaLnBrk="1" hangingPunct="1">
              <a:lnSpc>
                <a:spcPct val="90000"/>
              </a:lnSpc>
            </a:pPr>
            <a:endParaRPr lang="it-IT" altLang="it-IT" sz="2400" smtClean="0"/>
          </a:p>
          <a:p>
            <a:pPr eaLnBrk="1" hangingPunct="1">
              <a:lnSpc>
                <a:spcPct val="90000"/>
              </a:lnSpc>
            </a:pPr>
            <a:r>
              <a:rPr lang="it-IT" altLang="it-IT" sz="2400" smtClean="0"/>
              <a:t>Quale distretto e sottofunzione è maggiormente coinvolta al momento: raggiungimento, prensione e manipolazione, ecc?</a:t>
            </a:r>
          </a:p>
          <a:p>
            <a:pPr eaLnBrk="1" hangingPunct="1">
              <a:lnSpc>
                <a:spcPct val="90000"/>
              </a:lnSpc>
            </a:pPr>
            <a:endParaRPr lang="it-IT" altLang="it-IT" sz="2400" smtClean="0"/>
          </a:p>
          <a:p>
            <a:pPr eaLnBrk="1" hangingPunct="1">
              <a:lnSpc>
                <a:spcPct val="90000"/>
              </a:lnSpc>
            </a:pPr>
            <a:r>
              <a:rPr lang="it-IT" altLang="it-IT" sz="2400" smtClean="0"/>
              <a:t>Gli elementi dello specifico motorio sono modificabili?</a:t>
            </a:r>
          </a:p>
        </p:txBody>
      </p:sp>
      <p:sp>
        <p:nvSpPr>
          <p:cNvPr id="5632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6412E93-4331-45E5-AEB7-C6B01F1D11C8}" type="slidenum">
              <a:rPr lang="it-IT" altLang="it-IT" sz="1000" smtClean="0">
                <a:latin typeface="Arial" charset="0"/>
              </a:rPr>
              <a:pPr/>
              <a:t>47</a:t>
            </a:fld>
            <a:endParaRPr lang="it-IT" altLang="it-IT" sz="1000"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9388" y="152400"/>
            <a:ext cx="8785225" cy="990600"/>
          </a:xfrm>
        </p:spPr>
        <p:txBody>
          <a:bodyPr/>
          <a:lstStyle/>
          <a:p>
            <a:pPr eaLnBrk="1" hangingPunct="1"/>
            <a:r>
              <a:rPr lang="it-IT" altLang="it-IT" b="1" smtClean="0">
                <a:solidFill>
                  <a:schemeClr val="accent1"/>
                </a:solidFill>
              </a:rPr>
              <a:t>Valutazione della disabilità e </a:t>
            </a:r>
            <a:br>
              <a:rPr lang="it-IT" altLang="it-IT" b="1" smtClean="0">
                <a:solidFill>
                  <a:schemeClr val="accent1"/>
                </a:solidFill>
              </a:rPr>
            </a:br>
            <a:r>
              <a:rPr lang="it-IT" altLang="it-IT" b="1" smtClean="0">
                <a:solidFill>
                  <a:schemeClr val="accent1"/>
                </a:solidFill>
              </a:rPr>
              <a:t>della qualità di vita</a:t>
            </a:r>
          </a:p>
        </p:txBody>
      </p:sp>
      <p:sp>
        <p:nvSpPr>
          <p:cNvPr id="5734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E9BEBAA-1E6F-4E00-81F8-DAC41E84EFAD}" type="slidenum">
              <a:rPr lang="it-IT" altLang="it-IT" sz="1000" smtClean="0">
                <a:latin typeface="Arial" charset="0"/>
              </a:rPr>
              <a:pPr/>
              <a:t>48</a:t>
            </a:fld>
            <a:endParaRPr lang="it-IT" altLang="it-IT" sz="1000" smtClean="0">
              <a:latin typeface="Arial" charset="0"/>
            </a:endParaRPr>
          </a:p>
        </p:txBody>
      </p:sp>
      <p:sp>
        <p:nvSpPr>
          <p:cNvPr id="57348" name="Rectangle 3"/>
          <p:cNvSpPr>
            <a:spLocks noGrp="1" noChangeArrowheads="1"/>
          </p:cNvSpPr>
          <p:nvPr>
            <p:ph sz="quarter" idx="1"/>
          </p:nvPr>
        </p:nvSpPr>
        <p:spPr>
          <a:xfrm>
            <a:off x="323850" y="1935163"/>
            <a:ext cx="8496300" cy="4589462"/>
          </a:xfrm>
        </p:spPr>
        <p:txBody>
          <a:bodyPr/>
          <a:lstStyle/>
          <a:p>
            <a:pPr eaLnBrk="1" hangingPunct="1">
              <a:buClr>
                <a:srgbClr val="FFC000"/>
              </a:buClr>
            </a:pPr>
            <a:r>
              <a:rPr lang="it-IT" altLang="it-IT" smtClean="0"/>
              <a:t>Alterazioni anatomo-patologiche di base</a:t>
            </a:r>
          </a:p>
          <a:p>
            <a:pPr eaLnBrk="1" hangingPunct="1">
              <a:buClr>
                <a:srgbClr val="FFC000"/>
              </a:buClr>
            </a:pPr>
            <a:r>
              <a:rPr lang="it-IT" altLang="it-IT" smtClean="0"/>
              <a:t>Compromissione funzionale (impairment)</a:t>
            </a:r>
          </a:p>
          <a:p>
            <a:pPr eaLnBrk="1" hangingPunct="1">
              <a:buClr>
                <a:srgbClr val="FFC000"/>
              </a:buClr>
            </a:pPr>
            <a:r>
              <a:rPr lang="it-IT" altLang="it-IT" smtClean="0"/>
              <a:t>Disabilità e in particolare Work disability</a:t>
            </a:r>
          </a:p>
          <a:p>
            <a:pPr eaLnBrk="1" hangingPunct="1">
              <a:buClr>
                <a:srgbClr val="FFC000"/>
              </a:buClr>
            </a:pPr>
            <a:r>
              <a:rPr lang="it-IT" altLang="it-IT" smtClean="0"/>
              <a:t>Handicap: l’interazione con l’ambiente è limitata e limitante (orari rigidi al lavoro, scale o passaggi stretti a domicilio…). L’autonomia è gravemente limitata.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115888"/>
            <a:ext cx="8229600" cy="1143000"/>
          </a:xfrm>
        </p:spPr>
        <p:txBody>
          <a:bodyPr>
            <a:normAutofit fontScale="90000"/>
          </a:bodyPr>
          <a:lstStyle/>
          <a:p>
            <a:pPr eaLnBrk="1" fontAlgn="auto" hangingPunct="1">
              <a:spcAft>
                <a:spcPts val="0"/>
              </a:spcAft>
              <a:defRPr/>
            </a:pPr>
            <a:r>
              <a:rPr lang="it-IT" altLang="it-IT" sz="4000" b="1" i="1" dirty="0" smtClean="0">
                <a:solidFill>
                  <a:schemeClr val="accent1"/>
                </a:solidFill>
              </a:rPr>
              <a:t>Come valutare il grado di disabilità</a:t>
            </a:r>
          </a:p>
        </p:txBody>
      </p:sp>
      <p:sp>
        <p:nvSpPr>
          <p:cNvPr id="5837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F00DD82-AC02-4955-87C5-660ED2480401}" type="slidenum">
              <a:rPr lang="it-IT" altLang="it-IT" sz="1000" smtClean="0">
                <a:latin typeface="Arial" charset="0"/>
              </a:rPr>
              <a:pPr/>
              <a:t>49</a:t>
            </a:fld>
            <a:endParaRPr lang="it-IT" altLang="it-IT" sz="1000" smtClean="0">
              <a:latin typeface="Arial" charset="0"/>
            </a:endParaRPr>
          </a:p>
        </p:txBody>
      </p:sp>
      <p:sp>
        <p:nvSpPr>
          <p:cNvPr id="58372" name="Rectangle 3"/>
          <p:cNvSpPr>
            <a:spLocks noGrp="1" noChangeArrowheads="1"/>
          </p:cNvSpPr>
          <p:nvPr>
            <p:ph sz="quarter" idx="1"/>
          </p:nvPr>
        </p:nvSpPr>
        <p:spPr>
          <a:xfrm>
            <a:off x="0" y="1773238"/>
            <a:ext cx="9144000" cy="5327650"/>
          </a:xfrm>
        </p:spPr>
        <p:txBody>
          <a:bodyPr/>
          <a:lstStyle/>
          <a:p>
            <a:pPr eaLnBrk="1" hangingPunct="1">
              <a:lnSpc>
                <a:spcPct val="90000"/>
              </a:lnSpc>
              <a:buClr>
                <a:srgbClr val="FFC000"/>
              </a:buClr>
            </a:pPr>
            <a:r>
              <a:rPr lang="it-IT" altLang="it-IT" sz="2800" b="1" u="sng" smtClean="0"/>
              <a:t>scale e questionari</a:t>
            </a:r>
            <a:r>
              <a:rPr lang="it-IT" altLang="it-IT" sz="2800" smtClean="0"/>
              <a:t> orientati</a:t>
            </a:r>
          </a:p>
          <a:p>
            <a:pPr eaLnBrk="1" hangingPunct="1">
              <a:lnSpc>
                <a:spcPct val="90000"/>
              </a:lnSpc>
              <a:buClr>
                <a:srgbClr val="FFC000"/>
              </a:buClr>
            </a:pPr>
            <a:r>
              <a:rPr lang="it-IT" altLang="it-IT" sz="2800" b="1" u="sng" smtClean="0"/>
              <a:t>Strumenti generici</a:t>
            </a:r>
            <a:r>
              <a:rPr lang="it-IT" altLang="it-IT" sz="2800" smtClean="0"/>
              <a:t>: profili dello stato di salute, allo scopo di descrivere le condizioni sanitarie di una vasta gamma di popolazioni. </a:t>
            </a:r>
          </a:p>
          <a:p>
            <a:pPr lvl="1" eaLnBrk="1" hangingPunct="1">
              <a:lnSpc>
                <a:spcPct val="90000"/>
              </a:lnSpc>
              <a:buClr>
                <a:srgbClr val="FFC000"/>
              </a:buClr>
            </a:pPr>
            <a:r>
              <a:rPr lang="it-IT" altLang="it-IT" sz="2400" smtClean="0"/>
              <a:t>Medical Outcomes Study </a:t>
            </a:r>
            <a:r>
              <a:rPr lang="it-IT" altLang="it-IT" smtClean="0"/>
              <a:t>(MOS),</a:t>
            </a:r>
            <a:r>
              <a:rPr lang="it-IT" altLang="it-IT" sz="2400" smtClean="0"/>
              <a:t> </a:t>
            </a:r>
          </a:p>
          <a:p>
            <a:pPr lvl="1" eaLnBrk="1" hangingPunct="1">
              <a:lnSpc>
                <a:spcPct val="90000"/>
              </a:lnSpc>
              <a:buClr>
                <a:srgbClr val="FFC000"/>
              </a:buClr>
            </a:pPr>
            <a:r>
              <a:rPr lang="it-IT" altLang="it-IT" sz="2400" smtClean="0"/>
              <a:t>36-Items Short Form Healthy Survey </a:t>
            </a:r>
            <a:r>
              <a:rPr lang="it-IT" altLang="it-IT" smtClean="0"/>
              <a:t>(SF-36),</a:t>
            </a:r>
            <a:r>
              <a:rPr lang="it-IT" altLang="it-IT" sz="2400" smtClean="0"/>
              <a:t> </a:t>
            </a:r>
          </a:p>
          <a:p>
            <a:pPr lvl="1" eaLnBrk="1" hangingPunct="1">
              <a:lnSpc>
                <a:spcPct val="90000"/>
              </a:lnSpc>
              <a:buClr>
                <a:srgbClr val="FFC000"/>
              </a:buClr>
            </a:pPr>
            <a:r>
              <a:rPr lang="it-IT" altLang="it-IT" sz="2400" smtClean="0"/>
              <a:t>General Health Questionnaire </a:t>
            </a:r>
            <a:r>
              <a:rPr lang="it-IT" altLang="it-IT" smtClean="0"/>
              <a:t>(GHQ),</a:t>
            </a:r>
            <a:r>
              <a:rPr lang="it-IT" altLang="it-IT" sz="2400" smtClean="0"/>
              <a:t> </a:t>
            </a:r>
          </a:p>
          <a:p>
            <a:pPr lvl="1" eaLnBrk="1" hangingPunct="1">
              <a:lnSpc>
                <a:spcPct val="90000"/>
              </a:lnSpc>
              <a:buClr>
                <a:srgbClr val="FFC000"/>
              </a:buClr>
            </a:pPr>
            <a:r>
              <a:rPr lang="it-IT" altLang="it-IT" sz="2400" smtClean="0"/>
              <a:t>Sickness Impact Profile </a:t>
            </a:r>
            <a:r>
              <a:rPr lang="it-IT" altLang="it-IT" smtClean="0"/>
              <a:t>(SIP),</a:t>
            </a:r>
            <a:r>
              <a:rPr lang="it-IT" altLang="it-IT" sz="2400" smtClean="0"/>
              <a:t> </a:t>
            </a:r>
          </a:p>
          <a:p>
            <a:pPr lvl="1" eaLnBrk="1" hangingPunct="1">
              <a:lnSpc>
                <a:spcPct val="90000"/>
              </a:lnSpc>
              <a:buClr>
                <a:srgbClr val="FFC000"/>
              </a:buClr>
            </a:pPr>
            <a:r>
              <a:rPr lang="it-IT" altLang="it-IT" sz="2400" smtClean="0"/>
              <a:t>Nottingham Health Profile </a:t>
            </a:r>
            <a:r>
              <a:rPr lang="it-IT" altLang="it-IT" smtClean="0"/>
              <a:t>(NHP),</a:t>
            </a:r>
            <a:r>
              <a:rPr lang="it-IT" altLang="it-IT" sz="2400" smtClean="0"/>
              <a:t> </a:t>
            </a:r>
          </a:p>
          <a:p>
            <a:pPr lvl="1" eaLnBrk="1" hangingPunct="1">
              <a:lnSpc>
                <a:spcPct val="90000"/>
              </a:lnSpc>
              <a:buClr>
                <a:srgbClr val="FFC000"/>
              </a:buClr>
            </a:pPr>
            <a:r>
              <a:rPr lang="it-IT" altLang="it-IT" sz="2400" smtClean="0"/>
              <a:t>McMaster Health Index Questionnaire </a:t>
            </a:r>
            <a:r>
              <a:rPr lang="it-IT" altLang="it-IT" smtClean="0"/>
              <a:t>(MHIQ),</a:t>
            </a:r>
            <a:r>
              <a:rPr lang="it-IT" altLang="it-IT" sz="2400" smtClean="0"/>
              <a:t> </a:t>
            </a:r>
          </a:p>
          <a:p>
            <a:pPr lvl="1" eaLnBrk="1" hangingPunct="1">
              <a:lnSpc>
                <a:spcPct val="90000"/>
              </a:lnSpc>
              <a:buClr>
                <a:srgbClr val="FFC000"/>
              </a:buClr>
            </a:pPr>
            <a:r>
              <a:rPr lang="it-IT" altLang="it-IT" sz="2400" smtClean="0"/>
              <a:t>European Quality of Life Questionnaire </a:t>
            </a:r>
            <a:r>
              <a:rPr lang="it-IT" altLang="it-IT" smtClean="0"/>
              <a:t>(EUROQoL).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85763" y="115888"/>
            <a:ext cx="8578850" cy="1036637"/>
          </a:xfrm>
        </p:spPr>
        <p:txBody>
          <a:bodyPr>
            <a:normAutofit fontScale="90000"/>
          </a:bodyPr>
          <a:lstStyle/>
          <a:p>
            <a:pPr eaLnBrk="1" fontAlgn="auto" hangingPunct="1">
              <a:spcAft>
                <a:spcPts val="0"/>
              </a:spcAft>
              <a:defRPr/>
            </a:pPr>
            <a:r>
              <a:rPr lang="it-IT" altLang="it-IT" sz="4000" b="1" dirty="0" smtClean="0">
                <a:solidFill>
                  <a:schemeClr val="accent1"/>
                </a:solidFill>
              </a:rPr>
              <a:t>L’artrite reumatoide </a:t>
            </a:r>
            <a:br>
              <a:rPr lang="it-IT" altLang="it-IT" sz="4000" b="1" dirty="0" smtClean="0">
                <a:solidFill>
                  <a:schemeClr val="accent1"/>
                </a:solidFill>
              </a:rPr>
            </a:br>
            <a:r>
              <a:rPr lang="it-IT" altLang="it-IT" sz="2400" dirty="0" smtClean="0">
                <a:solidFill>
                  <a:schemeClr val="accent1"/>
                </a:solidFill>
              </a:rPr>
              <a:t>(cap. 8 “la riabilitazione integrata delle malattie reumatiche”)</a:t>
            </a:r>
          </a:p>
        </p:txBody>
      </p:sp>
      <p:sp>
        <p:nvSpPr>
          <p:cNvPr id="1331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B09C1D5-5B2E-458F-A883-64C90792E6A3}" type="slidenum">
              <a:rPr lang="it-IT" altLang="it-IT" sz="1000" smtClean="0">
                <a:latin typeface="Arial" charset="0"/>
              </a:rPr>
              <a:pPr/>
              <a:t>5</a:t>
            </a:fld>
            <a:endParaRPr lang="it-IT" altLang="it-IT" sz="1000" smtClean="0">
              <a:latin typeface="Arial" charset="0"/>
            </a:endParaRPr>
          </a:p>
        </p:txBody>
      </p:sp>
      <p:sp>
        <p:nvSpPr>
          <p:cNvPr id="4100" name="Rectangle 3"/>
          <p:cNvSpPr>
            <a:spLocks noGrp="1" noChangeArrowheads="1"/>
          </p:cNvSpPr>
          <p:nvPr>
            <p:ph sz="quarter" idx="1"/>
          </p:nvPr>
        </p:nvSpPr>
        <p:spPr>
          <a:xfrm>
            <a:off x="250825" y="1700213"/>
            <a:ext cx="8785225" cy="4608512"/>
          </a:xfrm>
        </p:spPr>
        <p:txBody>
          <a:bodyPr>
            <a:normAutofit lnSpcReduction="10000"/>
          </a:bodyPr>
          <a:lstStyle/>
          <a:p>
            <a:pPr marL="274320" indent="-274320" eaLnBrk="1" fontAlgn="auto" hangingPunct="1">
              <a:lnSpc>
                <a:spcPct val="90000"/>
              </a:lnSpc>
              <a:spcAft>
                <a:spcPts val="0"/>
              </a:spcAft>
              <a:buClr>
                <a:srgbClr val="FFC000"/>
              </a:buClr>
              <a:buFont typeface="Wingdings 3"/>
              <a:buChar char=""/>
              <a:defRPr/>
            </a:pPr>
            <a:r>
              <a:rPr lang="it-IT" altLang="it-IT" b="1" u="sng" dirty="0" smtClean="0"/>
              <a:t>Malattia sistemica</a:t>
            </a:r>
            <a:r>
              <a:rPr lang="it-IT" altLang="it-IT" dirty="0" smtClean="0"/>
              <a:t>: colpisce sia le articolazioni sia organi e apparati (occhi, pleura, polmoni, pericardio, intestino, milza, rene, linfonodi …)</a:t>
            </a:r>
          </a:p>
          <a:p>
            <a:pPr marL="274320" indent="-274320" eaLnBrk="1" fontAlgn="auto" hangingPunct="1">
              <a:lnSpc>
                <a:spcPct val="90000"/>
              </a:lnSpc>
              <a:spcAft>
                <a:spcPts val="0"/>
              </a:spcAft>
              <a:buClr>
                <a:srgbClr val="FFC000"/>
              </a:buClr>
              <a:buFont typeface="Wingdings 3"/>
              <a:buChar char=""/>
              <a:defRPr/>
            </a:pPr>
            <a:endParaRPr lang="it-IT" altLang="it-IT" b="1" u="sng" dirty="0" smtClean="0"/>
          </a:p>
          <a:p>
            <a:pPr marL="274320" indent="-274320" eaLnBrk="1" fontAlgn="auto" hangingPunct="1">
              <a:lnSpc>
                <a:spcPct val="90000"/>
              </a:lnSpc>
              <a:spcAft>
                <a:spcPts val="0"/>
              </a:spcAft>
              <a:buClr>
                <a:srgbClr val="FFC000"/>
              </a:buClr>
              <a:buFont typeface="Wingdings 3"/>
              <a:buChar char=""/>
              <a:defRPr/>
            </a:pPr>
            <a:r>
              <a:rPr lang="it-IT" altLang="it-IT" dirty="0" smtClean="0"/>
              <a:t>Decorso progressivo, evoluzione cronica più frequentemente </a:t>
            </a:r>
            <a:r>
              <a:rPr lang="it-IT" altLang="it-IT" b="1" u="sng" dirty="0" smtClean="0"/>
              <a:t>per </a:t>
            </a:r>
            <a:r>
              <a:rPr lang="it-IT" altLang="it-IT" b="1" u="sng" dirty="0" err="1" smtClean="0"/>
              <a:t>pousseè</a:t>
            </a:r>
            <a:r>
              <a:rPr lang="it-IT" altLang="it-IT" dirty="0" smtClean="0"/>
              <a:t>: con periodi più o meno lunghi di remissione</a:t>
            </a:r>
          </a:p>
          <a:p>
            <a:pPr marL="0" indent="0" eaLnBrk="1" fontAlgn="auto" hangingPunct="1">
              <a:lnSpc>
                <a:spcPct val="90000"/>
              </a:lnSpc>
              <a:spcAft>
                <a:spcPts val="0"/>
              </a:spcAft>
              <a:buClr>
                <a:srgbClr val="FFC000"/>
              </a:buClr>
              <a:buFont typeface="Wingdings 3"/>
              <a:buNone/>
              <a:defRPr/>
            </a:pPr>
            <a:endParaRPr lang="it-IT" altLang="it-IT" b="1" u="sng" dirty="0" smtClean="0"/>
          </a:p>
          <a:p>
            <a:pPr marL="274320" indent="-274320" eaLnBrk="1" fontAlgn="auto" hangingPunct="1">
              <a:lnSpc>
                <a:spcPct val="90000"/>
              </a:lnSpc>
              <a:spcAft>
                <a:spcPts val="0"/>
              </a:spcAft>
              <a:buClr>
                <a:srgbClr val="FFC000"/>
              </a:buClr>
              <a:buFont typeface="Wingdings 3"/>
              <a:buChar char=""/>
              <a:defRPr/>
            </a:pPr>
            <a:r>
              <a:rPr lang="it-IT" altLang="it-IT" b="1" u="sng" dirty="0" smtClean="0"/>
              <a:t>Allo stadio iniziale</a:t>
            </a:r>
            <a:r>
              <a:rPr lang="it-IT" altLang="it-IT" dirty="0" smtClean="0"/>
              <a:t>, la sinovite reumatoide è responsabile di dolori e disturbi funzionali.  </a:t>
            </a:r>
            <a:r>
              <a:rPr lang="it-IT" altLang="it-IT" b="1" u="sng" dirty="0" smtClean="0"/>
              <a:t>Ad uno stadio più avanzato</a:t>
            </a:r>
            <a:r>
              <a:rPr lang="it-IT" altLang="it-IT" dirty="0" smtClean="0"/>
              <a:t>, le distruzioni articolari e </a:t>
            </a:r>
            <a:r>
              <a:rPr lang="it-IT" altLang="it-IT" dirty="0" err="1" smtClean="0"/>
              <a:t>periarticolari</a:t>
            </a:r>
            <a:r>
              <a:rPr lang="it-IT" altLang="it-IT" dirty="0" smtClean="0"/>
              <a:t> portano all’instabilità, all’irrigidimento e ad un’impotenza funzionale spesso molto invalidante.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xfrm>
            <a:off x="388938" y="115888"/>
            <a:ext cx="8229600" cy="1143000"/>
          </a:xfrm>
        </p:spPr>
        <p:txBody>
          <a:bodyPr>
            <a:normAutofit fontScale="90000"/>
          </a:bodyPr>
          <a:lstStyle/>
          <a:p>
            <a:pPr eaLnBrk="1" fontAlgn="auto" hangingPunct="1">
              <a:spcAft>
                <a:spcPts val="0"/>
              </a:spcAft>
              <a:defRPr/>
            </a:pPr>
            <a:r>
              <a:rPr lang="it-IT" altLang="it-IT" sz="4000" dirty="0" smtClean="0">
                <a:solidFill>
                  <a:schemeClr val="accent1"/>
                </a:solidFill>
              </a:rPr>
              <a:t>DAS: </a:t>
            </a:r>
            <a:r>
              <a:rPr lang="it-IT" altLang="it-IT" sz="4000" dirty="0" err="1" smtClean="0">
                <a:solidFill>
                  <a:schemeClr val="accent1"/>
                </a:solidFill>
              </a:rPr>
              <a:t>Disease</a:t>
            </a:r>
            <a:r>
              <a:rPr lang="it-IT" altLang="it-IT" sz="4000" dirty="0" smtClean="0">
                <a:solidFill>
                  <a:schemeClr val="accent1"/>
                </a:solidFill>
              </a:rPr>
              <a:t> Activity Score </a:t>
            </a:r>
            <a:br>
              <a:rPr lang="it-IT" altLang="it-IT" sz="4000" dirty="0" smtClean="0">
                <a:solidFill>
                  <a:schemeClr val="accent1"/>
                </a:solidFill>
              </a:rPr>
            </a:br>
            <a:r>
              <a:rPr lang="it-IT" altLang="it-IT" sz="4000" dirty="0" smtClean="0">
                <a:solidFill>
                  <a:schemeClr val="accent1"/>
                </a:solidFill>
              </a:rPr>
              <a:t>	= Indice di Attività di Malattia</a:t>
            </a:r>
          </a:p>
        </p:txBody>
      </p:sp>
      <p:sp>
        <p:nvSpPr>
          <p:cNvPr id="59395" name="Rectangle 5"/>
          <p:cNvSpPr>
            <a:spLocks noGrp="1" noChangeArrowheads="1"/>
          </p:cNvSpPr>
          <p:nvPr>
            <p:ph type="body" sz="half" idx="1"/>
          </p:nvPr>
        </p:nvSpPr>
        <p:spPr>
          <a:xfrm>
            <a:off x="646113" y="1916113"/>
            <a:ext cx="7715250" cy="4070350"/>
          </a:xfrm>
        </p:spPr>
        <p:txBody>
          <a:bodyPr/>
          <a:lstStyle/>
          <a:p>
            <a:pPr eaLnBrk="1" hangingPunct="1">
              <a:buFont typeface="Wingdings" pitchFamily="2" charset="2"/>
              <a:buNone/>
            </a:pPr>
            <a:r>
              <a:rPr lang="it-IT" altLang="it-IT" sz="2800" smtClean="0"/>
              <a:t>E’ un indice creato su basi statistiche che riunisce: </a:t>
            </a:r>
          </a:p>
          <a:p>
            <a:pPr eaLnBrk="1" hangingPunct="1"/>
            <a:r>
              <a:rPr lang="it-IT" altLang="it-IT" sz="2800" smtClean="0"/>
              <a:t>articolazioni dolenti,</a:t>
            </a:r>
          </a:p>
          <a:p>
            <a:pPr eaLnBrk="1" hangingPunct="1"/>
            <a:r>
              <a:rPr lang="it-IT" altLang="it-IT" sz="2800" smtClean="0"/>
              <a:t>articolazioni tumefatte,</a:t>
            </a:r>
          </a:p>
          <a:p>
            <a:pPr eaLnBrk="1" hangingPunct="1"/>
            <a:r>
              <a:rPr lang="it-IT" altLang="it-IT" sz="2800" smtClean="0"/>
              <a:t>VES </a:t>
            </a:r>
          </a:p>
          <a:p>
            <a:pPr eaLnBrk="1" hangingPunct="1"/>
            <a:r>
              <a:rPr lang="it-IT" altLang="it-IT" sz="2800" smtClean="0"/>
              <a:t>ed attività</a:t>
            </a:r>
          </a:p>
          <a:p>
            <a:pPr eaLnBrk="1" hangingPunct="1"/>
            <a:r>
              <a:rPr lang="it-IT" altLang="it-IT" sz="2800" smtClean="0"/>
              <a:t>globale di malattia.</a:t>
            </a:r>
          </a:p>
        </p:txBody>
      </p:sp>
      <p:sp>
        <p:nvSpPr>
          <p:cNvPr id="5939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5A8D8D6-A040-4933-99FE-906C1E2C40B2}" type="slidenum">
              <a:rPr lang="it-IT" altLang="it-IT" sz="1000" smtClean="0">
                <a:latin typeface="Arial" charset="0"/>
              </a:rPr>
              <a:pPr/>
              <a:t>50</a:t>
            </a:fld>
            <a:endParaRPr lang="it-IT" altLang="it-IT" sz="1000" smtClean="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23850" y="152400"/>
            <a:ext cx="8434388" cy="990600"/>
          </a:xfrm>
        </p:spPr>
        <p:txBody>
          <a:bodyPr>
            <a:normAutofit fontScale="90000"/>
          </a:bodyPr>
          <a:lstStyle/>
          <a:p>
            <a:pPr eaLnBrk="1" fontAlgn="auto" hangingPunct="1">
              <a:spcAft>
                <a:spcPts val="0"/>
              </a:spcAft>
              <a:defRPr/>
            </a:pPr>
            <a:r>
              <a:rPr lang="it-IT" altLang="it-IT" sz="2800" b="1" u="sng" dirty="0" smtClean="0">
                <a:solidFill>
                  <a:schemeClr val="accent1"/>
                </a:solidFill>
              </a:rPr>
              <a:t>Gli strumenti specifici:</a:t>
            </a:r>
            <a:r>
              <a:rPr lang="it-IT" altLang="it-IT" sz="2800" dirty="0" smtClean="0">
                <a:solidFill>
                  <a:schemeClr val="accent1"/>
                </a:solidFill>
              </a:rPr>
              <a:t> sono stati concepiti per fornire informazioni più attinenti all’area di interesse</a:t>
            </a:r>
          </a:p>
        </p:txBody>
      </p:sp>
      <p:sp>
        <p:nvSpPr>
          <p:cNvPr id="6041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CA270AF-A596-4CE3-9942-79735C5441F7}" type="slidenum">
              <a:rPr lang="it-IT" altLang="it-IT" sz="1000" smtClean="0">
                <a:latin typeface="Arial" charset="0"/>
              </a:rPr>
              <a:pPr/>
              <a:t>51</a:t>
            </a:fld>
            <a:endParaRPr lang="it-IT" altLang="it-IT" sz="1000" smtClean="0">
              <a:latin typeface="Arial" charset="0"/>
            </a:endParaRPr>
          </a:p>
        </p:txBody>
      </p:sp>
      <p:sp>
        <p:nvSpPr>
          <p:cNvPr id="60420" name="Rectangle 3"/>
          <p:cNvSpPr>
            <a:spLocks noGrp="1" noChangeArrowheads="1"/>
          </p:cNvSpPr>
          <p:nvPr>
            <p:ph sz="quarter" idx="1"/>
          </p:nvPr>
        </p:nvSpPr>
        <p:spPr>
          <a:xfrm>
            <a:off x="457200" y="1828800"/>
            <a:ext cx="8229600" cy="4624388"/>
          </a:xfrm>
        </p:spPr>
        <p:txBody>
          <a:bodyPr/>
          <a:lstStyle/>
          <a:p>
            <a:pPr eaLnBrk="1" hangingPunct="1">
              <a:lnSpc>
                <a:spcPct val="80000"/>
              </a:lnSpc>
              <a:buClr>
                <a:srgbClr val="FFC000"/>
              </a:buClr>
            </a:pPr>
            <a:r>
              <a:rPr lang="it-IT" altLang="it-IT" sz="2800" smtClean="0"/>
              <a:t>Arthritis Impact Measurement Scales (</a:t>
            </a:r>
            <a:r>
              <a:rPr lang="it-IT" altLang="it-IT" sz="2800" b="1" u="sng" smtClean="0"/>
              <a:t>AIMS</a:t>
            </a:r>
            <a:r>
              <a:rPr lang="it-IT" altLang="it-IT" sz="2800" smtClean="0"/>
              <a:t>, versione rivisata </a:t>
            </a:r>
            <a:r>
              <a:rPr lang="it-IT" altLang="it-IT" sz="2800" b="1" u="sng" smtClean="0"/>
              <a:t>AIMS2</a:t>
            </a:r>
            <a:r>
              <a:rPr lang="it-IT" altLang="it-IT" sz="2800" smtClean="0"/>
              <a:t>);</a:t>
            </a:r>
          </a:p>
          <a:p>
            <a:pPr eaLnBrk="1" hangingPunct="1">
              <a:lnSpc>
                <a:spcPct val="80000"/>
              </a:lnSpc>
              <a:buClr>
                <a:srgbClr val="FFC000"/>
              </a:buClr>
            </a:pPr>
            <a:r>
              <a:rPr lang="it-IT" altLang="it-IT" sz="2800" smtClean="0"/>
              <a:t>McMaster Toronto Arthritis Patient Preference Questionnaire/Problem Elicitation Techiques </a:t>
            </a:r>
            <a:r>
              <a:rPr lang="it-IT" altLang="it-IT" sz="2800" b="1" u="sng" smtClean="0"/>
              <a:t>(MACTAR/PET)</a:t>
            </a:r>
          </a:p>
          <a:p>
            <a:pPr eaLnBrk="1" hangingPunct="1">
              <a:lnSpc>
                <a:spcPct val="80000"/>
              </a:lnSpc>
              <a:buClr>
                <a:srgbClr val="FFC000"/>
              </a:buClr>
            </a:pPr>
            <a:r>
              <a:rPr lang="it-IT" altLang="it-IT" sz="2800" smtClean="0"/>
              <a:t>Functional Status Index </a:t>
            </a:r>
            <a:r>
              <a:rPr lang="it-IT" altLang="it-IT" sz="2800" b="1" u="sng" smtClean="0"/>
              <a:t>(FSI)</a:t>
            </a:r>
          </a:p>
          <a:p>
            <a:pPr eaLnBrk="1" hangingPunct="1">
              <a:lnSpc>
                <a:spcPct val="80000"/>
              </a:lnSpc>
              <a:buClr>
                <a:srgbClr val="FFC000"/>
              </a:buClr>
            </a:pPr>
            <a:r>
              <a:rPr lang="it-IT" altLang="it-IT" sz="2800" smtClean="0"/>
              <a:t>Health Assessment Questionnaire </a:t>
            </a:r>
            <a:r>
              <a:rPr lang="it-IT" altLang="it-IT" sz="2800" b="1" u="sng" smtClean="0"/>
              <a:t>(HAQ)</a:t>
            </a:r>
          </a:p>
          <a:p>
            <a:pPr eaLnBrk="1" hangingPunct="1">
              <a:lnSpc>
                <a:spcPct val="80000"/>
              </a:lnSpc>
              <a:buClr>
                <a:srgbClr val="FFC000"/>
              </a:buClr>
            </a:pPr>
            <a:endParaRPr lang="it-IT" altLang="it-IT" sz="2800" b="1" u="sng" smtClean="0"/>
          </a:p>
          <a:p>
            <a:pPr eaLnBrk="1" hangingPunct="1">
              <a:lnSpc>
                <a:spcPct val="80000"/>
              </a:lnSpc>
              <a:buClr>
                <a:srgbClr val="FFC000"/>
              </a:buClr>
            </a:pPr>
            <a:r>
              <a:rPr lang="it-IT" altLang="it-IT" sz="2800" smtClean="0"/>
              <a:t>Maggiormente impiegato nell’AR è </a:t>
            </a:r>
            <a:r>
              <a:rPr lang="it-IT" altLang="it-IT" sz="2800" b="1" u="sng" smtClean="0"/>
              <a:t>l’ Health Assessment Questionnaire (HAQ):</a:t>
            </a:r>
            <a:r>
              <a:rPr lang="it-IT" altLang="it-IT" sz="2800" smtClean="0"/>
              <a:t> i punteggi di questo indice di disabilità aumentano in rapporto alla durata della malattia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11175" y="188913"/>
            <a:ext cx="8229600" cy="855662"/>
          </a:xfrm>
        </p:spPr>
        <p:txBody>
          <a:bodyPr/>
          <a:lstStyle/>
          <a:p>
            <a:pPr eaLnBrk="1" hangingPunct="1"/>
            <a:r>
              <a:rPr lang="it-IT" altLang="it-IT" b="1" smtClean="0">
                <a:solidFill>
                  <a:schemeClr val="accent1"/>
                </a:solidFill>
              </a:rPr>
              <a:t>OBIETTIVI GENERALI</a:t>
            </a:r>
          </a:p>
        </p:txBody>
      </p:sp>
      <p:sp>
        <p:nvSpPr>
          <p:cNvPr id="6144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5E5AC4E-3AAE-4C9C-9DE5-1CE72636F02A}" type="slidenum">
              <a:rPr lang="it-IT" altLang="it-IT" sz="1000" smtClean="0">
                <a:latin typeface="Arial" charset="0"/>
              </a:rPr>
              <a:pPr/>
              <a:t>52</a:t>
            </a:fld>
            <a:endParaRPr lang="it-IT" altLang="it-IT" sz="1000" smtClean="0">
              <a:latin typeface="Arial" charset="0"/>
            </a:endParaRPr>
          </a:p>
        </p:txBody>
      </p:sp>
      <p:sp>
        <p:nvSpPr>
          <p:cNvPr id="61444" name="Rectangle 3"/>
          <p:cNvSpPr>
            <a:spLocks noGrp="1" noChangeArrowheads="1"/>
          </p:cNvSpPr>
          <p:nvPr>
            <p:ph sz="quarter" idx="1"/>
          </p:nvPr>
        </p:nvSpPr>
        <p:spPr>
          <a:xfrm>
            <a:off x="215900" y="1484313"/>
            <a:ext cx="8820150" cy="5257800"/>
          </a:xfrm>
        </p:spPr>
        <p:txBody>
          <a:bodyPr/>
          <a:lstStyle/>
          <a:p>
            <a:pPr marL="609600" indent="-609600" eaLnBrk="1" hangingPunct="1">
              <a:lnSpc>
                <a:spcPct val="90000"/>
              </a:lnSpc>
              <a:buClr>
                <a:srgbClr val="FFC000"/>
              </a:buClr>
              <a:buFont typeface="Wingdings" pitchFamily="2" charset="2"/>
              <a:buAutoNum type="arabicPeriod"/>
            </a:pPr>
            <a:r>
              <a:rPr lang="it-IT" altLang="it-IT" sz="2800" smtClean="0"/>
              <a:t>Attenuare i sintomi algici e infiammatori</a:t>
            </a:r>
          </a:p>
          <a:p>
            <a:pPr marL="609600" indent="-609600" eaLnBrk="1" hangingPunct="1">
              <a:lnSpc>
                <a:spcPct val="90000"/>
              </a:lnSpc>
              <a:buClr>
                <a:srgbClr val="FFC000"/>
              </a:buClr>
              <a:buFont typeface="Wingdings" pitchFamily="2" charset="2"/>
              <a:buAutoNum type="arabicPeriod"/>
            </a:pPr>
            <a:r>
              <a:rPr lang="it-IT" altLang="it-IT" sz="2800" smtClean="0"/>
              <a:t>Mantenere la funzionalità muscolare: forza, trofismo, resistenza</a:t>
            </a:r>
          </a:p>
          <a:p>
            <a:pPr marL="609600" indent="-609600" eaLnBrk="1" hangingPunct="1">
              <a:lnSpc>
                <a:spcPct val="90000"/>
              </a:lnSpc>
              <a:buClr>
                <a:srgbClr val="FFC000"/>
              </a:buClr>
              <a:buFont typeface="Wingdings" pitchFamily="2" charset="2"/>
              <a:buAutoNum type="arabicPeriod"/>
            </a:pPr>
            <a:r>
              <a:rPr lang="it-IT" altLang="it-IT" sz="2800" smtClean="0"/>
              <a:t>Mantenere la funzionalità articolare: prevenire la rigidità, l’instabilità, le deformità</a:t>
            </a:r>
          </a:p>
          <a:p>
            <a:pPr marL="609600" indent="-609600" eaLnBrk="1" hangingPunct="1">
              <a:lnSpc>
                <a:spcPct val="90000"/>
              </a:lnSpc>
              <a:buClr>
                <a:srgbClr val="FFC000"/>
              </a:buClr>
              <a:buFont typeface="Wingdings" pitchFamily="2" charset="2"/>
              <a:buAutoNum type="arabicPeriod"/>
            </a:pPr>
            <a:r>
              <a:rPr lang="it-IT" altLang="it-IT" sz="2800" smtClean="0"/>
              <a:t>Educare al corretto utilizzo di ortesi e ausili</a:t>
            </a:r>
          </a:p>
          <a:p>
            <a:pPr marL="609600" indent="-609600" eaLnBrk="1" hangingPunct="1">
              <a:lnSpc>
                <a:spcPct val="90000"/>
              </a:lnSpc>
              <a:buClr>
                <a:srgbClr val="FFC000"/>
              </a:buClr>
              <a:buFont typeface="Wingdings" pitchFamily="2" charset="2"/>
              <a:buAutoNum type="arabicPeriod"/>
            </a:pPr>
            <a:r>
              <a:rPr lang="it-IT" altLang="it-IT" sz="2800" smtClean="0"/>
              <a:t>Educare all’economia articolare nelle AVQ</a:t>
            </a:r>
          </a:p>
          <a:p>
            <a:pPr marL="609600" indent="-609600" eaLnBrk="1" hangingPunct="1">
              <a:lnSpc>
                <a:spcPct val="90000"/>
              </a:lnSpc>
              <a:buClr>
                <a:srgbClr val="FFC000"/>
              </a:buClr>
              <a:buFont typeface="Wingdings" pitchFamily="2" charset="2"/>
              <a:buAutoNum type="arabicPeriod"/>
            </a:pPr>
            <a:r>
              <a:rPr lang="it-IT" altLang="it-IT" sz="2800" smtClean="0"/>
              <a:t>Mantenere, il più a lungo possibile, il più alto livello di autonomia possibile // prevenire la disabilità</a:t>
            </a:r>
          </a:p>
          <a:p>
            <a:pPr marL="609600" indent="-609600" eaLnBrk="1" hangingPunct="1">
              <a:lnSpc>
                <a:spcPct val="90000"/>
              </a:lnSpc>
              <a:buClr>
                <a:srgbClr val="FFC000"/>
              </a:buClr>
              <a:buFont typeface="Wingdings" pitchFamily="2" charset="2"/>
              <a:buAutoNum type="arabicPeriod"/>
            </a:pPr>
            <a:r>
              <a:rPr lang="it-IT" altLang="it-IT" sz="2800" smtClean="0"/>
              <a:t>Fornire un supporto per la presa di coscienza della malattia, affiancando l’eventuale sostegno psicologico.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it-IT" altLang="it-IT" b="1" i="1" smtClean="0">
                <a:solidFill>
                  <a:schemeClr val="accent1"/>
                </a:solidFill>
              </a:rPr>
              <a:t>Diversi interventi possibili:</a:t>
            </a:r>
          </a:p>
        </p:txBody>
      </p:sp>
      <p:sp>
        <p:nvSpPr>
          <p:cNvPr id="6246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D08C00A-8B22-444C-A2C6-71DF7149F411}" type="slidenum">
              <a:rPr lang="it-IT" altLang="it-IT" sz="1000" smtClean="0">
                <a:latin typeface="Arial" charset="0"/>
              </a:rPr>
              <a:pPr/>
              <a:t>53</a:t>
            </a:fld>
            <a:endParaRPr lang="it-IT" altLang="it-IT" sz="1000" smtClean="0">
              <a:latin typeface="Arial" charset="0"/>
            </a:endParaRPr>
          </a:p>
        </p:txBody>
      </p:sp>
      <p:sp>
        <p:nvSpPr>
          <p:cNvPr id="62468" name="Rectangle 3"/>
          <p:cNvSpPr>
            <a:spLocks noGrp="1" noChangeArrowheads="1"/>
          </p:cNvSpPr>
          <p:nvPr>
            <p:ph sz="quarter" idx="1"/>
          </p:nvPr>
        </p:nvSpPr>
        <p:spPr>
          <a:xfrm>
            <a:off x="250825" y="2006600"/>
            <a:ext cx="8569325" cy="4518025"/>
          </a:xfrm>
        </p:spPr>
        <p:txBody>
          <a:bodyPr/>
          <a:lstStyle/>
          <a:p>
            <a:pPr marL="609600" indent="-609600" eaLnBrk="1" hangingPunct="1">
              <a:buClr>
                <a:srgbClr val="FFC000"/>
              </a:buClr>
              <a:buFont typeface="Wingdings" pitchFamily="2" charset="2"/>
              <a:buAutoNum type="arabicPeriod"/>
            </a:pPr>
            <a:r>
              <a:rPr lang="it-IT" altLang="it-IT" smtClean="0"/>
              <a:t>Educazione all’economia articolare</a:t>
            </a:r>
          </a:p>
          <a:p>
            <a:pPr marL="609600" indent="-609600" eaLnBrk="1" hangingPunct="1">
              <a:buClr>
                <a:srgbClr val="FFC000"/>
              </a:buClr>
              <a:buFont typeface="Wingdings" pitchFamily="2" charset="2"/>
              <a:buAutoNum type="arabicPeriod"/>
            </a:pPr>
            <a:r>
              <a:rPr lang="it-IT" altLang="it-IT" smtClean="0"/>
              <a:t>Educazione all’utilizzo di ausili per incrementare il livello di autonomia</a:t>
            </a:r>
          </a:p>
          <a:p>
            <a:pPr marL="609600" indent="-609600" eaLnBrk="1" hangingPunct="1">
              <a:buClr>
                <a:srgbClr val="FFC000"/>
              </a:buClr>
              <a:buFont typeface="Wingdings" pitchFamily="2" charset="2"/>
              <a:buAutoNum type="arabicPeriod"/>
            </a:pPr>
            <a:r>
              <a:rPr lang="it-IT" altLang="it-IT" smtClean="0"/>
              <a:t>Rieducazione funzionale specifica</a:t>
            </a:r>
          </a:p>
          <a:p>
            <a:pPr marL="609600" indent="-609600" eaLnBrk="1" hangingPunct="1">
              <a:buClr>
                <a:srgbClr val="FFC000"/>
              </a:buClr>
              <a:buFont typeface="Wingdings" pitchFamily="2" charset="2"/>
              <a:buAutoNum type="arabicPeriod"/>
            </a:pPr>
            <a:r>
              <a:rPr lang="it-IT" altLang="it-IT" smtClean="0"/>
              <a:t>Trattamento in esito di intervento chirurgico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73025" y="115888"/>
            <a:ext cx="9036050" cy="1081087"/>
          </a:xfrm>
        </p:spPr>
        <p:txBody>
          <a:bodyPr>
            <a:normAutofit fontScale="90000"/>
          </a:bodyPr>
          <a:lstStyle/>
          <a:p>
            <a:pPr eaLnBrk="1" fontAlgn="auto" hangingPunct="1">
              <a:spcAft>
                <a:spcPts val="0"/>
              </a:spcAft>
              <a:defRPr/>
            </a:pPr>
            <a:r>
              <a:rPr lang="it-IT" altLang="it-IT" sz="4000" b="1" dirty="0" smtClean="0">
                <a:solidFill>
                  <a:schemeClr val="accent1"/>
                </a:solidFill>
              </a:rPr>
              <a:t>Economia articolare</a:t>
            </a:r>
            <a:r>
              <a:rPr lang="it-IT" altLang="it-IT" sz="4000" b="1" i="1" dirty="0" smtClean="0">
                <a:solidFill>
                  <a:schemeClr val="accent1"/>
                </a:solidFill>
              </a:rPr>
              <a:t> </a:t>
            </a:r>
            <a:br>
              <a:rPr lang="it-IT" altLang="it-IT" sz="4000" b="1" i="1" dirty="0" smtClean="0">
                <a:solidFill>
                  <a:schemeClr val="accent1"/>
                </a:solidFill>
              </a:rPr>
            </a:br>
            <a:r>
              <a:rPr lang="it-IT" altLang="it-IT" sz="1800" dirty="0" smtClean="0">
                <a:solidFill>
                  <a:schemeClr val="accent1"/>
                </a:solidFill>
              </a:rPr>
              <a:t>cap. 7 “La riabilitazione integrata delle malattie reumatiche” e pdf quaderno ANMAR</a:t>
            </a:r>
          </a:p>
        </p:txBody>
      </p:sp>
      <p:sp>
        <p:nvSpPr>
          <p:cNvPr id="6349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BE6696D-2C99-479B-94AB-DF42BF515255}" type="slidenum">
              <a:rPr lang="it-IT" altLang="it-IT" sz="1000" smtClean="0">
                <a:latin typeface="Arial" charset="0"/>
              </a:rPr>
              <a:pPr/>
              <a:t>54</a:t>
            </a:fld>
            <a:endParaRPr lang="it-IT" altLang="it-IT" sz="1000" smtClean="0">
              <a:latin typeface="Arial" charset="0"/>
            </a:endParaRPr>
          </a:p>
        </p:txBody>
      </p:sp>
      <p:sp>
        <p:nvSpPr>
          <p:cNvPr id="60420" name="Rectangle 3"/>
          <p:cNvSpPr>
            <a:spLocks noGrp="1" noChangeArrowheads="1"/>
          </p:cNvSpPr>
          <p:nvPr>
            <p:ph sz="quarter" idx="1"/>
          </p:nvPr>
        </p:nvSpPr>
        <p:spPr>
          <a:xfrm>
            <a:off x="73025" y="1844675"/>
            <a:ext cx="8820150" cy="4511675"/>
          </a:xfrm>
        </p:spPr>
        <p:txBody>
          <a:bodyPr/>
          <a:lstStyle/>
          <a:p>
            <a:pPr eaLnBrk="1" hangingPunct="1">
              <a:defRPr/>
            </a:pPr>
            <a:r>
              <a:rPr lang="it-IT" altLang="it-IT" dirty="0" smtClean="0"/>
              <a:t>L’insieme dei mezzi che permettono, da una parte di superare gli ostacoli nelle AVQ, e dall’altra di </a:t>
            </a:r>
            <a:r>
              <a:rPr lang="it-IT" altLang="it-IT" b="1" i="1" u="sng" dirty="0" smtClean="0"/>
              <a:t>diminuire i movimenti obbligati per prevenire o rallentare i deterioramenti articolari</a:t>
            </a:r>
            <a:r>
              <a:rPr lang="it-IT" altLang="it-IT" dirty="0" smtClean="0"/>
              <a:t>.</a:t>
            </a:r>
          </a:p>
          <a:p>
            <a:pPr marL="0" indent="0" eaLnBrk="1" hangingPunct="1">
              <a:buFont typeface="Wingdings 3" pitchFamily="18" charset="2"/>
              <a:buNone/>
              <a:defRPr/>
            </a:pPr>
            <a:endParaRPr lang="it-IT" altLang="it-IT" dirty="0" smtClean="0"/>
          </a:p>
          <a:p>
            <a:pPr eaLnBrk="1" hangingPunct="1">
              <a:defRPr/>
            </a:pPr>
            <a:r>
              <a:rPr lang="it-IT" altLang="it-IT" dirty="0" smtClean="0"/>
              <a:t>Il successo del trattamento passa attraverso il convincimento dell’importanza di prendersi cura delle proprie articolazioni, </a:t>
            </a:r>
            <a:r>
              <a:rPr lang="it-IT" altLang="it-IT" b="1" i="1" u="sng" dirty="0" smtClean="0"/>
              <a:t>evitando atteggiamenti passivi e sovraffaticamento articolare</a:t>
            </a:r>
            <a:r>
              <a:rPr lang="it-IT" altLang="it-IT"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it-IT" altLang="it-IT" smtClean="0">
                <a:solidFill>
                  <a:srgbClr val="0070C0"/>
                </a:solidFill>
              </a:rPr>
              <a:t>Scopo dell’economia articolare</a:t>
            </a:r>
          </a:p>
        </p:txBody>
      </p:sp>
      <p:sp>
        <p:nvSpPr>
          <p:cNvPr id="64515" name="Content Placeholder 2"/>
          <p:cNvSpPr>
            <a:spLocks noGrp="1"/>
          </p:cNvSpPr>
          <p:nvPr>
            <p:ph sz="quarter" idx="1"/>
          </p:nvPr>
        </p:nvSpPr>
        <p:spPr>
          <a:xfrm>
            <a:off x="457200" y="2060575"/>
            <a:ext cx="8229600" cy="4095750"/>
          </a:xfrm>
        </p:spPr>
        <p:txBody>
          <a:bodyPr/>
          <a:lstStyle/>
          <a:p>
            <a:pPr eaLnBrk="1" hangingPunct="1"/>
            <a:r>
              <a:rPr lang="it-IT" altLang="it-IT" smtClean="0"/>
              <a:t>prevenire le deformità articolari ed i deficit funzionali,</a:t>
            </a:r>
          </a:p>
          <a:p>
            <a:pPr eaLnBrk="1" hangingPunct="1"/>
            <a:r>
              <a:rPr lang="it-IT" altLang="it-IT" smtClean="0"/>
              <a:t>mantenere o recuperare la funzione articolare,</a:t>
            </a:r>
          </a:p>
          <a:p>
            <a:pPr eaLnBrk="1" hangingPunct="1"/>
            <a:r>
              <a:rPr lang="it-IT" altLang="it-IT" smtClean="0"/>
              <a:t>offrire la maggior autonomia gestuale possibile,</a:t>
            </a:r>
          </a:p>
          <a:p>
            <a:pPr eaLnBrk="1" hangingPunct="1"/>
            <a:r>
              <a:rPr lang="it-IT" altLang="it-IT" smtClean="0"/>
              <a:t>facilitare le attività di vita quotidiana, sociale e lavorativa.</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1385766-7971-4E29-937A-55DF1CE6C1B7}" type="slidenum">
              <a:rPr lang="it-IT" altLang="it-IT" smtClean="0">
                <a:solidFill>
                  <a:schemeClr val="tx2"/>
                </a:solidFill>
              </a:rPr>
              <a:pPr/>
              <a:t>55</a:t>
            </a:fld>
            <a:endParaRPr lang="it-IT" altLang="it-IT" smtClean="0">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it-IT" altLang="it-IT" b="1" i="1" smtClean="0">
                <a:solidFill>
                  <a:schemeClr val="accent1"/>
                </a:solidFill>
              </a:rPr>
              <a:t>L’economia articolare comprende:</a:t>
            </a:r>
          </a:p>
        </p:txBody>
      </p:sp>
      <p:sp>
        <p:nvSpPr>
          <p:cNvPr id="6553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3ABFCCF-6DA4-4E59-B043-59C0973CBB14}" type="slidenum">
              <a:rPr lang="it-IT" altLang="it-IT" sz="1000" smtClean="0">
                <a:latin typeface="Arial" charset="0"/>
              </a:rPr>
              <a:pPr/>
              <a:t>56</a:t>
            </a:fld>
            <a:endParaRPr lang="it-IT" altLang="it-IT" sz="1000" smtClean="0">
              <a:latin typeface="Arial" charset="0"/>
            </a:endParaRPr>
          </a:p>
        </p:txBody>
      </p:sp>
      <p:sp>
        <p:nvSpPr>
          <p:cNvPr id="61444" name="Rectangle 3"/>
          <p:cNvSpPr>
            <a:spLocks noGrp="1" noChangeArrowheads="1"/>
          </p:cNvSpPr>
          <p:nvPr>
            <p:ph sz="quarter" idx="1"/>
          </p:nvPr>
        </p:nvSpPr>
        <p:spPr>
          <a:xfrm>
            <a:off x="125413" y="1387475"/>
            <a:ext cx="8893175" cy="4968875"/>
          </a:xfrm>
        </p:spPr>
        <p:txBody>
          <a:bodyPr/>
          <a:lstStyle/>
          <a:p>
            <a:pPr eaLnBrk="1" hangingPunct="1">
              <a:lnSpc>
                <a:spcPct val="90000"/>
              </a:lnSpc>
              <a:buClr>
                <a:srgbClr val="FFC000"/>
              </a:buClr>
              <a:defRPr/>
            </a:pPr>
            <a:r>
              <a:rPr lang="it-IT" altLang="it-IT" sz="2400" b="1" u="sng" dirty="0" smtClean="0"/>
              <a:t>Riposo articolare</a:t>
            </a:r>
            <a:r>
              <a:rPr lang="it-IT" altLang="it-IT" sz="2400" dirty="0" smtClean="0"/>
              <a:t>, particolarmente nelle fasi di </a:t>
            </a:r>
            <a:r>
              <a:rPr lang="it-IT" altLang="it-IT" sz="2400" dirty="0" err="1" smtClean="0"/>
              <a:t>poussée</a:t>
            </a:r>
            <a:endParaRPr lang="it-IT" altLang="it-IT" sz="2400" dirty="0" smtClean="0"/>
          </a:p>
          <a:p>
            <a:pPr marL="0" indent="0" eaLnBrk="1" hangingPunct="1">
              <a:lnSpc>
                <a:spcPct val="90000"/>
              </a:lnSpc>
              <a:buClr>
                <a:srgbClr val="FFC000"/>
              </a:buClr>
              <a:buFont typeface="Wingdings 3" pitchFamily="18" charset="2"/>
              <a:buNone/>
              <a:defRPr/>
            </a:pPr>
            <a:endParaRPr lang="it-IT" altLang="it-IT" sz="2400" dirty="0" smtClean="0"/>
          </a:p>
          <a:p>
            <a:pPr eaLnBrk="1" hangingPunct="1">
              <a:lnSpc>
                <a:spcPct val="90000"/>
              </a:lnSpc>
              <a:buClr>
                <a:srgbClr val="FFC000"/>
              </a:buClr>
              <a:defRPr/>
            </a:pPr>
            <a:r>
              <a:rPr lang="it-IT" altLang="it-IT" sz="2400" b="1" u="sng" dirty="0" smtClean="0"/>
              <a:t>Mantenimento di posture corrette</a:t>
            </a:r>
            <a:r>
              <a:rPr lang="it-IT" altLang="it-IT" sz="2400" dirty="0" smtClean="0"/>
              <a:t>: cioè posizioni funzionali, per prevenire la comparsa di deformità;</a:t>
            </a:r>
          </a:p>
          <a:p>
            <a:pPr marL="0" indent="0" eaLnBrk="1" hangingPunct="1">
              <a:lnSpc>
                <a:spcPct val="90000"/>
              </a:lnSpc>
              <a:buClr>
                <a:srgbClr val="FFC000"/>
              </a:buClr>
              <a:buFont typeface="Wingdings 3" pitchFamily="18" charset="2"/>
              <a:buNone/>
              <a:defRPr/>
            </a:pPr>
            <a:endParaRPr lang="it-IT" altLang="it-IT" sz="2400" dirty="0" smtClean="0"/>
          </a:p>
          <a:p>
            <a:pPr eaLnBrk="1" hangingPunct="1">
              <a:lnSpc>
                <a:spcPct val="90000"/>
              </a:lnSpc>
              <a:buClr>
                <a:srgbClr val="FFC000"/>
              </a:buClr>
              <a:defRPr/>
            </a:pPr>
            <a:r>
              <a:rPr lang="it-IT" altLang="it-IT" sz="2400" b="1" u="sng" dirty="0" smtClean="0"/>
              <a:t>Utilizzo di ortesi</a:t>
            </a:r>
            <a:r>
              <a:rPr lang="it-IT" altLang="it-IT" sz="2400" dirty="0" smtClean="0"/>
              <a:t>: di riposo, di correzione, dinamiche</a:t>
            </a:r>
          </a:p>
          <a:p>
            <a:pPr eaLnBrk="1" hangingPunct="1">
              <a:lnSpc>
                <a:spcPct val="90000"/>
              </a:lnSpc>
              <a:buClr>
                <a:srgbClr val="FFC000"/>
              </a:buClr>
              <a:defRPr/>
            </a:pPr>
            <a:endParaRPr lang="it-IT" altLang="it-IT" sz="2400" dirty="0" smtClean="0"/>
          </a:p>
          <a:p>
            <a:pPr eaLnBrk="1" hangingPunct="1">
              <a:lnSpc>
                <a:spcPct val="90000"/>
              </a:lnSpc>
              <a:buClr>
                <a:srgbClr val="FFC000"/>
              </a:buClr>
              <a:defRPr/>
            </a:pPr>
            <a:r>
              <a:rPr lang="it-IT" altLang="it-IT" sz="2400" b="1" u="sng" dirty="0" smtClean="0"/>
              <a:t>L’educazione gestuale</a:t>
            </a:r>
            <a:r>
              <a:rPr lang="it-IT" altLang="it-IT" sz="2400" dirty="0" smtClean="0"/>
              <a:t>: è il lavoro in cui il paziente apprende a vivere meglio da un punto di vista articolare, abbandonando certe abitudini per acquisirne altre più efficaci e rispettose delle sue articolazioni, anche adattando l’ambiente esterno</a:t>
            </a:r>
            <a:endParaRPr lang="it-IT" altLang="it-IT" sz="2400" dirty="0"/>
          </a:p>
          <a:p>
            <a:pPr eaLnBrk="1" hangingPunct="1">
              <a:lnSpc>
                <a:spcPct val="90000"/>
              </a:lnSpc>
              <a:buClr>
                <a:srgbClr val="FFC000"/>
              </a:buClr>
              <a:defRPr/>
            </a:pPr>
            <a:endParaRPr lang="it-IT" altLang="it-IT" sz="2400" dirty="0" smtClean="0"/>
          </a:p>
          <a:p>
            <a:pPr eaLnBrk="1" hangingPunct="1">
              <a:lnSpc>
                <a:spcPct val="90000"/>
              </a:lnSpc>
              <a:buClr>
                <a:srgbClr val="FFC000"/>
              </a:buClr>
              <a:defRPr/>
            </a:pPr>
            <a:r>
              <a:rPr lang="it-IT" altLang="it-IT" sz="2400" b="1" u="sng" dirty="0" smtClean="0"/>
              <a:t>Adattamento ambientale</a:t>
            </a:r>
            <a:r>
              <a:rPr lang="it-IT" altLang="it-IT" sz="2400" dirty="0" smtClean="0"/>
              <a:t>: ad esempio in cucina, in bagno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0375" y="333375"/>
            <a:ext cx="8229600" cy="696913"/>
          </a:xfrm>
        </p:spPr>
        <p:txBody>
          <a:bodyPr/>
          <a:lstStyle/>
          <a:p>
            <a:pPr eaLnBrk="1" hangingPunct="1"/>
            <a:r>
              <a:rPr lang="it-IT" altLang="it-IT" smtClean="0">
                <a:solidFill>
                  <a:schemeClr val="accent1"/>
                </a:solidFill>
              </a:rPr>
              <a:t>Ortesi (splint) per arto superiore</a:t>
            </a:r>
          </a:p>
        </p:txBody>
      </p:sp>
      <p:pic>
        <p:nvPicPr>
          <p:cNvPr id="6656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484438" y="3095625"/>
            <a:ext cx="3240087" cy="944563"/>
          </a:xfrm>
          <a:noFill/>
        </p:spPr>
      </p:pic>
      <p:sp>
        <p:nvSpPr>
          <p:cNvPr id="6656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1AFC4D7-5346-4290-8ED9-B99AD02285E2}" type="slidenum">
              <a:rPr lang="it-IT" altLang="it-IT" sz="1000" smtClean="0">
                <a:latin typeface="Arial" charset="0"/>
              </a:rPr>
              <a:pPr/>
              <a:t>57</a:t>
            </a:fld>
            <a:endParaRPr lang="it-IT" altLang="it-IT" sz="1000" smtClean="0">
              <a:latin typeface="Arial" charset="0"/>
            </a:endParaRPr>
          </a:p>
        </p:txBody>
      </p:sp>
      <p:pic>
        <p:nvPicPr>
          <p:cNvPr id="66565" name="Picture 5" descr="tutore pol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075113"/>
            <a:ext cx="23034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7"/>
          <p:cNvSpPr txBox="1">
            <a:spLocks noChangeArrowheads="1"/>
          </p:cNvSpPr>
          <p:nvPr/>
        </p:nvSpPr>
        <p:spPr bwMode="auto">
          <a:xfrm>
            <a:off x="26988" y="1470025"/>
            <a:ext cx="916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AutoNum type="arabicPeriod"/>
            </a:pPr>
            <a:r>
              <a:rPr lang="it-IT" altLang="it-IT" sz="2400"/>
              <a:t>Per ridurre la rigidità mattutina e il dolore</a:t>
            </a:r>
          </a:p>
          <a:p>
            <a:pPr eaLnBrk="1" hangingPunct="1">
              <a:buFontTx/>
              <a:buAutoNum type="arabicPeriod"/>
            </a:pPr>
            <a:r>
              <a:rPr lang="it-IT" altLang="it-IT" sz="2400"/>
              <a:t>Per ridurre l’infiammazione delle articolazioni e guaine tendinee</a:t>
            </a:r>
          </a:p>
          <a:p>
            <a:pPr eaLnBrk="1" hangingPunct="1">
              <a:buFontTx/>
              <a:buAutoNum type="arabicPeriod"/>
            </a:pPr>
            <a:r>
              <a:rPr lang="it-IT" altLang="it-IT" sz="2400"/>
              <a:t>Per prevenire le deformità articolari</a:t>
            </a:r>
          </a:p>
        </p:txBody>
      </p:sp>
      <p:pic>
        <p:nvPicPr>
          <p:cNvPr id="66567" name="Picture 8" descr="tutore pol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214688"/>
            <a:ext cx="2374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tutore artrite reumato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4440238"/>
            <a:ext cx="17795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it-IT" altLang="it-IT" smtClean="0">
                <a:solidFill>
                  <a:schemeClr val="accent1"/>
                </a:solidFill>
              </a:rPr>
              <a:t>Ausili per la deambulazione</a:t>
            </a:r>
          </a:p>
        </p:txBody>
      </p:sp>
      <p:sp>
        <p:nvSpPr>
          <p:cNvPr id="67587" name="Rectangle 3"/>
          <p:cNvSpPr>
            <a:spLocks noGrp="1" noChangeArrowheads="1"/>
          </p:cNvSpPr>
          <p:nvPr>
            <p:ph sz="quarter" idx="1"/>
          </p:nvPr>
        </p:nvSpPr>
        <p:spPr>
          <a:xfrm>
            <a:off x="179388" y="1412875"/>
            <a:ext cx="8713787" cy="4608513"/>
          </a:xfrm>
        </p:spPr>
        <p:txBody>
          <a:bodyPr/>
          <a:lstStyle/>
          <a:p>
            <a:pPr eaLnBrk="1" hangingPunct="1">
              <a:lnSpc>
                <a:spcPct val="90000"/>
              </a:lnSpc>
            </a:pPr>
            <a:r>
              <a:rPr lang="it-IT" altLang="it-IT" sz="2400" smtClean="0"/>
              <a:t>Nel recupero della deambulazione (ad es. post-chirurgia) va valutata la compromissione degli arti superiori, trovando l’ausilio più adatto a proteggere il carico, rispetto al setting (ospedale o domicilio) e rispetto alla funzionalità delle mani.</a:t>
            </a:r>
          </a:p>
          <a:p>
            <a:pPr eaLnBrk="1" hangingPunct="1">
              <a:lnSpc>
                <a:spcPct val="90000"/>
              </a:lnSpc>
            </a:pPr>
            <a:endParaRPr lang="it-IT" altLang="it-IT" sz="2400" smtClean="0"/>
          </a:p>
          <a:p>
            <a:pPr eaLnBrk="1" hangingPunct="1">
              <a:lnSpc>
                <a:spcPct val="90000"/>
              </a:lnSpc>
            </a:pPr>
            <a:r>
              <a:rPr lang="it-IT" altLang="it-IT" sz="2400" smtClean="0"/>
              <a:t>Va tenuto conto sempre delle </a:t>
            </a:r>
            <a:r>
              <a:rPr lang="it-IT" altLang="it-IT" sz="2400" b="1" u="sng" smtClean="0"/>
              <a:t>condizioni generali</a:t>
            </a:r>
            <a:r>
              <a:rPr lang="it-IT" altLang="it-IT" sz="2400" smtClean="0"/>
              <a:t> del pz con AR:  ad esempio può aver bisogno di scaricare un arto inferiore ma non poter sfruttare il classico appoggio d’arto superiore</a:t>
            </a:r>
          </a:p>
          <a:p>
            <a:pPr eaLnBrk="1" hangingPunct="1">
              <a:lnSpc>
                <a:spcPct val="90000"/>
              </a:lnSpc>
            </a:pPr>
            <a:endParaRPr lang="it-IT" altLang="it-IT" sz="2400" smtClean="0"/>
          </a:p>
          <a:p>
            <a:pPr eaLnBrk="1" hangingPunct="1">
              <a:lnSpc>
                <a:spcPct val="90000"/>
              </a:lnSpc>
            </a:pPr>
            <a:r>
              <a:rPr lang="it-IT" altLang="it-IT" sz="2400" smtClean="0"/>
              <a:t>Va valutato l’ausilio all’interno del progetto e dell’evoluzione della malattia </a:t>
            </a:r>
          </a:p>
        </p:txBody>
      </p:sp>
      <p:sp>
        <p:nvSpPr>
          <p:cNvPr id="675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0BDA34B-9C17-4D32-BB32-2662C853F406}" type="slidenum">
              <a:rPr lang="it-IT" altLang="it-IT" sz="1000" smtClean="0">
                <a:latin typeface="Arial" charset="0"/>
              </a:rPr>
              <a:pPr/>
              <a:t>58</a:t>
            </a:fld>
            <a:endParaRPr lang="it-IT" altLang="it-IT" sz="1000" smtClean="0">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D3364A1-D08F-484C-97E5-265D6CE7F9F4}" type="slidenum">
              <a:rPr lang="it-IT" altLang="it-IT" smtClean="0">
                <a:solidFill>
                  <a:schemeClr val="tx2"/>
                </a:solidFill>
              </a:rPr>
              <a:pPr/>
              <a:t>59</a:t>
            </a:fld>
            <a:endParaRPr lang="it-IT" altLang="it-IT" smtClean="0">
              <a:solidFill>
                <a:schemeClr val="tx2"/>
              </a:solidFill>
            </a:endParaRP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270250"/>
            <a:ext cx="2735263" cy="318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260350"/>
            <a:ext cx="27178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76263" y="1077913"/>
            <a:ext cx="2771775" cy="4479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539750" y="5732463"/>
            <a:ext cx="3119438" cy="461962"/>
          </a:xfrm>
          <a:prstGeom prst="rect">
            <a:avLst/>
          </a:prstGeom>
        </p:spPr>
        <p:txBody>
          <a:bodyPr wrap="none">
            <a:spAutoFit/>
          </a:bodyPr>
          <a:lstStyle/>
          <a:p>
            <a:pPr eaLnBrk="1" hangingPunct="1">
              <a:defRPr/>
            </a:pPr>
            <a:r>
              <a:rPr lang="it-IT" altLang="it-IT" sz="2400" dirty="0">
                <a:latin typeface="+mn-lt"/>
              </a:rPr>
              <a:t>Deambulatore ascellare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0350"/>
            <a:ext cx="8229600" cy="879475"/>
          </a:xfrm>
        </p:spPr>
        <p:txBody>
          <a:bodyPr/>
          <a:lstStyle/>
          <a:p>
            <a:pPr eaLnBrk="1" hangingPunct="1"/>
            <a:r>
              <a:rPr lang="it-IT" altLang="it-IT" sz="3600" b="1" smtClean="0">
                <a:solidFill>
                  <a:schemeClr val="accent1"/>
                </a:solidFill>
              </a:rPr>
              <a:t>Evoluzione anatomo-funzionale</a:t>
            </a:r>
            <a:endParaRPr lang="it-IT" altLang="it-IT" smtClean="0">
              <a:solidFill>
                <a:schemeClr val="accent1"/>
              </a:solidFill>
            </a:endParaRPr>
          </a:p>
        </p:txBody>
      </p:sp>
      <p:sp>
        <p:nvSpPr>
          <p:cNvPr id="1433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22FE4B3-A3D9-42A0-8848-25E54CA5C36A}" type="slidenum">
              <a:rPr lang="it-IT" altLang="it-IT" sz="1000" smtClean="0">
                <a:latin typeface="Arial" charset="0"/>
              </a:rPr>
              <a:pPr/>
              <a:t>6</a:t>
            </a:fld>
            <a:endParaRPr lang="it-IT" altLang="it-IT" sz="1000" smtClean="0">
              <a:latin typeface="Arial" charset="0"/>
            </a:endParaRPr>
          </a:p>
        </p:txBody>
      </p:sp>
      <p:sp>
        <p:nvSpPr>
          <p:cNvPr id="14340" name="Rectangle 3"/>
          <p:cNvSpPr>
            <a:spLocks noGrp="1" noChangeArrowheads="1"/>
          </p:cNvSpPr>
          <p:nvPr>
            <p:ph sz="quarter" idx="1"/>
          </p:nvPr>
        </p:nvSpPr>
        <p:spPr>
          <a:xfrm>
            <a:off x="323850" y="1804988"/>
            <a:ext cx="8496300" cy="4792662"/>
          </a:xfrm>
        </p:spPr>
        <p:txBody>
          <a:bodyPr/>
          <a:lstStyle/>
          <a:p>
            <a:pPr eaLnBrk="1" hangingPunct="1">
              <a:buClr>
                <a:srgbClr val="FFC000"/>
              </a:buClr>
            </a:pPr>
            <a:r>
              <a:rPr lang="it-IT" altLang="it-IT" sz="2800" b="1" u="sng" smtClean="0"/>
              <a:t>Fase sinoviale</a:t>
            </a:r>
            <a:r>
              <a:rPr lang="it-IT" altLang="it-IT" sz="2800" smtClean="0"/>
              <a:t>: la prima, caratterizzata da congestione ed edema della membrana sinoviale</a:t>
            </a:r>
            <a:endParaRPr lang="it-IT" altLang="it-IT" smtClean="0"/>
          </a:p>
          <a:p>
            <a:pPr eaLnBrk="1" hangingPunct="1">
              <a:buClr>
                <a:srgbClr val="FFC000"/>
              </a:buClr>
            </a:pPr>
            <a:r>
              <a:rPr lang="it-IT" altLang="it-IT" sz="2800" b="1" u="sng" smtClean="0"/>
              <a:t>Fase destruente</a:t>
            </a:r>
            <a:r>
              <a:rPr lang="it-IT" altLang="it-IT" sz="2800" smtClean="0"/>
              <a:t>: la membrana sinoviale si ispessisce, assume potere erosivo. Si costituisce il tipico panno sinoviale che progressivamente invade e distrugge le strutture articolari</a:t>
            </a:r>
          </a:p>
          <a:p>
            <a:pPr eaLnBrk="1" hangingPunct="1">
              <a:buClr>
                <a:srgbClr val="FFC000"/>
              </a:buClr>
            </a:pPr>
            <a:r>
              <a:rPr lang="it-IT" altLang="it-IT" sz="2800" b="1" u="sng" smtClean="0"/>
              <a:t>Fase anchilosante e deformante</a:t>
            </a:r>
            <a:r>
              <a:rPr lang="it-IT" altLang="it-IT" sz="2800" smtClean="0"/>
              <a:t>: è lo stadio finale dell’evoluzione, contraddistinta dalla presenza di anchilosi e deformità articolari irreversibili.</a:t>
            </a:r>
            <a:endParaRPr lang="it-IT" altLang="it-IT"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ausilio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911850" y="20638"/>
            <a:ext cx="3097213" cy="2730500"/>
          </a:xfrm>
          <a:noFill/>
        </p:spPr>
      </p:pic>
      <p:sp>
        <p:nvSpPr>
          <p:cNvPr id="69635"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36B6A5E-BF2A-47C6-8311-E9EE1E361D3C}" type="slidenum">
              <a:rPr lang="it-IT" altLang="it-IT" sz="1000" smtClean="0">
                <a:latin typeface="Arial" charset="0"/>
              </a:rPr>
              <a:pPr/>
              <a:t>60</a:t>
            </a:fld>
            <a:endParaRPr lang="it-IT" altLang="it-IT" sz="1000" smtClean="0">
              <a:latin typeface="Arial" charset="0"/>
            </a:endParaRPr>
          </a:p>
        </p:txBody>
      </p:sp>
      <p:sp>
        <p:nvSpPr>
          <p:cNvPr id="61446" name="Text Box 7"/>
          <p:cNvSpPr txBox="1">
            <a:spLocks noChangeArrowheads="1"/>
          </p:cNvSpPr>
          <p:nvPr/>
        </p:nvSpPr>
        <p:spPr bwMode="auto">
          <a:xfrm>
            <a:off x="5148263" y="6345238"/>
            <a:ext cx="386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Gill Sans MT" pitchFamily="34" charset="0"/>
              </a:defRPr>
            </a:lvl1pPr>
            <a:lvl2pPr marL="742950" indent="-285750">
              <a:defRPr sz="2300">
                <a:solidFill>
                  <a:schemeClr val="tx2"/>
                </a:solidFill>
                <a:latin typeface="Gill Sans MT" pitchFamily="34" charset="0"/>
              </a:defRPr>
            </a:lvl2pPr>
            <a:lvl3pPr marL="1143000">
              <a:defRPr sz="2000">
                <a:solidFill>
                  <a:schemeClr val="tx1"/>
                </a:solidFill>
                <a:latin typeface="Gill Sans MT" pitchFamily="34" charset="0"/>
              </a:defRPr>
            </a:lvl3pPr>
            <a:lvl4pPr marL="1600200">
              <a:defRPr>
                <a:solidFill>
                  <a:schemeClr val="tx1"/>
                </a:solidFill>
                <a:latin typeface="Gill Sans MT" pitchFamily="34" charset="0"/>
              </a:defRPr>
            </a:lvl4pPr>
            <a:lvl5pPr marL="2057400">
              <a:defRPr sz="1600">
                <a:solidFill>
                  <a:schemeClr val="tx1"/>
                </a:solidFill>
                <a:latin typeface="Gill Sans MT"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hangingPunct="1">
              <a:defRPr/>
            </a:pPr>
            <a:r>
              <a:rPr lang="it-IT" altLang="it-IT" sz="2000" dirty="0" smtClean="0">
                <a:latin typeface="+mn-lt"/>
              </a:rPr>
              <a:t>Bastone con appoggio antibrachiale</a:t>
            </a:r>
          </a:p>
        </p:txBody>
      </p:sp>
      <p:pic>
        <p:nvPicPr>
          <p:cNvPr id="696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629025"/>
            <a:ext cx="29718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36613"/>
            <a:ext cx="3306762"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850" y="3060700"/>
            <a:ext cx="3100388"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0" name="CasellaDiTesto 2"/>
          <p:cNvSpPr txBox="1">
            <a:spLocks noChangeArrowheads="1"/>
          </p:cNvSpPr>
          <p:nvPr/>
        </p:nvSpPr>
        <p:spPr bwMode="auto">
          <a:xfrm>
            <a:off x="1835150" y="254000"/>
            <a:ext cx="663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it-IT" altLang="it-IT" sz="2800">
                <a:solidFill>
                  <a:srgbClr val="FF0000"/>
                </a:solidFill>
                <a:latin typeface="Showcard Gothic" pitchFamily="82" charset="0"/>
              </a:rPr>
              <a:t>NO</a:t>
            </a:r>
          </a:p>
        </p:txBody>
      </p:sp>
      <p:sp>
        <p:nvSpPr>
          <p:cNvPr id="69641" name="CasellaDiTesto 3"/>
          <p:cNvSpPr txBox="1">
            <a:spLocks noChangeArrowheads="1"/>
          </p:cNvSpPr>
          <p:nvPr/>
        </p:nvSpPr>
        <p:spPr bwMode="auto">
          <a:xfrm>
            <a:off x="1835150" y="3073400"/>
            <a:ext cx="50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it-IT" altLang="it-IT" sz="2800">
                <a:solidFill>
                  <a:srgbClr val="00B050"/>
                </a:solidFill>
                <a:latin typeface="Showcard Gothic" pitchFamily="82" charset="0"/>
              </a:rPr>
              <a:t>SI</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28AC934-F2EC-4414-A7FD-6B92EAE7947D}" type="slidenum">
              <a:rPr lang="it-IT" altLang="it-IT" sz="1000" smtClean="0">
                <a:latin typeface="Arial" charset="0"/>
              </a:rPr>
              <a:pPr/>
              <a:t>61</a:t>
            </a:fld>
            <a:endParaRPr lang="it-IT" altLang="it-IT" sz="1000" smtClean="0">
              <a:latin typeface="Arial" charset="0"/>
            </a:endParaRPr>
          </a:p>
        </p:txBody>
      </p:sp>
      <p:pic>
        <p:nvPicPr>
          <p:cNvPr id="70659" name="Picture 4" descr="2913527300439666536v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620713"/>
            <a:ext cx="3122613"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descr="a-st003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016375"/>
            <a:ext cx="34559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7"/>
          <p:cNvSpPr txBox="1">
            <a:spLocks noChangeArrowheads="1"/>
          </p:cNvSpPr>
          <p:nvPr/>
        </p:nvSpPr>
        <p:spPr bwMode="auto">
          <a:xfrm>
            <a:off x="468313" y="1628775"/>
            <a:ext cx="37655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it-IT" altLang="it-IT" sz="2400"/>
              <a:t>Dato il problema “ingombro”  del deambulatore ascellare, </a:t>
            </a:r>
          </a:p>
          <a:p>
            <a:pPr eaLnBrk="1" hangingPunct="1"/>
            <a:r>
              <a:rPr lang="it-IT" altLang="it-IT" sz="2400"/>
              <a:t>va valutata la possibilità di utilizzare </a:t>
            </a:r>
          </a:p>
          <a:p>
            <a:pPr eaLnBrk="1" hangingPunct="1"/>
            <a:r>
              <a:rPr lang="it-IT" altLang="it-IT" sz="2400"/>
              <a:t>la/le classiche stampelle </a:t>
            </a:r>
          </a:p>
          <a:p>
            <a:pPr eaLnBrk="1" hangingPunct="1"/>
            <a:r>
              <a:rPr lang="it-IT" altLang="it-IT" sz="2400"/>
              <a:t>con prese adattate </a:t>
            </a:r>
          </a:p>
          <a:p>
            <a:pPr eaLnBrk="1" hangingPunct="1"/>
            <a:r>
              <a:rPr lang="it-IT" altLang="it-IT" sz="2400"/>
              <a:t>alle necessità del paziente </a:t>
            </a:r>
          </a:p>
          <a:p>
            <a:pPr eaLnBrk="1" hangingPunct="1"/>
            <a:r>
              <a:rPr lang="it-IT" altLang="it-IT" sz="2400"/>
              <a:t>con</a:t>
            </a:r>
          </a:p>
          <a:p>
            <a:pPr eaLnBrk="1" hangingPunct="1"/>
            <a:r>
              <a:rPr lang="it-IT" altLang="it-IT" sz="2400"/>
              <a:t>Artrite reumatoide</a:t>
            </a:r>
          </a:p>
          <a:p>
            <a:pPr eaLnBrk="1" hangingPunct="1"/>
            <a:r>
              <a:rPr lang="it-IT" altLang="it-IT" sz="2400"/>
              <a:t>Preferire appoggi morbidi e anatomici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476250"/>
            <a:ext cx="6696075" cy="2066925"/>
          </a:xfrm>
          <a:noFill/>
        </p:spPr>
      </p:pic>
      <p:sp>
        <p:nvSpPr>
          <p:cNvPr id="71683" name="Rectangle 6"/>
          <p:cNvSpPr>
            <a:spLocks noGrp="1" noChangeArrowheads="1"/>
          </p:cNvSpPr>
          <p:nvPr>
            <p:ph type="body" sz="half" idx="2"/>
          </p:nvPr>
        </p:nvSpPr>
        <p:spPr>
          <a:xfrm>
            <a:off x="317500" y="2760663"/>
            <a:ext cx="8435975" cy="3600450"/>
          </a:xfrm>
        </p:spPr>
        <p:txBody>
          <a:bodyPr/>
          <a:lstStyle/>
          <a:p>
            <a:pPr eaLnBrk="1" hangingPunct="1">
              <a:lnSpc>
                <a:spcPct val="90000"/>
              </a:lnSpc>
            </a:pPr>
            <a:r>
              <a:rPr lang="it-IT" altLang="it-IT" sz="2400" smtClean="0"/>
              <a:t>Quando si afferra un oggetto con tutte le dita si mettono in funzione i </a:t>
            </a:r>
            <a:r>
              <a:rPr lang="it-IT" altLang="it-IT" sz="2400" i="1" smtClean="0"/>
              <a:t>muscoli flessori,</a:t>
            </a:r>
            <a:r>
              <a:rPr lang="it-IT" altLang="it-IT" sz="2400" smtClean="0"/>
              <a:t> la cui azione determina lo </a:t>
            </a:r>
            <a:r>
              <a:rPr lang="it-IT" altLang="it-IT" sz="2400" i="1" smtClean="0"/>
              <a:t>spostamento in senso palmare </a:t>
            </a:r>
            <a:r>
              <a:rPr lang="it-IT" altLang="it-IT" sz="2400" smtClean="0"/>
              <a:t>(</a:t>
            </a:r>
            <a:r>
              <a:rPr lang="it-IT" altLang="it-IT" sz="2400" i="1" smtClean="0"/>
              <a:t>sublussazione</a:t>
            </a:r>
            <a:r>
              <a:rPr lang="it-IT" altLang="it-IT" sz="2400" smtClean="0"/>
              <a:t>) della prima falange (osso tratteggiato). </a:t>
            </a:r>
          </a:p>
          <a:p>
            <a:pPr eaLnBrk="1" hangingPunct="1">
              <a:lnSpc>
                <a:spcPct val="90000"/>
              </a:lnSpc>
            </a:pPr>
            <a:r>
              <a:rPr lang="it-IT" altLang="it-IT" sz="2400" smtClean="0"/>
              <a:t>Se un processo infiammatorio interessa le </a:t>
            </a:r>
            <a:r>
              <a:rPr lang="it-IT" altLang="it-IT" sz="2400" i="1" smtClean="0"/>
              <a:t>MetaCarpoFalangee</a:t>
            </a:r>
            <a:r>
              <a:rPr lang="it-IT" altLang="it-IT" sz="2400" smtClean="0"/>
              <a:t> si realizza più facilmente </a:t>
            </a:r>
            <a:r>
              <a:rPr lang="it-IT" altLang="it-IT" sz="2400" i="1" smtClean="0"/>
              <a:t>la sublussazione </a:t>
            </a:r>
            <a:r>
              <a:rPr lang="it-IT" altLang="it-IT" sz="2400" smtClean="0"/>
              <a:t>della prima falange.</a:t>
            </a:r>
          </a:p>
          <a:p>
            <a:pPr eaLnBrk="1" hangingPunct="1">
              <a:lnSpc>
                <a:spcPct val="90000"/>
              </a:lnSpc>
            </a:pPr>
            <a:r>
              <a:rPr lang="it-IT" altLang="it-IT" sz="2400" smtClean="0"/>
              <a:t>Quando l’ oggetto é di piccole dimensioni é più facile che tutto questo accada. Se invece l’oggetto é di grandi dimensioni </a:t>
            </a:r>
            <a:r>
              <a:rPr lang="it-IT" altLang="it-IT" sz="2400" i="1" smtClean="0"/>
              <a:t>la forza diventa inferiore</a:t>
            </a:r>
            <a:r>
              <a:rPr lang="it-IT" altLang="it-IT" sz="2400" smtClean="0"/>
              <a:t>. </a:t>
            </a:r>
            <a:r>
              <a:rPr lang="it-IT" altLang="it-IT" sz="2400" b="1" i="1" smtClean="0"/>
              <a:t>Ne consegue che si afferrano con minor rischio di sublussazione oggetti di grandi dimensioni</a:t>
            </a:r>
            <a:r>
              <a:rPr lang="it-IT" altLang="it-IT" sz="2400" i="1" smtClean="0"/>
              <a:t>.</a:t>
            </a:r>
            <a:endParaRPr lang="it-IT" altLang="it-IT" sz="2400" smtClean="0"/>
          </a:p>
        </p:txBody>
      </p:sp>
      <p:sp>
        <p:nvSpPr>
          <p:cNvPr id="7168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8A83400-B225-43A2-8356-867C1EE0F230}" type="slidenum">
              <a:rPr lang="it-IT" altLang="it-IT" sz="1000" smtClean="0">
                <a:latin typeface="Arial" charset="0"/>
              </a:rPr>
              <a:pPr/>
              <a:t>62</a:t>
            </a:fld>
            <a:endParaRPr lang="it-IT" altLang="it-IT" sz="1000" smtClean="0">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44463" y="533400"/>
            <a:ext cx="6948487" cy="1143000"/>
          </a:xfrm>
        </p:spPr>
        <p:txBody>
          <a:bodyPr>
            <a:normAutofit fontScale="90000"/>
          </a:bodyPr>
          <a:lstStyle/>
          <a:p>
            <a:pPr eaLnBrk="1" fontAlgn="auto" hangingPunct="1">
              <a:spcAft>
                <a:spcPts val="0"/>
              </a:spcAft>
              <a:defRPr/>
            </a:pPr>
            <a:r>
              <a:rPr lang="it-IT" altLang="it-IT" b="1" i="1" smtClean="0">
                <a:solidFill>
                  <a:schemeClr val="accent1"/>
                </a:solidFill>
              </a:rPr>
              <a:t>Educare il pz a riconoscere le situazioni e i gesti potenzialmente nocivi:</a:t>
            </a:r>
          </a:p>
        </p:txBody>
      </p:sp>
      <p:sp>
        <p:nvSpPr>
          <p:cNvPr id="72707" name="Rectangle 3"/>
          <p:cNvSpPr>
            <a:spLocks noGrp="1" noChangeArrowheads="1"/>
          </p:cNvSpPr>
          <p:nvPr>
            <p:ph type="body" sz="half" idx="1"/>
          </p:nvPr>
        </p:nvSpPr>
        <p:spPr>
          <a:xfrm>
            <a:off x="0" y="1828800"/>
            <a:ext cx="4211638" cy="4840288"/>
          </a:xfrm>
        </p:spPr>
        <p:txBody>
          <a:bodyPr/>
          <a:lstStyle/>
          <a:p>
            <a:pPr eaLnBrk="1" hangingPunct="1"/>
            <a:r>
              <a:rPr lang="it-IT" altLang="it-IT" sz="2800" smtClean="0"/>
              <a:t>Prese terminolaterali pollice-indice o gli appoggi diretti sul bordo radiale dell’indice che inducono una deviazione ulnare delle dita;</a:t>
            </a:r>
          </a:p>
          <a:p>
            <a:pPr eaLnBrk="1" hangingPunct="1"/>
            <a:r>
              <a:rPr lang="it-IT" altLang="it-IT" sz="2800" smtClean="0"/>
              <a:t>Gli appoggi con il polpastrello del pollice che aggravano la deformazione a Z;</a:t>
            </a:r>
          </a:p>
        </p:txBody>
      </p:sp>
      <p:pic>
        <p:nvPicPr>
          <p:cNvPr id="72708" name="Picture 5" descr="posate modifica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92950" y="692150"/>
            <a:ext cx="1825625" cy="3076575"/>
          </a:xfrm>
        </p:spPr>
      </p:pic>
      <p:sp>
        <p:nvSpPr>
          <p:cNvPr id="7270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34E4460-0D09-479E-A886-7B1B3FB493C1}" type="slidenum">
              <a:rPr lang="it-IT" altLang="it-IT" sz="1000" smtClean="0">
                <a:latin typeface="Arial" charset="0"/>
              </a:rPr>
              <a:pPr/>
              <a:t>63</a:t>
            </a:fld>
            <a:endParaRPr lang="it-IT" altLang="it-IT" sz="1000" smtClean="0">
              <a:latin typeface="Arial" charset="0"/>
            </a:endParaRPr>
          </a:p>
        </p:txBody>
      </p:sp>
      <p:pic>
        <p:nvPicPr>
          <p:cNvPr id="72710"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70350"/>
            <a:ext cx="35814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9"/>
          <p:cNvSpPr>
            <a:spLocks noGrp="1" noChangeArrowheads="1"/>
          </p:cNvSpPr>
          <p:nvPr>
            <p:ph type="title"/>
          </p:nvPr>
        </p:nvSpPr>
        <p:spPr>
          <a:xfrm>
            <a:off x="107950" y="404813"/>
            <a:ext cx="5267325" cy="792162"/>
          </a:xfrm>
        </p:spPr>
        <p:txBody>
          <a:bodyPr>
            <a:normAutofit fontScale="90000"/>
          </a:bodyPr>
          <a:lstStyle/>
          <a:p>
            <a:pPr eaLnBrk="1" fontAlgn="auto" hangingPunct="1">
              <a:spcAft>
                <a:spcPts val="0"/>
              </a:spcAft>
              <a:defRPr/>
            </a:pPr>
            <a:r>
              <a:rPr lang="it-IT" altLang="it-IT" sz="4000" dirty="0" smtClean="0">
                <a:solidFill>
                  <a:schemeClr val="accent1"/>
                </a:solidFill>
              </a:rPr>
              <a:t>Potenzialmente nocivi:</a:t>
            </a:r>
          </a:p>
        </p:txBody>
      </p:sp>
      <p:sp>
        <p:nvSpPr>
          <p:cNvPr id="73731" name="Rectangle 5"/>
          <p:cNvSpPr>
            <a:spLocks noGrp="1" noChangeArrowheads="1"/>
          </p:cNvSpPr>
          <p:nvPr>
            <p:ph type="body" sz="half" idx="1"/>
          </p:nvPr>
        </p:nvSpPr>
        <p:spPr>
          <a:xfrm>
            <a:off x="250825" y="1828800"/>
            <a:ext cx="3960813" cy="4695825"/>
          </a:xfrm>
        </p:spPr>
        <p:txBody>
          <a:bodyPr/>
          <a:lstStyle/>
          <a:p>
            <a:pPr eaLnBrk="1" hangingPunct="1">
              <a:lnSpc>
                <a:spcPct val="90000"/>
              </a:lnSpc>
            </a:pPr>
            <a:r>
              <a:rPr lang="it-IT" altLang="it-IT" sz="2400" smtClean="0"/>
              <a:t>La stabilizzazione attiva del polso durante le prese di forza;</a:t>
            </a:r>
          </a:p>
          <a:p>
            <a:pPr eaLnBrk="1" hangingPunct="1">
              <a:lnSpc>
                <a:spcPct val="90000"/>
              </a:lnSpc>
            </a:pPr>
            <a:r>
              <a:rPr lang="it-IT" altLang="it-IT" sz="2400" smtClean="0"/>
              <a:t>Il portare carichi che sollecitino eccessivamente gli arti superiori e inferiori;</a:t>
            </a:r>
          </a:p>
          <a:p>
            <a:pPr eaLnBrk="1" hangingPunct="1">
              <a:lnSpc>
                <a:spcPct val="90000"/>
              </a:lnSpc>
            </a:pPr>
            <a:r>
              <a:rPr lang="it-IT" altLang="it-IT" sz="2400" smtClean="0"/>
              <a:t>La deambulazione e la stazione eretta prolungata</a:t>
            </a:r>
          </a:p>
          <a:p>
            <a:pPr eaLnBrk="1" hangingPunct="1">
              <a:lnSpc>
                <a:spcPct val="90000"/>
              </a:lnSpc>
            </a:pPr>
            <a:r>
              <a:rPr lang="it-IT" altLang="it-IT" sz="2400" smtClean="0"/>
              <a:t>Importanti come ausili possono essere comuni elettrodomestici o semplici adattamenti in cucina </a:t>
            </a:r>
          </a:p>
        </p:txBody>
      </p:sp>
      <p:sp>
        <p:nvSpPr>
          <p:cNvPr id="73732"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5C2005A-49A4-43EF-8487-836D65829290}" type="slidenum">
              <a:rPr lang="it-IT" altLang="it-IT" sz="1000" smtClean="0">
                <a:latin typeface="Arial" charset="0"/>
              </a:rPr>
              <a:pPr/>
              <a:t>64</a:t>
            </a:fld>
            <a:endParaRPr lang="it-IT" altLang="it-IT" sz="1000" smtClean="0">
              <a:latin typeface="Arial" charset="0"/>
            </a:endParaRPr>
          </a:p>
        </p:txBody>
      </p:sp>
      <p:pic>
        <p:nvPicPr>
          <p:cNvPr id="73733" name="Picture 14" descr="tutore rizoartr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404813"/>
            <a:ext cx="23209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76688"/>
            <a:ext cx="47037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57200" y="519113"/>
            <a:ext cx="8229600" cy="606425"/>
          </a:xfrm>
        </p:spPr>
        <p:txBody>
          <a:bodyPr>
            <a:normAutofit fontScale="90000"/>
          </a:bodyPr>
          <a:lstStyle/>
          <a:p>
            <a:pPr eaLnBrk="1" fontAlgn="auto" hangingPunct="1">
              <a:spcAft>
                <a:spcPts val="0"/>
              </a:spcAft>
              <a:defRPr/>
            </a:pPr>
            <a:r>
              <a:rPr lang="it-IT" altLang="it-IT" sz="3600" b="1" i="1" smtClean="0">
                <a:solidFill>
                  <a:schemeClr val="accent1"/>
                </a:solidFill>
              </a:rPr>
              <a:t>Altri esempi</a:t>
            </a:r>
            <a:endParaRPr lang="it-IT" altLang="it-IT" b="1" i="1" smtClean="0">
              <a:solidFill>
                <a:schemeClr val="accent1"/>
              </a:solidFill>
            </a:endParaRPr>
          </a:p>
        </p:txBody>
      </p:sp>
      <p:sp>
        <p:nvSpPr>
          <p:cNvPr id="74755"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F98F541-4BD3-41C4-9D3A-74E483B85B3C}" type="slidenum">
              <a:rPr lang="it-IT" altLang="it-IT" sz="1000" smtClean="0">
                <a:latin typeface="Arial" charset="0"/>
              </a:rPr>
              <a:pPr/>
              <a:t>65</a:t>
            </a:fld>
            <a:endParaRPr lang="it-IT" altLang="it-IT" sz="1000" smtClean="0">
              <a:latin typeface="Arial" charset="0"/>
            </a:endParaRPr>
          </a:p>
        </p:txBody>
      </p:sp>
      <p:sp>
        <p:nvSpPr>
          <p:cNvPr id="74756" name="Rectangle 3"/>
          <p:cNvSpPr>
            <a:spLocks noGrp="1" noChangeArrowheads="1"/>
          </p:cNvSpPr>
          <p:nvPr>
            <p:ph sz="quarter" idx="1"/>
          </p:nvPr>
        </p:nvSpPr>
        <p:spPr>
          <a:xfrm>
            <a:off x="250825" y="1187450"/>
            <a:ext cx="4168775" cy="5410200"/>
          </a:xfrm>
        </p:spPr>
        <p:txBody>
          <a:bodyPr/>
          <a:lstStyle/>
          <a:p>
            <a:pPr eaLnBrk="1" hangingPunct="1"/>
            <a:r>
              <a:rPr lang="it-IT" altLang="it-IT" smtClean="0"/>
              <a:t>Per adattare le prese...</a:t>
            </a:r>
          </a:p>
        </p:txBody>
      </p:sp>
      <p:sp>
        <p:nvSpPr>
          <p:cNvPr id="74757" name="Rectangle 4"/>
          <p:cNvSpPr>
            <a:spLocks noGrp="1" noChangeArrowheads="1"/>
          </p:cNvSpPr>
          <p:nvPr>
            <p:ph sz="quarter" idx="2"/>
          </p:nvPr>
        </p:nvSpPr>
        <p:spPr>
          <a:xfrm>
            <a:off x="4724400" y="1195388"/>
            <a:ext cx="4114800" cy="5257800"/>
          </a:xfrm>
        </p:spPr>
        <p:txBody>
          <a:bodyPr/>
          <a:lstStyle/>
          <a:p>
            <a:pPr eaLnBrk="1" hangingPunct="1"/>
            <a:r>
              <a:rPr lang="it-IT" altLang="it-IT" smtClean="0"/>
              <a:t>Per il tempo libero...</a:t>
            </a:r>
            <a:endParaRPr lang="it-IT" altLang="it-IT" sz="3200" smtClean="0"/>
          </a:p>
        </p:txBody>
      </p:sp>
      <p:pic>
        <p:nvPicPr>
          <p:cNvPr id="74758" name="Picture 5" descr="gommapiuma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52600"/>
            <a:ext cx="39989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6" descr="ARhob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1773238"/>
            <a:ext cx="381317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279400" y="244475"/>
            <a:ext cx="8505825" cy="889000"/>
          </a:xfrm>
        </p:spPr>
        <p:txBody>
          <a:bodyPr>
            <a:normAutofit fontScale="90000"/>
          </a:bodyPr>
          <a:lstStyle/>
          <a:p>
            <a:pPr eaLnBrk="1" fontAlgn="auto" hangingPunct="1">
              <a:spcAft>
                <a:spcPts val="0"/>
              </a:spcAft>
              <a:defRPr/>
            </a:pPr>
            <a:r>
              <a:rPr lang="it-IT" altLang="it-IT" sz="3600" dirty="0" smtClean="0">
                <a:solidFill>
                  <a:schemeClr val="accent1"/>
                </a:solidFill>
              </a:rPr>
              <a:t>Integrare le regole di economia articolare</a:t>
            </a:r>
            <a:endParaRPr lang="it-IT" altLang="it-IT" dirty="0" smtClean="0">
              <a:solidFill>
                <a:schemeClr val="accent1"/>
              </a:solidFill>
            </a:endParaRPr>
          </a:p>
        </p:txBody>
      </p:sp>
      <p:sp>
        <p:nvSpPr>
          <p:cNvPr id="7577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6FB0D65-3A78-4BF4-8F18-F73FED3096E1}" type="slidenum">
              <a:rPr lang="it-IT" altLang="it-IT" sz="1000" smtClean="0">
                <a:latin typeface="Arial" charset="0"/>
              </a:rPr>
              <a:pPr/>
              <a:t>66</a:t>
            </a:fld>
            <a:endParaRPr lang="it-IT" altLang="it-IT" sz="1000" smtClean="0">
              <a:latin typeface="Arial" charset="0"/>
            </a:endParaRPr>
          </a:p>
        </p:txBody>
      </p:sp>
      <p:pic>
        <p:nvPicPr>
          <p:cNvPr id="75780" name="Segnaposto contenuto 2"/>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666875"/>
            <a:ext cx="4041775" cy="4041775"/>
          </a:xfrm>
        </p:spPr>
      </p:pic>
      <p:sp>
        <p:nvSpPr>
          <p:cNvPr id="75781" name="Rectangle 3"/>
          <p:cNvSpPr>
            <a:spLocks noGrp="1" noChangeArrowheads="1"/>
          </p:cNvSpPr>
          <p:nvPr>
            <p:ph sz="quarter" idx="2"/>
          </p:nvPr>
        </p:nvSpPr>
        <p:spPr>
          <a:xfrm>
            <a:off x="4635500" y="1284288"/>
            <a:ext cx="4498975" cy="3384550"/>
          </a:xfrm>
        </p:spPr>
        <p:txBody>
          <a:bodyPr/>
          <a:lstStyle/>
          <a:p>
            <a:pPr algn="just" eaLnBrk="1" hangingPunct="1">
              <a:buFont typeface="Wingdings" pitchFamily="2" charset="2"/>
              <a:buNone/>
            </a:pPr>
            <a:r>
              <a:rPr lang="it-IT" altLang="it-IT" sz="2400" smtClean="0"/>
              <a:t>Utilizzo di una tavoletta per la vasca da bagno che consenta di sedersi in modo più economico; di un sedile abbastanza alto se si usa la doccia; di miscelatori a leva piuttosto che del classico rubinetto, oppure di un adattamento…</a:t>
            </a:r>
          </a:p>
        </p:txBody>
      </p:sp>
      <p:pic>
        <p:nvPicPr>
          <p:cNvPr id="757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4533900"/>
            <a:ext cx="140176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2"/>
          <p:cNvSpPr txBox="1">
            <a:spLocks noChangeArrowheads="1"/>
          </p:cNvSpPr>
          <p:nvPr/>
        </p:nvSpPr>
        <p:spPr bwMode="auto">
          <a:xfrm>
            <a:off x="6267450" y="5197475"/>
            <a:ext cx="1317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it-IT" altLang="it-IT" sz="3200">
                <a:solidFill>
                  <a:srgbClr val="FF0000"/>
                </a:solidFill>
              </a:rPr>
              <a:t>NO </a:t>
            </a:r>
            <a:r>
              <a:rPr lang="it-IT" altLang="it-IT" sz="3200">
                <a:solidFill>
                  <a:srgbClr val="FF0000"/>
                </a:solidFill>
                <a:sym typeface="Wingdings" pitchFamily="2" charset="2"/>
              </a:rPr>
              <a:t></a:t>
            </a:r>
            <a:endParaRPr lang="it-IT" altLang="it-IT" sz="320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33400"/>
            <a:ext cx="8229600" cy="698500"/>
          </a:xfrm>
        </p:spPr>
        <p:txBody>
          <a:bodyPr/>
          <a:lstStyle/>
          <a:p>
            <a:pPr eaLnBrk="1" hangingPunct="1"/>
            <a:r>
              <a:rPr lang="it-IT" altLang="it-IT" smtClean="0">
                <a:solidFill>
                  <a:schemeClr val="accent1"/>
                </a:solidFill>
              </a:rPr>
              <a:t>Esempi di adattamenti</a:t>
            </a:r>
          </a:p>
        </p:txBody>
      </p:sp>
      <p:sp>
        <p:nvSpPr>
          <p:cNvPr id="76803"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A10F3E-8C54-4420-98B9-854F3CA7529D}" type="slidenum">
              <a:rPr lang="it-IT" altLang="it-IT" sz="1000" smtClean="0">
                <a:latin typeface="Arial" charset="0"/>
              </a:rPr>
              <a:pPr/>
              <a:t>67</a:t>
            </a:fld>
            <a:endParaRPr lang="it-IT" altLang="it-IT" sz="1000" smtClean="0">
              <a:latin typeface="Arial" charset="0"/>
            </a:endParaRPr>
          </a:p>
        </p:txBody>
      </p:sp>
      <p:pic>
        <p:nvPicPr>
          <p:cNvPr id="76804" name="Segnaposto contenuto 2"/>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2775" y="1244600"/>
            <a:ext cx="4041775" cy="2981325"/>
          </a:xfrm>
        </p:spPr>
      </p:pic>
      <p:sp>
        <p:nvSpPr>
          <p:cNvPr id="76805" name="Rectangle 3"/>
          <p:cNvSpPr>
            <a:spLocks noGrp="1" noChangeArrowheads="1"/>
          </p:cNvSpPr>
          <p:nvPr>
            <p:ph sz="quarter" idx="2"/>
          </p:nvPr>
        </p:nvSpPr>
        <p:spPr>
          <a:xfrm>
            <a:off x="323850" y="4437063"/>
            <a:ext cx="8064500" cy="1800225"/>
          </a:xfrm>
        </p:spPr>
        <p:txBody>
          <a:bodyPr/>
          <a:lstStyle/>
          <a:p>
            <a:pPr algn="just" eaLnBrk="1" hangingPunct="1"/>
            <a:r>
              <a:rPr lang="it-IT" altLang="it-IT" smtClean="0"/>
              <a:t>Rialzare i piani di seduta per facilitare il sedersi e il rialzarsi senza affaticare in appoggio gli arti superiori: rialzare il letto, utilizzare un rialzo per il WC…</a:t>
            </a:r>
          </a:p>
          <a:p>
            <a:pPr eaLnBrk="1" hangingPunct="1"/>
            <a:endParaRPr lang="it-IT" altLang="it-IT" smtClean="0"/>
          </a:p>
        </p:txBody>
      </p:sp>
      <p:pic>
        <p:nvPicPr>
          <p:cNvPr id="7680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7138" y="0"/>
            <a:ext cx="26797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it-IT" altLang="it-IT" b="1" i="1" smtClean="0">
                <a:solidFill>
                  <a:schemeClr val="accent1"/>
                </a:solidFill>
              </a:rPr>
              <a:t>Educazione all’autonomia</a:t>
            </a:r>
          </a:p>
        </p:txBody>
      </p:sp>
      <p:sp>
        <p:nvSpPr>
          <p:cNvPr id="7782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BAA1B9D-A610-4283-A21C-32BBA6A1DD6E}" type="slidenum">
              <a:rPr lang="it-IT" altLang="it-IT" sz="1000" smtClean="0">
                <a:latin typeface="Arial" charset="0"/>
              </a:rPr>
              <a:pPr/>
              <a:t>68</a:t>
            </a:fld>
            <a:endParaRPr lang="it-IT" altLang="it-IT" sz="1000" smtClean="0">
              <a:latin typeface="Arial" charset="0"/>
            </a:endParaRPr>
          </a:p>
        </p:txBody>
      </p:sp>
      <p:sp>
        <p:nvSpPr>
          <p:cNvPr id="77828" name="Rectangle 3"/>
          <p:cNvSpPr>
            <a:spLocks noGrp="1" noChangeArrowheads="1"/>
          </p:cNvSpPr>
          <p:nvPr>
            <p:ph sz="quarter" idx="1"/>
          </p:nvPr>
        </p:nvSpPr>
        <p:spPr>
          <a:xfrm>
            <a:off x="250825" y="1828800"/>
            <a:ext cx="8642350" cy="5029200"/>
          </a:xfrm>
        </p:spPr>
        <p:txBody>
          <a:bodyPr/>
          <a:lstStyle/>
          <a:p>
            <a:pPr eaLnBrk="1" hangingPunct="1">
              <a:lnSpc>
                <a:spcPct val="90000"/>
              </a:lnSpc>
            </a:pPr>
            <a:r>
              <a:rPr lang="it-IT" altLang="it-IT" smtClean="0"/>
              <a:t>La prescrizione e l’addestramento all’utilizzo di un ausilio sono parte integrante del progetto riabilitativo e partono dalla valutazione funzionale del soggetto nelle varie dimensione del vivere quotidiano: spostarsi, mangiare, vestirsi, cura della persona, attività lavorativa…)</a:t>
            </a:r>
          </a:p>
          <a:p>
            <a:pPr eaLnBrk="1" hangingPunct="1">
              <a:lnSpc>
                <a:spcPct val="90000"/>
              </a:lnSpc>
            </a:pPr>
            <a:r>
              <a:rPr lang="it-IT" altLang="it-IT" smtClean="0"/>
              <a:t>Comprende:</a:t>
            </a:r>
          </a:p>
          <a:p>
            <a:pPr lvl="1" eaLnBrk="1" hangingPunct="1">
              <a:lnSpc>
                <a:spcPct val="90000"/>
              </a:lnSpc>
            </a:pPr>
            <a:r>
              <a:rPr lang="it-IT" altLang="it-IT" smtClean="0"/>
              <a:t>Adattamento ambientale</a:t>
            </a:r>
          </a:p>
          <a:p>
            <a:pPr lvl="1" eaLnBrk="1" hangingPunct="1">
              <a:lnSpc>
                <a:spcPct val="90000"/>
              </a:lnSpc>
            </a:pPr>
            <a:r>
              <a:rPr lang="it-IT" altLang="it-IT" smtClean="0"/>
              <a:t>Realizzazione di aiuti tecnici: ausili e ortesi, in grado di aumentare, mantenere o migliorare la capacità funzionale del disabile.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it-IT" altLang="it-IT" b="1" smtClean="0">
                <a:solidFill>
                  <a:schemeClr val="accent1"/>
                </a:solidFill>
              </a:rPr>
              <a:t>All’attenzione del tuo studio</a:t>
            </a:r>
          </a:p>
        </p:txBody>
      </p:sp>
      <p:sp>
        <p:nvSpPr>
          <p:cNvPr id="7885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EBBCE6F-45B1-4B33-8316-83C0E673C199}" type="slidenum">
              <a:rPr lang="it-IT" altLang="it-IT" sz="1000" smtClean="0">
                <a:latin typeface="Arial" charset="0"/>
              </a:rPr>
              <a:pPr/>
              <a:t>69</a:t>
            </a:fld>
            <a:endParaRPr lang="it-IT" altLang="it-IT" sz="1000" smtClean="0">
              <a:latin typeface="Arial" charset="0"/>
            </a:endParaRPr>
          </a:p>
        </p:txBody>
      </p:sp>
      <p:sp>
        <p:nvSpPr>
          <p:cNvPr id="57348" name="AutoShape 3"/>
          <p:cNvSpPr>
            <a:spLocks noChangeArrowheads="1"/>
          </p:cNvSpPr>
          <p:nvPr/>
        </p:nvSpPr>
        <p:spPr bwMode="auto">
          <a:xfrm>
            <a:off x="250825" y="1916113"/>
            <a:ext cx="8713788" cy="4681537"/>
          </a:xfrm>
          <a:prstGeom prst="horizontalScroll">
            <a:avLst>
              <a:gd name="adj" fmla="val 12500"/>
            </a:avLst>
          </a:prstGeom>
          <a:solidFill>
            <a:schemeClr val="accent1"/>
          </a:solidFill>
          <a:ln w="9525">
            <a:solidFill>
              <a:schemeClr val="tx1"/>
            </a:solidFill>
            <a:round/>
            <a:headEnd/>
            <a:tailEnd/>
          </a:ln>
        </p:spPr>
        <p:txBody>
          <a:bodyPr wrap="none" anchor="ctr"/>
          <a:lstStyle/>
          <a:p>
            <a:pPr marL="457200" indent="-457200" algn="ctr" eaLnBrk="1" hangingPunct="1">
              <a:lnSpc>
                <a:spcPct val="130000"/>
              </a:lnSpc>
              <a:buFontTx/>
              <a:buAutoNum type="arabicPeriod"/>
              <a:defRPr/>
            </a:pPr>
            <a:r>
              <a:rPr lang="it-IT" sz="2400" b="1" dirty="0">
                <a:solidFill>
                  <a:schemeClr val="bg2">
                    <a:lumMod val="90000"/>
                    <a:lumOff val="10000"/>
                  </a:schemeClr>
                </a:solidFill>
              </a:rPr>
              <a:t>Cosa comprende la valutazione di un paziente con A.R.?</a:t>
            </a:r>
          </a:p>
          <a:p>
            <a:pPr marL="457200" indent="-457200" algn="ctr" eaLnBrk="1" hangingPunct="1">
              <a:lnSpc>
                <a:spcPct val="130000"/>
              </a:lnSpc>
              <a:buFontTx/>
              <a:buAutoNum type="arabicPeriod"/>
              <a:defRPr/>
            </a:pPr>
            <a:r>
              <a:rPr lang="it-IT" sz="2400" b="1" dirty="0">
                <a:solidFill>
                  <a:schemeClr val="bg2">
                    <a:lumMod val="90000"/>
                    <a:lumOff val="10000"/>
                  </a:schemeClr>
                </a:solidFill>
              </a:rPr>
              <a:t>Quali sono gli obiettivi generali di un trattamento?</a:t>
            </a:r>
          </a:p>
          <a:p>
            <a:pPr marL="457200" indent="-457200" algn="ctr" eaLnBrk="1" hangingPunct="1">
              <a:lnSpc>
                <a:spcPct val="130000"/>
              </a:lnSpc>
              <a:buFontTx/>
              <a:buAutoNum type="arabicPeriod"/>
              <a:defRPr/>
            </a:pPr>
            <a:r>
              <a:rPr lang="it-IT" sz="2400" b="1" dirty="0">
                <a:solidFill>
                  <a:schemeClr val="bg2">
                    <a:lumMod val="90000"/>
                    <a:lumOff val="10000"/>
                  </a:schemeClr>
                </a:solidFill>
              </a:rPr>
              <a:t>Quali sono le deformità più comuni?</a:t>
            </a:r>
          </a:p>
          <a:p>
            <a:pPr marL="457200" indent="-457200" algn="ctr" eaLnBrk="1" hangingPunct="1">
              <a:lnSpc>
                <a:spcPct val="130000"/>
              </a:lnSpc>
              <a:buFontTx/>
              <a:buAutoNum type="arabicPeriod"/>
              <a:defRPr/>
            </a:pPr>
            <a:r>
              <a:rPr lang="it-IT" sz="2400" b="1" dirty="0">
                <a:solidFill>
                  <a:schemeClr val="bg2">
                    <a:lumMod val="90000"/>
                    <a:lumOff val="10000"/>
                  </a:schemeClr>
                </a:solidFill>
              </a:rPr>
              <a:t>Cosa significa economia articolare?</a:t>
            </a:r>
          </a:p>
          <a:p>
            <a:pPr marL="457200" indent="-457200" algn="ctr" eaLnBrk="1" hangingPunct="1">
              <a:lnSpc>
                <a:spcPct val="130000"/>
              </a:lnSpc>
              <a:buFontTx/>
              <a:buAutoNum type="arabicPeriod"/>
              <a:defRPr/>
            </a:pPr>
            <a:r>
              <a:rPr lang="it-IT" sz="2400" b="1" dirty="0">
                <a:solidFill>
                  <a:schemeClr val="bg2">
                    <a:lumMod val="90000"/>
                    <a:lumOff val="10000"/>
                  </a:schemeClr>
                </a:solidFill>
              </a:rPr>
              <a:t>Esempi di adattamento degli ausili per gli arti inf.?</a:t>
            </a:r>
          </a:p>
          <a:p>
            <a:pPr marL="457200" indent="-457200" algn="ctr" eaLnBrk="1" hangingPunct="1">
              <a:lnSpc>
                <a:spcPct val="130000"/>
              </a:lnSpc>
              <a:buFontTx/>
              <a:buAutoNum type="arabicPeriod"/>
              <a:defRPr/>
            </a:pPr>
            <a:r>
              <a:rPr lang="it-IT" sz="2400" b="1" dirty="0">
                <a:solidFill>
                  <a:schemeClr val="bg2">
                    <a:lumMod val="90000"/>
                    <a:lumOff val="10000"/>
                  </a:schemeClr>
                </a:solidFill>
              </a:rPr>
              <a:t>Esempi di adattamento per le AVQ (ADL)?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88913"/>
            <a:ext cx="8229600" cy="863600"/>
          </a:xfrm>
        </p:spPr>
        <p:txBody>
          <a:bodyPr/>
          <a:lstStyle/>
          <a:p>
            <a:pPr eaLnBrk="1" hangingPunct="1"/>
            <a:r>
              <a:rPr lang="it-IT" altLang="it-IT" b="1" smtClean="0">
                <a:solidFill>
                  <a:schemeClr val="accent1"/>
                </a:solidFill>
              </a:rPr>
              <a:t>Prospettive …</a:t>
            </a:r>
          </a:p>
        </p:txBody>
      </p:sp>
      <p:sp>
        <p:nvSpPr>
          <p:cNvPr id="1536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8C85207-D605-44A2-BC1F-FE3090E60BE3}" type="slidenum">
              <a:rPr lang="it-IT" altLang="it-IT" sz="1000" smtClean="0">
                <a:latin typeface="Arial" charset="0"/>
              </a:rPr>
              <a:pPr/>
              <a:t>7</a:t>
            </a:fld>
            <a:endParaRPr lang="it-IT" altLang="it-IT" sz="1000" smtClean="0">
              <a:latin typeface="Arial" charset="0"/>
            </a:endParaRPr>
          </a:p>
        </p:txBody>
      </p:sp>
      <p:sp>
        <p:nvSpPr>
          <p:cNvPr id="15364" name="Rectangle 3"/>
          <p:cNvSpPr>
            <a:spLocks noGrp="1" noChangeArrowheads="1"/>
          </p:cNvSpPr>
          <p:nvPr>
            <p:ph sz="quarter" idx="1"/>
          </p:nvPr>
        </p:nvSpPr>
        <p:spPr>
          <a:xfrm>
            <a:off x="250825" y="1484313"/>
            <a:ext cx="8642350" cy="4968875"/>
          </a:xfrm>
        </p:spPr>
        <p:txBody>
          <a:bodyPr/>
          <a:lstStyle/>
          <a:p>
            <a:pPr eaLnBrk="1" hangingPunct="1">
              <a:buClr>
                <a:srgbClr val="FFC000"/>
              </a:buClr>
            </a:pPr>
            <a:r>
              <a:rPr lang="it-IT" altLang="it-IT" sz="2800" smtClean="0">
                <a:sym typeface="Wingdings" pitchFamily="2" charset="2"/>
              </a:rPr>
              <a:t>Nel giro di 10 anni il 50% dei pz andrà incontro ad </a:t>
            </a:r>
            <a:r>
              <a:rPr lang="it-IT" altLang="it-IT" sz="2800" b="1" u="sng" smtClean="0">
                <a:sym typeface="Wingdings" pitchFamily="2" charset="2"/>
              </a:rPr>
              <a:t>invalidità permanente</a:t>
            </a:r>
          </a:p>
          <a:p>
            <a:pPr eaLnBrk="1" hangingPunct="1">
              <a:buClr>
                <a:srgbClr val="FFC000"/>
              </a:buClr>
            </a:pPr>
            <a:r>
              <a:rPr lang="it-IT" altLang="it-IT" sz="2800" smtClean="0">
                <a:sym typeface="Wingdings" pitchFamily="2" charset="2"/>
              </a:rPr>
              <a:t>Nel giro di 20 anni il 90% dei soggetti avrà qualche grado di </a:t>
            </a:r>
            <a:r>
              <a:rPr lang="it-IT" altLang="it-IT" sz="2800" b="1" u="sng" smtClean="0">
                <a:sym typeface="Wingdings" pitchFamily="2" charset="2"/>
              </a:rPr>
              <a:t>disabilità</a:t>
            </a:r>
          </a:p>
          <a:p>
            <a:pPr eaLnBrk="1" hangingPunct="1">
              <a:buClr>
                <a:srgbClr val="FFC000"/>
              </a:buClr>
            </a:pPr>
            <a:r>
              <a:rPr lang="it-IT" altLang="it-IT" sz="2800" smtClean="0">
                <a:sym typeface="Wingdings" pitchFamily="2" charset="2"/>
              </a:rPr>
              <a:t>Il 22% è costretto ad </a:t>
            </a:r>
            <a:r>
              <a:rPr lang="it-IT" altLang="it-IT" sz="2800" b="1" u="sng" smtClean="0">
                <a:sym typeface="Wingdings" pitchFamily="2" charset="2"/>
              </a:rPr>
              <a:t>abbandonare il lavoro</a:t>
            </a:r>
          </a:p>
          <a:p>
            <a:pPr eaLnBrk="1" hangingPunct="1">
              <a:buClr>
                <a:srgbClr val="FFC000"/>
              </a:buClr>
            </a:pPr>
            <a:r>
              <a:rPr lang="it-IT" altLang="it-IT" sz="2800" smtClean="0">
                <a:sym typeface="Wingdings" pitchFamily="2" charset="2"/>
              </a:rPr>
              <a:t>Il 10% necessita </a:t>
            </a:r>
            <a:r>
              <a:rPr lang="it-IT" altLang="it-IT" sz="2800" b="1" u="sng" smtClean="0">
                <a:sym typeface="Wingdings" pitchFamily="2" charset="2"/>
              </a:rPr>
              <a:t>assistenza continuativa</a:t>
            </a:r>
            <a:r>
              <a:rPr lang="it-IT" altLang="it-IT" sz="2800" smtClean="0">
                <a:sym typeface="Wingdings" pitchFamily="2" charset="2"/>
              </a:rPr>
              <a:t>.</a:t>
            </a:r>
          </a:p>
          <a:p>
            <a:pPr eaLnBrk="1" hangingPunct="1">
              <a:buClr>
                <a:srgbClr val="FFC000"/>
              </a:buClr>
            </a:pPr>
            <a:r>
              <a:rPr lang="it-IT" altLang="it-IT" sz="2800" smtClean="0">
                <a:sym typeface="Wingdings" pitchFamily="2" charset="2"/>
              </a:rPr>
              <a:t>Non solo peggiora la qualità di vita, ma anche </a:t>
            </a:r>
            <a:r>
              <a:rPr lang="it-IT" altLang="it-IT" sz="2800" b="1" u="sng" smtClean="0">
                <a:sym typeface="Wingdings" pitchFamily="2" charset="2"/>
              </a:rPr>
              <a:t>l’aspettativa di vita diminuisce</a:t>
            </a:r>
            <a:r>
              <a:rPr lang="it-IT" altLang="it-IT" sz="2800" smtClean="0">
                <a:sym typeface="Wingdings" pitchFamily="2" charset="2"/>
              </a:rPr>
              <a:t>: in media di 4 anni per gli uomini e di 10 per le donne.</a:t>
            </a:r>
          </a:p>
          <a:p>
            <a:pPr eaLnBrk="1" hangingPunct="1">
              <a:buClr>
                <a:srgbClr val="FFC000"/>
              </a:buClr>
            </a:pPr>
            <a:r>
              <a:rPr lang="it-IT" altLang="it-IT" sz="2800" smtClean="0">
                <a:sym typeface="Wingdings" pitchFamily="2" charset="2"/>
              </a:rPr>
              <a:t>Notevoli costi: per i singoli pazienti e per la società.</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23850" y="26988"/>
            <a:ext cx="8569325" cy="881062"/>
          </a:xfrm>
        </p:spPr>
        <p:txBody>
          <a:bodyPr/>
          <a:lstStyle/>
          <a:p>
            <a:r>
              <a:rPr lang="en-US" altLang="it-IT" sz="2000" b="1" smtClean="0"/>
              <a:t>RHEUMATOID ARTHRITIS - National clinical guideline for management and treatment in adults by NICE -2009</a:t>
            </a:r>
            <a:endParaRPr lang="it-IT" altLang="it-IT" sz="2000" b="1" smtClean="0"/>
          </a:p>
        </p:txBody>
      </p:sp>
      <p:sp>
        <p:nvSpPr>
          <p:cNvPr id="79875" name="Content Placeholder 2"/>
          <p:cNvSpPr>
            <a:spLocks noGrp="1"/>
          </p:cNvSpPr>
          <p:nvPr>
            <p:ph sz="quarter" idx="1"/>
          </p:nvPr>
        </p:nvSpPr>
        <p:spPr>
          <a:xfrm>
            <a:off x="107950" y="1219200"/>
            <a:ext cx="8928100" cy="5137150"/>
          </a:xfrm>
        </p:spPr>
        <p:txBody>
          <a:bodyPr/>
          <a:lstStyle/>
          <a:p>
            <a:r>
              <a:rPr lang="it-IT" altLang="it-IT" sz="2000" b="1" smtClean="0"/>
              <a:t>Exercise therapy </a:t>
            </a:r>
            <a:r>
              <a:rPr lang="it-IT" altLang="it-IT" sz="2000" smtClean="0"/>
              <a:t>– on land and in water (hydrotherapy/aquatic physiotherapy) and includes aerobic activities, flexibility and muscle-strengthening exercises, core stability exercise, balance rehabilitation, promotion of lifestyle physical activity</a:t>
            </a:r>
          </a:p>
          <a:p>
            <a:r>
              <a:rPr lang="it-IT" altLang="it-IT" sz="2000" b="1" smtClean="0"/>
              <a:t>Patient education and self-management </a:t>
            </a:r>
            <a:r>
              <a:rPr lang="it-IT" altLang="it-IT" sz="2000" smtClean="0"/>
              <a:t>–</a:t>
            </a:r>
            <a:r>
              <a:rPr lang="it-IT" altLang="it-IT" sz="2000" b="1" smtClean="0"/>
              <a:t> </a:t>
            </a:r>
            <a:r>
              <a:rPr lang="it-IT" altLang="it-IT" sz="2000" smtClean="0"/>
              <a:t>joint protection strategies, energy conservation/fatigue management, sleep hygiene training, management of flare, painrelief strategies, relaxation training, exercise and physical activity recommendations</a:t>
            </a:r>
          </a:p>
          <a:p>
            <a:r>
              <a:rPr lang="it-IT" altLang="it-IT" sz="2000" b="1" smtClean="0"/>
              <a:t>Thermotherapy </a:t>
            </a:r>
            <a:r>
              <a:rPr lang="it-IT" altLang="it-IT" sz="2000" smtClean="0"/>
              <a:t>– hot/cold packs, paraffin/wax baths and infrared. </a:t>
            </a:r>
          </a:p>
          <a:p>
            <a:r>
              <a:rPr lang="it-IT" altLang="it-IT" sz="2000" b="1" smtClean="0"/>
              <a:t>Electrotherapy </a:t>
            </a:r>
            <a:r>
              <a:rPr lang="it-IT" altLang="it-IT" sz="2000" smtClean="0"/>
              <a:t>– Transcutaneous Electrical Nerve Stimulation (TENS), Ultrasound, Pulsed Electromagnetic Energy (PEME), Interferential therapy (IFT) and Laser. </a:t>
            </a:r>
          </a:p>
          <a:p>
            <a:r>
              <a:rPr lang="it-IT" altLang="it-IT" sz="2000" b="1" smtClean="0"/>
              <a:t>Provision and education of use of assistive devices </a:t>
            </a:r>
            <a:r>
              <a:rPr lang="it-IT" altLang="it-IT" sz="2000" smtClean="0"/>
              <a:t>– walking aids, splints, orthoses, insoles. </a:t>
            </a:r>
          </a:p>
          <a:p>
            <a:r>
              <a:rPr lang="it-IT" altLang="it-IT" sz="2000" b="1" smtClean="0"/>
              <a:t>Manual therapy </a:t>
            </a:r>
            <a:r>
              <a:rPr lang="it-IT" altLang="it-IT" sz="2000" smtClean="0"/>
              <a:t>– includes mobilisation, manipulation, myofascial release, trigger point therapy, acupuncture and massage.</a:t>
            </a:r>
            <a:endParaRPr lang="it-IT" altLang="it-IT" smtClean="0"/>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86C4BB7-2D0D-487C-B45F-F34C795F5470}" type="slidenum">
              <a:rPr lang="it-IT" altLang="it-IT" smtClean="0">
                <a:solidFill>
                  <a:schemeClr val="tx2"/>
                </a:solidFill>
              </a:rPr>
              <a:pPr/>
              <a:t>70</a:t>
            </a:fld>
            <a:endParaRPr lang="it-IT" altLang="it-IT" smtClean="0">
              <a:solidFill>
                <a:schemeClr val="tx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it-IT" altLang="it-IT" b="1" smtClean="0"/>
              <a:t>RECOMMENDATION</a:t>
            </a:r>
          </a:p>
        </p:txBody>
      </p:sp>
      <p:sp>
        <p:nvSpPr>
          <p:cNvPr id="80899" name="Content Placeholder 2"/>
          <p:cNvSpPr>
            <a:spLocks noGrp="1"/>
          </p:cNvSpPr>
          <p:nvPr>
            <p:ph sz="quarter" idx="1"/>
          </p:nvPr>
        </p:nvSpPr>
        <p:spPr>
          <a:xfrm>
            <a:off x="457200" y="1628775"/>
            <a:ext cx="8229600" cy="4527550"/>
          </a:xfrm>
        </p:spPr>
        <p:txBody>
          <a:bodyPr/>
          <a:lstStyle/>
          <a:p>
            <a:r>
              <a:rPr lang="en-US" altLang="it-IT" smtClean="0"/>
              <a:t>People with RA should have access to specialist physiotherapy, with periodic review to: </a:t>
            </a:r>
          </a:p>
          <a:p>
            <a:pPr lvl="1"/>
            <a:r>
              <a:rPr lang="en-US" altLang="it-IT" smtClean="0"/>
              <a:t>improve general fitness and encourage regular exercise </a:t>
            </a:r>
          </a:p>
          <a:p>
            <a:pPr lvl="1"/>
            <a:r>
              <a:rPr lang="en-US" altLang="it-IT" smtClean="0"/>
              <a:t>learn exercises for enhancing joint flexibility, muscle strength and managing other functional impairments </a:t>
            </a:r>
          </a:p>
          <a:p>
            <a:pPr lvl="1"/>
            <a:r>
              <a:rPr lang="en-US" altLang="it-IT" smtClean="0"/>
              <a:t>learn about the short-term pain relief provided by methods such as transcutaneous electrical nerve stimulators [TENS] and wax baths.</a:t>
            </a:r>
            <a:endParaRPr lang="it-IT" altLang="it-IT" smtClean="0"/>
          </a:p>
        </p:txBody>
      </p:sp>
      <p:sp>
        <p:nvSpPr>
          <p:cNvPr id="809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22DF98F-B7B7-46AA-BC44-0E9567195A1B}" type="slidenum">
              <a:rPr lang="it-IT" altLang="it-IT" smtClean="0">
                <a:solidFill>
                  <a:schemeClr val="tx2"/>
                </a:solidFill>
              </a:rPr>
              <a:pPr/>
              <a:t>71</a:t>
            </a:fld>
            <a:endParaRPr lang="it-IT" altLang="it-IT" smtClean="0">
              <a:solidFill>
                <a:schemeClr val="tx2"/>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50825" y="44450"/>
            <a:ext cx="8642350" cy="990600"/>
          </a:xfrm>
        </p:spPr>
        <p:txBody>
          <a:bodyPr/>
          <a:lstStyle/>
          <a:p>
            <a:r>
              <a:rPr lang="it-IT" altLang="it-IT" smtClean="0"/>
              <a:t>EULAR update 2016</a:t>
            </a:r>
            <a:br>
              <a:rPr lang="it-IT" altLang="it-IT" smtClean="0"/>
            </a:br>
            <a:r>
              <a:rPr lang="it-IT" altLang="it-IT" sz="2400" smtClean="0"/>
              <a:t>recommendations for the management of early arthritis</a:t>
            </a:r>
          </a:p>
        </p:txBody>
      </p:sp>
      <p:sp>
        <p:nvSpPr>
          <p:cNvPr id="3" name="Content Placeholder 2"/>
          <p:cNvSpPr>
            <a:spLocks noGrp="1"/>
          </p:cNvSpPr>
          <p:nvPr>
            <p:ph sz="quarter" idx="1"/>
          </p:nvPr>
        </p:nvSpPr>
        <p:spPr>
          <a:xfrm>
            <a:off x="250825" y="1244600"/>
            <a:ext cx="8642350" cy="5137150"/>
          </a:xfrm>
        </p:spPr>
        <p:txBody>
          <a:bodyPr/>
          <a:lstStyle/>
          <a:p>
            <a:pPr>
              <a:defRPr/>
            </a:pPr>
            <a:r>
              <a:rPr lang="it-IT" dirty="0" smtClean="0"/>
              <a:t>3 principi generali – il primo:</a:t>
            </a:r>
          </a:p>
          <a:p>
            <a:pPr marL="0" indent="0">
              <a:buFont typeface="Wingdings 3" pitchFamily="18" charset="2"/>
              <a:buNone/>
              <a:defRPr/>
            </a:pPr>
            <a:r>
              <a:rPr lang="it-IT" b="1" i="1" dirty="0" smtClean="0"/>
              <a:t>La gestione dell'artrite precoce dovrebbe mirare alla migliore cura e deve basarsi su una decisione condivisa tra il paziente e il reumatologo.</a:t>
            </a:r>
          </a:p>
          <a:p>
            <a:pPr marL="0" indent="0">
              <a:buFont typeface="Wingdings 3" pitchFamily="18" charset="2"/>
              <a:buNone/>
              <a:defRPr/>
            </a:pPr>
            <a:endParaRPr lang="it-IT" b="1" i="1" dirty="0" smtClean="0"/>
          </a:p>
          <a:p>
            <a:pPr>
              <a:defRPr/>
            </a:pPr>
            <a:r>
              <a:rPr lang="it-IT" sz="2400" dirty="0" smtClean="0"/>
              <a:t>Il termine "miglior cura" è ovviamente un principio importante in medicina. La formulazione "decisione condivisa tra il paziente e il reumatologo" è più che informare il paziente; piuttosto si riferisce al processo completo di comunicazione,  scambio di conoscenza e raggiungimento di un consenso che dovrebbe portare ad una decisione terapeutica, ottimale dal punto di vista sia del paziente che del fornitore di cure cliniche.</a:t>
            </a:r>
            <a:endParaRPr lang="it-IT" sz="2400" dirty="0"/>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7121E76-041B-4937-883F-D1711F80A437}" type="slidenum">
              <a:rPr lang="it-IT" altLang="it-IT" smtClean="0">
                <a:solidFill>
                  <a:schemeClr val="tx2"/>
                </a:solidFill>
              </a:rPr>
              <a:pPr/>
              <a:t>72</a:t>
            </a:fld>
            <a:endParaRPr lang="it-IT" altLang="it-IT" smtClean="0">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it-IT" altLang="it-IT" smtClean="0"/>
              <a:t>Secondo principio</a:t>
            </a:r>
          </a:p>
        </p:txBody>
      </p:sp>
      <p:sp>
        <p:nvSpPr>
          <p:cNvPr id="3" name="Content Placeholder 2"/>
          <p:cNvSpPr>
            <a:spLocks noGrp="1"/>
          </p:cNvSpPr>
          <p:nvPr>
            <p:ph sz="quarter" idx="1"/>
          </p:nvPr>
        </p:nvSpPr>
        <p:spPr>
          <a:xfrm>
            <a:off x="179388" y="1125538"/>
            <a:ext cx="8856662" cy="5040312"/>
          </a:xfrm>
        </p:spPr>
        <p:txBody>
          <a:bodyPr/>
          <a:lstStyle/>
          <a:p>
            <a:pPr marL="0" indent="0">
              <a:buFont typeface="Wingdings 3" pitchFamily="18" charset="2"/>
              <a:buNone/>
              <a:defRPr/>
            </a:pPr>
            <a:r>
              <a:rPr lang="it-IT" b="1" i="1" dirty="0" smtClean="0"/>
              <a:t>I reumatologi sono gli specialisti che dovrebbero principalmente prendersi cura dei pazienti con artrite precoce</a:t>
            </a:r>
          </a:p>
          <a:p>
            <a:pPr>
              <a:defRPr/>
            </a:pPr>
            <a:r>
              <a:rPr lang="it-IT" sz="2400" dirty="0" smtClean="0"/>
              <a:t>I pazienti con artrite cronica presi in carico dai reumatologi ricevono una diagnosi precoce, iniziano il trattamento prima e hanno migliori risultati, in particolare rispetto al danno articolare e alla funzione fisica. </a:t>
            </a:r>
          </a:p>
          <a:p>
            <a:pPr>
              <a:defRPr/>
            </a:pPr>
            <a:r>
              <a:rPr lang="it-IT" sz="2400" dirty="0" smtClean="0"/>
              <a:t>I reumatologi hanno l'esperienza per stabilire una diagnosi accurata dell'artrite precoce, hanno familiarità con il monitoraggio dell'attività della malattia e con la potenziale gravità della malattia nei loro pazienti con artrite infiammatoria e sono ben consapevoli delle indicazioni, controindicazioni e effetti avversi di terapie specifiche</a:t>
            </a:r>
            <a:endParaRPr lang="it-IT" sz="2400" dirty="0"/>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00DC4C4-ED93-49B3-81B3-47EADD58893F}" type="slidenum">
              <a:rPr lang="it-IT" altLang="it-IT" smtClean="0">
                <a:solidFill>
                  <a:schemeClr val="tx2"/>
                </a:solidFill>
              </a:rPr>
              <a:pPr/>
              <a:t>73</a:t>
            </a:fld>
            <a:endParaRPr lang="it-IT" altLang="it-IT" smtClean="0">
              <a:solidFill>
                <a:schemeClr val="tx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196975"/>
            <a:ext cx="8569325" cy="5040313"/>
          </a:xfrm>
        </p:spPr>
        <p:txBody>
          <a:bodyPr/>
          <a:lstStyle/>
          <a:p>
            <a:pPr>
              <a:defRPr/>
            </a:pPr>
            <a:r>
              <a:rPr lang="it-IT" i="1" dirty="0" smtClean="0"/>
              <a:t>Il termine «principalmente» e non unicamente:</a:t>
            </a:r>
          </a:p>
          <a:p>
            <a:pPr lvl="1">
              <a:defRPr/>
            </a:pPr>
            <a:r>
              <a:rPr lang="it-IT" i="1" dirty="0" smtClean="0"/>
              <a:t>Necessità di un approccio multidisciplinare, con il coinvolgimento del medico di medicina generale e di altri professionisti della salute</a:t>
            </a:r>
          </a:p>
          <a:p>
            <a:pPr marL="274638" lvl="1" indent="0">
              <a:buFont typeface="Wingdings 3" pitchFamily="18" charset="2"/>
              <a:buNone/>
              <a:defRPr/>
            </a:pPr>
            <a:endParaRPr lang="it-IT" i="1" dirty="0" smtClean="0"/>
          </a:p>
          <a:p>
            <a:pPr lvl="1">
              <a:defRPr/>
            </a:pPr>
            <a:r>
              <a:rPr lang="it-IT" i="1" dirty="0" smtClean="0"/>
              <a:t>Il alcuni casi il reumatologo non è accessibile e le cure per l’approccio antiinfiammatorio devono essere fornite da altri medici</a:t>
            </a:r>
          </a:p>
          <a:p>
            <a:pPr marL="274638" lvl="1" indent="0">
              <a:buFont typeface="Wingdings 3" pitchFamily="18" charset="2"/>
              <a:buNone/>
              <a:defRPr/>
            </a:pPr>
            <a:endParaRPr lang="it-IT" i="1" dirty="0" smtClean="0"/>
          </a:p>
          <a:p>
            <a:pPr lvl="1">
              <a:defRPr/>
            </a:pPr>
            <a:r>
              <a:rPr lang="it-IT" i="1" dirty="0" smtClean="0"/>
              <a:t>In alcuni paesi,  lo spostamento dell'attività dai reumatologi ad altri operatori sanitari è attivamente supportato per facilitare l 'accesso anticipato e la qualità ottimale delle cure, e per rendere meno care tali cure, che comunque restano principalmente sotto la responsabilità e supervisione dei reumatologi, ma potrebbero essere fornite da altri fornitori di assistenza.</a:t>
            </a:r>
            <a:endParaRPr lang="it-IT" i="1" dirty="0"/>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F886A87-75EA-4136-AD30-37B5B53AC5F3}" type="slidenum">
              <a:rPr lang="it-IT" altLang="it-IT" smtClean="0">
                <a:solidFill>
                  <a:schemeClr val="tx2"/>
                </a:solidFill>
              </a:rPr>
              <a:pPr/>
              <a:t>74</a:t>
            </a:fld>
            <a:endParaRPr lang="it-IT" altLang="it-IT" smtClean="0">
              <a:solidFill>
                <a:schemeClr val="tx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it-IT" altLang="it-IT" smtClean="0"/>
              <a:t>Terzo principio</a:t>
            </a:r>
          </a:p>
        </p:txBody>
      </p:sp>
      <p:sp>
        <p:nvSpPr>
          <p:cNvPr id="3" name="Content Placeholder 2"/>
          <p:cNvSpPr>
            <a:spLocks noGrp="1"/>
          </p:cNvSpPr>
          <p:nvPr>
            <p:ph sz="quarter" idx="1"/>
          </p:nvPr>
        </p:nvSpPr>
        <p:spPr>
          <a:xfrm>
            <a:off x="250825" y="1219200"/>
            <a:ext cx="8642350" cy="4937125"/>
          </a:xfrm>
        </p:spPr>
        <p:txBody>
          <a:bodyPr/>
          <a:lstStyle/>
          <a:p>
            <a:pPr marL="0" indent="0">
              <a:buFont typeface="Wingdings 3" pitchFamily="18" charset="2"/>
              <a:buNone/>
              <a:defRPr/>
            </a:pPr>
            <a:r>
              <a:rPr lang="it-IT" b="1" i="1" dirty="0" smtClean="0"/>
              <a:t>Una diagnosi definitiva in un paziente con artrite precoce dovrebbe essere effettuata solo dopo un'attenta anamnesi ed esame clinico, che dovrebbero anche guidare la richiesta di test di laboratorio e procedure aggiuntive.</a:t>
            </a:r>
          </a:p>
          <a:p>
            <a:pPr marL="0" indent="0">
              <a:buFont typeface="Wingdings 3" pitchFamily="18" charset="2"/>
              <a:buNone/>
              <a:defRPr/>
            </a:pPr>
            <a:endParaRPr lang="it-IT" b="1" i="1" dirty="0"/>
          </a:p>
          <a:p>
            <a:pPr>
              <a:defRPr/>
            </a:pPr>
            <a:r>
              <a:rPr lang="it-IT" sz="2400" dirty="0" smtClean="0"/>
              <a:t>Dopo aver escluso altre cause di gonfiore e dolore alle articolazioni (es. artrite settica, traumi, artrosi, gotta), particolare attenzione dovrebbe essere data all’età, area geografica e viaggi, numero e schema delle articolazioni coinvolte, coinvolgimento assiale/</a:t>
            </a:r>
            <a:r>
              <a:rPr lang="it-IT" sz="2400" dirty="0" err="1" smtClean="0"/>
              <a:t>entesico</a:t>
            </a:r>
            <a:r>
              <a:rPr lang="it-IT" sz="2400" dirty="0" smtClean="0"/>
              <a:t> e caratteristiche extra-articolari (ad es. occhio, pelle, </a:t>
            </a:r>
            <a:r>
              <a:rPr lang="it-IT" sz="2400" dirty="0" err="1" smtClean="0"/>
              <a:t>genitourinale</a:t>
            </a:r>
            <a:r>
              <a:rPr lang="it-IT" sz="2400" dirty="0" smtClean="0"/>
              <a:t>, sintomi gastrointestinali), comprese le infezioni recenti.</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8039AD2-00FD-481D-9050-62891DA2A1DB}" type="slidenum">
              <a:rPr lang="it-IT" altLang="it-IT" smtClean="0">
                <a:solidFill>
                  <a:schemeClr val="tx2"/>
                </a:solidFill>
              </a:rPr>
              <a:pPr/>
              <a:t>75</a:t>
            </a:fld>
            <a:endParaRPr lang="it-IT" altLang="it-IT" smtClean="0">
              <a:solidFill>
                <a:schemeClr val="tx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it-IT" altLang="it-IT" smtClean="0"/>
          </a:p>
        </p:txBody>
      </p:sp>
      <p:sp>
        <p:nvSpPr>
          <p:cNvPr id="86019" name="Content Placeholder 2"/>
          <p:cNvSpPr>
            <a:spLocks noGrp="1"/>
          </p:cNvSpPr>
          <p:nvPr>
            <p:ph sz="quarter" idx="1"/>
          </p:nvPr>
        </p:nvSpPr>
        <p:spPr>
          <a:xfrm>
            <a:off x="457200" y="1219200"/>
            <a:ext cx="8229600" cy="4937125"/>
          </a:xfrm>
        </p:spPr>
        <p:txBody>
          <a:bodyPr/>
          <a:lstStyle/>
          <a:p>
            <a:r>
              <a:rPr lang="it-IT" altLang="it-IT" sz="2800" smtClean="0"/>
              <a:t>Nel 2007 è stato proposto un panel minimo di test di laboratorio che dovrebbe includere</a:t>
            </a:r>
          </a:p>
          <a:p>
            <a:pPr lvl="1"/>
            <a:r>
              <a:rPr lang="it-IT" altLang="it-IT" sz="2400" smtClean="0"/>
              <a:t>Test per la proteina C reattiva (PCR)</a:t>
            </a:r>
          </a:p>
          <a:p>
            <a:pPr lvl="1"/>
            <a:r>
              <a:rPr lang="it-IT" altLang="it-IT" sz="2400" smtClean="0"/>
              <a:t>La velocità di eritrosedimentazione (VES)</a:t>
            </a:r>
            <a:endParaRPr lang="it-IT" altLang="it-IT" sz="2800" smtClean="0"/>
          </a:p>
          <a:p>
            <a:pPr lvl="1"/>
            <a:r>
              <a:rPr lang="it-IT" altLang="it-IT" sz="2500" smtClean="0"/>
              <a:t>Emocromo completo</a:t>
            </a:r>
          </a:p>
          <a:p>
            <a:pPr lvl="1"/>
            <a:r>
              <a:rPr lang="it-IT" altLang="it-IT" sz="2500" smtClean="0"/>
              <a:t>Livelli delle transaminasi, </a:t>
            </a:r>
          </a:p>
          <a:p>
            <a:pPr lvl="1"/>
            <a:r>
              <a:rPr lang="it-IT" altLang="it-IT" sz="2500" smtClean="0"/>
              <a:t>Analisi della funzionalità renale e delle urine</a:t>
            </a:r>
          </a:p>
          <a:p>
            <a:pPr lvl="1"/>
            <a:r>
              <a:rPr lang="it-IT" altLang="it-IT" sz="2500" smtClean="0"/>
              <a:t>Fattore reumatoide</a:t>
            </a:r>
          </a:p>
          <a:p>
            <a:pPr lvl="1"/>
            <a:r>
              <a:rPr lang="it-IT" altLang="it-IT" sz="2500" smtClean="0"/>
              <a:t>Anticorpi anticitrullina</a:t>
            </a:r>
          </a:p>
          <a:p>
            <a:pPr lvl="1"/>
            <a:r>
              <a:rPr lang="it-IT" altLang="it-IT" sz="2500" smtClean="0"/>
              <a:t>Anticorpi anti-nucleo</a:t>
            </a:r>
          </a:p>
          <a:p>
            <a:pPr lvl="1"/>
            <a:endParaRPr lang="it-IT" altLang="it-IT" sz="2500" smtClean="0"/>
          </a:p>
          <a:p>
            <a:endParaRPr lang="it-IT" altLang="it-IT" smtClean="0"/>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4C8A971-1CB2-472C-BF0A-722267918B6D}" type="slidenum">
              <a:rPr lang="it-IT" altLang="it-IT" smtClean="0">
                <a:solidFill>
                  <a:schemeClr val="tx2"/>
                </a:solidFill>
              </a:rPr>
              <a:pPr/>
              <a:t>76</a:t>
            </a:fld>
            <a:endParaRPr lang="it-IT" altLang="it-IT" smtClean="0">
              <a:solidFill>
                <a:schemeClr val="tx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152400"/>
            <a:ext cx="8229600" cy="900113"/>
          </a:xfrm>
        </p:spPr>
        <p:txBody>
          <a:bodyPr/>
          <a:lstStyle/>
          <a:p>
            <a:r>
              <a:rPr lang="it-IT" altLang="it-IT" smtClean="0"/>
              <a:t>3 raccomandazioni su 12</a:t>
            </a:r>
          </a:p>
        </p:txBody>
      </p:sp>
      <p:sp>
        <p:nvSpPr>
          <p:cNvPr id="87043" name="Content Placeholder 2"/>
          <p:cNvSpPr>
            <a:spLocks noGrp="1"/>
          </p:cNvSpPr>
          <p:nvPr>
            <p:ph sz="quarter" idx="1"/>
          </p:nvPr>
        </p:nvSpPr>
        <p:spPr>
          <a:xfrm>
            <a:off x="179388" y="1371600"/>
            <a:ext cx="8785225" cy="4937125"/>
          </a:xfrm>
        </p:spPr>
        <p:txBody>
          <a:bodyPr/>
          <a:lstStyle/>
          <a:p>
            <a:pPr marL="0" indent="0">
              <a:buFont typeface="Wingdings 3" pitchFamily="18" charset="2"/>
              <a:buNone/>
            </a:pPr>
            <a:r>
              <a:rPr lang="en-US" altLang="it-IT" sz="2400" smtClean="0"/>
              <a:t>10. Non-pharmacological interventions, such as dynamic exercises and occupational therapy, should be considered as adjuncts to drug treatment in patients with early arthritis</a:t>
            </a:r>
          </a:p>
          <a:p>
            <a:pPr marL="0" indent="0">
              <a:buFont typeface="Wingdings 3" pitchFamily="18" charset="2"/>
              <a:buNone/>
            </a:pPr>
            <a:endParaRPr lang="en-US" altLang="it-IT" sz="1000" smtClean="0"/>
          </a:p>
          <a:p>
            <a:pPr marL="0" indent="0">
              <a:buFont typeface="Wingdings 3" pitchFamily="18" charset="2"/>
              <a:buNone/>
            </a:pPr>
            <a:r>
              <a:rPr lang="en-US" altLang="it-IT" sz="2400" smtClean="0"/>
              <a:t>11. In patients with early arthritis smoking cessation, dental care, weight control, assessment of vaccination status and management of comorbidities should be part of overall patient care</a:t>
            </a:r>
          </a:p>
          <a:p>
            <a:pPr marL="0" indent="0">
              <a:buFont typeface="Wingdings 3" pitchFamily="18" charset="2"/>
              <a:buNone/>
            </a:pPr>
            <a:endParaRPr lang="en-US" altLang="it-IT" sz="1000" smtClean="0"/>
          </a:p>
          <a:p>
            <a:pPr marL="0" indent="0">
              <a:buFont typeface="Wingdings 3" pitchFamily="18" charset="2"/>
              <a:buNone/>
            </a:pPr>
            <a:r>
              <a:rPr lang="en-US" altLang="it-IT" sz="2400" smtClean="0"/>
              <a:t>12. Patient information concerning the disease, its outcome (including comorbidities) and its treatment is important. Education </a:t>
            </a:r>
            <a:r>
              <a:rPr lang="it-IT" altLang="it-IT" sz="2400" smtClean="0"/>
              <a:t>programmes </a:t>
            </a:r>
            <a:r>
              <a:rPr lang="en-US" altLang="it-IT" sz="2400" smtClean="0"/>
              <a:t>aimed at coping with pain, disability, maintenance of ability to work and social participation may be used as adjunct </a:t>
            </a:r>
            <a:r>
              <a:rPr lang="it-IT" altLang="it-IT" sz="2400" smtClean="0"/>
              <a:t>interventions</a:t>
            </a:r>
            <a:endParaRPr lang="it-IT" altLang="it-IT" smtClean="0"/>
          </a:p>
        </p:txBody>
      </p:sp>
      <p:sp>
        <p:nvSpPr>
          <p:cNvPr id="870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CF18246-3DD4-47DE-B4E3-1186D62849BE}" type="slidenum">
              <a:rPr lang="it-IT" altLang="it-IT" smtClean="0">
                <a:solidFill>
                  <a:schemeClr val="tx2"/>
                </a:solidFill>
              </a:rPr>
              <a:pPr/>
              <a:t>77</a:t>
            </a:fld>
            <a:endParaRPr lang="it-IT" altLang="it-IT" smtClean="0">
              <a:solidFill>
                <a:schemeClr val="tx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404813"/>
            <a:ext cx="8362950" cy="842962"/>
          </a:xfrm>
        </p:spPr>
        <p:txBody>
          <a:bodyPr/>
          <a:lstStyle/>
          <a:p>
            <a:pPr eaLnBrk="1" hangingPunct="1"/>
            <a:r>
              <a:rPr lang="it-IT" altLang="it-IT" b="1" i="1" smtClean="0">
                <a:solidFill>
                  <a:schemeClr val="accent1"/>
                </a:solidFill>
              </a:rPr>
              <a:t>Rieducazione motoria specifica</a:t>
            </a:r>
          </a:p>
        </p:txBody>
      </p:sp>
      <p:sp>
        <p:nvSpPr>
          <p:cNvPr id="8806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645BA18-8AD5-4179-9024-0C97ACE7016E}" type="slidenum">
              <a:rPr lang="it-IT" altLang="it-IT" sz="1000" smtClean="0">
                <a:latin typeface="Arial" charset="0"/>
              </a:rPr>
              <a:pPr/>
              <a:t>78</a:t>
            </a:fld>
            <a:endParaRPr lang="it-IT" altLang="it-IT" sz="1000" smtClean="0">
              <a:latin typeface="Arial" charset="0"/>
            </a:endParaRPr>
          </a:p>
        </p:txBody>
      </p:sp>
      <p:sp>
        <p:nvSpPr>
          <p:cNvPr id="88068" name="Rectangle 3"/>
          <p:cNvSpPr>
            <a:spLocks noGrp="1" noChangeArrowheads="1"/>
          </p:cNvSpPr>
          <p:nvPr>
            <p:ph sz="quarter" idx="1"/>
          </p:nvPr>
        </p:nvSpPr>
        <p:spPr>
          <a:xfrm>
            <a:off x="107950" y="1557338"/>
            <a:ext cx="9001125" cy="4679950"/>
          </a:xfrm>
        </p:spPr>
        <p:txBody>
          <a:bodyPr/>
          <a:lstStyle/>
          <a:p>
            <a:pPr eaLnBrk="1" hangingPunct="1">
              <a:lnSpc>
                <a:spcPct val="80000"/>
              </a:lnSpc>
              <a:buClr>
                <a:srgbClr val="FFC000"/>
              </a:buClr>
            </a:pPr>
            <a:r>
              <a:rPr lang="it-IT" altLang="it-IT" b="1" u="sng" smtClean="0"/>
              <a:t>La rieducazione articolare</a:t>
            </a:r>
            <a:r>
              <a:rPr lang="it-IT" altLang="it-IT" smtClean="0"/>
              <a:t>, </a:t>
            </a:r>
            <a:r>
              <a:rPr lang="it-IT" altLang="it-IT" sz="2800" smtClean="0"/>
              <a:t>che avrà l’obiettivo di riconquistare un range articolare più funzionale possibile;</a:t>
            </a:r>
          </a:p>
          <a:p>
            <a:pPr lvl="1" eaLnBrk="1" hangingPunct="1">
              <a:lnSpc>
                <a:spcPct val="80000"/>
              </a:lnSpc>
              <a:buClr>
                <a:srgbClr val="FFC000"/>
              </a:buClr>
            </a:pPr>
            <a:r>
              <a:rPr lang="it-IT" altLang="it-IT" sz="2400" b="1" u="sng" smtClean="0"/>
              <a:t>prevenzione</a:t>
            </a:r>
            <a:r>
              <a:rPr lang="it-IT" altLang="it-IT" sz="2400" smtClean="0"/>
              <a:t>: economia articolare, riposo e ortesi</a:t>
            </a:r>
          </a:p>
          <a:p>
            <a:pPr lvl="1" eaLnBrk="1" hangingPunct="1">
              <a:lnSpc>
                <a:spcPct val="80000"/>
              </a:lnSpc>
              <a:buClr>
                <a:srgbClr val="FFC000"/>
              </a:buClr>
            </a:pPr>
            <a:r>
              <a:rPr lang="it-IT" altLang="it-IT" sz="2400" b="1" u="sng" smtClean="0"/>
              <a:t>Mobilizzazione passiva, assistita, attiva</a:t>
            </a:r>
            <a:r>
              <a:rPr lang="it-IT" altLang="it-IT" sz="2400" smtClean="0"/>
              <a:t> sotto la soglia del dolore, nel rispetto dei range e degli assi fisiologici, con attenzione a non scatenare la flogosi sinoviale</a:t>
            </a:r>
          </a:p>
          <a:p>
            <a:pPr lvl="1" eaLnBrk="1" hangingPunct="1">
              <a:lnSpc>
                <a:spcPct val="80000"/>
              </a:lnSpc>
              <a:buClr>
                <a:srgbClr val="FFC000"/>
              </a:buClr>
            </a:pPr>
            <a:r>
              <a:rPr lang="it-IT" altLang="it-IT" sz="2400" b="1" u="sng" smtClean="0"/>
              <a:t>Rinforzo muscolare</a:t>
            </a:r>
            <a:r>
              <a:rPr lang="it-IT" altLang="it-IT" sz="2400" smtClean="0"/>
              <a:t>: da evitare in fase di flogosi, anche le classiche contrazioni isometriche perché stressano l’articolazione.</a:t>
            </a:r>
          </a:p>
          <a:p>
            <a:pPr lvl="1" eaLnBrk="1" hangingPunct="1">
              <a:lnSpc>
                <a:spcPct val="80000"/>
              </a:lnSpc>
              <a:buClr>
                <a:srgbClr val="FFC000"/>
              </a:buClr>
            </a:pPr>
            <a:r>
              <a:rPr lang="it-IT" altLang="it-IT" sz="2400" b="1" u="sng" smtClean="0"/>
              <a:t>Manovre di massoterapia</a:t>
            </a:r>
            <a:r>
              <a:rPr lang="it-IT" altLang="it-IT" sz="2400" smtClean="0"/>
              <a:t> per le proprietà sedative, decontratturanti e circolatorie: controindicate in fase di flogosi, da applicare con attenzione anche nelle altre fasi a causa della fragilità generale dei tessuti</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4716463" cy="1125538"/>
          </a:xfrm>
        </p:spPr>
        <p:txBody>
          <a:bodyPr/>
          <a:lstStyle/>
          <a:p>
            <a:pPr eaLnBrk="1" hangingPunct="1"/>
            <a:r>
              <a:rPr lang="it-IT" altLang="it-IT" sz="2800" b="1" i="1" smtClean="0">
                <a:solidFill>
                  <a:schemeClr val="accent1"/>
                </a:solidFill>
              </a:rPr>
              <a:t>Mezzi riabilitativi fisici</a:t>
            </a:r>
            <a:endParaRPr lang="it-IT" altLang="it-IT" sz="2000" i="1" smtClean="0">
              <a:solidFill>
                <a:schemeClr val="accent1"/>
              </a:solidFill>
            </a:endParaRPr>
          </a:p>
        </p:txBody>
      </p:sp>
      <p:sp>
        <p:nvSpPr>
          <p:cNvPr id="89091" name="Rectangle 3"/>
          <p:cNvSpPr>
            <a:spLocks noGrp="1" noChangeArrowheads="1"/>
          </p:cNvSpPr>
          <p:nvPr>
            <p:ph sz="half" idx="2"/>
          </p:nvPr>
        </p:nvSpPr>
        <p:spPr>
          <a:xfrm>
            <a:off x="4500563" y="1125538"/>
            <a:ext cx="4608512" cy="5399087"/>
          </a:xfrm>
        </p:spPr>
        <p:txBody>
          <a:bodyPr/>
          <a:lstStyle/>
          <a:p>
            <a:pPr eaLnBrk="1" hangingPunct="1">
              <a:lnSpc>
                <a:spcPct val="90000"/>
              </a:lnSpc>
            </a:pPr>
            <a:r>
              <a:rPr lang="it-IT" altLang="it-IT" sz="2300" b="1" u="sng" smtClean="0"/>
              <a:t>Crioterapia</a:t>
            </a:r>
            <a:r>
              <a:rPr lang="it-IT" altLang="it-IT" sz="2300" smtClean="0"/>
              <a:t>: soprattutto nelle fasi di poussée, anche per la facile gestione domiciliare;</a:t>
            </a:r>
          </a:p>
          <a:p>
            <a:pPr eaLnBrk="1" hangingPunct="1">
              <a:lnSpc>
                <a:spcPct val="90000"/>
              </a:lnSpc>
            </a:pPr>
            <a:r>
              <a:rPr lang="it-IT" altLang="it-IT" sz="2300" b="1" u="sng" smtClean="0"/>
              <a:t>Idrochinesiterapia</a:t>
            </a:r>
            <a:r>
              <a:rPr lang="it-IT" altLang="it-IT" sz="2300" smtClean="0"/>
              <a:t>: per la facilitazione alla mobilizzazione grazie alla spinta dell’acqua, grazie alla quale le sollecitazioni articolari risultano alleggerite; in particolare trova indicazione l’idrochinesiterapia </a:t>
            </a:r>
            <a:r>
              <a:rPr lang="it-IT" altLang="it-IT" sz="2300" b="1" u="sng" smtClean="0"/>
              <a:t>in acqua termale</a:t>
            </a:r>
            <a:r>
              <a:rPr lang="it-IT" altLang="it-IT" sz="2300" smtClean="0"/>
              <a:t>, non in fase di flogosi.</a:t>
            </a:r>
          </a:p>
          <a:p>
            <a:pPr eaLnBrk="1" hangingPunct="1">
              <a:lnSpc>
                <a:spcPct val="90000"/>
              </a:lnSpc>
            </a:pPr>
            <a:r>
              <a:rPr lang="it-IT" altLang="it-IT" sz="2300" b="1" u="sng" smtClean="0"/>
              <a:t>Terapia fisica</a:t>
            </a:r>
            <a:r>
              <a:rPr lang="it-IT" altLang="it-IT" sz="2300" smtClean="0"/>
              <a:t>: </a:t>
            </a:r>
            <a:r>
              <a:rPr lang="it-IT" altLang="it-IT" sz="2300" u="sng" smtClean="0"/>
              <a:t>elettroterapia antalgica, lasertp, magnetotp</a:t>
            </a:r>
            <a:r>
              <a:rPr lang="it-IT" altLang="it-IT" sz="2300" smtClean="0"/>
              <a:t>. </a:t>
            </a:r>
            <a:r>
              <a:rPr lang="it-IT" altLang="it-IT" sz="2300" b="1" u="sng" smtClean="0"/>
              <a:t>Ultrasuoni</a:t>
            </a:r>
            <a:r>
              <a:rPr lang="it-IT" altLang="it-IT" sz="2300" smtClean="0"/>
              <a:t> per l’azione fibrinolitica rispetto al panno sinoviale, non in fase di flogosi</a:t>
            </a:r>
          </a:p>
        </p:txBody>
      </p:sp>
      <p:sp>
        <p:nvSpPr>
          <p:cNvPr id="890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55DF074-B961-4EF3-AA5E-17FBA45C9617}" type="slidenum">
              <a:rPr lang="it-IT" altLang="it-IT" sz="1000" smtClean="0">
                <a:latin typeface="Arial" charset="0"/>
              </a:rPr>
              <a:pPr/>
              <a:t>79</a:t>
            </a:fld>
            <a:endParaRPr lang="it-IT" altLang="it-IT" sz="1000" smtClean="0">
              <a:latin typeface="Arial" charset="0"/>
            </a:endParaRPr>
          </a:p>
        </p:txBody>
      </p:sp>
      <p:pic>
        <p:nvPicPr>
          <p:cNvPr id="89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3960813" cy="26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0" y="3927475"/>
            <a:ext cx="4211638" cy="2216150"/>
          </a:xfrm>
          <a:prstGeom prst="rect">
            <a:avLst/>
          </a:prstGeom>
          <a:noFill/>
        </p:spPr>
        <p:txBody>
          <a:bodyPr>
            <a:spAutoFit/>
          </a:bodyPr>
          <a:lstStyle/>
          <a:p>
            <a:pPr marL="285750" indent="-285750">
              <a:buFont typeface="Wingdings" pitchFamily="2" charset="2"/>
              <a:buChar char="Ø"/>
              <a:defRPr/>
            </a:pPr>
            <a:r>
              <a:rPr lang="it-IT" sz="2300" b="1" dirty="0">
                <a:latin typeface="+mn-lt"/>
              </a:rPr>
              <a:t>Termoterapia:  </a:t>
            </a:r>
            <a:r>
              <a:rPr lang="it-IT" sz="2300" dirty="0">
                <a:latin typeface="+mn-lt"/>
              </a:rPr>
              <a:t>in passato utilizzati spesso  impacchi di paraffina.  Ora più raramente.  </a:t>
            </a:r>
          </a:p>
          <a:p>
            <a:pPr>
              <a:defRPr/>
            </a:pPr>
            <a:r>
              <a:rPr lang="it-IT" sz="2300" dirty="0">
                <a:latin typeface="+mn-lt"/>
              </a:rPr>
              <a:t>Alcuni soggetti trovano giovamento  da impacchi caldi prima di esercizi di movimento.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6063" y="49213"/>
            <a:ext cx="8362950" cy="1143000"/>
          </a:xfrm>
        </p:spPr>
        <p:txBody>
          <a:bodyPr/>
          <a:lstStyle/>
          <a:p>
            <a:pPr eaLnBrk="1" hangingPunct="1"/>
            <a:r>
              <a:rPr lang="it-IT" altLang="it-IT" b="1" smtClean="0">
                <a:solidFill>
                  <a:schemeClr val="accent1"/>
                </a:solidFill>
              </a:rPr>
              <a:t>esordio</a:t>
            </a:r>
          </a:p>
        </p:txBody>
      </p:sp>
      <p:sp>
        <p:nvSpPr>
          <p:cNvPr id="16387" name="Rectangle 3"/>
          <p:cNvSpPr>
            <a:spLocks noGrp="1" noChangeArrowheads="1"/>
          </p:cNvSpPr>
          <p:nvPr>
            <p:ph type="body" sz="half" idx="1"/>
          </p:nvPr>
        </p:nvSpPr>
        <p:spPr>
          <a:xfrm>
            <a:off x="179388" y="1557338"/>
            <a:ext cx="4033837" cy="5029200"/>
          </a:xfrm>
        </p:spPr>
        <p:txBody>
          <a:bodyPr/>
          <a:lstStyle/>
          <a:p>
            <a:pPr eaLnBrk="1" hangingPunct="1"/>
            <a:r>
              <a:rPr lang="it-IT" altLang="it-IT" sz="2400" b="1" u="sng" smtClean="0"/>
              <a:t>Estremamente variabile</a:t>
            </a:r>
            <a:r>
              <a:rPr lang="it-IT" altLang="it-IT" sz="2400" smtClean="0"/>
              <a:t>: nella maggior parte dei casi, poliartrite simmetrica con coinvolgimento iniziale di mani e piedi, progressivamente articolazioni prossimali</a:t>
            </a:r>
          </a:p>
          <a:p>
            <a:pPr eaLnBrk="1" hangingPunct="1"/>
            <a:r>
              <a:rPr lang="it-IT" altLang="it-IT" sz="2400" smtClean="0">
                <a:sym typeface="Wingdings" pitchFamily="2" charset="2"/>
              </a:rPr>
              <a:t> </a:t>
            </a:r>
            <a:r>
              <a:rPr lang="it-IT" altLang="it-IT" sz="2400" b="1" u="sng" smtClean="0">
                <a:sym typeface="Wingdings" pitchFamily="2" charset="2"/>
              </a:rPr>
              <a:t>andamento centripeto</a:t>
            </a:r>
          </a:p>
          <a:p>
            <a:pPr eaLnBrk="1" hangingPunct="1"/>
            <a:r>
              <a:rPr lang="it-IT" altLang="it-IT" sz="2400" smtClean="0">
                <a:sym typeface="Wingdings" pitchFamily="2" charset="2"/>
              </a:rPr>
              <a:t>Ma sono possibili esordi sistemici, esordi mono-oligoarticolari…</a:t>
            </a:r>
          </a:p>
        </p:txBody>
      </p:sp>
      <p:pic>
        <p:nvPicPr>
          <p:cNvPr id="16388" name="Picture 5" descr="image0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08513" y="260350"/>
            <a:ext cx="4176712" cy="2941638"/>
          </a:xfrm>
          <a:noFill/>
        </p:spPr>
      </p:pic>
      <p:sp>
        <p:nvSpPr>
          <p:cNvPr id="1638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8BA510E-20F5-457D-9ADB-0F4D524E41AA}" type="slidenum">
              <a:rPr lang="it-IT" altLang="it-IT" sz="1000" smtClean="0">
                <a:latin typeface="Arial" charset="0"/>
              </a:rPr>
              <a:pPr/>
              <a:t>8</a:t>
            </a:fld>
            <a:endParaRPr lang="it-IT" altLang="it-IT" sz="1000" smtClean="0">
              <a:latin typeface="Arial" charset="0"/>
            </a:endParaRPr>
          </a:p>
        </p:txBody>
      </p:sp>
      <p:sp>
        <p:nvSpPr>
          <p:cNvPr id="16390" name="Text Box 6"/>
          <p:cNvSpPr txBox="1">
            <a:spLocks noChangeArrowheads="1"/>
          </p:cNvSpPr>
          <p:nvPr/>
        </p:nvSpPr>
        <p:spPr bwMode="auto">
          <a:xfrm>
            <a:off x="5848350" y="4891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p>
        </p:txBody>
      </p:sp>
      <p:sp>
        <p:nvSpPr>
          <p:cNvPr id="16391" name="Text Box 7"/>
          <p:cNvSpPr txBox="1">
            <a:spLocks noChangeArrowheads="1"/>
          </p:cNvSpPr>
          <p:nvPr/>
        </p:nvSpPr>
        <p:spPr bwMode="auto">
          <a:xfrm>
            <a:off x="4500563" y="3562350"/>
            <a:ext cx="43926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bg2"/>
              </a:buClr>
              <a:buSzPct val="70000"/>
              <a:buFont typeface="Wingdings" pitchFamily="2" charset="2"/>
              <a:buNone/>
            </a:pPr>
            <a:r>
              <a:rPr lang="it-IT" altLang="it-IT" sz="2400" b="1" u="sng">
                <a:sym typeface="Wingdings" pitchFamily="2" charset="2"/>
              </a:rPr>
              <a:t>Sintomi</a:t>
            </a:r>
            <a:r>
              <a:rPr lang="it-IT" altLang="it-IT" sz="2400">
                <a:sym typeface="Wingdings" pitchFamily="2" charset="2"/>
              </a:rPr>
              <a:t> più frequenti e caratteristici: </a:t>
            </a:r>
          </a:p>
          <a:p>
            <a:pPr eaLnBrk="1" hangingPunct="1">
              <a:spcBef>
                <a:spcPct val="20000"/>
              </a:spcBef>
              <a:buClr>
                <a:schemeClr val="bg2"/>
              </a:buClr>
              <a:buSzPct val="70000"/>
              <a:buFont typeface="Wingdings" pitchFamily="2" charset="2"/>
              <a:buNone/>
            </a:pPr>
            <a:r>
              <a:rPr lang="it-IT" altLang="it-IT" sz="2400" b="1" u="sng">
                <a:sym typeface="Wingdings" pitchFamily="2" charset="2"/>
              </a:rPr>
              <a:t>dolore e rigidità</a:t>
            </a:r>
            <a:r>
              <a:rPr lang="it-IT" altLang="it-IT" sz="2400">
                <a:sym typeface="Wingdings" pitchFamily="2" charset="2"/>
              </a:rPr>
              <a:t> articolare, più pronunciata dopo lunga</a:t>
            </a:r>
          </a:p>
          <a:p>
            <a:pPr eaLnBrk="1" hangingPunct="1">
              <a:spcBef>
                <a:spcPct val="20000"/>
              </a:spcBef>
              <a:buClr>
                <a:schemeClr val="bg2"/>
              </a:buClr>
              <a:buSzPct val="70000"/>
              <a:buFont typeface="Wingdings" pitchFamily="2" charset="2"/>
              <a:buNone/>
            </a:pPr>
            <a:r>
              <a:rPr lang="it-IT" altLang="it-IT" sz="2400">
                <a:sym typeface="Wingdings" pitchFamily="2" charset="2"/>
              </a:rPr>
              <a:t> inattività e al mattino (morning stiffness generalmente almeno 1 ora)</a:t>
            </a:r>
            <a:endParaRPr lang="it-IT" altLang="it-IT" sz="2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115888"/>
            <a:ext cx="8229600" cy="936625"/>
          </a:xfrm>
        </p:spPr>
        <p:txBody>
          <a:bodyPr>
            <a:normAutofit/>
          </a:bodyPr>
          <a:lstStyle/>
          <a:p>
            <a:pPr eaLnBrk="1" fontAlgn="auto" hangingPunct="1">
              <a:spcAft>
                <a:spcPts val="0"/>
              </a:spcAft>
              <a:defRPr/>
            </a:pPr>
            <a:r>
              <a:rPr lang="it-IT" b="1" i="1" dirty="0" smtClean="0">
                <a:solidFill>
                  <a:schemeClr val="accent1"/>
                </a:solidFill>
              </a:rPr>
              <a:t>Trattamento per fasi:</a:t>
            </a:r>
            <a:endParaRPr lang="it-IT" b="1" i="1" u="sng" dirty="0" smtClean="0">
              <a:solidFill>
                <a:schemeClr val="accent1"/>
              </a:solidFill>
              <a:effectLst>
                <a:outerShdw blurRad="38100" dist="38100" dir="2700000" algn="tl">
                  <a:srgbClr val="C0C0C0"/>
                </a:outerShdw>
              </a:effectLst>
            </a:endParaRPr>
          </a:p>
        </p:txBody>
      </p:sp>
      <p:sp>
        <p:nvSpPr>
          <p:cNvPr id="9011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504D2C8-CF1D-4735-9601-75375BE9C497}" type="slidenum">
              <a:rPr lang="it-IT" altLang="it-IT" sz="1000" smtClean="0">
                <a:latin typeface="Arial" charset="0"/>
              </a:rPr>
              <a:pPr/>
              <a:t>80</a:t>
            </a:fld>
            <a:endParaRPr lang="it-IT" altLang="it-IT" sz="1000" smtClean="0">
              <a:latin typeface="Arial" charset="0"/>
            </a:endParaRPr>
          </a:p>
        </p:txBody>
      </p:sp>
      <p:sp>
        <p:nvSpPr>
          <p:cNvPr id="90116" name="Rectangle 3"/>
          <p:cNvSpPr>
            <a:spLocks noGrp="1" noChangeArrowheads="1"/>
          </p:cNvSpPr>
          <p:nvPr>
            <p:ph sz="quarter" idx="1"/>
          </p:nvPr>
        </p:nvSpPr>
        <p:spPr>
          <a:xfrm>
            <a:off x="250825" y="2060575"/>
            <a:ext cx="8713788" cy="4392613"/>
          </a:xfrm>
        </p:spPr>
        <p:txBody>
          <a:bodyPr/>
          <a:lstStyle/>
          <a:p>
            <a:pPr marL="609600" indent="-609600" eaLnBrk="1" hangingPunct="1">
              <a:buClr>
                <a:schemeClr val="tx2"/>
              </a:buClr>
              <a:buFont typeface="Wingdings" pitchFamily="2" charset="2"/>
              <a:buNone/>
            </a:pPr>
            <a:r>
              <a:rPr lang="it-IT" altLang="it-IT" sz="3600" b="1" u="sng" smtClean="0"/>
              <a:t>Specifico motorio in fase acuta:</a:t>
            </a:r>
          </a:p>
          <a:p>
            <a:pPr marL="609600" indent="-609600" eaLnBrk="1" hangingPunct="1">
              <a:buClr>
                <a:schemeClr val="tx2"/>
              </a:buClr>
              <a:buFont typeface="Wingdings" pitchFamily="2" charset="2"/>
              <a:buAutoNum type="arabicPeriod"/>
            </a:pPr>
            <a:r>
              <a:rPr lang="it-IT" altLang="it-IT" b="1" smtClean="0"/>
              <a:t>Flogosi articolare: </a:t>
            </a:r>
            <a:r>
              <a:rPr lang="it-IT" altLang="it-IT" smtClean="0"/>
              <a:t>tumefazione, dolore, ipofunzionalità, aumento della temperatura e rossore, scarsa informatività articolare</a:t>
            </a:r>
          </a:p>
          <a:p>
            <a:pPr marL="609600" indent="-609600" eaLnBrk="1" hangingPunct="1">
              <a:buClr>
                <a:schemeClr val="tx2"/>
              </a:buClr>
              <a:buFont typeface="Wingdings" pitchFamily="2" charset="2"/>
              <a:buAutoNum type="arabicPeriod"/>
            </a:pPr>
            <a:r>
              <a:rPr lang="it-IT" altLang="it-IT" b="1" smtClean="0"/>
              <a:t>Ipostenia e contratture muscolari</a:t>
            </a:r>
          </a:p>
          <a:p>
            <a:pPr marL="609600" indent="-609600" eaLnBrk="1" hangingPunct="1">
              <a:buClr>
                <a:schemeClr val="tx2"/>
              </a:buClr>
              <a:buFont typeface="Wingdings" pitchFamily="2" charset="2"/>
              <a:buAutoNum type="arabicPeriod"/>
            </a:pPr>
            <a:r>
              <a:rPr lang="it-IT" altLang="it-IT" smtClean="0"/>
              <a:t>Rischio di </a:t>
            </a:r>
            <a:r>
              <a:rPr lang="it-IT" altLang="it-IT" b="1" smtClean="0"/>
              <a:t>atteggiamenti posturali viziati</a:t>
            </a:r>
            <a:r>
              <a:rPr lang="it-IT" altLang="it-IT" smtClean="0"/>
              <a:t> antalgici e successive deformità articolari</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it-IT" altLang="it-IT" b="1" smtClean="0">
                <a:solidFill>
                  <a:schemeClr val="accent1"/>
                </a:solidFill>
              </a:rPr>
              <a:t>Obiettivi e strumenti fase acuta</a:t>
            </a:r>
          </a:p>
        </p:txBody>
      </p:sp>
      <p:sp>
        <p:nvSpPr>
          <p:cNvPr id="9113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5ABEDB7-3653-493A-B0EB-136F4C926B35}" type="slidenum">
              <a:rPr lang="it-IT" altLang="it-IT" sz="1000" smtClean="0">
                <a:latin typeface="Arial" charset="0"/>
              </a:rPr>
              <a:pPr/>
              <a:t>81</a:t>
            </a:fld>
            <a:endParaRPr lang="it-IT" altLang="it-IT" sz="1000" smtClean="0">
              <a:latin typeface="Arial" charset="0"/>
            </a:endParaRPr>
          </a:p>
        </p:txBody>
      </p:sp>
      <p:sp>
        <p:nvSpPr>
          <p:cNvPr id="74756" name="Rectangle 3"/>
          <p:cNvSpPr>
            <a:spLocks noGrp="1" noChangeArrowheads="1"/>
          </p:cNvSpPr>
          <p:nvPr>
            <p:ph sz="quarter" idx="1"/>
          </p:nvPr>
        </p:nvSpPr>
        <p:spPr>
          <a:xfrm>
            <a:off x="192088" y="1341438"/>
            <a:ext cx="8759825" cy="5127625"/>
          </a:xfrm>
        </p:spPr>
        <p:txBody>
          <a:bodyPr/>
          <a:lstStyle/>
          <a:p>
            <a:pPr marL="1004888" lvl="1" indent="-533400" eaLnBrk="1" hangingPunct="1">
              <a:buClr>
                <a:srgbClr val="66FF33"/>
              </a:buClr>
              <a:buFont typeface="Wingdings" panose="05000000000000000000" pitchFamily="2" charset="2"/>
              <a:buAutoNum type="arabicPeriod"/>
              <a:defRPr/>
            </a:pPr>
            <a:r>
              <a:rPr lang="it-IT" altLang="it-IT" sz="2400" b="1" u="sng" dirty="0" smtClean="0"/>
              <a:t>Ridurre i fenomeni infiammatori:</a:t>
            </a:r>
          </a:p>
          <a:p>
            <a:pPr lvl="2" eaLnBrk="1" hangingPunct="1">
              <a:buClr>
                <a:srgbClr val="66FF33"/>
              </a:buClr>
              <a:buFont typeface="Wingdings" panose="05000000000000000000" pitchFamily="2" charset="2"/>
              <a:buChar char="n"/>
              <a:defRPr/>
            </a:pPr>
            <a:r>
              <a:rPr lang="it-IT" altLang="it-IT" dirty="0" smtClean="0"/>
              <a:t>terapia farmacologica di base</a:t>
            </a:r>
          </a:p>
          <a:p>
            <a:pPr lvl="2" eaLnBrk="1" hangingPunct="1">
              <a:buClr>
                <a:srgbClr val="66FF33"/>
              </a:buClr>
              <a:buFont typeface="Wingdings" panose="05000000000000000000" pitchFamily="2" charset="2"/>
              <a:buChar char="n"/>
              <a:defRPr/>
            </a:pPr>
            <a:r>
              <a:rPr lang="it-IT" altLang="it-IT" dirty="0" smtClean="0"/>
              <a:t>Riposo (generale e articolare): utilizzo di ortesi</a:t>
            </a:r>
          </a:p>
          <a:p>
            <a:pPr lvl="2" eaLnBrk="1" hangingPunct="1">
              <a:buClr>
                <a:srgbClr val="66FF33"/>
              </a:buClr>
              <a:buFont typeface="Wingdings" panose="05000000000000000000" pitchFamily="2" charset="2"/>
              <a:buChar char="n"/>
              <a:defRPr/>
            </a:pPr>
            <a:r>
              <a:rPr lang="it-IT" altLang="it-IT" dirty="0" smtClean="0"/>
              <a:t>Crioterapia e terapie fisiche (ad es. TENS)</a:t>
            </a:r>
          </a:p>
          <a:p>
            <a:pPr marL="593725" lvl="2" indent="0" eaLnBrk="1" hangingPunct="1">
              <a:buClr>
                <a:srgbClr val="66FF33"/>
              </a:buClr>
              <a:buFont typeface="Wingdings 3" pitchFamily="18" charset="2"/>
              <a:buNone/>
              <a:defRPr/>
            </a:pPr>
            <a:endParaRPr lang="it-IT" altLang="it-IT" dirty="0" smtClean="0"/>
          </a:p>
          <a:p>
            <a:pPr marL="1004888" lvl="1" indent="-533400" eaLnBrk="1" hangingPunct="1">
              <a:buClr>
                <a:srgbClr val="66FF33"/>
              </a:buClr>
              <a:buFont typeface="Wingdings" panose="05000000000000000000" pitchFamily="2" charset="2"/>
              <a:buAutoNum type="arabicPeriod"/>
              <a:defRPr/>
            </a:pPr>
            <a:r>
              <a:rPr lang="it-IT" altLang="it-IT" sz="2400" b="1" u="sng" dirty="0" smtClean="0"/>
              <a:t>Prevenire l’ipotrofia e superare le contratture</a:t>
            </a:r>
          </a:p>
          <a:p>
            <a:pPr lvl="2" eaLnBrk="1" hangingPunct="1">
              <a:buClr>
                <a:srgbClr val="66FF33"/>
              </a:buClr>
              <a:buFont typeface="Wingdings" panose="05000000000000000000" pitchFamily="2" charset="2"/>
              <a:buChar char="n"/>
              <a:defRPr/>
            </a:pPr>
            <a:r>
              <a:rPr lang="it-IT" altLang="it-IT" dirty="0" smtClean="0"/>
              <a:t>Contrazioni isometriche (pro e contro)</a:t>
            </a:r>
          </a:p>
          <a:p>
            <a:pPr lvl="2" eaLnBrk="1" hangingPunct="1">
              <a:buClr>
                <a:srgbClr val="66FF33"/>
              </a:buClr>
              <a:buFont typeface="Wingdings" panose="05000000000000000000" pitchFamily="2" charset="2"/>
              <a:buChar char="n"/>
              <a:defRPr/>
            </a:pPr>
            <a:r>
              <a:rPr lang="it-IT" altLang="it-IT" dirty="0" smtClean="0"/>
              <a:t>Esercizi ETC in 1° </a:t>
            </a:r>
          </a:p>
          <a:p>
            <a:pPr marL="593725" lvl="2" indent="0" eaLnBrk="1" hangingPunct="1">
              <a:buClr>
                <a:srgbClr val="66FF33"/>
              </a:buClr>
              <a:buFont typeface="Wingdings 3" pitchFamily="18" charset="2"/>
              <a:buNone/>
              <a:defRPr/>
            </a:pPr>
            <a:endParaRPr lang="it-IT" altLang="it-IT" dirty="0" smtClean="0"/>
          </a:p>
          <a:p>
            <a:pPr marL="1004888" lvl="1" indent="-533400" eaLnBrk="1" hangingPunct="1">
              <a:buClr>
                <a:srgbClr val="66FF33"/>
              </a:buClr>
              <a:buFont typeface="Wingdings" panose="05000000000000000000" pitchFamily="2" charset="2"/>
              <a:buAutoNum type="arabicPeriod"/>
              <a:defRPr/>
            </a:pPr>
            <a:r>
              <a:rPr lang="it-IT" altLang="it-IT" sz="2400" b="1" u="sng" dirty="0" smtClean="0"/>
              <a:t>evitare la comparsa degli atteggiamenti viziati:</a:t>
            </a:r>
          </a:p>
          <a:p>
            <a:pPr lvl="2" eaLnBrk="1" hangingPunct="1">
              <a:buClr>
                <a:srgbClr val="66FF33"/>
              </a:buClr>
              <a:buFont typeface="Wingdings" panose="05000000000000000000" pitchFamily="2" charset="2"/>
              <a:buChar char="n"/>
              <a:defRPr/>
            </a:pPr>
            <a:r>
              <a:rPr lang="it-IT" altLang="it-IT" dirty="0" smtClean="0"/>
              <a:t>Educazione all’economia articolare</a:t>
            </a:r>
          </a:p>
          <a:p>
            <a:pPr lvl="2" eaLnBrk="1" hangingPunct="1">
              <a:buClr>
                <a:srgbClr val="66FF33"/>
              </a:buClr>
              <a:buFont typeface="Wingdings" panose="05000000000000000000" pitchFamily="2" charset="2"/>
              <a:buChar char="n"/>
              <a:defRPr/>
            </a:pPr>
            <a:r>
              <a:rPr lang="it-IT" altLang="it-IT" dirty="0" smtClean="0"/>
              <a:t>Utilizzo di ortesi</a:t>
            </a:r>
          </a:p>
          <a:p>
            <a:pPr lvl="2" eaLnBrk="1" hangingPunct="1">
              <a:buClr>
                <a:srgbClr val="66FF33"/>
              </a:buClr>
              <a:buFont typeface="Wingdings" panose="05000000000000000000" pitchFamily="2" charset="2"/>
              <a:buChar char="n"/>
              <a:defRPr/>
            </a:pPr>
            <a:r>
              <a:rPr lang="it-IT" altLang="it-IT" dirty="0" smtClean="0"/>
              <a:t>Cauta mobilizzazione nel rispetto degli assi fisiologici</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0825" y="404813"/>
            <a:ext cx="8642350" cy="663575"/>
          </a:xfrm>
        </p:spPr>
        <p:txBody>
          <a:bodyPr/>
          <a:lstStyle/>
          <a:p>
            <a:pPr eaLnBrk="1" hangingPunct="1"/>
            <a:r>
              <a:rPr lang="it-IT" altLang="it-IT" b="1" smtClean="0">
                <a:solidFill>
                  <a:schemeClr val="accent1"/>
                </a:solidFill>
              </a:rPr>
              <a:t>Esercizio Terapeutico Conoscitivo</a:t>
            </a:r>
          </a:p>
        </p:txBody>
      </p:sp>
      <p:sp>
        <p:nvSpPr>
          <p:cNvPr id="9216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25A35D7-FF86-4F6C-81B2-EDF0F8CD3D1D}" type="slidenum">
              <a:rPr lang="it-IT" altLang="it-IT" sz="1000" smtClean="0">
                <a:latin typeface="Arial" charset="0"/>
              </a:rPr>
              <a:pPr/>
              <a:t>82</a:t>
            </a:fld>
            <a:endParaRPr lang="it-IT" altLang="it-IT" sz="1000" smtClean="0">
              <a:latin typeface="Arial" charset="0"/>
            </a:endParaRPr>
          </a:p>
        </p:txBody>
      </p:sp>
      <p:sp>
        <p:nvSpPr>
          <p:cNvPr id="139267" name="Rectangle 3"/>
          <p:cNvSpPr>
            <a:spLocks noGrp="1" noChangeArrowheads="1"/>
          </p:cNvSpPr>
          <p:nvPr>
            <p:ph sz="quarter" idx="1"/>
          </p:nvPr>
        </p:nvSpPr>
        <p:spPr>
          <a:xfrm>
            <a:off x="457200" y="1828800"/>
            <a:ext cx="8229600" cy="4695825"/>
          </a:xfrm>
        </p:spPr>
        <p:txBody>
          <a:bodyPr>
            <a:normAutofit/>
          </a:bodyPr>
          <a:lstStyle/>
          <a:p>
            <a:pPr marL="274320" indent="-274320" eaLnBrk="1" fontAlgn="auto" hangingPunct="1">
              <a:lnSpc>
                <a:spcPct val="90000"/>
              </a:lnSpc>
              <a:spcAft>
                <a:spcPts val="0"/>
              </a:spcAft>
              <a:buFont typeface="Wingdings 3"/>
              <a:buChar char=""/>
              <a:defRPr/>
            </a:pPr>
            <a:r>
              <a:rPr lang="it-IT" b="1" u="sng" dirty="0" smtClean="0"/>
              <a:t>Teoria cognitiva della riabilitazione</a:t>
            </a:r>
            <a:r>
              <a:rPr lang="it-IT" dirty="0" smtClean="0"/>
              <a:t>:</a:t>
            </a:r>
          </a:p>
          <a:p>
            <a:pPr marL="548640" lvl="1" indent="-274320" eaLnBrk="1" fontAlgn="auto" hangingPunct="1">
              <a:lnSpc>
                <a:spcPct val="90000"/>
              </a:lnSpc>
              <a:spcAft>
                <a:spcPts val="0"/>
              </a:spcAft>
              <a:buFont typeface="Wingdings" pitchFamily="2" charset="2"/>
              <a:buNone/>
              <a:defRPr/>
            </a:pPr>
            <a:r>
              <a:rPr lang="it-IT" i="1" dirty="0" smtClean="0"/>
              <a:t>“ritiene che l’entità e il livello qualitativo del recupero, sia spontaneo che guidato dall’intervento riabilitativo, vengano determinati dal </a:t>
            </a:r>
            <a:r>
              <a:rPr lang="it-IT" b="1" i="1" dirty="0" smtClean="0">
                <a:effectLst>
                  <a:outerShdw blurRad="38100" dist="38100" dir="2700000" algn="tl">
                    <a:srgbClr val="C0C0C0"/>
                  </a:outerShdw>
                </a:effectLst>
              </a:rPr>
              <a:t>tipo dei processi cognitivi attivati e dalla modalità della loro attivazione”</a:t>
            </a:r>
          </a:p>
          <a:p>
            <a:pPr marL="274320" indent="-274320" eaLnBrk="1" fontAlgn="auto" hangingPunct="1">
              <a:lnSpc>
                <a:spcPct val="90000"/>
              </a:lnSpc>
              <a:spcAft>
                <a:spcPts val="0"/>
              </a:spcAft>
              <a:buFont typeface="Wingdings 3"/>
              <a:buChar char=""/>
              <a:defRPr/>
            </a:pPr>
            <a:r>
              <a:rPr lang="it-IT" dirty="0" smtClean="0"/>
              <a:t>Processi cognitivi importanti per il </a:t>
            </a:r>
            <a:r>
              <a:rPr lang="it-IT" dirty="0" err="1" smtClean="0"/>
              <a:t>riabilitatore</a:t>
            </a:r>
            <a:r>
              <a:rPr lang="it-IT" dirty="0" smtClean="0"/>
              <a:t> saranno: la percezione, l’attenzione, la memoria, la visione, il linguaggio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it-IT" altLang="it-IT" smtClean="0">
                <a:solidFill>
                  <a:schemeClr val="accent1"/>
                </a:solidFill>
              </a:rPr>
              <a:t>E.T.C. e recupero</a:t>
            </a:r>
          </a:p>
        </p:txBody>
      </p:sp>
      <p:sp>
        <p:nvSpPr>
          <p:cNvPr id="9318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9F83F64-00D6-444C-B062-1449B191A1DC}" type="slidenum">
              <a:rPr lang="it-IT" altLang="it-IT" sz="1000" smtClean="0">
                <a:latin typeface="Arial" charset="0"/>
              </a:rPr>
              <a:pPr/>
              <a:t>83</a:t>
            </a:fld>
            <a:endParaRPr lang="it-IT" altLang="it-IT" sz="1000" smtClean="0">
              <a:latin typeface="Arial" charset="0"/>
            </a:endParaRPr>
          </a:p>
        </p:txBody>
      </p:sp>
      <p:sp>
        <p:nvSpPr>
          <p:cNvPr id="93188" name="Rectangle 3"/>
          <p:cNvSpPr>
            <a:spLocks noGrp="1" noChangeArrowheads="1"/>
          </p:cNvSpPr>
          <p:nvPr>
            <p:ph sz="quarter" idx="1"/>
          </p:nvPr>
        </p:nvSpPr>
        <p:spPr>
          <a:xfrm>
            <a:off x="457200" y="2349500"/>
            <a:ext cx="8229600" cy="3781425"/>
          </a:xfrm>
        </p:spPr>
        <p:txBody>
          <a:bodyPr/>
          <a:lstStyle/>
          <a:p>
            <a:pPr eaLnBrk="1" hangingPunct="1"/>
            <a:r>
              <a:rPr lang="it-IT" altLang="it-IT" sz="3600" i="1" smtClean="0"/>
              <a:t>“All’interno di questo modo di vedere, il recupero non è altro che </a:t>
            </a:r>
            <a:r>
              <a:rPr lang="it-IT" altLang="it-IT" sz="3600" b="1" i="1" u="sng" smtClean="0"/>
              <a:t>una modalità di apprendimento che si svolge in situazione di patologia”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it-IT" altLang="it-IT" smtClean="0">
                <a:solidFill>
                  <a:schemeClr val="accent1"/>
                </a:solidFill>
              </a:rPr>
              <a:t>Caratteristiche esercizi di 1°</a:t>
            </a:r>
          </a:p>
        </p:txBody>
      </p:sp>
      <p:sp>
        <p:nvSpPr>
          <p:cNvPr id="9421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1135762-6DD3-4386-829A-0AAAF895EBC7}" type="slidenum">
              <a:rPr lang="it-IT" altLang="it-IT" sz="1000" smtClean="0">
                <a:latin typeface="Arial" charset="0"/>
              </a:rPr>
              <a:pPr/>
              <a:t>84</a:t>
            </a:fld>
            <a:endParaRPr lang="it-IT" altLang="it-IT" sz="1000" smtClean="0">
              <a:latin typeface="Arial" charset="0"/>
            </a:endParaRPr>
          </a:p>
        </p:txBody>
      </p:sp>
      <p:sp>
        <p:nvSpPr>
          <p:cNvPr id="94212" name="Rectangle 3"/>
          <p:cNvSpPr>
            <a:spLocks noGrp="1" noChangeArrowheads="1"/>
          </p:cNvSpPr>
          <p:nvPr>
            <p:ph sz="quarter" idx="1"/>
          </p:nvPr>
        </p:nvSpPr>
        <p:spPr>
          <a:xfrm>
            <a:off x="323850" y="2492375"/>
            <a:ext cx="8569325" cy="3816350"/>
          </a:xfrm>
        </p:spPr>
        <p:txBody>
          <a:bodyPr/>
          <a:lstStyle/>
          <a:p>
            <a:pPr eaLnBrk="1" hangingPunct="1">
              <a:buClr>
                <a:srgbClr val="FFC000"/>
              </a:buClr>
            </a:pPr>
            <a:r>
              <a:rPr lang="it-IT" altLang="it-IT" smtClean="0"/>
              <a:t>Assenza di richieste di movimento volontario</a:t>
            </a:r>
          </a:p>
          <a:p>
            <a:pPr eaLnBrk="1" hangingPunct="1">
              <a:buClr>
                <a:srgbClr val="FFC000"/>
              </a:buClr>
            </a:pPr>
            <a:r>
              <a:rPr lang="it-IT" altLang="it-IT" smtClean="0"/>
              <a:t>Riconoscimento ad occhi chiusi</a:t>
            </a:r>
          </a:p>
          <a:p>
            <a:pPr eaLnBrk="1" hangingPunct="1">
              <a:buClr>
                <a:srgbClr val="FFC000"/>
              </a:buClr>
            </a:pPr>
            <a:r>
              <a:rPr lang="it-IT" altLang="it-IT" smtClean="0"/>
              <a:t>Elaborazione di ipotesi percettive di tipo somestesico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488950"/>
            <a:ext cx="8229600" cy="636588"/>
          </a:xfrm>
        </p:spPr>
        <p:txBody>
          <a:bodyPr/>
          <a:lstStyle/>
          <a:p>
            <a:pPr eaLnBrk="1" hangingPunct="1"/>
            <a:r>
              <a:rPr lang="it-IT" altLang="it-IT" b="1" smtClean="0">
                <a:solidFill>
                  <a:schemeClr val="accent1"/>
                </a:solidFill>
              </a:rPr>
              <a:t>Obiettivi degli esercizi di 1°</a:t>
            </a:r>
          </a:p>
        </p:txBody>
      </p:sp>
      <p:sp>
        <p:nvSpPr>
          <p:cNvPr id="9523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5D288CA-E76E-41FF-B0DB-69F555C2EBC2}" type="slidenum">
              <a:rPr lang="it-IT" altLang="it-IT" sz="1000" smtClean="0">
                <a:latin typeface="Arial" charset="0"/>
              </a:rPr>
              <a:pPr/>
              <a:t>85</a:t>
            </a:fld>
            <a:endParaRPr lang="it-IT" altLang="it-IT" sz="1000" smtClean="0">
              <a:latin typeface="Arial" charset="0"/>
            </a:endParaRPr>
          </a:p>
        </p:txBody>
      </p:sp>
      <p:sp>
        <p:nvSpPr>
          <p:cNvPr id="95236" name="Rectangle 3"/>
          <p:cNvSpPr>
            <a:spLocks noGrp="1" noChangeArrowheads="1"/>
          </p:cNvSpPr>
          <p:nvPr>
            <p:ph sz="quarter" idx="1"/>
          </p:nvPr>
        </p:nvSpPr>
        <p:spPr>
          <a:xfrm>
            <a:off x="323850" y="1628775"/>
            <a:ext cx="8640763" cy="4895850"/>
          </a:xfrm>
        </p:spPr>
        <p:txBody>
          <a:bodyPr/>
          <a:lstStyle/>
          <a:p>
            <a:pPr eaLnBrk="1" hangingPunct="1">
              <a:lnSpc>
                <a:spcPct val="90000"/>
              </a:lnSpc>
              <a:buClr>
                <a:srgbClr val="FFC000"/>
              </a:buClr>
            </a:pPr>
            <a:r>
              <a:rPr lang="it-IT" altLang="it-IT" sz="2800" b="1" u="sng" smtClean="0"/>
              <a:t>Adattamento tonico muscolare</a:t>
            </a:r>
            <a:r>
              <a:rPr lang="it-IT" altLang="it-IT" sz="2800" smtClean="0"/>
              <a:t>: nel paziente reumatico/ortopedico aiuta il superamento di contratture muscolari dolorose; recupero dell’equilibrio muscolare</a:t>
            </a:r>
          </a:p>
          <a:p>
            <a:pPr eaLnBrk="1" hangingPunct="1">
              <a:lnSpc>
                <a:spcPct val="90000"/>
              </a:lnSpc>
              <a:buClr>
                <a:srgbClr val="FFC000"/>
              </a:buClr>
            </a:pPr>
            <a:r>
              <a:rPr lang="it-IT" altLang="it-IT" sz="2800" b="1" u="sng" smtClean="0"/>
              <a:t>Costante raccolta di informazioni</a:t>
            </a:r>
            <a:r>
              <a:rPr lang="it-IT" altLang="it-IT" sz="2800" smtClean="0"/>
              <a:t> dalle afferenze cutanee e articolari: favorisce il recupero e il mantenimento di schemi motori corretti, superamento del dolore come discoerenza informativa</a:t>
            </a:r>
          </a:p>
          <a:p>
            <a:pPr eaLnBrk="1" hangingPunct="1">
              <a:lnSpc>
                <a:spcPct val="90000"/>
              </a:lnSpc>
              <a:buClr>
                <a:srgbClr val="FFC000"/>
              </a:buClr>
            </a:pPr>
            <a:r>
              <a:rPr lang="it-IT" altLang="it-IT" sz="2800" b="1" u="sng" smtClean="0"/>
              <a:t>Ri-orientare l’attenzione</a:t>
            </a:r>
            <a:r>
              <a:rPr lang="it-IT" altLang="it-IT" sz="2800" smtClean="0"/>
              <a:t> del paziente al suo corpo e all’esperienza del suo corpo: come si muove, come percepisce, come immagina/come prepara il movimento</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it-IT" altLang="it-IT" b="1" smtClean="0">
                <a:solidFill>
                  <a:schemeClr val="accent1"/>
                </a:solidFill>
              </a:rPr>
              <a:t>Specifico motorio post-acuzie</a:t>
            </a:r>
          </a:p>
        </p:txBody>
      </p:sp>
      <p:sp>
        <p:nvSpPr>
          <p:cNvPr id="9625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E25A535-4D40-47BF-B97A-46C9782DA0B4}" type="slidenum">
              <a:rPr lang="it-IT" altLang="it-IT" sz="1000" smtClean="0">
                <a:latin typeface="Arial" charset="0"/>
              </a:rPr>
              <a:pPr/>
              <a:t>86</a:t>
            </a:fld>
            <a:endParaRPr lang="it-IT" altLang="it-IT" sz="1000" smtClean="0">
              <a:latin typeface="Arial" charset="0"/>
            </a:endParaRPr>
          </a:p>
        </p:txBody>
      </p:sp>
      <p:sp>
        <p:nvSpPr>
          <p:cNvPr id="96260" name="Rectangle 3"/>
          <p:cNvSpPr>
            <a:spLocks noGrp="1" noChangeArrowheads="1"/>
          </p:cNvSpPr>
          <p:nvPr>
            <p:ph sz="quarter" idx="1"/>
          </p:nvPr>
        </p:nvSpPr>
        <p:spPr>
          <a:xfrm>
            <a:off x="250825" y="1828800"/>
            <a:ext cx="8713788" cy="5029200"/>
          </a:xfrm>
        </p:spPr>
        <p:txBody>
          <a:bodyPr/>
          <a:lstStyle/>
          <a:p>
            <a:pPr marL="609600" indent="-609600" eaLnBrk="1" hangingPunct="1">
              <a:buClr>
                <a:srgbClr val="FFFF00"/>
              </a:buClr>
              <a:buFont typeface="Wingdings" pitchFamily="2" charset="2"/>
              <a:buAutoNum type="arabicPeriod"/>
            </a:pPr>
            <a:r>
              <a:rPr lang="it-IT" altLang="it-IT" smtClean="0"/>
              <a:t>flogosi modesta</a:t>
            </a:r>
          </a:p>
          <a:p>
            <a:pPr marL="609600" indent="-609600" eaLnBrk="1" hangingPunct="1">
              <a:buClr>
                <a:srgbClr val="FFFF00"/>
              </a:buClr>
              <a:buFont typeface="Wingdings" pitchFamily="2" charset="2"/>
              <a:buAutoNum type="arabicPeriod"/>
            </a:pPr>
            <a:r>
              <a:rPr lang="it-IT" altLang="it-IT" smtClean="0"/>
              <a:t>Dolore articolare ed extra-articolare </a:t>
            </a:r>
          </a:p>
          <a:p>
            <a:pPr marL="609600" indent="-609600" eaLnBrk="1" hangingPunct="1">
              <a:buClr>
                <a:srgbClr val="FFFF00"/>
              </a:buClr>
              <a:buFont typeface="Wingdings" pitchFamily="2" charset="2"/>
              <a:buAutoNum type="arabicPeriod"/>
            </a:pPr>
            <a:r>
              <a:rPr lang="it-IT" altLang="it-IT" smtClean="0"/>
              <a:t>Rigidità articolare</a:t>
            </a:r>
          </a:p>
          <a:p>
            <a:pPr marL="609600" indent="-609600" eaLnBrk="1" hangingPunct="1">
              <a:buClr>
                <a:srgbClr val="FFFF00"/>
              </a:buClr>
              <a:buFont typeface="Wingdings" pitchFamily="2" charset="2"/>
              <a:buAutoNum type="arabicPeriod"/>
            </a:pPr>
            <a:r>
              <a:rPr lang="it-IT" altLang="it-IT" smtClean="0"/>
              <a:t>Instabilità articolare e deformità</a:t>
            </a:r>
          </a:p>
          <a:p>
            <a:pPr marL="609600" indent="-609600" eaLnBrk="1" hangingPunct="1">
              <a:buClr>
                <a:srgbClr val="FFFF00"/>
              </a:buClr>
              <a:buFont typeface="Wingdings" pitchFamily="2" charset="2"/>
              <a:buAutoNum type="arabicPeriod"/>
            </a:pPr>
            <a:r>
              <a:rPr lang="it-IT" altLang="it-IT" smtClean="0"/>
              <a:t>Contratture muscolari ed eventuali retrazioni</a:t>
            </a:r>
          </a:p>
          <a:p>
            <a:pPr marL="609600" indent="-609600" eaLnBrk="1" hangingPunct="1">
              <a:buClr>
                <a:srgbClr val="FFFF00"/>
              </a:buClr>
              <a:buFont typeface="Wingdings" pitchFamily="2" charset="2"/>
              <a:buAutoNum type="arabicPeriod"/>
            </a:pPr>
            <a:r>
              <a:rPr lang="it-IT" altLang="it-IT" smtClean="0"/>
              <a:t>Co-contrazioni</a:t>
            </a:r>
          </a:p>
          <a:p>
            <a:pPr marL="609600" indent="-609600" eaLnBrk="1" hangingPunct="1">
              <a:buClr>
                <a:srgbClr val="FFFF00"/>
              </a:buClr>
              <a:buFont typeface="Wingdings" pitchFamily="2" charset="2"/>
              <a:buAutoNum type="arabicPeriod"/>
            </a:pPr>
            <a:r>
              <a:rPr lang="it-IT" altLang="it-IT" smtClean="0"/>
              <a:t>Deficit funzionale importante nelle AVQ</a:t>
            </a:r>
          </a:p>
          <a:p>
            <a:pPr marL="609600" indent="-609600" eaLnBrk="1" hangingPunct="1">
              <a:buClr>
                <a:schemeClr val="tx2"/>
              </a:buCl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152400"/>
            <a:ext cx="8229600" cy="828675"/>
          </a:xfrm>
        </p:spPr>
        <p:txBody>
          <a:bodyPr/>
          <a:lstStyle/>
          <a:p>
            <a:pPr eaLnBrk="1" hangingPunct="1"/>
            <a:r>
              <a:rPr lang="it-IT" altLang="it-IT" b="1" smtClean="0">
                <a:solidFill>
                  <a:schemeClr val="accent1"/>
                </a:solidFill>
              </a:rPr>
              <a:t>Obiettivi e strumenti post-acuzie</a:t>
            </a:r>
          </a:p>
        </p:txBody>
      </p:sp>
      <p:sp>
        <p:nvSpPr>
          <p:cNvPr id="9728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70C38AC-62CB-41E4-B38F-2E217E0037A9}" type="slidenum">
              <a:rPr lang="it-IT" altLang="it-IT" sz="1000" smtClean="0">
                <a:latin typeface="Arial" charset="0"/>
              </a:rPr>
              <a:pPr/>
              <a:t>87</a:t>
            </a:fld>
            <a:endParaRPr lang="it-IT" altLang="it-IT" sz="1000" smtClean="0">
              <a:latin typeface="Arial" charset="0"/>
            </a:endParaRPr>
          </a:p>
        </p:txBody>
      </p:sp>
      <p:sp>
        <p:nvSpPr>
          <p:cNvPr id="80900" name="Rectangle 3"/>
          <p:cNvSpPr>
            <a:spLocks noGrp="1" noChangeArrowheads="1"/>
          </p:cNvSpPr>
          <p:nvPr>
            <p:ph sz="quarter" idx="1"/>
          </p:nvPr>
        </p:nvSpPr>
        <p:spPr>
          <a:xfrm>
            <a:off x="179388" y="1125538"/>
            <a:ext cx="8785225" cy="5543550"/>
          </a:xfrm>
        </p:spPr>
        <p:txBody>
          <a:bodyPr/>
          <a:lstStyle/>
          <a:p>
            <a:pPr marL="1004888" lvl="1" indent="-533400" eaLnBrk="1" hangingPunct="1">
              <a:lnSpc>
                <a:spcPct val="90000"/>
              </a:lnSpc>
              <a:buClr>
                <a:srgbClr val="66FF33"/>
              </a:buClr>
              <a:buFont typeface="Wingdings" panose="05000000000000000000" pitchFamily="2" charset="2"/>
              <a:buAutoNum type="arabicPeriod"/>
              <a:defRPr/>
            </a:pPr>
            <a:r>
              <a:rPr lang="it-IT" altLang="it-IT" sz="2400" b="1" dirty="0" smtClean="0"/>
              <a:t>Recuperare ROM senza produrre ulteriore flogosi</a:t>
            </a:r>
          </a:p>
          <a:p>
            <a:pPr lvl="2" eaLnBrk="1" hangingPunct="1">
              <a:lnSpc>
                <a:spcPct val="90000"/>
              </a:lnSpc>
              <a:buClr>
                <a:srgbClr val="66FF33"/>
              </a:buClr>
              <a:buFont typeface="Wingdings" panose="05000000000000000000" pitchFamily="2" charset="2"/>
              <a:buChar char="n"/>
              <a:defRPr/>
            </a:pPr>
            <a:r>
              <a:rPr lang="it-IT" altLang="it-IT" dirty="0" smtClean="0"/>
              <a:t>Mobilizzazioni caute</a:t>
            </a:r>
          </a:p>
          <a:p>
            <a:pPr lvl="2" eaLnBrk="1" hangingPunct="1">
              <a:lnSpc>
                <a:spcPct val="90000"/>
              </a:lnSpc>
              <a:buClr>
                <a:srgbClr val="66FF33"/>
              </a:buClr>
              <a:buFont typeface="Wingdings" panose="05000000000000000000" pitchFamily="2" charset="2"/>
              <a:buChar char="n"/>
              <a:defRPr/>
            </a:pPr>
            <a:r>
              <a:rPr lang="it-IT" altLang="it-IT" dirty="0" smtClean="0"/>
              <a:t>Esercizi di ETC in 1° ambito cinestesico</a:t>
            </a:r>
          </a:p>
          <a:p>
            <a:pPr marL="593725" lvl="2" indent="0" eaLnBrk="1" hangingPunct="1">
              <a:lnSpc>
                <a:spcPct val="90000"/>
              </a:lnSpc>
              <a:buClr>
                <a:srgbClr val="66FF33"/>
              </a:buClr>
              <a:buFont typeface="Wingdings 3" pitchFamily="18" charset="2"/>
              <a:buNone/>
              <a:defRPr/>
            </a:pPr>
            <a:endParaRPr lang="it-IT" altLang="it-IT" dirty="0" smtClean="0"/>
          </a:p>
          <a:p>
            <a:pPr marL="1004888" lvl="1" indent="-533400" eaLnBrk="1" hangingPunct="1">
              <a:lnSpc>
                <a:spcPct val="90000"/>
              </a:lnSpc>
              <a:buClr>
                <a:srgbClr val="66FF33"/>
              </a:buClr>
              <a:buFont typeface="Wingdings" panose="05000000000000000000" pitchFamily="2" charset="2"/>
              <a:buAutoNum type="arabicPeriod"/>
              <a:defRPr/>
            </a:pPr>
            <a:r>
              <a:rPr lang="it-IT" altLang="it-IT" sz="2400" b="1" dirty="0" smtClean="0"/>
              <a:t>Migliorare l’equilibrio muscolare</a:t>
            </a:r>
          </a:p>
          <a:p>
            <a:pPr lvl="2" eaLnBrk="1" hangingPunct="1">
              <a:lnSpc>
                <a:spcPct val="90000"/>
              </a:lnSpc>
              <a:buClr>
                <a:srgbClr val="66FF33"/>
              </a:buClr>
              <a:buFont typeface="Wingdings" panose="05000000000000000000" pitchFamily="2" charset="2"/>
              <a:buChar char="n"/>
              <a:defRPr/>
            </a:pPr>
            <a:r>
              <a:rPr lang="it-IT" altLang="it-IT" dirty="0" smtClean="0"/>
              <a:t>Massoterapia decontratturante e cauto rinforzo</a:t>
            </a:r>
          </a:p>
          <a:p>
            <a:pPr lvl="2" eaLnBrk="1" hangingPunct="1">
              <a:lnSpc>
                <a:spcPct val="90000"/>
              </a:lnSpc>
              <a:buClr>
                <a:srgbClr val="66FF33"/>
              </a:buClr>
              <a:buFont typeface="Wingdings" panose="05000000000000000000" pitchFamily="2" charset="2"/>
              <a:buChar char="n"/>
              <a:defRPr/>
            </a:pPr>
            <a:r>
              <a:rPr lang="it-IT" altLang="it-IT" dirty="0" smtClean="0"/>
              <a:t>Esercizi di ETC in 1° e 2°, ambito pressorio e cinestesico</a:t>
            </a:r>
          </a:p>
          <a:p>
            <a:pPr marL="593725" lvl="2" indent="0" eaLnBrk="1" hangingPunct="1">
              <a:lnSpc>
                <a:spcPct val="90000"/>
              </a:lnSpc>
              <a:buClr>
                <a:srgbClr val="66FF33"/>
              </a:buClr>
              <a:buFont typeface="Wingdings 3" pitchFamily="18" charset="2"/>
              <a:buNone/>
              <a:defRPr/>
            </a:pPr>
            <a:endParaRPr lang="it-IT" altLang="it-IT" dirty="0" smtClean="0"/>
          </a:p>
          <a:p>
            <a:pPr marL="1004888" lvl="1" indent="-533400" eaLnBrk="1" hangingPunct="1">
              <a:lnSpc>
                <a:spcPct val="90000"/>
              </a:lnSpc>
              <a:buClr>
                <a:srgbClr val="66FF33"/>
              </a:buClr>
              <a:buFont typeface="Wingdings" panose="05000000000000000000" pitchFamily="2" charset="2"/>
              <a:buAutoNum type="arabicPeriod"/>
              <a:defRPr/>
            </a:pPr>
            <a:r>
              <a:rPr lang="it-IT" altLang="it-IT" sz="2400" b="1" dirty="0" smtClean="0"/>
              <a:t>Migliorare l’</a:t>
            </a:r>
            <a:r>
              <a:rPr lang="it-IT" altLang="it-IT" sz="2400" b="1" dirty="0" err="1" smtClean="0"/>
              <a:t>informatività</a:t>
            </a:r>
            <a:r>
              <a:rPr lang="it-IT" altLang="it-IT" sz="2400" b="1" dirty="0" smtClean="0"/>
              <a:t> articolare</a:t>
            </a:r>
          </a:p>
          <a:p>
            <a:pPr lvl="2" eaLnBrk="1" hangingPunct="1">
              <a:lnSpc>
                <a:spcPct val="90000"/>
              </a:lnSpc>
              <a:buClr>
                <a:srgbClr val="66FF33"/>
              </a:buClr>
              <a:buFont typeface="Wingdings" panose="05000000000000000000" pitchFamily="2" charset="2"/>
              <a:buChar char="n"/>
              <a:defRPr/>
            </a:pPr>
            <a:r>
              <a:rPr lang="it-IT" altLang="it-IT" dirty="0" smtClean="0"/>
              <a:t>Graduale ablazione delle ortesi</a:t>
            </a:r>
          </a:p>
          <a:p>
            <a:pPr lvl="2" eaLnBrk="1" hangingPunct="1">
              <a:lnSpc>
                <a:spcPct val="90000"/>
              </a:lnSpc>
              <a:buClr>
                <a:srgbClr val="66FF33"/>
              </a:buClr>
              <a:buFont typeface="Wingdings" panose="05000000000000000000" pitchFamily="2" charset="2"/>
              <a:buChar char="n"/>
              <a:defRPr/>
            </a:pPr>
            <a:r>
              <a:rPr lang="it-IT" altLang="it-IT" dirty="0" smtClean="0"/>
              <a:t>Esercizi in 1° e 2°  nei diversi ambiti somestesici</a:t>
            </a:r>
          </a:p>
          <a:p>
            <a:pPr marL="593725" lvl="2" indent="0" eaLnBrk="1" hangingPunct="1">
              <a:lnSpc>
                <a:spcPct val="90000"/>
              </a:lnSpc>
              <a:buClr>
                <a:srgbClr val="66FF33"/>
              </a:buClr>
              <a:buFont typeface="Wingdings 3" pitchFamily="18" charset="2"/>
              <a:buNone/>
              <a:defRPr/>
            </a:pPr>
            <a:endParaRPr lang="it-IT" altLang="it-IT" dirty="0" smtClean="0"/>
          </a:p>
          <a:p>
            <a:pPr marL="1004888" lvl="1" indent="-533400" eaLnBrk="1" hangingPunct="1">
              <a:lnSpc>
                <a:spcPct val="90000"/>
              </a:lnSpc>
              <a:buClr>
                <a:srgbClr val="66FF33"/>
              </a:buClr>
              <a:buFont typeface="Wingdings" panose="05000000000000000000" pitchFamily="2" charset="2"/>
              <a:buAutoNum type="arabicPeriod"/>
              <a:defRPr/>
            </a:pPr>
            <a:r>
              <a:rPr lang="it-IT" altLang="it-IT" sz="2400" b="1" dirty="0" smtClean="0"/>
              <a:t>Recuperare funzionalità nelle AVQ</a:t>
            </a:r>
          </a:p>
          <a:p>
            <a:pPr lvl="2" eaLnBrk="1" hangingPunct="1">
              <a:lnSpc>
                <a:spcPct val="90000"/>
              </a:lnSpc>
              <a:buClr>
                <a:srgbClr val="66FF33"/>
              </a:buClr>
              <a:buFont typeface="Wingdings" panose="05000000000000000000" pitchFamily="2" charset="2"/>
              <a:buChar char="n"/>
              <a:defRPr/>
            </a:pPr>
            <a:r>
              <a:rPr lang="it-IT" altLang="it-IT" dirty="0" smtClean="0"/>
              <a:t>Recupero funzionale del sottosistema maggiormente colpito</a:t>
            </a:r>
          </a:p>
          <a:p>
            <a:pPr lvl="2" eaLnBrk="1" hangingPunct="1">
              <a:lnSpc>
                <a:spcPct val="90000"/>
              </a:lnSpc>
              <a:buClr>
                <a:srgbClr val="66FF33"/>
              </a:buClr>
              <a:buFont typeface="Wingdings" panose="05000000000000000000" pitchFamily="2" charset="2"/>
              <a:buChar char="n"/>
              <a:defRPr/>
            </a:pPr>
            <a:r>
              <a:rPr lang="it-IT" altLang="it-IT" dirty="0" smtClean="0"/>
              <a:t>Ausili e ortesi per vicariare la funzione dove non è possibile recuperarla</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it-IT" altLang="it-IT" b="1" i="1" smtClean="0">
                <a:solidFill>
                  <a:schemeClr val="accent1"/>
                </a:solidFill>
              </a:rPr>
              <a:t>Fase di stato</a:t>
            </a:r>
          </a:p>
        </p:txBody>
      </p:sp>
      <p:sp>
        <p:nvSpPr>
          <p:cNvPr id="9830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90B5E9F-20BA-4597-9BD1-FC751C007F62}" type="slidenum">
              <a:rPr lang="it-IT" altLang="it-IT" sz="1000" smtClean="0">
                <a:latin typeface="Arial" charset="0"/>
              </a:rPr>
              <a:pPr/>
              <a:t>88</a:t>
            </a:fld>
            <a:endParaRPr lang="it-IT" altLang="it-IT" sz="1000" smtClean="0">
              <a:latin typeface="Arial" charset="0"/>
            </a:endParaRPr>
          </a:p>
        </p:txBody>
      </p:sp>
      <p:sp>
        <p:nvSpPr>
          <p:cNvPr id="98308" name="Rectangle 3"/>
          <p:cNvSpPr>
            <a:spLocks noGrp="1" noChangeArrowheads="1"/>
          </p:cNvSpPr>
          <p:nvPr>
            <p:ph sz="quarter" idx="1"/>
          </p:nvPr>
        </p:nvSpPr>
        <p:spPr>
          <a:xfrm>
            <a:off x="188913" y="1343025"/>
            <a:ext cx="8497887" cy="5013325"/>
          </a:xfrm>
        </p:spPr>
        <p:txBody>
          <a:bodyPr/>
          <a:lstStyle/>
          <a:p>
            <a:pPr marL="609600" indent="-609600" eaLnBrk="1" hangingPunct="1">
              <a:lnSpc>
                <a:spcPct val="90000"/>
              </a:lnSpc>
            </a:pPr>
            <a:r>
              <a:rPr lang="it-IT" altLang="it-IT" sz="2800" smtClean="0"/>
              <a:t>E’ diversa a seconda del momento evolutivo della malattia:</a:t>
            </a:r>
          </a:p>
          <a:p>
            <a:pPr marL="1004888" lvl="1" indent="-533400" eaLnBrk="1" hangingPunct="1">
              <a:lnSpc>
                <a:spcPct val="90000"/>
              </a:lnSpc>
            </a:pPr>
            <a:r>
              <a:rPr lang="it-IT" altLang="it-IT" sz="2400" smtClean="0"/>
              <a:t>Stadio sinoviale</a:t>
            </a:r>
          </a:p>
          <a:p>
            <a:pPr marL="1004888" lvl="1" indent="-533400" eaLnBrk="1" hangingPunct="1">
              <a:lnSpc>
                <a:spcPct val="90000"/>
              </a:lnSpc>
            </a:pPr>
            <a:r>
              <a:rPr lang="it-IT" altLang="it-IT" sz="2400" smtClean="0"/>
              <a:t>Stadio destruente</a:t>
            </a:r>
          </a:p>
          <a:p>
            <a:pPr marL="1004888" lvl="1" indent="-533400" eaLnBrk="1" hangingPunct="1">
              <a:lnSpc>
                <a:spcPct val="90000"/>
              </a:lnSpc>
            </a:pPr>
            <a:r>
              <a:rPr lang="it-IT" altLang="it-IT" sz="2400" smtClean="0"/>
              <a:t>Stadio delle deformità</a:t>
            </a:r>
          </a:p>
          <a:p>
            <a:pPr marL="609600" indent="-609600" eaLnBrk="1" hangingPunct="1">
              <a:lnSpc>
                <a:spcPct val="90000"/>
              </a:lnSpc>
              <a:buClr>
                <a:schemeClr val="tx2"/>
              </a:buClr>
              <a:buFont typeface="Wingdings" pitchFamily="2" charset="2"/>
              <a:buChar char="n"/>
            </a:pPr>
            <a:r>
              <a:rPr lang="it-IT" altLang="it-IT" sz="2800" b="1" u="sng" smtClean="0"/>
              <a:t>Stadio sinoviale</a:t>
            </a:r>
            <a:r>
              <a:rPr lang="it-IT" altLang="it-IT" sz="2800" smtClean="0"/>
              <a:t>:</a:t>
            </a:r>
            <a:r>
              <a:rPr lang="it-IT" altLang="it-IT" sz="3600" smtClean="0"/>
              <a:t> </a:t>
            </a:r>
            <a:r>
              <a:rPr lang="it-IT" altLang="it-IT" sz="2800" smtClean="0"/>
              <a:t>questo stadio è caratterizzato dalla comparsa delle poussée infiammatorie. La malattia è progressiva, invalidante: va iniziato un percorso con il paziente e va costruito un progetto riabilitativo con lui, i familiari e tutti gli operatori coinvolti. </a:t>
            </a:r>
          </a:p>
          <a:p>
            <a:pPr marL="609600" indent="-609600" eaLnBrk="1" hangingPunct="1">
              <a:lnSpc>
                <a:spcPct val="90000"/>
              </a:lnSpc>
              <a:buClr>
                <a:schemeClr val="tx2"/>
              </a:buClr>
              <a:buFont typeface="Wingdings" pitchFamily="2" charset="2"/>
              <a:buChar char="n"/>
            </a:pPr>
            <a:r>
              <a:rPr lang="it-IT" altLang="it-IT" sz="2800" smtClean="0"/>
              <a:t>Fin da subito educazione </a:t>
            </a:r>
            <a:r>
              <a:rPr lang="it-IT" altLang="it-IT" sz="2800" b="1" u="sng" smtClean="0"/>
              <a:t>all’economia articolare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07A6C29-A61B-4F00-9974-96C81E849F7D}" type="slidenum">
              <a:rPr lang="it-IT" altLang="it-IT" sz="1000" smtClean="0">
                <a:latin typeface="Arial" charset="0"/>
              </a:rPr>
              <a:pPr/>
              <a:t>89</a:t>
            </a:fld>
            <a:endParaRPr lang="it-IT" altLang="it-IT" sz="1000" smtClean="0">
              <a:latin typeface="Arial" charset="0"/>
            </a:endParaRPr>
          </a:p>
        </p:txBody>
      </p:sp>
      <p:sp>
        <p:nvSpPr>
          <p:cNvPr id="99331" name="Rectangle 2"/>
          <p:cNvSpPr>
            <a:spLocks noGrp="1" noChangeArrowheads="1"/>
          </p:cNvSpPr>
          <p:nvPr>
            <p:ph sz="quarter" idx="1"/>
          </p:nvPr>
        </p:nvSpPr>
        <p:spPr>
          <a:xfrm>
            <a:off x="179388" y="1700213"/>
            <a:ext cx="8964612" cy="5086350"/>
          </a:xfrm>
        </p:spPr>
        <p:txBody>
          <a:bodyPr/>
          <a:lstStyle/>
          <a:p>
            <a:pPr marL="609600" indent="-609600" eaLnBrk="1" hangingPunct="1">
              <a:buClr>
                <a:schemeClr val="tx2"/>
              </a:buClr>
              <a:buFont typeface="Wingdings" pitchFamily="2" charset="2"/>
              <a:buAutoNum type="arabicPeriod" startAt="3"/>
            </a:pPr>
            <a:r>
              <a:rPr lang="it-IT" altLang="it-IT" sz="3600" b="1" u="sng" smtClean="0"/>
              <a:t>Stadio destruente: </a:t>
            </a:r>
            <a:r>
              <a:rPr lang="it-IT" altLang="it-IT" smtClean="0"/>
              <a:t>l’artrite ha già attaccato i tessuti articolari, ma non ha ancora prodotto rigidità o deformazioni articolari irreversibili.</a:t>
            </a:r>
          </a:p>
          <a:p>
            <a:pPr marL="990600" lvl="1" indent="-519113" eaLnBrk="1" hangingPunct="1">
              <a:buClr>
                <a:srgbClr val="66FF33"/>
              </a:buClr>
              <a:buFont typeface="Wingdings" pitchFamily="2" charset="2"/>
              <a:buChar char="q"/>
            </a:pPr>
            <a:r>
              <a:rPr lang="it-IT" altLang="it-IT" smtClean="0"/>
              <a:t>Obiettivi: conservare la mobilità e la funzionalità articolare, prevenire le deformità, l’ipotrofia muscolare</a:t>
            </a:r>
          </a:p>
          <a:p>
            <a:pPr marL="990600" lvl="1" indent="-519113" eaLnBrk="1" hangingPunct="1">
              <a:buClr>
                <a:srgbClr val="66FF33"/>
              </a:buClr>
              <a:buFont typeface="Wingdings" pitchFamily="2" charset="2"/>
              <a:buChar char="q"/>
            </a:pPr>
            <a:r>
              <a:rPr lang="it-IT" altLang="it-IT" smtClean="0"/>
              <a:t>Strumenti: economia articolare e rieducazione gestuale; ortesi (notte e talvolta anche giorno); chinesiterapia ed esercizi per il recupero delle potenzialità residue funzionali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50825" y="152400"/>
            <a:ext cx="8713788" cy="990600"/>
          </a:xfrm>
        </p:spPr>
        <p:txBody>
          <a:bodyPr>
            <a:normAutofit fontScale="90000"/>
          </a:bodyPr>
          <a:lstStyle/>
          <a:p>
            <a:pPr eaLnBrk="1" fontAlgn="auto" hangingPunct="1">
              <a:spcAft>
                <a:spcPts val="0"/>
              </a:spcAft>
              <a:defRPr/>
            </a:pPr>
            <a:r>
              <a:rPr lang="it-IT" altLang="it-IT" sz="4000" dirty="0" smtClean="0">
                <a:solidFill>
                  <a:schemeClr val="accent1"/>
                </a:solidFill>
              </a:rPr>
              <a:t>Criteri ARA </a:t>
            </a:r>
            <a:r>
              <a:rPr lang="it-IT" altLang="it-IT" sz="2400" dirty="0" smtClean="0">
                <a:solidFill>
                  <a:schemeClr val="accent1"/>
                </a:solidFill>
              </a:rPr>
              <a:t>(American </a:t>
            </a:r>
            <a:r>
              <a:rPr lang="it-IT" altLang="it-IT" sz="2400" dirty="0" err="1" smtClean="0">
                <a:solidFill>
                  <a:schemeClr val="accent1"/>
                </a:solidFill>
              </a:rPr>
              <a:t>Rheumatism</a:t>
            </a:r>
            <a:r>
              <a:rPr lang="it-IT" altLang="it-IT" sz="2400" dirty="0" smtClean="0">
                <a:solidFill>
                  <a:schemeClr val="accent1"/>
                </a:solidFill>
              </a:rPr>
              <a:t> </a:t>
            </a:r>
            <a:r>
              <a:rPr lang="it-IT" altLang="it-IT" sz="2400" dirty="0" err="1" smtClean="0">
                <a:solidFill>
                  <a:schemeClr val="accent1"/>
                </a:solidFill>
              </a:rPr>
              <a:t>Association</a:t>
            </a:r>
            <a:r>
              <a:rPr lang="it-IT" altLang="it-IT" sz="2400" dirty="0" smtClean="0">
                <a:solidFill>
                  <a:schemeClr val="accent1"/>
                </a:solidFill>
              </a:rPr>
              <a:t> 1987)</a:t>
            </a:r>
            <a:br>
              <a:rPr lang="it-IT" altLang="it-IT" sz="2400" dirty="0" smtClean="0">
                <a:solidFill>
                  <a:schemeClr val="accent1"/>
                </a:solidFill>
              </a:rPr>
            </a:br>
            <a:r>
              <a:rPr lang="it-IT" altLang="it-IT" dirty="0" smtClean="0">
                <a:solidFill>
                  <a:schemeClr val="accent1"/>
                </a:solidFill>
              </a:rPr>
              <a:t>Presenti almeno 4 su 7</a:t>
            </a:r>
          </a:p>
        </p:txBody>
      </p:sp>
      <p:sp>
        <p:nvSpPr>
          <p:cNvPr id="1741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703FF9C-A0F5-450C-8604-653497CCD5CE}" type="slidenum">
              <a:rPr lang="it-IT" altLang="it-IT" sz="1000" smtClean="0">
                <a:latin typeface="Arial" charset="0"/>
              </a:rPr>
              <a:pPr/>
              <a:t>9</a:t>
            </a:fld>
            <a:endParaRPr lang="it-IT" altLang="it-IT" sz="1000" smtClean="0">
              <a:latin typeface="Arial" charset="0"/>
            </a:endParaRPr>
          </a:p>
        </p:txBody>
      </p:sp>
      <p:sp>
        <p:nvSpPr>
          <p:cNvPr id="17412" name="Rectangle 3"/>
          <p:cNvSpPr>
            <a:spLocks noGrp="1" noChangeArrowheads="1"/>
          </p:cNvSpPr>
          <p:nvPr>
            <p:ph sz="quarter" idx="1"/>
          </p:nvPr>
        </p:nvSpPr>
        <p:spPr>
          <a:xfrm>
            <a:off x="427038" y="1628775"/>
            <a:ext cx="8362950" cy="4518025"/>
          </a:xfrm>
        </p:spPr>
        <p:txBody>
          <a:bodyPr/>
          <a:lstStyle/>
          <a:p>
            <a:pPr marL="533400" indent="-533400" eaLnBrk="1" hangingPunct="1">
              <a:buClr>
                <a:srgbClr val="FFC000"/>
              </a:buClr>
              <a:buFont typeface="Wingdings" pitchFamily="2" charset="2"/>
              <a:buAutoNum type="arabicPeriod"/>
            </a:pPr>
            <a:r>
              <a:rPr lang="it-IT" altLang="it-IT" sz="2800" smtClean="0"/>
              <a:t>Rigidità mattutina articolare o periarticolare ≥ 1 ora</a:t>
            </a:r>
          </a:p>
          <a:p>
            <a:pPr marL="533400" indent="-533400" eaLnBrk="1" hangingPunct="1">
              <a:buClr>
                <a:srgbClr val="FFC000"/>
              </a:buClr>
              <a:buFont typeface="Wingdings" pitchFamily="2" charset="2"/>
              <a:buAutoNum type="arabicPeriod"/>
            </a:pPr>
            <a:r>
              <a:rPr lang="it-IT" altLang="it-IT" sz="2800" smtClean="0"/>
              <a:t>Artrite di 3 o più articolazioni</a:t>
            </a:r>
          </a:p>
          <a:p>
            <a:pPr marL="533400" indent="-533400" eaLnBrk="1" hangingPunct="1">
              <a:buClr>
                <a:srgbClr val="FFC000"/>
              </a:buClr>
              <a:buFont typeface="Wingdings" pitchFamily="2" charset="2"/>
              <a:buAutoNum type="arabicPeriod"/>
            </a:pPr>
            <a:r>
              <a:rPr lang="it-IT" altLang="it-IT" sz="2800" smtClean="0"/>
              <a:t>Artrite delle mani</a:t>
            </a:r>
          </a:p>
          <a:p>
            <a:pPr marL="533400" indent="-533400" eaLnBrk="1" hangingPunct="1">
              <a:buClr>
                <a:srgbClr val="FFC000"/>
              </a:buClr>
              <a:buFont typeface="Wingdings" pitchFamily="2" charset="2"/>
              <a:buAutoNum type="arabicPeriod"/>
            </a:pPr>
            <a:r>
              <a:rPr lang="it-IT" altLang="it-IT" sz="2800" smtClean="0"/>
              <a:t>Artrite simmetrica</a:t>
            </a:r>
          </a:p>
          <a:p>
            <a:pPr marL="533400" indent="-533400" eaLnBrk="1" hangingPunct="1">
              <a:buClr>
                <a:srgbClr val="FFC000"/>
              </a:buClr>
              <a:buFont typeface="Wingdings" pitchFamily="2" charset="2"/>
              <a:buAutoNum type="arabicPeriod"/>
            </a:pPr>
            <a:r>
              <a:rPr lang="it-IT" altLang="it-IT" sz="2800" smtClean="0"/>
              <a:t>Noduli reumatoidi: noduli sottocutanei in prossimità delle prominenze ossee</a:t>
            </a:r>
          </a:p>
          <a:p>
            <a:pPr marL="533400" indent="-533400" eaLnBrk="1" hangingPunct="1">
              <a:buClr>
                <a:srgbClr val="FFC000"/>
              </a:buClr>
              <a:buFont typeface="Wingdings" pitchFamily="2" charset="2"/>
              <a:buAutoNum type="arabicPeriod"/>
            </a:pPr>
            <a:r>
              <a:rPr lang="it-IT" altLang="it-IT" sz="2800" smtClean="0"/>
              <a:t>Fattore reumatoide sierico</a:t>
            </a:r>
          </a:p>
          <a:p>
            <a:pPr marL="533400" indent="-533400" eaLnBrk="1" hangingPunct="1">
              <a:buClr>
                <a:srgbClr val="FFC000"/>
              </a:buClr>
              <a:buFont typeface="Wingdings" pitchFamily="2" charset="2"/>
              <a:buAutoNum type="arabicPeriod"/>
            </a:pPr>
            <a:r>
              <a:rPr lang="it-IT" altLang="it-IT" sz="2800" smtClean="0"/>
              <a:t>Alterazioni radiografiche: erosioni, decalcificazioni iuxtaarticolari</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it-IT" altLang="it-IT" smtClean="0"/>
          </a:p>
        </p:txBody>
      </p:sp>
      <p:sp>
        <p:nvSpPr>
          <p:cNvPr id="10035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F6BAE31-6D24-4CD1-B60B-063A8B311E3E}" type="slidenum">
              <a:rPr lang="it-IT" altLang="it-IT" sz="1000" smtClean="0">
                <a:latin typeface="Arial" charset="0"/>
              </a:rPr>
              <a:pPr/>
              <a:t>90</a:t>
            </a:fld>
            <a:endParaRPr lang="it-IT" altLang="it-IT" sz="1000" smtClean="0">
              <a:latin typeface="Arial" charset="0"/>
            </a:endParaRPr>
          </a:p>
        </p:txBody>
      </p:sp>
      <p:sp>
        <p:nvSpPr>
          <p:cNvPr id="100356" name="Rectangle 3"/>
          <p:cNvSpPr>
            <a:spLocks noGrp="1" noChangeArrowheads="1"/>
          </p:cNvSpPr>
          <p:nvPr>
            <p:ph sz="quarter" idx="1"/>
          </p:nvPr>
        </p:nvSpPr>
        <p:spPr>
          <a:xfrm>
            <a:off x="457200" y="1219200"/>
            <a:ext cx="8229600" cy="4937125"/>
          </a:xfrm>
        </p:spPr>
        <p:txBody>
          <a:bodyPr/>
          <a:lstStyle/>
          <a:p>
            <a:pPr marL="609600" indent="-609600" eaLnBrk="1" hangingPunct="1">
              <a:lnSpc>
                <a:spcPct val="90000"/>
              </a:lnSpc>
              <a:buClr>
                <a:schemeClr val="tx2"/>
              </a:buClr>
              <a:buFont typeface="Wingdings" pitchFamily="2" charset="2"/>
              <a:buAutoNum type="arabicPeriod" startAt="5"/>
            </a:pPr>
            <a:r>
              <a:rPr lang="it-IT" altLang="it-IT" sz="3600" b="1" u="sng" smtClean="0"/>
              <a:t>Stadio delle deformità:</a:t>
            </a:r>
            <a:r>
              <a:rPr lang="it-IT" altLang="it-IT" smtClean="0"/>
              <a:t> è la fase finale dell’evoluzione patologica. Vi è atrofia, anchilosi e deformità non correggibili; la limitazione dell’autonomia talvolta è grave e la persona può avere bisogno di assistenza nelle AVQ</a:t>
            </a:r>
          </a:p>
          <a:p>
            <a:pPr marL="1004888" lvl="1" indent="-533400" eaLnBrk="1" hangingPunct="1">
              <a:lnSpc>
                <a:spcPct val="90000"/>
              </a:lnSpc>
              <a:buClr>
                <a:srgbClr val="66FF33"/>
              </a:buClr>
              <a:buFont typeface="Wingdings" pitchFamily="2" charset="2"/>
              <a:buChar char="q"/>
            </a:pPr>
            <a:r>
              <a:rPr lang="it-IT" altLang="it-IT" smtClean="0"/>
              <a:t>Obiettivo primario, oltre a tutto, è mantenere il più a lungo possibile, il maggior livello di partecipazione della persona alle AVQ.</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358775" y="115888"/>
            <a:ext cx="8785225" cy="1166812"/>
          </a:xfrm>
        </p:spPr>
        <p:txBody>
          <a:bodyPr>
            <a:normAutofit fontScale="90000"/>
          </a:bodyPr>
          <a:lstStyle/>
          <a:p>
            <a:pPr eaLnBrk="1" fontAlgn="auto" hangingPunct="1">
              <a:spcAft>
                <a:spcPts val="0"/>
              </a:spcAft>
              <a:defRPr/>
            </a:pPr>
            <a:r>
              <a:rPr lang="it-IT" altLang="it-IT" sz="4000" b="1" i="1" dirty="0" smtClean="0">
                <a:solidFill>
                  <a:schemeClr val="accent1"/>
                </a:solidFill>
              </a:rPr>
              <a:t>Riabilitazione in relazione alla chirurgia. Arto superiore.</a:t>
            </a:r>
          </a:p>
        </p:txBody>
      </p:sp>
      <p:sp>
        <p:nvSpPr>
          <p:cNvPr id="10137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9292C09-C400-41DF-A1D7-9A067871A7AA}" type="slidenum">
              <a:rPr lang="it-IT" altLang="it-IT" sz="1000" smtClean="0">
                <a:latin typeface="Arial" charset="0"/>
              </a:rPr>
              <a:pPr/>
              <a:t>91</a:t>
            </a:fld>
            <a:endParaRPr lang="it-IT" altLang="it-IT" sz="1000" smtClean="0">
              <a:latin typeface="Arial" charset="0"/>
            </a:endParaRPr>
          </a:p>
        </p:txBody>
      </p:sp>
      <p:sp>
        <p:nvSpPr>
          <p:cNvPr id="101380" name="Rectangle 3"/>
          <p:cNvSpPr>
            <a:spLocks noGrp="1" noChangeArrowheads="1"/>
          </p:cNvSpPr>
          <p:nvPr>
            <p:ph sz="quarter" idx="1"/>
          </p:nvPr>
        </p:nvSpPr>
        <p:spPr>
          <a:xfrm>
            <a:off x="0" y="1773238"/>
            <a:ext cx="9144000" cy="5084762"/>
          </a:xfrm>
        </p:spPr>
        <p:txBody>
          <a:bodyPr/>
          <a:lstStyle/>
          <a:p>
            <a:pPr eaLnBrk="1" hangingPunct="1">
              <a:lnSpc>
                <a:spcPct val="80000"/>
              </a:lnSpc>
              <a:buFont typeface="Wingdings" pitchFamily="2" charset="2"/>
              <a:buNone/>
            </a:pPr>
            <a:r>
              <a:rPr lang="it-IT" altLang="it-IT" sz="2800" b="1" u="sng" smtClean="0"/>
              <a:t>Polso</a:t>
            </a:r>
          </a:p>
          <a:p>
            <a:pPr lvl="1" eaLnBrk="1" hangingPunct="1">
              <a:lnSpc>
                <a:spcPct val="80000"/>
              </a:lnSpc>
            </a:pPr>
            <a:r>
              <a:rPr lang="it-IT" altLang="it-IT" sz="2400" b="1" u="sng" smtClean="0"/>
              <a:t>Sinoviectomia</a:t>
            </a:r>
            <a:r>
              <a:rPr lang="it-IT" altLang="it-IT" sz="2400" smtClean="0"/>
              <a:t> in caso di sinovite con alterazioni distruttive  a livello delle ossa del carpo e dell’articolazione radio-carpica, con destabilizzazione della struttura del carpo e possibile lussazione anteriore: migliora la stabilità articolare, incrementa il rom, si associa a correzione di deformità o lussazioni</a:t>
            </a:r>
          </a:p>
          <a:p>
            <a:pPr lvl="1" eaLnBrk="1" hangingPunct="1">
              <a:lnSpc>
                <a:spcPct val="80000"/>
              </a:lnSpc>
            </a:pPr>
            <a:r>
              <a:rPr lang="it-IT" altLang="it-IT" sz="2400" smtClean="0"/>
              <a:t>Si può arrivare all’</a:t>
            </a:r>
            <a:r>
              <a:rPr lang="it-IT" altLang="it-IT" sz="2400" b="1" u="sng" smtClean="0"/>
              <a:t>artrodesi</a:t>
            </a:r>
            <a:r>
              <a:rPr lang="it-IT" altLang="it-IT" sz="2400" smtClean="0"/>
              <a:t>, per lo più eseguita con placca dorsale ancorata sul 2° e 3° metacarpo</a:t>
            </a:r>
          </a:p>
          <a:p>
            <a:pPr lvl="1" eaLnBrk="1" hangingPunct="1">
              <a:lnSpc>
                <a:spcPct val="80000"/>
              </a:lnSpc>
            </a:pPr>
            <a:r>
              <a:rPr lang="it-IT" altLang="it-IT" sz="2400" b="1" u="sng" smtClean="0"/>
              <a:t>Protesi di Swanson</a:t>
            </a:r>
            <a:r>
              <a:rPr lang="it-IT" altLang="it-IT" sz="2400" smtClean="0"/>
              <a:t>: non una vera e propria protesi, ma solo uno spaziatore che resta mobile nei confronti di radio e carpo. Permette di riallineare i capi ossei senza incidere eccessivamente sui segmenti scheletrici.</a:t>
            </a:r>
          </a:p>
          <a:p>
            <a:pPr lvl="1" eaLnBrk="1" hangingPunct="1">
              <a:lnSpc>
                <a:spcPct val="80000"/>
              </a:lnSpc>
            </a:pPr>
            <a:r>
              <a:rPr lang="it-IT" altLang="it-IT" sz="2400" b="1" u="sng" smtClean="0"/>
              <a:t>Ricostruzione e/o riparazione di tendini</a:t>
            </a:r>
            <a:r>
              <a:rPr lang="it-IT" altLang="it-IT" sz="2400" smtClean="0"/>
              <a:t> estensori e flessori</a:t>
            </a:r>
          </a:p>
          <a:p>
            <a:pPr lvl="1" eaLnBrk="1" hangingPunct="1">
              <a:lnSpc>
                <a:spcPct val="80000"/>
              </a:lnSpc>
            </a:pPr>
            <a:r>
              <a:rPr lang="it-IT" altLang="it-IT" sz="2400" smtClean="0"/>
              <a:t>Nelle tenosinoviti volari spesso è necessaria la </a:t>
            </a:r>
            <a:r>
              <a:rPr lang="it-IT" altLang="it-IT" sz="2400" b="1" u="sng" smtClean="0"/>
              <a:t>liberazione del nervo mediano al tunnel carpale.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50825" y="533400"/>
            <a:ext cx="8435975" cy="663575"/>
          </a:xfrm>
        </p:spPr>
        <p:txBody>
          <a:bodyPr/>
          <a:lstStyle/>
          <a:p>
            <a:pPr eaLnBrk="1" hangingPunct="1"/>
            <a:r>
              <a:rPr lang="it-IT" altLang="it-IT" b="1" i="1" smtClean="0">
                <a:solidFill>
                  <a:schemeClr val="accent1"/>
                </a:solidFill>
              </a:rPr>
              <a:t>Chirurgia della mano</a:t>
            </a:r>
          </a:p>
        </p:txBody>
      </p:sp>
      <p:sp>
        <p:nvSpPr>
          <p:cNvPr id="10240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966673F-C750-4127-BC3E-B980C65A9BCA}" type="slidenum">
              <a:rPr lang="it-IT" altLang="it-IT" sz="1000" smtClean="0">
                <a:latin typeface="Arial" charset="0"/>
              </a:rPr>
              <a:pPr/>
              <a:t>92</a:t>
            </a:fld>
            <a:endParaRPr lang="it-IT" altLang="it-IT" sz="1000" smtClean="0">
              <a:latin typeface="Arial" charset="0"/>
            </a:endParaRPr>
          </a:p>
        </p:txBody>
      </p:sp>
      <p:sp>
        <p:nvSpPr>
          <p:cNvPr id="102404" name="Rectangle 3"/>
          <p:cNvSpPr>
            <a:spLocks noGrp="1" noChangeArrowheads="1"/>
          </p:cNvSpPr>
          <p:nvPr>
            <p:ph sz="quarter" idx="1"/>
          </p:nvPr>
        </p:nvSpPr>
        <p:spPr>
          <a:xfrm>
            <a:off x="0" y="1677988"/>
            <a:ext cx="9144000" cy="5029200"/>
          </a:xfrm>
        </p:spPr>
        <p:txBody>
          <a:bodyPr/>
          <a:lstStyle/>
          <a:p>
            <a:pPr eaLnBrk="1" hangingPunct="1">
              <a:buClr>
                <a:srgbClr val="FFFF00"/>
              </a:buClr>
              <a:buFont typeface="Wingdings" pitchFamily="2" charset="2"/>
              <a:buChar char="v"/>
            </a:pPr>
            <a:r>
              <a:rPr lang="it-IT" altLang="it-IT" sz="2800" b="1" u="sng" smtClean="0"/>
              <a:t>MCF</a:t>
            </a:r>
            <a:r>
              <a:rPr lang="it-IT" altLang="it-IT" sz="2800" smtClean="0"/>
              <a:t>: sinoviectomia nelle forme moderate, interventi per riequilibrare le strutture capsulari, legamentose e tendinee nella deviazione ulnare e l’artrodesi o sostituzioni protesiche nelle forme più avanzate</a:t>
            </a:r>
          </a:p>
          <a:p>
            <a:pPr eaLnBrk="1" hangingPunct="1">
              <a:buClr>
                <a:srgbClr val="FFFF00"/>
              </a:buClr>
              <a:buFont typeface="Wingdings" pitchFamily="2" charset="2"/>
              <a:buChar char="v"/>
            </a:pPr>
            <a:r>
              <a:rPr lang="it-IT" altLang="it-IT" sz="2800" b="1" u="sng" smtClean="0"/>
              <a:t>IFP e IFD</a:t>
            </a:r>
            <a:r>
              <a:rPr lang="it-IT" altLang="it-IT" sz="2800" smtClean="0"/>
              <a:t>: gli interventi saranno diversi a seconda delle deformità</a:t>
            </a:r>
          </a:p>
          <a:p>
            <a:pPr eaLnBrk="1" hangingPunct="1">
              <a:buClr>
                <a:srgbClr val="FFFF00"/>
              </a:buClr>
              <a:buFont typeface="Wingdings" pitchFamily="2" charset="2"/>
              <a:buChar char="v"/>
            </a:pPr>
            <a:r>
              <a:rPr lang="it-IT" altLang="it-IT" sz="2800" b="1" u="sng" smtClean="0"/>
              <a:t>Pollice</a:t>
            </a:r>
            <a:r>
              <a:rPr lang="it-IT" altLang="it-IT" sz="2800" smtClean="0"/>
              <a:t>: ritensionamento dell’estensore breve dopo sinoviectomia della MCF o artrodesi della MCF (pollice a Z); tenoplastica o artroplastica della trapezio meta-carpale (pollice addotto); artrodesi dell’IF in caso di instabilità</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it-IT" altLang="it-IT" b="1" i="1" smtClean="0">
                <a:solidFill>
                  <a:schemeClr val="accent1"/>
                </a:solidFill>
              </a:rPr>
              <a:t>Mano reumatoide</a:t>
            </a:r>
            <a:endParaRPr lang="it-IT" altLang="it-IT" i="1" smtClean="0">
              <a:solidFill>
                <a:schemeClr val="accent1"/>
              </a:solidFill>
            </a:endParaRPr>
          </a:p>
        </p:txBody>
      </p:sp>
      <p:sp>
        <p:nvSpPr>
          <p:cNvPr id="103427"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8760E6A-58B5-43BB-A5E0-115C9A52D057}" type="slidenum">
              <a:rPr lang="it-IT" altLang="it-IT" sz="1000" smtClean="0">
                <a:latin typeface="Arial" charset="0"/>
              </a:rPr>
              <a:pPr/>
              <a:t>93</a:t>
            </a:fld>
            <a:endParaRPr lang="it-IT" altLang="it-IT" sz="1000" smtClean="0">
              <a:latin typeface="Arial" charset="0"/>
            </a:endParaRPr>
          </a:p>
        </p:txBody>
      </p:sp>
      <p:sp>
        <p:nvSpPr>
          <p:cNvPr id="75780" name="Rectangle 3"/>
          <p:cNvSpPr>
            <a:spLocks noGrp="1" noChangeArrowheads="1"/>
          </p:cNvSpPr>
          <p:nvPr>
            <p:ph sz="quarter" idx="1"/>
          </p:nvPr>
        </p:nvSpPr>
        <p:spPr>
          <a:xfrm>
            <a:off x="250825" y="1844675"/>
            <a:ext cx="8642350" cy="4897438"/>
          </a:xfrm>
        </p:spPr>
        <p:txBody>
          <a:bodyPr>
            <a:normAutofit fontScale="92500"/>
          </a:bodyPr>
          <a:lstStyle/>
          <a:p>
            <a:pPr marL="274320" indent="-274320" eaLnBrk="1" fontAlgn="auto" hangingPunct="1">
              <a:lnSpc>
                <a:spcPct val="80000"/>
              </a:lnSpc>
              <a:spcAft>
                <a:spcPts val="0"/>
              </a:spcAft>
              <a:buClr>
                <a:srgbClr val="FFFF00"/>
              </a:buClr>
              <a:buFont typeface="Wingdings 3"/>
              <a:buChar char=""/>
              <a:defRPr/>
            </a:pPr>
            <a:r>
              <a:rPr lang="it-IT" altLang="it-IT" sz="2800" smtClean="0"/>
              <a:t>l’interessamento è </a:t>
            </a:r>
            <a:r>
              <a:rPr lang="it-IT" altLang="it-IT" sz="2800" b="1" u="sng" smtClean="0"/>
              <a:t>molto frequente, spesso è il primo a comparire</a:t>
            </a:r>
            <a:r>
              <a:rPr lang="it-IT" altLang="it-IT" sz="2800" smtClean="0"/>
              <a:t>, provoca rigidità e deformità complesse, che comportano conseguenze funzionali ed estetiche.</a:t>
            </a:r>
          </a:p>
          <a:p>
            <a:pPr marL="274320" indent="-274320" eaLnBrk="1" fontAlgn="auto" hangingPunct="1">
              <a:lnSpc>
                <a:spcPct val="80000"/>
              </a:lnSpc>
              <a:spcAft>
                <a:spcPts val="0"/>
              </a:spcAft>
              <a:buClr>
                <a:srgbClr val="FFFF00"/>
              </a:buClr>
              <a:buFont typeface="Wingdings 3"/>
              <a:buChar char=""/>
              <a:defRPr/>
            </a:pPr>
            <a:endParaRPr lang="it-IT" altLang="it-IT" sz="2800" smtClean="0"/>
          </a:p>
          <a:p>
            <a:pPr marL="274320" indent="-274320" eaLnBrk="1" fontAlgn="auto" hangingPunct="1">
              <a:lnSpc>
                <a:spcPct val="80000"/>
              </a:lnSpc>
              <a:spcAft>
                <a:spcPts val="0"/>
              </a:spcAft>
              <a:buClr>
                <a:srgbClr val="FFFF00"/>
              </a:buClr>
              <a:buFont typeface="Wingdings 3"/>
              <a:buChar char=""/>
              <a:defRPr/>
            </a:pPr>
            <a:r>
              <a:rPr lang="it-IT" altLang="it-IT" sz="2800" smtClean="0"/>
              <a:t>Nella</a:t>
            </a:r>
            <a:r>
              <a:rPr lang="it-IT" altLang="it-IT" sz="2800" b="1" u="sng" smtClean="0"/>
              <a:t> genesi </a:t>
            </a:r>
            <a:r>
              <a:rPr lang="it-IT" altLang="it-IT" sz="2800" smtClean="0"/>
              <a:t>di queste deformazioni intervengono: lo squilibrio muscolare, il danno della capsula articolare, dei legamenti e dei tendini.</a:t>
            </a:r>
          </a:p>
          <a:p>
            <a:pPr marL="274320" indent="-274320" eaLnBrk="1" fontAlgn="auto" hangingPunct="1">
              <a:lnSpc>
                <a:spcPct val="80000"/>
              </a:lnSpc>
              <a:spcAft>
                <a:spcPts val="0"/>
              </a:spcAft>
              <a:buClr>
                <a:srgbClr val="FFFF00"/>
              </a:buClr>
              <a:buFont typeface="Wingdings 3"/>
              <a:buChar char=""/>
              <a:defRPr/>
            </a:pPr>
            <a:endParaRPr lang="it-IT" altLang="it-IT" sz="2800" smtClean="0"/>
          </a:p>
          <a:p>
            <a:pPr marL="274320" indent="-274320" eaLnBrk="1" fontAlgn="auto" hangingPunct="1">
              <a:lnSpc>
                <a:spcPct val="80000"/>
              </a:lnSpc>
              <a:spcAft>
                <a:spcPts val="0"/>
              </a:spcAft>
              <a:buClr>
                <a:srgbClr val="FFFF00"/>
              </a:buClr>
              <a:buFont typeface="Wingdings 3"/>
              <a:buChar char=""/>
              <a:defRPr/>
            </a:pPr>
            <a:r>
              <a:rPr lang="it-IT" altLang="it-IT" sz="2800" b="1" u="sng" smtClean="0"/>
              <a:t>Obiettivo primario</a:t>
            </a:r>
            <a:r>
              <a:rPr lang="it-IT" altLang="it-IT" sz="2800" smtClean="0"/>
              <a:t> è </a:t>
            </a:r>
            <a:r>
              <a:rPr lang="it-IT" altLang="it-IT" sz="2800" b="1" u="sng" smtClean="0"/>
              <a:t>conservare la funzionalità delle mani</a:t>
            </a:r>
            <a:r>
              <a:rPr lang="it-IT" altLang="it-IT" sz="2800" smtClean="0"/>
              <a:t> il più a lungo possibile e prevenire le deformità</a:t>
            </a:r>
          </a:p>
          <a:p>
            <a:pPr marL="274320" indent="-274320" eaLnBrk="1" fontAlgn="auto" hangingPunct="1">
              <a:lnSpc>
                <a:spcPct val="80000"/>
              </a:lnSpc>
              <a:spcAft>
                <a:spcPts val="0"/>
              </a:spcAft>
              <a:buFont typeface="Wingdings 3"/>
              <a:buChar char=""/>
              <a:defRPr/>
            </a:pPr>
            <a:endParaRPr lang="it-IT" altLang="it-IT" sz="2800" smtClean="0"/>
          </a:p>
          <a:p>
            <a:pPr marL="274320" indent="-274320" eaLnBrk="1" fontAlgn="auto" hangingPunct="1">
              <a:lnSpc>
                <a:spcPct val="80000"/>
              </a:lnSpc>
              <a:spcAft>
                <a:spcPts val="0"/>
              </a:spcAft>
              <a:buClr>
                <a:srgbClr val="FFFF00"/>
              </a:buClr>
              <a:buFont typeface="Wingdings 3"/>
              <a:buChar char=""/>
              <a:defRPr/>
            </a:pPr>
            <a:r>
              <a:rPr lang="it-IT" altLang="it-IT" sz="2800" b="1" u="sng" smtClean="0"/>
              <a:t>la mano è organo di interazione tattile con il mondo</a:t>
            </a:r>
            <a:endParaRPr lang="it-IT" altLang="it-IT" sz="28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it-IT" altLang="it-IT" smtClean="0">
                <a:solidFill>
                  <a:schemeClr val="accent1"/>
                </a:solidFill>
              </a:rPr>
              <a:t>Trattamento della mano</a:t>
            </a:r>
          </a:p>
        </p:txBody>
      </p:sp>
      <p:sp>
        <p:nvSpPr>
          <p:cNvPr id="10445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74CA282-842D-4458-9758-D7586CD28CA7}" type="slidenum">
              <a:rPr lang="it-IT" altLang="it-IT" sz="1000" smtClean="0">
                <a:latin typeface="Arial" charset="0"/>
              </a:rPr>
              <a:pPr/>
              <a:t>94</a:t>
            </a:fld>
            <a:endParaRPr lang="it-IT" altLang="it-IT" sz="1000" smtClean="0">
              <a:latin typeface="Arial" charset="0"/>
            </a:endParaRPr>
          </a:p>
        </p:txBody>
      </p:sp>
      <p:sp>
        <p:nvSpPr>
          <p:cNvPr id="104452" name="Rectangle 3"/>
          <p:cNvSpPr>
            <a:spLocks noGrp="1" noChangeArrowheads="1"/>
          </p:cNvSpPr>
          <p:nvPr>
            <p:ph sz="quarter" idx="1"/>
          </p:nvPr>
        </p:nvSpPr>
        <p:spPr>
          <a:xfrm>
            <a:off x="457200" y="1219200"/>
            <a:ext cx="8229600" cy="4937125"/>
          </a:xfrm>
        </p:spPr>
        <p:txBody>
          <a:bodyPr/>
          <a:lstStyle/>
          <a:p>
            <a:pPr eaLnBrk="1" hangingPunct="1"/>
            <a:r>
              <a:rPr lang="it-IT" altLang="it-IT" b="1" smtClean="0"/>
              <a:t>Valutazione:</a:t>
            </a:r>
          </a:p>
          <a:p>
            <a:pPr lvl="1" eaLnBrk="1" hangingPunct="1"/>
            <a:r>
              <a:rPr lang="it-IT" altLang="it-IT" smtClean="0"/>
              <a:t>Anamnesi: in quale stadio? Deformazioni in atto? Esiti di chirurgia?</a:t>
            </a:r>
          </a:p>
          <a:p>
            <a:pPr lvl="1" eaLnBrk="1" hangingPunct="1"/>
            <a:r>
              <a:rPr lang="it-IT" altLang="it-IT" smtClean="0"/>
              <a:t>Esame dello specifico motorio: dolore, riduzione del ROM e/o instabilità di alcune articolazioni, equilibrio muscolare, presenza di co-contrazioni, irradiazione allo sforzo</a:t>
            </a:r>
          </a:p>
          <a:p>
            <a:pPr lvl="1" eaLnBrk="1" hangingPunct="1"/>
            <a:r>
              <a:rPr lang="it-IT" altLang="it-IT" smtClean="0"/>
              <a:t>Livello funzionale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547688" y="115888"/>
            <a:ext cx="8229600" cy="1143000"/>
          </a:xfrm>
        </p:spPr>
        <p:txBody>
          <a:bodyPr>
            <a:normAutofit fontScale="90000"/>
          </a:bodyPr>
          <a:lstStyle/>
          <a:p>
            <a:pPr eaLnBrk="1" fontAlgn="auto" hangingPunct="1">
              <a:spcAft>
                <a:spcPts val="0"/>
              </a:spcAft>
              <a:defRPr/>
            </a:pPr>
            <a:r>
              <a:rPr lang="it-IT" altLang="it-IT" sz="4000" b="1" i="1" dirty="0" smtClean="0">
                <a:solidFill>
                  <a:schemeClr val="accent1"/>
                </a:solidFill>
              </a:rPr>
              <a:t>Quale è la funzione della mano?</a:t>
            </a:r>
            <a:br>
              <a:rPr lang="it-IT" altLang="it-IT" sz="4000" b="1" i="1" dirty="0" smtClean="0">
                <a:solidFill>
                  <a:schemeClr val="accent1"/>
                </a:solidFill>
              </a:rPr>
            </a:br>
            <a:r>
              <a:rPr lang="it-IT" altLang="it-IT" sz="4000" i="1" dirty="0" smtClean="0">
                <a:solidFill>
                  <a:schemeClr val="accent1"/>
                </a:solidFill>
                <a:sym typeface="Wingdings" pitchFamily="2" charset="2"/>
              </a:rPr>
              <a:t></a:t>
            </a:r>
            <a:r>
              <a:rPr lang="it-IT" altLang="it-IT" sz="4000" b="1" i="1" dirty="0" smtClean="0">
                <a:solidFill>
                  <a:schemeClr val="accent1"/>
                </a:solidFill>
                <a:sym typeface="Wingdings" pitchFamily="2" charset="2"/>
              </a:rPr>
              <a:t>Prensione e manipolazione</a:t>
            </a:r>
            <a:r>
              <a:rPr lang="it-IT" altLang="it-IT" sz="4000" i="1" dirty="0" smtClean="0">
                <a:solidFill>
                  <a:schemeClr val="accent1"/>
                </a:solidFill>
                <a:sym typeface="Wingdings" pitchFamily="2" charset="2"/>
              </a:rPr>
              <a:t>:</a:t>
            </a:r>
          </a:p>
        </p:txBody>
      </p:sp>
      <p:sp>
        <p:nvSpPr>
          <p:cNvPr id="10547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76D9194-8998-40BD-B048-1472A036A18E}" type="slidenum">
              <a:rPr lang="it-IT" altLang="it-IT" sz="1000" smtClean="0">
                <a:latin typeface="Arial" charset="0"/>
              </a:rPr>
              <a:pPr/>
              <a:t>95</a:t>
            </a:fld>
            <a:endParaRPr lang="it-IT" altLang="it-IT" sz="1000" smtClean="0">
              <a:latin typeface="Arial" charset="0"/>
            </a:endParaRPr>
          </a:p>
        </p:txBody>
      </p:sp>
      <p:sp>
        <p:nvSpPr>
          <p:cNvPr id="105476" name="Rectangle 3"/>
          <p:cNvSpPr>
            <a:spLocks noGrp="1" noChangeArrowheads="1"/>
          </p:cNvSpPr>
          <p:nvPr>
            <p:ph sz="quarter" idx="1"/>
          </p:nvPr>
        </p:nvSpPr>
        <p:spPr>
          <a:xfrm>
            <a:off x="179388" y="1741488"/>
            <a:ext cx="8964612" cy="4797425"/>
          </a:xfrm>
        </p:spPr>
        <p:txBody>
          <a:bodyPr/>
          <a:lstStyle/>
          <a:p>
            <a:pPr eaLnBrk="1" hangingPunct="1">
              <a:buFont typeface="Wingdings" pitchFamily="2" charset="2"/>
              <a:buNone/>
            </a:pPr>
            <a:r>
              <a:rPr lang="it-IT" altLang="it-IT" sz="2800" b="1" u="sng" smtClean="0"/>
              <a:t>Obiettivi</a:t>
            </a:r>
          </a:p>
          <a:p>
            <a:pPr eaLnBrk="1" hangingPunct="1">
              <a:buClr>
                <a:srgbClr val="FFFF00"/>
              </a:buClr>
            </a:pPr>
            <a:r>
              <a:rPr lang="it-IT" altLang="it-IT" sz="2800" smtClean="0"/>
              <a:t>Liberazione superfici esploranti per la raccolta  di informazioni tattili, cinestesiche e pressorie</a:t>
            </a:r>
          </a:p>
          <a:p>
            <a:pPr eaLnBrk="1" hangingPunct="1">
              <a:buClr>
                <a:srgbClr val="FFFF00"/>
              </a:buClr>
            </a:pPr>
            <a:r>
              <a:rPr lang="it-IT" altLang="it-IT" sz="2800" smtClean="0"/>
              <a:t>Orientamento corretto del polso per diverse prese</a:t>
            </a:r>
          </a:p>
          <a:p>
            <a:pPr eaLnBrk="1" hangingPunct="1">
              <a:buClr>
                <a:srgbClr val="FFFF00"/>
              </a:buClr>
            </a:pPr>
            <a:r>
              <a:rPr lang="it-IT" altLang="it-IT" sz="2800" smtClean="0"/>
              <a:t>Equilibrio e stabilità del polso per una corretta prensione </a:t>
            </a:r>
          </a:p>
          <a:p>
            <a:pPr eaLnBrk="1" hangingPunct="1">
              <a:buClr>
                <a:srgbClr val="FFFF00"/>
              </a:buClr>
            </a:pPr>
            <a:r>
              <a:rPr lang="it-IT" altLang="it-IT" sz="2800" smtClean="0"/>
              <a:t>Recupero corretto orientamento del pollice per l’opposizione e la prevenzione della deformità</a:t>
            </a:r>
          </a:p>
          <a:p>
            <a:pPr eaLnBrk="1" hangingPunct="1">
              <a:buClr>
                <a:srgbClr val="FFFF00"/>
              </a:buClr>
            </a:pPr>
            <a:r>
              <a:rPr lang="it-IT" altLang="it-IT" sz="2800" smtClean="0"/>
              <a:t>Recupero movimento selettivo dita, nel rispetto dei movimenti fisiologici (evitare di sforzare in direzioni instabili)</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it-IT" altLang="it-IT" b="1" u="sng" smtClean="0">
                <a:solidFill>
                  <a:schemeClr val="accent1"/>
                </a:solidFill>
              </a:rPr>
              <a:t>Gli strumenti</a:t>
            </a:r>
            <a:r>
              <a:rPr lang="it-IT" altLang="it-IT" smtClean="0">
                <a:solidFill>
                  <a:schemeClr val="accent1"/>
                </a:solidFill>
              </a:rPr>
              <a:t>:</a:t>
            </a:r>
          </a:p>
        </p:txBody>
      </p:sp>
      <p:sp>
        <p:nvSpPr>
          <p:cNvPr id="10649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A94EBE0-FE23-467B-BEF9-4C86368915F9}" type="slidenum">
              <a:rPr lang="it-IT" altLang="it-IT" sz="1000" smtClean="0">
                <a:latin typeface="Arial" charset="0"/>
              </a:rPr>
              <a:pPr/>
              <a:t>96</a:t>
            </a:fld>
            <a:endParaRPr lang="it-IT" altLang="it-IT" sz="1000" smtClean="0">
              <a:latin typeface="Arial" charset="0"/>
            </a:endParaRPr>
          </a:p>
        </p:txBody>
      </p:sp>
      <p:sp>
        <p:nvSpPr>
          <p:cNvPr id="106500" name="Rectangle 3"/>
          <p:cNvSpPr>
            <a:spLocks noGrp="1" noChangeArrowheads="1"/>
          </p:cNvSpPr>
          <p:nvPr>
            <p:ph sz="quarter" idx="1"/>
          </p:nvPr>
        </p:nvSpPr>
        <p:spPr>
          <a:xfrm>
            <a:off x="395288" y="1989138"/>
            <a:ext cx="8497887" cy="4589462"/>
          </a:xfrm>
        </p:spPr>
        <p:txBody>
          <a:bodyPr/>
          <a:lstStyle/>
          <a:p>
            <a:pPr eaLnBrk="1" hangingPunct="1">
              <a:lnSpc>
                <a:spcPct val="90000"/>
              </a:lnSpc>
              <a:buClr>
                <a:srgbClr val="FFFF00"/>
              </a:buClr>
              <a:buFont typeface="Wingdings" pitchFamily="2" charset="2"/>
              <a:buChar char="Ø"/>
            </a:pPr>
            <a:r>
              <a:rPr lang="it-IT" altLang="it-IT" b="1" smtClean="0"/>
              <a:t>riposo e ortesi (</a:t>
            </a:r>
            <a:r>
              <a:rPr lang="it-IT" altLang="it-IT" smtClean="0"/>
              <a:t>soprattutto in fase acuta)</a:t>
            </a:r>
          </a:p>
          <a:p>
            <a:pPr eaLnBrk="1" hangingPunct="1">
              <a:lnSpc>
                <a:spcPct val="90000"/>
              </a:lnSpc>
              <a:buClr>
                <a:srgbClr val="FFFF00"/>
              </a:buClr>
              <a:buFont typeface="Wingdings" pitchFamily="2" charset="2"/>
              <a:buChar char="Ø"/>
            </a:pPr>
            <a:r>
              <a:rPr lang="it-IT" altLang="it-IT" b="1" smtClean="0"/>
              <a:t>economia articolare ed educazione gestuale</a:t>
            </a:r>
            <a:r>
              <a:rPr lang="it-IT" altLang="it-IT" smtClean="0"/>
              <a:t> (sempre)</a:t>
            </a:r>
          </a:p>
          <a:p>
            <a:pPr eaLnBrk="1" hangingPunct="1">
              <a:lnSpc>
                <a:spcPct val="90000"/>
              </a:lnSpc>
              <a:buClr>
                <a:srgbClr val="FFFF00"/>
              </a:buClr>
              <a:buFont typeface="Wingdings" pitchFamily="2" charset="2"/>
              <a:buChar char="Ø"/>
            </a:pPr>
            <a:r>
              <a:rPr lang="it-IT" altLang="it-IT" b="1" smtClean="0"/>
              <a:t>In ottica di terapia manuale</a:t>
            </a:r>
            <a:r>
              <a:rPr lang="it-IT" altLang="it-IT" smtClean="0"/>
              <a:t>:</a:t>
            </a:r>
          </a:p>
          <a:p>
            <a:pPr lvl="1" eaLnBrk="1" hangingPunct="1">
              <a:lnSpc>
                <a:spcPct val="90000"/>
              </a:lnSpc>
              <a:buClr>
                <a:srgbClr val="FFFF00"/>
              </a:buClr>
              <a:buFont typeface="Wingdings" pitchFamily="2" charset="2"/>
              <a:buChar char="Ø"/>
            </a:pPr>
            <a:r>
              <a:rPr lang="it-IT" altLang="it-IT" smtClean="0"/>
              <a:t>Massoterapia e rieducazione funzionale e mobilizzazioni passive, attive assistite, attive, contro resistenza lieve …</a:t>
            </a:r>
          </a:p>
          <a:p>
            <a:pPr eaLnBrk="1" hangingPunct="1">
              <a:lnSpc>
                <a:spcPct val="90000"/>
              </a:lnSpc>
              <a:buClr>
                <a:srgbClr val="FFFF00"/>
              </a:buClr>
              <a:buFont typeface="Wingdings" pitchFamily="2" charset="2"/>
              <a:buChar char="Ø"/>
            </a:pPr>
            <a:r>
              <a:rPr lang="it-IT" altLang="it-IT" b="1" smtClean="0"/>
              <a:t>In ottica neurocognitiva:</a:t>
            </a:r>
          </a:p>
          <a:p>
            <a:pPr lvl="1" eaLnBrk="1" hangingPunct="1">
              <a:lnSpc>
                <a:spcPct val="90000"/>
              </a:lnSpc>
              <a:buClr>
                <a:srgbClr val="FFFF00"/>
              </a:buClr>
              <a:buFont typeface="Wingdings" pitchFamily="2" charset="2"/>
              <a:buChar char="Ø"/>
            </a:pPr>
            <a:r>
              <a:rPr lang="it-IT" altLang="it-IT" smtClean="0"/>
              <a:t>Esercizio terapeutico cognitivo</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it-IT" altLang="it-IT" smtClean="0">
                <a:solidFill>
                  <a:schemeClr val="accent1"/>
                </a:solidFill>
              </a:rPr>
              <a:t>E.T.C.</a:t>
            </a:r>
          </a:p>
        </p:txBody>
      </p:sp>
      <p:sp>
        <p:nvSpPr>
          <p:cNvPr id="10752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7BC64AA-DA77-4B97-B403-76620CA5C9E7}" type="slidenum">
              <a:rPr lang="it-IT" altLang="it-IT" sz="1000" smtClean="0">
                <a:latin typeface="Arial" charset="0"/>
              </a:rPr>
              <a:pPr/>
              <a:t>97</a:t>
            </a:fld>
            <a:endParaRPr lang="it-IT" altLang="it-IT" sz="1000" smtClean="0">
              <a:latin typeface="Arial" charset="0"/>
            </a:endParaRPr>
          </a:p>
        </p:txBody>
      </p:sp>
      <p:sp>
        <p:nvSpPr>
          <p:cNvPr id="107524" name="Rectangle 3"/>
          <p:cNvSpPr>
            <a:spLocks noGrp="1" noChangeArrowheads="1"/>
          </p:cNvSpPr>
          <p:nvPr>
            <p:ph sz="quarter" idx="1"/>
          </p:nvPr>
        </p:nvSpPr>
        <p:spPr>
          <a:xfrm>
            <a:off x="457200" y="1219200"/>
            <a:ext cx="8229600" cy="4937125"/>
          </a:xfrm>
        </p:spPr>
        <p:txBody>
          <a:bodyPr/>
          <a:lstStyle/>
          <a:p>
            <a:pPr eaLnBrk="1" hangingPunct="1">
              <a:buClr>
                <a:srgbClr val="FFFF00"/>
              </a:buClr>
            </a:pPr>
            <a:r>
              <a:rPr lang="it-IT" altLang="it-IT" smtClean="0"/>
              <a:t>L’osservazione e la costruzione del </a:t>
            </a:r>
            <a:r>
              <a:rPr lang="it-IT" altLang="it-IT" b="1" u="sng" smtClean="0"/>
              <a:t>profilo del paziente</a:t>
            </a:r>
            <a:r>
              <a:rPr lang="it-IT" altLang="it-IT" smtClean="0"/>
              <a:t> mi aiutano a costruire la condotta terapeutica.</a:t>
            </a:r>
          </a:p>
          <a:p>
            <a:pPr lvl="1" eaLnBrk="1" hangingPunct="1">
              <a:buClr>
                <a:srgbClr val="FFFF00"/>
              </a:buClr>
            </a:pPr>
            <a:r>
              <a:rPr lang="it-IT" altLang="it-IT" smtClean="0"/>
              <a:t>Come si muove?</a:t>
            </a:r>
          </a:p>
          <a:p>
            <a:pPr lvl="1" eaLnBrk="1" hangingPunct="1">
              <a:buClr>
                <a:srgbClr val="FFFF00"/>
              </a:buClr>
            </a:pPr>
            <a:r>
              <a:rPr lang="it-IT" altLang="it-IT" smtClean="0"/>
              <a:t>Come percepisce?</a:t>
            </a:r>
          </a:p>
          <a:p>
            <a:pPr lvl="1" eaLnBrk="1" hangingPunct="1">
              <a:buClr>
                <a:srgbClr val="FFFF00"/>
              </a:buClr>
            </a:pPr>
            <a:r>
              <a:rPr lang="it-IT" altLang="it-IT" smtClean="0"/>
              <a:t>Come immagina/come prepara il movimento?</a:t>
            </a:r>
          </a:p>
          <a:p>
            <a:pPr lvl="1" eaLnBrk="1" hangingPunct="1">
              <a:buClr>
                <a:srgbClr val="FFFF00"/>
              </a:buClr>
            </a:pPr>
            <a:r>
              <a:rPr lang="it-IT" altLang="it-IT" smtClean="0"/>
              <a:t>Come usa il linguaggio per descrivere il suo corpo, le sue mani, il movimento, ecc?</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282575" y="2565400"/>
            <a:ext cx="3065463" cy="1011238"/>
          </a:xfrm>
        </p:spPr>
        <p:txBody>
          <a:bodyPr>
            <a:normAutofit fontScale="90000"/>
          </a:bodyPr>
          <a:lstStyle/>
          <a:p>
            <a:pPr eaLnBrk="1" fontAlgn="auto" hangingPunct="1">
              <a:spcAft>
                <a:spcPts val="0"/>
              </a:spcAft>
              <a:defRPr/>
            </a:pPr>
            <a:r>
              <a:rPr lang="it-IT" altLang="it-IT" sz="4000" smtClean="0">
                <a:solidFill>
                  <a:schemeClr val="accent1"/>
                </a:solidFill>
              </a:rPr>
              <a:t>Esercizi di 1°</a:t>
            </a:r>
          </a:p>
        </p:txBody>
      </p:sp>
      <p:sp>
        <p:nvSpPr>
          <p:cNvPr id="108547" name="Rectangle 4"/>
          <p:cNvSpPr>
            <a:spLocks noGrp="1" noChangeArrowheads="1"/>
          </p:cNvSpPr>
          <p:nvPr>
            <p:ph type="body" sz="half" idx="1"/>
          </p:nvPr>
        </p:nvSpPr>
        <p:spPr>
          <a:xfrm>
            <a:off x="107950" y="4292600"/>
            <a:ext cx="8856663" cy="2414588"/>
          </a:xfrm>
        </p:spPr>
        <p:txBody>
          <a:bodyPr/>
          <a:lstStyle/>
          <a:p>
            <a:pPr eaLnBrk="1" hangingPunct="1"/>
            <a:r>
              <a:rPr lang="it-IT" altLang="it-IT" sz="2800" smtClean="0"/>
              <a:t>Diverse dimensioni informative: tattili, pressorie, spaziali, cinestesiche, ponderali, </a:t>
            </a:r>
          </a:p>
          <a:p>
            <a:pPr eaLnBrk="1" hangingPunct="1"/>
            <a:r>
              <a:rPr lang="it-IT" altLang="it-IT" sz="2800" smtClean="0"/>
              <a:t>Diversi focus attentivi: stabilizzazione del polso, singolarizzazione delle dita, recupero dei calibri/pinze</a:t>
            </a:r>
          </a:p>
        </p:txBody>
      </p:sp>
      <p:pic>
        <p:nvPicPr>
          <p:cNvPr id="108548" name="Picture 6" descr="cap0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24250" y="760413"/>
            <a:ext cx="5619750" cy="3173412"/>
          </a:xfrm>
          <a:noFill/>
        </p:spPr>
      </p:pic>
      <p:sp>
        <p:nvSpPr>
          <p:cNvPr id="108549"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ECB333B-A5BB-4CB5-B664-3CA400D89FFD}" type="slidenum">
              <a:rPr lang="it-IT" altLang="it-IT" sz="1000" smtClean="0">
                <a:latin typeface="Arial" charset="0"/>
              </a:rPr>
              <a:pPr/>
              <a:t>98</a:t>
            </a:fld>
            <a:endParaRPr lang="it-IT" altLang="it-IT" sz="1000" smtClean="0">
              <a:latin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8"/>
          <p:cNvSpPr>
            <a:spLocks noGrp="1" noChangeArrowheads="1"/>
          </p:cNvSpPr>
          <p:nvPr>
            <p:ph type="title"/>
          </p:nvPr>
        </p:nvSpPr>
        <p:spPr>
          <a:xfrm>
            <a:off x="250825" y="533400"/>
            <a:ext cx="8435975" cy="1143000"/>
          </a:xfrm>
        </p:spPr>
        <p:txBody>
          <a:bodyPr>
            <a:normAutofit fontScale="90000"/>
          </a:bodyPr>
          <a:lstStyle/>
          <a:p>
            <a:pPr eaLnBrk="1" fontAlgn="auto" hangingPunct="1">
              <a:spcAft>
                <a:spcPts val="0"/>
              </a:spcAft>
              <a:defRPr/>
            </a:pPr>
            <a:r>
              <a:rPr lang="it-IT" altLang="it-IT" sz="2800" b="1" i="1" smtClean="0">
                <a:solidFill>
                  <a:schemeClr val="accent1"/>
                </a:solidFill>
              </a:rPr>
              <a:t>Esercizi per il recupero della funzione di prensione e manipolazione, in contesti senso-motori</a:t>
            </a:r>
          </a:p>
        </p:txBody>
      </p:sp>
      <p:pic>
        <p:nvPicPr>
          <p:cNvPr id="109571" name="Picture 12" descr="SANY0177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82638" y="2708275"/>
            <a:ext cx="3387725" cy="2543175"/>
          </a:xfrm>
          <a:noFill/>
        </p:spPr>
      </p:pic>
      <p:pic>
        <p:nvPicPr>
          <p:cNvPr id="109572" name="Picture 7" descr="SANY0175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8925" y="2378075"/>
            <a:ext cx="4787900" cy="3589338"/>
          </a:xfrm>
          <a:noFill/>
        </p:spPr>
      </p:pic>
      <p:pic>
        <p:nvPicPr>
          <p:cNvPr id="109573" name="Picture 11" descr="ricoscimenti pressori 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64163" y="1735138"/>
            <a:ext cx="3384550" cy="2540000"/>
          </a:xfrm>
          <a:noFill/>
        </p:spPr>
      </p:pic>
      <p:sp>
        <p:nvSpPr>
          <p:cNvPr id="109574" name="Segnaposto numero diapositiva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5B0AE67-95DC-4D12-AADC-EA410438B36D}" type="slidenum">
              <a:rPr lang="it-IT" altLang="it-IT" sz="1000" smtClean="0">
                <a:latin typeface="Arial" charset="0"/>
              </a:rPr>
              <a:pPr/>
              <a:t>99</a:t>
            </a:fld>
            <a:endParaRPr lang="it-IT" altLang="it-IT" sz="1000" smtClean="0">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1369</TotalTime>
  <Words>6653</Words>
  <Application>Microsoft Office PowerPoint</Application>
  <PresentationFormat>Presentazione su schermo (4:3)</PresentationFormat>
  <Paragraphs>683</Paragraphs>
  <Slides>107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107</vt:i4>
      </vt:variant>
    </vt:vector>
  </HeadingPairs>
  <TitlesOfParts>
    <vt:vector size="115" baseType="lpstr">
      <vt:lpstr>Times New Roman</vt:lpstr>
      <vt:lpstr>Arial</vt:lpstr>
      <vt:lpstr>Bookman Old Style</vt:lpstr>
      <vt:lpstr>Gill Sans MT</vt:lpstr>
      <vt:lpstr>Wingdings 3</vt:lpstr>
      <vt:lpstr>Wingdings</vt:lpstr>
      <vt:lpstr>Showcard Gothic</vt:lpstr>
      <vt:lpstr>Satellite</vt:lpstr>
      <vt:lpstr>L’artrite reumatoide: strategie di riabilitazione</vt:lpstr>
      <vt:lpstr>L’artrite reumatoide</vt:lpstr>
      <vt:lpstr>Patogenesi</vt:lpstr>
      <vt:lpstr>Reumatismo infiammatorio cronico più frequente</vt:lpstr>
      <vt:lpstr>L’artrite reumatoide  (cap. 8 “la riabilitazione integrata delle malattie reumatiche”)</vt:lpstr>
      <vt:lpstr>Evoluzione anatomo-funzionale</vt:lpstr>
      <vt:lpstr>Prospettive …</vt:lpstr>
      <vt:lpstr>esordio</vt:lpstr>
      <vt:lpstr>Criteri ARA (American Rheumatism Association 1987) Presenti almeno 4 su 7</vt:lpstr>
      <vt:lpstr>Red flags per la diagnosi precoce dell’Artrite Reumatoide</vt:lpstr>
      <vt:lpstr>Diagnosi precoce, perché?</vt:lpstr>
      <vt:lpstr>Diagnosi precoce</vt:lpstr>
      <vt:lpstr>Fattori prognostici sfavorevoli nell’AR all’esordio</vt:lpstr>
      <vt:lpstr>Sintesi quadro clinico tipico:</vt:lpstr>
      <vt:lpstr>Approccio complesso e multidisciplinare</vt:lpstr>
      <vt:lpstr>Obiettivi principali</vt:lpstr>
      <vt:lpstr>Trattamento</vt:lpstr>
      <vt:lpstr>La terapia farmacologica:</vt:lpstr>
      <vt:lpstr>Complicanze della farmacoterapia</vt:lpstr>
      <vt:lpstr>Osteoporosi e rischio fratture</vt:lpstr>
      <vt:lpstr>Osteoporosi da glucocorticoidi - 1</vt:lpstr>
      <vt:lpstr>Osteoporosi da glucocorticoidi - 2</vt:lpstr>
      <vt:lpstr>SIOMMMS 2015: Linee Guida 2015 per la Diagnosi, Prevenzione e Terapia dell’Osteoporosi</vt:lpstr>
      <vt:lpstr>Presentazione standard di PowerPoint</vt:lpstr>
      <vt:lpstr>conclusioni</vt:lpstr>
      <vt:lpstr>Interventi sul rischio caduta</vt:lpstr>
      <vt:lpstr>Presentazione standard di PowerPoint</vt:lpstr>
      <vt:lpstr>Consigli per combattere l’osteoporosi iatrogena</vt:lpstr>
      <vt:lpstr>Obiettivi del trattamento riabilitativo</vt:lpstr>
      <vt:lpstr>Esercizi e osteoporosi</vt:lpstr>
      <vt:lpstr>La terapia chirurgica dell’AR: obiettivi</vt:lpstr>
      <vt:lpstr>Gli interventi chirurgici</vt:lpstr>
      <vt:lpstr>L’approccio riabilitativo</vt:lpstr>
      <vt:lpstr>Da ricordare mentre studi…</vt:lpstr>
      <vt:lpstr>Valutazione</vt:lpstr>
      <vt:lpstr>Valutazione soggettiva</vt:lpstr>
      <vt:lpstr>Esame obiettivo</vt:lpstr>
      <vt:lpstr>Le deformità articolari l’interessamento delle mani è il primo</vt:lpstr>
      <vt:lpstr>Dita a collo di cigno</vt:lpstr>
      <vt:lpstr>Deformità ad asola   (Boutonniere)</vt:lpstr>
      <vt:lpstr>Dita a martello</vt:lpstr>
      <vt:lpstr>Deformità del pollice</vt:lpstr>
      <vt:lpstr>Altre deformità</vt:lpstr>
      <vt:lpstr>Presentazione standard di PowerPoint</vt:lpstr>
      <vt:lpstr>Altre deformità</vt:lpstr>
      <vt:lpstr>Noduli reumatoidi</vt:lpstr>
      <vt:lpstr>Valutazione funzionale</vt:lpstr>
      <vt:lpstr>Valutazione della disabilità e  della qualità di vita</vt:lpstr>
      <vt:lpstr>Come valutare il grado di disabilità</vt:lpstr>
      <vt:lpstr>DAS: Disease Activity Score   = Indice di Attività di Malattia</vt:lpstr>
      <vt:lpstr>Gli strumenti specifici: sono stati concepiti per fornire informazioni più attinenti all’area di interesse</vt:lpstr>
      <vt:lpstr>OBIETTIVI GENERALI</vt:lpstr>
      <vt:lpstr>Diversi interventi possibili:</vt:lpstr>
      <vt:lpstr>Economia articolare  cap. 7 “La riabilitazione integrata delle malattie reumatiche” e pdf quaderno ANMAR</vt:lpstr>
      <vt:lpstr>Scopo dell’economia articolare</vt:lpstr>
      <vt:lpstr>L’economia articolare comprende:</vt:lpstr>
      <vt:lpstr>Ortesi (splint) per arto superiore</vt:lpstr>
      <vt:lpstr>Ausili per la deambulazione</vt:lpstr>
      <vt:lpstr>Presentazione standard di PowerPoint</vt:lpstr>
      <vt:lpstr>Presentazione standard di PowerPoint</vt:lpstr>
      <vt:lpstr>Presentazione standard di PowerPoint</vt:lpstr>
      <vt:lpstr>Presentazione standard di PowerPoint</vt:lpstr>
      <vt:lpstr>Educare il pz a riconoscere le situazioni e i gesti potenzialmente nocivi:</vt:lpstr>
      <vt:lpstr>Potenzialmente nocivi:</vt:lpstr>
      <vt:lpstr>Altri esempi</vt:lpstr>
      <vt:lpstr>Integrare le regole di economia articolare</vt:lpstr>
      <vt:lpstr>Esempi di adattamenti</vt:lpstr>
      <vt:lpstr>Educazione all’autonomia</vt:lpstr>
      <vt:lpstr>All’attenzione del tuo studio</vt:lpstr>
      <vt:lpstr>RHEUMATOID ARTHRITIS - National clinical guideline for management and treatment in adults by NICE -2009</vt:lpstr>
      <vt:lpstr>RECOMMENDATION</vt:lpstr>
      <vt:lpstr>EULAR update 2016 recommendations for the management of early arthritis</vt:lpstr>
      <vt:lpstr>Secondo principio</vt:lpstr>
      <vt:lpstr>Presentazione standard di PowerPoint</vt:lpstr>
      <vt:lpstr>Terzo principio</vt:lpstr>
      <vt:lpstr>Presentazione standard di PowerPoint</vt:lpstr>
      <vt:lpstr>3 raccomandazioni su 12</vt:lpstr>
      <vt:lpstr>Rieducazione motoria specifica</vt:lpstr>
      <vt:lpstr>Mezzi riabilitativi fisici</vt:lpstr>
      <vt:lpstr>Trattamento per fasi:</vt:lpstr>
      <vt:lpstr>Obiettivi e strumenti fase acuta</vt:lpstr>
      <vt:lpstr>Esercizio Terapeutico Conoscitivo</vt:lpstr>
      <vt:lpstr>E.T.C. e recupero</vt:lpstr>
      <vt:lpstr>Caratteristiche esercizi di 1°</vt:lpstr>
      <vt:lpstr>Obiettivi degli esercizi di 1°</vt:lpstr>
      <vt:lpstr>Specifico motorio post-acuzie</vt:lpstr>
      <vt:lpstr>Obiettivi e strumenti post-acuzie</vt:lpstr>
      <vt:lpstr>Fase di stato</vt:lpstr>
      <vt:lpstr>Presentazione standard di PowerPoint</vt:lpstr>
      <vt:lpstr>Presentazione standard di PowerPoint</vt:lpstr>
      <vt:lpstr>Riabilitazione in relazione alla chirurgia. Arto superiore.</vt:lpstr>
      <vt:lpstr>Chirurgia della mano</vt:lpstr>
      <vt:lpstr>Mano reumatoide</vt:lpstr>
      <vt:lpstr>Trattamento della mano</vt:lpstr>
      <vt:lpstr>Quale è la funzione della mano? Prensione e manipolazione:</vt:lpstr>
      <vt:lpstr>Gli strumenti:</vt:lpstr>
      <vt:lpstr>E.T.C.</vt:lpstr>
      <vt:lpstr>Esercizi di 1°</vt:lpstr>
      <vt:lpstr>Esercizi per il recupero della funzione di prensione e manipolazione, in contesti senso-motori</vt:lpstr>
      <vt:lpstr>La spalla.</vt:lpstr>
      <vt:lpstr>Presentazione standard di PowerPoint</vt:lpstr>
      <vt:lpstr>Esercizi: alcuni esempi…</vt:lpstr>
      <vt:lpstr>In fase post-acuta:</vt:lpstr>
      <vt:lpstr>In fase di remissione:</vt:lpstr>
      <vt:lpstr>Rachide cervicale</vt:lpstr>
      <vt:lpstr>Chirurgia arto inferiore</vt:lpstr>
      <vt:lpstr>Per il tuo studio, ricorda…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Fisiot24</dc:creator>
  <cp:lastModifiedBy>Fisiot24</cp:lastModifiedBy>
  <cp:revision>103</cp:revision>
  <dcterms:created xsi:type="dcterms:W3CDTF">1601-01-01T00:00:00Z</dcterms:created>
  <dcterms:modified xsi:type="dcterms:W3CDTF">2020-03-18T20:02:45Z</dcterms:modified>
</cp:coreProperties>
</file>