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5548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43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57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07159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84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0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07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2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502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816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2D088DA-D88A-4D37-A7E3-6D5D05DC0D8B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955B8AC-5B83-4689-8E26-FA95C3EC4178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42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7"/>
    </mc:Choice>
    <mc:Fallback>
      <p:transition spd="slow" advTm="1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7</a:t>
            </a:r>
            <a:r>
              <a:rPr lang="it-IT" b="1" dirty="0" smtClean="0"/>
              <a:t>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Lucio Gambi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FF0000"/>
                </a:solidFill>
              </a:rPr>
              <a:t>Critica ai concetti geografici di paesaggio umano</a:t>
            </a:r>
            <a:r>
              <a:rPr lang="it-IT" sz="3600" b="1" i="1" dirty="0"/>
              <a:t> </a:t>
            </a:r>
          </a:p>
          <a:p>
            <a:pPr marL="0" indent="0">
              <a:buNone/>
            </a:pPr>
            <a:endParaRPr lang="it-IT" sz="3600" b="1" i="1" dirty="0" smtClean="0"/>
          </a:p>
          <a:p>
            <a:pPr marL="0" indent="0">
              <a:buNone/>
            </a:pPr>
            <a:r>
              <a:rPr lang="it-IT" sz="3600" b="1" i="1" dirty="0" smtClean="0"/>
              <a:t>IV </a:t>
            </a:r>
            <a:r>
              <a:rPr lang="it-IT" sz="3600" b="1" i="1" dirty="0" smtClean="0"/>
              <a:t>parte</a:t>
            </a:r>
            <a:endParaRPr lang="it-IT" sz="3600" i="1" dirty="0"/>
          </a:p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54"/>
    </mc:Choice>
    <mc:Fallback>
      <p:transition spd="slow" advTm="15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CFED9CD2-07AC-4A44-9BE1-329915CA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3794" name="Segnaposto contenuto 2">
            <a:extLst>
              <a:ext uri="{FF2B5EF4-FFF2-40B4-BE49-F238E27FC236}">
                <a16:creationId xmlns:a16="http://schemas.microsoft.com/office/drawing/2014/main" id="{D1402CFD-06BC-8B43-86DA-A6F7A75D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13052"/>
            <a:ext cx="9809544" cy="474033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2200" dirty="0">
                <a:ea typeface="ＭＳ Ｐゴシック" panose="020B0600070205080204" pitchFamily="34" charset="-128"/>
              </a:rPr>
              <a:t>Però i fenomeni fino a qui ricordati non sono gli unici a determinare o edificare il mondo agricolo: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cioe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gli elementi paesistici cosi come li ho descritti sono, di quel mondo, le fattezze esterne, appariscenti ai sensi fisici.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200" dirty="0">
                <a:ea typeface="ＭＳ Ｐゴシック" panose="020B0600070205080204" pitchFamily="34" charset="-128"/>
              </a:rPr>
              <a:t>Ma a un esame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oculato queste fattezze risultano come parti di complessi ben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rilevanti; e in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si legano strettamente, inscindibilmente con molti fenomeni umani che non lasciano riflessi nella topografia, e sono la conseguenza di accadimenti o di istituzioni o di strutture umane che solo in minima parte riescono a colpire i sensi.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200" dirty="0">
                <a:ea typeface="ＭＳ Ｐゴシック" panose="020B0600070205080204" pitchFamily="34" charset="-128"/>
              </a:rPr>
              <a:t>Manifestazioni, accadimenti ecc., la cui opera nella determinazione del paesaggio è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saliente e dinamica di quanto lo sia l’opera dei fenomeni fisici.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200" dirty="0">
                <a:ea typeface="ＭＳ Ｐゴシック" panose="020B0600070205080204" pitchFamily="34" charset="-128"/>
              </a:rPr>
              <a:t>Fra il denso novero di tali manifestazioni potrei indicare una sequenza di fatti che sono fortemente costitutivi delle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agricole e che in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di un caso figurano alle origini del paesaggio, ma la cui riduzione a termini di paesaggio - e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cioe</a:t>
            </a:r>
            <a:r>
              <a:rPr lang="it-IT" altLang="it-IT" sz="2200" dirty="0">
                <a:ea typeface="ＭＳ Ｐゴシック" panose="020B0600070205080204" pitchFamily="34" charset="-128"/>
              </a:rPr>
              <a:t>̀ a quei criteri che i geografi pensano basilari per il loro esame - è impossibile. </a:t>
            </a:r>
          </a:p>
        </p:txBody>
      </p:sp>
      <p:sp>
        <p:nvSpPr>
          <p:cNvPr id="33795" name="Segnaposto piè di pagina 3">
            <a:extLst>
              <a:ext uri="{FF2B5EF4-FFF2-40B4-BE49-F238E27FC236}">
                <a16:creationId xmlns:a16="http://schemas.microsoft.com/office/drawing/2014/main" id="{D7D1292C-ABB0-7B43-A689-7B32C3F52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FF529AE-76C7-3248-8604-2E56CF7DD552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99"/>
    </mc:Choice>
    <mc:Fallback>
      <p:transition spd="slow" advTm="9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>
            <a:extLst>
              <a:ext uri="{FF2B5EF4-FFF2-40B4-BE49-F238E27FC236}">
                <a16:creationId xmlns:a16="http://schemas.microsoft.com/office/drawing/2014/main" id="{44A5C29A-8B55-3E41-9155-79CC8BAA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4818" name="Segnaposto contenuto 2">
            <a:extLst>
              <a:ext uri="{FF2B5EF4-FFF2-40B4-BE49-F238E27FC236}">
                <a16:creationId xmlns:a16="http://schemas.microsoft.com/office/drawing/2014/main" id="{DA166667-02FE-AE4B-9E05-49515860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337" y="1611776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riflessi della vita religiosa </a:t>
            </a: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fatti psicologici</a:t>
            </a: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rapporti fra individuo e gruppo </a:t>
            </a: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costumi giuridici intorno alla </a:t>
            </a:r>
            <a:r>
              <a:rPr lang="it-IT" altLang="it-IT" sz="2400" i="1" dirty="0" err="1">
                <a:ea typeface="ＭＳ Ｐゴシック" panose="020B0600070205080204" pitchFamily="34" charset="-128"/>
              </a:rPr>
              <a:t>proprieta</a:t>
            </a:r>
            <a:r>
              <a:rPr lang="it-IT" altLang="it-IT" sz="2400" i="1" dirty="0">
                <a:ea typeface="ＭＳ Ｐゴシック" panose="020B0600070205080204" pitchFamily="34" charset="-128"/>
              </a:rPr>
              <a:t>̀ famigliare </a:t>
            </a: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la configurazione aziendale </a:t>
            </a:r>
            <a:r>
              <a:rPr lang="it-IT" altLang="it-IT" sz="2400" dirty="0">
                <a:ea typeface="ＭＳ Ｐゴシック" panose="020B0600070205080204" pitchFamily="34" charset="-128"/>
              </a:rPr>
              <a:t>così come </a:t>
            </a:r>
            <a:r>
              <a:rPr lang="it-IT" altLang="it-IT" sz="2400" i="1" dirty="0">
                <a:ea typeface="ＭＳ Ｐゴシック" panose="020B0600070205080204" pitchFamily="34" charset="-128"/>
              </a:rPr>
              <a:t>le forme di conduzione </a:t>
            </a:r>
            <a:r>
              <a:rPr lang="it-IT" altLang="it-IT" sz="2400" dirty="0">
                <a:ea typeface="ＭＳ Ｐゴシック" panose="020B0600070205080204" pitchFamily="34" charset="-128"/>
              </a:rPr>
              <a:t>e </a:t>
            </a:r>
            <a:r>
              <a:rPr lang="it-IT" altLang="it-IT" sz="2400" i="1" dirty="0">
                <a:ea typeface="ＭＳ Ｐゴシック" panose="020B0600070205080204" pitchFamily="34" charset="-128"/>
              </a:rPr>
              <a:t>i rapporti di lavoro </a:t>
            </a:r>
          </a:p>
          <a:p>
            <a:pPr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qualunque </a:t>
            </a:r>
            <a:r>
              <a:rPr lang="it-IT" altLang="it-IT" sz="2400" i="1" dirty="0">
                <a:ea typeface="ＭＳ Ｐゴシック" panose="020B0600070205080204" pitchFamily="34" charset="-128"/>
              </a:rPr>
              <a:t>tecnica di coltivazione </a:t>
            </a: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scelta delle colture e mercato </a:t>
            </a: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la strada </a:t>
            </a: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it-IT" altLang="it-IT" sz="2400" i="1" dirty="0">
                <a:ea typeface="ＭＳ Ｐゴシック" panose="020B0600070205080204" pitchFamily="34" charset="-128"/>
              </a:rPr>
              <a:t>l’influenza e il valore della città </a:t>
            </a: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i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34819" name="Segnaposto piè di pagina 3">
            <a:extLst>
              <a:ext uri="{FF2B5EF4-FFF2-40B4-BE49-F238E27FC236}">
                <a16:creationId xmlns:a16="http://schemas.microsoft.com/office/drawing/2014/main" id="{A4837607-6ACE-AC4A-8636-9CBF35745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E848301-069B-BD44-A1BC-78AC0D353FB8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19"/>
    </mc:Choice>
    <mc:Fallback>
      <p:transition spd="slow" advTm="66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>
            <a:extLst>
              <a:ext uri="{FF2B5EF4-FFF2-40B4-BE49-F238E27FC236}">
                <a16:creationId xmlns:a16="http://schemas.microsoft.com/office/drawing/2014/main" id="{78B95B2E-F70F-E54A-8735-F004A613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5842" name="Segnaposto contenuto 2">
            <a:extLst>
              <a:ext uri="{FF2B5EF4-FFF2-40B4-BE49-F238E27FC236}">
                <a16:creationId xmlns:a16="http://schemas.microsoft.com/office/drawing/2014/main" id="{85B51DA0-7F38-5045-B11F-7DD61657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9"/>
            <a:ext cx="9821119" cy="39643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Cosa si ricava da questa elencazione di fatti?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Una constatazione specialmente: e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cioe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che fondarsi in modo preliminare o esclusivo sul paesaggio visivo - o meglio su quello ricostruito dai vari sensi - per identificare i vari complessi culturali della vita agricola, o ritenere che il paesaggio visivo sia o dia una sintesi vera e piena della vita agricola, significa avere una visione parziale, monca, insufficiente di tale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3000" dirty="0">
                <a:ea typeface="ＭＳ Ｐゴシック" panose="020B0600070205080204" pitchFamily="34" charset="-128"/>
              </a:rPr>
              <a:t>̀: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poiche</a:t>
            </a:r>
            <a:r>
              <a:rPr lang="it-IT" altLang="it-IT" sz="3000" dirty="0">
                <a:ea typeface="ＭＳ Ｐゴシック" panose="020B0600070205080204" pitchFamily="34" charset="-128"/>
              </a:rPr>
              <a:t>́ l’operazione scarta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cio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che in primo luogo non è visibile o in ogni modo non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puo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venire colto da qualche senso, e che quindi non è topograficamente configurabile. </a:t>
            </a:r>
          </a:p>
        </p:txBody>
      </p:sp>
      <p:sp>
        <p:nvSpPr>
          <p:cNvPr id="35843" name="Segnaposto piè di pagina 3">
            <a:extLst>
              <a:ext uri="{FF2B5EF4-FFF2-40B4-BE49-F238E27FC236}">
                <a16:creationId xmlns:a16="http://schemas.microsoft.com/office/drawing/2014/main" id="{8D6F2569-3978-B04A-B05B-CF8E94145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F6233BA-93F3-3E42-90B3-E9B76813471B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09"/>
    </mc:Choice>
    <mc:Fallback>
      <p:transition spd="slow" advTm="8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>
            <a:extLst>
              <a:ext uri="{FF2B5EF4-FFF2-40B4-BE49-F238E27FC236}">
                <a16:creationId xmlns:a16="http://schemas.microsoft.com/office/drawing/2014/main" id="{B25F1A61-810C-F848-A6AC-4AE4532E5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6866" name="Segnaposto contenuto 2">
            <a:extLst>
              <a:ext uri="{FF2B5EF4-FFF2-40B4-BE49-F238E27FC236}">
                <a16:creationId xmlns:a16="http://schemas.microsoft.com/office/drawing/2014/main" id="{F2B6F950-BAD8-5B42-ACED-99C8DC9EA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Ma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cio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che non ha forma visibile o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cartografabile</a:t>
            </a:r>
            <a:r>
              <a:rPr lang="it-IT" altLang="it-IT" sz="3000" dirty="0">
                <a:ea typeface="ＭＳ Ｐゴシック" panose="020B0600070205080204" pitchFamily="34" charset="-128"/>
              </a:rPr>
              <a:t>, come il valore della città o la scelta di un orientamento economico o la natura di una istituzione sociale, fa parte della medesima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che assomma anche il «paesaggio» a cui i geografi limitano abitualmente i loro studi. </a:t>
            </a:r>
          </a:p>
          <a:p>
            <a:pPr marL="0" indent="0"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Molto frequentemente anzi anima o edifica o plasma tale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3000" dirty="0">
                <a:ea typeface="ＭＳ Ｐゴシック" panose="020B0600070205080204" pitchFamily="34" charset="-128"/>
              </a:rPr>
              <a:t>̀, e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cio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che è visibile - </a:t>
            </a:r>
            <a:r>
              <a:rPr lang="it-IT" altLang="it-IT" sz="3000" dirty="0" err="1">
                <a:ea typeface="ＭＳ Ｐゴシック" panose="020B0600070205080204" pitchFamily="34" charset="-128"/>
              </a:rPr>
              <a:t>cioe</a:t>
            </a:r>
            <a:r>
              <a:rPr lang="it-IT" altLang="it-IT" sz="3000" dirty="0">
                <a:ea typeface="ＭＳ Ｐゴシック" panose="020B0600070205080204" pitchFamily="34" charset="-128"/>
              </a:rPr>
              <a:t>̀ il paesaggio - ne è solo una conseguenza o una estrinsecazione, fra diverse. </a:t>
            </a:r>
          </a:p>
        </p:txBody>
      </p:sp>
      <p:sp>
        <p:nvSpPr>
          <p:cNvPr id="36867" name="Segnaposto piè di pagina 3">
            <a:extLst>
              <a:ext uri="{FF2B5EF4-FFF2-40B4-BE49-F238E27FC236}">
                <a16:creationId xmlns:a16="http://schemas.microsoft.com/office/drawing/2014/main" id="{AE98ABC9-7A40-5A42-B119-9A6002849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29CA92E-464A-364F-A04E-15448FEF04BE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5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1"/>
    </mc:Choice>
    <mc:Fallback>
      <p:transition spd="slow" advTm="6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2399F312-894B-6E47-857E-490DBEF6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7890" name="Segnaposto contenuto 2">
            <a:extLst>
              <a:ext uri="{FF2B5EF4-FFF2-40B4-BE49-F238E27FC236}">
                <a16:creationId xmlns:a16="http://schemas.microsoft.com/office/drawing/2014/main" id="{0C7CF2F6-B8D4-634A-A2D4-6089B8C68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it-IT" sz="3200" dirty="0">
                <a:ea typeface="ＭＳ Ｐゴシック" panose="020B0600070205080204" pitchFamily="34" charset="-128"/>
              </a:rPr>
              <a:t>Di sicuro la </a:t>
            </a:r>
            <a:r>
              <a:rPr lang="it-IT" altLang="it-IT" sz="32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3200" dirty="0">
                <a:ea typeface="ＭＳ Ｐゴシック" panose="020B0600070205080204" pitchFamily="34" charset="-128"/>
              </a:rPr>
              <a:t>̀ rilevante (e a volte l’unica) delle conseguenze materiali: ma autonoma, isolabile e tale da separarsi utilmente - per motivi di studio - da questa </a:t>
            </a:r>
            <a:r>
              <a:rPr lang="it-IT" altLang="it-IT" sz="3200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3200" dirty="0">
                <a:ea typeface="ＭＳ Ｐゴシック" panose="020B0600070205080204" pitchFamily="34" charset="-128"/>
              </a:rPr>
              <a:t>̀, no. </a:t>
            </a:r>
          </a:p>
          <a:p>
            <a:pPr marL="0" indent="0">
              <a:buNone/>
            </a:pPr>
            <a:r>
              <a:rPr lang="it-IT" altLang="it-IT" sz="3200" u="sng" dirty="0">
                <a:ea typeface="ＭＳ Ｐゴシック" panose="020B0600070205080204" pitchFamily="34" charset="-128"/>
              </a:rPr>
              <a:t>E </a:t>
            </a:r>
            <a:r>
              <a:rPr lang="it-IT" altLang="it-IT" sz="3200" u="sng" dirty="0" err="1">
                <a:ea typeface="ＭＳ Ｐゴシック" panose="020B0600070205080204" pitchFamily="34" charset="-128"/>
              </a:rPr>
              <a:t>percio</a:t>
            </a:r>
            <a:r>
              <a:rPr lang="it-IT" altLang="it-IT" sz="3200" u="sng" dirty="0">
                <a:ea typeface="ＭＳ Ｐゴシック" panose="020B0600070205080204" pitchFamily="34" charset="-128"/>
              </a:rPr>
              <a:t>̀ il termine o </a:t>
            </a:r>
            <a:r>
              <a:rPr lang="it-IT" altLang="it-IT" sz="3200" u="sng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3200" u="sng" dirty="0">
                <a:ea typeface="ＭＳ Ｐゴシック" panose="020B0600070205080204" pitchFamily="34" charset="-128"/>
              </a:rPr>
              <a:t>̀ precisamente il concetto di «paesaggio» non è il </a:t>
            </a:r>
            <a:r>
              <a:rPr lang="it-IT" altLang="it-IT" sz="3200" u="sng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3200" u="sng" dirty="0">
                <a:ea typeface="ＭＳ Ｐゴシック" panose="020B0600070205080204" pitchFamily="34" charset="-128"/>
              </a:rPr>
              <a:t>̀ adeguato per indicare la </a:t>
            </a:r>
            <a:r>
              <a:rPr lang="it-IT" altLang="it-IT" sz="3200" u="sng" dirty="0" err="1">
                <a:ea typeface="ＭＳ Ｐゴシック" panose="020B0600070205080204" pitchFamily="34" charset="-128"/>
              </a:rPr>
              <a:t>realta</a:t>
            </a:r>
            <a:r>
              <a:rPr lang="it-IT" altLang="it-IT" sz="3200" u="sng" dirty="0">
                <a:ea typeface="ＭＳ Ｐゴシック" panose="020B0600070205080204" pitchFamily="34" charset="-128"/>
              </a:rPr>
              <a:t>̀ di un mondo come l’agricolo. </a:t>
            </a:r>
          </a:p>
        </p:txBody>
      </p:sp>
      <p:sp>
        <p:nvSpPr>
          <p:cNvPr id="37891" name="Segnaposto piè di pagina 3">
            <a:extLst>
              <a:ext uri="{FF2B5EF4-FFF2-40B4-BE49-F238E27FC236}">
                <a16:creationId xmlns:a16="http://schemas.microsoft.com/office/drawing/2014/main" id="{C4D3F3A1-1FB4-944D-A757-CDB1A95C4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03CFB35-697C-2748-997C-1884EC28E927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9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0"/>
    </mc:Choice>
    <mc:Fallback>
      <p:transition spd="slow" advTm="4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>
            <a:extLst>
              <a:ext uri="{FF2B5EF4-FFF2-40B4-BE49-F238E27FC236}">
                <a16:creationId xmlns:a16="http://schemas.microsoft.com/office/drawing/2014/main" id="{FA9366C6-5175-8B46-8A5E-DAC4454E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8914" name="Segnaposto contenuto 2">
            <a:extLst>
              <a:ext uri="{FF2B5EF4-FFF2-40B4-BE49-F238E27FC236}">
                <a16:creationId xmlns:a16="http://schemas.microsoft.com/office/drawing/2014/main" id="{A6A5A00A-5E09-EA48-A737-61B178058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it-IT" sz="3000">
                <a:ea typeface="ＭＳ Ｐゴシック" panose="020B0600070205080204" pitchFamily="34" charset="-128"/>
              </a:rPr>
              <a:t>I geografi umanisti francesi della più giovane generazione, quelli venuti su alla scuola di Bloch, preferiscono il termine di «complessi» o meglio quello di «strutture».</a:t>
            </a:r>
          </a:p>
          <a:p>
            <a:pPr marL="0" indent="0">
              <a:buNone/>
            </a:pPr>
            <a:r>
              <a:rPr lang="it-IT" altLang="it-IT" sz="3000">
                <a:ea typeface="ＭＳ Ｐゴシック" panose="020B0600070205080204" pitchFamily="34" charset="-128"/>
              </a:rPr>
              <a:t> In termini più elementari e forse anche più espliciti, si potrebbe dire che le strutture sono il telaio, o meglio le forze di fondo della storia sociale: quella degli aggruppamenti umani consciamente coerenti, solidali. Sono in una parola, i complessi costitutivi di una civiltà </a:t>
            </a:r>
          </a:p>
          <a:p>
            <a:pPr marL="0" indent="0"/>
            <a:endParaRPr lang="it-IT" altLang="it-IT" sz="3000">
              <a:ea typeface="ＭＳ Ｐゴシック" panose="020B0600070205080204" pitchFamily="34" charset="-128"/>
            </a:endParaRPr>
          </a:p>
          <a:p>
            <a:pPr marL="0" indent="0"/>
            <a:endParaRPr lang="it-IT" altLang="it-IT" sz="3000">
              <a:ea typeface="ＭＳ Ｐゴシック" panose="020B0600070205080204" pitchFamily="34" charset="-128"/>
            </a:endParaRPr>
          </a:p>
        </p:txBody>
      </p:sp>
      <p:sp>
        <p:nvSpPr>
          <p:cNvPr id="38915" name="Segnaposto piè di pagina 3">
            <a:extLst>
              <a:ext uri="{FF2B5EF4-FFF2-40B4-BE49-F238E27FC236}">
                <a16:creationId xmlns:a16="http://schemas.microsoft.com/office/drawing/2014/main" id="{D42DB420-1549-E14F-88B5-689CD88B6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87B58A5-5511-E34B-AD58-0802B5C6B01F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2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00"/>
    </mc:Choice>
    <mc:Fallback>
      <p:transition spd="slow" advTm="7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B9655366-1F1A-6B43-B05A-19C363C3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9938" name="Segnaposto contenuto 2">
            <a:extLst>
              <a:ext uri="{FF2B5EF4-FFF2-40B4-BE49-F238E27FC236}">
                <a16:creationId xmlns:a16="http://schemas.microsoft.com/office/drawing/2014/main" id="{4E8EBE16-7F76-E540-9BF2-9440D641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9855843" cy="387173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altLang="it-IT" sz="2700" dirty="0">
                <a:ea typeface="ＭＳ Ｐゴシック" panose="020B0600070205080204" pitchFamily="34" charset="-128"/>
              </a:rPr>
              <a:t>Per tale ragione quando parliamo di struttura, in sede di </a:t>
            </a:r>
            <a:r>
              <a:rPr lang="it-IT" altLang="it-IT" sz="2700" dirty="0" err="1">
                <a:ea typeface="ＭＳ Ｐゴシック" panose="020B0600070205080204" pitchFamily="34" charset="-128"/>
              </a:rPr>
              <a:t>civilta</a:t>
            </a:r>
            <a:r>
              <a:rPr lang="it-IT" altLang="it-IT" sz="2700" dirty="0">
                <a:ea typeface="ＭＳ Ｐゴシック" panose="020B0600070205080204" pitchFamily="34" charset="-128"/>
              </a:rPr>
              <a:t>̀ agricola, le opposizioni fra quadro paesistico a campi aperti e a campi chiusi e a coltura promiscua, perdono il significato a loro conferito dai geografi.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2700" dirty="0">
                <a:ea typeface="ＭＳ Ｐゴシック" panose="020B0600070205080204" pitchFamily="34" charset="-128"/>
              </a:rPr>
              <a:t>E le diversificazioni vere e fondamentali si spostano dal campo delle forme visibili, </a:t>
            </a:r>
            <a:r>
              <a:rPr lang="it-IT" altLang="it-IT" sz="2700" dirty="0" err="1">
                <a:ea typeface="ＭＳ Ｐゴシック" panose="020B0600070205080204" pitchFamily="34" charset="-128"/>
              </a:rPr>
              <a:t>cioe</a:t>
            </a:r>
            <a:r>
              <a:rPr lang="it-IT" altLang="it-IT" sz="2700" dirty="0">
                <a:ea typeface="ＭＳ Ｐゴシック" panose="020B0600070205080204" pitchFamily="34" charset="-128"/>
              </a:rPr>
              <a:t>̀ topografico e fotografico, a quello storico: al campo dei valori economici che si ridimensionano e mutano in </a:t>
            </a:r>
            <a:r>
              <a:rPr lang="it-IT" altLang="it-IT" sz="2700" dirty="0" err="1">
                <a:ea typeface="ＭＳ Ｐゴシック" panose="020B0600070205080204" pitchFamily="34" charset="-128"/>
              </a:rPr>
              <a:t>continuita</a:t>
            </a:r>
            <a:r>
              <a:rPr lang="it-IT" altLang="it-IT" sz="2700" dirty="0">
                <a:ea typeface="ＭＳ Ｐゴシック" panose="020B0600070205080204" pitchFamily="34" charset="-128"/>
              </a:rPr>
              <a:t>̀, allo studio dei fattori che implicano la </a:t>
            </a:r>
            <a:r>
              <a:rPr lang="it-IT" altLang="it-IT" sz="2700" dirty="0" err="1">
                <a:ea typeface="ＭＳ Ｐゴシック" panose="020B0600070205080204" pitchFamily="34" charset="-128"/>
              </a:rPr>
              <a:t>socialita</a:t>
            </a:r>
            <a:r>
              <a:rPr lang="it-IT" altLang="it-IT" sz="2700" dirty="0">
                <a:ea typeface="ＭＳ Ｐゴシック" panose="020B0600070205080204" pitchFamily="34" charset="-128"/>
              </a:rPr>
              <a:t>̀, le istituzioni giuridiche, i miti religiosi e l’indefinito gioco della libera scelta umana che si rifiuta a ogni classificazione</a:t>
            </a:r>
          </a:p>
          <a:p>
            <a:pPr marL="0" indent="0">
              <a:lnSpc>
                <a:spcPct val="80000"/>
              </a:lnSpc>
            </a:pPr>
            <a:endParaRPr lang="it-IT" altLang="it-IT" sz="2700" dirty="0">
              <a:ea typeface="ＭＳ Ｐゴシック" panose="020B0600070205080204" pitchFamily="34" charset="-128"/>
            </a:endParaRPr>
          </a:p>
        </p:txBody>
      </p:sp>
      <p:sp>
        <p:nvSpPr>
          <p:cNvPr id="39939" name="Segnaposto piè di pagina 3">
            <a:extLst>
              <a:ext uri="{FF2B5EF4-FFF2-40B4-BE49-F238E27FC236}">
                <a16:creationId xmlns:a16="http://schemas.microsoft.com/office/drawing/2014/main" id="{F6F53973-2925-814E-9790-F29F57216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75AF148-6331-DE43-90FD-DA1405505373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38"/>
    </mc:Choice>
    <mc:Fallback>
      <p:transition spd="slow" advTm="22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86</TotalTime>
  <Words>725</Words>
  <Application>Microsoft Office PowerPoint</Application>
  <PresentationFormat>Widescreen</PresentationFormat>
  <Paragraphs>51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Franklin Gothic Book</vt:lpstr>
      <vt:lpstr>Crop</vt:lpstr>
      <vt:lpstr>Geografia  Sergio Zilli</vt:lpstr>
      <vt:lpstr>Presentazione n. 7 (con audio)</vt:lpstr>
      <vt:lpstr>paesaggio</vt:lpstr>
      <vt:lpstr>paesaggio</vt:lpstr>
      <vt:lpstr>paesaggio</vt:lpstr>
      <vt:lpstr>paesaggio</vt:lpstr>
      <vt:lpstr>paesaggio</vt:lpstr>
      <vt:lpstr>paesaggio</vt:lpstr>
      <vt:lpstr>paesaggio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4</cp:revision>
  <dcterms:created xsi:type="dcterms:W3CDTF">2020-03-18T18:14:57Z</dcterms:created>
  <dcterms:modified xsi:type="dcterms:W3CDTF">2020-03-18T19:41:18Z</dcterms:modified>
</cp:coreProperties>
</file>