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2" r:id="rId3"/>
    <p:sldId id="353" r:id="rId4"/>
    <p:sldId id="354" r:id="rId5"/>
    <p:sldId id="355" r:id="rId6"/>
    <p:sldId id="350" r:id="rId7"/>
    <p:sldId id="351" r:id="rId8"/>
    <p:sldId id="356" r:id="rId9"/>
    <p:sldId id="358" r:id="rId10"/>
    <p:sldId id="360" r:id="rId11"/>
    <p:sldId id="361" r:id="rId12"/>
    <p:sldId id="362" r:id="rId13"/>
    <p:sldId id="393" r:id="rId14"/>
    <p:sldId id="429" r:id="rId15"/>
    <p:sldId id="357" r:id="rId16"/>
    <p:sldId id="396" r:id="rId17"/>
    <p:sldId id="395" r:id="rId18"/>
    <p:sldId id="392" r:id="rId19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AAD68-F61A-4140-8BFA-62DF6DBCBDE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018DDDC-4021-400B-9FA3-B621F3703DBD}">
      <dgm:prSet phldrT="[Testo]"/>
      <dgm:spPr/>
      <dgm:t>
        <a:bodyPr/>
        <a:lstStyle/>
        <a:p>
          <a:r>
            <a:rPr lang="it-IT" b="1" dirty="0" smtClean="0"/>
            <a:t>Sapere</a:t>
          </a:r>
          <a:endParaRPr lang="it-IT" b="1" dirty="0"/>
        </a:p>
      </dgm:t>
    </dgm:pt>
    <dgm:pt modelId="{D18C891C-F508-4014-AD08-AC10D8139CC9}" type="parTrans" cxnId="{688F2EC4-CB48-42BC-B025-F4AB5448E757}">
      <dgm:prSet/>
      <dgm:spPr/>
      <dgm:t>
        <a:bodyPr/>
        <a:lstStyle/>
        <a:p>
          <a:endParaRPr lang="it-IT"/>
        </a:p>
      </dgm:t>
    </dgm:pt>
    <dgm:pt modelId="{F4825E33-B143-4A04-986A-E5007A12171A}" type="sibTrans" cxnId="{688F2EC4-CB48-42BC-B025-F4AB5448E757}">
      <dgm:prSet/>
      <dgm:spPr/>
      <dgm:t>
        <a:bodyPr/>
        <a:lstStyle/>
        <a:p>
          <a:endParaRPr lang="it-IT"/>
        </a:p>
      </dgm:t>
    </dgm:pt>
    <dgm:pt modelId="{67A1BEE4-B77C-40F1-9103-4E6F50A9DCE6}">
      <dgm:prSet phldrT="[Testo]"/>
      <dgm:spPr/>
      <dgm:t>
        <a:bodyPr/>
        <a:lstStyle/>
        <a:p>
          <a:r>
            <a:rPr lang="it-IT" b="1" dirty="0" smtClean="0"/>
            <a:t>Saper fare</a:t>
          </a:r>
          <a:endParaRPr lang="it-IT" b="1" dirty="0"/>
        </a:p>
      </dgm:t>
    </dgm:pt>
    <dgm:pt modelId="{E1537E8E-44B0-47D6-8AE7-44304CF97AAD}" type="parTrans" cxnId="{BC58BA7F-DCC9-410A-A0C1-0E545937C19C}">
      <dgm:prSet/>
      <dgm:spPr/>
      <dgm:t>
        <a:bodyPr/>
        <a:lstStyle/>
        <a:p>
          <a:endParaRPr lang="it-IT"/>
        </a:p>
      </dgm:t>
    </dgm:pt>
    <dgm:pt modelId="{94C37825-76B5-4C9A-9ABB-B763B94D48A8}" type="sibTrans" cxnId="{BC58BA7F-DCC9-410A-A0C1-0E545937C19C}">
      <dgm:prSet/>
      <dgm:spPr/>
      <dgm:t>
        <a:bodyPr/>
        <a:lstStyle/>
        <a:p>
          <a:endParaRPr lang="it-IT"/>
        </a:p>
      </dgm:t>
    </dgm:pt>
    <dgm:pt modelId="{F993F461-AD62-4F70-9B1B-42B9F67E010A}">
      <dgm:prSet phldrT="[Testo]"/>
      <dgm:spPr/>
      <dgm:t>
        <a:bodyPr/>
        <a:lstStyle/>
        <a:p>
          <a:r>
            <a:rPr lang="it-IT" b="1" dirty="0" smtClean="0"/>
            <a:t>Saper essere</a:t>
          </a:r>
          <a:endParaRPr lang="it-IT" b="1" dirty="0"/>
        </a:p>
      </dgm:t>
    </dgm:pt>
    <dgm:pt modelId="{F2E608D8-511D-4A5A-80BD-0113770E15E4}" type="parTrans" cxnId="{E84E4E54-5EA4-4B60-9A9C-ADDBBD632FC0}">
      <dgm:prSet/>
      <dgm:spPr/>
      <dgm:t>
        <a:bodyPr/>
        <a:lstStyle/>
        <a:p>
          <a:endParaRPr lang="it-IT"/>
        </a:p>
      </dgm:t>
    </dgm:pt>
    <dgm:pt modelId="{4C069708-2853-4371-84D3-3C051642A871}" type="sibTrans" cxnId="{E84E4E54-5EA4-4B60-9A9C-ADDBBD632FC0}">
      <dgm:prSet/>
      <dgm:spPr/>
      <dgm:t>
        <a:bodyPr/>
        <a:lstStyle/>
        <a:p>
          <a:endParaRPr lang="it-IT"/>
        </a:p>
      </dgm:t>
    </dgm:pt>
    <dgm:pt modelId="{A80D5BE4-1DA8-4C52-A553-9CB235DB5598}" type="pres">
      <dgm:prSet presAssocID="{274AAD68-F61A-4140-8BFA-62DF6DBCBDE9}" presName="arrowDiagram" presStyleCnt="0">
        <dgm:presLayoutVars>
          <dgm:chMax val="5"/>
          <dgm:dir/>
          <dgm:resizeHandles val="exact"/>
        </dgm:presLayoutVars>
      </dgm:prSet>
      <dgm:spPr/>
    </dgm:pt>
    <dgm:pt modelId="{AF94F723-C3E3-465B-BDAD-657DF281BA2D}" type="pres">
      <dgm:prSet presAssocID="{274AAD68-F61A-4140-8BFA-62DF6DBCBDE9}" presName="arrow" presStyleLbl="bgShp" presStyleIdx="0" presStyleCnt="1"/>
      <dgm:spPr/>
    </dgm:pt>
    <dgm:pt modelId="{28F6E2D5-BCE9-49C2-ABA5-608FFE7992AB}" type="pres">
      <dgm:prSet presAssocID="{274AAD68-F61A-4140-8BFA-62DF6DBCBDE9}" presName="arrowDiagram3" presStyleCnt="0"/>
      <dgm:spPr/>
    </dgm:pt>
    <dgm:pt modelId="{9F00F87D-3FB6-43D0-B928-8D525264FD7C}" type="pres">
      <dgm:prSet presAssocID="{F018DDDC-4021-400B-9FA3-B621F3703DBD}" presName="bullet3a" presStyleLbl="node1" presStyleIdx="0" presStyleCnt="3"/>
      <dgm:spPr/>
    </dgm:pt>
    <dgm:pt modelId="{6D5B26D6-6CC3-4826-99FA-42C3510205C7}" type="pres">
      <dgm:prSet presAssocID="{F018DDDC-4021-400B-9FA3-B621F3703DBD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5DEE46-132E-42FB-9D1A-7C447C592B36}" type="pres">
      <dgm:prSet presAssocID="{67A1BEE4-B77C-40F1-9103-4E6F50A9DCE6}" presName="bullet3b" presStyleLbl="node1" presStyleIdx="1" presStyleCnt="3"/>
      <dgm:spPr/>
    </dgm:pt>
    <dgm:pt modelId="{12030922-49DC-439D-93EC-0F77BE47D7CD}" type="pres">
      <dgm:prSet presAssocID="{67A1BEE4-B77C-40F1-9103-4E6F50A9DCE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B75B70-36EA-479F-8D69-ADEAE9585F29}" type="pres">
      <dgm:prSet presAssocID="{F993F461-AD62-4F70-9B1B-42B9F67E010A}" presName="bullet3c" presStyleLbl="node1" presStyleIdx="2" presStyleCnt="3"/>
      <dgm:spPr/>
    </dgm:pt>
    <dgm:pt modelId="{79FC1EBE-101F-4329-86DB-BB8297328446}" type="pres">
      <dgm:prSet presAssocID="{F993F461-AD62-4F70-9B1B-42B9F67E010A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5DD86EC-4BA5-4B46-9292-C2B1CF7E07F2}" type="presOf" srcId="{F018DDDC-4021-400B-9FA3-B621F3703DBD}" destId="{6D5B26D6-6CC3-4826-99FA-42C3510205C7}" srcOrd="0" destOrd="0" presId="urn:microsoft.com/office/officeart/2005/8/layout/arrow2"/>
    <dgm:cxn modelId="{D7BAFE10-F2CD-42BE-B788-DCEDA7AA2CCE}" type="presOf" srcId="{67A1BEE4-B77C-40F1-9103-4E6F50A9DCE6}" destId="{12030922-49DC-439D-93EC-0F77BE47D7CD}" srcOrd="0" destOrd="0" presId="urn:microsoft.com/office/officeart/2005/8/layout/arrow2"/>
    <dgm:cxn modelId="{81F62A8B-B128-4A1B-9B9D-20D50CC56ACF}" type="presOf" srcId="{F993F461-AD62-4F70-9B1B-42B9F67E010A}" destId="{79FC1EBE-101F-4329-86DB-BB8297328446}" srcOrd="0" destOrd="0" presId="urn:microsoft.com/office/officeart/2005/8/layout/arrow2"/>
    <dgm:cxn modelId="{039A0EEE-FF17-43DC-9E40-FCE7F7EBCF8A}" type="presOf" srcId="{274AAD68-F61A-4140-8BFA-62DF6DBCBDE9}" destId="{A80D5BE4-1DA8-4C52-A553-9CB235DB5598}" srcOrd="0" destOrd="0" presId="urn:microsoft.com/office/officeart/2005/8/layout/arrow2"/>
    <dgm:cxn modelId="{E84E4E54-5EA4-4B60-9A9C-ADDBBD632FC0}" srcId="{274AAD68-F61A-4140-8BFA-62DF6DBCBDE9}" destId="{F993F461-AD62-4F70-9B1B-42B9F67E010A}" srcOrd="2" destOrd="0" parTransId="{F2E608D8-511D-4A5A-80BD-0113770E15E4}" sibTransId="{4C069708-2853-4371-84D3-3C051642A871}"/>
    <dgm:cxn modelId="{688F2EC4-CB48-42BC-B025-F4AB5448E757}" srcId="{274AAD68-F61A-4140-8BFA-62DF6DBCBDE9}" destId="{F018DDDC-4021-400B-9FA3-B621F3703DBD}" srcOrd="0" destOrd="0" parTransId="{D18C891C-F508-4014-AD08-AC10D8139CC9}" sibTransId="{F4825E33-B143-4A04-986A-E5007A12171A}"/>
    <dgm:cxn modelId="{BC58BA7F-DCC9-410A-A0C1-0E545937C19C}" srcId="{274AAD68-F61A-4140-8BFA-62DF6DBCBDE9}" destId="{67A1BEE4-B77C-40F1-9103-4E6F50A9DCE6}" srcOrd="1" destOrd="0" parTransId="{E1537E8E-44B0-47D6-8AE7-44304CF97AAD}" sibTransId="{94C37825-76B5-4C9A-9ABB-B763B94D48A8}"/>
    <dgm:cxn modelId="{AE7794B8-F021-46F6-A869-A7781F41D111}" type="presParOf" srcId="{A80D5BE4-1DA8-4C52-A553-9CB235DB5598}" destId="{AF94F723-C3E3-465B-BDAD-657DF281BA2D}" srcOrd="0" destOrd="0" presId="urn:microsoft.com/office/officeart/2005/8/layout/arrow2"/>
    <dgm:cxn modelId="{1D70F0EC-0D10-4D46-BF77-A67DC19B0516}" type="presParOf" srcId="{A80D5BE4-1DA8-4C52-A553-9CB235DB5598}" destId="{28F6E2D5-BCE9-49C2-ABA5-608FFE7992AB}" srcOrd="1" destOrd="0" presId="urn:microsoft.com/office/officeart/2005/8/layout/arrow2"/>
    <dgm:cxn modelId="{6D0824BE-0906-46AC-BDE6-167BEA907FAD}" type="presParOf" srcId="{28F6E2D5-BCE9-49C2-ABA5-608FFE7992AB}" destId="{9F00F87D-3FB6-43D0-B928-8D525264FD7C}" srcOrd="0" destOrd="0" presId="urn:microsoft.com/office/officeart/2005/8/layout/arrow2"/>
    <dgm:cxn modelId="{59D452A5-FE6C-464D-8533-DAE821BB4B20}" type="presParOf" srcId="{28F6E2D5-BCE9-49C2-ABA5-608FFE7992AB}" destId="{6D5B26D6-6CC3-4826-99FA-42C3510205C7}" srcOrd="1" destOrd="0" presId="urn:microsoft.com/office/officeart/2005/8/layout/arrow2"/>
    <dgm:cxn modelId="{7C6E4C8B-8C66-42ED-A130-2C00B7B3FF49}" type="presParOf" srcId="{28F6E2D5-BCE9-49C2-ABA5-608FFE7992AB}" destId="{CE5DEE46-132E-42FB-9D1A-7C447C592B36}" srcOrd="2" destOrd="0" presId="urn:microsoft.com/office/officeart/2005/8/layout/arrow2"/>
    <dgm:cxn modelId="{2C48F76F-2A96-414B-B485-A1A3F36084C4}" type="presParOf" srcId="{28F6E2D5-BCE9-49C2-ABA5-608FFE7992AB}" destId="{12030922-49DC-439D-93EC-0F77BE47D7CD}" srcOrd="3" destOrd="0" presId="urn:microsoft.com/office/officeart/2005/8/layout/arrow2"/>
    <dgm:cxn modelId="{3B70AB20-CBDD-453C-928A-1B78FD1A3E2A}" type="presParOf" srcId="{28F6E2D5-BCE9-49C2-ABA5-608FFE7992AB}" destId="{70B75B70-36EA-479F-8D69-ADEAE9585F29}" srcOrd="4" destOrd="0" presId="urn:microsoft.com/office/officeart/2005/8/layout/arrow2"/>
    <dgm:cxn modelId="{7F88401C-D46D-4D55-86EC-ADBA0B8088BB}" type="presParOf" srcId="{28F6E2D5-BCE9-49C2-ABA5-608FFE7992AB}" destId="{79FC1EBE-101F-4329-86DB-BB829732844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4F723-C3E3-465B-BDAD-657DF281BA2D}">
      <dsp:nvSpPr>
        <dsp:cNvPr id="0" name=""/>
        <dsp:cNvSpPr/>
      </dsp:nvSpPr>
      <dsp:spPr>
        <a:xfrm>
          <a:off x="215106" y="0"/>
          <a:ext cx="5765800" cy="36036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0F87D-3FB6-43D0-B928-8D525264FD7C}">
      <dsp:nvSpPr>
        <dsp:cNvPr id="0" name=""/>
        <dsp:cNvSpPr/>
      </dsp:nvSpPr>
      <dsp:spPr>
        <a:xfrm>
          <a:off x="947363" y="2487221"/>
          <a:ext cx="149910" cy="149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B26D6-6CC3-4826-99FA-42C3510205C7}">
      <dsp:nvSpPr>
        <dsp:cNvPr id="0" name=""/>
        <dsp:cNvSpPr/>
      </dsp:nvSpPr>
      <dsp:spPr>
        <a:xfrm>
          <a:off x="1022318" y="2562177"/>
          <a:ext cx="1343431" cy="104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35" tIns="0" rIns="0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b="1" kern="1200" dirty="0" smtClean="0"/>
            <a:t>Sapere</a:t>
          </a:r>
          <a:endParaRPr lang="it-IT" sz="3300" b="1" kern="1200" dirty="0"/>
        </a:p>
      </dsp:txBody>
      <dsp:txXfrm>
        <a:off x="1022318" y="2562177"/>
        <a:ext cx="1343431" cy="1041447"/>
      </dsp:txXfrm>
    </dsp:sp>
    <dsp:sp modelId="{CE5DEE46-132E-42FB-9D1A-7C447C592B36}">
      <dsp:nvSpPr>
        <dsp:cNvPr id="0" name=""/>
        <dsp:cNvSpPr/>
      </dsp:nvSpPr>
      <dsp:spPr>
        <a:xfrm>
          <a:off x="2270614" y="1507756"/>
          <a:ext cx="270992" cy="270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30922-49DC-439D-93EC-0F77BE47D7CD}">
      <dsp:nvSpPr>
        <dsp:cNvPr id="0" name=""/>
        <dsp:cNvSpPr/>
      </dsp:nvSpPr>
      <dsp:spPr>
        <a:xfrm>
          <a:off x="2406110" y="1643252"/>
          <a:ext cx="1383792" cy="1960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593" tIns="0" rIns="0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b="1" kern="1200" dirty="0" smtClean="0"/>
            <a:t>Saper fare</a:t>
          </a:r>
          <a:endParaRPr lang="it-IT" sz="3300" b="1" kern="1200" dirty="0"/>
        </a:p>
      </dsp:txBody>
      <dsp:txXfrm>
        <a:off x="2406110" y="1643252"/>
        <a:ext cx="1383792" cy="1960372"/>
      </dsp:txXfrm>
    </dsp:sp>
    <dsp:sp modelId="{70B75B70-36EA-479F-8D69-ADEAE9585F29}">
      <dsp:nvSpPr>
        <dsp:cNvPr id="0" name=""/>
        <dsp:cNvSpPr/>
      </dsp:nvSpPr>
      <dsp:spPr>
        <a:xfrm>
          <a:off x="3861975" y="911717"/>
          <a:ext cx="374777" cy="374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C1EBE-101F-4329-86DB-BB8297328446}">
      <dsp:nvSpPr>
        <dsp:cNvPr id="0" name=""/>
        <dsp:cNvSpPr/>
      </dsp:nvSpPr>
      <dsp:spPr>
        <a:xfrm>
          <a:off x="4049363" y="1099105"/>
          <a:ext cx="1383792" cy="250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587" tIns="0" rIns="0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b="1" kern="1200" dirty="0" smtClean="0"/>
            <a:t>Saper essere</a:t>
          </a:r>
          <a:endParaRPr lang="it-IT" sz="3300" b="1" kern="1200" dirty="0"/>
        </a:p>
      </dsp:txBody>
      <dsp:txXfrm>
        <a:off x="4049363" y="1099105"/>
        <a:ext cx="1383792" cy="2504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EC9AF-18C4-4436-9D58-DE47A5C5D82B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792D-971E-4301-B672-5780BC714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471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E9684-A0A2-443A-BE57-C0C8BE6D2533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034BB-6FAD-470E-8EB4-B5913A2924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17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49D355-16BD-4E45-BD9A-5EA878CF7CB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Laboratorio di relazione terapeutica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27200" y="4149080"/>
            <a:ext cx="5712179" cy="1111542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Antonella </a:t>
            </a:r>
            <a:r>
              <a:rPr lang="it-IT" sz="2800" dirty="0" err="1" smtClean="0"/>
              <a:t>Monticco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403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302712" cy="36724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it-IT" altLang="it-IT" sz="2800" dirty="0" smtClean="0"/>
              <a:t>Per relazione terapeutica, o relazione d’aiuto, </a:t>
            </a:r>
          </a:p>
          <a:p>
            <a:pPr marL="0" indent="0" eaLnBrk="1" hangingPunct="1">
              <a:buNone/>
            </a:pPr>
            <a:r>
              <a:rPr lang="it-IT" altLang="it-IT" sz="2800" dirty="0" smtClean="0"/>
              <a:t>si intende </a:t>
            </a:r>
            <a:r>
              <a:rPr lang="it-IT" altLang="it-IT" sz="2800" i="1" dirty="0" smtClean="0"/>
              <a:t>“</a:t>
            </a:r>
            <a:r>
              <a:rPr lang="it-IT" altLang="it-IT" sz="2800" b="1" i="1" dirty="0" smtClean="0"/>
              <a:t>una relazione intenzionale orientata all’obiettivo che è diretta al raggiungimento del miglior interesse e risultato del cliente</a:t>
            </a:r>
            <a:r>
              <a:rPr lang="it-IT" altLang="it-IT" sz="2800" i="1" dirty="0" smtClean="0"/>
              <a:t>”.</a:t>
            </a:r>
          </a:p>
          <a:p>
            <a:pPr marL="0" indent="0" eaLnBrk="1" hangingPunct="1">
              <a:buNone/>
            </a:pPr>
            <a:endParaRPr lang="it-IT" altLang="it-IT" sz="2800" i="1" dirty="0" smtClean="0"/>
          </a:p>
          <a:p>
            <a:pPr marL="0" indent="0" eaLnBrk="1" hangingPunct="1">
              <a:buNone/>
            </a:pPr>
            <a:endParaRPr lang="it-IT" altLang="it-IT" sz="2800" i="1" dirty="0" smtClean="0"/>
          </a:p>
          <a:p>
            <a:pPr eaLnBrk="1" hangingPunct="1">
              <a:buFontTx/>
              <a:buNone/>
            </a:pPr>
            <a:r>
              <a:rPr lang="it-IT" altLang="it-IT" dirty="0" smtClean="0"/>
              <a:t>   			</a:t>
            </a:r>
            <a:r>
              <a:rPr lang="it-IT" altLang="it-IT" sz="2400" dirty="0" err="1" smtClean="0"/>
              <a:t>Establishing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therapeutic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relationships</a:t>
            </a:r>
            <a:endParaRPr lang="it-IT" altLang="it-IT" sz="2400" dirty="0" smtClean="0"/>
          </a:p>
          <a:p>
            <a:pPr eaLnBrk="1" hangingPunct="1">
              <a:buFontTx/>
              <a:buNone/>
            </a:pPr>
            <a:r>
              <a:rPr lang="it-IT" altLang="it-IT" sz="2400" dirty="0" smtClean="0"/>
              <a:t>			Nursing Best </a:t>
            </a:r>
            <a:r>
              <a:rPr lang="it-IT" altLang="it-IT" sz="2400" dirty="0" err="1" smtClean="0"/>
              <a:t>Practice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Guideline</a:t>
            </a:r>
            <a:r>
              <a:rPr lang="it-IT" altLang="it-IT" sz="2400" dirty="0" smtClean="0"/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5514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Edward Bordin 1979</a:t>
            </a:r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>
          <a:xfrm>
            <a:off x="971600" y="2119257"/>
            <a:ext cx="7272808" cy="3603812"/>
          </a:xfrm>
        </p:spPr>
        <p:txBody>
          <a:bodyPr>
            <a:normAutofit/>
          </a:bodyPr>
          <a:lstStyle/>
          <a:p>
            <a:r>
              <a:rPr lang="it-IT" altLang="it-IT" sz="2800" dirty="0" smtClean="0"/>
              <a:t>Il concetto di </a:t>
            </a:r>
            <a:r>
              <a:rPr lang="it-IT" altLang="it-IT" sz="2800" b="1" u="sng" dirty="0" smtClean="0"/>
              <a:t>alleanza terapeutica </a:t>
            </a:r>
            <a:r>
              <a:rPr lang="it-IT" altLang="it-IT" sz="2800" dirty="0" smtClean="0"/>
              <a:t>esce dal solo contesto psicoanalitico e si afferma esplicitamente che l’alleanza rappresenta una dimensione centrale di </a:t>
            </a:r>
            <a:r>
              <a:rPr lang="it-IT" altLang="it-IT" sz="2800" b="1" u="sng" dirty="0" smtClean="0"/>
              <a:t>tutte le relazioni terapeutiche</a:t>
            </a:r>
          </a:p>
        </p:txBody>
      </p:sp>
    </p:spTree>
    <p:extLst>
      <p:ext uri="{BB962C8B-B14F-4D97-AF65-F5344CB8AC3E}">
        <p14:creationId xmlns:p14="http://schemas.microsoft.com/office/powerpoint/2010/main" val="14634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3" y="1052736"/>
            <a:ext cx="7416824" cy="504055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t-IT" b="1" u="sng" dirty="0"/>
              <a:t>Goal.</a:t>
            </a:r>
            <a:r>
              <a:rPr lang="it-IT" dirty="0"/>
              <a:t> L’esplicita condivisione di obiettivi da parte di paziente e </a:t>
            </a:r>
            <a:r>
              <a:rPr lang="it-IT" dirty="0" smtClean="0"/>
              <a:t>terapeuta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b="1" u="sng" dirty="0" smtClean="0"/>
              <a:t>Task.</a:t>
            </a:r>
            <a:r>
              <a:rPr lang="it-IT" dirty="0" smtClean="0"/>
              <a:t> La chiara definizione dei compiti reciproci all’inizio del trattamento</a:t>
            </a:r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r>
              <a:rPr lang="it-IT" b="1" u="sng" dirty="0" smtClean="0"/>
              <a:t>Bond.</a:t>
            </a:r>
            <a:r>
              <a:rPr lang="it-IT" dirty="0" smtClean="0"/>
              <a:t> Il tipo di legame che si costituisce tra i due, ossia la qualità affettiva della relazione, caratterizzato da fiducia e rispetto, in grado di mantenere attiva una collaborazione sinergica per l’intera durata del processo terapeutico</a:t>
            </a:r>
          </a:p>
          <a:p>
            <a:pPr marL="0" indent="0">
              <a:buFontTx/>
              <a:buNone/>
              <a:defRPr/>
            </a:pPr>
            <a:endParaRPr lang="it-IT" sz="2600" dirty="0" smtClean="0"/>
          </a:p>
          <a:p>
            <a:pPr marL="0" indent="0">
              <a:buFontTx/>
              <a:buNone/>
              <a:defRPr/>
            </a:pPr>
            <a:r>
              <a:rPr lang="it-IT" sz="2600" dirty="0"/>
              <a:t> </a:t>
            </a:r>
            <a:r>
              <a:rPr lang="it-IT" dirty="0" smtClean="0"/>
              <a:t>M</a:t>
            </a:r>
            <a:r>
              <a:rPr lang="it-IT" dirty="0"/>
              <a:t>. Grasso «La relazione terapeutica» Ed. Il Mulino </a:t>
            </a:r>
            <a:r>
              <a:rPr lang="it-IT" dirty="0" smtClean="0"/>
              <a:t>2010</a:t>
            </a:r>
            <a:endParaRPr lang="it-IT" dirty="0"/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02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764705"/>
            <a:ext cx="6965245" cy="648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b="1" dirty="0" smtClean="0">
                <a:latin typeface="Calibri" pitchFamily="34" charset="0"/>
              </a:rPr>
              <a:t>Caratteristiche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28775"/>
            <a:ext cx="7488831" cy="4608537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t-IT" altLang="it-IT" sz="2000" dirty="0" smtClean="0">
                <a:latin typeface="Calibri" pitchFamily="34" charset="0"/>
              </a:rPr>
              <a:t>C’è legame tra 2 o più elementi: implica un certo grado di conoscenza, intimità, complicità, comunicazione, </a:t>
            </a:r>
            <a:r>
              <a:rPr lang="it-IT" altLang="it-IT" sz="2000" dirty="0" err="1" smtClean="0">
                <a:latin typeface="Calibri" pitchFamily="34" charset="0"/>
              </a:rPr>
              <a:t>ecc</a:t>
            </a:r>
            <a:endParaRPr lang="it-IT" altLang="it-IT" sz="2000" dirty="0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it-IT" altLang="it-IT" sz="2000" dirty="0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t-IT" altLang="it-IT" sz="2000" dirty="0" smtClean="0">
                <a:latin typeface="Calibri" pitchFamily="34" charset="0"/>
              </a:rPr>
              <a:t>“Aiuto” indica che la relazione favorisce un membro della relazione ad affrontare e/o risolvere uno specifico problema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it-IT" altLang="it-IT" sz="2000" dirty="0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t-IT" altLang="it-IT" sz="2000" dirty="0" smtClean="0">
                <a:latin typeface="Calibri" pitchFamily="34" charset="0"/>
              </a:rPr>
              <a:t>Ha quindi una specifica intenzione, uno scopo: affrontare e laddove possibile superare una malattia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it-IT" altLang="it-IT" sz="2000" dirty="0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t-IT" altLang="it-IT" sz="2000" dirty="0" smtClean="0">
                <a:latin typeface="Calibri" pitchFamily="34" charset="0"/>
              </a:rPr>
              <a:t>E’ una relazione asimmetrica, ma non unilaterale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it-IT" altLang="it-IT" sz="2000" dirty="0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t-IT" altLang="it-IT" sz="2000" dirty="0" smtClean="0">
                <a:latin typeface="Calibri" pitchFamily="34" charset="0"/>
              </a:rPr>
              <a:t>Ha un determinato </a:t>
            </a:r>
            <a:r>
              <a:rPr lang="it-IT" altLang="it-IT" sz="2000" dirty="0" err="1" smtClean="0">
                <a:latin typeface="Calibri" pitchFamily="34" charset="0"/>
              </a:rPr>
              <a:t>setting</a:t>
            </a:r>
            <a:r>
              <a:rPr lang="it-IT" altLang="it-IT" sz="2000" dirty="0" smtClean="0">
                <a:latin typeface="Calibri" pitchFamily="34" charset="0"/>
              </a:rPr>
              <a:t>, un tempo di svolgimento, degli strumenti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it-IT" altLang="it-IT" sz="2000" dirty="0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t-IT" altLang="it-IT" sz="2000" dirty="0" smtClean="0">
                <a:latin typeface="Calibri" pitchFamily="34" charset="0"/>
              </a:rPr>
              <a:t>La comunicazione che vi si svolge, per essere efficace, avrà determinate caratteristiche: ascolto attivo, empatico, assenza di giudizio per creare uno spazio sicuro, di fiducia, </a:t>
            </a:r>
            <a:r>
              <a:rPr lang="it-IT" altLang="it-IT" sz="2000" dirty="0" err="1" smtClean="0">
                <a:latin typeface="Calibri" pitchFamily="34" charset="0"/>
              </a:rPr>
              <a:t>ecc</a:t>
            </a:r>
            <a:endParaRPr lang="it-IT" altLang="it-IT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03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692696"/>
            <a:ext cx="7704856" cy="5544616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«La giornata tipo di un professionista sanitario, indipendentemente dal suo ruolo, può essere considerata come una frenetica corsa a coordinare risorse, fornire assistenza, mettere in atto procedure, raccogliere dati, integrare informazioni, rispondere a situazioni di emergenza, risolvere problemi e interagire con persone diverse. Sia come singoli che come gruppi i professionisti sanitari affrontano molti più conflitti, spesso di maggiore complessità, rispetto ad altri gruppi professionali. In aggiunta a tutto ciò l’ambiente di lavoro, soprattutto quello ospedaliero, è fatto di competizione, soluzioni sbrigative, nervosismo; si evita di affrontare i problemi direttamente, si mettono in pratica tattiche per evitare dei conflitti e il sentimento più diffuso è la frustrazione» 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    (</a:t>
            </a:r>
            <a:r>
              <a:rPr lang="it-IT" dirty="0" err="1" smtClean="0">
                <a:solidFill>
                  <a:schemeClr val="tx1"/>
                </a:solidFill>
              </a:rPr>
              <a:t>Simeoni</a:t>
            </a:r>
            <a:r>
              <a:rPr lang="it-IT" dirty="0" smtClean="0">
                <a:solidFill>
                  <a:schemeClr val="tx1"/>
                </a:solidFill>
              </a:rPr>
              <a:t>, De Santi, 2010)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3648" y="764704"/>
            <a:ext cx="6552728" cy="2304257"/>
          </a:xfrm>
        </p:spPr>
        <p:txBody>
          <a:bodyPr>
            <a:normAutofit/>
          </a:bodyPr>
          <a:lstStyle/>
          <a:p>
            <a:r>
              <a:rPr lang="it-IT" sz="3200" b="1" i="1" dirty="0"/>
              <a:t>Quali competenze per saper gestire consapevolmente ed efficacemente la relazione con il paziente e i </a:t>
            </a:r>
            <a:r>
              <a:rPr lang="it-IT" sz="3200" b="1" i="1" dirty="0" smtClean="0"/>
              <a:t>care-</a:t>
            </a:r>
            <a:r>
              <a:rPr lang="it-IT" sz="3200" b="1" i="1" dirty="0" err="1" smtClean="0"/>
              <a:t>givers</a:t>
            </a:r>
            <a:endParaRPr lang="it-IT" sz="3200" b="1" i="1" dirty="0"/>
          </a:p>
        </p:txBody>
      </p:sp>
      <p:pic>
        <p:nvPicPr>
          <p:cNvPr id="3074" name="Picture 2" descr="C:\Users\Fisiot24\AppData\Local\Microsoft\Windows\Temporary Internet Files\Content.IE5\I0BMB046\question-mark-1460071938EHF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13833"/>
            <a:ext cx="1800200" cy="293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076056" y="3427973"/>
            <a:ext cx="2342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 smtClean="0"/>
              <a:t>Sapere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 smtClean="0"/>
              <a:t>Saper fare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 smtClean="0"/>
              <a:t>Saper essere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 smtClean="0"/>
              <a:t>Saper divenire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053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7682"/>
            <a:ext cx="5616153" cy="561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aborazione 5"/>
          <p:cNvSpPr/>
          <p:nvPr/>
        </p:nvSpPr>
        <p:spPr>
          <a:xfrm>
            <a:off x="6732240" y="1760230"/>
            <a:ext cx="1697038" cy="3276600"/>
          </a:xfrm>
          <a:prstGeom prst="flowChartProcess">
            <a:avLst/>
          </a:prstGeom>
          <a:solidFill>
            <a:srgbClr val="9B1E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/>
              <a:t>Quali aspetti aiutano una relazione ad essere buona?</a:t>
            </a:r>
          </a:p>
        </p:txBody>
      </p:sp>
    </p:spTree>
    <p:extLst>
      <p:ext uri="{BB962C8B-B14F-4D97-AF65-F5344CB8AC3E}">
        <p14:creationId xmlns:p14="http://schemas.microsoft.com/office/powerpoint/2010/main" val="22347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it-IT" altLang="it-IT" b="1" dirty="0"/>
              <a:t>E</a:t>
            </a:r>
            <a:r>
              <a:rPr lang="it-IT" altLang="it-IT" b="1" dirty="0" smtClean="0"/>
              <a:t>sercizio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1988840"/>
            <a:ext cx="6961584" cy="3888432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Individualmente, pensa ad una relazione che nella tua vita ti ha fatto bene: ad esempio una persona che ti ha accompagnato nelle tue scelte, ti ha sostenuto nelle tue sfide, ti è stata vicina nei tuoi momenti difficili…</a:t>
            </a:r>
          </a:p>
          <a:p>
            <a:pPr marL="0" indent="0">
              <a:buFontTx/>
              <a:buNone/>
              <a:defRPr/>
            </a:pPr>
            <a:endParaRPr lang="it-IT" dirty="0" smtClean="0"/>
          </a:p>
          <a:p>
            <a:pPr>
              <a:defRPr/>
            </a:pPr>
            <a:r>
              <a:rPr lang="it-IT" dirty="0" smtClean="0"/>
              <a:t>Scrivi di getto almeno tre caratteristiche di questa relazione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92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17" y="1285948"/>
            <a:ext cx="5086455" cy="443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9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15616" y="817583"/>
            <a:ext cx="6965245" cy="1171258"/>
          </a:xfrm>
        </p:spPr>
        <p:txBody>
          <a:bodyPr>
            <a:normAutofit/>
          </a:bodyPr>
          <a:lstStyle/>
          <a:p>
            <a:r>
              <a:rPr lang="it-IT" sz="4800" dirty="0" smtClean="0"/>
              <a:t>AA 2011-2012</a:t>
            </a:r>
            <a:endParaRPr lang="it-IT" sz="4800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4"/>
          </p:nvPr>
        </p:nvSpPr>
        <p:spPr>
          <a:xfrm>
            <a:off x="4323928" y="2130450"/>
            <a:ext cx="3632448" cy="3605212"/>
          </a:xfrm>
        </p:spPr>
        <p:txBody>
          <a:bodyPr>
            <a:normAutofit/>
          </a:bodyPr>
          <a:lstStyle/>
          <a:p>
            <a:r>
              <a:rPr lang="it-IT" dirty="0" smtClean="0"/>
              <a:t>Viene inserito il modulo di relazione terapeutica nell’esercizio della professione per la prima volta nel CDL in Fisioterapia dell’Università degli Studi di Trieste, al primo anno.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81" y="2132856"/>
            <a:ext cx="118693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1152128" cy="172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55776" y="2492896"/>
            <a:ext cx="132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Mariagrazia</a:t>
            </a:r>
          </a:p>
          <a:p>
            <a:r>
              <a:rPr lang="it-IT" dirty="0" err="1" smtClean="0"/>
              <a:t>Samec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55776" y="4653135"/>
            <a:ext cx="1093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Antonella</a:t>
            </a:r>
          </a:p>
          <a:p>
            <a:r>
              <a:rPr lang="it-IT" dirty="0" err="1" smtClean="0"/>
              <a:t>Monticco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948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46262"/>
            <a:ext cx="6678164" cy="349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051720" y="5310500"/>
            <a:ext cx="51125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Cosa?  Come?  Perché?</a:t>
            </a:r>
            <a:endParaRPr lang="it-IT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44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Dal 2017-2018 anche al 3° anno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331640" y="2420888"/>
            <a:ext cx="6480720" cy="2160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800" b="1" i="1" dirty="0" smtClean="0"/>
              <a:t>Quali competenze per saper gestire consapevolmente ed efficacemente la relazione con il paziente e i care-</a:t>
            </a:r>
            <a:r>
              <a:rPr lang="it-IT" sz="2800" b="1" i="1" dirty="0" err="1" smtClean="0"/>
              <a:t>givers</a:t>
            </a:r>
            <a:r>
              <a:rPr lang="it-IT" sz="2800" b="1" i="1" dirty="0" smtClean="0"/>
              <a:t>?</a:t>
            </a:r>
            <a:endParaRPr lang="it-IT" sz="2800" b="1" i="1" dirty="0"/>
          </a:p>
        </p:txBody>
      </p:sp>
    </p:spTree>
    <p:extLst>
      <p:ext uri="{BB962C8B-B14F-4D97-AF65-F5344CB8AC3E}">
        <p14:creationId xmlns:p14="http://schemas.microsoft.com/office/powerpoint/2010/main" val="407131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it-IT" dirty="0" smtClean="0"/>
              <a:t>Etimologicamente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844824"/>
            <a:ext cx="7272808" cy="4176464"/>
          </a:xfrm>
        </p:spPr>
        <p:txBody>
          <a:bodyPr>
            <a:normAutofit lnSpcReduction="10000"/>
          </a:bodyPr>
          <a:lstStyle/>
          <a:p>
            <a:r>
              <a:rPr lang="it-IT" dirty="0"/>
              <a:t>Competenza deriva dal tardo latino </a:t>
            </a:r>
            <a:r>
              <a:rPr lang="it-IT" dirty="0" err="1"/>
              <a:t>competentia</a:t>
            </a:r>
            <a:r>
              <a:rPr lang="it-IT" dirty="0"/>
              <a:t>, sostantivo di </a:t>
            </a:r>
            <a:r>
              <a:rPr lang="it-IT" dirty="0" smtClean="0"/>
              <a:t>competere</a:t>
            </a:r>
          </a:p>
          <a:p>
            <a:pPr lvl="1"/>
            <a:r>
              <a:rPr lang="it-IT" i="1" dirty="0" err="1" smtClean="0"/>
              <a:t>cum</a:t>
            </a:r>
            <a:r>
              <a:rPr lang="it-IT" i="1" dirty="0"/>
              <a:t>,</a:t>
            </a:r>
            <a:r>
              <a:rPr lang="it-IT" dirty="0"/>
              <a:t> insieme, </a:t>
            </a:r>
            <a:endParaRPr lang="it-IT" dirty="0" smtClean="0"/>
          </a:p>
          <a:p>
            <a:pPr lvl="1"/>
            <a:r>
              <a:rPr lang="it-IT" dirty="0" smtClean="0"/>
              <a:t>più </a:t>
            </a:r>
            <a:r>
              <a:rPr lang="it-IT" i="1" dirty="0" err="1"/>
              <a:t>petere</a:t>
            </a:r>
            <a:r>
              <a:rPr lang="it-IT" i="1" dirty="0"/>
              <a:t>,</a:t>
            </a:r>
            <a:r>
              <a:rPr lang="it-IT" dirty="0"/>
              <a:t> dirigersi verso, cercare di avere, </a:t>
            </a:r>
            <a:r>
              <a:rPr lang="it-IT" dirty="0" smtClean="0"/>
              <a:t>aspirare</a:t>
            </a:r>
          </a:p>
          <a:p>
            <a:pPr marL="365760" lvl="1" indent="0">
              <a:buNone/>
            </a:pPr>
            <a:endParaRPr lang="it-IT" dirty="0" smtClean="0"/>
          </a:p>
          <a:p>
            <a:r>
              <a:rPr lang="it-IT" dirty="0" smtClean="0"/>
              <a:t>Competere significa dunque</a:t>
            </a:r>
          </a:p>
          <a:p>
            <a:pPr lvl="1"/>
            <a:r>
              <a:rPr lang="it-IT" dirty="0" smtClean="0"/>
              <a:t>Incontrarsi</a:t>
            </a:r>
            <a:r>
              <a:rPr lang="it-IT" dirty="0"/>
              <a:t>, convergere al medesimo </a:t>
            </a:r>
            <a:r>
              <a:rPr lang="it-IT" dirty="0" smtClean="0"/>
              <a:t>punto</a:t>
            </a:r>
          </a:p>
          <a:p>
            <a:pPr lvl="1"/>
            <a:r>
              <a:rPr lang="it-IT" dirty="0" smtClean="0"/>
              <a:t>Concordare</a:t>
            </a:r>
          </a:p>
          <a:p>
            <a:pPr lvl="1"/>
            <a:r>
              <a:rPr lang="it-IT" dirty="0" smtClean="0"/>
              <a:t>Essere </a:t>
            </a:r>
            <a:r>
              <a:rPr lang="it-IT" dirty="0"/>
              <a:t>padrone di se stesso, cercare insieme (allo stesso tempo) di ottenere qualcosa </a:t>
            </a:r>
            <a:endParaRPr lang="it-IT" dirty="0" smtClean="0"/>
          </a:p>
          <a:p>
            <a:pPr lvl="1"/>
            <a:r>
              <a:rPr lang="it-IT" dirty="0" smtClean="0"/>
              <a:t>Essere </a:t>
            </a:r>
            <a:r>
              <a:rPr lang="it-IT" dirty="0"/>
              <a:t>adatto, capace </a:t>
            </a:r>
            <a:r>
              <a:rPr lang="it-IT" dirty="0" smtClean="0"/>
              <a:t>di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198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005369" cy="1387282"/>
          </a:xfrm>
        </p:spPr>
        <p:txBody>
          <a:bodyPr>
            <a:noAutofit/>
          </a:bodyPr>
          <a:lstStyle/>
          <a:p>
            <a:r>
              <a:rPr lang="it-IT" sz="3200" dirty="0"/>
              <a:t>Capacità di colui che è in grado di conoscere e di applicare una tecnica ad una situazione problematica 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223246"/>
              </p:ext>
            </p:extLst>
          </p:nvPr>
        </p:nvGraphicFramePr>
        <p:xfrm>
          <a:off x="1463675" y="2345655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731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/>
              <a:t>Le </a:t>
            </a:r>
            <a:r>
              <a:rPr lang="it-IT" sz="3600" b="1" dirty="0" err="1"/>
              <a:t>Boterf</a:t>
            </a:r>
            <a:r>
              <a:rPr lang="it-IT" sz="3600" b="1" dirty="0"/>
              <a:t>, G., </a:t>
            </a:r>
            <a:r>
              <a:rPr lang="it-IT" sz="3600" b="1" dirty="0" smtClean="0"/>
              <a:t>1990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2204865"/>
            <a:ext cx="6480720" cy="3168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b="1" i="1" dirty="0" smtClean="0"/>
              <a:t>Definizione di competenza:</a:t>
            </a:r>
          </a:p>
          <a:p>
            <a:pPr marL="0" indent="0">
              <a:buNone/>
            </a:pPr>
            <a:endParaRPr lang="it-IT" sz="2800" i="1" dirty="0" smtClean="0"/>
          </a:p>
          <a:p>
            <a:r>
              <a:rPr lang="it-IT" sz="2800" i="1" dirty="0" smtClean="0"/>
              <a:t>“Un </a:t>
            </a:r>
            <a:r>
              <a:rPr lang="it-IT" sz="2800" i="1" dirty="0"/>
              <a:t>insieme, riconosciuto e provato, delle rappresentazioni, conoscenze, capacità e comportamenti mobilizzati e combinati in maniera pertinente in un contesto dato”. </a:t>
            </a:r>
            <a:endParaRPr lang="it-IT" sz="2800" i="1" dirty="0" smtClean="0"/>
          </a:p>
          <a:p>
            <a:pPr marL="0" indent="0">
              <a:buNone/>
            </a:pP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282458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3356991"/>
            <a:ext cx="6696744" cy="2366077"/>
          </a:xfrm>
        </p:spPr>
        <p:txBody>
          <a:bodyPr>
            <a:normAutofit/>
          </a:bodyPr>
          <a:lstStyle/>
          <a:p>
            <a:r>
              <a:rPr lang="it-IT" sz="2800" b="1" i="1" dirty="0"/>
              <a:t>L</a:t>
            </a:r>
            <a:r>
              <a:rPr lang="it-IT" sz="2800" b="1" i="1" dirty="0" smtClean="0"/>
              <a:t>a </a:t>
            </a:r>
            <a:r>
              <a:rPr lang="it-IT" sz="2800" b="1" i="1" dirty="0"/>
              <a:t>competenza è una qualità specifica del soggetto: quella di saper combinare  diverse risorse, per gestire o affrontare in maniera efficace delle situazioni, in un contesto dato.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6228184" y="1185111"/>
            <a:ext cx="2016224" cy="1058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 smtClean="0">
                <a:solidFill>
                  <a:schemeClr val="tx1"/>
                </a:solidFill>
              </a:rPr>
              <a:t>risorse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1" y="893038"/>
            <a:ext cx="3672407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Rappresentazioni, conoscenze, </a:t>
            </a:r>
            <a:endParaRPr lang="it-IT" sz="2800" dirty="0" smtClean="0"/>
          </a:p>
          <a:p>
            <a:pPr algn="ctr"/>
            <a:r>
              <a:rPr lang="it-IT" sz="2800" dirty="0" smtClean="0"/>
              <a:t>capacità </a:t>
            </a:r>
            <a:r>
              <a:rPr lang="it-IT" sz="2800" dirty="0"/>
              <a:t>e </a:t>
            </a:r>
            <a:endParaRPr lang="it-IT" sz="2800" dirty="0" smtClean="0"/>
          </a:p>
          <a:p>
            <a:pPr algn="ctr"/>
            <a:r>
              <a:rPr lang="it-IT" sz="2800" dirty="0" smtClean="0"/>
              <a:t>comportamenti</a:t>
            </a:r>
            <a:endParaRPr lang="it-IT" sz="2800" dirty="0"/>
          </a:p>
        </p:txBody>
      </p:sp>
      <p:sp>
        <p:nvSpPr>
          <p:cNvPr id="7" name="Freccia a destra 6"/>
          <p:cNvSpPr/>
          <p:nvPr/>
        </p:nvSpPr>
        <p:spPr>
          <a:xfrm>
            <a:off x="4932040" y="14720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4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/>
          <p:nvPr/>
        </p:nvSpPr>
        <p:spPr>
          <a:xfrm>
            <a:off x="2339231" y="1268413"/>
            <a:ext cx="5545137" cy="4752975"/>
          </a:xfrm>
          <a:custGeom>
            <a:avLst/>
            <a:gdLst>
              <a:gd name="connsiteX0" fmla="*/ 0 w 3024336"/>
              <a:gd name="connsiteY0" fmla="*/ 3672408 h 3672408"/>
              <a:gd name="connsiteX1" fmla="*/ 1512168 w 3024336"/>
              <a:gd name="connsiteY1" fmla="*/ 0 h 3672408"/>
              <a:gd name="connsiteX2" fmla="*/ 3024336 w 3024336"/>
              <a:gd name="connsiteY2" fmla="*/ 3672408 h 3672408"/>
              <a:gd name="connsiteX3" fmla="*/ 0 w 3024336"/>
              <a:gd name="connsiteY3" fmla="*/ 3672408 h 3672408"/>
              <a:gd name="connsiteX0" fmla="*/ 0 w 3024336"/>
              <a:gd name="connsiteY0" fmla="*/ 3672408 h 3672408"/>
              <a:gd name="connsiteX1" fmla="*/ 1512168 w 3024336"/>
              <a:gd name="connsiteY1" fmla="*/ 0 h 3672408"/>
              <a:gd name="connsiteX2" fmla="*/ 3024336 w 3024336"/>
              <a:gd name="connsiteY2" fmla="*/ 3672408 h 3672408"/>
              <a:gd name="connsiteX3" fmla="*/ 0 w 3024336"/>
              <a:gd name="connsiteY3" fmla="*/ 3672408 h 3672408"/>
              <a:gd name="connsiteX0" fmla="*/ 0 w 3024336"/>
              <a:gd name="connsiteY0" fmla="*/ 3672408 h 3672408"/>
              <a:gd name="connsiteX1" fmla="*/ 1512168 w 3024336"/>
              <a:gd name="connsiteY1" fmla="*/ 0 h 3672408"/>
              <a:gd name="connsiteX2" fmla="*/ 3024336 w 3024336"/>
              <a:gd name="connsiteY2" fmla="*/ 3672408 h 3672408"/>
              <a:gd name="connsiteX3" fmla="*/ 0 w 3024336"/>
              <a:gd name="connsiteY3" fmla="*/ 3672408 h 367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4336" h="3672408">
                <a:moveTo>
                  <a:pt x="0" y="3672408"/>
                </a:moveTo>
                <a:cubicBezTo>
                  <a:pt x="504056" y="2448272"/>
                  <a:pt x="969284" y="1358133"/>
                  <a:pt x="1512168" y="0"/>
                </a:cubicBezTo>
                <a:lnTo>
                  <a:pt x="3024336" y="3672408"/>
                </a:lnTo>
                <a:lnTo>
                  <a:pt x="0" y="3672408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3419475" y="3933825"/>
            <a:ext cx="3097213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2987129" y="4292600"/>
            <a:ext cx="432117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Immagine di sé (visione personale:</a:t>
            </a:r>
          </a:p>
          <a:p>
            <a:pPr algn="ctr"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atteggiamenti e valori)</a:t>
            </a:r>
          </a:p>
          <a:p>
            <a:pPr algn="ctr"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Tratti</a:t>
            </a:r>
          </a:p>
          <a:p>
            <a:pPr algn="ctr"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Motivazioni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4211364" y="2565400"/>
            <a:ext cx="17287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Skill</a:t>
            </a:r>
            <a:endParaRPr lang="it-I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Conoscenze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940387" y="1937081"/>
            <a:ext cx="1610495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Visibile più facile da sviluppare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800354" y="4292600"/>
            <a:ext cx="1890560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Nascosto più difficile da sviluppare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1042988" y="744538"/>
            <a:ext cx="7273925" cy="5238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 competenze profonde e di superficie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5795963" y="5949280"/>
            <a:ext cx="21605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Spencer e Spencer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Puntina da diseg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1382</TotalTime>
  <Words>728</Words>
  <Application>Microsoft Office PowerPoint</Application>
  <PresentationFormat>Presentazione su schermo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Puntina da disegno</vt:lpstr>
      <vt:lpstr>Laboratorio di relazione terapeutica</vt:lpstr>
      <vt:lpstr>AA 2011-2012</vt:lpstr>
      <vt:lpstr>Presentazione standard di PowerPoint</vt:lpstr>
      <vt:lpstr>Dal 2017-2018 anche al 3° anno</vt:lpstr>
      <vt:lpstr>Etimologicamente</vt:lpstr>
      <vt:lpstr>Capacità di colui che è in grado di conoscere e di applicare una tecnica ad una situazione problematica </vt:lpstr>
      <vt:lpstr>Le Boterf, G., 1990</vt:lpstr>
      <vt:lpstr>Presentazione standard di PowerPoint</vt:lpstr>
      <vt:lpstr>Presentazione standard di PowerPoint</vt:lpstr>
      <vt:lpstr>Presentazione standard di PowerPoint</vt:lpstr>
      <vt:lpstr>Edward Bordin 1979</vt:lpstr>
      <vt:lpstr>Presentazione standard di PowerPoint</vt:lpstr>
      <vt:lpstr>Caratteristiche</vt:lpstr>
      <vt:lpstr>Presentazione standard di PowerPoint</vt:lpstr>
      <vt:lpstr>Presentazione standard di PowerPoint</vt:lpstr>
      <vt:lpstr>Presentazione standard di PowerPoint</vt:lpstr>
      <vt:lpstr>Esercizio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relazione terapeutica</dc:title>
  <dc:creator>Fisiot 52</dc:creator>
  <cp:lastModifiedBy>Fisiot24</cp:lastModifiedBy>
  <cp:revision>104</cp:revision>
  <cp:lastPrinted>2018-05-07T06:49:44Z</cp:lastPrinted>
  <dcterms:created xsi:type="dcterms:W3CDTF">2017-01-09T12:45:30Z</dcterms:created>
  <dcterms:modified xsi:type="dcterms:W3CDTF">2020-03-18T20:37:03Z</dcterms:modified>
</cp:coreProperties>
</file>