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1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434" r:id="rId11"/>
    <p:sldId id="435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458" r:id="rId22"/>
    <p:sldId id="459" r:id="rId23"/>
    <p:sldId id="460" r:id="rId24"/>
    <p:sldId id="461" r:id="rId25"/>
    <p:sldId id="462" r:id="rId26"/>
    <p:sldId id="463" r:id="rId27"/>
    <p:sldId id="381" r:id="rId28"/>
    <p:sldId id="382" r:id="rId29"/>
    <p:sldId id="383" r:id="rId30"/>
    <p:sldId id="384" r:id="rId31"/>
    <p:sldId id="388" r:id="rId32"/>
    <p:sldId id="389" r:id="rId33"/>
    <p:sldId id="390" r:id="rId34"/>
    <p:sldId id="363" r:id="rId3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AAD68-F61A-4140-8BFA-62DF6DBCBD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018DDDC-4021-400B-9FA3-B621F3703DBD}">
      <dgm:prSet phldrT="[Testo]"/>
      <dgm:spPr/>
      <dgm:t>
        <a:bodyPr/>
        <a:lstStyle/>
        <a:p>
          <a:r>
            <a:rPr lang="it-IT" b="1" dirty="0" smtClean="0"/>
            <a:t>Sapere</a:t>
          </a:r>
          <a:endParaRPr lang="it-IT" b="1" dirty="0"/>
        </a:p>
      </dgm:t>
    </dgm:pt>
    <dgm:pt modelId="{D18C891C-F508-4014-AD08-AC10D8139CC9}" type="parTrans" cxnId="{688F2EC4-CB48-42BC-B025-F4AB5448E757}">
      <dgm:prSet/>
      <dgm:spPr/>
      <dgm:t>
        <a:bodyPr/>
        <a:lstStyle/>
        <a:p>
          <a:endParaRPr lang="it-IT"/>
        </a:p>
      </dgm:t>
    </dgm:pt>
    <dgm:pt modelId="{F4825E33-B143-4A04-986A-E5007A12171A}" type="sibTrans" cxnId="{688F2EC4-CB48-42BC-B025-F4AB5448E757}">
      <dgm:prSet/>
      <dgm:spPr/>
      <dgm:t>
        <a:bodyPr/>
        <a:lstStyle/>
        <a:p>
          <a:endParaRPr lang="it-IT"/>
        </a:p>
      </dgm:t>
    </dgm:pt>
    <dgm:pt modelId="{67A1BEE4-B77C-40F1-9103-4E6F50A9DCE6}">
      <dgm:prSet phldrT="[Testo]"/>
      <dgm:spPr/>
      <dgm:t>
        <a:bodyPr/>
        <a:lstStyle/>
        <a:p>
          <a:r>
            <a:rPr lang="it-IT" b="1" dirty="0" smtClean="0"/>
            <a:t>Saper fare</a:t>
          </a:r>
          <a:endParaRPr lang="it-IT" b="1" dirty="0"/>
        </a:p>
      </dgm:t>
    </dgm:pt>
    <dgm:pt modelId="{E1537E8E-44B0-47D6-8AE7-44304CF97AAD}" type="parTrans" cxnId="{BC58BA7F-DCC9-410A-A0C1-0E545937C19C}">
      <dgm:prSet/>
      <dgm:spPr/>
      <dgm:t>
        <a:bodyPr/>
        <a:lstStyle/>
        <a:p>
          <a:endParaRPr lang="it-IT"/>
        </a:p>
      </dgm:t>
    </dgm:pt>
    <dgm:pt modelId="{94C37825-76B5-4C9A-9ABB-B763B94D48A8}" type="sibTrans" cxnId="{BC58BA7F-DCC9-410A-A0C1-0E545937C19C}">
      <dgm:prSet/>
      <dgm:spPr/>
      <dgm:t>
        <a:bodyPr/>
        <a:lstStyle/>
        <a:p>
          <a:endParaRPr lang="it-IT"/>
        </a:p>
      </dgm:t>
    </dgm:pt>
    <dgm:pt modelId="{F993F461-AD62-4F70-9B1B-42B9F67E010A}">
      <dgm:prSet phldrT="[Testo]"/>
      <dgm:spPr/>
      <dgm:t>
        <a:bodyPr/>
        <a:lstStyle/>
        <a:p>
          <a:r>
            <a:rPr lang="it-IT" b="1" dirty="0" smtClean="0"/>
            <a:t>Saper essere</a:t>
          </a:r>
          <a:endParaRPr lang="it-IT" b="1" dirty="0"/>
        </a:p>
      </dgm:t>
    </dgm:pt>
    <dgm:pt modelId="{F2E608D8-511D-4A5A-80BD-0113770E15E4}" type="parTrans" cxnId="{E84E4E54-5EA4-4B60-9A9C-ADDBBD632FC0}">
      <dgm:prSet/>
      <dgm:spPr/>
      <dgm:t>
        <a:bodyPr/>
        <a:lstStyle/>
        <a:p>
          <a:endParaRPr lang="it-IT"/>
        </a:p>
      </dgm:t>
    </dgm:pt>
    <dgm:pt modelId="{4C069708-2853-4371-84D3-3C051642A871}" type="sibTrans" cxnId="{E84E4E54-5EA4-4B60-9A9C-ADDBBD632FC0}">
      <dgm:prSet/>
      <dgm:spPr/>
      <dgm:t>
        <a:bodyPr/>
        <a:lstStyle/>
        <a:p>
          <a:endParaRPr lang="it-IT"/>
        </a:p>
      </dgm:t>
    </dgm:pt>
    <dgm:pt modelId="{A80D5BE4-1DA8-4C52-A553-9CB235DB5598}" type="pres">
      <dgm:prSet presAssocID="{274AAD68-F61A-4140-8BFA-62DF6DBCBDE9}" presName="arrowDiagram" presStyleCnt="0">
        <dgm:presLayoutVars>
          <dgm:chMax val="5"/>
          <dgm:dir/>
          <dgm:resizeHandles val="exact"/>
        </dgm:presLayoutVars>
      </dgm:prSet>
      <dgm:spPr/>
    </dgm:pt>
    <dgm:pt modelId="{AF94F723-C3E3-465B-BDAD-657DF281BA2D}" type="pres">
      <dgm:prSet presAssocID="{274AAD68-F61A-4140-8BFA-62DF6DBCBDE9}" presName="arrow" presStyleLbl="bgShp" presStyleIdx="0" presStyleCnt="1"/>
      <dgm:spPr/>
    </dgm:pt>
    <dgm:pt modelId="{28F6E2D5-BCE9-49C2-ABA5-608FFE7992AB}" type="pres">
      <dgm:prSet presAssocID="{274AAD68-F61A-4140-8BFA-62DF6DBCBDE9}" presName="arrowDiagram3" presStyleCnt="0"/>
      <dgm:spPr/>
    </dgm:pt>
    <dgm:pt modelId="{9F00F87D-3FB6-43D0-B928-8D525264FD7C}" type="pres">
      <dgm:prSet presAssocID="{F018DDDC-4021-400B-9FA3-B621F3703DBD}" presName="bullet3a" presStyleLbl="node1" presStyleIdx="0" presStyleCnt="3"/>
      <dgm:spPr/>
    </dgm:pt>
    <dgm:pt modelId="{6D5B26D6-6CC3-4826-99FA-42C3510205C7}" type="pres">
      <dgm:prSet presAssocID="{F018DDDC-4021-400B-9FA3-B621F3703DB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5DEE46-132E-42FB-9D1A-7C447C592B36}" type="pres">
      <dgm:prSet presAssocID="{67A1BEE4-B77C-40F1-9103-4E6F50A9DCE6}" presName="bullet3b" presStyleLbl="node1" presStyleIdx="1" presStyleCnt="3"/>
      <dgm:spPr/>
    </dgm:pt>
    <dgm:pt modelId="{12030922-49DC-439D-93EC-0F77BE47D7CD}" type="pres">
      <dgm:prSet presAssocID="{67A1BEE4-B77C-40F1-9103-4E6F50A9DCE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B75B70-36EA-479F-8D69-ADEAE9585F29}" type="pres">
      <dgm:prSet presAssocID="{F993F461-AD62-4F70-9B1B-42B9F67E010A}" presName="bullet3c" presStyleLbl="node1" presStyleIdx="2" presStyleCnt="3"/>
      <dgm:spPr/>
    </dgm:pt>
    <dgm:pt modelId="{79FC1EBE-101F-4329-86DB-BB8297328446}" type="pres">
      <dgm:prSet presAssocID="{F993F461-AD62-4F70-9B1B-42B9F67E010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FE0A64A-58C7-4030-B778-10A2E0C48731}" type="presOf" srcId="{67A1BEE4-B77C-40F1-9103-4E6F50A9DCE6}" destId="{12030922-49DC-439D-93EC-0F77BE47D7CD}" srcOrd="0" destOrd="0" presId="urn:microsoft.com/office/officeart/2005/8/layout/arrow2"/>
    <dgm:cxn modelId="{D340F502-E7F7-4ACF-B08E-AAFAD9BA0A25}" type="presOf" srcId="{F993F461-AD62-4F70-9B1B-42B9F67E010A}" destId="{79FC1EBE-101F-4329-86DB-BB8297328446}" srcOrd="0" destOrd="0" presId="urn:microsoft.com/office/officeart/2005/8/layout/arrow2"/>
    <dgm:cxn modelId="{77B67601-4733-4F7D-AC4A-2452CF7789D6}" type="presOf" srcId="{274AAD68-F61A-4140-8BFA-62DF6DBCBDE9}" destId="{A80D5BE4-1DA8-4C52-A553-9CB235DB5598}" srcOrd="0" destOrd="0" presId="urn:microsoft.com/office/officeart/2005/8/layout/arrow2"/>
    <dgm:cxn modelId="{E84E4E54-5EA4-4B60-9A9C-ADDBBD632FC0}" srcId="{274AAD68-F61A-4140-8BFA-62DF6DBCBDE9}" destId="{F993F461-AD62-4F70-9B1B-42B9F67E010A}" srcOrd="2" destOrd="0" parTransId="{F2E608D8-511D-4A5A-80BD-0113770E15E4}" sibTransId="{4C069708-2853-4371-84D3-3C051642A871}"/>
    <dgm:cxn modelId="{BC58BA7F-DCC9-410A-A0C1-0E545937C19C}" srcId="{274AAD68-F61A-4140-8BFA-62DF6DBCBDE9}" destId="{67A1BEE4-B77C-40F1-9103-4E6F50A9DCE6}" srcOrd="1" destOrd="0" parTransId="{E1537E8E-44B0-47D6-8AE7-44304CF97AAD}" sibTransId="{94C37825-76B5-4C9A-9ABB-B763B94D48A8}"/>
    <dgm:cxn modelId="{688F2EC4-CB48-42BC-B025-F4AB5448E757}" srcId="{274AAD68-F61A-4140-8BFA-62DF6DBCBDE9}" destId="{F018DDDC-4021-400B-9FA3-B621F3703DBD}" srcOrd="0" destOrd="0" parTransId="{D18C891C-F508-4014-AD08-AC10D8139CC9}" sibTransId="{F4825E33-B143-4A04-986A-E5007A12171A}"/>
    <dgm:cxn modelId="{96BC182E-3925-4A90-BF4A-BB1039A687DD}" type="presOf" srcId="{F018DDDC-4021-400B-9FA3-B621F3703DBD}" destId="{6D5B26D6-6CC3-4826-99FA-42C3510205C7}" srcOrd="0" destOrd="0" presId="urn:microsoft.com/office/officeart/2005/8/layout/arrow2"/>
    <dgm:cxn modelId="{46148275-DED1-4DED-BC43-DA009ABFEC0C}" type="presParOf" srcId="{A80D5BE4-1DA8-4C52-A553-9CB235DB5598}" destId="{AF94F723-C3E3-465B-BDAD-657DF281BA2D}" srcOrd="0" destOrd="0" presId="urn:microsoft.com/office/officeart/2005/8/layout/arrow2"/>
    <dgm:cxn modelId="{5A5E5B80-E26F-4DB5-9F4F-E0814B9A827B}" type="presParOf" srcId="{A80D5BE4-1DA8-4C52-A553-9CB235DB5598}" destId="{28F6E2D5-BCE9-49C2-ABA5-608FFE7992AB}" srcOrd="1" destOrd="0" presId="urn:microsoft.com/office/officeart/2005/8/layout/arrow2"/>
    <dgm:cxn modelId="{B7E147DE-AD61-4A83-9EE6-4446B924003D}" type="presParOf" srcId="{28F6E2D5-BCE9-49C2-ABA5-608FFE7992AB}" destId="{9F00F87D-3FB6-43D0-B928-8D525264FD7C}" srcOrd="0" destOrd="0" presId="urn:microsoft.com/office/officeart/2005/8/layout/arrow2"/>
    <dgm:cxn modelId="{4CFDF9DA-18D7-4963-8045-36283B582A3D}" type="presParOf" srcId="{28F6E2D5-BCE9-49C2-ABA5-608FFE7992AB}" destId="{6D5B26D6-6CC3-4826-99FA-42C3510205C7}" srcOrd="1" destOrd="0" presId="urn:microsoft.com/office/officeart/2005/8/layout/arrow2"/>
    <dgm:cxn modelId="{5B8620F8-B973-4EC4-B843-D592329B6AF4}" type="presParOf" srcId="{28F6E2D5-BCE9-49C2-ABA5-608FFE7992AB}" destId="{CE5DEE46-132E-42FB-9D1A-7C447C592B36}" srcOrd="2" destOrd="0" presId="urn:microsoft.com/office/officeart/2005/8/layout/arrow2"/>
    <dgm:cxn modelId="{CA45C6E0-9A80-49BE-995F-88B4D964A6C9}" type="presParOf" srcId="{28F6E2D5-BCE9-49C2-ABA5-608FFE7992AB}" destId="{12030922-49DC-439D-93EC-0F77BE47D7CD}" srcOrd="3" destOrd="0" presId="urn:microsoft.com/office/officeart/2005/8/layout/arrow2"/>
    <dgm:cxn modelId="{39103C53-8298-40B4-9C27-83BEF7346FC3}" type="presParOf" srcId="{28F6E2D5-BCE9-49C2-ABA5-608FFE7992AB}" destId="{70B75B70-36EA-479F-8D69-ADEAE9585F29}" srcOrd="4" destOrd="0" presId="urn:microsoft.com/office/officeart/2005/8/layout/arrow2"/>
    <dgm:cxn modelId="{C7B75E46-90AB-40AC-9EF9-57E090B7A3A8}" type="presParOf" srcId="{28F6E2D5-BCE9-49C2-ABA5-608FFE7992AB}" destId="{79FC1EBE-101F-4329-86DB-BB829732844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7A191-3BF4-4DCD-9735-C6A4690E593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DBDF2F91-19E3-4E04-922F-7A1FD9287D8F}">
      <dgm:prSet phldrT="[Testo]"/>
      <dgm:spPr/>
      <dgm:t>
        <a:bodyPr/>
        <a:lstStyle/>
        <a:p>
          <a:r>
            <a:rPr lang="it-IT" dirty="0" smtClean="0"/>
            <a:t>Genuinità o spontaneità</a:t>
          </a:r>
          <a:endParaRPr lang="it-IT" dirty="0"/>
        </a:p>
      </dgm:t>
    </dgm:pt>
    <dgm:pt modelId="{F2102A34-7720-4F18-8E8D-2873F7CAA06C}" type="parTrans" cxnId="{5D7D0A7D-F682-4BD5-B5BB-30E829E1378F}">
      <dgm:prSet/>
      <dgm:spPr/>
      <dgm:t>
        <a:bodyPr/>
        <a:lstStyle/>
        <a:p>
          <a:endParaRPr lang="it-IT"/>
        </a:p>
      </dgm:t>
    </dgm:pt>
    <dgm:pt modelId="{15FDBC51-CB74-4E40-B08E-4A42ED43FCED}" type="sibTrans" cxnId="{5D7D0A7D-F682-4BD5-B5BB-30E829E1378F}">
      <dgm:prSet/>
      <dgm:spPr/>
      <dgm:t>
        <a:bodyPr/>
        <a:lstStyle/>
        <a:p>
          <a:endParaRPr lang="it-IT"/>
        </a:p>
      </dgm:t>
    </dgm:pt>
    <dgm:pt modelId="{ACEF832A-A833-4A95-862A-3AB22BA6AB61}">
      <dgm:prSet phldrT="[Testo]"/>
      <dgm:spPr/>
      <dgm:t>
        <a:bodyPr/>
        <a:lstStyle/>
        <a:p>
          <a:r>
            <a:rPr lang="it-IT" dirty="0" smtClean="0"/>
            <a:t>Accettazione incondizionata</a:t>
          </a:r>
          <a:endParaRPr lang="it-IT" dirty="0"/>
        </a:p>
      </dgm:t>
    </dgm:pt>
    <dgm:pt modelId="{3B784231-416A-461E-B1A2-A9ABAB338106}" type="parTrans" cxnId="{10D0997F-D429-4F19-8673-5A12EB1AAE4F}">
      <dgm:prSet/>
      <dgm:spPr/>
      <dgm:t>
        <a:bodyPr/>
        <a:lstStyle/>
        <a:p>
          <a:endParaRPr lang="it-IT"/>
        </a:p>
      </dgm:t>
    </dgm:pt>
    <dgm:pt modelId="{F89E8B29-5FC8-4659-9440-AA352D007DBC}" type="sibTrans" cxnId="{10D0997F-D429-4F19-8673-5A12EB1AAE4F}">
      <dgm:prSet/>
      <dgm:spPr/>
      <dgm:t>
        <a:bodyPr/>
        <a:lstStyle/>
        <a:p>
          <a:endParaRPr lang="it-IT"/>
        </a:p>
      </dgm:t>
    </dgm:pt>
    <dgm:pt modelId="{AF448AC2-519A-4D9A-9F03-D64F42220340}">
      <dgm:prSet phldrT="[Testo]"/>
      <dgm:spPr/>
      <dgm:t>
        <a:bodyPr/>
        <a:lstStyle/>
        <a:p>
          <a:r>
            <a:rPr lang="it-IT" dirty="0" smtClean="0"/>
            <a:t>Comprensione empatica</a:t>
          </a:r>
          <a:endParaRPr lang="it-IT" dirty="0"/>
        </a:p>
      </dgm:t>
    </dgm:pt>
    <dgm:pt modelId="{26113731-52DB-4E2A-85A0-D3AE211D2AFA}" type="parTrans" cxnId="{49C8C80E-2201-4AA2-999F-4FC121E39806}">
      <dgm:prSet/>
      <dgm:spPr/>
      <dgm:t>
        <a:bodyPr/>
        <a:lstStyle/>
        <a:p>
          <a:endParaRPr lang="it-IT"/>
        </a:p>
      </dgm:t>
    </dgm:pt>
    <dgm:pt modelId="{383777BE-C89C-41DE-BE00-613C435FCFF4}" type="sibTrans" cxnId="{49C8C80E-2201-4AA2-999F-4FC121E39806}">
      <dgm:prSet/>
      <dgm:spPr/>
      <dgm:t>
        <a:bodyPr/>
        <a:lstStyle/>
        <a:p>
          <a:endParaRPr lang="it-IT"/>
        </a:p>
      </dgm:t>
    </dgm:pt>
    <dgm:pt modelId="{BF867691-3BA3-4E19-BCEA-98E30A782E6C}" type="pres">
      <dgm:prSet presAssocID="{FA87A191-3BF4-4DCD-9735-C6A4690E59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DFEE224-98AE-439A-B47E-EE174417517D}" type="pres">
      <dgm:prSet presAssocID="{DBDF2F91-19E3-4E04-922F-7A1FD9287D8F}" presName="Accent1" presStyleCnt="0"/>
      <dgm:spPr/>
    </dgm:pt>
    <dgm:pt modelId="{0BC7A0D9-5E5F-41EB-A2EF-03ADFF63AC5D}" type="pres">
      <dgm:prSet presAssocID="{DBDF2F91-19E3-4E04-922F-7A1FD9287D8F}" presName="Accent" presStyleLbl="node1" presStyleIdx="0" presStyleCnt="3"/>
      <dgm:spPr/>
    </dgm:pt>
    <dgm:pt modelId="{9A6089B2-A874-4D90-A8A9-DC7B5C6605E0}" type="pres">
      <dgm:prSet presAssocID="{DBDF2F91-19E3-4E04-922F-7A1FD9287D8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76E278-9915-405A-8E34-4CD2D95F8EBD}" type="pres">
      <dgm:prSet presAssocID="{ACEF832A-A833-4A95-862A-3AB22BA6AB61}" presName="Accent2" presStyleCnt="0"/>
      <dgm:spPr/>
    </dgm:pt>
    <dgm:pt modelId="{A0946C5F-E4C7-4324-A212-FF9F1955A5E5}" type="pres">
      <dgm:prSet presAssocID="{ACEF832A-A833-4A95-862A-3AB22BA6AB61}" presName="Accent" presStyleLbl="node1" presStyleIdx="1" presStyleCnt="3"/>
      <dgm:spPr/>
    </dgm:pt>
    <dgm:pt modelId="{403CE1A1-352D-41D0-8447-8518CCDD61C5}" type="pres">
      <dgm:prSet presAssocID="{ACEF832A-A833-4A95-862A-3AB22BA6AB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B7DD36-B0BC-4DFF-B65D-061A72775D26}" type="pres">
      <dgm:prSet presAssocID="{AF448AC2-519A-4D9A-9F03-D64F42220340}" presName="Accent3" presStyleCnt="0"/>
      <dgm:spPr/>
    </dgm:pt>
    <dgm:pt modelId="{7DA60AF2-82E9-4B25-977D-7B87A12CF8B7}" type="pres">
      <dgm:prSet presAssocID="{AF448AC2-519A-4D9A-9F03-D64F42220340}" presName="Accent" presStyleLbl="node1" presStyleIdx="2" presStyleCnt="3"/>
      <dgm:spPr/>
    </dgm:pt>
    <dgm:pt modelId="{A68FC0A0-FD11-4F14-88DA-C290D5322FC1}" type="pres">
      <dgm:prSet presAssocID="{AF448AC2-519A-4D9A-9F03-D64F4222034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855363-DF26-4FB8-9FBF-4529486A162B}" type="presOf" srcId="{FA87A191-3BF4-4DCD-9735-C6A4690E5933}" destId="{BF867691-3BA3-4E19-BCEA-98E30A782E6C}" srcOrd="0" destOrd="0" presId="urn:microsoft.com/office/officeart/2009/layout/CircleArrowProcess"/>
    <dgm:cxn modelId="{3D198E3C-458A-4B4A-846A-830004681679}" type="presOf" srcId="{DBDF2F91-19E3-4E04-922F-7A1FD9287D8F}" destId="{9A6089B2-A874-4D90-A8A9-DC7B5C6605E0}" srcOrd="0" destOrd="0" presId="urn:microsoft.com/office/officeart/2009/layout/CircleArrowProcess"/>
    <dgm:cxn modelId="{0CE0E854-8321-4CED-86EA-635B3ED48D8E}" type="presOf" srcId="{AF448AC2-519A-4D9A-9F03-D64F42220340}" destId="{A68FC0A0-FD11-4F14-88DA-C290D5322FC1}" srcOrd="0" destOrd="0" presId="urn:microsoft.com/office/officeart/2009/layout/CircleArrowProcess"/>
    <dgm:cxn modelId="{10D0997F-D429-4F19-8673-5A12EB1AAE4F}" srcId="{FA87A191-3BF4-4DCD-9735-C6A4690E5933}" destId="{ACEF832A-A833-4A95-862A-3AB22BA6AB61}" srcOrd="1" destOrd="0" parTransId="{3B784231-416A-461E-B1A2-A9ABAB338106}" sibTransId="{F89E8B29-5FC8-4659-9440-AA352D007DBC}"/>
    <dgm:cxn modelId="{5D7D0A7D-F682-4BD5-B5BB-30E829E1378F}" srcId="{FA87A191-3BF4-4DCD-9735-C6A4690E5933}" destId="{DBDF2F91-19E3-4E04-922F-7A1FD9287D8F}" srcOrd="0" destOrd="0" parTransId="{F2102A34-7720-4F18-8E8D-2873F7CAA06C}" sibTransId="{15FDBC51-CB74-4E40-B08E-4A42ED43FCED}"/>
    <dgm:cxn modelId="{1828D47C-7157-4B4D-B85E-35254FBDE1D5}" type="presOf" srcId="{ACEF832A-A833-4A95-862A-3AB22BA6AB61}" destId="{403CE1A1-352D-41D0-8447-8518CCDD61C5}" srcOrd="0" destOrd="0" presId="urn:microsoft.com/office/officeart/2009/layout/CircleArrowProcess"/>
    <dgm:cxn modelId="{49C8C80E-2201-4AA2-999F-4FC121E39806}" srcId="{FA87A191-3BF4-4DCD-9735-C6A4690E5933}" destId="{AF448AC2-519A-4D9A-9F03-D64F42220340}" srcOrd="2" destOrd="0" parTransId="{26113731-52DB-4E2A-85A0-D3AE211D2AFA}" sibTransId="{383777BE-C89C-41DE-BE00-613C435FCFF4}"/>
    <dgm:cxn modelId="{5B5B2269-A8CA-4D2F-BDD1-9FC6264B1605}" type="presParOf" srcId="{BF867691-3BA3-4E19-BCEA-98E30A782E6C}" destId="{EDFEE224-98AE-439A-B47E-EE174417517D}" srcOrd="0" destOrd="0" presId="urn:microsoft.com/office/officeart/2009/layout/CircleArrowProcess"/>
    <dgm:cxn modelId="{6C266EBF-5376-4F9A-9AD2-68A93A45A2F5}" type="presParOf" srcId="{EDFEE224-98AE-439A-B47E-EE174417517D}" destId="{0BC7A0D9-5E5F-41EB-A2EF-03ADFF63AC5D}" srcOrd="0" destOrd="0" presId="urn:microsoft.com/office/officeart/2009/layout/CircleArrowProcess"/>
    <dgm:cxn modelId="{56692ADC-809B-4258-9F58-231E182CB09F}" type="presParOf" srcId="{BF867691-3BA3-4E19-BCEA-98E30A782E6C}" destId="{9A6089B2-A874-4D90-A8A9-DC7B5C6605E0}" srcOrd="1" destOrd="0" presId="urn:microsoft.com/office/officeart/2009/layout/CircleArrowProcess"/>
    <dgm:cxn modelId="{6B7ECC89-1F07-4E32-BACE-9F0F6BA1F4CE}" type="presParOf" srcId="{BF867691-3BA3-4E19-BCEA-98E30A782E6C}" destId="{6476E278-9915-405A-8E34-4CD2D95F8EBD}" srcOrd="2" destOrd="0" presId="urn:microsoft.com/office/officeart/2009/layout/CircleArrowProcess"/>
    <dgm:cxn modelId="{453B32C8-BDE8-4101-9C38-D2C49E99492D}" type="presParOf" srcId="{6476E278-9915-405A-8E34-4CD2D95F8EBD}" destId="{A0946C5F-E4C7-4324-A212-FF9F1955A5E5}" srcOrd="0" destOrd="0" presId="urn:microsoft.com/office/officeart/2009/layout/CircleArrowProcess"/>
    <dgm:cxn modelId="{A52ACBDB-7488-4AB6-B72B-C5CA7A8B45DD}" type="presParOf" srcId="{BF867691-3BA3-4E19-BCEA-98E30A782E6C}" destId="{403CE1A1-352D-41D0-8447-8518CCDD61C5}" srcOrd="3" destOrd="0" presId="urn:microsoft.com/office/officeart/2009/layout/CircleArrowProcess"/>
    <dgm:cxn modelId="{401AAA93-7B6D-47CB-8335-93BCA980E68D}" type="presParOf" srcId="{BF867691-3BA3-4E19-BCEA-98E30A782E6C}" destId="{93B7DD36-B0BC-4DFF-B65D-061A72775D26}" srcOrd="4" destOrd="0" presId="urn:microsoft.com/office/officeart/2009/layout/CircleArrowProcess"/>
    <dgm:cxn modelId="{9670F7AF-1FD4-46C7-B6D3-78FF15597482}" type="presParOf" srcId="{93B7DD36-B0BC-4DFF-B65D-061A72775D26}" destId="{7DA60AF2-82E9-4B25-977D-7B87A12CF8B7}" srcOrd="0" destOrd="0" presId="urn:microsoft.com/office/officeart/2009/layout/CircleArrowProcess"/>
    <dgm:cxn modelId="{2864E012-52AB-4DF5-8B57-0723BC9256F0}" type="presParOf" srcId="{BF867691-3BA3-4E19-BCEA-98E30A782E6C}" destId="{A68FC0A0-FD11-4F14-88DA-C290D5322FC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4F723-C3E3-465B-BDAD-657DF281BA2D}">
      <dsp:nvSpPr>
        <dsp:cNvPr id="0" name=""/>
        <dsp:cNvSpPr/>
      </dsp:nvSpPr>
      <dsp:spPr>
        <a:xfrm>
          <a:off x="215106" y="0"/>
          <a:ext cx="5765800" cy="36036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0F87D-3FB6-43D0-B928-8D525264FD7C}">
      <dsp:nvSpPr>
        <dsp:cNvPr id="0" name=""/>
        <dsp:cNvSpPr/>
      </dsp:nvSpPr>
      <dsp:spPr>
        <a:xfrm>
          <a:off x="947363" y="2487221"/>
          <a:ext cx="149910" cy="14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B26D6-6CC3-4826-99FA-42C3510205C7}">
      <dsp:nvSpPr>
        <dsp:cNvPr id="0" name=""/>
        <dsp:cNvSpPr/>
      </dsp:nvSpPr>
      <dsp:spPr>
        <a:xfrm>
          <a:off x="1022318" y="2562177"/>
          <a:ext cx="1343431" cy="104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35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/>
            <a:t>Sapere</a:t>
          </a:r>
          <a:endParaRPr lang="it-IT" sz="3300" b="1" kern="1200" dirty="0"/>
        </a:p>
      </dsp:txBody>
      <dsp:txXfrm>
        <a:off x="1022318" y="2562177"/>
        <a:ext cx="1343431" cy="1041447"/>
      </dsp:txXfrm>
    </dsp:sp>
    <dsp:sp modelId="{CE5DEE46-132E-42FB-9D1A-7C447C592B36}">
      <dsp:nvSpPr>
        <dsp:cNvPr id="0" name=""/>
        <dsp:cNvSpPr/>
      </dsp:nvSpPr>
      <dsp:spPr>
        <a:xfrm>
          <a:off x="2270614" y="1507756"/>
          <a:ext cx="270992" cy="270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30922-49DC-439D-93EC-0F77BE47D7CD}">
      <dsp:nvSpPr>
        <dsp:cNvPr id="0" name=""/>
        <dsp:cNvSpPr/>
      </dsp:nvSpPr>
      <dsp:spPr>
        <a:xfrm>
          <a:off x="2406110" y="1643252"/>
          <a:ext cx="1383792" cy="1960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93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/>
            <a:t>Saper fare</a:t>
          </a:r>
          <a:endParaRPr lang="it-IT" sz="3300" b="1" kern="1200" dirty="0"/>
        </a:p>
      </dsp:txBody>
      <dsp:txXfrm>
        <a:off x="2406110" y="1643252"/>
        <a:ext cx="1383792" cy="1960372"/>
      </dsp:txXfrm>
    </dsp:sp>
    <dsp:sp modelId="{70B75B70-36EA-479F-8D69-ADEAE9585F29}">
      <dsp:nvSpPr>
        <dsp:cNvPr id="0" name=""/>
        <dsp:cNvSpPr/>
      </dsp:nvSpPr>
      <dsp:spPr>
        <a:xfrm>
          <a:off x="3861975" y="911717"/>
          <a:ext cx="374777" cy="37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1EBE-101F-4329-86DB-BB8297328446}">
      <dsp:nvSpPr>
        <dsp:cNvPr id="0" name=""/>
        <dsp:cNvSpPr/>
      </dsp:nvSpPr>
      <dsp:spPr>
        <a:xfrm>
          <a:off x="4049363" y="1099105"/>
          <a:ext cx="1383792" cy="25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87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/>
            <a:t>Saper essere</a:t>
          </a:r>
          <a:endParaRPr lang="it-IT" sz="3300" b="1" kern="1200" dirty="0"/>
        </a:p>
      </dsp:txBody>
      <dsp:txXfrm>
        <a:off x="4049363" y="1099105"/>
        <a:ext cx="1383792" cy="2504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7A0D9-5E5F-41EB-A2EF-03ADFF63AC5D}">
      <dsp:nvSpPr>
        <dsp:cNvPr id="0" name=""/>
        <dsp:cNvSpPr/>
      </dsp:nvSpPr>
      <dsp:spPr>
        <a:xfrm>
          <a:off x="2793166" y="0"/>
          <a:ext cx="2634112" cy="26345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89B2-A874-4D90-A8A9-DC7B5C6605E0}">
      <dsp:nvSpPr>
        <dsp:cNvPr id="0" name=""/>
        <dsp:cNvSpPr/>
      </dsp:nvSpPr>
      <dsp:spPr>
        <a:xfrm>
          <a:off x="3375392" y="951139"/>
          <a:ext cx="1463725" cy="731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Genuinità o spontaneità</a:t>
          </a:r>
          <a:endParaRPr lang="it-IT" sz="1800" kern="1200" dirty="0"/>
        </a:p>
      </dsp:txBody>
      <dsp:txXfrm>
        <a:off x="3375392" y="951139"/>
        <a:ext cx="1463725" cy="731687"/>
      </dsp:txXfrm>
    </dsp:sp>
    <dsp:sp modelId="{A0946C5F-E4C7-4324-A212-FF9F1955A5E5}">
      <dsp:nvSpPr>
        <dsp:cNvPr id="0" name=""/>
        <dsp:cNvSpPr/>
      </dsp:nvSpPr>
      <dsp:spPr>
        <a:xfrm>
          <a:off x="2061551" y="1513723"/>
          <a:ext cx="2634112" cy="26345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80000"/>
            <a:hueOff val="-264323"/>
            <a:satOff val="8948"/>
            <a:lumOff val="142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CE1A1-352D-41D0-8447-8518CCDD61C5}">
      <dsp:nvSpPr>
        <dsp:cNvPr id="0" name=""/>
        <dsp:cNvSpPr/>
      </dsp:nvSpPr>
      <dsp:spPr>
        <a:xfrm>
          <a:off x="2646744" y="2473618"/>
          <a:ext cx="1463725" cy="731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Accettazione incondizionata</a:t>
          </a:r>
          <a:endParaRPr lang="it-IT" sz="1800" kern="1200" dirty="0"/>
        </a:p>
      </dsp:txBody>
      <dsp:txXfrm>
        <a:off x="2646744" y="2473618"/>
        <a:ext cx="1463725" cy="731687"/>
      </dsp:txXfrm>
    </dsp:sp>
    <dsp:sp modelId="{7DA60AF2-82E9-4B25-977D-7B87A12CF8B7}">
      <dsp:nvSpPr>
        <dsp:cNvPr id="0" name=""/>
        <dsp:cNvSpPr/>
      </dsp:nvSpPr>
      <dsp:spPr>
        <a:xfrm>
          <a:off x="2980646" y="3208590"/>
          <a:ext cx="2263110" cy="22640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shade val="80000"/>
            <a:hueOff val="-528646"/>
            <a:satOff val="17895"/>
            <a:lumOff val="284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FC0A0-FD11-4F14-88DA-C290D5322FC1}">
      <dsp:nvSpPr>
        <dsp:cNvPr id="0" name=""/>
        <dsp:cNvSpPr/>
      </dsp:nvSpPr>
      <dsp:spPr>
        <a:xfrm>
          <a:off x="3378855" y="3998287"/>
          <a:ext cx="1463725" cy="731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Comprensione empatica</a:t>
          </a:r>
          <a:endParaRPr lang="it-IT" sz="1800" kern="1200" dirty="0"/>
        </a:p>
      </dsp:txBody>
      <dsp:txXfrm>
        <a:off x="3378855" y="3998287"/>
        <a:ext cx="1463725" cy="731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C9AF-18C4-4436-9D58-DE47A5C5D82B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792D-971E-4301-B672-5780BC714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9684-A0A2-443A-BE57-C0C8BE6D2533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34BB-6FAD-470E-8EB4-B5913A292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13999-07DC-4867-9204-1D09B07C3E6A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A82CC-56F3-41DB-B18C-C4A9526140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4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di relazione terapeutica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1154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Antonella </a:t>
            </a:r>
            <a:r>
              <a:rPr lang="it-IT" sz="2800" dirty="0" err="1" smtClean="0"/>
              <a:t>Monticco</a:t>
            </a:r>
            <a:endParaRPr lang="it-IT" sz="2800" dirty="0" smtClean="0"/>
          </a:p>
          <a:p>
            <a:r>
              <a:rPr lang="it-IT" sz="2800" dirty="0" smtClean="0"/>
              <a:t>Seconda lezione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403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980728"/>
            <a:ext cx="4824536" cy="3456384"/>
          </a:xfrm>
        </p:spPr>
        <p:txBody>
          <a:bodyPr/>
          <a:lstStyle/>
          <a:p>
            <a:r>
              <a:rPr lang="it-IT" dirty="0" smtClean="0"/>
              <a:t>Il paziente non è motivato </a:t>
            </a:r>
          </a:p>
          <a:p>
            <a:r>
              <a:rPr lang="it-IT" dirty="0" smtClean="0"/>
              <a:t>Il paziente non è collaborante</a:t>
            </a:r>
          </a:p>
          <a:p>
            <a:r>
              <a:rPr lang="it-IT" dirty="0" smtClean="0"/>
              <a:t>Il paziente è depresso</a:t>
            </a:r>
          </a:p>
          <a:p>
            <a:r>
              <a:rPr lang="it-IT" dirty="0" smtClean="0"/>
              <a:t>Il paziente è nervoso</a:t>
            </a:r>
          </a:p>
          <a:p>
            <a:r>
              <a:rPr lang="it-IT" dirty="0" smtClean="0"/>
              <a:t>Il paziente è pigro</a:t>
            </a:r>
          </a:p>
          <a:p>
            <a:r>
              <a:rPr lang="it-IT" dirty="0" smtClean="0"/>
              <a:t>Il paziente è stufo</a:t>
            </a:r>
          </a:p>
          <a:p>
            <a:r>
              <a:rPr lang="it-IT" dirty="0" smtClean="0"/>
              <a:t>Il paziente ha paura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Nuvola 4"/>
          <p:cNvSpPr/>
          <p:nvPr/>
        </p:nvSpPr>
        <p:spPr>
          <a:xfrm>
            <a:off x="4644008" y="3789040"/>
            <a:ext cx="3744416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Pensiero soporifero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340768"/>
            <a:ext cx="6768752" cy="4382301"/>
          </a:xfrm>
        </p:spPr>
        <p:txBody>
          <a:bodyPr>
            <a:normAutofit/>
          </a:bodyPr>
          <a:lstStyle/>
          <a:p>
            <a:r>
              <a:rPr lang="it-IT" dirty="0"/>
              <a:t>Il ricorso al pensiero </a:t>
            </a:r>
            <a:r>
              <a:rPr lang="it-IT" dirty="0" smtClean="0"/>
              <a:t>soporifero </a:t>
            </a:r>
            <a:r>
              <a:rPr lang="it-IT" dirty="0"/>
              <a:t>“assume che la causa di un comportamento sia una parola astratta derivata dal comportamento stesso</a:t>
            </a:r>
            <a:r>
              <a:rPr lang="it-IT" dirty="0" smtClean="0"/>
              <a:t>”. (</a:t>
            </a:r>
            <a:r>
              <a:rPr lang="it-IT" dirty="0" err="1" smtClean="0"/>
              <a:t>G.Bateson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/>
          </a:p>
          <a:p>
            <a:r>
              <a:rPr lang="it-IT" dirty="0"/>
              <a:t>Ed è un problema epistemologico fondamentale in quanto impedisce la raccolta di conoscenze necessarie a dirigere il cambiamento.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01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3613" cy="775419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 smtClean="0"/>
              <a:t>Terza: la comprensione empatica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827584" y="1556791"/>
            <a:ext cx="4210729" cy="46085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t-IT" dirty="0" smtClean="0"/>
              <a:t>Cioè la capacità dell’</a:t>
            </a:r>
            <a:r>
              <a:rPr lang="it-IT" dirty="0" err="1" smtClean="0"/>
              <a:t>helper</a:t>
            </a:r>
            <a:r>
              <a:rPr lang="it-IT" dirty="0" smtClean="0"/>
              <a:t> di </a:t>
            </a:r>
            <a:r>
              <a:rPr lang="it-IT" b="1" dirty="0" smtClean="0"/>
              <a:t>cogliere accuratamente la situazione personale di colui che gli sta di fronte: da ciò che dice (contenuti verbali) e da ciò che è (rivelarsi non verbale)</a:t>
            </a:r>
          </a:p>
          <a:p>
            <a:pPr>
              <a:defRPr/>
            </a:pPr>
            <a:r>
              <a:rPr lang="it-IT" dirty="0" smtClean="0"/>
              <a:t>Per </a:t>
            </a:r>
            <a:r>
              <a:rPr lang="it-IT" dirty="0" err="1" smtClean="0"/>
              <a:t>Rogers</a:t>
            </a:r>
            <a:r>
              <a:rPr lang="it-IT" dirty="0" smtClean="0"/>
              <a:t> è «la capacità di mettersi al posto dell’altro, di vedere il mondo come lo vede costui»</a:t>
            </a:r>
          </a:p>
          <a:p>
            <a:pPr>
              <a:defRPr/>
            </a:pPr>
            <a:r>
              <a:rPr lang="it-IT" dirty="0" smtClean="0"/>
              <a:t>Questo porta ad una comprensione dell’altro nei suoi significati più intimi e personali come se fossero i propri, senza dimenticare che in realtà non lo sono.</a:t>
            </a:r>
            <a:endParaRPr lang="it-IT" dirty="0"/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14" y="2564904"/>
            <a:ext cx="3307989" cy="33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401850468"/>
              </p:ext>
            </p:extLst>
          </p:nvPr>
        </p:nvGraphicFramePr>
        <p:xfrm>
          <a:off x="899592" y="692696"/>
          <a:ext cx="748883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5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80728"/>
            <a:ext cx="7033592" cy="5185122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risposta di riformulazione</a:t>
            </a:r>
          </a:p>
          <a:p>
            <a:pPr marL="0" indent="0" eaLnBrk="1" hangingPunct="1">
              <a:buNone/>
              <a:defRPr/>
            </a:pPr>
            <a:endParaRPr 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r>
              <a:rPr lang="it-IT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Ridire con altre parole, in modo più conciso e forse più chiaro, ciò che l’altro soggetto ha appena detto, ricercando l’accordo, la conferma da parte dell’altro</a:t>
            </a:r>
            <a:endParaRPr lang="it-IT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it-IT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r>
              <a:rPr lang="it-IT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basta solo la tecnica, è necessario l’atteggiamento di ascolto attivo: prestare attenzione a tutti gli aspetti della comunicazione, permettendo di raccogliere anche i «segnali deboli», le informazioni non evidenti a prima vista</a:t>
            </a:r>
          </a:p>
        </p:txBody>
      </p:sp>
    </p:spTree>
    <p:extLst>
      <p:ext uri="{BB962C8B-B14F-4D97-AF65-F5344CB8AC3E}">
        <p14:creationId xmlns:p14="http://schemas.microsoft.com/office/powerpoint/2010/main" val="27354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generale la riformulazione: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44824"/>
            <a:ext cx="7105600" cy="4248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it-IT" alt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E’ una risposta più breve e chiara, che utilizza altre parole ma non altera il contenuto: una forma di specchio per il paziente/cliente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endParaRPr lang="it-IT" altLang="it-IT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it-IT" altLang="it-IT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Richiede una conferma, anche solo con il tono della voce: realmente ci poniamo il dubbio di aver capito o meno il messaggio</a:t>
            </a:r>
          </a:p>
        </p:txBody>
      </p:sp>
    </p:spTree>
    <p:extLst>
      <p:ext uri="{BB962C8B-B14F-4D97-AF65-F5344CB8AC3E}">
        <p14:creationId xmlns:p14="http://schemas.microsoft.com/office/powerpoint/2010/main" val="4755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99592" y="908720"/>
            <a:ext cx="7416824" cy="2520950"/>
          </a:xfrm>
          <a:prstGeom prst="rect">
            <a:avLst/>
          </a:prstGeom>
          <a:solidFill>
            <a:srgbClr val="FDBA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400" dirty="0">
                <a:latin typeface="Calibri" pitchFamily="34" charset="0"/>
              </a:rPr>
              <a:t>“Negli ultimi tre mesi la schiena mi fa sempre male: </a:t>
            </a:r>
          </a:p>
          <a:p>
            <a:pPr algn="ctr" eaLnBrk="1" hangingPunct="1"/>
            <a:r>
              <a:rPr lang="it-IT" altLang="it-IT" sz="2400" dirty="0">
                <a:latin typeface="Calibri" pitchFamily="34" charset="0"/>
              </a:rPr>
              <a:t>a giornate di più, a giornate di meno, </a:t>
            </a:r>
          </a:p>
          <a:p>
            <a:pPr algn="ctr" eaLnBrk="1" hangingPunct="1"/>
            <a:r>
              <a:rPr lang="it-IT" altLang="it-IT" sz="2400" dirty="0">
                <a:latin typeface="Calibri" pitchFamily="34" charset="0"/>
              </a:rPr>
              <a:t>ma il dolore non mi molla mai completamente. </a:t>
            </a:r>
          </a:p>
          <a:p>
            <a:pPr algn="ctr" eaLnBrk="1" hangingPunct="1"/>
            <a:r>
              <a:rPr lang="it-IT" altLang="it-IT" sz="2400" dirty="0">
                <a:latin typeface="Calibri" pitchFamily="34" charset="0"/>
              </a:rPr>
              <a:t>Anche altre volte ero stato male, ma non così. </a:t>
            </a:r>
          </a:p>
          <a:p>
            <a:pPr algn="ctr" eaLnBrk="1" hangingPunct="1"/>
            <a:r>
              <a:rPr lang="it-IT" altLang="it-IT" sz="2400" dirty="0">
                <a:latin typeface="Calibri" pitchFamily="34" charset="0"/>
              </a:rPr>
              <a:t>Dopo un po’ il dolore passava da solo, </a:t>
            </a:r>
          </a:p>
          <a:p>
            <a:pPr algn="ctr" eaLnBrk="1" hangingPunct="1"/>
            <a:r>
              <a:rPr lang="it-IT" altLang="it-IT" sz="2400" dirty="0">
                <a:latin typeface="Calibri" pitchFamily="34" charset="0"/>
              </a:rPr>
              <a:t>non so cosa pensare adesso …”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043608" y="3933056"/>
            <a:ext cx="7128792" cy="2160017"/>
          </a:xfrm>
          <a:prstGeom prst="rect">
            <a:avLst/>
          </a:prstGeom>
          <a:solidFill>
            <a:srgbClr val="A7FBB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400" dirty="0">
                <a:latin typeface="Calibri" pitchFamily="34" charset="0"/>
              </a:rPr>
              <a:t>“Se ho ben capito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400" dirty="0">
                <a:latin typeface="Calibri" pitchFamily="34" charset="0"/>
              </a:rPr>
              <a:t>il suo mal di schiena è presente da più di  tre mesi.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400" dirty="0">
                <a:latin typeface="Calibri" pitchFamily="34" charset="0"/>
              </a:rPr>
              <a:t>Sembra preoccupato perché gli altri episodi di cui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400" dirty="0">
                <a:latin typeface="Calibri" pitchFamily="34" charset="0"/>
              </a:rPr>
              <a:t>ha sofferto sono stati più brevi. ”</a:t>
            </a:r>
          </a:p>
          <a:p>
            <a:pPr algn="ctr" eaLnBrk="1" hangingPunct="1"/>
            <a:endParaRPr lang="it-IT" altLang="it-IT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760640" cy="792088"/>
          </a:xfrm>
        </p:spPr>
        <p:txBody>
          <a:bodyPr>
            <a:normAutofit/>
          </a:bodyPr>
          <a:lstStyle/>
          <a:p>
            <a:r>
              <a:rPr lang="it-IT" sz="3200" b="1" dirty="0"/>
              <a:t>Thomas </a:t>
            </a:r>
            <a:r>
              <a:rPr lang="it-IT" sz="3200" b="1" dirty="0" smtClean="0"/>
              <a:t>Gordon</a:t>
            </a:r>
            <a:endParaRPr lang="it-IT" sz="32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899592" y="1628800"/>
            <a:ext cx="3960440" cy="4536504"/>
          </a:xfrm>
        </p:spPr>
        <p:txBody>
          <a:bodyPr>
            <a:no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sicologo</a:t>
            </a:r>
            <a:r>
              <a:rPr lang="en-US" sz="2000" dirty="0" smtClean="0"/>
              <a:t> </a:t>
            </a:r>
            <a:r>
              <a:rPr lang="en-US" sz="2000" dirty="0" err="1" smtClean="0"/>
              <a:t>clinico</a:t>
            </a:r>
            <a:r>
              <a:rPr lang="en-US" sz="2000" dirty="0" smtClean="0"/>
              <a:t> </a:t>
            </a:r>
            <a:r>
              <a:rPr lang="en-US" sz="2000" dirty="0" err="1" smtClean="0"/>
              <a:t>americano</a:t>
            </a:r>
            <a:r>
              <a:rPr lang="en-US" sz="2000" dirty="0" smtClean="0"/>
              <a:t>, </a:t>
            </a:r>
            <a:r>
              <a:rPr lang="en-US" sz="2000" dirty="0" err="1" smtClean="0"/>
              <a:t>collega</a:t>
            </a:r>
            <a:r>
              <a:rPr lang="en-US" sz="2000" dirty="0" smtClean="0"/>
              <a:t> di Rogers. </a:t>
            </a:r>
            <a:r>
              <a:rPr lang="en-US" sz="2000" dirty="0" err="1" smtClean="0"/>
              <a:t>Riconosciuto</a:t>
            </a:r>
            <a:r>
              <a:rPr lang="en-US" sz="2000" dirty="0" smtClean="0"/>
              <a:t> come </a:t>
            </a:r>
            <a:r>
              <a:rPr lang="en-US" sz="2000" dirty="0" err="1" smtClean="0"/>
              <a:t>pioniere</a:t>
            </a:r>
            <a:r>
              <a:rPr lang="en-US" sz="2000" dirty="0" smtClean="0"/>
              <a:t> </a:t>
            </a:r>
            <a:r>
              <a:rPr lang="en-US" sz="2000" dirty="0" err="1" smtClean="0"/>
              <a:t>nell’insegnamento</a:t>
            </a:r>
            <a:r>
              <a:rPr lang="en-US" sz="2000" dirty="0" smtClean="0"/>
              <a:t> di </a:t>
            </a:r>
            <a:r>
              <a:rPr lang="en-US" sz="2000" dirty="0" err="1" smtClean="0"/>
              <a:t>competenze</a:t>
            </a:r>
            <a:r>
              <a:rPr lang="en-US" sz="2000" dirty="0" smtClean="0"/>
              <a:t> </a:t>
            </a:r>
            <a:r>
              <a:rPr lang="en-US" sz="2000" dirty="0" err="1" smtClean="0"/>
              <a:t>comunicative</a:t>
            </a:r>
            <a:r>
              <a:rPr lang="en-US" sz="2000" dirty="0" smtClean="0"/>
              <a:t> e </a:t>
            </a:r>
            <a:r>
              <a:rPr lang="en-US" sz="2000" dirty="0" err="1" smtClean="0"/>
              <a:t>metodi</a:t>
            </a:r>
            <a:r>
              <a:rPr lang="en-US" sz="2000" dirty="0" smtClean="0"/>
              <a:t> di </a:t>
            </a:r>
            <a:r>
              <a:rPr lang="en-US" sz="2000" dirty="0" err="1" smtClean="0"/>
              <a:t>risoluzione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conflitti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Il </a:t>
            </a:r>
            <a:r>
              <a:rPr lang="en-US" sz="2000" dirty="0" err="1" smtClean="0"/>
              <a:t>suo</a:t>
            </a:r>
            <a:r>
              <a:rPr lang="en-US" sz="2000" dirty="0" smtClean="0"/>
              <a:t> </a:t>
            </a:r>
            <a:r>
              <a:rPr lang="en-US" sz="2000" dirty="0" err="1" smtClean="0"/>
              <a:t>modello</a:t>
            </a:r>
            <a:r>
              <a:rPr lang="en-US" sz="2000" dirty="0" smtClean="0"/>
              <a:t>, </a:t>
            </a:r>
            <a:r>
              <a:rPr lang="en-US" sz="2000" dirty="0" err="1" smtClean="0"/>
              <a:t>il</a:t>
            </a:r>
            <a:r>
              <a:rPr lang="en-US" sz="2000" dirty="0" smtClean="0"/>
              <a:t> “</a:t>
            </a:r>
            <a:r>
              <a:rPr lang="en-US" sz="2000" dirty="0" err="1" smtClean="0"/>
              <a:t>Metodo</a:t>
            </a:r>
            <a:r>
              <a:rPr lang="en-US" sz="2000" dirty="0" smtClean="0"/>
              <a:t> Gordon”, è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integrato</a:t>
            </a:r>
            <a:r>
              <a:rPr lang="en-US" sz="2000" dirty="0" smtClean="0"/>
              <a:t> per la </a:t>
            </a:r>
            <a:r>
              <a:rPr lang="en-US" sz="2000" dirty="0" err="1" smtClean="0"/>
              <a:t>costruzione</a:t>
            </a:r>
            <a:r>
              <a:rPr lang="en-US" sz="2000" dirty="0" smtClean="0"/>
              <a:t> e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mantenimento</a:t>
            </a:r>
            <a:r>
              <a:rPr lang="en-US" sz="2000" dirty="0" smtClean="0"/>
              <a:t> di </a:t>
            </a:r>
            <a:r>
              <a:rPr lang="en-US" sz="2000" dirty="0" err="1" smtClean="0"/>
              <a:t>relazioni</a:t>
            </a:r>
            <a:r>
              <a:rPr lang="en-US" sz="2000" dirty="0" smtClean="0"/>
              <a:t> </a:t>
            </a:r>
            <a:r>
              <a:rPr lang="en-US" sz="2000" dirty="0" err="1" smtClean="0"/>
              <a:t>efficaci</a:t>
            </a:r>
            <a:r>
              <a:rPr lang="en-US" sz="2000" dirty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è </a:t>
            </a:r>
            <a:r>
              <a:rPr lang="en-US" sz="2000" dirty="0" err="1" smtClean="0"/>
              <a:t>stato</a:t>
            </a:r>
            <a:r>
              <a:rPr lang="en-US" sz="2000" dirty="0" smtClean="0"/>
              <a:t> </a:t>
            </a:r>
            <a:r>
              <a:rPr lang="en-US" sz="2000" dirty="0" err="1" smtClean="0"/>
              <a:t>insegnato</a:t>
            </a:r>
            <a:r>
              <a:rPr lang="en-US" sz="2000" dirty="0" smtClean="0"/>
              <a:t> a </a:t>
            </a:r>
            <a:r>
              <a:rPr lang="en-US" sz="2000" dirty="0" err="1" smtClean="0"/>
              <a:t>genitori</a:t>
            </a:r>
            <a:r>
              <a:rPr lang="en-US" sz="2000" dirty="0" smtClean="0"/>
              <a:t>, </a:t>
            </a:r>
            <a:r>
              <a:rPr lang="en-US" sz="2000" dirty="0" err="1" smtClean="0"/>
              <a:t>educatori</a:t>
            </a:r>
            <a:r>
              <a:rPr lang="en-US" sz="2000" dirty="0" smtClean="0"/>
              <a:t> e </a:t>
            </a:r>
            <a:r>
              <a:rPr lang="en-US" sz="2000" dirty="0" err="1" smtClean="0"/>
              <a:t>insegnanti</a:t>
            </a:r>
            <a:r>
              <a:rPr lang="en-US" sz="2000" dirty="0" smtClean="0"/>
              <a:t>, leader </a:t>
            </a:r>
            <a:r>
              <a:rPr lang="en-US" sz="2000" dirty="0" err="1" smtClean="0"/>
              <a:t>ecc</a:t>
            </a:r>
            <a:endParaRPr lang="en-US" sz="20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34" y="1988840"/>
            <a:ext cx="3423690" cy="22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04048" y="465487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Carl Rogers, 1902-1987</a:t>
            </a:r>
          </a:p>
          <a:p>
            <a:r>
              <a:rPr lang="en-US" alt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Thomas Gordon, 1918-2002</a:t>
            </a:r>
          </a:p>
        </p:txBody>
      </p:sp>
    </p:spTree>
    <p:extLst>
      <p:ext uri="{BB962C8B-B14F-4D97-AF65-F5344CB8AC3E}">
        <p14:creationId xmlns:p14="http://schemas.microsoft.com/office/powerpoint/2010/main" val="34059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725148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3690"/>
            <a:ext cx="270033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666651" cy="315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4175125" cy="1143000"/>
          </a:xfrm>
        </p:spPr>
        <p:txBody>
          <a:bodyPr/>
          <a:lstStyle/>
          <a:p>
            <a:r>
              <a:rPr lang="it-IT" altLang="it-IT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Ascolto attivo</a:t>
            </a:r>
            <a:endParaRPr lang="it-IT" alt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348335"/>
            <a:ext cx="7632848" cy="3887787"/>
          </a:xfrm>
        </p:spPr>
        <p:txBody>
          <a:bodyPr/>
          <a:lstStyle/>
          <a:p>
            <a:pPr>
              <a:defRPr/>
            </a:pP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 ascolto è un atto volontario che oltrepassa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semplice udire </a:t>
            </a:r>
            <a:endParaRPr lang="it-IT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  <a:defRPr/>
            </a:pPr>
            <a:endParaRPr lang="it-IT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 ascolto non intendiamo tacere per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permettere </a:t>
            </a: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all’altro di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parlare</a:t>
            </a:r>
          </a:p>
          <a:p>
            <a:pPr marL="0" indent="0">
              <a:buFontTx/>
              <a:buNone/>
              <a:defRPr/>
            </a:pPr>
            <a:endParaRPr lang="it-IT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 ascolto attivo è un atto intenzionale che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impegna </a:t>
            </a: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nostra attenzione a cogliere quanto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l’altro </a:t>
            </a: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 riferisce sia in modo esplicito che in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modo </a:t>
            </a: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implicito cioè... </a:t>
            </a:r>
          </a:p>
          <a:p>
            <a:pPr marL="0" indent="0">
              <a:buFontTx/>
              <a:buNone/>
              <a:defRPr/>
            </a:pPr>
            <a:endParaRPr lang="it-IT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 impegna a riflettere su ciò che si ascolta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(consapevole </a:t>
            </a:r>
            <a:r>
              <a:rPr lang="it-IT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sforzo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metacomunicativo ovvero riflessione sulla comunicazione)</a:t>
            </a:r>
            <a:endParaRPr lang="it-IT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1520829" cy="16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05369" cy="1387282"/>
          </a:xfrm>
        </p:spPr>
        <p:txBody>
          <a:bodyPr>
            <a:noAutofit/>
          </a:bodyPr>
          <a:lstStyle/>
          <a:p>
            <a:r>
              <a:rPr lang="it-IT" sz="3200" dirty="0"/>
              <a:t>Capacità di colui che è in grado di conoscere e di applicare una tecnica ad una situazione problematica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828638"/>
              </p:ext>
            </p:extLst>
          </p:nvPr>
        </p:nvGraphicFramePr>
        <p:xfrm>
          <a:off x="1463675" y="2345655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4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4 </a:t>
            </a:r>
            <a:r>
              <a:rPr lang="it-IT" dirty="0" err="1" smtClean="0"/>
              <a:t>step</a:t>
            </a:r>
            <a:r>
              <a:rPr lang="it-IT" dirty="0" smtClean="0"/>
              <a:t> dell’ascolto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68051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Fase iniziale dell’ascolto 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(«ascolto passivo») in cui l’ascoltatore fa silenzio e non interrompe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messaggi di accoglimento verbali e non verbali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“</a:t>
            </a:r>
            <a:r>
              <a:rPr lang="it-IT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 cercando di capire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o “</a:t>
            </a:r>
            <a:r>
              <a:rPr lang="it-IT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 ascolto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ma anche cenni del capo, sorrisi e sguardi che comunicano palesemente la propria attenzione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inviti all’approfondimento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Messaggi verbali che incoraggiano chi parla ad approfondire l’argomento senza che l’ascoltatore giudichi o commenti quel che è stato detto. “</a:t>
            </a:r>
            <a:r>
              <a:rPr lang="it-IT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Spiegami meglio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o “</a:t>
            </a:r>
            <a:r>
              <a:rPr lang="it-IT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Dimmi di più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”;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l’ascolto attivo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è l’ultimo </a:t>
            </a:r>
            <a:r>
              <a:rPr lang="it-IT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step</a:t>
            </a:r>
            <a:r>
              <a:rPr lang="it-IT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durante il quale chi ascolta ripropone il contenuto del messaggio condiviso dall’altro con parole diverse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68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rettangolo del comportamento</a:t>
            </a:r>
            <a:endParaRPr lang="it-IT" sz="3600" dirty="0"/>
          </a:p>
        </p:txBody>
      </p:sp>
      <p:pic>
        <p:nvPicPr>
          <p:cNvPr id="9" name="Picture 3" descr="C:\Users\opb091\AppData\Local\Microsoft\Windows\Temporary Internet Files\Content.IE5\RGC8C2OV\window-1798492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00800" cy="4997806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915816" y="2060848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Per ogni persona con cui siamo in rapporto ci formiamo una finestra percettiva attraverso cui osserviamo i suoi comportamenti. </a:t>
            </a:r>
          </a:p>
          <a:p>
            <a:endParaRPr lang="it-IT" b="1" dirty="0" smtClean="0"/>
          </a:p>
          <a:p>
            <a:r>
              <a:rPr lang="it-IT" b="1" dirty="0" smtClean="0"/>
              <a:t>Ne abbiamo una diversa per ogni persona con cui ci rapportiamo. </a:t>
            </a:r>
          </a:p>
          <a:p>
            <a:endParaRPr lang="it-IT" b="1" dirty="0" smtClean="0"/>
          </a:p>
          <a:p>
            <a:r>
              <a:rPr lang="it-IT" b="1" dirty="0" smtClean="0"/>
              <a:t>Questa finestra percettiva è denominata rettangolo del comportamento. </a:t>
            </a:r>
          </a:p>
        </p:txBody>
      </p:sp>
    </p:spTree>
    <p:extLst>
      <p:ext uri="{BB962C8B-B14F-4D97-AF65-F5344CB8AC3E}">
        <p14:creationId xmlns:p14="http://schemas.microsoft.com/office/powerpoint/2010/main" val="29973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27584" y="3212976"/>
            <a:ext cx="7488832" cy="289391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Tutte le persone si trovano a vivere di volta in volta due sentimenti diversi nelle relazioni interpersonali: accettazione e non accettazione</a:t>
            </a:r>
          </a:p>
          <a:p>
            <a:endParaRPr lang="it-IT" dirty="0" smtClean="0"/>
          </a:p>
          <a:p>
            <a:r>
              <a:rPr lang="it-IT" dirty="0" smtClean="0"/>
              <a:t>Ci saranno comportamenti di un figlio, di un alunno, del partner, di un insegnante, di un paziente che saranno accettabili ed altri che saranno non accettabili. 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275856" y="836712"/>
            <a:ext cx="244827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75856" y="1844824"/>
            <a:ext cx="2448272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0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47664" y="2636912"/>
            <a:ext cx="244827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47664" y="3645024"/>
            <a:ext cx="2448272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20072" y="1052735"/>
            <a:ext cx="2448272" cy="14401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20072" y="2492896"/>
            <a:ext cx="2448272" cy="5815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220072" y="3730802"/>
            <a:ext cx="2448272" cy="634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20072" y="4365104"/>
            <a:ext cx="2448272" cy="13714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64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936104"/>
          </a:xfrm>
        </p:spPr>
        <p:txBody>
          <a:bodyPr>
            <a:noAutofit/>
          </a:bodyPr>
          <a:lstStyle/>
          <a:p>
            <a:r>
              <a:rPr lang="it-IT" sz="3200" dirty="0" smtClean="0"/>
              <a:t>Non accettiamo qualsiasi comportamento incondizionatamente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39248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Vi sono fattori che influenzano la nostra capacità di accettazione: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b="1" u="sng" dirty="0" smtClean="0"/>
              <a:t>Fattori interni</a:t>
            </a:r>
            <a:r>
              <a:rPr lang="it-IT" dirty="0" smtClean="0"/>
              <a:t>: carattere e personalità, condizioni di salute e di stanchezza, carichi di lavoro, </a:t>
            </a:r>
            <a:r>
              <a:rPr lang="it-IT" dirty="0" err="1" smtClean="0"/>
              <a:t>ecc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r>
              <a:rPr lang="it-IT" b="1" u="sng" dirty="0" smtClean="0"/>
              <a:t>L’ambiente: </a:t>
            </a:r>
            <a:r>
              <a:rPr lang="it-IT" dirty="0" smtClean="0"/>
              <a:t>ciò che è accettabile in un campo di calcio può non essere accettabile in un’aula </a:t>
            </a:r>
            <a:r>
              <a:rPr lang="it-IT" dirty="0" smtClean="0">
                <a:sym typeface="Wingdings" panose="05000000000000000000" pitchFamily="2" charset="2"/>
              </a:rPr>
              <a:t> studiare il </a:t>
            </a:r>
            <a:r>
              <a:rPr lang="it-IT" dirty="0" err="1" smtClean="0">
                <a:sym typeface="Wingdings" panose="05000000000000000000" pitchFamily="2" charset="2"/>
              </a:rPr>
              <a:t>setting</a:t>
            </a:r>
            <a:r>
              <a:rPr lang="it-IT" dirty="0" smtClean="0">
                <a:sym typeface="Wingdings" panose="05000000000000000000" pitchFamily="2" charset="2"/>
              </a:rPr>
              <a:t> della relazione terapeutica</a:t>
            </a:r>
          </a:p>
          <a:p>
            <a:pPr lvl="1"/>
            <a:endParaRPr lang="it-IT" dirty="0" smtClean="0">
              <a:sym typeface="Wingdings" panose="05000000000000000000" pitchFamily="2" charset="2"/>
            </a:endParaRPr>
          </a:p>
          <a:p>
            <a:pPr lvl="1"/>
            <a:r>
              <a:rPr lang="it-IT" b="1" u="sng" dirty="0" smtClean="0">
                <a:sym typeface="Wingdings" panose="05000000000000000000" pitchFamily="2" charset="2"/>
              </a:rPr>
              <a:t>L’altro: </a:t>
            </a:r>
            <a:r>
              <a:rPr lang="it-IT" dirty="0" smtClean="0">
                <a:sym typeface="Wingdings" panose="05000000000000000000" pitchFamily="2" charset="2"/>
              </a:rPr>
              <a:t>un paziente aggressivo o arrabbiato può essere più difficilmente accettabile di un paziente grato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471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202485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potere del linguaggio dell’accettazione</a:t>
            </a:r>
            <a:endParaRPr lang="it-IT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827584" y="2121406"/>
            <a:ext cx="3816424" cy="411590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«L’accettazione è come il terreno fertile che permette ad un seme minuscolo di trasformarsi nel bel fiore che può diventare. Il terreno si limita a facilitare lo sviluppo del seme. Sprigiona la sua capacità di crescere, ma tale capacità è interamente in seno al seme.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99" y="2601189"/>
            <a:ext cx="3609425" cy="270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35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403648" y="1988840"/>
            <a:ext cx="6196405" cy="2592288"/>
          </a:xfrm>
        </p:spPr>
        <p:txBody>
          <a:bodyPr/>
          <a:lstStyle/>
          <a:p>
            <a:pPr marL="0" indent="0">
              <a:buNone/>
            </a:pPr>
            <a:r>
              <a:rPr lang="it-IT" i="1" dirty="0" smtClean="0"/>
              <a:t>«La maggior parte delle persone deve innanzitutto disimparare le modalità disfunzionali per poi imparare a comunicare in modo più costruttivo»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Thomas Gordon</a:t>
            </a:r>
          </a:p>
        </p:txBody>
      </p:sp>
    </p:spTree>
    <p:extLst>
      <p:ext uri="{BB962C8B-B14F-4D97-AF65-F5344CB8AC3E}">
        <p14:creationId xmlns:p14="http://schemas.microsoft.com/office/powerpoint/2010/main" val="351084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barriere all’ascolto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1066800" y="2132856"/>
            <a:ext cx="7033592" cy="4104432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Sono categorie di risposta, frequenti quando l’altro sta esprimendo un disagio</a:t>
            </a:r>
          </a:p>
          <a:p>
            <a:pPr marL="0" indent="0" eaLnBrk="1" hangingPunct="1">
              <a:buFontTx/>
              <a:buNone/>
              <a:defRPr/>
            </a:pPr>
            <a:endParaRPr 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Hanno una cosa in comune: interferiscono nella comunicazione, disturbando l’espressione e il senso di autoefficacia e di autodeterminazione dell’interlocutore</a:t>
            </a:r>
          </a:p>
        </p:txBody>
      </p:sp>
    </p:spTree>
    <p:extLst>
      <p:ext uri="{BB962C8B-B14F-4D97-AF65-F5344CB8AC3E}">
        <p14:creationId xmlns:p14="http://schemas.microsoft.com/office/powerpoint/2010/main" val="19286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1083732" y="745574"/>
            <a:ext cx="7232684" cy="667202"/>
          </a:xfrm>
        </p:spPr>
        <p:txBody>
          <a:bodyPr>
            <a:normAutofit fontScale="90000"/>
          </a:bodyPr>
          <a:lstStyle/>
          <a:p>
            <a:r>
              <a:rPr lang="it-IT" altLang="it-IT" dirty="0" smtClean="0"/>
              <a:t>Thomas Gordon ne individua 12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>
          <a:xfrm>
            <a:off x="1066800" y="1556792"/>
            <a:ext cx="7033592" cy="4609058"/>
          </a:xfrm>
        </p:spPr>
        <p:txBody>
          <a:bodyPr>
            <a:norm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Ordinare, esigere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Minacciare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Fare la morale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Dare soluzioni già pronte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Persuadere con argomentazioni logiche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Giudicare, disapprovare, criticare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Fare complimenti e approvare immeritatamente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Umiliare, ridicolizzare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Interpretare, analizzare i comportamenti altrui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Consolare, minimizzare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Cambiare argomento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it-IT" altLang="it-IT" sz="2000" b="1" dirty="0" smtClean="0"/>
              <a:t>Indagare, interrogare</a:t>
            </a:r>
          </a:p>
        </p:txBody>
      </p:sp>
    </p:spTree>
    <p:extLst>
      <p:ext uri="{BB962C8B-B14F-4D97-AF65-F5344CB8AC3E}">
        <p14:creationId xmlns:p14="http://schemas.microsoft.com/office/powerpoint/2010/main" val="29130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egnaposto contenuto 3"/>
          <p:cNvSpPr>
            <a:spLocks noGrp="1"/>
          </p:cNvSpPr>
          <p:nvPr>
            <p:ph sz="half" idx="4294967295"/>
          </p:nvPr>
        </p:nvSpPr>
        <p:spPr>
          <a:xfrm>
            <a:off x="899592" y="908720"/>
            <a:ext cx="3360738" cy="5184552"/>
          </a:xfrm>
          <a:prstGeom prst="rect">
            <a:avLst/>
          </a:prstGeom>
        </p:spPr>
        <p:txBody>
          <a:bodyPr/>
          <a:lstStyle/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Valutare</a:t>
            </a:r>
            <a:r>
              <a:rPr lang="it-IT" altLang="it-IT" sz="20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giudicare, criticare, fare la predica, sdrammatizzare, </a:t>
            </a:r>
            <a:r>
              <a:rPr lang="it-IT" alt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ecc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(«Ma se lei non si impegna, io non posso fare </a:t>
            </a:r>
            <a:r>
              <a:rPr lang="it-IT" altLang="it-IT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granchè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»)</a:t>
            </a:r>
          </a:p>
          <a:p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Interpretare: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analizzare, spiegare, argomentare 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(«Forse non se la sente di fare le scale, perché ha paura di cadere…»)</a:t>
            </a:r>
          </a:p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Sostenere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rassicurare, consolare, confortare («Coraggio, andrà meglio…)</a:t>
            </a:r>
          </a:p>
        </p:txBody>
      </p:sp>
      <p:sp>
        <p:nvSpPr>
          <p:cNvPr id="40964" name="Segnaposto contenuto 4"/>
          <p:cNvSpPr>
            <a:spLocks noGrp="1"/>
          </p:cNvSpPr>
          <p:nvPr>
            <p:ph sz="half" idx="4294967295"/>
          </p:nvPr>
        </p:nvSpPr>
        <p:spPr>
          <a:xfrm>
            <a:off x="4572000" y="980728"/>
            <a:ext cx="3671961" cy="4895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Investigare: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chiedere, magari interrompendo il paziente, indagare, mettere in dubbio («Ma in che modo ha fatto gli esercizi?)</a:t>
            </a:r>
          </a:p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Sostituirsi offrendo soluzioni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consigli, minacce, avvisi 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(«Lei dovrebbe camminare di più altrimenti il diabete…»)</a:t>
            </a:r>
          </a:p>
          <a:p>
            <a:r>
              <a:rPr lang="it-IT" altLang="it-IT" sz="2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Sostituirsi rubando la scena: </a:t>
            </a:r>
            <a:r>
              <a:rPr lang="it-IT" alt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parlare di sé, cambiare argomento </a:t>
            </a:r>
            <a:r>
              <a:rPr lang="it-IT" altLang="it-IT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(«Mi fa tanto male il ginocchio?» «Anch’io ho avuto una settimana infernale. Ha fatto gli esercizi questa settimana?)</a:t>
            </a:r>
          </a:p>
        </p:txBody>
      </p:sp>
    </p:spTree>
    <p:extLst>
      <p:ext uri="{BB962C8B-B14F-4D97-AF65-F5344CB8AC3E}">
        <p14:creationId xmlns:p14="http://schemas.microsoft.com/office/powerpoint/2010/main" val="2141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4716463" y="1052513"/>
            <a:ext cx="3599953" cy="4537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endParaRPr lang="it-IT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it-IT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“Il più grande ostacolo nella comunicazione personale è l’incapacità umana di ascoltare con intelligenza, comprensione e abilità ciò che dicono gli altri.”</a:t>
            </a:r>
          </a:p>
          <a:p>
            <a:pPr marL="0" indent="0">
              <a:buFontTx/>
              <a:buNone/>
              <a:defRPr/>
            </a:pPr>
            <a:r>
              <a:rPr lang="it-IT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Carl </a:t>
            </a:r>
            <a:r>
              <a:rPr lang="it-IT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Rogers</a:t>
            </a:r>
            <a:endParaRPr lang="it-IT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84263"/>
            <a:ext cx="339248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endParaRPr lang="it-IT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Tx/>
              <a:buNone/>
              <a:defRPr/>
            </a:pPr>
            <a:endParaRPr lang="it-IT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79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156176" y="479715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99592" y="2060848"/>
            <a:ext cx="33738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Evitare le </a:t>
            </a:r>
          </a:p>
          <a:p>
            <a:pPr algn="ctr"/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barriere all’ascolto </a:t>
            </a:r>
          </a:p>
          <a:p>
            <a:pPr algn="ctr"/>
            <a:r>
              <a:rPr lang="it-IT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iformulare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5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1103313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it-IT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 esercizio in gruppo  4-5 persone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988840"/>
            <a:ext cx="7417319" cy="431988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parla di un suo problema reale (10 minuti)</a:t>
            </a:r>
          </a:p>
          <a:p>
            <a:pPr>
              <a:defRPr/>
            </a:pPr>
            <a:r>
              <a:rPr lang="it-IT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 ascolta, riformula ed eventualmente fa delle domande, come in un dialogo reale</a:t>
            </a:r>
          </a:p>
          <a:p>
            <a:pPr marL="0" indent="0">
              <a:buFontTx/>
              <a:buNone/>
              <a:defRPr/>
            </a:pPr>
            <a:endParaRPr lang="it-IT" sz="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C, D ed E tengono il tempo e fanno da osservatori rispetto a ciò che accade tra A e B. Alla fine di ogni dialogo e riformulazione, </a:t>
            </a:r>
            <a:r>
              <a:rPr lang="it-IT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gli osservatori offrono dei feedback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ad A e B.  </a:t>
            </a:r>
            <a:r>
              <a:rPr lang="it-IT" sz="2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 si cambiano i ruoli.</a:t>
            </a:r>
          </a:p>
          <a:p>
            <a:pPr marL="0" indent="0">
              <a:buFontTx/>
              <a:buNone/>
              <a:defRPr/>
            </a:pPr>
            <a:endParaRPr lang="it-IT" sz="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dialogo è su un evento realmente accaduto di cui potete parlare: da una comunicazione problematica in reparto, alla discussione sull’autobus, alla telefonata alla casa di riposo </a:t>
            </a:r>
            <a:r>
              <a:rPr lang="it-IT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ecc</a:t>
            </a:r>
            <a:endParaRPr lang="it-IT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1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contenuto 2"/>
          <p:cNvSpPr>
            <a:spLocks noGrp="1"/>
          </p:cNvSpPr>
          <p:nvPr>
            <p:ph idx="1"/>
          </p:nvPr>
        </p:nvSpPr>
        <p:spPr>
          <a:xfrm>
            <a:off x="1403648" y="2276872"/>
            <a:ext cx="6196405" cy="27363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it-IT" altLang="it-IT" sz="4000" b="1" i="1" dirty="0" smtClean="0">
                <a:latin typeface="Miriam" panose="020B0502050101010101" pitchFamily="34" charset="-79"/>
                <a:ea typeface="Arial Unicode MS" pitchFamily="34" charset="-128"/>
                <a:cs typeface="Miriam" panose="020B0502050101010101" pitchFamily="34" charset="-79"/>
              </a:rPr>
              <a:t>Fare attenzione al feedback significa iniziare a rendersi conto di che effetto facciamo…</a:t>
            </a:r>
          </a:p>
        </p:txBody>
      </p:sp>
    </p:spTree>
    <p:extLst>
      <p:ext uri="{BB962C8B-B14F-4D97-AF65-F5344CB8AC3E}">
        <p14:creationId xmlns:p14="http://schemas.microsoft.com/office/powerpoint/2010/main" val="40205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Fisiot 52\AppData\Local\Microsoft\Windows\Temporary Internet Files\Content.IE5\H91US1CZ\feedback-1311638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0689"/>
            <a:ext cx="5821834" cy="572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4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21" y="1179832"/>
            <a:ext cx="5467575" cy="476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827584" y="980728"/>
            <a:ext cx="4392488" cy="496855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F</a:t>
            </a:r>
            <a:r>
              <a:rPr lang="it-IT" dirty="0" smtClean="0"/>
              <a:t>ondò </a:t>
            </a:r>
            <a:r>
              <a:rPr lang="it-IT" dirty="0"/>
              <a:t>la </a:t>
            </a:r>
            <a:r>
              <a:rPr lang="it-IT" b="1" dirty="0"/>
              <a:t>Psicologia Umanistica</a:t>
            </a:r>
            <a:r>
              <a:rPr lang="it-IT" dirty="0"/>
              <a:t>, che pone le sue radici nel valutare positivamente le risorse e le potenzialità presenti in ogni </a:t>
            </a:r>
            <a:r>
              <a:rPr lang="it-IT" dirty="0" smtClean="0"/>
              <a:t>individuo.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Secondo</a:t>
            </a:r>
            <a:r>
              <a:rPr lang="it-IT" dirty="0"/>
              <a:t> </a:t>
            </a:r>
            <a:r>
              <a:rPr lang="it-IT" b="1" dirty="0" err="1"/>
              <a:t>Rogers</a:t>
            </a:r>
            <a:r>
              <a:rPr lang="it-IT" b="1" dirty="0"/>
              <a:t>,</a:t>
            </a:r>
            <a:r>
              <a:rPr lang="it-IT" dirty="0"/>
              <a:t> ognuno possiede un proprio valore e una determinata capacità di </a:t>
            </a:r>
            <a:r>
              <a:rPr lang="it-IT" dirty="0" smtClean="0"/>
              <a:t>autodeterminazione, </a:t>
            </a:r>
            <a:r>
              <a:rPr lang="it-IT" dirty="0"/>
              <a:t>utile a determinare il proprio comportamento per migliorarlo.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436648"/>
            <a:ext cx="3024337" cy="403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5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883226"/>
          </a:xfrm>
        </p:spPr>
        <p:txBody>
          <a:bodyPr>
            <a:normAutofit/>
          </a:bodyPr>
          <a:lstStyle/>
          <a:p>
            <a:r>
              <a:rPr lang="it-IT" dirty="0"/>
              <a:t>La terapia </a:t>
            </a:r>
            <a:r>
              <a:rPr lang="it-IT" dirty="0" smtClean="0"/>
              <a:t>non direttiva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4464496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</a:t>
            </a:r>
            <a:r>
              <a:rPr lang="it-IT" dirty="0" smtClean="0"/>
              <a:t>deò </a:t>
            </a:r>
            <a:r>
              <a:rPr lang="it-IT" dirty="0"/>
              <a:t>un modello psicoterapeutico definito terapia centrata sul cliente detta anche non </a:t>
            </a:r>
            <a:r>
              <a:rPr lang="it-IT" dirty="0" smtClean="0"/>
              <a:t>direttiva: secondo </a:t>
            </a:r>
            <a:r>
              <a:rPr lang="it-IT" dirty="0"/>
              <a:t>tale approccio non sono le pulsioni istintuali a motivare il soggetto, ma il bisogno di conoscere, e autorealizzarsi.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Rogers</a:t>
            </a:r>
            <a:r>
              <a:rPr lang="it-IT" dirty="0" smtClean="0"/>
              <a:t> superare </a:t>
            </a:r>
            <a:r>
              <a:rPr lang="it-IT" dirty="0"/>
              <a:t>il pessimismo antropologico Freudiano secondo il quale l’uomo risponde agli impulsi non razionali e </a:t>
            </a:r>
            <a:r>
              <a:rPr lang="it-IT" dirty="0" smtClean="0"/>
              <a:t>guarda al comportamento umano come qualcosa di razionale, determinato </a:t>
            </a:r>
            <a:r>
              <a:rPr lang="it-IT" dirty="0"/>
              <a:t>dagli obiettivi che ognuno si prefigge di raggiungere.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Lo </a:t>
            </a:r>
            <a:r>
              <a:rPr lang="it-IT" dirty="0"/>
              <a:t>scopo della </a:t>
            </a:r>
            <a:r>
              <a:rPr lang="it-IT" dirty="0" smtClean="0"/>
              <a:t>psicoterapia </a:t>
            </a:r>
            <a:r>
              <a:rPr lang="it-IT" dirty="0"/>
              <a:t>è quello di consentire alla tendenza attualizzante di agire liberamente, eliminando gli ostacoli che impediscono l’autorealizzazione della persona. L’individuo possiede in se stesso le risorse necessarie per guarire e per questo è esso stesso a dover lavorare in terapia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2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2700" b="1" dirty="0"/>
              <a:t>La terapia centrata sul cliente è determinata dalla relazione che si instaura tra terapeuta e </a:t>
            </a:r>
            <a:r>
              <a:rPr lang="it-IT" sz="2700" b="1" dirty="0" smtClean="0"/>
              <a:t>cliente</a:t>
            </a:r>
            <a:endParaRPr lang="it-IT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81" y="2163763"/>
            <a:ext cx="6096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1080120"/>
          </a:xfrm>
        </p:spPr>
        <p:txBody>
          <a:bodyPr/>
          <a:lstStyle/>
          <a:p>
            <a:r>
              <a:rPr lang="it-IT" altLang="it-IT" b="1" dirty="0" smtClean="0"/>
              <a:t>La triade di </a:t>
            </a:r>
            <a:r>
              <a:rPr lang="it-IT" altLang="it-IT" b="1" dirty="0" err="1" smtClean="0"/>
              <a:t>Rogers</a:t>
            </a:r>
            <a:endParaRPr lang="it-IT" altLang="it-I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88840"/>
            <a:ext cx="6840760" cy="403185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2800" b="1" dirty="0" smtClean="0"/>
              <a:t>La genuinità o la spontaneità dell’operatore</a:t>
            </a:r>
          </a:p>
          <a:p>
            <a:pPr marL="0" indent="0">
              <a:buFontTx/>
              <a:buNone/>
              <a:defRPr/>
            </a:pPr>
            <a:endParaRPr lang="it-IT" sz="2800" b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t-IT" sz="2400" dirty="0" smtClean="0"/>
              <a:t>Implica una congruenza tra i livelli psicologici: fra ciò che sento, ciò che penso, ciò che faccio, ciò che sono</a:t>
            </a:r>
          </a:p>
          <a:p>
            <a:pPr marL="457200" lvl="1" indent="0">
              <a:buFontTx/>
              <a:buNone/>
              <a:defRPr/>
            </a:pPr>
            <a:endParaRPr lang="it-IT" sz="2400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t-IT" sz="2400" dirty="0" smtClean="0"/>
              <a:t>L’operatore genuino non nega la propria personalità: la esprime</a:t>
            </a:r>
          </a:p>
          <a:p>
            <a:pPr marL="457200" lvl="1" indent="0">
              <a:buFontTx/>
              <a:buNone/>
              <a:defRPr/>
            </a:pPr>
            <a:endParaRPr lang="it-IT" sz="2400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t-IT" sz="2400" dirty="0" smtClean="0"/>
              <a:t>Concretamente questo porta l’operatore a non innalzarsi sul piedistallo del ruolo di esperto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852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Ma….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sz="half" idx="2"/>
          </p:nvPr>
        </p:nvSpPr>
        <p:spPr>
          <a:xfrm>
            <a:off x="4644008" y="1988840"/>
            <a:ext cx="3565525" cy="3312368"/>
          </a:xfrm>
        </p:spPr>
        <p:txBody>
          <a:bodyPr>
            <a:noAutofit/>
          </a:bodyPr>
          <a:lstStyle/>
          <a:p>
            <a:r>
              <a:rPr lang="it-IT" altLang="it-IT" sz="2400" dirty="0" smtClean="0"/>
              <a:t>Questo richiede che l’operatore sia consapevole e libero da atteggiamenti di tipo distruttivo, che se espressi «genuinamente» bloccherebbero ogni processo terapeutico</a:t>
            </a:r>
          </a:p>
        </p:txBody>
      </p:sp>
      <p:pic>
        <p:nvPicPr>
          <p:cNvPr id="15364" name="Picture 2" descr="Immagine correlata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r="6618"/>
          <a:stretch>
            <a:fillRect/>
          </a:stretch>
        </p:blipFill>
        <p:spPr>
          <a:xfrm rot="21421631">
            <a:off x="948390" y="930179"/>
            <a:ext cx="3209814" cy="4742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1331640" y="606624"/>
            <a:ext cx="6696744" cy="662136"/>
          </a:xfrm>
        </p:spPr>
        <p:txBody>
          <a:bodyPr>
            <a:normAutofit fontScale="90000"/>
          </a:bodyPr>
          <a:lstStyle/>
          <a:p>
            <a:r>
              <a:rPr lang="it-IT" altLang="it-IT" b="1" dirty="0" smtClean="0"/>
              <a:t>Seconda disposizione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half" idx="1"/>
          </p:nvPr>
        </p:nvSpPr>
        <p:spPr>
          <a:xfrm>
            <a:off x="827584" y="1412776"/>
            <a:ext cx="7560840" cy="2617316"/>
          </a:xfrm>
        </p:spPr>
        <p:txBody>
          <a:bodyPr>
            <a:normAutofit fontScale="92500" lnSpcReduction="20000"/>
          </a:bodyPr>
          <a:lstStyle/>
          <a:p>
            <a:r>
              <a:rPr lang="it-IT" altLang="it-IT" b="1" dirty="0" smtClean="0"/>
              <a:t>Accettazione incondizionata o considerazione positiva incondizionata.</a:t>
            </a:r>
          </a:p>
          <a:p>
            <a:pPr lvl="1"/>
            <a:r>
              <a:rPr lang="it-IT" altLang="it-IT" sz="2100" dirty="0" smtClean="0"/>
              <a:t>Non porre condizioni al fatto di accettare e mantenere una positiva disposizione verso la persona cui il nostro aiuto è rivolto</a:t>
            </a:r>
          </a:p>
          <a:p>
            <a:pPr lvl="1"/>
            <a:r>
              <a:rPr lang="it-IT" altLang="it-IT" sz="2100" dirty="0" smtClean="0"/>
              <a:t>L’</a:t>
            </a:r>
            <a:r>
              <a:rPr lang="it-IT" altLang="it-IT" sz="2100" dirty="0" err="1" smtClean="0"/>
              <a:t>helper</a:t>
            </a:r>
            <a:r>
              <a:rPr lang="it-IT" altLang="it-IT" sz="2100" dirty="0" smtClean="0"/>
              <a:t> deve comunicare al paziente il profondo e sincero interesse per lei/lui come persona, un interesse non contaminato da un giudizio sulle idee, sui sentimenti o sul comportamento del paziente</a:t>
            </a:r>
          </a:p>
          <a:p>
            <a:pPr lvl="1"/>
            <a:r>
              <a:rPr lang="it-IT" altLang="it-IT" sz="2100" dirty="0" smtClean="0"/>
              <a:t>Concretamente si traduce in un atteggiamento affettuoso, non giudicante</a:t>
            </a:r>
          </a:p>
        </p:txBody>
      </p:sp>
      <p:pic>
        <p:nvPicPr>
          <p:cNvPr id="17412" name="Content Placeholder 7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5386" y="4077072"/>
            <a:ext cx="4548192" cy="2177356"/>
          </a:xfrm>
        </p:spPr>
      </p:pic>
    </p:spTree>
    <p:extLst>
      <p:ext uri="{BB962C8B-B14F-4D97-AF65-F5344CB8AC3E}">
        <p14:creationId xmlns:p14="http://schemas.microsoft.com/office/powerpoint/2010/main" val="20494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1382</TotalTime>
  <Words>1618</Words>
  <Application>Microsoft Office PowerPoint</Application>
  <PresentationFormat>Presentazione su schermo (4:3)</PresentationFormat>
  <Paragraphs>158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Puntina da disegno</vt:lpstr>
      <vt:lpstr>Laboratorio di relazione terapeutica</vt:lpstr>
      <vt:lpstr>Capacità di colui che è in grado di conoscere e di applicare una tecnica ad una situazione problematica </vt:lpstr>
      <vt:lpstr>Presentazione standard di PowerPoint</vt:lpstr>
      <vt:lpstr>Presentazione standard di PowerPoint</vt:lpstr>
      <vt:lpstr>La terapia non direttiva</vt:lpstr>
      <vt:lpstr>La terapia centrata sul cliente è determinata dalla relazione che si instaura tra terapeuta e cliente</vt:lpstr>
      <vt:lpstr>La triade di Rogers</vt:lpstr>
      <vt:lpstr>Ma….</vt:lpstr>
      <vt:lpstr>Seconda disposizione</vt:lpstr>
      <vt:lpstr>Presentazione standard di PowerPoint</vt:lpstr>
      <vt:lpstr>Presentazione standard di PowerPoint</vt:lpstr>
      <vt:lpstr>Terza: la comprensione empatica</vt:lpstr>
      <vt:lpstr>Presentazione standard di PowerPoint</vt:lpstr>
      <vt:lpstr>Presentazione standard di PowerPoint</vt:lpstr>
      <vt:lpstr>In generale la riformulazione:</vt:lpstr>
      <vt:lpstr>Presentazione standard di PowerPoint</vt:lpstr>
      <vt:lpstr>Thomas Gordon</vt:lpstr>
      <vt:lpstr>Presentazione standard di PowerPoint</vt:lpstr>
      <vt:lpstr>Ascolto attivo</vt:lpstr>
      <vt:lpstr>4 step dell’ascolto </vt:lpstr>
      <vt:lpstr>Il rettangolo del comportamento</vt:lpstr>
      <vt:lpstr>Presentazione standard di PowerPoint</vt:lpstr>
      <vt:lpstr>Presentazione standard di PowerPoint</vt:lpstr>
      <vt:lpstr>Non accettiamo qualsiasi comportamento incondizionatamente</vt:lpstr>
      <vt:lpstr>Il potere del linguaggio dell’accettazione</vt:lpstr>
      <vt:lpstr>Presentazione standard di PowerPoint</vt:lpstr>
      <vt:lpstr>Le barriere all’ascolto</vt:lpstr>
      <vt:lpstr>Thomas Gordon ne individua 12</vt:lpstr>
      <vt:lpstr>Presentazione standard di PowerPoint</vt:lpstr>
      <vt:lpstr>Presentazione standard di PowerPoint</vt:lpstr>
      <vt:lpstr>1° esercizio in gruppo  4-5 persone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relazione terapeutica</dc:title>
  <dc:creator>Fisiot 52</dc:creator>
  <cp:lastModifiedBy>Fisiot24</cp:lastModifiedBy>
  <cp:revision>104</cp:revision>
  <cp:lastPrinted>2018-05-07T06:49:44Z</cp:lastPrinted>
  <dcterms:created xsi:type="dcterms:W3CDTF">2017-01-09T12:45:30Z</dcterms:created>
  <dcterms:modified xsi:type="dcterms:W3CDTF">2020-03-18T20:39:34Z</dcterms:modified>
</cp:coreProperties>
</file>