
<file path=[Content_Types].xml><?xml version="1.0" encoding="utf-8"?>
<Types xmlns="http://schemas.openxmlformats.org/package/2006/content-types">
  <Default Extension="jpeg" ContentType="image/jpeg"/>
  <Default Extension="webp"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585" autoAdjust="0"/>
  </p:normalViewPr>
  <p:slideViewPr>
    <p:cSldViewPr>
      <p:cViewPr varScale="1">
        <p:scale>
          <a:sx n="73" d="100"/>
          <a:sy n="73" d="100"/>
        </p:scale>
        <p:origin x="-108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19/03/2020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19/03/2020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19/03/2020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19/03/2020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
        <p:nvSpPr>
          <p:cNvPr id="7" name="Title 6"/>
          <p:cNvSpPr>
            <a:spLocks noGrp="1"/>
          </p:cNvSpPr>
          <p:nvPr>
            <p:ph type="title"/>
          </p:nvPr>
        </p:nvSpPr>
        <p:spPr/>
        <p:txBody>
          <a:bodyPr/>
          <a:lstStyle/>
          <a:p>
            <a:r>
              <a:rPr lang="it-IT" smtClean="0"/>
              <a:t>Fare clic per modificare lo stile del titolo</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7F49D355-16BD-4E45-BD9A-5EA878CF7CBD}" type="datetimeFigureOut">
              <a:rPr lang="it-IT" smtClean="0"/>
              <a:t>19/03/2020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5" name="Date Placeholder 4"/>
          <p:cNvSpPr>
            <a:spLocks noGrp="1"/>
          </p:cNvSpPr>
          <p:nvPr>
            <p:ph type="dt" sz="half" idx="10"/>
          </p:nvPr>
        </p:nvSpPr>
        <p:spPr/>
        <p:txBody>
          <a:bodyPr/>
          <a:lstStyle/>
          <a:p>
            <a:fld id="{7F49D355-16BD-4E45-BD9A-5EA878CF7CBD}" type="datetimeFigureOut">
              <a:rPr lang="it-IT" smtClean="0"/>
              <a:t>19/03/2020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
        <p:nvSpPr>
          <p:cNvPr id="9" name="Content Placeholder 8"/>
          <p:cNvSpPr>
            <a:spLocks noGrp="1"/>
          </p:cNvSpPr>
          <p:nvPr>
            <p:ph sz="quarter" idx="13"/>
          </p:nvPr>
        </p:nvSpPr>
        <p:spPr>
          <a:xfrm>
            <a:off x="676655" y="2679192"/>
            <a:ext cx="3822192" cy="34472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7F49D355-16BD-4E45-BD9A-5EA878CF7CBD}" type="datetimeFigureOut">
              <a:rPr lang="it-IT" smtClean="0"/>
              <a:t>19/03/2020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7F49D355-16BD-4E45-BD9A-5EA878CF7CBD}" type="datetimeFigureOut">
              <a:rPr lang="it-IT" smtClean="0"/>
              <a:t>19/03/2020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F49D355-16BD-4E45-BD9A-5EA878CF7CBD}" type="datetimeFigureOut">
              <a:rPr lang="it-IT" smtClean="0"/>
              <a:t>19/03/2020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F49D355-16BD-4E45-BD9A-5EA878CF7CBD}" type="datetimeFigureOut">
              <a:rPr lang="it-IT" smtClean="0"/>
              <a:t>19/03/2020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it-IT" smtClean="0"/>
              <a:t>Fare clic per modificare lo stile del titolo</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19/03/2020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F49D355-16BD-4E45-BD9A-5EA878CF7CBD}" type="datetimeFigureOut">
              <a:rPr lang="it-IT" smtClean="0"/>
              <a:t>19/03/2020</a:t>
            </a:fld>
            <a:endParaRPr lang="it-IT"/>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it-IT"/>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7A41E1B-4F70-4964-A407-84C68BE8251C}" type="slidenum">
              <a:rPr lang="it-IT" smtClean="0"/>
              <a:t>‹N›</a:t>
            </a:fld>
            <a:endParaRPr lang="it-IT"/>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web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88D3660F-2983-4290-9CA5-999F2A20EF31}"/>
              </a:ext>
            </a:extLst>
          </p:cNvPr>
          <p:cNvSpPr>
            <a:spLocks noGrp="1"/>
          </p:cNvSpPr>
          <p:nvPr>
            <p:ph idx="1"/>
          </p:nvPr>
        </p:nvSpPr>
        <p:spPr>
          <a:xfrm>
            <a:off x="415255" y="2306972"/>
            <a:ext cx="8386894" cy="4412610"/>
          </a:xfrm>
          <a:solidFill>
            <a:schemeClr val="accent2">
              <a:lumMod val="20000"/>
              <a:lumOff val="80000"/>
            </a:schemeClr>
          </a:solidFill>
        </p:spPr>
        <p:txBody>
          <a:bodyPr>
            <a:normAutofit fontScale="77500" lnSpcReduction="20000"/>
          </a:bodyPr>
          <a:lstStyle/>
          <a:p>
            <a:r>
              <a:rPr lang="it-IT" dirty="0"/>
              <a:t>A partire dalla metà degli anni Settanta il W.S. è entrato in crisi, dovuta alla crescente inadeguatezza delle «</a:t>
            </a:r>
            <a:r>
              <a:rPr lang="it-IT" b="1" dirty="0">
                <a:solidFill>
                  <a:srgbClr val="FF0000"/>
                </a:solidFill>
              </a:rPr>
              <a:t>vecchie» soluzioni </a:t>
            </a:r>
            <a:r>
              <a:rPr lang="it-IT" dirty="0"/>
              <a:t>di fronte a «</a:t>
            </a:r>
            <a:r>
              <a:rPr lang="it-IT" b="1" dirty="0">
                <a:solidFill>
                  <a:srgbClr val="FF0000"/>
                </a:solidFill>
              </a:rPr>
              <a:t>nuovi» problemi</a:t>
            </a:r>
            <a:r>
              <a:rPr lang="it-IT" dirty="0"/>
              <a:t>.</a:t>
            </a:r>
          </a:p>
          <a:p>
            <a:r>
              <a:rPr lang="it-IT" dirty="0"/>
              <a:t>Nel corso degli anni Settanta vennero a mancare una serie di premesse socioeconomiche e politico-istituzionali.</a:t>
            </a:r>
          </a:p>
          <a:p>
            <a:pPr>
              <a:buAutoNum type="alphaLcParenR"/>
            </a:pPr>
            <a:r>
              <a:rPr lang="it-IT" dirty="0"/>
              <a:t>A partire dalla metà degli anni Settanta, le </a:t>
            </a:r>
            <a:r>
              <a:rPr lang="it-IT" b="1" dirty="0">
                <a:solidFill>
                  <a:srgbClr val="FF0000"/>
                </a:solidFill>
              </a:rPr>
              <a:t>economie occidentali </a:t>
            </a:r>
            <a:r>
              <a:rPr lang="it-IT" dirty="0"/>
              <a:t>hanno registrato </a:t>
            </a:r>
            <a:r>
              <a:rPr lang="it-IT" b="1" dirty="0">
                <a:solidFill>
                  <a:srgbClr val="FF0000"/>
                </a:solidFill>
              </a:rPr>
              <a:t>cali drammatici dei tassi di crescita</a:t>
            </a:r>
            <a:r>
              <a:rPr lang="it-IT" dirty="0"/>
              <a:t>. Sono comparsi così deficit e debiti pubblici.</a:t>
            </a:r>
          </a:p>
          <a:p>
            <a:pPr>
              <a:buAutoNum type="alphaLcParenR"/>
            </a:pPr>
            <a:r>
              <a:rPr lang="it-IT" dirty="0"/>
              <a:t>Negli anni Settanta gran parte delle economie occidentali hanno varcato i confini della </a:t>
            </a:r>
            <a:r>
              <a:rPr lang="it-IT" b="1" dirty="0">
                <a:solidFill>
                  <a:srgbClr val="FF0000"/>
                </a:solidFill>
              </a:rPr>
              <a:t>società post-industriale</a:t>
            </a:r>
            <a:r>
              <a:rPr lang="it-IT" dirty="0"/>
              <a:t>. Transizione al post-fordismo.</a:t>
            </a:r>
          </a:p>
          <a:p>
            <a:pPr>
              <a:buAutoNum type="alphaLcParenR"/>
            </a:pPr>
            <a:r>
              <a:rPr lang="it-IT" dirty="0"/>
              <a:t>Viene meno la stabilità della </a:t>
            </a:r>
            <a:r>
              <a:rPr lang="it-IT" b="1" dirty="0">
                <a:solidFill>
                  <a:srgbClr val="FF0000"/>
                </a:solidFill>
              </a:rPr>
              <a:t>famiglia</a:t>
            </a:r>
            <a:r>
              <a:rPr lang="it-IT" dirty="0"/>
              <a:t> e la tradizionale </a:t>
            </a:r>
            <a:r>
              <a:rPr lang="it-IT" b="1" dirty="0">
                <a:solidFill>
                  <a:srgbClr val="FF0000"/>
                </a:solidFill>
              </a:rPr>
              <a:t>divisione del lavoro tra i due generi</a:t>
            </a:r>
            <a:r>
              <a:rPr lang="it-IT" dirty="0"/>
              <a:t>.</a:t>
            </a:r>
          </a:p>
          <a:p>
            <a:pPr>
              <a:buAutoNum type="alphaLcParenR"/>
            </a:pPr>
            <a:r>
              <a:rPr lang="it-IT" dirty="0"/>
              <a:t>A partire dalla metà degli anni Settanta si osserva il </a:t>
            </a:r>
            <a:r>
              <a:rPr lang="it-IT" b="1" dirty="0">
                <a:solidFill>
                  <a:srgbClr val="FF0000"/>
                </a:solidFill>
              </a:rPr>
              <a:t>declino della fertilità.</a:t>
            </a:r>
          </a:p>
          <a:p>
            <a:pPr>
              <a:buAutoNum type="alphaLcParenR"/>
            </a:pPr>
            <a:r>
              <a:rPr lang="it-IT" dirty="0"/>
              <a:t>Negli anni Settanta si era avviata la «</a:t>
            </a:r>
            <a:r>
              <a:rPr lang="it-IT" b="1" dirty="0">
                <a:solidFill>
                  <a:srgbClr val="FF0000"/>
                </a:solidFill>
              </a:rPr>
              <a:t>rivoluzione delle aspettative crescenti</a:t>
            </a:r>
            <a:r>
              <a:rPr lang="it-IT" dirty="0"/>
              <a:t>» nei confronti delle previdenze pubbliche.</a:t>
            </a:r>
          </a:p>
          <a:p>
            <a:pPr>
              <a:buAutoNum type="alphaLcParenR"/>
            </a:pPr>
            <a:r>
              <a:rPr lang="it-IT" dirty="0"/>
              <a:t>Viene </a:t>
            </a:r>
            <a:r>
              <a:rPr lang="it-IT" b="1" dirty="0">
                <a:solidFill>
                  <a:srgbClr val="FF0000"/>
                </a:solidFill>
              </a:rPr>
              <a:t>erosa la centralità dello stato-nazione</a:t>
            </a:r>
            <a:r>
              <a:rPr lang="it-IT" dirty="0"/>
              <a:t>.</a:t>
            </a:r>
          </a:p>
        </p:txBody>
      </p:sp>
      <p:sp>
        <p:nvSpPr>
          <p:cNvPr id="2" name="Titolo 1">
            <a:extLst>
              <a:ext uri="{FF2B5EF4-FFF2-40B4-BE49-F238E27FC236}">
                <a16:creationId xmlns="" xmlns:a16="http://schemas.microsoft.com/office/drawing/2014/main" id="{416680A0-5243-40F5-90EC-C62769C383E6}"/>
              </a:ext>
            </a:extLst>
          </p:cNvPr>
          <p:cNvSpPr>
            <a:spLocks noGrp="1"/>
          </p:cNvSpPr>
          <p:nvPr>
            <p:ph type="title"/>
          </p:nvPr>
        </p:nvSpPr>
        <p:spPr/>
        <p:txBody>
          <a:bodyPr/>
          <a:lstStyle/>
          <a:p>
            <a:pPr algn="ctr"/>
            <a:r>
              <a:rPr lang="it-IT" b="1" dirty="0">
                <a:solidFill>
                  <a:srgbClr val="FFFF00"/>
                </a:solidFill>
              </a:rPr>
              <a:t>4) Crisi</a:t>
            </a:r>
          </a:p>
        </p:txBody>
      </p:sp>
    </p:spTree>
    <p:extLst>
      <p:ext uri="{BB962C8B-B14F-4D97-AF65-F5344CB8AC3E}">
        <p14:creationId xmlns:p14="http://schemas.microsoft.com/office/powerpoint/2010/main" val="2838537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2D8B2A93-EBAE-4696-BF21-4AB5A4D34D86}"/>
              </a:ext>
            </a:extLst>
          </p:cNvPr>
          <p:cNvSpPr>
            <a:spLocks noGrp="1"/>
          </p:cNvSpPr>
          <p:nvPr>
            <p:ph idx="1"/>
          </p:nvPr>
        </p:nvSpPr>
        <p:spPr>
          <a:solidFill>
            <a:schemeClr val="accent2">
              <a:lumMod val="40000"/>
              <a:lumOff val="60000"/>
            </a:schemeClr>
          </a:solidFill>
        </p:spPr>
        <p:txBody>
          <a:bodyPr>
            <a:normAutofit fontScale="85000" lnSpcReduction="10000"/>
          </a:bodyPr>
          <a:lstStyle/>
          <a:p>
            <a:r>
              <a:rPr lang="it-IT" dirty="0"/>
              <a:t>Questo quinto modello comprende i paesi ex-comunisti dell’Europa centro-orientale che sono entrati a far parte dell’Unione Europea fra il 2004 e il 2007.</a:t>
            </a:r>
          </a:p>
          <a:p>
            <a:r>
              <a:rPr lang="it-IT" dirty="0"/>
              <a:t>I W.S. centro-orientali si presentano oggi come sistemi ibridi e non interamente coerenti.</a:t>
            </a:r>
          </a:p>
          <a:p>
            <a:r>
              <a:rPr lang="it-IT" dirty="0"/>
              <a:t>Tra gli anni 50 e 70 , sotto i regimi del «</a:t>
            </a:r>
            <a:r>
              <a:rPr lang="it-IT" b="1" dirty="0">
                <a:solidFill>
                  <a:srgbClr val="FF0000"/>
                </a:solidFill>
              </a:rPr>
              <a:t>socialismo reale</a:t>
            </a:r>
            <a:r>
              <a:rPr lang="it-IT" dirty="0"/>
              <a:t>», le imprese di stato divennero i principali erogatori di prestazioni e servizi per i propri dipendenti e furono creati sistemi sanitari e d’istruzione a raggio universale, ma di standard scadente.</a:t>
            </a:r>
          </a:p>
          <a:p>
            <a:r>
              <a:rPr lang="it-IT" dirty="0"/>
              <a:t>Il W. comunista fu caratterizzato da un </a:t>
            </a:r>
            <a:r>
              <a:rPr lang="it-IT" b="1" dirty="0">
                <a:solidFill>
                  <a:srgbClr val="FF0000"/>
                </a:solidFill>
              </a:rPr>
              <a:t>mix di universalismo e particolarismo.</a:t>
            </a:r>
          </a:p>
        </p:txBody>
      </p:sp>
      <p:sp>
        <p:nvSpPr>
          <p:cNvPr id="2" name="Titolo 1">
            <a:extLst>
              <a:ext uri="{FF2B5EF4-FFF2-40B4-BE49-F238E27FC236}">
                <a16:creationId xmlns="" xmlns:a16="http://schemas.microsoft.com/office/drawing/2014/main" id="{C56CACBB-639B-460F-B9D1-3E24C3C46DAC}"/>
              </a:ext>
            </a:extLst>
          </p:cNvPr>
          <p:cNvSpPr>
            <a:spLocks noGrp="1"/>
          </p:cNvSpPr>
          <p:nvPr>
            <p:ph type="title"/>
          </p:nvPr>
        </p:nvSpPr>
        <p:spPr>
          <a:xfrm>
            <a:off x="866215" y="973668"/>
            <a:ext cx="7489220" cy="706964"/>
          </a:xfrm>
        </p:spPr>
        <p:txBody>
          <a:bodyPr>
            <a:normAutofit fontScale="90000"/>
          </a:bodyPr>
          <a:lstStyle/>
          <a:p>
            <a:pPr algn="ctr"/>
            <a:r>
              <a:rPr lang="it-IT" b="1" dirty="0">
                <a:solidFill>
                  <a:srgbClr val="FFFF00"/>
                </a:solidFill>
              </a:rPr>
              <a:t>I Welfare State «ibridi» dell’Europa centro-orientale</a:t>
            </a:r>
          </a:p>
        </p:txBody>
      </p:sp>
    </p:spTree>
    <p:extLst>
      <p:ext uri="{BB962C8B-B14F-4D97-AF65-F5344CB8AC3E}">
        <p14:creationId xmlns:p14="http://schemas.microsoft.com/office/powerpoint/2010/main" val="1257445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58BA7151-91FC-47D1-AB1B-64F98240A5E6}"/>
              </a:ext>
            </a:extLst>
          </p:cNvPr>
          <p:cNvSpPr>
            <a:spLocks noGrp="1"/>
          </p:cNvSpPr>
          <p:nvPr>
            <p:ph idx="1"/>
          </p:nvPr>
        </p:nvSpPr>
        <p:spPr>
          <a:solidFill>
            <a:srgbClr val="CCFF99"/>
          </a:solidFill>
        </p:spPr>
        <p:txBody>
          <a:bodyPr>
            <a:normAutofit fontScale="92500" lnSpcReduction="20000"/>
          </a:bodyPr>
          <a:lstStyle/>
          <a:p>
            <a:r>
              <a:rPr lang="it-IT" dirty="0"/>
              <a:t>L’Italia spende per la protezione sociale una quota del PIL un po’ più alta della media UE.</a:t>
            </a:r>
          </a:p>
          <a:p>
            <a:r>
              <a:rPr lang="it-IT" dirty="0"/>
              <a:t>La particolarità italiana sta nella composizione interna della spesa.</a:t>
            </a:r>
          </a:p>
          <a:p>
            <a:r>
              <a:rPr lang="it-IT" dirty="0"/>
              <a:t> Gran parte della spesa sociale è assorbita dalle funzioni «vecchiaia e superstiti» (59.1%, media europea 45.3%), ovvero dal </a:t>
            </a:r>
            <a:r>
              <a:rPr lang="it-IT" b="1" dirty="0">
                <a:solidFill>
                  <a:srgbClr val="FF0000"/>
                </a:solidFill>
              </a:rPr>
              <a:t>sistema pensionistico</a:t>
            </a:r>
            <a:r>
              <a:rPr lang="it-IT" dirty="0"/>
              <a:t>. </a:t>
            </a:r>
          </a:p>
          <a:p>
            <a:r>
              <a:rPr lang="it-IT" dirty="0"/>
              <a:t>Vi è un’</a:t>
            </a:r>
            <a:r>
              <a:rPr lang="it-IT" dirty="0" err="1"/>
              <a:t>iperprotezione</a:t>
            </a:r>
            <a:r>
              <a:rPr lang="it-IT" dirty="0"/>
              <a:t> del rischio «vecchiaia e superstiti»</a:t>
            </a:r>
          </a:p>
          <a:p>
            <a:r>
              <a:rPr lang="it-IT" dirty="0"/>
              <a:t>La seconda distorsione italiana è di </a:t>
            </a:r>
            <a:r>
              <a:rPr lang="it-IT" b="1" dirty="0">
                <a:solidFill>
                  <a:srgbClr val="FF0000"/>
                </a:solidFill>
              </a:rPr>
              <a:t>natura distributiva</a:t>
            </a:r>
            <a:r>
              <a:rPr lang="it-IT" dirty="0"/>
              <a:t>.</a:t>
            </a:r>
          </a:p>
          <a:p>
            <a:r>
              <a:rPr lang="it-IT" dirty="0"/>
              <a:t>All’interno delle varie funzioni di spesa vi è un netto divario di protezione fra le diverse categorie occupazionali.</a:t>
            </a:r>
          </a:p>
        </p:txBody>
      </p:sp>
      <p:sp>
        <p:nvSpPr>
          <p:cNvPr id="2" name="Titolo 1">
            <a:extLst>
              <a:ext uri="{FF2B5EF4-FFF2-40B4-BE49-F238E27FC236}">
                <a16:creationId xmlns="" xmlns:a16="http://schemas.microsoft.com/office/drawing/2014/main" id="{D2683074-B007-46D5-812F-331DA3EEDC14}"/>
              </a:ext>
            </a:extLst>
          </p:cNvPr>
          <p:cNvSpPr>
            <a:spLocks noGrp="1"/>
          </p:cNvSpPr>
          <p:nvPr>
            <p:ph type="title"/>
          </p:nvPr>
        </p:nvSpPr>
        <p:spPr/>
        <p:txBody>
          <a:bodyPr/>
          <a:lstStyle/>
          <a:p>
            <a:pPr algn="ctr"/>
            <a:r>
              <a:rPr lang="it-IT" b="1" dirty="0">
                <a:solidFill>
                  <a:srgbClr val="FFFF00"/>
                </a:solidFill>
              </a:rPr>
              <a:t>Il Welfare State italiano</a:t>
            </a:r>
          </a:p>
        </p:txBody>
      </p:sp>
    </p:spTree>
    <p:extLst>
      <p:ext uri="{BB962C8B-B14F-4D97-AF65-F5344CB8AC3E}">
        <p14:creationId xmlns:p14="http://schemas.microsoft.com/office/powerpoint/2010/main" val="3675148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a:extLst>
              <a:ext uri="{FF2B5EF4-FFF2-40B4-BE49-F238E27FC236}">
                <a16:creationId xmlns="" xmlns:a16="http://schemas.microsoft.com/office/drawing/2014/main" id="{C053D1FE-1877-4C76-9A90-D2E7AEFF2F2B}"/>
              </a:ext>
            </a:extLst>
          </p:cNvPr>
          <p:cNvPicPr>
            <a:picLocks noGrp="1" noChangeAspect="1"/>
          </p:cNvPicPr>
          <p:nvPr>
            <p:ph idx="1"/>
          </p:nvPr>
        </p:nvPicPr>
        <p:blipFill>
          <a:blip r:embed="rId2"/>
          <a:stretch>
            <a:fillRect/>
          </a:stretch>
        </p:blipFill>
        <p:spPr>
          <a:xfrm>
            <a:off x="2218531" y="3290888"/>
            <a:ext cx="4714875" cy="2219325"/>
          </a:xfrm>
        </p:spPr>
      </p:pic>
      <p:sp>
        <p:nvSpPr>
          <p:cNvPr id="2" name="Titolo 1">
            <a:extLst>
              <a:ext uri="{FF2B5EF4-FFF2-40B4-BE49-F238E27FC236}">
                <a16:creationId xmlns="" xmlns:a16="http://schemas.microsoft.com/office/drawing/2014/main" id="{623EAF60-C741-4892-9700-DCEDA1055CFE}"/>
              </a:ext>
            </a:extLst>
          </p:cNvPr>
          <p:cNvSpPr>
            <a:spLocks noGrp="1"/>
          </p:cNvSpPr>
          <p:nvPr>
            <p:ph type="title"/>
          </p:nvPr>
        </p:nvSpPr>
        <p:spPr>
          <a:xfrm>
            <a:off x="1286470" y="831055"/>
            <a:ext cx="6571060" cy="706964"/>
          </a:xfrm>
        </p:spPr>
        <p:txBody>
          <a:bodyPr>
            <a:normAutofit fontScale="90000"/>
          </a:bodyPr>
          <a:lstStyle/>
          <a:p>
            <a:pPr algn="ctr"/>
            <a:r>
              <a:rPr lang="it-IT" b="1" dirty="0">
                <a:solidFill>
                  <a:srgbClr val="FFFF00"/>
                </a:solidFill>
              </a:rPr>
              <a:t>La spesa sociale per settore, % della spesa sociale totale, media 2000-2008</a:t>
            </a:r>
          </a:p>
        </p:txBody>
      </p:sp>
    </p:spTree>
    <p:extLst>
      <p:ext uri="{BB962C8B-B14F-4D97-AF65-F5344CB8AC3E}">
        <p14:creationId xmlns:p14="http://schemas.microsoft.com/office/powerpoint/2010/main" val="3823764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9FB7E527-8FB7-4BF4-AC80-003BFACBF646}"/>
              </a:ext>
            </a:extLst>
          </p:cNvPr>
          <p:cNvSpPr>
            <a:spLocks noGrp="1"/>
          </p:cNvSpPr>
          <p:nvPr>
            <p:ph idx="1"/>
          </p:nvPr>
        </p:nvSpPr>
        <p:spPr>
          <a:solidFill>
            <a:srgbClr val="66FFFF"/>
          </a:solidFill>
        </p:spPr>
        <p:txBody>
          <a:bodyPr/>
          <a:lstStyle/>
          <a:p>
            <a:r>
              <a:rPr lang="it-IT" sz="3200" dirty="0"/>
              <a:t>Riguardo alla distorsione distributiva si possono identificare tra gruppi sociali:</a:t>
            </a:r>
          </a:p>
          <a:p>
            <a:r>
              <a:rPr lang="it-IT" sz="3200" dirty="0"/>
              <a:t>A) garantiti</a:t>
            </a:r>
          </a:p>
          <a:p>
            <a:r>
              <a:rPr lang="it-IT" sz="3200" dirty="0"/>
              <a:t>B) semi-garantiti</a:t>
            </a:r>
          </a:p>
          <a:p>
            <a:r>
              <a:rPr lang="it-IT" sz="3200" dirty="0"/>
              <a:t>C) non garantiti</a:t>
            </a:r>
          </a:p>
          <a:p>
            <a:endParaRPr lang="it-IT" dirty="0"/>
          </a:p>
        </p:txBody>
      </p:sp>
      <p:sp>
        <p:nvSpPr>
          <p:cNvPr id="2" name="Titolo 1">
            <a:extLst>
              <a:ext uri="{FF2B5EF4-FFF2-40B4-BE49-F238E27FC236}">
                <a16:creationId xmlns="" xmlns:a16="http://schemas.microsoft.com/office/drawing/2014/main" id="{3C919FF4-56CA-4C42-BAB7-F07ED211AA0E}"/>
              </a:ext>
            </a:extLst>
          </p:cNvPr>
          <p:cNvSpPr>
            <a:spLocks noGrp="1"/>
          </p:cNvSpPr>
          <p:nvPr>
            <p:ph type="title"/>
          </p:nvPr>
        </p:nvSpPr>
        <p:spPr/>
        <p:txBody>
          <a:bodyPr/>
          <a:lstStyle/>
          <a:p>
            <a:pPr algn="ctr"/>
            <a:r>
              <a:rPr lang="it-IT" b="1" dirty="0">
                <a:solidFill>
                  <a:srgbClr val="FFFF00"/>
                </a:solidFill>
              </a:rPr>
              <a:t>Distorsione distributiva</a:t>
            </a:r>
          </a:p>
        </p:txBody>
      </p:sp>
    </p:spTree>
    <p:extLst>
      <p:ext uri="{BB962C8B-B14F-4D97-AF65-F5344CB8AC3E}">
        <p14:creationId xmlns:p14="http://schemas.microsoft.com/office/powerpoint/2010/main" val="430288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 xmlns:a16="http://schemas.microsoft.com/office/drawing/2014/main" id="{B93E8E78-57F0-4FC1-B0A9-27B25162203D}"/>
              </a:ext>
            </a:extLst>
          </p:cNvPr>
          <p:cNvPicPr>
            <a:picLocks noChangeAspect="1"/>
          </p:cNvPicPr>
          <p:nvPr/>
        </p:nvPicPr>
        <p:blipFill>
          <a:blip r:embed="rId2"/>
          <a:stretch>
            <a:fillRect/>
          </a:stretch>
        </p:blipFill>
        <p:spPr>
          <a:xfrm>
            <a:off x="1143000" y="0"/>
            <a:ext cx="6858000" cy="6858000"/>
          </a:xfrm>
          <a:prstGeom prst="rect">
            <a:avLst/>
          </a:prstGeom>
        </p:spPr>
      </p:pic>
    </p:spTree>
    <p:extLst>
      <p:ext uri="{BB962C8B-B14F-4D97-AF65-F5344CB8AC3E}">
        <p14:creationId xmlns:p14="http://schemas.microsoft.com/office/powerpoint/2010/main" val="19707535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459430D-5939-4420-921C-1A28C1F9D795}"/>
              </a:ext>
            </a:extLst>
          </p:cNvPr>
          <p:cNvSpPr>
            <a:spLocks noGrp="1"/>
          </p:cNvSpPr>
          <p:nvPr>
            <p:ph idx="1"/>
          </p:nvPr>
        </p:nvSpPr>
        <p:spPr>
          <a:xfrm>
            <a:off x="446714" y="2603500"/>
            <a:ext cx="7770303" cy="4007025"/>
          </a:xfrm>
          <a:solidFill>
            <a:srgbClr val="CCFF99"/>
          </a:solidFill>
        </p:spPr>
        <p:txBody>
          <a:bodyPr>
            <a:normAutofit fontScale="92500" lnSpcReduction="10000"/>
          </a:bodyPr>
          <a:lstStyle/>
          <a:p>
            <a:r>
              <a:rPr lang="it-IT" sz="2400" dirty="0"/>
              <a:t>Il gruppo dei </a:t>
            </a:r>
            <a:r>
              <a:rPr lang="it-IT" sz="2400" b="1" dirty="0">
                <a:solidFill>
                  <a:srgbClr val="FF0000"/>
                </a:solidFill>
              </a:rPr>
              <a:t>garantiti</a:t>
            </a:r>
            <a:r>
              <a:rPr lang="it-IT" sz="2400" dirty="0"/>
              <a:t> è composto principalmente dai lavoratori dipendenti delle amministrazioni pubbliche e delle grandi imprese. La loro protezione è molto elevata nel caso delle pensioni.</a:t>
            </a:r>
          </a:p>
          <a:p>
            <a:r>
              <a:rPr lang="it-IT" sz="2400" dirty="0"/>
              <a:t>Il gruppo dei </a:t>
            </a:r>
            <a:r>
              <a:rPr lang="it-IT" sz="2400" b="1" dirty="0">
                <a:solidFill>
                  <a:srgbClr val="FF0000"/>
                </a:solidFill>
              </a:rPr>
              <a:t>semi-garantiti </a:t>
            </a:r>
            <a:r>
              <a:rPr lang="it-IT" sz="2400" dirty="0"/>
              <a:t>è composto da una variegata combinazione di lavoratori dipendenti, lavoratori autonomi e lavoratori atipici. Per il rischio «vecchiaia» la forma di protezione e la «pensione al minimo».</a:t>
            </a:r>
          </a:p>
          <a:p>
            <a:r>
              <a:rPr lang="it-IT" sz="2400" dirty="0"/>
              <a:t>Il gruppo dei </a:t>
            </a:r>
            <a:r>
              <a:rPr lang="it-IT" sz="2400" b="1" dirty="0">
                <a:solidFill>
                  <a:srgbClr val="FF0000"/>
                </a:solidFill>
              </a:rPr>
              <a:t>non garantiti </a:t>
            </a:r>
            <a:r>
              <a:rPr lang="it-IT" sz="2400" dirty="0"/>
              <a:t>è composto da lavoratori che restano relegati nell’economia sommersa. Il rischio «vecchiaia» è tutelato mediante «la pensione o assegno sociale»</a:t>
            </a:r>
          </a:p>
        </p:txBody>
      </p:sp>
      <p:sp>
        <p:nvSpPr>
          <p:cNvPr id="2" name="Titolo 1">
            <a:extLst>
              <a:ext uri="{FF2B5EF4-FFF2-40B4-BE49-F238E27FC236}">
                <a16:creationId xmlns="" xmlns:a16="http://schemas.microsoft.com/office/drawing/2014/main" id="{DF2B1FF0-1994-4AD7-8852-86394F7E628B}"/>
              </a:ext>
            </a:extLst>
          </p:cNvPr>
          <p:cNvSpPr>
            <a:spLocks noGrp="1"/>
          </p:cNvSpPr>
          <p:nvPr>
            <p:ph type="title"/>
          </p:nvPr>
        </p:nvSpPr>
        <p:spPr/>
        <p:txBody>
          <a:bodyPr>
            <a:normAutofit fontScale="90000"/>
          </a:bodyPr>
          <a:lstStyle/>
          <a:p>
            <a:r>
              <a:rPr lang="it-IT" b="1" dirty="0">
                <a:solidFill>
                  <a:srgbClr val="FFFF00"/>
                </a:solidFill>
              </a:rPr>
              <a:t>Garantiti, semi-garantiti, non garantiti</a:t>
            </a:r>
          </a:p>
        </p:txBody>
      </p:sp>
    </p:spTree>
    <p:extLst>
      <p:ext uri="{BB962C8B-B14F-4D97-AF65-F5344CB8AC3E}">
        <p14:creationId xmlns:p14="http://schemas.microsoft.com/office/powerpoint/2010/main" val="37305699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25514B6E-A641-4DC0-9623-486496115E9D}"/>
              </a:ext>
            </a:extLst>
          </p:cNvPr>
          <p:cNvSpPr>
            <a:spLocks noGrp="1"/>
          </p:cNvSpPr>
          <p:nvPr>
            <p:ph idx="1"/>
          </p:nvPr>
        </p:nvSpPr>
        <p:spPr>
          <a:xfrm>
            <a:off x="866216" y="2603501"/>
            <a:ext cx="7243841" cy="3386239"/>
          </a:xfrm>
          <a:solidFill>
            <a:schemeClr val="accent4"/>
          </a:solidFill>
        </p:spPr>
        <p:txBody>
          <a:bodyPr>
            <a:normAutofit/>
          </a:bodyPr>
          <a:lstStyle/>
          <a:p>
            <a:r>
              <a:rPr lang="it-IT" sz="2800" dirty="0"/>
              <a:t>Ci troviamo di fronte a una fase di riadattamento istituzionale.</a:t>
            </a:r>
          </a:p>
          <a:p>
            <a:r>
              <a:rPr lang="it-IT" sz="2800" dirty="0"/>
              <a:t>Vengono incentivate politiche di controllo dei costi che interessano soprattutto il settore pensionistico e sanitario.</a:t>
            </a:r>
          </a:p>
          <a:p>
            <a:r>
              <a:rPr lang="it-IT" sz="2800" dirty="0"/>
              <a:t>E’ una fase di ricalibratura del Welfare State.</a:t>
            </a:r>
          </a:p>
        </p:txBody>
      </p:sp>
      <p:sp>
        <p:nvSpPr>
          <p:cNvPr id="2" name="Titolo 1">
            <a:extLst>
              <a:ext uri="{FF2B5EF4-FFF2-40B4-BE49-F238E27FC236}">
                <a16:creationId xmlns="" xmlns:a16="http://schemas.microsoft.com/office/drawing/2014/main" id="{F11F2FCF-67D3-4D14-BBA8-CD4ED805B0E6}"/>
              </a:ext>
            </a:extLst>
          </p:cNvPr>
          <p:cNvSpPr>
            <a:spLocks noGrp="1"/>
          </p:cNvSpPr>
          <p:nvPr>
            <p:ph type="title"/>
          </p:nvPr>
        </p:nvSpPr>
        <p:spPr/>
        <p:txBody>
          <a:bodyPr/>
          <a:lstStyle/>
          <a:p>
            <a:pPr algn="ctr"/>
            <a:r>
              <a:rPr lang="it-IT" b="1" dirty="0">
                <a:solidFill>
                  <a:srgbClr val="FFFF00"/>
                </a:solidFill>
              </a:rPr>
              <a:t>5) Riforma</a:t>
            </a:r>
          </a:p>
        </p:txBody>
      </p:sp>
    </p:spTree>
    <p:extLst>
      <p:ext uri="{BB962C8B-B14F-4D97-AF65-F5344CB8AC3E}">
        <p14:creationId xmlns:p14="http://schemas.microsoft.com/office/powerpoint/2010/main" val="3182491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A9DAE1BD-BC5C-463D-875E-04230D7A45DA}"/>
              </a:ext>
            </a:extLst>
          </p:cNvPr>
          <p:cNvSpPr>
            <a:spLocks noGrp="1"/>
          </p:cNvSpPr>
          <p:nvPr>
            <p:ph idx="1"/>
          </p:nvPr>
        </p:nvSpPr>
        <p:spPr>
          <a:xfrm>
            <a:off x="604008" y="2603500"/>
            <a:ext cx="7682219" cy="3595964"/>
          </a:xfrm>
          <a:solidFill>
            <a:srgbClr val="99CCFF"/>
          </a:solidFill>
        </p:spPr>
        <p:txBody>
          <a:bodyPr>
            <a:normAutofit lnSpcReduction="10000"/>
          </a:bodyPr>
          <a:lstStyle/>
          <a:p>
            <a:r>
              <a:rPr lang="it-IT" sz="2400" dirty="0"/>
              <a:t>Nella prima metà del XX secolo si differenziano due modelli.</a:t>
            </a:r>
          </a:p>
          <a:p>
            <a:r>
              <a:rPr lang="it-IT" sz="2400" dirty="0"/>
              <a:t>A) modelli </a:t>
            </a:r>
            <a:r>
              <a:rPr lang="it-IT" sz="2400" b="1" dirty="0">
                <a:solidFill>
                  <a:srgbClr val="FF0000"/>
                </a:solidFill>
              </a:rPr>
              <a:t>universalistici </a:t>
            </a:r>
            <a:r>
              <a:rPr lang="it-IT" sz="2400" dirty="0"/>
              <a:t>o </a:t>
            </a:r>
            <a:r>
              <a:rPr lang="it-IT" sz="2400" dirty="0" err="1"/>
              <a:t>beveridgeani</a:t>
            </a:r>
            <a:endParaRPr lang="it-IT" sz="2400" dirty="0"/>
          </a:p>
          <a:p>
            <a:r>
              <a:rPr lang="it-IT" sz="2400" dirty="0"/>
              <a:t>B)Modelli </a:t>
            </a:r>
            <a:r>
              <a:rPr lang="it-IT" sz="2400" b="1" dirty="0">
                <a:solidFill>
                  <a:srgbClr val="FF0000"/>
                </a:solidFill>
              </a:rPr>
              <a:t>occupazionali</a:t>
            </a:r>
            <a:r>
              <a:rPr lang="it-IT" sz="2400" dirty="0"/>
              <a:t> o </a:t>
            </a:r>
            <a:r>
              <a:rPr lang="it-IT" sz="2400" dirty="0" err="1"/>
              <a:t>bismarkiani</a:t>
            </a:r>
            <a:endParaRPr lang="it-IT" sz="2400" dirty="0"/>
          </a:p>
          <a:p>
            <a:endParaRPr lang="it-IT" sz="2400" dirty="0"/>
          </a:p>
          <a:p>
            <a:r>
              <a:rPr lang="it-IT" sz="2400" dirty="0"/>
              <a:t>Il principale criterio di distinzione di questi due modelli è il </a:t>
            </a:r>
            <a:r>
              <a:rPr lang="it-IT" sz="2400" b="1" dirty="0">
                <a:solidFill>
                  <a:srgbClr val="FF0000"/>
                </a:solidFill>
              </a:rPr>
              <a:t>formato di copertura</a:t>
            </a:r>
            <a:r>
              <a:rPr lang="it-IT" sz="2400" dirty="0"/>
              <a:t>, ossia le regole di accesso e affiliazione ai principali schemi di protezione sociale, in particolare quelli pensionistici e quelli sanitari.</a:t>
            </a:r>
          </a:p>
          <a:p>
            <a:endParaRPr lang="it-IT" dirty="0"/>
          </a:p>
        </p:txBody>
      </p:sp>
      <p:sp>
        <p:nvSpPr>
          <p:cNvPr id="2" name="Titolo 1">
            <a:extLst>
              <a:ext uri="{FF2B5EF4-FFF2-40B4-BE49-F238E27FC236}">
                <a16:creationId xmlns="" xmlns:a16="http://schemas.microsoft.com/office/drawing/2014/main" id="{5FED5AFE-C631-4B48-814E-27A3F407D499}"/>
              </a:ext>
            </a:extLst>
          </p:cNvPr>
          <p:cNvSpPr>
            <a:spLocks noGrp="1"/>
          </p:cNvSpPr>
          <p:nvPr>
            <p:ph type="title"/>
          </p:nvPr>
        </p:nvSpPr>
        <p:spPr/>
        <p:txBody>
          <a:bodyPr/>
          <a:lstStyle/>
          <a:p>
            <a:pPr algn="ctr"/>
            <a:r>
              <a:rPr lang="it-IT" b="1" dirty="0">
                <a:solidFill>
                  <a:srgbClr val="FFFF00"/>
                </a:solidFill>
              </a:rPr>
              <a:t>Le tipologie di W.S.</a:t>
            </a:r>
          </a:p>
        </p:txBody>
      </p:sp>
    </p:spTree>
    <p:extLst>
      <p:ext uri="{BB962C8B-B14F-4D97-AF65-F5344CB8AC3E}">
        <p14:creationId xmlns:p14="http://schemas.microsoft.com/office/powerpoint/2010/main" val="1538841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81630789-8D0C-415B-812A-D282726CCE24}"/>
              </a:ext>
            </a:extLst>
          </p:cNvPr>
          <p:cNvSpPr>
            <a:spLocks noGrp="1"/>
          </p:cNvSpPr>
          <p:nvPr>
            <p:ph idx="1"/>
          </p:nvPr>
        </p:nvSpPr>
        <p:spPr>
          <a:xfrm>
            <a:off x="467544" y="2204864"/>
            <a:ext cx="8229600" cy="4525963"/>
          </a:xfrm>
          <a:solidFill>
            <a:srgbClr val="99CCFF"/>
          </a:solidFill>
        </p:spPr>
        <p:txBody>
          <a:bodyPr>
            <a:normAutofit/>
          </a:bodyPr>
          <a:lstStyle/>
          <a:p>
            <a:r>
              <a:rPr lang="it-IT" sz="2400" dirty="0"/>
              <a:t>Nel modello </a:t>
            </a:r>
            <a:r>
              <a:rPr lang="it-IT" sz="2400" b="1" dirty="0">
                <a:solidFill>
                  <a:srgbClr val="FF0000"/>
                </a:solidFill>
              </a:rPr>
              <a:t>universalistico</a:t>
            </a:r>
            <a:r>
              <a:rPr lang="it-IT" sz="2400" dirty="0"/>
              <a:t> (paesi </a:t>
            </a:r>
            <a:r>
              <a:rPr lang="it-IT" sz="2400" dirty="0" err="1"/>
              <a:t>angloscandinavi</a:t>
            </a:r>
            <a:r>
              <a:rPr lang="it-IT" sz="2400" dirty="0"/>
              <a:t>) gli schemi di protezione sociale coprono tutti i cittadini, a prescindere dalle loro posizioni lavorative. Essi hanno creato un unico grande bacino di solidarietà e redistribuzione che corrisponde all’intera comunità politica</a:t>
            </a:r>
          </a:p>
          <a:p>
            <a:r>
              <a:rPr lang="it-IT" sz="2400" dirty="0"/>
              <a:t>Nel modello </a:t>
            </a:r>
            <a:r>
              <a:rPr lang="it-IT" sz="2400" b="1" dirty="0">
                <a:solidFill>
                  <a:srgbClr val="FF0000"/>
                </a:solidFill>
              </a:rPr>
              <a:t>occupazionale</a:t>
            </a:r>
            <a:r>
              <a:rPr lang="it-IT" sz="2400" dirty="0"/>
              <a:t> (paesi europeo-continentali) gli schemi di protezione sociale sono rivolti ai lavoratori. Assecondano le divisioni tradizionali tra settori produttivi (es. industria e agricoltura) e gerarchie occupazionali ( es. operai e impiegati) frammentando la comunità politica in tante diverse collettività redistributive</a:t>
            </a:r>
          </a:p>
        </p:txBody>
      </p:sp>
      <p:sp>
        <p:nvSpPr>
          <p:cNvPr id="2" name="Titolo 1">
            <a:extLst>
              <a:ext uri="{FF2B5EF4-FFF2-40B4-BE49-F238E27FC236}">
                <a16:creationId xmlns="" xmlns:a16="http://schemas.microsoft.com/office/drawing/2014/main" id="{BC3527B7-9B25-4F2E-90A4-A78DA92A8346}"/>
              </a:ext>
            </a:extLst>
          </p:cNvPr>
          <p:cNvSpPr>
            <a:spLocks noGrp="1"/>
          </p:cNvSpPr>
          <p:nvPr>
            <p:ph type="title"/>
          </p:nvPr>
        </p:nvSpPr>
        <p:spPr>
          <a:xfrm>
            <a:off x="866216" y="973668"/>
            <a:ext cx="6992172" cy="706964"/>
          </a:xfrm>
        </p:spPr>
        <p:txBody>
          <a:bodyPr>
            <a:normAutofit fontScale="90000"/>
          </a:bodyPr>
          <a:lstStyle/>
          <a:p>
            <a:pPr algn="ctr"/>
            <a:r>
              <a:rPr lang="it-IT" b="1" dirty="0">
                <a:solidFill>
                  <a:srgbClr val="FFFF00"/>
                </a:solidFill>
              </a:rPr>
              <a:t>Modello universalistico e occupazionale</a:t>
            </a:r>
          </a:p>
        </p:txBody>
      </p:sp>
    </p:spTree>
    <p:extLst>
      <p:ext uri="{BB962C8B-B14F-4D97-AF65-F5344CB8AC3E}">
        <p14:creationId xmlns:p14="http://schemas.microsoft.com/office/powerpoint/2010/main" val="2216650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C83EC879-B88E-4CCC-882E-CA5D15A2F3DB}"/>
              </a:ext>
            </a:extLst>
          </p:cNvPr>
          <p:cNvSpPr>
            <a:spLocks noGrp="1"/>
          </p:cNvSpPr>
          <p:nvPr>
            <p:ph idx="1"/>
          </p:nvPr>
        </p:nvSpPr>
        <p:spPr>
          <a:xfrm>
            <a:off x="866216" y="2603499"/>
            <a:ext cx="7243841" cy="4023804"/>
          </a:xfrm>
          <a:solidFill>
            <a:srgbClr val="FFFF99"/>
          </a:solidFill>
        </p:spPr>
        <p:txBody>
          <a:bodyPr>
            <a:noAutofit/>
          </a:bodyPr>
          <a:lstStyle/>
          <a:p>
            <a:r>
              <a:rPr lang="it-IT" sz="2400" dirty="0"/>
              <a:t>Secondo </a:t>
            </a:r>
            <a:r>
              <a:rPr lang="it-IT" sz="2400" dirty="0" err="1"/>
              <a:t>Esping</a:t>
            </a:r>
            <a:r>
              <a:rPr lang="it-IT" sz="2400" dirty="0"/>
              <a:t>-Andersen, durante il periodo espansivo si sono consolidati tre regimi di Welfare:</a:t>
            </a:r>
          </a:p>
          <a:p>
            <a:r>
              <a:rPr lang="it-IT" sz="2400" dirty="0"/>
              <a:t>A) liberale</a:t>
            </a:r>
          </a:p>
          <a:p>
            <a:r>
              <a:rPr lang="it-IT" sz="2400" dirty="0"/>
              <a:t>B) conservatore-corporativo</a:t>
            </a:r>
          </a:p>
          <a:p>
            <a:r>
              <a:rPr lang="it-IT" sz="2400" dirty="0"/>
              <a:t>C) socialdemocratico </a:t>
            </a:r>
          </a:p>
          <a:p>
            <a:r>
              <a:rPr lang="it-IT" sz="2400" dirty="0"/>
              <a:t>Con </a:t>
            </a:r>
            <a:r>
              <a:rPr lang="it-IT" sz="2400" b="1" dirty="0">
                <a:solidFill>
                  <a:srgbClr val="FF0000"/>
                </a:solidFill>
              </a:rPr>
              <a:t>regime di Welfare </a:t>
            </a:r>
            <a:r>
              <a:rPr lang="it-IT" sz="2400" dirty="0" err="1"/>
              <a:t>Esping</a:t>
            </a:r>
            <a:r>
              <a:rPr lang="it-IT" sz="2400" dirty="0"/>
              <a:t>- Andersen fa riferimento non solo al contenuto delle politiche sociali dello stato, ma all’intero sistema di interrelazioni fra le politiche sociali, il mercato del lavoro e la famiglia. </a:t>
            </a:r>
          </a:p>
        </p:txBody>
      </p:sp>
      <p:sp>
        <p:nvSpPr>
          <p:cNvPr id="2" name="Titolo 1">
            <a:extLst>
              <a:ext uri="{FF2B5EF4-FFF2-40B4-BE49-F238E27FC236}">
                <a16:creationId xmlns="" xmlns:a16="http://schemas.microsoft.com/office/drawing/2014/main" id="{B33EA25C-2E8D-4711-9900-7F1AC8DC88EC}"/>
              </a:ext>
            </a:extLst>
          </p:cNvPr>
          <p:cNvSpPr>
            <a:spLocks noGrp="1"/>
          </p:cNvSpPr>
          <p:nvPr>
            <p:ph type="title"/>
          </p:nvPr>
        </p:nvSpPr>
        <p:spPr/>
        <p:txBody>
          <a:bodyPr/>
          <a:lstStyle/>
          <a:p>
            <a:pPr algn="ctr"/>
            <a:r>
              <a:rPr lang="it-IT" b="1" dirty="0">
                <a:solidFill>
                  <a:srgbClr val="FFFF00"/>
                </a:solidFill>
              </a:rPr>
              <a:t>I tre regimi</a:t>
            </a:r>
          </a:p>
        </p:txBody>
      </p:sp>
    </p:spTree>
    <p:extLst>
      <p:ext uri="{BB962C8B-B14F-4D97-AF65-F5344CB8AC3E}">
        <p14:creationId xmlns:p14="http://schemas.microsoft.com/office/powerpoint/2010/main" val="29183347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73FF4380-BEA6-4DDC-BA1B-62D3ED1A2628}"/>
              </a:ext>
            </a:extLst>
          </p:cNvPr>
          <p:cNvSpPr>
            <a:spLocks noGrp="1"/>
          </p:cNvSpPr>
          <p:nvPr>
            <p:ph idx="1"/>
          </p:nvPr>
        </p:nvSpPr>
        <p:spPr>
          <a:solidFill>
            <a:srgbClr val="CCFF99"/>
          </a:solidFill>
        </p:spPr>
        <p:txBody>
          <a:bodyPr>
            <a:normAutofit/>
          </a:bodyPr>
          <a:lstStyle/>
          <a:p>
            <a:r>
              <a:rPr lang="it-IT" sz="2400" dirty="0"/>
              <a:t>Predominanza di misure basate sulla prova dei mezzi</a:t>
            </a:r>
          </a:p>
          <a:p>
            <a:r>
              <a:rPr lang="it-IT" sz="2400" dirty="0"/>
              <a:t>Schemi di assicurazione sociale circoscritti e con prestazioni poco generose</a:t>
            </a:r>
          </a:p>
          <a:p>
            <a:r>
              <a:rPr lang="it-IT" sz="2400" dirty="0"/>
              <a:t>Destinatari: bisognosi, «poveri», lavoratori a basso reddito</a:t>
            </a:r>
          </a:p>
          <a:p>
            <a:r>
              <a:rPr lang="it-IT" sz="2400" dirty="0"/>
              <a:t>Il W.S. incoraggia il ricorso al mercato</a:t>
            </a:r>
          </a:p>
          <a:p>
            <a:r>
              <a:rPr lang="it-IT" sz="2400" dirty="0"/>
              <a:t>Casi emblematici: USA, Canada, Australia, Regno Unito</a:t>
            </a:r>
          </a:p>
        </p:txBody>
      </p:sp>
      <p:sp>
        <p:nvSpPr>
          <p:cNvPr id="2" name="Titolo 1">
            <a:extLst>
              <a:ext uri="{FF2B5EF4-FFF2-40B4-BE49-F238E27FC236}">
                <a16:creationId xmlns="" xmlns:a16="http://schemas.microsoft.com/office/drawing/2014/main" id="{181FAD67-A899-42D1-923E-D02B4CDC025A}"/>
              </a:ext>
            </a:extLst>
          </p:cNvPr>
          <p:cNvSpPr>
            <a:spLocks noGrp="1"/>
          </p:cNvSpPr>
          <p:nvPr>
            <p:ph type="title"/>
          </p:nvPr>
        </p:nvSpPr>
        <p:spPr/>
        <p:txBody>
          <a:bodyPr/>
          <a:lstStyle/>
          <a:p>
            <a:pPr algn="ctr"/>
            <a:r>
              <a:rPr lang="it-IT" b="1" dirty="0">
                <a:solidFill>
                  <a:srgbClr val="FFC000"/>
                </a:solidFill>
              </a:rPr>
              <a:t>Regime liberale</a:t>
            </a:r>
          </a:p>
        </p:txBody>
      </p:sp>
    </p:spTree>
    <p:extLst>
      <p:ext uri="{BB962C8B-B14F-4D97-AF65-F5344CB8AC3E}">
        <p14:creationId xmlns:p14="http://schemas.microsoft.com/office/powerpoint/2010/main" val="33221085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8A0812D9-42DD-4067-9864-2B7AB0BC019D}"/>
              </a:ext>
            </a:extLst>
          </p:cNvPr>
          <p:cNvSpPr>
            <a:spLocks noGrp="1"/>
          </p:cNvSpPr>
          <p:nvPr>
            <p:ph idx="1"/>
          </p:nvPr>
        </p:nvSpPr>
        <p:spPr>
          <a:solidFill>
            <a:schemeClr val="accent1">
              <a:lumMod val="20000"/>
              <a:lumOff val="80000"/>
            </a:schemeClr>
          </a:solidFill>
        </p:spPr>
        <p:txBody>
          <a:bodyPr>
            <a:normAutofit/>
          </a:bodyPr>
          <a:lstStyle/>
          <a:p>
            <a:r>
              <a:rPr lang="it-IT" sz="2000" dirty="0"/>
              <a:t>Predominanza di schemi assicurativi pubblici collegati alla posizione occupazionale</a:t>
            </a:r>
          </a:p>
          <a:p>
            <a:r>
              <a:rPr lang="it-IT" sz="2000" dirty="0"/>
              <a:t>Formule di computo collegate ai contributi e/o alle retribuzioni</a:t>
            </a:r>
          </a:p>
          <a:p>
            <a:r>
              <a:rPr lang="it-IT" sz="2000" dirty="0"/>
              <a:t>Destinatari principali: i lavoratori adulti maschi capofamiglia</a:t>
            </a:r>
          </a:p>
          <a:p>
            <a:r>
              <a:rPr lang="it-IT" sz="2000" dirty="0"/>
              <a:t>Enfasi sulla sussidiarietà degli interventi pubblici</a:t>
            </a:r>
          </a:p>
          <a:p>
            <a:r>
              <a:rPr lang="it-IT" sz="2000" dirty="0"/>
              <a:t>Casi emblematici: Germania, Austria, Francia, Paesi Bassi, Giappone</a:t>
            </a:r>
          </a:p>
        </p:txBody>
      </p:sp>
      <p:sp>
        <p:nvSpPr>
          <p:cNvPr id="2" name="Titolo 1">
            <a:extLst>
              <a:ext uri="{FF2B5EF4-FFF2-40B4-BE49-F238E27FC236}">
                <a16:creationId xmlns="" xmlns:a16="http://schemas.microsoft.com/office/drawing/2014/main" id="{4AA1DE7A-B2FF-4778-8FE6-30A2F6D8457C}"/>
              </a:ext>
            </a:extLst>
          </p:cNvPr>
          <p:cNvSpPr>
            <a:spLocks noGrp="1"/>
          </p:cNvSpPr>
          <p:nvPr>
            <p:ph type="title"/>
          </p:nvPr>
        </p:nvSpPr>
        <p:spPr/>
        <p:txBody>
          <a:bodyPr>
            <a:normAutofit fontScale="90000"/>
          </a:bodyPr>
          <a:lstStyle/>
          <a:p>
            <a:pPr algn="ctr"/>
            <a:r>
              <a:rPr lang="it-IT" b="1" dirty="0">
                <a:solidFill>
                  <a:srgbClr val="FFFF00"/>
                </a:solidFill>
              </a:rPr>
              <a:t>Regime conservatore-corporativo</a:t>
            </a:r>
          </a:p>
        </p:txBody>
      </p:sp>
    </p:spTree>
    <p:extLst>
      <p:ext uri="{BB962C8B-B14F-4D97-AF65-F5344CB8AC3E}">
        <p14:creationId xmlns:p14="http://schemas.microsoft.com/office/powerpoint/2010/main" val="19033285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F81C41A9-5EAD-4DF2-BD15-E0BD04BDD3F8}"/>
              </a:ext>
            </a:extLst>
          </p:cNvPr>
          <p:cNvSpPr>
            <a:spLocks noGrp="1"/>
          </p:cNvSpPr>
          <p:nvPr>
            <p:ph idx="1"/>
          </p:nvPr>
        </p:nvSpPr>
        <p:spPr>
          <a:solidFill>
            <a:schemeClr val="accent4">
              <a:lumMod val="40000"/>
              <a:lumOff val="60000"/>
            </a:schemeClr>
          </a:solidFill>
        </p:spPr>
        <p:txBody>
          <a:bodyPr>
            <a:normAutofit/>
          </a:bodyPr>
          <a:lstStyle/>
          <a:p>
            <a:r>
              <a:rPr lang="it-IT" sz="2000" dirty="0"/>
              <a:t>Predominanza di schemi universalistici di sicurezza sociale con alti standard di prestazioni</a:t>
            </a:r>
          </a:p>
          <a:p>
            <a:r>
              <a:rPr lang="it-IT" sz="2000" dirty="0"/>
              <a:t>Formule di computo: generose, prevalentemente a somma fissa, con finanziamento fiscale</a:t>
            </a:r>
          </a:p>
          <a:p>
            <a:r>
              <a:rPr lang="it-IT" sz="2000" dirty="0"/>
              <a:t>Destinatari: tutti i cittadini</a:t>
            </a:r>
          </a:p>
          <a:p>
            <a:r>
              <a:rPr lang="it-IT" sz="2000" dirty="0"/>
              <a:t>Il W.S. mira a marginalizzare l’importanza del mercato come fonte di risposta ai bisogni e ai rischi sociali</a:t>
            </a:r>
          </a:p>
          <a:p>
            <a:r>
              <a:rPr lang="it-IT" sz="2000" dirty="0"/>
              <a:t>Casi emblematici: Svezia, Danimarca, Norvegia</a:t>
            </a:r>
          </a:p>
        </p:txBody>
      </p:sp>
      <p:sp>
        <p:nvSpPr>
          <p:cNvPr id="2" name="Titolo 1">
            <a:extLst>
              <a:ext uri="{FF2B5EF4-FFF2-40B4-BE49-F238E27FC236}">
                <a16:creationId xmlns="" xmlns:a16="http://schemas.microsoft.com/office/drawing/2014/main" id="{12B2F579-2925-4B35-A73F-981F9D5E44A1}"/>
              </a:ext>
            </a:extLst>
          </p:cNvPr>
          <p:cNvSpPr>
            <a:spLocks noGrp="1"/>
          </p:cNvSpPr>
          <p:nvPr>
            <p:ph type="title"/>
          </p:nvPr>
        </p:nvSpPr>
        <p:spPr/>
        <p:txBody>
          <a:bodyPr/>
          <a:lstStyle/>
          <a:p>
            <a:pPr algn="ctr"/>
            <a:r>
              <a:rPr lang="it-IT" b="1" dirty="0">
                <a:solidFill>
                  <a:srgbClr val="FFFF00"/>
                </a:solidFill>
              </a:rPr>
              <a:t>Regime socialdemocratico</a:t>
            </a:r>
          </a:p>
        </p:txBody>
      </p:sp>
    </p:spTree>
    <p:extLst>
      <p:ext uri="{BB962C8B-B14F-4D97-AF65-F5344CB8AC3E}">
        <p14:creationId xmlns:p14="http://schemas.microsoft.com/office/powerpoint/2010/main" val="4187011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E6F004D2-27C1-4D6B-812D-464C9913958D}"/>
              </a:ext>
            </a:extLst>
          </p:cNvPr>
          <p:cNvSpPr>
            <a:spLocks noGrp="1"/>
          </p:cNvSpPr>
          <p:nvPr>
            <p:ph idx="1"/>
          </p:nvPr>
        </p:nvSpPr>
        <p:spPr>
          <a:xfrm>
            <a:off x="346046" y="2332139"/>
            <a:ext cx="8286225" cy="4160940"/>
          </a:xfrm>
          <a:solidFill>
            <a:srgbClr val="FFFF99"/>
          </a:solidFill>
        </p:spPr>
        <p:txBody>
          <a:bodyPr>
            <a:normAutofit fontScale="85000" lnSpcReduction="20000"/>
          </a:bodyPr>
          <a:lstStyle/>
          <a:p>
            <a:r>
              <a:rPr lang="it-IT" dirty="0"/>
              <a:t>Durante la fase di espansione, questi paesi hanno edificato sistemi di protezione sociale diversi rispetto a quelli degli altri paesi conservatori – corporativi.</a:t>
            </a:r>
          </a:p>
          <a:p>
            <a:r>
              <a:rPr lang="it-IT" dirty="0"/>
              <a:t>La prima diversità riguarda gli schemi di trasferimento del reddito (pensioni, indennità di disoccupazione, sussidi di povertà).</a:t>
            </a:r>
          </a:p>
          <a:p>
            <a:r>
              <a:rPr lang="it-IT" dirty="0"/>
              <a:t>Questi paesi hanno introdotto formule di prestazioni molto generose per le categorie centrali del mercato del lavoro (dipendenti pubblici, lavoratori dipendenti dalle grandi imprese). Per le categorie più deboli le formule sono rimaste più modeste.</a:t>
            </a:r>
          </a:p>
          <a:p>
            <a:r>
              <a:rPr lang="it-IT" b="1" dirty="0">
                <a:solidFill>
                  <a:srgbClr val="FF0000"/>
                </a:solidFill>
              </a:rPr>
              <a:t>Sistema di protezione polarizzato</a:t>
            </a:r>
          </a:p>
          <a:p>
            <a:r>
              <a:rPr lang="it-IT" dirty="0"/>
              <a:t>Modello di famiglia con relazioni solidaristiche molto strette (</a:t>
            </a:r>
            <a:r>
              <a:rPr lang="it-IT" b="1" dirty="0">
                <a:solidFill>
                  <a:srgbClr val="FF0000"/>
                </a:solidFill>
              </a:rPr>
              <a:t>modello delle solidarietà familiari e parentali</a:t>
            </a:r>
            <a:r>
              <a:rPr lang="it-IT" dirty="0"/>
              <a:t>).</a:t>
            </a:r>
          </a:p>
          <a:p>
            <a:r>
              <a:rPr lang="it-IT" dirty="0"/>
              <a:t>Tra gli anni 70 e 80 questi paesi hanno istituito servizi sanitari nazionali a vocazione universale, basati sui diritti di cittadinanza.</a:t>
            </a:r>
          </a:p>
          <a:p>
            <a:r>
              <a:rPr lang="it-IT" dirty="0"/>
              <a:t>Casi emblematici. Spagna, Portogallo, Grecia, Italia)</a:t>
            </a:r>
          </a:p>
        </p:txBody>
      </p:sp>
      <p:sp>
        <p:nvSpPr>
          <p:cNvPr id="2" name="Titolo 1">
            <a:extLst>
              <a:ext uri="{FF2B5EF4-FFF2-40B4-BE49-F238E27FC236}">
                <a16:creationId xmlns="" xmlns:a16="http://schemas.microsoft.com/office/drawing/2014/main" id="{27CF7367-5834-4684-A0FF-40F6F4F7E22A}"/>
              </a:ext>
            </a:extLst>
          </p:cNvPr>
          <p:cNvSpPr>
            <a:spLocks noGrp="1"/>
          </p:cNvSpPr>
          <p:nvPr>
            <p:ph type="title"/>
          </p:nvPr>
        </p:nvSpPr>
        <p:spPr/>
        <p:txBody>
          <a:bodyPr>
            <a:normAutofit fontScale="90000"/>
          </a:bodyPr>
          <a:lstStyle/>
          <a:p>
            <a:pPr algn="ctr"/>
            <a:r>
              <a:rPr lang="it-IT" b="1" dirty="0">
                <a:solidFill>
                  <a:srgbClr val="FFFF00"/>
                </a:solidFill>
              </a:rPr>
              <a:t>Il Welfare nell’Europa Meridionale</a:t>
            </a:r>
          </a:p>
        </p:txBody>
      </p:sp>
    </p:spTree>
    <p:extLst>
      <p:ext uri="{BB962C8B-B14F-4D97-AF65-F5344CB8AC3E}">
        <p14:creationId xmlns:p14="http://schemas.microsoft.com/office/powerpoint/2010/main" val="36341190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nde">
  <a:themeElements>
    <a:clrScheme name="Onde">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nde">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nde">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1061</Words>
  <Application>Microsoft Office PowerPoint</Application>
  <PresentationFormat>Presentazione su schermo (4:3)</PresentationFormat>
  <Paragraphs>76</Paragraphs>
  <Slides>15</Slides>
  <Notes>0</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Onde</vt:lpstr>
      <vt:lpstr>4) Crisi</vt:lpstr>
      <vt:lpstr>5) Riforma</vt:lpstr>
      <vt:lpstr>Le tipologie di W.S.</vt:lpstr>
      <vt:lpstr>Modello universalistico e occupazionale</vt:lpstr>
      <vt:lpstr>I tre regimi</vt:lpstr>
      <vt:lpstr>Regime liberale</vt:lpstr>
      <vt:lpstr>Regime conservatore-corporativo</vt:lpstr>
      <vt:lpstr>Regime socialdemocratico</vt:lpstr>
      <vt:lpstr>Il Welfare nell’Europa Meridionale</vt:lpstr>
      <vt:lpstr>I Welfare State «ibridi» dell’Europa centro-orientale</vt:lpstr>
      <vt:lpstr>Il Welfare State italiano</vt:lpstr>
      <vt:lpstr>La spesa sociale per settore, % della spesa sociale totale, media 2000-2008</vt:lpstr>
      <vt:lpstr>Distorsione distributiva</vt:lpstr>
      <vt:lpstr>Presentazione standard di PowerPoint</vt:lpstr>
      <vt:lpstr>Garantiti, semi-garantiti, non garantiti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Crisi</dc:title>
  <dc:creator>Rosemary</dc:creator>
  <cp:lastModifiedBy>Rosemary</cp:lastModifiedBy>
  <cp:revision>1</cp:revision>
  <dcterms:created xsi:type="dcterms:W3CDTF">2020-03-20T01:48:44Z</dcterms:created>
  <dcterms:modified xsi:type="dcterms:W3CDTF">2020-03-20T01:57:25Z</dcterms:modified>
</cp:coreProperties>
</file>