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0" r:id="rId2"/>
    <p:sldId id="262" r:id="rId3"/>
    <p:sldId id="268" r:id="rId4"/>
    <p:sldId id="271" r:id="rId5"/>
    <p:sldId id="256" r:id="rId6"/>
    <p:sldId id="265" r:id="rId7"/>
    <p:sldId id="258"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60" r:id="rId21"/>
    <p:sldId id="257" r:id="rId22"/>
    <p:sldId id="259" r:id="rId23"/>
    <p:sldId id="284" r:id="rId24"/>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20" autoAdjust="0"/>
    <p:restoredTop sz="94660"/>
  </p:normalViewPr>
  <p:slideViewPr>
    <p:cSldViewPr>
      <p:cViewPr varScale="1">
        <p:scale>
          <a:sx n="66" d="100"/>
          <a:sy n="66" d="100"/>
        </p:scale>
        <p:origin x="-1109" y="-8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069"/>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it-IT"/>
          </a:p>
        </p:txBody>
      </p:sp>
      <p:sp>
        <p:nvSpPr>
          <p:cNvPr id="3" name="Segnaposto data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0D7463F1-7266-41E9-AAD1-0A04782E20E9}" type="datetimeFigureOut">
              <a:rPr lang="it-IT" smtClean="0"/>
              <a:pPr/>
              <a:t>20/03/2020</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it-IT"/>
          </a:p>
        </p:txBody>
      </p:sp>
      <p:sp>
        <p:nvSpPr>
          <p:cNvPr id="5" name="Segnaposto note 4"/>
          <p:cNvSpPr>
            <a:spLocks noGrp="1"/>
          </p:cNvSpPr>
          <p:nvPr>
            <p:ph type="body" sz="quarter" idx="3"/>
          </p:nvPr>
        </p:nvSpPr>
        <p:spPr>
          <a:xfrm>
            <a:off x="709599" y="4861155"/>
            <a:ext cx="5680103" cy="4605821"/>
          </a:xfrm>
          <a:prstGeom prst="rect">
            <a:avLst/>
          </a:prstGeom>
        </p:spPr>
        <p:txBody>
          <a:bodyPr vert="horz" lIns="94768" tIns="47384" rIns="94768" bIns="47384"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a:defRPr sz="1200"/>
            </a:lvl1pPr>
          </a:lstStyle>
          <a:p>
            <a:endParaRPr lang="it-IT"/>
          </a:p>
        </p:txBody>
      </p:sp>
      <p:sp>
        <p:nvSpPr>
          <p:cNvPr id="7" name="Segnaposto numero diapositiva 6"/>
          <p:cNvSpPr>
            <a:spLocks noGrp="1"/>
          </p:cNvSpPr>
          <p:nvPr>
            <p:ph type="sldNum" sz="quarter" idx="5"/>
          </p:nvPr>
        </p:nvSpPr>
        <p:spPr>
          <a:xfrm>
            <a:off x="4020506" y="9720673"/>
            <a:ext cx="3077137" cy="512303"/>
          </a:xfrm>
          <a:prstGeom prst="rect">
            <a:avLst/>
          </a:prstGeom>
        </p:spPr>
        <p:txBody>
          <a:bodyPr vert="horz" lIns="94768" tIns="47384" rIns="94768" bIns="47384" rtlCol="0" anchor="b"/>
          <a:lstStyle>
            <a:lvl1pPr algn="r">
              <a:defRPr sz="1200"/>
            </a:lvl1pPr>
          </a:lstStyle>
          <a:p>
            <a:fld id="{20655063-C42C-4029-B3AB-1E95572827A6}"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0655063-C42C-4029-B3AB-1E95572827A6}" type="slidenum">
              <a:rPr lang="it-IT" smtClean="0"/>
              <a:pPr/>
              <a:t>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0655063-C42C-4029-B3AB-1E95572827A6}" type="slidenum">
              <a:rPr lang="it-IT" smtClean="0"/>
              <a:pPr/>
              <a:t>22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4B952CE-8F37-476E-9358-BC635166AA16}" type="datetimeFigureOut">
              <a:rPr lang="it-IT" smtClean="0"/>
              <a:pPr/>
              <a:t>20/03/2020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8B26DA-9730-4E1C-A479-D3C1DC007C2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B952CE-8F37-476E-9358-BC635166AA16}" type="datetimeFigureOut">
              <a:rPr lang="it-IT" smtClean="0"/>
              <a:pPr/>
              <a:t>20/03/2020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8B26DA-9730-4E1C-A479-D3C1DC007C2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B952CE-8F37-476E-9358-BC635166AA16}" type="datetimeFigureOut">
              <a:rPr lang="it-IT" smtClean="0"/>
              <a:pPr/>
              <a:t>20/03/2020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8B26DA-9730-4E1C-A479-D3C1DC007C2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B952CE-8F37-476E-9358-BC635166AA16}" type="datetimeFigureOut">
              <a:rPr lang="it-IT" smtClean="0"/>
              <a:pPr/>
              <a:t>20/03/2020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8B26DA-9730-4E1C-A479-D3C1DC007C2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4B952CE-8F37-476E-9358-BC635166AA16}" type="datetimeFigureOut">
              <a:rPr lang="it-IT" smtClean="0"/>
              <a:pPr/>
              <a:t>20/03/2020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8B26DA-9730-4E1C-A479-D3C1DC007C2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4B952CE-8F37-476E-9358-BC635166AA16}" type="datetimeFigureOut">
              <a:rPr lang="it-IT" smtClean="0"/>
              <a:pPr/>
              <a:t>20/03/2020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8B26DA-9730-4E1C-A479-D3C1DC007C2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4B952CE-8F37-476E-9358-BC635166AA16}" type="datetimeFigureOut">
              <a:rPr lang="it-IT" smtClean="0"/>
              <a:pPr/>
              <a:t>20/03/2020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78B26DA-9730-4E1C-A479-D3C1DC007C2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4B952CE-8F37-476E-9358-BC635166AA16}" type="datetimeFigureOut">
              <a:rPr lang="it-IT" smtClean="0"/>
              <a:pPr/>
              <a:t>20/03/2020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78B26DA-9730-4E1C-A479-D3C1DC007C2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4B952CE-8F37-476E-9358-BC635166AA16}" type="datetimeFigureOut">
              <a:rPr lang="it-IT" smtClean="0"/>
              <a:pPr/>
              <a:t>20/03/2020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78B26DA-9730-4E1C-A479-D3C1DC007C2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4B952CE-8F37-476E-9358-BC635166AA16}" type="datetimeFigureOut">
              <a:rPr lang="it-IT" smtClean="0"/>
              <a:pPr/>
              <a:t>20/03/2020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8B26DA-9730-4E1C-A479-D3C1DC007C2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4B952CE-8F37-476E-9358-BC635166AA16}" type="datetimeFigureOut">
              <a:rPr lang="it-IT" smtClean="0"/>
              <a:pPr/>
              <a:t>20/03/2020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8B26DA-9730-4E1C-A479-D3C1DC007C2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952CE-8F37-476E-9358-BC635166AA16}" type="datetimeFigureOut">
              <a:rPr lang="it-IT" smtClean="0"/>
              <a:pPr/>
              <a:t>20/03/2020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B26DA-9730-4E1C-A479-D3C1DC007C2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lsole24ore.com/art/morto-vittorio-gregotti-maestro-del-architettura-novecento-ADypWUD" TargetMode="External"/><Relationship Id="rId2" Type="http://schemas.openxmlformats.org/officeDocument/2006/relationships/hyperlink" Target="https://lab24.ilsole24ore.com/coronavirus-italia-tutto-quello-che-ce-da-sapere/"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lsole24ore.com/art/morto-vittorio-gregotti-maestro-del-architettura-novecento-ADypWU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quodlibet.it/libro/9788874626953"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p:cNvSpPr txBox="1">
            <a:spLocks/>
          </p:cNvSpPr>
          <p:nvPr/>
        </p:nvSpPr>
        <p:spPr>
          <a:xfrm>
            <a:off x="0" y="2537520"/>
            <a:ext cx="9144000" cy="432048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800" b="1" i="0" u="none" strike="noStrike" kern="1200" cap="none" spc="0" normalizeH="0" baseline="0" noProof="0" dirty="0" smtClean="0">
                <a:ln>
                  <a:noFill/>
                </a:ln>
                <a:effectLst/>
                <a:uLnTx/>
                <a:uFillTx/>
                <a:latin typeface="+mn-lt"/>
                <a:ea typeface="+mn-ea"/>
                <a:cs typeface="+mn-cs"/>
              </a:rPr>
              <a:t>Ridisegnare città e territori a partire dalle dotazioni pubbliche e </a:t>
            </a:r>
            <a:r>
              <a:rPr kumimoji="0" lang="it-IT" sz="2800" b="1" i="0" u="none" strike="noStrike" kern="1200" cap="none" spc="0" normalizeH="0" baseline="0" noProof="0" dirty="0" err="1" smtClean="0">
                <a:ln>
                  <a:noFill/>
                </a:ln>
                <a:effectLst/>
                <a:uLnTx/>
                <a:uFillTx/>
                <a:latin typeface="+mn-lt"/>
                <a:ea typeface="+mn-ea"/>
                <a:cs typeface="+mn-cs"/>
              </a:rPr>
              <a:t>paesaggistico-ambientali</a:t>
            </a:r>
            <a:r>
              <a:rPr kumimoji="0" lang="it-IT" sz="2800" b="1" i="0" u="none" strike="noStrike" kern="1200" cap="none" spc="0" normalizeH="0" baseline="0" noProof="0" dirty="0" smtClean="0">
                <a:ln>
                  <a:noFill/>
                </a:ln>
                <a:effectLst/>
                <a:uLnTx/>
                <a:uFillTx/>
                <a:latin typeface="+mn-lt"/>
                <a:ea typeface="+mn-ea"/>
                <a:cs typeface="+mn-cs"/>
              </a:rPr>
              <a:t>.</a:t>
            </a:r>
            <a:r>
              <a:rPr kumimoji="0" lang="it-IT" sz="2800" b="0" i="0" u="none" strike="noStrike" kern="1200" cap="none" spc="0" normalizeH="0" baseline="0" noProof="0" dirty="0" smtClean="0">
                <a:ln>
                  <a:noFill/>
                </a:ln>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800" b="0" i="0" u="none" strike="noStrike" kern="1200" cap="none" spc="0" normalizeH="0" baseline="0" noProof="0" dirty="0" smtClean="0">
                <a:ln>
                  <a:noFill/>
                </a:ln>
                <a:effectLst/>
                <a:uLnTx/>
                <a:uFillTx/>
                <a:latin typeface="+mn-lt"/>
                <a:ea typeface="+mn-ea"/>
                <a:cs typeface="+mn-cs"/>
              </a:rPr>
              <a:t>Progetti, attrezzature e servizi a supporto dello sviluppo locale nelle “aree interne”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it-IT" sz="2000" dirty="0">
              <a:solidFill>
                <a:srgbClr val="FF0000"/>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5400" b="0" i="0" u="none" strike="noStrike" kern="1200" cap="none" spc="0" normalizeH="0" baseline="0" noProof="0" dirty="0" smtClean="0">
                <a:ln>
                  <a:noFill/>
                </a:ln>
                <a:solidFill>
                  <a:srgbClr val="FF0000"/>
                </a:solidFill>
                <a:effectLst/>
                <a:uLnTx/>
                <a:uFillTx/>
                <a:latin typeface="+mn-lt"/>
                <a:ea typeface="+mn-ea"/>
                <a:cs typeface="+mn-cs"/>
              </a:rPr>
              <a:t>10 buoni consigli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it-IT" dirty="0" smtClean="0"/>
              <a:t>di Vittorio Gregotti</a:t>
            </a:r>
            <a:endParaRPr kumimoji="0" lang="it-IT"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it-IT" sz="2400" noProof="0" dirty="0" smtClean="0"/>
              <a:t>19 marzo 2020</a:t>
            </a: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l" defTabSz="1800000" rtl="0" eaLnBrk="1" fontAlgn="auto" latinLnBrk="0" hangingPunct="1">
              <a:lnSpc>
                <a:spcPct val="100000"/>
              </a:lnSpc>
              <a:spcBef>
                <a:spcPts val="0"/>
              </a:spcBef>
              <a:spcAft>
                <a:spcPts val="0"/>
              </a:spcAft>
              <a:buClrTx/>
              <a:buSzTx/>
              <a:buFont typeface="Arial" pitchFamily="34" charset="0"/>
              <a:buNone/>
              <a:tabLst/>
              <a:defRPr/>
            </a:pPr>
            <a:endParaRPr kumimoji="0" lang="it-IT"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itolo 1"/>
          <p:cNvSpPr txBox="1">
            <a:spLocks/>
          </p:cNvSpPr>
          <p:nvPr/>
        </p:nvSpPr>
        <p:spPr>
          <a:xfrm>
            <a:off x="-180528" y="116632"/>
            <a:ext cx="9036496"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tx1"/>
                </a:solidFill>
                <a:effectLst/>
                <a:uLnTx/>
                <a:uFillTx/>
                <a:latin typeface="+mj-lt"/>
                <a:ea typeface="+mj-ea"/>
                <a:cs typeface="+mj-cs"/>
              </a:rPr>
              <a:t>Laboratorio Urbanistica II 2020_</a:t>
            </a:r>
          </a:p>
          <a:p>
            <a:pPr lvl="0" algn="ctr">
              <a:spcBef>
                <a:spcPct val="0"/>
              </a:spcBef>
            </a:pPr>
            <a:r>
              <a:rPr lang="it-IT" sz="2200" dirty="0" smtClean="0"/>
              <a:t>Elena Marchigiani </a:t>
            </a:r>
            <a:br>
              <a:rPr lang="it-IT" sz="2200" dirty="0" smtClean="0"/>
            </a:br>
            <a:r>
              <a:rPr lang="it-IT" sz="2200" dirty="0" smtClean="0"/>
              <a:t>Paola </a:t>
            </a:r>
            <a:r>
              <a:rPr lang="it-IT" sz="2200" dirty="0" err="1" smtClean="0"/>
              <a:t>Cigalotto</a:t>
            </a:r>
            <a:r>
              <a:rPr lang="it-IT" sz="2200" dirty="0" smtClean="0"/>
              <a:t>, Andrea </a:t>
            </a:r>
            <a:r>
              <a:rPr lang="it-IT" sz="2200" dirty="0" err="1" smtClean="0"/>
              <a:t>Peraz</a:t>
            </a:r>
            <a:endParaRPr kumimoji="0" lang="it-IT" sz="2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964488" cy="3416320"/>
          </a:xfrm>
          <a:prstGeom prst="rect">
            <a:avLst/>
          </a:prstGeom>
        </p:spPr>
        <p:txBody>
          <a:bodyPr wrap="square">
            <a:spAutoFit/>
          </a:bodyPr>
          <a:lstStyle/>
          <a:p>
            <a:pPr algn="ctr"/>
            <a:r>
              <a:rPr lang="it-IT" sz="4800" dirty="0" smtClean="0">
                <a:latin typeface="Arial Black" pitchFamily="34" charset="0"/>
              </a:rPr>
              <a:t>(4) </a:t>
            </a:r>
          </a:p>
          <a:p>
            <a:endParaRPr lang="it-IT" sz="2800" dirty="0" smtClean="0">
              <a:latin typeface="Arial" pitchFamily="34" charset="0"/>
              <a:cs typeface="Arial" pitchFamily="34" charset="0"/>
            </a:endParaRPr>
          </a:p>
          <a:p>
            <a:r>
              <a:rPr lang="it-IT" sz="2800" dirty="0" smtClean="0"/>
              <a:t>La geografia del sito come modo di essere fisico della sua storia, è ciò che, limitando, permette di agire. </a:t>
            </a:r>
          </a:p>
          <a:p>
            <a:r>
              <a:rPr lang="it-IT" sz="2800" dirty="0" smtClean="0"/>
              <a:t>Utilizzare questa limitazione significa mettere insieme un parco limitato di materiali privilegiati per il progetto per costruirne la specificità</a:t>
            </a:r>
            <a:r>
              <a:rPr lang="it-IT" sz="2800" dirty="0" smtClean="0">
                <a:latin typeface="Arial" pitchFamily="34" charset="0"/>
                <a:cs typeface="Arial" pitchFamily="34" charset="0"/>
              </a:rPr>
              <a:t>;</a:t>
            </a:r>
            <a:endParaRPr lang="it-IT" sz="28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964488" cy="6432530"/>
          </a:xfrm>
          <a:prstGeom prst="rect">
            <a:avLst/>
          </a:prstGeom>
        </p:spPr>
        <p:txBody>
          <a:bodyPr wrap="square">
            <a:spAutoFit/>
          </a:bodyPr>
          <a:lstStyle/>
          <a:p>
            <a:pPr algn="ctr"/>
            <a:r>
              <a:rPr lang="it-IT" sz="4800" dirty="0" smtClean="0">
                <a:latin typeface="Arial Black" pitchFamily="34" charset="0"/>
              </a:rPr>
              <a:t>(5) </a:t>
            </a:r>
          </a:p>
          <a:p>
            <a:endParaRPr lang="it-IT" sz="2800" dirty="0" smtClean="0">
              <a:latin typeface="Arial" pitchFamily="34" charset="0"/>
              <a:cs typeface="Arial" pitchFamily="34" charset="0"/>
            </a:endParaRPr>
          </a:p>
          <a:p>
            <a:r>
              <a:rPr lang="it-IT" sz="2800" dirty="0" smtClean="0"/>
              <a:t>Lo spazio non è infinitamente divisibile in modo isotropo come spazio economico e tecnico. Quindi non</a:t>
            </a:r>
          </a:p>
          <a:p>
            <a:r>
              <a:rPr lang="it-IT" sz="2800" dirty="0" smtClean="0"/>
              <a:t>solo le differenze sono valori, ma progettare significa modificare le regole delle nostre appartenenze</a:t>
            </a:r>
          </a:p>
          <a:p>
            <a:r>
              <a:rPr lang="it-IT" sz="2800" dirty="0" smtClean="0"/>
              <a:t>riconoscendole. Il progetto proviene dalla tradizione del mestiere ma solo lo scontro con la condizione ed</a:t>
            </a:r>
          </a:p>
          <a:p>
            <a:r>
              <a:rPr lang="it-IT" sz="2800" dirty="0" smtClean="0"/>
              <a:t>il problema dà concretezza al progetto. Ma il progetto deve riconoscere oggi l’impossibilità di ogni</a:t>
            </a:r>
          </a:p>
          <a:p>
            <a:r>
              <a:rPr lang="it-IT" sz="2800" dirty="0" smtClean="0"/>
              <a:t>coincidenza naturale con le condizioni senza negarne l’esistenza. </a:t>
            </a:r>
          </a:p>
          <a:p>
            <a:r>
              <a:rPr lang="it-IT" sz="2800" dirty="0" smtClean="0"/>
              <a:t>La qualità architettonica è la qualità</a:t>
            </a:r>
          </a:p>
          <a:p>
            <a:r>
              <a:rPr lang="it-IT" sz="2800" dirty="0" smtClean="0"/>
              <a:t>della non coincidenza</a:t>
            </a:r>
            <a:r>
              <a:rPr lang="it-IT" sz="2800" dirty="0" smtClean="0">
                <a:latin typeface="Arial" pitchFamily="34" charset="0"/>
                <a:cs typeface="Arial" pitchFamily="34" charset="0"/>
              </a:rPr>
              <a:t>;</a:t>
            </a:r>
            <a:endParaRPr lang="it-IT" sz="28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964488" cy="3847207"/>
          </a:xfrm>
          <a:prstGeom prst="rect">
            <a:avLst/>
          </a:prstGeom>
        </p:spPr>
        <p:txBody>
          <a:bodyPr wrap="square">
            <a:spAutoFit/>
          </a:bodyPr>
          <a:lstStyle/>
          <a:p>
            <a:pPr algn="ctr"/>
            <a:r>
              <a:rPr lang="it-IT" sz="4800" dirty="0" smtClean="0">
                <a:latin typeface="Arial Black" pitchFamily="34" charset="0"/>
              </a:rPr>
              <a:t>(6) </a:t>
            </a:r>
          </a:p>
          <a:p>
            <a:endParaRPr lang="it-IT" sz="2800" dirty="0" smtClean="0">
              <a:latin typeface="Arial" pitchFamily="34" charset="0"/>
              <a:cs typeface="Arial" pitchFamily="34" charset="0"/>
            </a:endParaRPr>
          </a:p>
          <a:p>
            <a:r>
              <a:rPr lang="it-IT" sz="2800" dirty="0" smtClean="0"/>
              <a:t>Non vi sono dettagli nella costruzione: non crediate di potere impunemente lasciare ad altri decidere</a:t>
            </a:r>
          </a:p>
          <a:p>
            <a:r>
              <a:rPr lang="it-IT" sz="2800" dirty="0" smtClean="0"/>
              <a:t>aspetti apparentemente secondari del progetto. </a:t>
            </a:r>
          </a:p>
          <a:p>
            <a:r>
              <a:rPr lang="it-IT" sz="2800" dirty="0" smtClean="0"/>
              <a:t>La nostra società è troppo divergente per sperare in un</a:t>
            </a:r>
          </a:p>
          <a:p>
            <a:r>
              <a:rPr lang="it-IT" sz="2800" dirty="0" smtClean="0"/>
              <a:t>risultato automaticamente concorde nelle interpretazioni, rispetto alle intenzioni di progetto</a:t>
            </a:r>
            <a:r>
              <a:rPr lang="it-IT" sz="2800" dirty="0" smtClean="0">
                <a:latin typeface="Arial" pitchFamily="34" charset="0"/>
                <a:cs typeface="Arial" pitchFamily="34" charset="0"/>
              </a:rPr>
              <a:t>;</a:t>
            </a:r>
            <a:endParaRPr lang="it-IT" sz="28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964488" cy="4708981"/>
          </a:xfrm>
          <a:prstGeom prst="rect">
            <a:avLst/>
          </a:prstGeom>
        </p:spPr>
        <p:txBody>
          <a:bodyPr wrap="square">
            <a:spAutoFit/>
          </a:bodyPr>
          <a:lstStyle/>
          <a:p>
            <a:pPr algn="ctr"/>
            <a:r>
              <a:rPr lang="it-IT" sz="4800" dirty="0" smtClean="0">
                <a:latin typeface="Arial Black" pitchFamily="34" charset="0"/>
              </a:rPr>
              <a:t>(7) </a:t>
            </a:r>
          </a:p>
          <a:p>
            <a:endParaRPr lang="it-IT" sz="2800" dirty="0" smtClean="0">
              <a:latin typeface="Arial" pitchFamily="34" charset="0"/>
              <a:cs typeface="Arial" pitchFamily="34" charset="0"/>
            </a:endParaRPr>
          </a:p>
          <a:p>
            <a:r>
              <a:rPr lang="it-IT" sz="2800" dirty="0" smtClean="0"/>
              <a:t>Come tutti sanno l’architettura non è una tecnica ma un insieme di tecniche. </a:t>
            </a:r>
          </a:p>
          <a:p>
            <a:r>
              <a:rPr lang="it-IT" sz="2800" dirty="0" smtClean="0"/>
              <a:t>Bisogna conoscerle ed</a:t>
            </a:r>
          </a:p>
          <a:p>
            <a:r>
              <a:rPr lang="it-IT" sz="2800" dirty="0" smtClean="0"/>
              <a:t>esercitarsi continuamente con esse, e con il loro rinnovamento. </a:t>
            </a:r>
          </a:p>
          <a:p>
            <a:r>
              <a:rPr lang="it-IT" sz="2800" dirty="0" smtClean="0"/>
              <a:t>Ma le tecniche devono sempre stare alle</a:t>
            </a:r>
          </a:p>
          <a:p>
            <a:r>
              <a:rPr lang="it-IT" sz="2800" dirty="0" smtClean="0"/>
              <a:t>nostre spalle, o sotto i nostri piedi come fondamenta; </a:t>
            </a:r>
          </a:p>
          <a:p>
            <a:r>
              <a:rPr lang="it-IT" sz="2800" dirty="0" smtClean="0"/>
              <a:t>mai davanti a noi come fini</a:t>
            </a:r>
            <a:r>
              <a:rPr lang="it-IT" sz="2800" dirty="0" smtClean="0">
                <a:latin typeface="Arial" pitchFamily="34" charset="0"/>
                <a:cs typeface="Arial" pitchFamily="34" charset="0"/>
              </a:rPr>
              <a:t>;</a:t>
            </a:r>
            <a:endParaRPr lang="it-IT" sz="28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964488" cy="4278094"/>
          </a:xfrm>
          <a:prstGeom prst="rect">
            <a:avLst/>
          </a:prstGeom>
        </p:spPr>
        <p:txBody>
          <a:bodyPr wrap="square">
            <a:spAutoFit/>
          </a:bodyPr>
          <a:lstStyle/>
          <a:p>
            <a:pPr algn="ctr"/>
            <a:r>
              <a:rPr lang="it-IT" sz="4800" dirty="0" smtClean="0">
                <a:latin typeface="Arial Black" pitchFamily="34" charset="0"/>
              </a:rPr>
              <a:t>(8) </a:t>
            </a:r>
          </a:p>
          <a:p>
            <a:endParaRPr lang="it-IT" sz="2800" dirty="0" smtClean="0">
              <a:latin typeface="Arial" pitchFamily="34" charset="0"/>
              <a:cs typeface="Arial" pitchFamily="34" charset="0"/>
            </a:endParaRPr>
          </a:p>
          <a:p>
            <a:r>
              <a:rPr lang="it-IT" sz="2800" dirty="0" smtClean="0"/>
              <a:t>Le regole sono importanti: bisogna cercare con esse di costruire un linguaggio comune e un modo</a:t>
            </a:r>
          </a:p>
          <a:p>
            <a:r>
              <a:rPr lang="it-IT" sz="2800" dirty="0" smtClean="0"/>
              <a:t>comprensibile di trasmettere la disciplina ma bisogna anche evitare che esse divengano semplicemente la</a:t>
            </a:r>
          </a:p>
          <a:p>
            <a:r>
              <a:rPr lang="it-IT" sz="2800" dirty="0" smtClean="0"/>
              <a:t>carrozzeria che ricopre le nostre contraddizioni. L’innovazione è precisamente una trasgressione non</a:t>
            </a:r>
          </a:p>
          <a:p>
            <a:r>
              <a:rPr lang="it-IT" sz="2800" dirty="0" smtClean="0"/>
              <a:t>ostentata delle regole</a:t>
            </a:r>
            <a:r>
              <a:rPr lang="it-IT" sz="2800" dirty="0" smtClean="0">
                <a:latin typeface="Arial" pitchFamily="34" charset="0"/>
                <a:cs typeface="Arial" pitchFamily="34" charset="0"/>
              </a:rPr>
              <a:t>;</a:t>
            </a:r>
            <a:endParaRPr lang="it-IT" sz="28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964488" cy="4278094"/>
          </a:xfrm>
          <a:prstGeom prst="rect">
            <a:avLst/>
          </a:prstGeom>
        </p:spPr>
        <p:txBody>
          <a:bodyPr wrap="square">
            <a:spAutoFit/>
          </a:bodyPr>
          <a:lstStyle/>
          <a:p>
            <a:pPr algn="ctr"/>
            <a:r>
              <a:rPr lang="it-IT" sz="4800" dirty="0" smtClean="0">
                <a:latin typeface="Arial Black" pitchFamily="34" charset="0"/>
              </a:rPr>
              <a:t>(9) </a:t>
            </a:r>
          </a:p>
          <a:p>
            <a:endParaRPr lang="it-IT" sz="2800" dirty="0" smtClean="0">
              <a:latin typeface="Arial" pitchFamily="34" charset="0"/>
              <a:cs typeface="Arial" pitchFamily="34" charset="0"/>
            </a:endParaRPr>
          </a:p>
          <a:p>
            <a:r>
              <a:rPr lang="it-IT" sz="2800" dirty="0" smtClean="0"/>
              <a:t>Il mio consiglio più importante è: quando fate architettura fate il meno rumore possibile. Ciò si ottiene</a:t>
            </a:r>
          </a:p>
          <a:p>
            <a:r>
              <a:rPr lang="it-IT" sz="2800" dirty="0" smtClean="0"/>
              <a:t>con l’attenzione e la pazienza, senza dimenticare mai che l’architettura è un lavoro. Regola principale per</a:t>
            </a:r>
          </a:p>
          <a:p>
            <a:r>
              <a:rPr lang="it-IT" sz="2800" dirty="0" smtClean="0"/>
              <a:t>chi si mette a progettare, fare silenzio attorno per essere più attenti, e capaci di vedere piccolo: tra le</a:t>
            </a:r>
          </a:p>
          <a:p>
            <a:r>
              <a:rPr lang="it-IT" sz="2800" dirty="0" smtClean="0"/>
              <a:t>cose</a:t>
            </a:r>
            <a:r>
              <a:rPr lang="it-IT" sz="2800" dirty="0" smtClean="0">
                <a:latin typeface="Arial" pitchFamily="34" charset="0"/>
                <a:cs typeface="Arial" pitchFamily="34" charset="0"/>
              </a:rPr>
              <a:t>;</a:t>
            </a:r>
            <a:endParaRPr lang="it-IT" sz="28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964488" cy="6863417"/>
          </a:xfrm>
          <a:prstGeom prst="rect">
            <a:avLst/>
          </a:prstGeom>
        </p:spPr>
        <p:txBody>
          <a:bodyPr wrap="square">
            <a:spAutoFit/>
          </a:bodyPr>
          <a:lstStyle/>
          <a:p>
            <a:pPr algn="ctr"/>
            <a:r>
              <a:rPr lang="it-IT" sz="4800" dirty="0" smtClean="0">
                <a:latin typeface="Arial Black" pitchFamily="34" charset="0"/>
              </a:rPr>
              <a:t>(10) </a:t>
            </a:r>
          </a:p>
          <a:p>
            <a:endParaRPr lang="it-IT" sz="2800" dirty="0" smtClean="0">
              <a:latin typeface="Arial" pitchFamily="34" charset="0"/>
              <a:cs typeface="Arial" pitchFamily="34" charset="0"/>
            </a:endParaRPr>
          </a:p>
          <a:p>
            <a:r>
              <a:rPr lang="it-IT" sz="2800" dirty="0" smtClean="0"/>
              <a:t>La semplicità, l’ordine, l’organicità e la precisione sono le qualità necessarie a questi scopi.</a:t>
            </a:r>
          </a:p>
          <a:p>
            <a:r>
              <a:rPr lang="it-IT" sz="2800" dirty="0" smtClean="0"/>
              <a:t>Contrariamente all’opinione comune, quanto più preciso, semplice, organico, adatto ed ordinato sarà il</a:t>
            </a:r>
          </a:p>
          <a:p>
            <a:r>
              <a:rPr lang="it-IT" sz="2800" dirty="0" smtClean="0"/>
              <a:t>risultato, tanto più esso sarà disponibile all’interpretazione, all’immaginazione sociale e persino alle sue</a:t>
            </a:r>
          </a:p>
          <a:p>
            <a:r>
              <a:rPr lang="it-IT" sz="2800" dirty="0" smtClean="0"/>
              <a:t>future modificazioni fisiche. Ma, come ho più volte affermato, il percorso per giungere alla semplicità è</a:t>
            </a:r>
          </a:p>
          <a:p>
            <a:r>
              <a:rPr lang="it-IT" sz="2800" dirty="0" smtClean="0"/>
              <a:t>particolarmente complesso. La semplicità non è semplificazione. Alla semplicità si può faticosamente</a:t>
            </a:r>
          </a:p>
          <a:p>
            <a:r>
              <a:rPr lang="it-IT" sz="2800" dirty="0" smtClean="0"/>
              <a:t>arrivare ma non può mai essere un buon punto di partenza, né soprattutto un obiettivo qualsiasi costo:</a:t>
            </a:r>
          </a:p>
          <a:p>
            <a:r>
              <a:rPr lang="it-IT" sz="2800" dirty="0" smtClean="0"/>
              <a:t>l’architettura non è semplice, può solo diventare semplice</a:t>
            </a:r>
            <a:r>
              <a:rPr lang="it-IT" sz="2800" dirty="0" smtClean="0">
                <a:latin typeface="Arial" pitchFamily="34" charset="0"/>
                <a:cs typeface="Arial" pitchFamily="34" charset="0"/>
              </a:rPr>
              <a:t>;</a:t>
            </a:r>
            <a:endParaRPr lang="it-IT" sz="28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964488" cy="5262979"/>
          </a:xfrm>
          <a:prstGeom prst="rect">
            <a:avLst/>
          </a:prstGeom>
        </p:spPr>
        <p:txBody>
          <a:bodyPr wrap="square">
            <a:spAutoFit/>
          </a:bodyPr>
          <a:lstStyle/>
          <a:p>
            <a:endParaRPr lang="it-IT" sz="2800" dirty="0" smtClean="0">
              <a:latin typeface="Arial" pitchFamily="34" charset="0"/>
              <a:cs typeface="Arial" pitchFamily="34" charset="0"/>
            </a:endParaRPr>
          </a:p>
          <a:p>
            <a:r>
              <a:rPr lang="it-IT" sz="2800" b="1" dirty="0" smtClean="0"/>
              <a:t>Precisione</a:t>
            </a:r>
            <a:r>
              <a:rPr lang="it-IT" sz="2800" dirty="0" smtClean="0"/>
              <a:t> può significare per noi architetti tre cose diverse, anche se tra loro interconnesse: </a:t>
            </a:r>
          </a:p>
          <a:p>
            <a:r>
              <a:rPr lang="it-IT" sz="2800" dirty="0" smtClean="0"/>
              <a:t>1) significa che ogni opera costruisce le proprie regole che stabiliscono un proprio specifico ordine di modificazioni</a:t>
            </a:r>
          </a:p>
          <a:p>
            <a:r>
              <a:rPr lang="it-IT" sz="2800" dirty="0" smtClean="0"/>
              <a:t>dell’esistente e della tradizione della disciplina; </a:t>
            </a:r>
          </a:p>
          <a:p>
            <a:r>
              <a:rPr lang="it-IT" sz="2800" dirty="0" smtClean="0"/>
              <a:t>2) significa che l’opera deve essere costruita con il massimo</a:t>
            </a:r>
          </a:p>
          <a:p>
            <a:r>
              <a:rPr lang="it-IT" sz="2800" dirty="0" smtClean="0"/>
              <a:t>di economia dei mezzi tecnici ed espressivi per rapporto alla propria necessità, e che quindi tali mezzi</a:t>
            </a:r>
          </a:p>
          <a:p>
            <a:r>
              <a:rPr lang="it-IT" sz="2800" dirty="0" smtClean="0"/>
              <a:t>devono convergere senza residui in ogni elemento dell’opera e che l’acutezza di tali mezzi è proporzionale</a:t>
            </a:r>
          </a:p>
          <a:p>
            <a:r>
              <a:rPr lang="it-IT" sz="2800" dirty="0" smtClean="0"/>
              <a:t>alla loro capacità trasformativa</a:t>
            </a:r>
            <a:endParaRPr lang="it-IT" sz="2800"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964488" cy="2677656"/>
          </a:xfrm>
          <a:prstGeom prst="rect">
            <a:avLst/>
          </a:prstGeom>
        </p:spPr>
        <p:txBody>
          <a:bodyPr wrap="square">
            <a:spAutoFit/>
          </a:bodyPr>
          <a:lstStyle/>
          <a:p>
            <a:endParaRPr lang="it-IT" sz="2800" dirty="0" smtClean="0">
              <a:latin typeface="Arial" pitchFamily="34" charset="0"/>
              <a:cs typeface="Arial" pitchFamily="34" charset="0"/>
            </a:endParaRPr>
          </a:p>
          <a:p>
            <a:r>
              <a:rPr lang="it-IT" sz="2800" dirty="0" smtClean="0"/>
              <a:t>3) significa anche un’immagine nitida, ferma, contro la proliferazione delle immagini-mercato</a:t>
            </a:r>
          </a:p>
          <a:p>
            <a:r>
              <a:rPr lang="it-IT" sz="2800" dirty="0" smtClean="0"/>
              <a:t>senza necessità interna che si dissolvono le une nelle altre lasciando un grande senso di estraneità e di</a:t>
            </a:r>
          </a:p>
          <a:p>
            <a:r>
              <a:rPr lang="it-IT" sz="2800" dirty="0" smtClean="0"/>
              <a:t>disagio.</a:t>
            </a:r>
            <a:endParaRPr lang="it-IT" sz="28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964488" cy="6986528"/>
          </a:xfrm>
          <a:prstGeom prst="rect">
            <a:avLst/>
          </a:prstGeom>
        </p:spPr>
        <p:txBody>
          <a:bodyPr wrap="square">
            <a:spAutoFit/>
          </a:bodyPr>
          <a:lstStyle/>
          <a:p>
            <a:r>
              <a:rPr lang="it-IT" sz="2800" b="1" dirty="0" smtClean="0"/>
              <a:t>L’organicità</a:t>
            </a:r>
            <a:r>
              <a:rPr lang="it-IT" sz="2800" dirty="0" smtClean="0"/>
              <a:t> consiste nel fatto che ogni parte dell’opera sia necessaria al suo significato complessivo.</a:t>
            </a:r>
          </a:p>
          <a:p>
            <a:endParaRPr lang="it-IT" sz="2800" dirty="0" smtClean="0"/>
          </a:p>
          <a:p>
            <a:r>
              <a:rPr lang="it-IT" sz="2800" b="1" dirty="0" smtClean="0"/>
              <a:t>L’ordine </a:t>
            </a:r>
            <a:r>
              <a:rPr lang="it-IT" sz="2800" dirty="0" smtClean="0"/>
              <a:t>è la struttura stessa delle cose; noi le percepiamo perché esse hanno un ordine, ciò che stabilisce di esse forma e identità. Che si sia scoperto come tale ordine sia un complicato sistema di ordini sovrapposti non elimina l’esistenza dell’ordine costitutivo della cosa nella forma che percepiamo anche se ne rende più complicata la conoscenza. </a:t>
            </a:r>
          </a:p>
          <a:p>
            <a:r>
              <a:rPr lang="it-IT" sz="2800" dirty="0" smtClean="0"/>
              <a:t>L’ordine è soprattutto, per quanto attiene al progetto,</a:t>
            </a:r>
          </a:p>
          <a:p>
            <a:r>
              <a:rPr lang="it-IT" sz="2800" dirty="0" smtClean="0"/>
              <a:t>legge di costituzione della cosa, selezione e organizzazione degli elementi che la costituiscono, ma anche</a:t>
            </a:r>
          </a:p>
          <a:p>
            <a:r>
              <a:rPr lang="it-IT" sz="2800" dirty="0" smtClean="0"/>
              <a:t>il nuovo sistema di significati che essa propone e attraverso i quali è possibile guardare, cioè ordinare il</a:t>
            </a:r>
          </a:p>
          <a:p>
            <a:r>
              <a:rPr lang="it-IT" sz="2800" dirty="0" smtClean="0"/>
              <a:t>mondo in modo altro.”</a:t>
            </a:r>
            <a:endParaRPr lang="it-IT" sz="28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3995678"/>
            <a:ext cx="8640960" cy="2862322"/>
          </a:xfrm>
          <a:prstGeom prst="rect">
            <a:avLst/>
          </a:prstGeom>
          <a:noFill/>
        </p:spPr>
        <p:txBody>
          <a:bodyPr wrap="square" rtlCol="0">
            <a:spAutoFit/>
          </a:bodyPr>
          <a:lstStyle/>
          <a:p>
            <a:r>
              <a:rPr lang="it-IT" dirty="0" smtClean="0"/>
              <a:t>“L’architetto </a:t>
            </a:r>
            <a:r>
              <a:rPr lang="it-IT" dirty="0"/>
              <a:t>e urbanista Vittorio Gregotti si è spento a Milano, per complicazioni legate al </a:t>
            </a:r>
            <a:r>
              <a:rPr lang="it-IT" u="sng" dirty="0">
                <a:hlinkClick r:id="rId2"/>
              </a:rPr>
              <a:t>coronavirus</a:t>
            </a:r>
            <a:r>
              <a:rPr lang="it-IT" dirty="0"/>
              <a:t>. Era stato ricoverato nei giorni scorsi. Nato a Novara nel 1927, laureato in architettura nel 1952 al Politecnico di Milano, è stato uno dei padri dell’architettura italiana</a:t>
            </a:r>
            <a:r>
              <a:rPr lang="it-IT" dirty="0" smtClean="0"/>
              <a:t>. Gregotti </a:t>
            </a:r>
            <a:r>
              <a:rPr lang="it-IT" dirty="0"/>
              <a:t>era stato ricoverato per una polmonite. Lo ha scritto in un post sui social network Stefano Boeri, presidente della Triennale, che ha commentato: </a:t>
            </a:r>
            <a:endParaRPr lang="it-IT" dirty="0" smtClean="0"/>
          </a:p>
          <a:p>
            <a:r>
              <a:rPr lang="it-IT" dirty="0" smtClean="0"/>
              <a:t>«</a:t>
            </a:r>
            <a:r>
              <a:rPr lang="it-IT" dirty="0"/>
              <a:t>Se ne va, in queste ore cupe, un maestro dell’architettura internazionale</a:t>
            </a:r>
            <a:r>
              <a:rPr lang="it-IT" dirty="0" smtClean="0"/>
              <a:t>»….</a:t>
            </a:r>
          </a:p>
          <a:p>
            <a:endParaRPr lang="it-IT" dirty="0"/>
          </a:p>
          <a:p>
            <a:r>
              <a:rPr lang="it-IT" dirty="0" smtClean="0">
                <a:hlinkClick r:id="rId3"/>
              </a:rPr>
              <a:t>https://www.ilsole24ore.com/art/morto-vittorio-gregotti-maestro-del-architettura-novecento-ADypWUD</a:t>
            </a:r>
            <a:endParaRPr lang="it-IT" dirty="0"/>
          </a:p>
          <a:p>
            <a:endParaRPr lang="it-IT" dirty="0"/>
          </a:p>
        </p:txBody>
      </p:sp>
      <p:sp>
        <p:nvSpPr>
          <p:cNvPr id="3" name="CasellaDiTesto 2"/>
          <p:cNvSpPr txBox="1"/>
          <p:nvPr/>
        </p:nvSpPr>
        <p:spPr>
          <a:xfrm>
            <a:off x="395536" y="3284984"/>
            <a:ext cx="8136904" cy="646331"/>
          </a:xfrm>
          <a:prstGeom prst="rect">
            <a:avLst/>
          </a:prstGeom>
          <a:noFill/>
        </p:spPr>
        <p:txBody>
          <a:bodyPr wrap="square" rtlCol="0">
            <a:spAutoFit/>
          </a:bodyPr>
          <a:lstStyle/>
          <a:p>
            <a:r>
              <a:rPr lang="it-IT" b="1" dirty="0"/>
              <a:t>Vittorio Gregotti, maestro dell’architettura del Novecento</a:t>
            </a:r>
          </a:p>
          <a:p>
            <a:endParaRPr lang="it-IT" dirty="0"/>
          </a:p>
        </p:txBody>
      </p:sp>
      <p:pic>
        <p:nvPicPr>
          <p:cNvPr id="10242" name="Picture 2" descr="Risultato immagini per vittorio gregotti"/>
          <p:cNvPicPr>
            <a:picLocks noChangeAspect="1" noChangeArrowheads="1"/>
          </p:cNvPicPr>
          <p:nvPr/>
        </p:nvPicPr>
        <p:blipFill>
          <a:blip r:embed="rId4" cstate="print"/>
          <a:srcRect/>
          <a:stretch>
            <a:fillRect/>
          </a:stretch>
        </p:blipFill>
        <p:spPr bwMode="auto">
          <a:xfrm>
            <a:off x="467544" y="188640"/>
            <a:ext cx="4572000" cy="30003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gregotti_002.jpg"/>
          <p:cNvPicPr>
            <a:picLocks noChangeAspect="1"/>
          </p:cNvPicPr>
          <p:nvPr/>
        </p:nvPicPr>
        <p:blipFill>
          <a:blip r:embed="rId2" cstate="print"/>
          <a:srcRect l="36884" t="4857" r="2809" b="43044"/>
          <a:stretch>
            <a:fillRect/>
          </a:stretch>
        </p:blipFill>
        <p:spPr>
          <a:xfrm>
            <a:off x="3743400" y="260648"/>
            <a:ext cx="5400600" cy="6597352"/>
          </a:xfrm>
          <a:prstGeom prst="rect">
            <a:avLst/>
          </a:prstGeom>
        </p:spPr>
      </p:pic>
      <p:pic>
        <p:nvPicPr>
          <p:cNvPr id="3" name="Immagine 2" descr="gregotti_003.jpg"/>
          <p:cNvPicPr>
            <a:picLocks noChangeAspect="1"/>
          </p:cNvPicPr>
          <p:nvPr/>
        </p:nvPicPr>
        <p:blipFill>
          <a:blip r:embed="rId3" cstate="print"/>
          <a:srcRect l="32183" t="4851" r="5458" b="36350"/>
          <a:stretch>
            <a:fillRect/>
          </a:stretch>
        </p:blipFill>
        <p:spPr>
          <a:xfrm>
            <a:off x="0" y="2132856"/>
            <a:ext cx="3456384" cy="4608512"/>
          </a:xfrm>
          <a:prstGeom prst="rect">
            <a:avLst/>
          </a:prstGeom>
        </p:spPr>
      </p:pic>
      <p:sp>
        <p:nvSpPr>
          <p:cNvPr id="4" name="CasellaDiTesto 3"/>
          <p:cNvSpPr txBox="1"/>
          <p:nvPr/>
        </p:nvSpPr>
        <p:spPr>
          <a:xfrm>
            <a:off x="467544" y="476672"/>
            <a:ext cx="2808312" cy="769441"/>
          </a:xfrm>
          <a:prstGeom prst="rect">
            <a:avLst/>
          </a:prstGeom>
          <a:noFill/>
        </p:spPr>
        <p:txBody>
          <a:bodyPr wrap="square" rtlCol="0">
            <a:spAutoFit/>
          </a:bodyPr>
          <a:lstStyle/>
          <a:p>
            <a:r>
              <a:rPr lang="it-IT" sz="1100" dirty="0" smtClean="0">
                <a:latin typeface="Arial" pitchFamily="34" charset="0"/>
                <a:cs typeface="Arial" pitchFamily="34" charset="0"/>
              </a:rPr>
              <a:t>1979, sistemazione dell’area ex Varesine e del quartiere Isola, Milano</a:t>
            </a:r>
          </a:p>
          <a:p>
            <a:r>
              <a:rPr lang="it-IT" sz="1100" dirty="0" smtClean="0"/>
              <a:t>(a cura di S. </a:t>
            </a:r>
            <a:r>
              <a:rPr lang="it-IT" sz="1100" dirty="0" err="1" smtClean="0"/>
              <a:t>Crotti</a:t>
            </a:r>
            <a:r>
              <a:rPr lang="it-IT" sz="1100" dirty="0" smtClean="0"/>
              <a:t>, Vittorio Gregotti, Zanichelli ed. 1990)</a:t>
            </a:r>
            <a:endParaRPr lang="it-IT" sz="1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gregotti.jpg"/>
          <p:cNvPicPr>
            <a:picLocks noChangeAspect="1"/>
          </p:cNvPicPr>
          <p:nvPr/>
        </p:nvPicPr>
        <p:blipFill>
          <a:blip r:embed="rId2" cstate="print"/>
          <a:srcRect l="47031" t="12201" b="43700"/>
          <a:stretch>
            <a:fillRect/>
          </a:stretch>
        </p:blipFill>
        <p:spPr>
          <a:xfrm>
            <a:off x="0" y="161038"/>
            <a:ext cx="5688632" cy="6696962"/>
          </a:xfrm>
          <a:prstGeom prst="rect">
            <a:avLst/>
          </a:prstGeom>
        </p:spPr>
      </p:pic>
      <p:sp>
        <p:nvSpPr>
          <p:cNvPr id="2" name="CasellaDiTesto 1"/>
          <p:cNvSpPr txBox="1"/>
          <p:nvPr/>
        </p:nvSpPr>
        <p:spPr>
          <a:xfrm>
            <a:off x="0" y="4149080"/>
            <a:ext cx="9144000" cy="769441"/>
          </a:xfrm>
          <a:prstGeom prst="rect">
            <a:avLst/>
          </a:prstGeom>
          <a:noFill/>
        </p:spPr>
        <p:txBody>
          <a:bodyPr wrap="square" rtlCol="0">
            <a:spAutoFit/>
          </a:bodyPr>
          <a:lstStyle/>
          <a:p>
            <a:r>
              <a:rPr lang="it-IT" sz="4400" dirty="0" smtClean="0"/>
              <a:t>la costituzione di una “distanza critica”</a:t>
            </a:r>
            <a:endParaRPr lang="it-IT" sz="4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gregotti_001.jpg"/>
          <p:cNvPicPr>
            <a:picLocks noChangeAspect="1"/>
          </p:cNvPicPr>
          <p:nvPr/>
        </p:nvPicPr>
        <p:blipFill>
          <a:blip r:embed="rId3" cstate="print"/>
          <a:srcRect l="34449" t="3801" r="5458" b="35300"/>
          <a:stretch>
            <a:fillRect/>
          </a:stretch>
        </p:blipFill>
        <p:spPr>
          <a:xfrm>
            <a:off x="4355976" y="-3334"/>
            <a:ext cx="4788024" cy="6861334"/>
          </a:xfrm>
          <a:prstGeom prst="rect">
            <a:avLst/>
          </a:prstGeom>
        </p:spPr>
      </p:pic>
      <p:sp>
        <p:nvSpPr>
          <p:cNvPr id="3" name="CasellaDiTesto 2"/>
          <p:cNvSpPr txBox="1"/>
          <p:nvPr/>
        </p:nvSpPr>
        <p:spPr>
          <a:xfrm>
            <a:off x="0" y="0"/>
            <a:ext cx="4355976" cy="7294305"/>
          </a:xfrm>
          <a:prstGeom prst="rect">
            <a:avLst/>
          </a:prstGeom>
          <a:noFill/>
        </p:spPr>
        <p:txBody>
          <a:bodyPr wrap="square" rtlCol="0">
            <a:spAutoFit/>
          </a:bodyPr>
          <a:lstStyle/>
          <a:p>
            <a:r>
              <a:rPr lang="it-IT" dirty="0" smtClean="0"/>
              <a:t>“..due atteggiamenti completamente diversi. </a:t>
            </a:r>
          </a:p>
          <a:p>
            <a:r>
              <a:rPr lang="it-IT" dirty="0" smtClean="0"/>
              <a:t>Uno, che io ritengo essere l’atteggiamento tipico della modernità, è quello della costruzione di una distanza critica dalla realtà che mantiene il rapporto con la realtà stessa quale fondamento di una possibilità diversa, nuova di quello  che  noi chiamiamo “progetto”. ..Bisogna trovare una regola, con la possibilità eventualmente di violarla.</a:t>
            </a:r>
          </a:p>
          <a:p>
            <a:r>
              <a:rPr lang="it-IT" dirty="0" err="1" smtClean="0"/>
              <a:t>…L</a:t>
            </a:r>
            <a:r>
              <a:rPr lang="it-IT" dirty="0" smtClean="0"/>
              <a:t>’altro atteggiamento invece, è quello di un progetto volto  al rispecchiamento dell’esistente  e che accetta di considerare positiva la cultura che attraversiamo: la cultura del capitalismo finanziario globale …”</a:t>
            </a:r>
          </a:p>
          <a:p>
            <a:endParaRPr lang="it-IT" dirty="0" smtClean="0"/>
          </a:p>
          <a:p>
            <a:r>
              <a:rPr lang="it-IT" dirty="0" err="1" smtClean="0"/>
              <a:t>…Possiamo</a:t>
            </a:r>
            <a:r>
              <a:rPr lang="it-IT" dirty="0" smtClean="0"/>
              <a:t> lavorare nei termini delle nostre possibilità, si tratti di un progetto di città o di una piccola architettura, dando significato a ciò che facciamo, un significato non di adesione ma di critica a quello che c’è.”</a:t>
            </a:r>
          </a:p>
          <a:p>
            <a:endParaRPr lang="it-IT" sz="1400" dirty="0" smtClean="0"/>
          </a:p>
          <a:p>
            <a:r>
              <a:rPr lang="it-IT" sz="1400" dirty="0" smtClean="0"/>
              <a:t> (V.G., </a:t>
            </a:r>
            <a:r>
              <a:rPr lang="it-IT" sz="1400" i="1" dirty="0" smtClean="0"/>
              <a:t>La città pubblica</a:t>
            </a:r>
            <a:r>
              <a:rPr lang="it-IT" sz="1400" dirty="0" smtClean="0"/>
              <a:t>, </a:t>
            </a:r>
          </a:p>
          <a:p>
            <a:r>
              <a:rPr lang="it-IT" sz="1400" dirty="0" err="1" smtClean="0"/>
              <a:t>ass</a:t>
            </a:r>
            <a:r>
              <a:rPr lang="it-IT" sz="1400" dirty="0" smtClean="0"/>
              <a:t>. la </a:t>
            </a:r>
            <a:r>
              <a:rPr lang="it-IT" sz="1400" dirty="0" err="1" smtClean="0"/>
              <a:t>cittàcomplessa</a:t>
            </a:r>
            <a:r>
              <a:rPr lang="it-IT" sz="1400" dirty="0" smtClean="0"/>
              <a:t>/incontri a </a:t>
            </a:r>
            <a:r>
              <a:rPr lang="it-IT" sz="1400" dirty="0" err="1" smtClean="0"/>
              <a:t>Pordenonelegge.it</a:t>
            </a:r>
            <a:r>
              <a:rPr lang="it-IT" sz="1400" dirty="0" smtClean="0"/>
              <a:t> , </a:t>
            </a:r>
            <a:r>
              <a:rPr lang="it-IT" sz="1400" dirty="0" err="1" smtClean="0"/>
              <a:t>Giavedoni</a:t>
            </a:r>
            <a:r>
              <a:rPr lang="it-IT" sz="1400" dirty="0" smtClean="0"/>
              <a:t> ed., 2012) </a:t>
            </a:r>
          </a:p>
          <a:p>
            <a:endParaRPr lang="it-IT" dirty="0" smtClean="0"/>
          </a:p>
          <a:p>
            <a:endParaRPr lang="it-IT" dirty="0"/>
          </a:p>
        </p:txBody>
      </p:sp>
      <p:sp>
        <p:nvSpPr>
          <p:cNvPr id="4" name="CasellaDiTesto 3"/>
          <p:cNvSpPr txBox="1"/>
          <p:nvPr/>
        </p:nvSpPr>
        <p:spPr>
          <a:xfrm>
            <a:off x="4499992" y="2348880"/>
            <a:ext cx="2808312" cy="261610"/>
          </a:xfrm>
          <a:prstGeom prst="rect">
            <a:avLst/>
          </a:prstGeom>
          <a:noFill/>
        </p:spPr>
        <p:txBody>
          <a:bodyPr wrap="square" rtlCol="0">
            <a:spAutoFit/>
          </a:bodyPr>
          <a:lstStyle/>
          <a:p>
            <a:r>
              <a:rPr lang="it-IT" sz="1100" dirty="0" smtClean="0">
                <a:latin typeface="Arial" pitchFamily="34" charset="0"/>
                <a:cs typeface="Arial" pitchFamily="34" charset="0"/>
              </a:rPr>
              <a:t>1973, Università della Calabria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39552" y="836712"/>
            <a:ext cx="7704856" cy="3831818"/>
          </a:xfrm>
          <a:prstGeom prst="rect">
            <a:avLst/>
          </a:prstGeom>
          <a:noFill/>
        </p:spPr>
        <p:txBody>
          <a:bodyPr wrap="square" rtlCol="0">
            <a:spAutoFit/>
          </a:bodyPr>
          <a:lstStyle/>
          <a:p>
            <a:pPr marL="354013" indent="-354013">
              <a:lnSpc>
                <a:spcPct val="150000"/>
              </a:lnSpc>
              <a:buFont typeface="Arial" pitchFamily="34" charset="0"/>
              <a:buChar char="•"/>
            </a:pPr>
            <a:r>
              <a:rPr lang="it-IT" dirty="0" smtClean="0"/>
              <a:t>Vittorio Gregotti, </a:t>
            </a:r>
            <a:r>
              <a:rPr lang="it-IT" i="1" dirty="0" smtClean="0"/>
              <a:t>La città visibile. Progettare e costruire la città</a:t>
            </a:r>
            <a:r>
              <a:rPr lang="it-IT" dirty="0" smtClean="0"/>
              <a:t>,  Einaudi ed., 1993 (biblioteca);</a:t>
            </a:r>
          </a:p>
          <a:p>
            <a:pPr marL="354013" indent="-354013">
              <a:lnSpc>
                <a:spcPct val="150000"/>
              </a:lnSpc>
              <a:buFont typeface="Arial" pitchFamily="34" charset="0"/>
              <a:buChar char="•"/>
            </a:pPr>
            <a:r>
              <a:rPr lang="it-IT" dirty="0" smtClean="0"/>
              <a:t>Vittorio Gregotti, </a:t>
            </a:r>
            <a:r>
              <a:rPr lang="it-IT" i="1" dirty="0" smtClean="0"/>
              <a:t>Una lezione di architettura</a:t>
            </a:r>
            <a:r>
              <a:rPr lang="it-IT" dirty="0" smtClean="0"/>
              <a:t>, Feltrinelli, </a:t>
            </a:r>
            <a:r>
              <a:rPr lang="it-IT" dirty="0" err="1" smtClean="0"/>
              <a:t>MI</a:t>
            </a:r>
            <a:r>
              <a:rPr lang="it-IT" dirty="0" smtClean="0"/>
              <a:t>, 2009;</a:t>
            </a:r>
          </a:p>
          <a:p>
            <a:pPr marL="354013" indent="-354013">
              <a:lnSpc>
                <a:spcPct val="150000"/>
              </a:lnSpc>
              <a:buFont typeface="Arial" pitchFamily="34" charset="0"/>
              <a:buChar char="•"/>
            </a:pPr>
            <a:r>
              <a:rPr lang="it-IT" dirty="0" smtClean="0"/>
              <a:t>Vittorio Gregotti, </a:t>
            </a:r>
            <a:r>
              <a:rPr lang="it-IT" i="1" dirty="0" smtClean="0"/>
              <a:t>La città pubblica</a:t>
            </a:r>
            <a:r>
              <a:rPr lang="it-IT" dirty="0" smtClean="0"/>
              <a:t>, associazione la </a:t>
            </a:r>
            <a:r>
              <a:rPr lang="it-IT" dirty="0" err="1" smtClean="0"/>
              <a:t>cittàcomplessa</a:t>
            </a:r>
            <a:r>
              <a:rPr lang="it-IT" dirty="0" smtClean="0"/>
              <a:t>/incontri a </a:t>
            </a:r>
            <a:r>
              <a:rPr lang="it-IT" dirty="0" err="1" smtClean="0"/>
              <a:t>Pordenonelegge.it</a:t>
            </a:r>
            <a:r>
              <a:rPr lang="it-IT" dirty="0" smtClean="0"/>
              <a:t> , </a:t>
            </a:r>
            <a:r>
              <a:rPr lang="it-IT" dirty="0" err="1" smtClean="0"/>
              <a:t>Giavedoni</a:t>
            </a:r>
            <a:r>
              <a:rPr lang="it-IT" dirty="0" smtClean="0"/>
              <a:t> ed., 2012;</a:t>
            </a:r>
          </a:p>
          <a:p>
            <a:endParaRPr lang="it-IT" dirty="0" smtClean="0"/>
          </a:p>
          <a:p>
            <a:endParaRPr lang="it-IT" dirty="0" smtClean="0"/>
          </a:p>
          <a:p>
            <a:endParaRPr lang="it-IT" dirty="0" smtClean="0"/>
          </a:p>
          <a:p>
            <a:endParaRPr lang="it-IT" dirty="0" smtClean="0"/>
          </a:p>
          <a:p>
            <a:endParaRPr lang="it-IT" dirty="0" smtClean="0"/>
          </a:p>
          <a:p>
            <a:endParaRPr lang="it-IT" dirty="0"/>
          </a:p>
        </p:txBody>
      </p:sp>
      <p:pic>
        <p:nvPicPr>
          <p:cNvPr id="1026" name="Picture 2" descr="Le orme di Palladio"/>
          <p:cNvPicPr>
            <a:picLocks noChangeAspect="1" noChangeArrowheads="1"/>
          </p:cNvPicPr>
          <p:nvPr/>
        </p:nvPicPr>
        <p:blipFill>
          <a:blip r:embed="rId2" cstate="print"/>
          <a:srcRect/>
          <a:stretch>
            <a:fillRect/>
          </a:stretch>
        </p:blipFill>
        <p:spPr bwMode="auto">
          <a:xfrm>
            <a:off x="5724128" y="2780928"/>
            <a:ext cx="2381250" cy="36385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116632"/>
            <a:ext cx="8784976" cy="6186309"/>
          </a:xfrm>
          <a:prstGeom prst="rect">
            <a:avLst/>
          </a:prstGeom>
          <a:noFill/>
        </p:spPr>
        <p:txBody>
          <a:bodyPr wrap="square" rtlCol="0">
            <a:spAutoFit/>
          </a:bodyPr>
          <a:lstStyle/>
          <a:p>
            <a:r>
              <a:rPr lang="it-IT" b="1" dirty="0" smtClean="0"/>
              <a:t>“… </a:t>
            </a:r>
            <a:r>
              <a:rPr lang="it-IT" dirty="0" smtClean="0"/>
              <a:t>con </a:t>
            </a:r>
            <a:r>
              <a:rPr lang="it-IT" dirty="0"/>
              <a:t>lui è scomparso anche «un saggista, critico, docente, editorialista, polemista, uomo delle istituzioni, che - restando sempre e prima di tutto un architetto - ha fatto la storia della nostra cultura. Concependo l’architettura come una prospettiva sull'intero mondo e sulla intera </a:t>
            </a:r>
            <a:r>
              <a:rPr lang="it-IT" dirty="0" smtClean="0"/>
              <a:t>vita».</a:t>
            </a:r>
            <a:endParaRPr lang="it-IT" dirty="0"/>
          </a:p>
          <a:p>
            <a:r>
              <a:rPr lang="it-IT" dirty="0"/>
              <a:t>Il progetto collettivo e integrale: Vittorio Gregotti al PAC</a:t>
            </a:r>
          </a:p>
          <a:p>
            <a:r>
              <a:rPr lang="it-IT" dirty="0"/>
              <a:t>Dopo la laurea in Gregotti entrò, come prima esperienza, nello studio BBPR. Dal 1953 al 1968 svolse la sua attività in collaborazione con Ludovico </a:t>
            </a:r>
            <a:r>
              <a:rPr lang="it-IT" dirty="0" err="1"/>
              <a:t>Meneghetti</a:t>
            </a:r>
            <a:r>
              <a:rPr lang="it-IT" dirty="0"/>
              <a:t> e Giotto Stoppino. </a:t>
            </a:r>
            <a:endParaRPr lang="it-IT" dirty="0" smtClean="0"/>
          </a:p>
          <a:p>
            <a:r>
              <a:rPr lang="it-IT" dirty="0" smtClean="0"/>
              <a:t>Nel </a:t>
            </a:r>
            <a:r>
              <a:rPr lang="it-IT" dirty="0"/>
              <a:t>1974 fondò la Gregotti Associati di cui è presidente. </a:t>
            </a:r>
            <a:endParaRPr lang="it-IT" dirty="0" smtClean="0"/>
          </a:p>
          <a:p>
            <a:r>
              <a:rPr lang="it-IT" dirty="0" smtClean="0"/>
              <a:t>È </a:t>
            </a:r>
            <a:r>
              <a:rPr lang="it-IT" dirty="0"/>
              <a:t>stato anche docente di Composizione </a:t>
            </a:r>
            <a:r>
              <a:rPr lang="it-IT" dirty="0" smtClean="0"/>
              <a:t>architettonica presso </a:t>
            </a:r>
            <a:r>
              <a:rPr lang="it-IT" dirty="0"/>
              <a:t>l'Istituto Universitario di Architettura di Venezia, ha insegnato nelle Facoltà di Architettura di Milano e Palermo. Nel corso della sua attività accademica è stato anche '</a:t>
            </a:r>
            <a:r>
              <a:rPr lang="it-IT" dirty="0" err="1"/>
              <a:t>visiting</a:t>
            </a:r>
            <a:r>
              <a:rPr lang="it-IT" dirty="0"/>
              <a:t> professor' alle Università di Tokyo, Buenos Aires, San Paolo, Losanna, Harvard, Filadelfia, Princeton, Cambridge (U.K.) e al M.I.T. Tra i suoi numerosi interventi si contano la risistemazione di </a:t>
            </a:r>
            <a:r>
              <a:rPr lang="it-IT" dirty="0" err="1"/>
              <a:t>Potsdamer</a:t>
            </a:r>
            <a:r>
              <a:rPr lang="it-IT" dirty="0"/>
              <a:t> </a:t>
            </a:r>
            <a:r>
              <a:rPr lang="it-IT" dirty="0" err="1"/>
              <a:t>Platz</a:t>
            </a:r>
            <a:r>
              <a:rPr lang="it-IT" dirty="0"/>
              <a:t> a Berlino, i progetti del Teatro degli </a:t>
            </a:r>
            <a:r>
              <a:rPr lang="it-IT" dirty="0" err="1"/>
              <a:t>Arcimboldi</a:t>
            </a:r>
            <a:r>
              <a:rPr lang="it-IT" dirty="0"/>
              <a:t> a Milano, del Gran Teatro Nazionale di Pechino. e della Chiesa di san Massimiliano </a:t>
            </a:r>
            <a:r>
              <a:rPr lang="it-IT" dirty="0" err="1"/>
              <a:t>Kolbe</a:t>
            </a:r>
            <a:r>
              <a:rPr lang="it-IT" dirty="0"/>
              <a:t>, a Bergamo</a:t>
            </a:r>
            <a:r>
              <a:rPr lang="it-IT" dirty="0" smtClean="0"/>
              <a:t>.</a:t>
            </a:r>
          </a:p>
          <a:p>
            <a:endParaRPr lang="it-IT" dirty="0"/>
          </a:p>
          <a:p>
            <a:r>
              <a:rPr lang="it-IT" b="1" dirty="0"/>
              <a:t>Su </a:t>
            </a:r>
            <a:r>
              <a:rPr lang="it-IT" b="1" dirty="0" err="1"/>
              <a:t>Facebook</a:t>
            </a:r>
            <a:r>
              <a:rPr lang="it-IT" b="1" dirty="0"/>
              <a:t> è stata aperta una pagina pubblica in suo ricordo</a:t>
            </a:r>
            <a:r>
              <a:rPr lang="it-IT" dirty="0" smtClean="0"/>
              <a:t>.” </a:t>
            </a:r>
          </a:p>
          <a:p>
            <a:r>
              <a:rPr lang="it-IT" dirty="0" smtClean="0">
                <a:hlinkClick r:id="rId3"/>
              </a:rPr>
              <a:t>https://www.ilsole24ore.com/art/morto-vittorio-gregotti-maestro-del-architettura-novecento-ADypWUD</a:t>
            </a:r>
            <a:endParaRPr lang="it-IT" dirty="0" smtClean="0"/>
          </a:p>
          <a:p>
            <a:endParaRPr lang="it-IT" dirty="0" smtClean="0"/>
          </a:p>
          <a:p>
            <a:endParaRPr lang="it-IT" dirty="0" smtClean="0"/>
          </a:p>
          <a:p>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476672"/>
            <a:ext cx="8352928" cy="5770811"/>
          </a:xfrm>
          <a:prstGeom prst="rect">
            <a:avLst/>
          </a:prstGeom>
          <a:noFill/>
        </p:spPr>
        <p:txBody>
          <a:bodyPr wrap="square" rtlCol="0">
            <a:spAutoFit/>
          </a:bodyPr>
          <a:lstStyle/>
          <a:p>
            <a:r>
              <a:rPr lang="it-IT" dirty="0" smtClean="0"/>
              <a:t>Gli studi sulla città 1963-’69 </a:t>
            </a:r>
          </a:p>
          <a:p>
            <a:endParaRPr lang="it-IT" dirty="0" smtClean="0"/>
          </a:p>
          <a:p>
            <a:endParaRPr lang="it-IT" dirty="0" smtClean="0"/>
          </a:p>
          <a:p>
            <a:pPr marL="342900" indent="-342900"/>
            <a:r>
              <a:rPr lang="it-IT" dirty="0" smtClean="0"/>
              <a:t>Il filone strutturalista</a:t>
            </a:r>
          </a:p>
          <a:p>
            <a:pPr marL="342900" indent="-342900"/>
            <a:r>
              <a:rPr lang="it-IT" dirty="0" smtClean="0"/>
              <a:t>1966, tre testi: Vittorio Gregotti, </a:t>
            </a:r>
            <a:r>
              <a:rPr lang="it-IT" i="1" dirty="0" smtClean="0"/>
              <a:t>Il territorio dell’architettura, </a:t>
            </a:r>
            <a:r>
              <a:rPr lang="it-IT" dirty="0" smtClean="0"/>
              <a:t>Carlo </a:t>
            </a:r>
            <a:r>
              <a:rPr lang="it-IT" dirty="0" err="1" smtClean="0"/>
              <a:t>Aymonino</a:t>
            </a:r>
            <a:r>
              <a:rPr lang="it-IT" dirty="0" smtClean="0"/>
              <a:t>, </a:t>
            </a:r>
            <a:r>
              <a:rPr lang="it-IT" i="1" dirty="0" err="1" smtClean="0"/>
              <a:t>ll</a:t>
            </a:r>
            <a:r>
              <a:rPr lang="it-IT" i="1" dirty="0" smtClean="0"/>
              <a:t> significato della città</a:t>
            </a:r>
            <a:r>
              <a:rPr lang="it-IT" dirty="0" smtClean="0"/>
              <a:t>, Aldo Rossi, </a:t>
            </a:r>
            <a:r>
              <a:rPr lang="it-IT" i="1" dirty="0" smtClean="0"/>
              <a:t>L’architettura della città, </a:t>
            </a:r>
            <a:r>
              <a:rPr lang="it-IT" dirty="0" smtClean="0"/>
              <a:t>libri di “esplorazione” che cercano le strutture profonde dei fenomeni urbani:  per Gregotti si può ricostruire il significato profondo delle città attraverso la scoperta di alcuni caratteri invisibili che stanno sotto la superficie delle cose.</a:t>
            </a:r>
          </a:p>
          <a:p>
            <a:pPr marL="342900" indent="-342900"/>
            <a:r>
              <a:rPr lang="it-IT" dirty="0" smtClean="0"/>
              <a:t>“</a:t>
            </a:r>
            <a:r>
              <a:rPr lang="it-IT" dirty="0" err="1" smtClean="0"/>
              <a:t>…la</a:t>
            </a:r>
            <a:r>
              <a:rPr lang="it-IT" dirty="0" smtClean="0"/>
              <a:t> necessità di esplorare la città invisibile, diversa tanto da quella utopica di Italo Calvino quanto da quella </a:t>
            </a:r>
            <a:r>
              <a:rPr lang="it-IT" dirty="0" err="1" smtClean="0"/>
              <a:t>distopica</a:t>
            </a:r>
            <a:r>
              <a:rPr lang="it-IT" dirty="0" smtClean="0"/>
              <a:t> del Superstudio, poiché frutto </a:t>
            </a:r>
            <a:r>
              <a:rPr lang="it-IT" dirty="0" err="1" smtClean="0"/>
              <a:t>–sull</a:t>
            </a:r>
            <a:r>
              <a:rPr lang="it-IT" dirty="0" smtClean="0"/>
              <a:t>’esempio del magistero esercitato con grande perizia anche letteraria da </a:t>
            </a:r>
            <a:r>
              <a:rPr lang="it-IT" dirty="0" err="1" smtClean="0"/>
              <a:t>Aymonino</a:t>
            </a:r>
            <a:r>
              <a:rPr lang="it-IT" dirty="0" smtClean="0"/>
              <a:t>, Gregotti e Rossi – dell’osservazione della città «come luogo vitale e abitato; (…) come palinsesto di epoche e di simboli; (…) come spazio economico e come luogo di proiezione dell’immaginario collettivo e delle memorie individuali» </a:t>
            </a:r>
            <a:r>
              <a:rPr lang="it-IT" sz="900" dirty="0" smtClean="0"/>
              <a:t>(</a:t>
            </a:r>
            <a:r>
              <a:rPr lang="it-IT" sz="900" dirty="0" smtClean="0">
                <a:hlinkClick r:id="rId2"/>
              </a:rPr>
              <a:t>https://www.quodlibet.it/libro/9788874626953</a:t>
            </a:r>
            <a:r>
              <a:rPr lang="it-IT" sz="900" dirty="0" smtClean="0"/>
              <a:t>)</a:t>
            </a:r>
          </a:p>
          <a:p>
            <a:pPr marL="342900" indent="-342900"/>
            <a:endParaRPr lang="it-IT" dirty="0" smtClean="0"/>
          </a:p>
          <a:p>
            <a:pPr marL="342900" indent="-342900"/>
            <a:r>
              <a:rPr lang="it-IT" dirty="0" smtClean="0"/>
              <a:t>Per approfondire: </a:t>
            </a:r>
          </a:p>
          <a:p>
            <a:pPr marL="342900" indent="-342900"/>
            <a:r>
              <a:rPr lang="it-IT" dirty="0" smtClean="0"/>
              <a:t>S. Boeri, </a:t>
            </a:r>
            <a:r>
              <a:rPr lang="it-IT" i="1" dirty="0" smtClean="0"/>
              <a:t>La città scritta, Carlo </a:t>
            </a:r>
            <a:r>
              <a:rPr lang="it-IT" i="1" dirty="0" err="1" smtClean="0"/>
              <a:t>Aymonino</a:t>
            </a:r>
            <a:r>
              <a:rPr lang="it-IT" i="1" dirty="0" smtClean="0"/>
              <a:t>, Vittorio Gregotti, Aldo Rossi, Bernardo Secchi, Giancarlo De Carlo</a:t>
            </a:r>
            <a:r>
              <a:rPr lang="it-IT" dirty="0" smtClean="0"/>
              <a:t>,  </a:t>
            </a:r>
            <a:r>
              <a:rPr lang="it-IT" dirty="0" err="1" smtClean="0"/>
              <a:t>Quodlibet</a:t>
            </a:r>
            <a:r>
              <a:rPr lang="it-IT" dirty="0" smtClean="0"/>
              <a:t> habitat ed. ISBN 9788874626953, 2016</a:t>
            </a:r>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4149080"/>
            <a:ext cx="8136904" cy="1323439"/>
          </a:xfrm>
          <a:prstGeom prst="rect">
            <a:avLst/>
          </a:prstGeom>
          <a:noFill/>
        </p:spPr>
        <p:txBody>
          <a:bodyPr wrap="square" rtlCol="0">
            <a:spAutoFit/>
          </a:bodyPr>
          <a:lstStyle/>
          <a:p>
            <a:pPr algn="ctr"/>
            <a:r>
              <a:rPr lang="it-IT" sz="4800" dirty="0" err="1" smtClean="0"/>
              <a:t>Casabella</a:t>
            </a:r>
            <a:r>
              <a:rPr lang="it-IT" sz="4800" dirty="0" smtClean="0"/>
              <a:t> 516 1985</a:t>
            </a:r>
          </a:p>
          <a:p>
            <a:pPr algn="ctr"/>
            <a:r>
              <a:rPr lang="it-IT" sz="3200" dirty="0" smtClean="0"/>
              <a:t>Dall’editoriale di Vittorio Gregotti</a:t>
            </a:r>
            <a:endParaRPr lang="it-IT" sz="3200" dirty="0"/>
          </a:p>
        </p:txBody>
      </p:sp>
      <p:sp>
        <p:nvSpPr>
          <p:cNvPr id="3" name="Rettangolo 2"/>
          <p:cNvSpPr/>
          <p:nvPr/>
        </p:nvSpPr>
        <p:spPr>
          <a:xfrm>
            <a:off x="179512" y="1124744"/>
            <a:ext cx="8568952" cy="830997"/>
          </a:xfrm>
          <a:prstGeom prst="rect">
            <a:avLst/>
          </a:prstGeom>
        </p:spPr>
        <p:txBody>
          <a:bodyPr wrap="square">
            <a:spAutoFit/>
          </a:bodyPr>
          <a:lstStyle/>
          <a:p>
            <a:pPr lvl="0" algn="ctr">
              <a:spcBef>
                <a:spcPct val="20000"/>
              </a:spcBef>
              <a:defRPr/>
            </a:pPr>
            <a:r>
              <a:rPr lang="it-IT" sz="4800" dirty="0" smtClean="0">
                <a:solidFill>
                  <a:srgbClr val="FF0000"/>
                </a:solidFill>
                <a:latin typeface="Arial Black" pitchFamily="34" charset="0"/>
                <a:cs typeface="Arial" pitchFamily="34" charset="0"/>
              </a:rPr>
              <a:t>10 buoni consigli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sabella 516 1985_001_Pagina_02.jpg"/>
          <p:cNvPicPr>
            <a:picLocks noChangeAspect="1"/>
          </p:cNvPicPr>
          <p:nvPr/>
        </p:nvPicPr>
        <p:blipFill>
          <a:blip r:embed="rId2" cstate="print"/>
          <a:srcRect l="2751" t="18917" r="71262" b="51110"/>
          <a:stretch>
            <a:fillRect/>
          </a:stretch>
        </p:blipFill>
        <p:spPr>
          <a:xfrm>
            <a:off x="971600" y="620688"/>
            <a:ext cx="7200800" cy="58915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964488" cy="4708981"/>
          </a:xfrm>
          <a:prstGeom prst="rect">
            <a:avLst/>
          </a:prstGeom>
        </p:spPr>
        <p:txBody>
          <a:bodyPr wrap="square">
            <a:spAutoFit/>
          </a:bodyPr>
          <a:lstStyle/>
          <a:p>
            <a:pPr algn="ctr"/>
            <a:r>
              <a:rPr lang="it-IT" sz="4800" dirty="0" smtClean="0">
                <a:latin typeface="Arial Black" pitchFamily="34" charset="0"/>
              </a:rPr>
              <a:t>(1) </a:t>
            </a:r>
          </a:p>
          <a:p>
            <a:endParaRPr lang="it-IT" sz="2800" dirty="0" smtClean="0">
              <a:latin typeface="Arial" pitchFamily="34" charset="0"/>
              <a:cs typeface="Arial" pitchFamily="34" charset="0"/>
            </a:endParaRPr>
          </a:p>
          <a:p>
            <a:r>
              <a:rPr lang="it-IT" sz="2800" dirty="0" smtClean="0">
                <a:latin typeface="Arial" pitchFamily="34" charset="0"/>
                <a:cs typeface="Arial" pitchFamily="34" charset="0"/>
              </a:rPr>
              <a:t>Cercate di non essere originali, né tanto meno “artisti” per volontà a priori: poiché il nostro obiettivo è</a:t>
            </a:r>
          </a:p>
          <a:p>
            <a:r>
              <a:rPr lang="it-IT" sz="2800" dirty="0" smtClean="0">
                <a:latin typeface="Arial" pitchFamily="34" charset="0"/>
                <a:cs typeface="Arial" pitchFamily="34" charset="0"/>
              </a:rPr>
              <a:t>di </a:t>
            </a:r>
            <a:r>
              <a:rPr lang="it-IT" sz="2800" b="1" dirty="0" smtClean="0">
                <a:latin typeface="Arial" pitchFamily="34" charset="0"/>
                <a:cs typeface="Arial" pitchFamily="34" charset="0"/>
              </a:rPr>
              <a:t>lunga durata</a:t>
            </a:r>
            <a:r>
              <a:rPr lang="it-IT" sz="2800" dirty="0" smtClean="0">
                <a:latin typeface="Arial" pitchFamily="34" charset="0"/>
                <a:cs typeface="Arial" pitchFamily="34" charset="0"/>
              </a:rPr>
              <a:t>, dobbiamo fare cose che appaiono come fossero sempre state. </a:t>
            </a:r>
          </a:p>
          <a:p>
            <a:r>
              <a:rPr lang="it-IT" sz="2800" dirty="0" smtClean="0">
                <a:latin typeface="Arial" pitchFamily="34" charset="0"/>
                <a:cs typeface="Arial" pitchFamily="34" charset="0"/>
              </a:rPr>
              <a:t>Questa operazione non si può pensare che sia in qualche modo naturale; al contrario essa è riconquistata con un </a:t>
            </a:r>
            <a:r>
              <a:rPr lang="it-IT" sz="2800" b="1" dirty="0" smtClean="0">
                <a:latin typeface="Arial" pitchFamily="34" charset="0"/>
                <a:cs typeface="Arial" pitchFamily="34" charset="0"/>
              </a:rPr>
              <a:t>lungo, complesso e tenace lavoro creativo su tutti i materiali del progetto</a:t>
            </a:r>
            <a:r>
              <a:rPr lang="it-IT" sz="2800" dirty="0" smtClean="0">
                <a:latin typeface="Arial" pitchFamily="34" charset="0"/>
                <a:cs typeface="Arial" pitchFamily="34" charset="0"/>
              </a:rPr>
              <a:t>;</a:t>
            </a:r>
            <a:endParaRPr lang="it-IT" sz="28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964488" cy="4708981"/>
          </a:xfrm>
          <a:prstGeom prst="rect">
            <a:avLst/>
          </a:prstGeom>
        </p:spPr>
        <p:txBody>
          <a:bodyPr wrap="square">
            <a:spAutoFit/>
          </a:bodyPr>
          <a:lstStyle/>
          <a:p>
            <a:pPr algn="ctr"/>
            <a:r>
              <a:rPr lang="it-IT" sz="4800" dirty="0" smtClean="0">
                <a:latin typeface="Arial Black" pitchFamily="34" charset="0"/>
              </a:rPr>
              <a:t>(2) </a:t>
            </a:r>
          </a:p>
          <a:p>
            <a:endParaRPr lang="it-IT" sz="2800" dirty="0" smtClean="0">
              <a:latin typeface="Arial" pitchFamily="34" charset="0"/>
              <a:cs typeface="Arial" pitchFamily="34" charset="0"/>
            </a:endParaRPr>
          </a:p>
          <a:p>
            <a:r>
              <a:rPr lang="it-IT" sz="2800" dirty="0" smtClean="0"/>
              <a:t>Bisogna star lontani da ogni preoccupazione a priori di linguaggio espressivo riconoscibile. Esso verrà</a:t>
            </a:r>
          </a:p>
          <a:p>
            <a:r>
              <a:rPr lang="it-IT" sz="2800" dirty="0" smtClean="0"/>
              <a:t>dopo e sarà ciò che noi siamo stati lungo tutto il processo di progettazione. Come in ogni periodo</a:t>
            </a:r>
          </a:p>
          <a:p>
            <a:r>
              <a:rPr lang="it-IT" sz="2800" dirty="0" smtClean="0"/>
              <a:t>eclettico il linguaggio è una pessima porta di entrata per il progetto. Ha perso ogni possibilità di stabilire</a:t>
            </a:r>
          </a:p>
          <a:p>
            <a:r>
              <a:rPr lang="it-IT" sz="2800" dirty="0" smtClean="0"/>
              <a:t>da solo differenze significative, anche se è solo attraverso di esso che si può parlare</a:t>
            </a:r>
            <a:r>
              <a:rPr lang="it-IT" sz="2800" dirty="0" smtClean="0">
                <a:latin typeface="Arial" pitchFamily="34" charset="0"/>
                <a:cs typeface="Arial" pitchFamily="34" charset="0"/>
              </a:rPr>
              <a:t>;</a:t>
            </a:r>
            <a:endParaRPr lang="it-IT" sz="28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964488" cy="3847207"/>
          </a:xfrm>
          <a:prstGeom prst="rect">
            <a:avLst/>
          </a:prstGeom>
        </p:spPr>
        <p:txBody>
          <a:bodyPr wrap="square">
            <a:spAutoFit/>
          </a:bodyPr>
          <a:lstStyle/>
          <a:p>
            <a:pPr algn="ctr"/>
            <a:r>
              <a:rPr lang="it-IT" sz="4800" dirty="0" smtClean="0">
                <a:latin typeface="Arial Black" pitchFamily="34" charset="0"/>
              </a:rPr>
              <a:t>(3) </a:t>
            </a:r>
          </a:p>
          <a:p>
            <a:endParaRPr lang="it-IT" sz="2800" dirty="0" smtClean="0">
              <a:latin typeface="Arial" pitchFamily="34" charset="0"/>
              <a:cs typeface="Arial" pitchFamily="34" charset="0"/>
            </a:endParaRPr>
          </a:p>
          <a:p>
            <a:r>
              <a:rPr lang="it-IT" sz="2800" dirty="0" smtClean="0"/>
              <a:t>Non bisogna farsi illusioni né sul valore “universale” delle nostre teorie né sulla trasferibilità di modelli e metodi. </a:t>
            </a:r>
          </a:p>
          <a:p>
            <a:r>
              <a:rPr lang="it-IT" sz="2800" dirty="0" smtClean="0"/>
              <a:t>Ogni caso offre una verità specifica da ricercare e anche un ricominciamento, una fondazione tecnica precisa. </a:t>
            </a:r>
          </a:p>
          <a:p>
            <a:r>
              <a:rPr lang="it-IT" sz="2800" dirty="0" smtClean="0"/>
              <a:t>Pratica e teoria sono, ancor più di un tempo, due facce del progetto reciprocamente indispensabili</a:t>
            </a:r>
            <a:r>
              <a:rPr lang="it-IT" sz="2800" dirty="0" smtClean="0">
                <a:latin typeface="Arial" pitchFamily="34" charset="0"/>
                <a:cs typeface="Arial" pitchFamily="34" charset="0"/>
              </a:rPr>
              <a:t>;</a:t>
            </a:r>
            <a:endParaRPr lang="it-IT" sz="28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1613</Words>
  <Application>Microsoft Office PowerPoint</Application>
  <PresentationFormat>Presentazione su schermo (4:3)</PresentationFormat>
  <Paragraphs>138</Paragraphs>
  <Slides>23</Slides>
  <Notes>2</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paola</dc:creator>
  <cp:lastModifiedBy>paola</cp:lastModifiedBy>
  <cp:revision>58</cp:revision>
  <dcterms:created xsi:type="dcterms:W3CDTF">2020-03-17T16:57:50Z</dcterms:created>
  <dcterms:modified xsi:type="dcterms:W3CDTF">2020-03-20T11:47:10Z</dcterms:modified>
</cp:coreProperties>
</file>