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55"/>
  </p:notesMasterIdLst>
  <p:sldIdLst>
    <p:sldId id="280" r:id="rId3"/>
    <p:sldId id="281" r:id="rId4"/>
    <p:sldId id="282" r:id="rId5"/>
    <p:sldId id="395" r:id="rId6"/>
    <p:sldId id="283" r:id="rId7"/>
    <p:sldId id="284" r:id="rId8"/>
    <p:sldId id="285" r:id="rId9"/>
    <p:sldId id="396" r:id="rId10"/>
    <p:sldId id="286" r:id="rId11"/>
    <p:sldId id="287" r:id="rId12"/>
    <p:sldId id="397" r:id="rId13"/>
    <p:sldId id="463" r:id="rId14"/>
    <p:sldId id="288" r:id="rId15"/>
    <p:sldId id="399" r:id="rId16"/>
    <p:sldId id="464" r:id="rId17"/>
    <p:sldId id="400" r:id="rId18"/>
    <p:sldId id="465" r:id="rId19"/>
    <p:sldId id="401" r:id="rId20"/>
    <p:sldId id="462" r:id="rId21"/>
    <p:sldId id="409" r:id="rId22"/>
    <p:sldId id="290" r:id="rId23"/>
    <p:sldId id="403" r:id="rId24"/>
    <p:sldId id="291" r:id="rId25"/>
    <p:sldId id="404" r:id="rId26"/>
    <p:sldId id="293" r:id="rId27"/>
    <p:sldId id="292" r:id="rId28"/>
    <p:sldId id="405" r:id="rId29"/>
    <p:sldId id="294" r:id="rId30"/>
    <p:sldId id="296" r:id="rId31"/>
    <p:sldId id="406" r:id="rId32"/>
    <p:sldId id="466" r:id="rId33"/>
    <p:sldId id="407" r:id="rId34"/>
    <p:sldId id="297" r:id="rId35"/>
    <p:sldId id="298" r:id="rId36"/>
    <p:sldId id="408" r:id="rId37"/>
    <p:sldId id="300" r:id="rId38"/>
    <p:sldId id="301" r:id="rId39"/>
    <p:sldId id="303" r:id="rId40"/>
    <p:sldId id="410" r:id="rId41"/>
    <p:sldId id="302" r:id="rId42"/>
    <p:sldId id="305" r:id="rId43"/>
    <p:sldId id="307" r:id="rId44"/>
    <p:sldId id="304" r:id="rId45"/>
    <p:sldId id="467" r:id="rId46"/>
    <p:sldId id="306" r:id="rId47"/>
    <p:sldId id="412" r:id="rId48"/>
    <p:sldId id="411" r:id="rId49"/>
    <p:sldId id="275" r:id="rId50"/>
    <p:sldId id="414" r:id="rId51"/>
    <p:sldId id="416" r:id="rId52"/>
    <p:sldId id="418" r:id="rId53"/>
    <p:sldId id="417" r:id="rId5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54"/>
    <p:restoredTop sz="93631"/>
  </p:normalViewPr>
  <p:slideViewPr>
    <p:cSldViewPr>
      <p:cViewPr varScale="1">
        <p:scale>
          <a:sx n="120" d="100"/>
          <a:sy n="120" d="100"/>
        </p:scale>
        <p:origin x="196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1</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12</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351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DB9966-581F-4C07-A986-202E23AA4550}" type="slidenum">
              <a:rPr lang="it-IT" altLang="it-IT"/>
              <a:pPr/>
              <a:t>13</a:t>
            </a:fld>
            <a:endParaRPr lang="it-IT" altLang="it-IT"/>
          </a:p>
        </p:txBody>
      </p:sp>
      <p:sp>
        <p:nvSpPr>
          <p:cNvPr id="162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DB9966-581F-4C07-A986-202E23AA4550}" type="slidenum">
              <a:rPr lang="it-IT" altLang="it-IT"/>
              <a:pPr/>
              <a:t>15</a:t>
            </a:fld>
            <a:endParaRPr lang="it-IT" altLang="it-IT"/>
          </a:p>
        </p:txBody>
      </p:sp>
      <p:sp>
        <p:nvSpPr>
          <p:cNvPr id="1628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6164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9ADFD18-CC35-42A9-9F4E-373A0F0AE205}" type="slidenum">
              <a:rPr lang="it-IT" altLang="it-IT"/>
              <a:pPr/>
              <a:t>17</a:t>
            </a:fld>
            <a:endParaRPr lang="it-IT" altLang="it-IT"/>
          </a:p>
        </p:txBody>
      </p:sp>
      <p:sp>
        <p:nvSpPr>
          <p:cNvPr id="1638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7290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19</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861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21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23</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25</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26</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28</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2</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E4557D-FD3F-4AC7-A279-8F824A0AD035}" type="slidenum">
              <a:rPr lang="it-IT" altLang="it-IT"/>
              <a:pPr/>
              <a:t>29</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E4557D-FD3F-4AC7-A279-8F824A0AD035}" type="slidenum">
              <a:rPr lang="it-IT" altLang="it-IT"/>
              <a:pPr/>
              <a:t>31</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7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33</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34</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36</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37</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D6DA9BC-7E7B-4A8A-ADBC-7A8A409628A5}" type="slidenum">
              <a:rPr lang="it-IT" altLang="it-IT"/>
              <a:pPr/>
              <a:t>38</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40</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41</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42</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43</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F08F65B-5511-4B99-B18F-E55D387EEB00}" type="slidenum">
              <a:rPr lang="it-IT" altLang="it-IT"/>
              <a:pPr/>
              <a:t>45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51</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4</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CB0ABDA-74D3-49CE-BD34-BCED04A5616E}" type="slidenum">
              <a:rPr lang="it-IT" altLang="it-IT"/>
              <a:pPr/>
              <a:t>5</a:t>
            </a:fld>
            <a:endParaRPr lang="it-IT" altLang="it-IT"/>
          </a:p>
        </p:txBody>
      </p:sp>
      <p:sp>
        <p:nvSpPr>
          <p:cNvPr id="1576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9</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10</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43662932-F570-764F-9E9F-60A6E075B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7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5">
            <a:extLst>
              <a:ext uri="{28A0092B-C50C-407E-A947-70E740481C1C}">
                <a14:useLocalDpi xmlns:a14="http://schemas.microsoft.com/office/drawing/2010/main" val="0"/>
              </a:ext>
            </a:extLst>
          </a:blip>
          <a:srcRect l="4062" t="5617" r="2448" b="14302"/>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pic>
        <p:nvPicPr>
          <p:cNvPr id="2" name="Audio 1">
            <a:hlinkClick r:id="" action="ppaction://media"/>
            <a:extLst>
              <a:ext uri="{FF2B5EF4-FFF2-40B4-BE49-F238E27FC236}">
                <a16:creationId xmlns:a16="http://schemas.microsoft.com/office/drawing/2014/main" id="{AF96AA2E-5CE3-0A48-8FA3-406F8E927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6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mc:AlternateContent xmlns:mc="http://schemas.openxmlformats.org/markup-compatibility/2006" xmlns:p14="http://schemas.microsoft.com/office/powerpoint/2010/main">
    <mc:Choice Requires="p14">
      <p:transition spd="slow" p14:dur="2000" advTm="5801"/>
    </mc:Choice>
    <mc:Fallback xmlns="">
      <p:transition spd="slow" advTm="58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5">
            <a:extLst>
              <a:ext uri="{28A0092B-C50C-407E-A947-70E740481C1C}">
                <a14:useLocalDpi xmlns:a14="http://schemas.microsoft.com/office/drawing/2010/main" val="0"/>
              </a:ext>
            </a:extLst>
          </a:blip>
          <a:srcRect l="4062" t="5617" r="2448" b="14302"/>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pic>
        <p:nvPicPr>
          <p:cNvPr id="2" name="Audio 1">
            <a:hlinkClick r:id="" action="ppaction://media"/>
            <a:extLst>
              <a:ext uri="{FF2B5EF4-FFF2-40B4-BE49-F238E27FC236}">
                <a16:creationId xmlns:a16="http://schemas.microsoft.com/office/drawing/2014/main" id="{F00F07C1-4E7C-E544-AA83-73802AC4AD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44811966"/>
      </p:ext>
    </p:extLst>
  </p:cSld>
  <p:clrMapOvr>
    <a:masterClrMapping/>
  </p:clrMapOvr>
  <p:transition spd="med" advTm="6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07504" y="0"/>
            <a:ext cx="8928992" cy="8367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FACCIA STERNOCOSTALE</a:t>
            </a:r>
          </a:p>
        </p:txBody>
      </p:sp>
      <p:pic>
        <p:nvPicPr>
          <p:cNvPr id="36866" name="Picture 2"/>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l="1448" r="1146" b="4008"/>
          <a:stretch>
            <a:fillRect/>
          </a:stretch>
        </p:blipFill>
        <p:spPr bwMode="auto">
          <a:xfrm>
            <a:off x="755577" y="948550"/>
            <a:ext cx="7524824" cy="5795150"/>
          </a:xfrm>
          <a:prstGeom prst="rect">
            <a:avLst/>
          </a:prstGeom>
          <a:noFill/>
          <a:ln>
            <a:noFill/>
          </a:ln>
          <a:effectLst/>
          <a:extLst>
            <a:ext uri="{909E8E84-426E-40DD-AFC4-6F175D3DCCD1}">
              <a14:hiddenFill xmlns:a14="http://schemas.microsoft.com/office/drawing/2010/main">
                <a:blipFill dpi="0" rotWithShape="0">
                  <a:blip>
                    <a:lum bright="-18000" contrast="6000"/>
                  </a:blip>
                  <a:srcRect l="1448" r="1146" b="40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8004DE3-5918-8048-B940-E64D80A900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2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83568"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BASE del CUORE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971600" y="980728"/>
            <a:ext cx="7632848" cy="6093296"/>
          </a:xfrm>
        </p:spPr>
        <p:txBody>
          <a:bodyPr/>
          <a:lstStyle/>
          <a:p>
            <a:r>
              <a:rPr lang="it-IT" b="1" dirty="0">
                <a:solidFill>
                  <a:schemeClr val="tx1"/>
                </a:solidFill>
                <a:latin typeface="Chalkboard" panose="03050602040202020205" pitchFamily="66" charset="77"/>
              </a:rPr>
              <a:t>A livello della BASE, costituita dalle Cavità Superiori del Cuore, denominate ATRII, si osservano le porzioni più prossime al cuore dei Grossi Vasi (Peduncolo Vascolare), che da destra verso sinistra sono VENA CAVA SUPERIORE, AORTA ASCENDENTE e TRONCO ARTERIOSO POLMONARE.</a:t>
            </a:r>
          </a:p>
        </p:txBody>
      </p:sp>
      <p:pic>
        <p:nvPicPr>
          <p:cNvPr id="4" name="Audio 3">
            <a:hlinkClick r:id="" action="ppaction://media"/>
            <a:extLst>
              <a:ext uri="{FF2B5EF4-FFF2-40B4-BE49-F238E27FC236}">
                <a16:creationId xmlns:a16="http://schemas.microsoft.com/office/drawing/2014/main" id="{5BB87BAC-AA2C-9C43-8FDC-A4910D219A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34731958"/>
      </p:ext>
    </p:extLst>
  </p:cSld>
  <p:clrMapOvr>
    <a:masterClrMapping/>
  </p:clrMapOvr>
  <mc:AlternateContent xmlns:mc="http://schemas.openxmlformats.org/markup-compatibility/2006" xmlns:p14="http://schemas.microsoft.com/office/powerpoint/2010/main">
    <mc:Choice Requires="p14">
      <p:transition spd="slow" p14:dur="2000" advTm="7479"/>
    </mc:Choice>
    <mc:Fallback xmlns="">
      <p:transition spd="slow" advTm="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07504" y="0"/>
            <a:ext cx="8928992" cy="8367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FACCIA STERNOCOSTALE</a:t>
            </a:r>
          </a:p>
        </p:txBody>
      </p:sp>
      <p:pic>
        <p:nvPicPr>
          <p:cNvPr id="36866" name="Picture 2"/>
          <p:cNvPicPr>
            <a:picLocks noChangeAspect="1" noChangeArrowheads="1"/>
          </p:cNvPicPr>
          <p:nvPr/>
        </p:nvPicPr>
        <p:blipFill>
          <a:blip r:embed="rId5">
            <a:lum bright="-18000" contrast="6000"/>
            <a:extLst>
              <a:ext uri="{28A0092B-C50C-407E-A947-70E740481C1C}">
                <a14:useLocalDpi xmlns:a14="http://schemas.microsoft.com/office/drawing/2010/main" val="0"/>
              </a:ext>
            </a:extLst>
          </a:blip>
          <a:srcRect l="1448" r="1146" b="4008"/>
          <a:stretch>
            <a:fillRect/>
          </a:stretch>
        </p:blipFill>
        <p:spPr bwMode="auto">
          <a:xfrm>
            <a:off x="755577" y="948550"/>
            <a:ext cx="7524824" cy="5795150"/>
          </a:xfrm>
          <a:prstGeom prst="rect">
            <a:avLst/>
          </a:prstGeom>
          <a:noFill/>
          <a:ln>
            <a:noFill/>
          </a:ln>
          <a:effectLst/>
          <a:extLst>
            <a:ext uri="{909E8E84-426E-40DD-AFC4-6F175D3DCCD1}">
              <a14:hiddenFill xmlns:a14="http://schemas.microsoft.com/office/drawing/2010/main">
                <a:blipFill dpi="0" rotWithShape="0">
                  <a:blip>
                    <a:lum bright="-18000" contrast="6000"/>
                  </a:blip>
                  <a:srcRect l="1448" r="1146" b="40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050C9D2-863D-4643-8F91-1BE2F9B102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87799008"/>
      </p:ext>
    </p:extLst>
  </p:cSld>
  <p:clrMapOvr>
    <a:masterClrMapping/>
  </p:clrMapOvr>
  <p:transition spd="med" advTm="84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STERNO-COSTALE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9209" y="620688"/>
            <a:ext cx="9144000" cy="6093296"/>
          </a:xfrm>
        </p:spPr>
        <p:txBody>
          <a:bodyPr/>
          <a:lstStyle/>
          <a:p>
            <a:r>
              <a:rPr lang="it-IT" sz="2400" b="1" dirty="0" err="1">
                <a:solidFill>
                  <a:schemeClr val="tx1"/>
                </a:solidFill>
                <a:latin typeface="Copperplate" panose="02000504000000020004" pitchFamily="2" charset="77"/>
              </a:rPr>
              <a:t>Puo’</a:t>
            </a:r>
            <a:r>
              <a:rPr lang="it-IT" sz="2400" b="1" dirty="0">
                <a:solidFill>
                  <a:schemeClr val="tx1"/>
                </a:solidFill>
                <a:latin typeface="Copperplate" panose="02000504000000020004" pitchFamily="2" charset="77"/>
              </a:rPr>
              <a:t> essere suddivisa in una Porzione POSTERO-SUPERIORE (di competenza ATRIALE) ed una INFERO-ANTERIORE (di competenza VENTRICOLARE), separate dal SOLCO ATRIO-VENTRICOLARE (o CORONARIO) ANTERIORE. </a:t>
            </a:r>
          </a:p>
          <a:p>
            <a:r>
              <a:rPr lang="it-IT" sz="2400" b="1" dirty="0">
                <a:solidFill>
                  <a:schemeClr val="tx1"/>
                </a:solidFill>
                <a:latin typeface="Copperplate" panose="02000504000000020004" pitchFamily="2" charset="77"/>
              </a:rPr>
              <a:t>Nella porzione ATRIALE la maggior parte dei due atri è coperta dalla presenza del Peduncolo Vascolare. Vi si possono osservare le loro propaggini Antero-Laterali dette AURICOLE.</a:t>
            </a:r>
          </a:p>
          <a:p>
            <a:r>
              <a:rPr lang="it-IT" sz="2400" b="1" dirty="0">
                <a:solidFill>
                  <a:schemeClr val="tx1"/>
                </a:solidFill>
                <a:latin typeface="Copperplate" panose="02000504000000020004" pitchFamily="2" charset="77"/>
              </a:rPr>
              <a:t>Nella Porzione VENTRICOLARE è apprezzabile il SOLCO INTERVENTRICOLARE ANTERIORE, corrispondente al Setto Interventricolare della conformazione interna.</a:t>
            </a:r>
          </a:p>
          <a:p>
            <a:r>
              <a:rPr lang="it-IT" sz="2400" b="1" dirty="0">
                <a:solidFill>
                  <a:schemeClr val="tx1"/>
                </a:solidFill>
                <a:latin typeface="Copperplate" panose="02000504000000020004" pitchFamily="2" charset="77"/>
              </a:rPr>
              <a:t>Circa due terzi sono di competenza del Ventricolo Destro, un terzo del Ventricolo Sinistro.</a:t>
            </a:r>
          </a:p>
        </p:txBody>
      </p:sp>
      <p:pic>
        <p:nvPicPr>
          <p:cNvPr id="4" name="Audio 3">
            <a:hlinkClick r:id="" action="ppaction://media"/>
            <a:extLst>
              <a:ext uri="{FF2B5EF4-FFF2-40B4-BE49-F238E27FC236}">
                <a16:creationId xmlns:a16="http://schemas.microsoft.com/office/drawing/2014/main" id="{6D1ECDCE-F373-F343-8494-18D453060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20021654"/>
      </p:ext>
    </p:extLst>
  </p:cSld>
  <p:clrMapOvr>
    <a:masterClrMapping/>
  </p:clrMapOvr>
  <mc:AlternateContent xmlns:mc="http://schemas.openxmlformats.org/markup-compatibility/2006" xmlns:p14="http://schemas.microsoft.com/office/powerpoint/2010/main">
    <mc:Choice Requires="p14">
      <p:transition spd="slow" p14:dur="2000" advTm="6681"/>
    </mc:Choice>
    <mc:Fallback xmlns="">
      <p:transition spd="slow" advTm="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764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FACCIA  DIAFRAMMATICA</a:t>
            </a:r>
          </a:p>
        </p:txBody>
      </p:sp>
      <p:pic>
        <p:nvPicPr>
          <p:cNvPr id="37890" name="Picture 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1353" b="1578"/>
          <a:stretch>
            <a:fillRect/>
          </a:stretch>
        </p:blipFill>
        <p:spPr bwMode="auto">
          <a:xfrm>
            <a:off x="251520" y="933929"/>
            <a:ext cx="8352927" cy="5833584"/>
          </a:xfrm>
          <a:prstGeom prst="rect">
            <a:avLst/>
          </a:prstGeom>
          <a:noFill/>
          <a:ln>
            <a:noFill/>
          </a:ln>
          <a:effectLst/>
          <a:extLst>
            <a:ext uri="{909E8E84-426E-40DD-AFC4-6F175D3DCCD1}">
              <a14:hiddenFill xmlns:a14="http://schemas.microsoft.com/office/drawing/2010/main">
                <a:blipFill dpi="0" rotWithShape="0">
                  <a:blip>
                    <a:lum bright="-18000" contrast="12000"/>
                  </a:blip>
                  <a:srcRect l="1353" b="157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A10AFF7-26EB-B04E-AEA1-EF4731AD44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74957406"/>
      </p:ext>
    </p:extLst>
  </p:cSld>
  <p:clrMapOvr>
    <a:masterClrMapping/>
  </p:clrMapOvr>
  <p:transition spd="med" advTm="968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DIAFRAMMATICA</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79511" y="620688"/>
            <a:ext cx="8784977" cy="6093296"/>
          </a:xfrm>
        </p:spPr>
        <p:txBody>
          <a:bodyPr/>
          <a:lstStyle/>
          <a:p>
            <a:r>
              <a:rPr lang="it-IT" sz="2400" b="1" dirty="0">
                <a:solidFill>
                  <a:schemeClr val="tx1"/>
                </a:solidFill>
                <a:latin typeface="Comic Sans MS" panose="030F0902030302020204" pitchFamily="66" charset="0"/>
              </a:rPr>
              <a:t>Poggia sul Centro Frenico (o Aponeurotico) del Muscolo Diaframma.</a:t>
            </a:r>
          </a:p>
          <a:p>
            <a:r>
              <a:rPr lang="it-IT" sz="2400" b="1" dirty="0">
                <a:solidFill>
                  <a:schemeClr val="tx1"/>
                </a:solidFill>
                <a:latin typeface="Comic Sans MS" panose="030F0902030302020204" pitchFamily="66" charset="0"/>
              </a:rPr>
              <a:t>Le Porzioni ATRIALE e VENTRICOLARE sono separate dal SOLCO ATRIO-VENTRICOLARE (o CORONARIO) POSTERIORE</a:t>
            </a:r>
          </a:p>
          <a:p>
            <a:r>
              <a:rPr lang="it-IT" sz="2400" b="1" dirty="0">
                <a:solidFill>
                  <a:schemeClr val="tx1"/>
                </a:solidFill>
                <a:latin typeface="Comic Sans MS" panose="030F0902030302020204" pitchFamily="66" charset="0"/>
              </a:rPr>
              <a:t>Nella Porzione ATRIALE si possono osservare le facce posteriori dei due atrii. L’ Atrio Destro, di forma cubica, presenta l’ afferenza delle VENE CAVE SUPERIORE ed INFERIORE e del SENO VENOSO CORONARIO. L’ATRIO SINISTRO l’afferenza delle 4 VENE POLMONARI.</a:t>
            </a:r>
          </a:p>
          <a:p>
            <a:r>
              <a:rPr lang="it-IT" sz="2400" b="1" dirty="0">
                <a:solidFill>
                  <a:schemeClr val="tx1"/>
                </a:solidFill>
                <a:latin typeface="Comic Sans MS" panose="030F0902030302020204" pitchFamily="66" charset="0"/>
              </a:rPr>
              <a:t>Nella PORZIONE VENTRICOLARE è presente il SOLCO INTERVENTRICOLARE POSTERIORE.</a:t>
            </a:r>
          </a:p>
          <a:p>
            <a:r>
              <a:rPr lang="it-IT" sz="2400" b="1" dirty="0">
                <a:solidFill>
                  <a:schemeClr val="tx1"/>
                </a:solidFill>
                <a:latin typeface="Comic Sans MS" panose="030F0902030302020204" pitchFamily="66" charset="0"/>
              </a:rPr>
              <a:t>Prevale la porzione di competenza dell’ Atrio Sinistro (due terzi) rispetto all’ Atrio Destro (un terzo).</a:t>
            </a:r>
          </a:p>
          <a:p>
            <a:endParaRPr lang="it-IT" sz="2400" dirty="0">
              <a:solidFill>
                <a:schemeClr val="tx1"/>
              </a:solidFill>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625E6070-F6D7-6B45-B92C-5B807287FA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45266502"/>
      </p:ext>
    </p:extLst>
  </p:cSld>
  <p:clrMapOvr>
    <a:masterClrMapping/>
  </p:clrMapOvr>
  <mc:AlternateContent xmlns:mc="http://schemas.openxmlformats.org/markup-compatibility/2006" xmlns:p14="http://schemas.microsoft.com/office/powerpoint/2010/main">
    <mc:Choice Requires="p14">
      <p:transition spd="slow" p14:dur="2000" advTm="8503"/>
    </mc:Choice>
    <mc:Fallback xmlns="">
      <p:transition spd="slow" advTm="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5">
            <a:lum bright="-36000" contrast="30000"/>
            <a:extLst>
              <a:ext uri="{28A0092B-C50C-407E-A947-70E740481C1C}">
                <a14:useLocalDpi xmlns:a14="http://schemas.microsoft.com/office/drawing/2010/main" val="0"/>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6">
            <a:lum bright="-30000" contrast="30000"/>
            <a:extLst>
              <a:ext uri="{28A0092B-C50C-407E-A947-70E740481C1C}">
                <a14:useLocalDpi xmlns:a14="http://schemas.microsoft.com/office/drawing/2010/main" val="0"/>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C4ACE8F-D8BE-CD4C-BD48-456F3B1E02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6932575"/>
      </p:ext>
    </p:extLst>
  </p:cSld>
  <p:clrMapOvr>
    <a:masterClrMapping/>
  </p:clrMapOvr>
  <p:transition spd="med" advTm="61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0" y="1196752"/>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pic>
        <p:nvPicPr>
          <p:cNvPr id="2" name="Audio 1">
            <a:hlinkClick r:id="" action="ppaction://media"/>
            <a:extLst>
              <a:ext uri="{FF2B5EF4-FFF2-40B4-BE49-F238E27FC236}">
                <a16:creationId xmlns:a16="http://schemas.microsoft.com/office/drawing/2014/main" id="{2FD13DD3-8A7E-A740-89C0-58512ADE2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53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287524" y="786671"/>
            <a:ext cx="8568952"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pic>
        <p:nvPicPr>
          <p:cNvPr id="4" name="Audio 3">
            <a:hlinkClick r:id="" action="ppaction://media"/>
            <a:extLst>
              <a:ext uri="{FF2B5EF4-FFF2-40B4-BE49-F238E27FC236}">
                <a16:creationId xmlns:a16="http://schemas.microsoft.com/office/drawing/2014/main" id="{59E0BE9F-B81C-524F-A5E6-D0E22776DA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19165284"/>
      </p:ext>
    </p:extLst>
  </p:cSld>
  <p:clrMapOvr>
    <a:masterClrMapping/>
  </p:clrMapOvr>
  <mc:AlternateContent xmlns:mc="http://schemas.openxmlformats.org/markup-compatibility/2006" xmlns:p14="http://schemas.microsoft.com/office/powerpoint/2010/main">
    <mc:Choice Requires="p14">
      <p:transition spd="slow" p14:dur="2000" advTm="6864"/>
    </mc:Choice>
    <mc:Fallback xmlns="">
      <p:transition spd="slow" advTm="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5">
            <a:extLst>
              <a:ext uri="{28A0092B-C50C-407E-A947-70E740481C1C}">
                <a14:useLocalDpi xmlns:a14="http://schemas.microsoft.com/office/drawing/2010/main" val="0"/>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C1856EF-4BE2-E540-ACEC-BF52C21B34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7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323528" y="908720"/>
            <a:ext cx="8820472"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pic>
        <p:nvPicPr>
          <p:cNvPr id="4" name="Audio 3">
            <a:hlinkClick r:id="" action="ppaction://media"/>
            <a:extLst>
              <a:ext uri="{FF2B5EF4-FFF2-40B4-BE49-F238E27FC236}">
                <a16:creationId xmlns:a16="http://schemas.microsoft.com/office/drawing/2014/main" id="{C7A74D69-1797-FA46-8A95-D3A6C6691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3398554"/>
      </p:ext>
    </p:extLst>
  </p:cSld>
  <p:clrMapOvr>
    <a:masterClrMapping/>
  </p:clrMapOvr>
  <mc:AlternateContent xmlns:mc="http://schemas.openxmlformats.org/markup-compatibility/2006" xmlns:p14="http://schemas.microsoft.com/office/powerpoint/2010/main">
    <mc:Choice Requires="p14">
      <p:transition spd="slow" p14:dur="2000" advTm="6748"/>
    </mc:Choice>
    <mc:Fallback xmlns="">
      <p:transition spd="slow" advTm="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5">
            <a:lum bright="-36000" contrast="30000"/>
            <a:extLst>
              <a:ext uri="{28A0092B-C50C-407E-A947-70E740481C1C}">
                <a14:useLocalDpi xmlns:a14="http://schemas.microsoft.com/office/drawing/2010/main" val="0"/>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udio 3">
            <a:hlinkClick r:id="" action="ppaction://media"/>
            <a:extLst>
              <a:ext uri="{FF2B5EF4-FFF2-40B4-BE49-F238E27FC236}">
                <a16:creationId xmlns:a16="http://schemas.microsoft.com/office/drawing/2014/main" id="{240CAB3B-7AF5-254C-A77C-CAC13CAB2F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8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degli ATRII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pperplate" panose="02000504000000020004" pitchFamily="2" charset="77"/>
              </a:rPr>
              <a:t>La parete interna degli atrii si presenta liscia, ad eccezione delle due Porzioni Antero-Laterali (AURICOLE) dove sono presenti i rilievi dei MUSCOLI PETTINATI.</a:t>
            </a:r>
          </a:p>
          <a:p>
            <a:r>
              <a:rPr lang="it-IT" sz="2500" b="1" dirty="0">
                <a:solidFill>
                  <a:schemeClr val="tx1"/>
                </a:solidFill>
                <a:latin typeface="Copperplate" panose="02000504000000020004" pitchFamily="2" charset="77"/>
              </a:rPr>
              <a:t>Sulla PARETE MEDIALE è presente la FOSSA OVALE come residuo del FORAME di BOTALLO della Vita Prenatale. Nell’ ATRIO DESTRO si osservano gli SBOCCHI delle VENE CAVE SUPERIORE, INFERIORE (con VALVOLA di EUSTACHIO) e del SENO VENOSO CORONARIO (con VALVOLA di TEBESIO)</a:t>
            </a:r>
          </a:p>
          <a:p>
            <a:r>
              <a:rPr lang="it-IT" sz="2500" b="1" dirty="0">
                <a:solidFill>
                  <a:schemeClr val="tx1"/>
                </a:solidFill>
                <a:latin typeface="Copperplate" panose="02000504000000020004" pitchFamily="2" charset="77"/>
              </a:rPr>
              <a:t>Nell’ ATRIO SINISTRO, </a:t>
            </a:r>
            <a:r>
              <a:rPr lang="it-IT" sz="2500" b="1" dirty="0" err="1">
                <a:solidFill>
                  <a:schemeClr val="tx1"/>
                </a:solidFill>
                <a:latin typeface="Copperplate" panose="02000504000000020004" pitchFamily="2" charset="77"/>
              </a:rPr>
              <a:t>volumetricamente</a:t>
            </a:r>
            <a:r>
              <a:rPr lang="it-IT" sz="2500" b="1" dirty="0">
                <a:solidFill>
                  <a:schemeClr val="tx1"/>
                </a:solidFill>
                <a:latin typeface="Copperplate" panose="02000504000000020004" pitchFamily="2" charset="77"/>
              </a:rPr>
              <a:t> maggiore, si riscontrano gli sbocchi delle 4 VENE POLMONARI.</a:t>
            </a:r>
          </a:p>
        </p:txBody>
      </p:sp>
      <p:pic>
        <p:nvPicPr>
          <p:cNvPr id="4" name="Audio 3">
            <a:hlinkClick r:id="" action="ppaction://media"/>
            <a:extLst>
              <a:ext uri="{FF2B5EF4-FFF2-40B4-BE49-F238E27FC236}">
                <a16:creationId xmlns:a16="http://schemas.microsoft.com/office/drawing/2014/main" id="{3E4CEB4D-DF0F-D04F-93F4-798C0D623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60386726"/>
      </p:ext>
    </p:extLst>
  </p:cSld>
  <p:clrMapOvr>
    <a:masterClrMapping/>
  </p:clrMapOvr>
  <mc:AlternateContent xmlns:mc="http://schemas.openxmlformats.org/markup-compatibility/2006" xmlns:p14="http://schemas.microsoft.com/office/powerpoint/2010/main">
    <mc:Choice Requires="p14">
      <p:transition spd="slow" p14:dur="2000" advTm="4906"/>
    </mc:Choice>
    <mc:Fallback xmlns="">
      <p:transition spd="slow" advTm="4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5">
            <a:lum bright="-36000" contrast="42000"/>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1A0B89B-81C6-464D-BCCC-915BC8C9DE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2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5">
            <a:lum bright="-36000" contrast="30000"/>
            <a:extLst>
              <a:ext uri="{28A0092B-C50C-407E-A947-70E740481C1C}">
                <a14:useLocalDpi xmlns:a14="http://schemas.microsoft.com/office/drawing/2010/main" val="0"/>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8DA105C2-A44C-0F45-9107-5D026B99E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12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251520" y="908720"/>
            <a:ext cx="8712968"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pic>
        <p:nvPicPr>
          <p:cNvPr id="4" name="Audio 3">
            <a:hlinkClick r:id="" action="ppaction://media"/>
            <a:extLst>
              <a:ext uri="{FF2B5EF4-FFF2-40B4-BE49-F238E27FC236}">
                <a16:creationId xmlns:a16="http://schemas.microsoft.com/office/drawing/2014/main" id="{A767C14D-B1BD-954B-BECC-4DDA0D265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22564881"/>
      </p:ext>
    </p:extLst>
  </p:cSld>
  <p:clrMapOvr>
    <a:masterClrMapping/>
  </p:clrMapOvr>
  <mc:AlternateContent xmlns:mc="http://schemas.openxmlformats.org/markup-compatibility/2006" xmlns:p14="http://schemas.microsoft.com/office/powerpoint/2010/main">
    <mc:Choice Requires="p14">
      <p:transition spd="slow" p14:dur="2000" advTm="8714"/>
    </mc:Choice>
    <mc:Fallback xmlns="">
      <p:transition spd="slow" advTm="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5">
            <a:lum bright="-30000" contrast="30000"/>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07A2609-EE21-B14B-8F4A-1620AA922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5">
            <a:extLst>
              <a:ext uri="{28A0092B-C50C-407E-A947-70E740481C1C}">
                <a14:useLocalDpi xmlns:a14="http://schemas.microsoft.com/office/drawing/2010/main" val="0"/>
              </a:ext>
            </a:extLst>
          </a:blip>
          <a:srcRect l="6905" t="1447" r="5527" b="13126"/>
          <a:stretch>
            <a:fillRect/>
          </a:stretch>
        </p:blipFill>
        <p:spPr bwMode="auto">
          <a:xfrm>
            <a:off x="2016125" y="360363"/>
            <a:ext cx="6119813" cy="6408737"/>
          </a:xfrm>
          <a:prstGeom prst="rect">
            <a:avLst/>
          </a:prstGeom>
          <a:noFill/>
          <a:ln>
            <a:noFill/>
          </a:ln>
          <a:effectLst/>
          <a:extLst>
            <a:ext uri="{909E8E84-426E-40DD-AFC4-6F175D3DCCD1}">
              <a14:hiddenFill xmlns:a14="http://schemas.microsoft.com/office/drawing/2010/main">
                <a:blipFill dpi="0" rotWithShape="0">
                  <a:blip/>
                  <a:srcRect l="6905" t="1447" r="5527"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74E9CBFF-8732-7C47-A4C1-76352392C5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98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5">
            <a:extLst>
              <a:ext uri="{28A0092B-C50C-407E-A947-70E740481C1C}">
                <a14:useLocalDpi xmlns:a14="http://schemas.microsoft.com/office/drawing/2010/main" val="0"/>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7161FDB-85BB-F64F-A43D-BEC0278900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24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Gli Orifizi Atrio-Ventricolari fanno comunicare ciascun Atrio con il rispettivo Ventricolo e sono controllati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pic>
        <p:nvPicPr>
          <p:cNvPr id="4" name="Audio 3">
            <a:hlinkClick r:id="" action="ppaction://media"/>
            <a:extLst>
              <a:ext uri="{FF2B5EF4-FFF2-40B4-BE49-F238E27FC236}">
                <a16:creationId xmlns:a16="http://schemas.microsoft.com/office/drawing/2014/main" id="{93BC4E5D-8534-E94B-B661-B57EB8BCE0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4976625"/>
      </p:ext>
    </p:extLst>
  </p:cSld>
  <p:clrMapOvr>
    <a:masterClrMapping/>
  </p:clrMapOvr>
  <mc:AlternateContent xmlns:mc="http://schemas.openxmlformats.org/markup-compatibility/2006" xmlns:p14="http://schemas.microsoft.com/office/powerpoint/2010/main">
    <mc:Choice Requires="p14">
      <p:transition spd="slow" p14:dur="2000" advTm="6447"/>
    </mc:Choice>
    <mc:Fallback xmlns="">
      <p:transition spd="slow" advTm="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5">
            <a:extLst>
              <a:ext uri="{28A0092B-C50C-407E-A947-70E740481C1C}">
                <a14:useLocalDpi xmlns:a14="http://schemas.microsoft.com/office/drawing/2010/main" val="0"/>
              </a:ext>
            </a:extLst>
          </a:blip>
          <a:srcRect l="6905" t="1447" r="5527" b="13126"/>
          <a:stretch>
            <a:fillRect/>
          </a:stretch>
        </p:blipFill>
        <p:spPr bwMode="auto">
          <a:xfrm>
            <a:off x="2016125" y="360363"/>
            <a:ext cx="6119813" cy="6408737"/>
          </a:xfrm>
          <a:prstGeom prst="rect">
            <a:avLst/>
          </a:prstGeom>
          <a:noFill/>
          <a:ln>
            <a:noFill/>
          </a:ln>
          <a:effectLst/>
          <a:extLst>
            <a:ext uri="{909E8E84-426E-40DD-AFC4-6F175D3DCCD1}">
              <a14:hiddenFill xmlns:a14="http://schemas.microsoft.com/office/drawing/2010/main">
                <a:blipFill dpi="0" rotWithShape="0">
                  <a:blip/>
                  <a:srcRect l="6905" t="1447" r="5527"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E64A172-702C-CD42-A149-85F028888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7417236"/>
      </p:ext>
    </p:extLst>
  </p:cSld>
  <p:clrMapOvr>
    <a:masterClrMapping/>
  </p:clrMapOvr>
  <p:transition spd="med" advTm="67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395536" y="620688"/>
            <a:ext cx="8496944" cy="5805264"/>
          </a:xfrm>
        </p:spPr>
        <p:txBody>
          <a:bodyPr/>
          <a:lstStyle/>
          <a:p>
            <a:r>
              <a:rPr lang="it-IT" sz="2500" b="1" dirty="0">
                <a:solidFill>
                  <a:schemeClr val="tx1"/>
                </a:solidFill>
                <a:latin typeface="Copperplate" panose="02000504000000020004" pitchFamily="2" charset="77"/>
              </a:rPr>
              <a:t>Hanno forma SEMILUNARE (o A NIDO DI RONDINE).</a:t>
            </a:r>
          </a:p>
          <a:p>
            <a:r>
              <a:rPr lang="it-IT" sz="25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500" b="1" dirty="0">
                <a:solidFill>
                  <a:schemeClr val="tx1"/>
                </a:solidFill>
                <a:latin typeface="Copperplate" panose="02000504000000020004" pitchFamily="2" charset="77"/>
              </a:rPr>
              <a:t>Sono 3 per ciascun orifizio e si denominano sulla base della loro collocazione topografica.</a:t>
            </a:r>
          </a:p>
          <a:p>
            <a:r>
              <a:rPr lang="it-IT" sz="2500" b="1" dirty="0">
                <a:solidFill>
                  <a:schemeClr val="tx1"/>
                </a:solidFill>
                <a:latin typeface="Copperplate" panose="02000504000000020004" pitchFamily="2" charset="77"/>
              </a:rPr>
              <a:t>Esse si aprono nella SISTOLE VENTRICOLARE, lasciano passare il sangue nel Tronco Arterioso Polmonare e nell’ aorta ascendente e, successivamente, per aumento di pressione nelle arterie, si chiudono, impedendo il reflusso del sangue nel rispettivo ventricolo.</a:t>
            </a:r>
          </a:p>
          <a:p>
            <a:r>
              <a:rPr lang="it-IT" sz="2500" b="1" dirty="0">
                <a:solidFill>
                  <a:schemeClr val="tx1"/>
                </a:solidFill>
                <a:latin typeface="Copperplate" panose="02000504000000020004" pitchFamily="2" charset="77"/>
              </a:rPr>
              <a:t> </a:t>
            </a:r>
          </a:p>
        </p:txBody>
      </p:sp>
      <p:pic>
        <p:nvPicPr>
          <p:cNvPr id="4" name="Audio 3">
            <a:hlinkClick r:id="" action="ppaction://media"/>
            <a:extLst>
              <a:ext uri="{FF2B5EF4-FFF2-40B4-BE49-F238E27FC236}">
                <a16:creationId xmlns:a16="http://schemas.microsoft.com/office/drawing/2014/main" id="{2C07815C-22E1-3540-BF9D-E69E8DD252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8668347"/>
      </p:ext>
    </p:extLst>
  </p:cSld>
  <p:clrMapOvr>
    <a:masterClrMapping/>
  </p:clrMapOvr>
  <mc:AlternateContent xmlns:mc="http://schemas.openxmlformats.org/markup-compatibility/2006" xmlns:p14="http://schemas.microsoft.com/office/powerpoint/2010/main">
    <mc:Choice Requires="p14">
      <p:transition spd="slow" p14:dur="2000" advTm="8953"/>
    </mc:Choice>
    <mc:Fallback xmlns="">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pic>
        <p:nvPicPr>
          <p:cNvPr id="3" name="Audio 2">
            <a:hlinkClick r:id="" action="ppaction://media"/>
            <a:extLst>
              <a:ext uri="{FF2B5EF4-FFF2-40B4-BE49-F238E27FC236}">
                <a16:creationId xmlns:a16="http://schemas.microsoft.com/office/drawing/2014/main" id="{B65394CF-C5B3-EE42-A8E9-3A6BDA7D3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37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6" name="Picture 2"/>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l="1381" t="10898" r="1671"/>
          <a:stretch>
            <a:fillRect/>
          </a:stretch>
        </p:blipFill>
        <p:spPr bwMode="auto">
          <a:xfrm>
            <a:off x="4176713" y="1584325"/>
            <a:ext cx="5040312" cy="5295900"/>
          </a:xfrm>
          <a:prstGeom prst="rect">
            <a:avLst/>
          </a:prstGeom>
          <a:noFill/>
          <a:ln>
            <a:noFill/>
          </a:ln>
          <a:effectLst/>
          <a:extLst>
            <a:ext uri="{909E8E84-426E-40DD-AFC4-6F175D3DCCD1}">
              <a14:hiddenFill xmlns:a14="http://schemas.microsoft.com/office/drawing/2010/main">
                <a:blipFill dpi="0" rotWithShape="0">
                  <a:blip>
                    <a:lum bright="-6000" contrast="-24000"/>
                  </a:blip>
                  <a:srcRect l="1381" t="10898" r="167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6">
            <a:lum bright="-42000" contrast="24000"/>
            <a:extLst>
              <a:ext uri="{28A0092B-C50C-407E-A947-70E740481C1C}">
                <a14:useLocalDpi xmlns:a14="http://schemas.microsoft.com/office/drawing/2010/main" val="0"/>
              </a:ext>
            </a:extLst>
          </a:blip>
          <a:srcRect l="7361" t="16508" r="3221"/>
          <a:stretch>
            <a:fillRect/>
          </a:stretch>
        </p:blipFill>
        <p:spPr bwMode="auto">
          <a:xfrm>
            <a:off x="71438" y="863600"/>
            <a:ext cx="3959225" cy="331152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1EC7AA0-B8CA-0647-865D-DB4B9F247D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92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0" y="1052736"/>
            <a:ext cx="9144000" cy="5805264"/>
          </a:xfrm>
        </p:spPr>
        <p:txBody>
          <a:bodyPr/>
          <a:lstStyle/>
          <a:p>
            <a:r>
              <a:rPr lang="it-IT" sz="2800" b="1" dirty="0">
                <a:solidFill>
                  <a:schemeClr val="tx1"/>
                </a:solidFill>
                <a:latin typeface="Chalkboard" panose="03050602040202020205" pitchFamily="66" charset="77"/>
              </a:rPr>
              <a:t>La Tonaca Intima del Cuore riveste le 4 Cavità e viene definita ENDOCARDIO (cellule appiattite).</a:t>
            </a:r>
          </a:p>
          <a:p>
            <a:r>
              <a:rPr lang="it-IT" sz="2800" b="1" dirty="0">
                <a:solidFill>
                  <a:schemeClr val="tx1"/>
                </a:solidFill>
                <a:latin typeface="Chalkboard" panose="03050602040202020205" pitchFamily="66" charset="77"/>
              </a:rPr>
              <a:t>Profondamente allo Strato </a:t>
            </a:r>
            <a:r>
              <a:rPr lang="it-IT" sz="2800" b="1" dirty="0" err="1">
                <a:solidFill>
                  <a:schemeClr val="tx1"/>
                </a:solidFill>
                <a:latin typeface="Chalkboard" panose="03050602040202020205" pitchFamily="66" charset="77"/>
              </a:rPr>
              <a:t>Sottoendocardico</a:t>
            </a:r>
            <a:r>
              <a:rPr lang="it-IT" sz="2800" b="1" dirty="0">
                <a:solidFill>
                  <a:schemeClr val="tx1"/>
                </a:solidFill>
                <a:latin typeface="Chalkboard" panose="03050602040202020205" pitchFamily="66" charset="77"/>
              </a:rPr>
              <a:t> si localizza la Tonaca Media (molto spessa) del MIOCARDIO.</a:t>
            </a:r>
          </a:p>
          <a:p>
            <a:r>
              <a:rPr lang="it-IT" sz="2800" b="1" dirty="0">
                <a:solidFill>
                  <a:schemeClr val="tx1"/>
                </a:solidFill>
                <a:latin typeface="Chalkboard" panose="03050602040202020205" pitchFamily="66" charset="77"/>
              </a:rPr>
              <a:t>La Tonaca </a:t>
            </a:r>
            <a:r>
              <a:rPr lang="it-IT" sz="2800" b="1" dirty="0" err="1">
                <a:solidFill>
                  <a:schemeClr val="tx1"/>
                </a:solidFill>
                <a:latin typeface="Chalkboard" panose="03050602040202020205" pitchFamily="66" charset="77"/>
              </a:rPr>
              <a:t>piu’</a:t>
            </a:r>
            <a:r>
              <a:rPr lang="it-IT" sz="28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pic>
        <p:nvPicPr>
          <p:cNvPr id="4" name="Audio 3">
            <a:hlinkClick r:id="" action="ppaction://media"/>
            <a:extLst>
              <a:ext uri="{FF2B5EF4-FFF2-40B4-BE49-F238E27FC236}">
                <a16:creationId xmlns:a16="http://schemas.microsoft.com/office/drawing/2014/main" id="{06F512BD-9A0A-2146-8B1E-3C5C5EB11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04611259"/>
      </p:ext>
    </p:extLst>
  </p:cSld>
  <p:clrMapOvr>
    <a:masterClrMapping/>
  </p:clrMapOvr>
  <mc:AlternateContent xmlns:mc="http://schemas.openxmlformats.org/markup-compatibility/2006" xmlns:p14="http://schemas.microsoft.com/office/powerpoint/2010/main">
    <mc:Choice Requires="p14">
      <p:transition spd="slow" p14:dur="2000" advTm="6327"/>
    </mc:Choice>
    <mc:Fallback xmlns="">
      <p:transition spd="slow" advTm="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287524" y="476672"/>
            <a:ext cx="856895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pic>
        <p:nvPicPr>
          <p:cNvPr id="2" name="Audio 1">
            <a:hlinkClick r:id="" action="ppaction://media"/>
            <a:extLst>
              <a:ext uri="{FF2B5EF4-FFF2-40B4-BE49-F238E27FC236}">
                <a16:creationId xmlns:a16="http://schemas.microsoft.com/office/drawing/2014/main" id="{EAE8157A-B309-8548-A126-42C010DA9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7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C67240DA-0165-A343-B6AA-7EDF16676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75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STRUTTURALE TRIDIMENSIONALE DEL MIOCARDIO COMUNE</a:t>
            </a:r>
          </a:p>
        </p:txBody>
      </p:sp>
      <p:pic>
        <p:nvPicPr>
          <p:cNvPr id="52226" name="Picture 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3145" t="2538" r="9445"/>
          <a:stretch>
            <a:fillRect/>
          </a:stretch>
        </p:blipFill>
        <p:spPr bwMode="auto">
          <a:xfrm>
            <a:off x="792163" y="1143000"/>
            <a:ext cx="7991475" cy="5715000"/>
          </a:xfrm>
          <a:prstGeom prst="rect">
            <a:avLst/>
          </a:prstGeom>
          <a:noFill/>
          <a:ln>
            <a:noFill/>
          </a:ln>
          <a:effectLst/>
          <a:extLst>
            <a:ext uri="{909E8E84-426E-40DD-AFC4-6F175D3DCCD1}">
              <a14:hiddenFill xmlns:a14="http://schemas.microsoft.com/office/drawing/2010/main">
                <a:blipFill dpi="0" rotWithShape="0">
                  <a:blip>
                    <a:lum bright="-18000" contrast="12000"/>
                  </a:blip>
                  <a:srcRect l="3145" t="2538" r="94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3748704-BA3C-1E4A-B61D-C08DE1FD52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49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6872B-0FB6-204B-AFCB-400962518E8C}"/>
              </a:ext>
            </a:extLst>
          </p:cNvPr>
          <p:cNvSpPr>
            <a:spLocks noGrp="1"/>
          </p:cNvSpPr>
          <p:nvPr>
            <p:ph type="title"/>
          </p:nvPr>
        </p:nvSpPr>
        <p:spPr>
          <a:xfrm>
            <a:off x="35604"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MIOCARDIO COMUNE: ASPETTI STRUTTURALI</a:t>
            </a:r>
          </a:p>
        </p:txBody>
      </p:sp>
      <p:sp>
        <p:nvSpPr>
          <p:cNvPr id="3" name="Segnaposto contenuto 2">
            <a:extLst>
              <a:ext uri="{FF2B5EF4-FFF2-40B4-BE49-F238E27FC236}">
                <a16:creationId xmlns:a16="http://schemas.microsoft.com/office/drawing/2014/main" id="{DC94A857-C511-DD45-A93B-2AA77B038818}"/>
              </a:ext>
            </a:extLst>
          </p:cNvPr>
          <p:cNvSpPr>
            <a:spLocks noGrp="1"/>
          </p:cNvSpPr>
          <p:nvPr>
            <p:ph idx="1"/>
          </p:nvPr>
        </p:nvSpPr>
        <p:spPr>
          <a:xfrm>
            <a:off x="575956" y="1018152"/>
            <a:ext cx="8568044" cy="5661248"/>
          </a:xfrm>
        </p:spPr>
        <p:txBody>
          <a:bodyPr/>
          <a:lstStyle/>
          <a:p>
            <a:r>
              <a:rPr lang="it-IT" sz="3000" b="1" dirty="0">
                <a:solidFill>
                  <a:schemeClr val="tx1"/>
                </a:solidFill>
                <a:latin typeface="Chalkduster" panose="03050602040202020205" pitchFamily="66" charset="77"/>
              </a:rPr>
              <a:t>È  costituito da FIBROCELLULE STRIATE, connesse tra loro mediante Giunzioni Serrate, che consentono il passaggio di soluti tra le fibrocellule stesse. Le giunzioni si dispongono anche «obliquamente» tra le fibrocellule, costituendo i cosiddetti DISCHI INTERCALARI, che per la loro caratteristica disposizione «a scalare», si definiscono anche Strie Scalariformi</a:t>
            </a:r>
          </a:p>
        </p:txBody>
      </p:sp>
      <p:pic>
        <p:nvPicPr>
          <p:cNvPr id="4" name="Audio 3">
            <a:hlinkClick r:id="" action="ppaction://media"/>
            <a:extLst>
              <a:ext uri="{FF2B5EF4-FFF2-40B4-BE49-F238E27FC236}">
                <a16:creationId xmlns:a16="http://schemas.microsoft.com/office/drawing/2014/main" id="{2D623D6E-3E24-6740-B3AC-18DDB4CCF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74054071"/>
      </p:ext>
    </p:extLst>
  </p:cSld>
  <p:clrMapOvr>
    <a:masterClrMapping/>
  </p:clrMapOvr>
  <mc:AlternateContent xmlns:mc="http://schemas.openxmlformats.org/markup-compatibility/2006" xmlns:p14="http://schemas.microsoft.com/office/powerpoint/2010/main">
    <mc:Choice Requires="p14">
      <p:transition spd="slow" p14:dur="2000" advTm="6015"/>
    </mc:Choice>
    <mc:Fallback xmlns="">
      <p:transition spd="slow" advTm="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1080918"/>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pic>
        <p:nvPicPr>
          <p:cNvPr id="2" name="Audio 1">
            <a:hlinkClick r:id="" action="ppaction://media"/>
            <a:extLst>
              <a:ext uri="{FF2B5EF4-FFF2-40B4-BE49-F238E27FC236}">
                <a16:creationId xmlns:a16="http://schemas.microsoft.com/office/drawing/2014/main" id="{FDC45299-4914-714D-ABC4-0D59BE2645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5584972"/>
      </p:ext>
    </p:extLst>
  </p:cSld>
  <p:clrMapOvr>
    <a:masterClrMapping/>
  </p:clrMapOvr>
  <p:transition spd="med" advTm="4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6E55BFD-447C-8B42-A893-F0488FBE6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5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F2C52D4-8768-FB40-9BD3-B941DA2A9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85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F22B6C2-A44C-2548-8B19-A24960488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3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95536" y="980728"/>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Le</a:t>
            </a:r>
            <a:r>
              <a:rPr lang="it-IT" altLang="it-IT" sz="2600" b="1" dirty="0">
                <a:solidFill>
                  <a:schemeClr val="tx1"/>
                </a:solidFill>
                <a:latin typeface="Comic Sans MS" panose="030F0902030302020204" pitchFamily="66" charset="0"/>
              </a:rPr>
              <a:t> </a:t>
            </a:r>
            <a:r>
              <a:rPr lang="it-IT" altLang="it-IT" sz="2400" b="1" dirty="0">
                <a:solidFill>
                  <a:schemeClr val="tx1"/>
                </a:solidFill>
                <a:latin typeface="Comic Sans MS" panose="030F0902030302020204" pitchFamily="66" charset="0"/>
              </a:rPr>
              <a:t>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pic>
        <p:nvPicPr>
          <p:cNvPr id="2" name="Audio 1">
            <a:hlinkClick r:id="" action="ppaction://media"/>
            <a:extLst>
              <a:ext uri="{FF2B5EF4-FFF2-40B4-BE49-F238E27FC236}">
                <a16:creationId xmlns:a16="http://schemas.microsoft.com/office/drawing/2014/main" id="{0BA337B8-BA9E-DB4D-8C55-5ED599EF39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6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36F7D488-991D-704C-9CA7-0F29A13C90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525463"/>
            <a:ext cx="89281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1238E3C-F04B-C44E-B543-4D31350A9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32317434"/>
      </p:ext>
    </p:extLst>
  </p:cSld>
  <p:clrMapOvr>
    <a:masterClrMapping/>
  </p:clrMapOvr>
  <mc:AlternateContent xmlns:mc="http://schemas.openxmlformats.org/markup-compatibility/2006" xmlns:p14="http://schemas.microsoft.com/office/powerpoint/2010/main">
    <mc:Choice Requires="p14">
      <p:transition spd="slow" p14:dur="2000" advTm="86730"/>
    </mc:Choice>
    <mc:Fallback xmlns="">
      <p:transition spd="slow" advTm="8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609600" y="0"/>
            <a:ext cx="7772400" cy="47667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3200" dirty="0">
                <a:solidFill>
                  <a:schemeClr val="tx1"/>
                </a:solidFill>
                <a:latin typeface="Gurmukhi MN" panose="02020600050405020304" pitchFamily="18" charset="0"/>
                <a:cs typeface="Gurmukhi MN" panose="02020600050405020304" pitchFamily="18" charset="0"/>
              </a:rPr>
              <a:t>SISTEMA NODALE</a:t>
            </a:r>
          </a:p>
        </p:txBody>
      </p:sp>
      <p:sp>
        <p:nvSpPr>
          <p:cNvPr id="55298" name="Rectangle 2"/>
          <p:cNvSpPr>
            <a:spLocks noGrp="1" noChangeArrowheads="1"/>
          </p:cNvSpPr>
          <p:nvPr>
            <p:ph type="body" idx="1"/>
          </p:nvPr>
        </p:nvSpPr>
        <p:spPr>
          <a:xfrm>
            <a:off x="755576" y="620688"/>
            <a:ext cx="8159824" cy="5715000"/>
          </a:xfrm>
          <a:ln/>
        </p:spPr>
        <p:txBody>
          <a:bodyPr/>
          <a:lstStyle/>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SENO-ATRIALE è situato in prossimità dello sbocco della VENA CAVA SUPERIORE nell’ ATRIO DESTRO.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È definito il SEGNAPASSO («Pace Maker»), determinando l’ avvio e il ritmo della Frequenza Cardiaca (numero di battiti al minuto). Dal Nodo Seno-Atriale si dipartono Fibre di Miocardio Specifico che lo collegano al NODO ATRIO-VENTRICOLARE ed al Miocardio Comune dell’ Atrio Sinistro.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b="1" dirty="0">
              <a:solidFill>
                <a:schemeClr val="tx1"/>
              </a:solidFill>
              <a:latin typeface="Chalkboard" panose="03050602040202020205" pitchFamily="66" charset="77"/>
            </a:endParaRP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ATRIO-VENTRICOLARE è situato in Atrio Destro in prossimità del Setto Interatriale. Provvede a rallentare la Frequenza Cardiaca per garantire la completa contrazione degli Atrii</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panose="03050602040202020205" pitchFamily="66" charset="77"/>
            </a:endParaRPr>
          </a:p>
        </p:txBody>
      </p:sp>
    </p:spTree>
  </p:cSld>
  <p:clrMapOvr>
    <a:masterClrMapping/>
  </p:clrMapOvr>
  <p:transition spd="med" advTm="736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36F7D488-991D-704C-9CA7-0F29A13C90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525463"/>
            <a:ext cx="89281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DC43BD9-8A4B-2645-AD5A-5955742EB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13049475"/>
      </p:ext>
    </p:extLst>
  </p:cSld>
  <p:clrMapOvr>
    <a:masterClrMapping/>
  </p:clrMapOvr>
  <mc:AlternateContent xmlns:mc="http://schemas.openxmlformats.org/markup-compatibility/2006" xmlns:p14="http://schemas.microsoft.com/office/powerpoint/2010/main">
    <mc:Choice Requires="p14">
      <p:transition spd="slow" p14:dur="2000" advTm="41868"/>
    </mc:Choice>
    <mc:Fallback xmlns="">
      <p:transition spd="slow" advTm="4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E5768-DA3E-004D-93C8-04694CC1F08E}"/>
              </a:ext>
            </a:extLst>
          </p:cNvPr>
          <p:cNvSpPr>
            <a:spLocks noGrp="1"/>
          </p:cNvSpPr>
          <p:nvPr>
            <p:ph type="title"/>
          </p:nvPr>
        </p:nvSpPr>
        <p:spPr>
          <a:xfrm>
            <a:off x="685800" y="35897"/>
            <a:ext cx="7753350" cy="728807"/>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ATRIOVENTRICOLARE</a:t>
            </a:r>
          </a:p>
        </p:txBody>
      </p:sp>
      <p:sp>
        <p:nvSpPr>
          <p:cNvPr id="3" name="Segnaposto contenuto 2">
            <a:extLst>
              <a:ext uri="{FF2B5EF4-FFF2-40B4-BE49-F238E27FC236}">
                <a16:creationId xmlns:a16="http://schemas.microsoft.com/office/drawing/2014/main" id="{75657DA7-8255-3448-959A-163543897EC8}"/>
              </a:ext>
            </a:extLst>
          </p:cNvPr>
          <p:cNvSpPr>
            <a:spLocks noGrp="1"/>
          </p:cNvSpPr>
          <p:nvPr>
            <p:ph idx="1"/>
          </p:nvPr>
        </p:nvSpPr>
        <p:spPr>
          <a:xfrm>
            <a:off x="714175" y="836712"/>
            <a:ext cx="8064896" cy="5805264"/>
          </a:xfrm>
        </p:spPr>
        <p:txBody>
          <a:bodyPr/>
          <a:lstStyle/>
          <a:p>
            <a:r>
              <a:rPr lang="it-IT" b="1" dirty="0">
                <a:solidFill>
                  <a:schemeClr val="tx1"/>
                </a:solidFill>
                <a:latin typeface="Bradley Hand" pitchFamily="2" charset="77"/>
              </a:rPr>
              <a:t>Nel SETTO INTERATRIALE si origina, a partire dal Nodo </a:t>
            </a:r>
            <a:r>
              <a:rPr lang="it-IT" b="1" dirty="0" err="1">
                <a:solidFill>
                  <a:schemeClr val="tx1"/>
                </a:solidFill>
                <a:latin typeface="Bradley Hand" pitchFamily="2" charset="77"/>
              </a:rPr>
              <a:t>AtrioVentricolare</a:t>
            </a:r>
            <a:r>
              <a:rPr lang="it-IT" b="1" dirty="0">
                <a:solidFill>
                  <a:schemeClr val="tx1"/>
                </a:solidFill>
                <a:latin typeface="Bradley Hand" pitchFamily="2" charset="77"/>
              </a:rPr>
              <a:t>, il FASCIO INTERVENTRICOLARE di HIS per proseguire per un breve tratto nel SETTO INTERVENTRICOLARE.</a:t>
            </a:r>
          </a:p>
          <a:p>
            <a:endParaRPr lang="it-IT" b="1" dirty="0">
              <a:solidFill>
                <a:schemeClr val="tx1"/>
              </a:solidFill>
              <a:latin typeface="Bradley Hand" pitchFamily="2" charset="77"/>
            </a:endParaRPr>
          </a:p>
          <a:p>
            <a:r>
              <a:rPr lang="it-IT" b="1" dirty="0">
                <a:solidFill>
                  <a:schemeClr val="tx1"/>
                </a:solidFill>
                <a:latin typeface="Bradley Hand" pitchFamily="2" charset="77"/>
              </a:rPr>
              <a:t>Vi si dipartono le 2 BRANCHE DESTRA e SINISTRA che distribuiscono l’ impulso contrattile ai Ventricoli, tramite le cosiddette FIBRE di PURKINJE</a:t>
            </a:r>
          </a:p>
        </p:txBody>
      </p:sp>
      <p:pic>
        <p:nvPicPr>
          <p:cNvPr id="4" name="Audio 3">
            <a:hlinkClick r:id="" action="ppaction://media"/>
            <a:extLst>
              <a:ext uri="{FF2B5EF4-FFF2-40B4-BE49-F238E27FC236}">
                <a16:creationId xmlns:a16="http://schemas.microsoft.com/office/drawing/2014/main" id="{DF3CE7D3-D6C7-AC41-8DE5-E1ADBE1E2B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8619281"/>
      </p:ext>
    </p:extLst>
  </p:cSld>
  <p:clrMapOvr>
    <a:masterClrMapping/>
  </p:clrMapOvr>
  <mc:AlternateContent xmlns:mc="http://schemas.openxmlformats.org/markup-compatibility/2006" xmlns:p14="http://schemas.microsoft.com/office/powerpoint/2010/main">
    <mc:Choice Requires="p14">
      <p:transition spd="slow" p14:dur="2000" advTm="6958"/>
    </mc:Choice>
    <mc:Fallback xmlns="">
      <p:transition spd="slow" advTm="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4">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2259013" y="0"/>
            <a:ext cx="4625975" cy="6858000"/>
          </a:xfrm>
          <a:prstGeom prst="rect">
            <a:avLst/>
          </a:prstGeom>
          <a:noFill/>
          <a:ln>
            <a:noFill/>
          </a:ln>
        </p:spPr>
      </p:pic>
      <p:pic>
        <p:nvPicPr>
          <p:cNvPr id="3" name="Audio 2">
            <a:hlinkClick r:id="" action="ppaction://media"/>
            <a:extLst>
              <a:ext uri="{FF2B5EF4-FFF2-40B4-BE49-F238E27FC236}">
                <a16:creationId xmlns:a16="http://schemas.microsoft.com/office/drawing/2014/main" id="{AA9BDD72-FC6E-134E-A19F-BF848905A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58388398"/>
      </p:ext>
    </p:extLst>
  </p:cSld>
  <p:clrMapOvr>
    <a:masterClrMapping/>
  </p:clrMapOvr>
  <mc:AlternateContent xmlns:mc="http://schemas.openxmlformats.org/markup-compatibility/2006" xmlns:p14="http://schemas.microsoft.com/office/powerpoint/2010/main">
    <mc:Choice Requires="p14">
      <p:transition spd="slow" p14:dur="2000" advTm="56568"/>
    </mc:Choice>
    <mc:Fallback xmlns="">
      <p:transition spd="slow" advTm="5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467544" y="764704"/>
            <a:ext cx="8424936"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pic>
        <p:nvPicPr>
          <p:cNvPr id="4" name="Audio 3">
            <a:hlinkClick r:id="" action="ppaction://media"/>
            <a:extLst>
              <a:ext uri="{FF2B5EF4-FFF2-40B4-BE49-F238E27FC236}">
                <a16:creationId xmlns:a16="http://schemas.microsoft.com/office/drawing/2014/main" id="{F86B36CD-4781-3D40-8569-DB8BE4B39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70319778"/>
      </p:ext>
    </p:extLst>
  </p:cSld>
  <p:clrMapOvr>
    <a:masterClrMapping/>
  </p:clrMapOvr>
  <mc:AlternateContent xmlns:mc="http://schemas.openxmlformats.org/markup-compatibility/2006" xmlns:p14="http://schemas.microsoft.com/office/powerpoint/2010/main">
    <mc:Choice Requires="p14">
      <p:transition spd="slow" p14:dur="2000" advTm="6439"/>
    </mc:Choice>
    <mc:Fallback xmlns="">
      <p:transition spd="slow" advTm="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179512" y="188640"/>
            <a:ext cx="8763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effectLst/>
                <a:latin typeface="Gurmukhi MN" panose="02020600050405020304" pitchFamily="18" charset="0"/>
                <a:cs typeface="Gurmukhi MN" panose="02020600050405020304" pitchFamily="18" charset="0"/>
              </a:rPr>
              <a:t>VALVOLE CARDIACHE: </a:t>
            </a:r>
            <a:br>
              <a:rPr lang="it-IT" altLang="it-IT" sz="3200" b="1" dirty="0">
                <a:solidFill>
                  <a:schemeClr val="tx1"/>
                </a:solidFill>
                <a:effectLst/>
                <a:latin typeface="Gurmukhi MN" panose="02020600050405020304" pitchFamily="18" charset="0"/>
                <a:cs typeface="Gurmukhi MN" panose="02020600050405020304" pitchFamily="18" charset="0"/>
              </a:rPr>
            </a:br>
            <a:r>
              <a:rPr lang="it-IT" altLang="it-IT" sz="3200" b="1" dirty="0">
                <a:solidFill>
                  <a:schemeClr val="tx1"/>
                </a:solidFill>
                <a:effectLst/>
                <a:latin typeface="Gurmukhi MN" panose="02020600050405020304" pitchFamily="18" charset="0"/>
                <a:cs typeface="Gurmukhi MN" panose="02020600050405020304" pitchFamily="18" charset="0"/>
              </a:rPr>
              <a:t>PUNTI DI AUSCULTAZIONE </a:t>
            </a: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980728"/>
            <a:ext cx="6248400" cy="5802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3C3304F-1415-CB45-97AB-3D84386640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2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pic>
        <p:nvPicPr>
          <p:cNvPr id="3" name="Audio 2">
            <a:hlinkClick r:id="" action="ppaction://media"/>
            <a:extLst>
              <a:ext uri="{FF2B5EF4-FFF2-40B4-BE49-F238E27FC236}">
                <a16:creationId xmlns:a16="http://schemas.microsoft.com/office/drawing/2014/main" id="{3DEEB986-FBD2-6845-82C2-525B0A2F5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8397832"/>
      </p:ext>
    </p:extLst>
  </p:cSld>
  <p:clrMapOvr>
    <a:masterClrMapping/>
  </p:clrMapOvr>
  <mc:AlternateContent xmlns:mc="http://schemas.openxmlformats.org/markup-compatibility/2006" xmlns:p14="http://schemas.microsoft.com/office/powerpoint/2010/main">
    <mc:Choice Requires="p14">
      <p:transition spd="slow" p14:dur="2000" advTm="25339"/>
    </mc:Choice>
    <mc:Fallback xmlns="">
      <p:transition spd="slow" advTm="2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5">
            <a:lum/>
            <a:extLst>
              <a:ext uri="{28A0092B-C50C-407E-A947-70E740481C1C}">
                <a14:useLocalDpi xmlns:a14="http://schemas.microsoft.com/office/drawing/2010/main" val="0"/>
              </a:ext>
            </a:extLst>
          </a:blip>
          <a:srcRect r="46734"/>
          <a:stretch/>
        </p:blipFill>
        <p:spPr>
          <a:xfrm>
            <a:off x="1907704" y="0"/>
            <a:ext cx="4824536" cy="6857998"/>
          </a:xfrm>
          <a:prstGeom prst="rect">
            <a:avLst/>
          </a:prstGeom>
          <a:noFill/>
          <a:ln>
            <a:noFill/>
          </a:ln>
        </p:spPr>
      </p:pic>
      <p:pic>
        <p:nvPicPr>
          <p:cNvPr id="2" name="Audio 1">
            <a:hlinkClick r:id="" action="ppaction://media"/>
            <a:extLst>
              <a:ext uri="{FF2B5EF4-FFF2-40B4-BE49-F238E27FC236}">
                <a16:creationId xmlns:a16="http://schemas.microsoft.com/office/drawing/2014/main" id="{E3231C6D-26FD-5D46-93BA-270CA6C9C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085070"/>
      </p:ext>
    </p:extLst>
  </p:cSld>
  <p:clrMapOvr>
    <a:masterClrMapping/>
  </p:clrMapOvr>
  <mc:AlternateContent xmlns:mc="http://schemas.openxmlformats.org/markup-compatibility/2006" xmlns:p14="http://schemas.microsoft.com/office/powerpoint/2010/main">
    <mc:Choice Requires="p14">
      <p:transition spd="slow" p14:dur="2000" advTm="56781"/>
    </mc:Choice>
    <mc:Fallback xmlns="">
      <p:transition spd="slow" advTm="5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affluiscono all’ Atrio Destro</a:t>
            </a:r>
          </a:p>
        </p:txBody>
      </p:sp>
    </p:spTree>
    <p:extLst>
      <p:ext uri="{BB962C8B-B14F-4D97-AF65-F5344CB8AC3E}">
        <p14:creationId xmlns:p14="http://schemas.microsoft.com/office/powerpoint/2010/main" val="1027769144"/>
      </p:ext>
    </p:extLst>
  </p:cSld>
  <p:clrMapOvr>
    <a:masterClrMapping/>
  </p:clrMapOvr>
  <mc:AlternateContent xmlns:mc="http://schemas.openxmlformats.org/markup-compatibility/2006" xmlns:p14="http://schemas.microsoft.com/office/powerpoint/2010/main">
    <mc:Choice Requires="p14">
      <p:transition spd="slow" p14:dur="2000" advTm="5847"/>
    </mc:Choice>
    <mc:Fallback xmlns="">
      <p:transition spd="slow" advTm="5847"/>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5">
            <a:lum bright="-36000" contrast="30000"/>
            <a:extLst>
              <a:ext uri="{28A0092B-C50C-407E-A947-70E740481C1C}">
                <a14:useLocalDpi xmlns:a14="http://schemas.microsoft.com/office/drawing/2010/main" val="0"/>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6">
            <a:lum bright="-30000" contrast="30000"/>
            <a:extLst>
              <a:ext uri="{28A0092B-C50C-407E-A947-70E740481C1C}">
                <a14:useLocalDpi xmlns:a14="http://schemas.microsoft.com/office/drawing/2010/main" val="0"/>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AD41ACE9-07AA-564C-9372-1BD645F71D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381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0BD3A13-59AE-9549-98C9-0721DCEECE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7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6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r>
              <a:rPr lang="it-IT" sz="26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mc:AlternateContent xmlns:mc="http://schemas.openxmlformats.org/markup-compatibility/2006" xmlns:p14="http://schemas.microsoft.com/office/powerpoint/2010/main">
    <mc:Choice Requires="p14">
      <p:transition spd="slow" p14:dur="2000" advTm="6395"/>
    </mc:Choice>
    <mc:Fallback xmlns="">
      <p:transition spd="slow" advTm="6395"/>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AD7B280-57E8-E446-BC22-5C824FD171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7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7434</TotalTime>
  <Words>1787</Words>
  <Application>Microsoft Macintosh PowerPoint</Application>
  <PresentationFormat>Presentazione su schermo (4:3)</PresentationFormat>
  <Paragraphs>172</Paragraphs>
  <Slides>52</Slides>
  <Notes>32</Notes>
  <HiddenSlides>0</HiddenSlides>
  <MMClips>48</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52</vt:i4>
      </vt:variant>
    </vt:vector>
  </HeadingPairs>
  <TitlesOfParts>
    <vt:vector size="69" baseType="lpstr">
      <vt:lpstr>Gurmukhi MN</vt:lpstr>
      <vt:lpstr>Microsoft YaHei</vt:lpstr>
      <vt:lpstr>ＭＳ Ｐゴシック</vt:lpstr>
      <vt:lpstr>Arial</vt:lpstr>
      <vt:lpstr>Arial Black</vt:lpstr>
      <vt:lpstr>Bradley Hand</vt:lpstr>
      <vt:lpstr>Calibri</vt:lpstr>
      <vt:lpstr>Chalkboard</vt:lpstr>
      <vt:lpstr>Chalkduster</vt:lpstr>
      <vt:lpstr>Comic Sans MS</vt:lpstr>
      <vt:lpstr>Copperplate</vt:lpstr>
      <vt:lpstr>Franklin Gothic Medium</vt:lpstr>
      <vt:lpstr>Lucida Sans Unicode</vt:lpstr>
      <vt:lpstr>Times New Roman</vt:lpstr>
      <vt:lpstr>Wingdings</vt:lpstr>
      <vt:lpstr>Tema di Office</vt:lpstr>
      <vt:lpstr>Office Theme</vt:lpstr>
      <vt:lpstr> C U O R E</vt:lpstr>
      <vt:lpstr>CUORE</vt:lpstr>
      <vt:lpstr>Presentazione standard di PowerPoint</vt:lpstr>
      <vt:lpstr>CUORE: RIFERIMENTI TOPOGRAFICI</vt:lpstr>
      <vt:lpstr>VALVOLE CARDIACHE:  PUNTI DI AUSCULTAZIONE </vt:lpstr>
      <vt:lpstr>Presentazione standard di PowerPoint</vt:lpstr>
      <vt:lpstr>PERICARDIO</vt:lpstr>
      <vt:lpstr>PERICARDIO</vt:lpstr>
      <vt:lpstr>Presentazione standard di PowerPoint</vt:lpstr>
      <vt:lpstr>Presentazione standard di PowerPoint</vt:lpstr>
      <vt:lpstr>CONFORMAZIONE ESTERNA DEL CUORE</vt:lpstr>
      <vt:lpstr>Presentazione standard di PowerPoint</vt:lpstr>
      <vt:lpstr>CUORE  FACCIA STERNOCOSTALE</vt:lpstr>
      <vt:lpstr>BASE del CUORE</vt:lpstr>
      <vt:lpstr>CUORE  FACCIA STERNOCOSTALE</vt:lpstr>
      <vt:lpstr> CUORE: FACCIA STERNO-COSTALE</vt:lpstr>
      <vt:lpstr>CUORE FACCIA  DIAFRAMMATICA</vt:lpstr>
      <vt:lpstr> CUORE: FACCIA DIAFRAMMATICA</vt:lpstr>
      <vt:lpstr>Presentazione standard di PowerPoint</vt:lpstr>
      <vt:lpstr>RAPPORTI PRINCIPALI del CUORE</vt:lpstr>
      <vt:lpstr>Presentazione standard di PowerPoint</vt:lpstr>
      <vt:lpstr>CONFORMAZIONE INTERNA del CUORE</vt:lpstr>
      <vt:lpstr>ATRIO DESTRO  CONFORMAZIONE INTERNA</vt:lpstr>
      <vt:lpstr>CONFORMAZIONE INTERNA degli ATRII</vt:lpstr>
      <vt:lpstr>CUORE SINISTRO CONFORMAZIONE INTERNA </vt:lpstr>
      <vt:lpstr>VENTRICOLO DESTRO CONFORMAZIONE INTERNA</vt:lpstr>
      <vt:lpstr>CONFORMAZIONE INTERNA dei VENTRICOLI</vt:lpstr>
      <vt:lpstr> VENTRICOLO SINISTRO CONFORMAZIONE  INTERNA</vt:lpstr>
      <vt:lpstr>Presentazione standard di PowerPoint</vt:lpstr>
      <vt:lpstr>VALVOLE ATRIO-VENTRICOLARI (o VENOSE)</vt:lpstr>
      <vt:lpstr>Presentazione standard di PowerPoint</vt:lpstr>
      <vt:lpstr>VALVOLE ARTERIOSE </vt:lpstr>
      <vt:lpstr>VALVOLE CARDIACHE e PUNTI DI AUSCULTAZIONE</vt:lpstr>
      <vt:lpstr>CUORE: SCHEMA STRUTTURALE</vt:lpstr>
      <vt:lpstr>STRUTTURA ANATOMO-MICROSCOPICA del CUORE</vt:lpstr>
      <vt:lpstr>MIOCARDIO </vt:lpstr>
      <vt:lpstr>MIOCARDIO  COMUNE</vt:lpstr>
      <vt:lpstr>STRUTTURALE TRIDIMENSIONALE DEL MIOCARDIO COMUNE</vt:lpstr>
      <vt:lpstr>MIOCARDIO COMUNE: ASPETTI STRUTTURALI</vt:lpstr>
      <vt:lpstr>MIOCARDIO COMUNE: ULTRASTRUTTURA</vt:lpstr>
      <vt:lpstr>MIOCARDIO  SPECIFICO</vt:lpstr>
      <vt:lpstr>SISTEMA DI CONDUZIONE DEL CUORE</vt:lpstr>
      <vt:lpstr>MIOCARDIO SPECIFICO  SISTEMA DI CONDUZIONE</vt:lpstr>
      <vt:lpstr>Presentazione standard di PowerPoint</vt:lpstr>
      <vt:lpstr> SISTEMA NODALE</vt:lpstr>
      <vt:lpstr>Presentazione standard di PowerPoint</vt:lpstr>
      <vt:lpstr>SISTEMA   ATRIOVENTRICOLARE</vt:lpstr>
      <vt:lpstr>Presentazione standard di PowerPoint</vt:lpstr>
      <vt:lpstr>INNERVAZIONE AUTONOMA del CUORE</vt:lpstr>
      <vt:lpstr>CIRCOLAZIONE  CORONARICA - Vascolarizzazione Sanguifera del Cuore</vt:lpstr>
      <vt:lpstr>Presentazione standard di PowerPoint</vt:lpstr>
      <vt:lpstr>CIRCOLAZIONE  CORONARIA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447</cp:revision>
  <cp:lastPrinted>2020-02-13T11:48:13Z</cp:lastPrinted>
  <dcterms:created xsi:type="dcterms:W3CDTF">2000-11-30T12:44:42Z</dcterms:created>
  <dcterms:modified xsi:type="dcterms:W3CDTF">2020-03-20T15:23:01Z</dcterms:modified>
</cp:coreProperties>
</file>