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39" d="100"/>
          <a:sy n="39" d="100"/>
        </p:scale>
        <p:origin x="6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3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4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4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0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8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04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59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66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68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238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9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34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2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93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93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27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93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00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30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51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93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0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71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05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809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09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69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37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564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028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234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831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716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206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2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5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314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25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054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359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683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738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657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013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013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444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036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3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4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3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6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8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8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3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/>
          <a:lstStyle/>
          <a:p>
            <a:r>
              <a:rPr lang="it-IT" dirty="0" smtClean="0"/>
              <a:t>LA CULTURA E I SUOI SIGNIFICATI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504" y="1196752"/>
            <a:ext cx="8928992" cy="5472608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err="1"/>
              <a:t>Zygmunt</a:t>
            </a:r>
            <a:r>
              <a:rPr lang="it-IT" sz="2800" b="1" dirty="0"/>
              <a:t> </a:t>
            </a:r>
            <a:r>
              <a:rPr lang="it-IT" sz="2800" b="1" dirty="0" err="1"/>
              <a:t>Bauman</a:t>
            </a:r>
            <a:endParaRPr lang="it-IT" sz="2800" b="1" dirty="0"/>
          </a:p>
          <a:p>
            <a:pPr marL="0" indent="0">
              <a:buNone/>
            </a:pPr>
            <a:r>
              <a:rPr lang="it-IT" sz="2800" i="1" dirty="0"/>
              <a:t>Culture </a:t>
            </a:r>
            <a:r>
              <a:rPr lang="it-IT" sz="2800" i="1" dirty="0" err="1"/>
              <a:t>as</a:t>
            </a:r>
            <a:r>
              <a:rPr lang="it-IT" sz="2800" i="1" dirty="0"/>
              <a:t> </a:t>
            </a:r>
            <a:r>
              <a:rPr lang="it-IT" sz="2800" i="1" dirty="0" err="1"/>
              <a:t>Praxis</a:t>
            </a:r>
            <a:r>
              <a:rPr lang="it-IT" sz="2800" dirty="0"/>
              <a:t>, 1973</a:t>
            </a:r>
          </a:p>
          <a:p>
            <a:pPr marL="0" indent="0">
              <a:buNone/>
            </a:pPr>
            <a:r>
              <a:rPr lang="it-IT" sz="2800" dirty="0"/>
              <a:t>(traduzione </a:t>
            </a:r>
            <a:r>
              <a:rPr lang="it-IT" sz="2800" dirty="0" err="1"/>
              <a:t>it</a:t>
            </a:r>
            <a:r>
              <a:rPr lang="it-IT" sz="2800" dirty="0"/>
              <a:t>. </a:t>
            </a:r>
            <a:r>
              <a:rPr lang="it-IT" sz="2800" i="1" dirty="0"/>
              <a:t>Cultura come prassi</a:t>
            </a:r>
            <a:r>
              <a:rPr lang="it-IT" sz="2800" dirty="0"/>
              <a:t>, </a:t>
            </a:r>
            <a:r>
              <a:rPr lang="it-IT" sz="2800" dirty="0"/>
              <a:t>1976)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Nozione </a:t>
            </a:r>
            <a:r>
              <a:rPr lang="it-IT" dirty="0"/>
              <a:t>gerarchica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Nozione differenziale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Nozione generica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024894" y="64126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15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3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NOZIONE GERARCHICA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504" y="1268761"/>
            <a:ext cx="90010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Enfatizza la tensione ideale alla perfettibilità dell’essere umano</a:t>
            </a:r>
          </a:p>
          <a:p>
            <a:r>
              <a:rPr lang="it-IT" dirty="0"/>
              <a:t>Implica lotta simbolica e materiale per definire ciò che è CULTURA</a:t>
            </a:r>
          </a:p>
          <a:p>
            <a:endParaRPr lang="it-IT" dirty="0"/>
          </a:p>
          <a:p>
            <a:r>
              <a:rPr lang="it-IT" i="1" dirty="0"/>
              <a:t>Culture</a:t>
            </a:r>
            <a:r>
              <a:rPr lang="it-IT" dirty="0"/>
              <a:t> in senso figurato comincia ad imporsi nel XVIII secolo («cultura delle arti, delle scienze, delle lettere…»)</a:t>
            </a:r>
          </a:p>
          <a:p>
            <a:endParaRPr lang="it-IT" dirty="0"/>
          </a:p>
          <a:p>
            <a:r>
              <a:rPr lang="it-IT" dirty="0"/>
              <a:t>Gli Illuministi considerano la cultura caratteristica peculiare della specie umana: la Cultura (</a:t>
            </a:r>
            <a:r>
              <a:rPr lang="it-IT" b="1" dirty="0"/>
              <a:t>declinata al singolare</a:t>
            </a:r>
            <a:r>
              <a:rPr lang="it-IT" dirty="0"/>
              <a:t>) è propria all’Uomo – idea di progresso, evoluzione, educazione, ragione… –  </a:t>
            </a:r>
          </a:p>
          <a:p>
            <a:pPr marL="0" indent="0">
              <a:buNone/>
            </a:pPr>
            <a:r>
              <a:rPr lang="it-IT" dirty="0"/>
              <a:t>    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definizione è eminentemente normativa (</a:t>
            </a:r>
            <a:r>
              <a:rPr lang="it-IT" i="1" dirty="0"/>
              <a:t>ciò </a:t>
            </a:r>
            <a:r>
              <a:rPr lang="it-IT" i="1" dirty="0" smtClean="0"/>
              <a:t>che di </a:t>
            </a:r>
            <a:r>
              <a:rPr lang="it-IT" i="1" dirty="0"/>
              <a:t>meglio è stato pensato e conosciuto dall’uomo</a:t>
            </a:r>
            <a:r>
              <a:rPr lang="it-IT" dirty="0"/>
              <a:t> - </a:t>
            </a:r>
            <a:r>
              <a:rPr lang="it-IT" b="1" dirty="0"/>
              <a:t>Matthew Arnold, 1869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240016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16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43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3600" dirty="0"/>
              <a:t>2. CULTURA COME «DIFFERENZA»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504" y="980728"/>
            <a:ext cx="8928992" cy="5544616"/>
          </a:xfrm>
        </p:spPr>
        <p:txBody>
          <a:bodyPr>
            <a:normAutofit/>
          </a:bodyPr>
          <a:lstStyle/>
          <a:p>
            <a:r>
              <a:rPr lang="it-IT" sz="2200" dirty="0"/>
              <a:t>Rende </a:t>
            </a:r>
            <a:r>
              <a:rPr lang="it-IT" sz="2200" dirty="0"/>
              <a:t>ragione delle evidenti </a:t>
            </a:r>
            <a:r>
              <a:rPr lang="it-IT" sz="2200" b="1" dirty="0"/>
              <a:t>diversità nel tempo e nello spazio</a:t>
            </a:r>
          </a:p>
          <a:p>
            <a:r>
              <a:rPr lang="it-IT" sz="2200" dirty="0"/>
              <a:t>Ricorrere a </a:t>
            </a:r>
            <a:r>
              <a:rPr lang="it-IT" sz="2200" dirty="0"/>
              <a:t>SOCIETÀ </a:t>
            </a:r>
            <a:r>
              <a:rPr lang="it-IT" sz="2200" dirty="0"/>
              <a:t>e CULTURA è sembrato il modo più semplice per spiegare la grande diversità dei fenomeni relativi all’esistenza umana</a:t>
            </a:r>
          </a:p>
          <a:p>
            <a:r>
              <a:rPr lang="it-IT" sz="2200" dirty="0"/>
              <a:t>L’interazione </a:t>
            </a:r>
            <a:r>
              <a:rPr lang="it-IT" sz="2200" dirty="0"/>
              <a:t>SISTEMA-AMBIENTE dà origine a gruppi di problemi che ricevono differenti soluzioni</a:t>
            </a:r>
          </a:p>
          <a:p>
            <a:r>
              <a:rPr lang="it-IT" sz="2200" dirty="0"/>
              <a:t>Le spiegazioni della diversità che invocano variabili di natura genetica, addirittura «razziale», sono state a vario titolo delegittimate</a:t>
            </a:r>
          </a:p>
          <a:p>
            <a:endParaRPr lang="it-IT" sz="2200" dirty="0"/>
          </a:p>
          <a:p>
            <a:pPr marL="0" indent="0">
              <a:buNone/>
            </a:pPr>
            <a:r>
              <a:rPr lang="it-IT" sz="2200" b="1" dirty="0"/>
              <a:t>RAZZISMO BIOLOGICO</a:t>
            </a:r>
            <a:r>
              <a:rPr lang="it-IT" sz="2200" dirty="0"/>
              <a:t>: pone un legame causale tra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200" dirty="0"/>
              <a:t>Caratteristiche fisiche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200" dirty="0"/>
              <a:t>Patrimonio genetico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200" dirty="0"/>
              <a:t>Attitudini intellettuali, morali, lavorative, antisociali…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024894" y="6486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17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163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2800" dirty="0"/>
              <a:t>ESEMPI DI DIVERSITÀ CULTURALE</a:t>
            </a:r>
            <a:br>
              <a:rPr lang="it-IT" sz="2800" dirty="0"/>
            </a:br>
            <a:r>
              <a:rPr lang="it-IT" sz="2800" dirty="0"/>
              <a:t>USI, COSTUMI, ABITUDINI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43" y="1772817"/>
            <a:ext cx="1195463" cy="163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3" y="1772817"/>
            <a:ext cx="1204487" cy="163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775520" y="1362250"/>
            <a:ext cx="88924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Le differenze biologiche non possono essere osservate allo «stato puro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», vengono «catturate» da schemi culturali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Le società danno diverse risposte 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alle medesime esigenze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Diversi schemi di pratica sociale e culturale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prstClr val="black"/>
                </a:solidFill>
                <a:latin typeface="Calibri"/>
              </a:rPr>
              <a:t>Differenze </a:t>
            </a:r>
            <a:r>
              <a:rPr lang="it-IT" sz="2000" dirty="0">
                <a:solidFill>
                  <a:prstClr val="black"/>
                </a:solidFill>
                <a:latin typeface="Calibri"/>
              </a:rPr>
              <a:t>di </a:t>
            </a:r>
            <a:r>
              <a:rPr lang="it-IT" sz="2000" b="1" dirty="0">
                <a:solidFill>
                  <a:prstClr val="black"/>
                </a:solidFill>
                <a:latin typeface="Calibri"/>
              </a:rPr>
              <a:t>genere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prstClr val="black"/>
                </a:solidFill>
                <a:latin typeface="Calibri"/>
              </a:rPr>
              <a:t>Rapporti fra </a:t>
            </a:r>
            <a:r>
              <a:rPr lang="it-IT" sz="2000" b="1" dirty="0">
                <a:solidFill>
                  <a:prstClr val="black"/>
                </a:solidFill>
                <a:latin typeface="Calibri"/>
              </a:rPr>
              <a:t>generazioni</a:t>
            </a:r>
            <a:endParaRPr lang="it-IT" sz="2000" b="1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prstClr val="black"/>
                </a:solidFill>
                <a:latin typeface="Calibri"/>
              </a:rPr>
              <a:t>Bisogni primari </a:t>
            </a:r>
            <a:r>
              <a:rPr lang="it-IT" sz="2000" dirty="0">
                <a:solidFill>
                  <a:prstClr val="black"/>
                </a:solidFill>
                <a:latin typeface="Calibri"/>
              </a:rPr>
              <a:t>(nutrizione, sonno...)</a:t>
            </a:r>
            <a:endParaRPr lang="it-IT" sz="20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prstClr val="black"/>
                </a:solidFill>
                <a:latin typeface="Calibri"/>
              </a:rPr>
              <a:t>Idea di </a:t>
            </a:r>
            <a:r>
              <a:rPr lang="it-IT" sz="2000" b="1" dirty="0">
                <a:solidFill>
                  <a:prstClr val="black"/>
                </a:solidFill>
                <a:latin typeface="Calibri"/>
              </a:rPr>
              <a:t>famiglia</a:t>
            </a:r>
            <a:endParaRPr lang="it-IT" sz="2000" b="1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prstClr val="black"/>
                </a:solidFill>
                <a:latin typeface="Calibri"/>
              </a:rPr>
              <a:t>Educazione</a:t>
            </a:r>
            <a:r>
              <a:rPr lang="it-IT" sz="2000" dirty="0">
                <a:solidFill>
                  <a:prstClr val="black"/>
                </a:solidFill>
                <a:latin typeface="Calibri"/>
              </a:rPr>
              <a:t> dei piccoli</a:t>
            </a:r>
            <a:endParaRPr lang="it-IT" sz="20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prstClr val="black"/>
                </a:solidFill>
                <a:latin typeface="Calibri"/>
              </a:rPr>
              <a:t>Universi </a:t>
            </a:r>
            <a:r>
              <a:rPr lang="it-IT" sz="2000" dirty="0">
                <a:solidFill>
                  <a:prstClr val="black"/>
                </a:solidFill>
                <a:latin typeface="Calibri"/>
              </a:rPr>
              <a:t>religiosi e </a:t>
            </a:r>
            <a:r>
              <a:rPr lang="it-IT" sz="2000" b="1" dirty="0">
                <a:solidFill>
                  <a:prstClr val="black"/>
                </a:solidFill>
                <a:latin typeface="Calibri"/>
              </a:rPr>
              <a:t>rappresentazioni</a:t>
            </a:r>
            <a:r>
              <a:rPr lang="it-IT" sz="2000" dirty="0">
                <a:solidFill>
                  <a:prstClr val="black"/>
                </a:solidFill>
                <a:latin typeface="Calibri"/>
              </a:rPr>
              <a:t> del mondo</a:t>
            </a:r>
            <a:endParaRPr lang="it-IT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74" y="3405995"/>
            <a:ext cx="1207273" cy="195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768" y="5109040"/>
            <a:ext cx="2160240" cy="164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5089520"/>
            <a:ext cx="2160240" cy="163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146" y="5367632"/>
            <a:ext cx="22733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603090" y="64715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18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888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NOZIONE GENERICA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1268760"/>
            <a:ext cx="91440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Cultura come </a:t>
            </a:r>
            <a:r>
              <a:rPr lang="it-IT" sz="2800" b="1" dirty="0"/>
              <a:t>prodotto umano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Capacità </a:t>
            </a:r>
            <a:r>
              <a:rPr lang="it-IT" sz="2800" dirty="0"/>
              <a:t>che consente all’uomo di produrre e riprodurre strutture generatrici di simboli, discorsi, credenze.</a:t>
            </a:r>
          </a:p>
          <a:p>
            <a:r>
              <a:rPr lang="it-IT" sz="2800" dirty="0"/>
              <a:t>Selezionare </a:t>
            </a:r>
            <a:r>
              <a:rPr lang="it-IT" sz="2800" dirty="0"/>
              <a:t>la </a:t>
            </a:r>
            <a:r>
              <a:rPr lang="it-IT" sz="2800" dirty="0"/>
              <a:t>complessità</a:t>
            </a:r>
          </a:p>
          <a:p>
            <a:r>
              <a:rPr lang="it-IT" sz="2800" dirty="0"/>
              <a:t>Tracciare confini e </a:t>
            </a:r>
            <a:r>
              <a:rPr lang="it-IT" sz="2800" dirty="0"/>
              <a:t>classificare</a:t>
            </a:r>
            <a:endParaRPr lang="it-IT" sz="2800" dirty="0"/>
          </a:p>
          <a:p>
            <a:r>
              <a:rPr lang="it-IT" sz="2800" dirty="0"/>
              <a:t>Inclusione ed esclusione attraverso pratiche, simboli, rituali creati, riprodotti e </a:t>
            </a:r>
            <a:r>
              <a:rPr lang="it-IT" sz="2800" dirty="0"/>
              <a:t>condivisi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68008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19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7948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Wingdings</vt:lpstr>
      <vt:lpstr>1_Tema di Office</vt:lpstr>
      <vt:lpstr>Tema di Office</vt:lpstr>
      <vt:lpstr>2_Tema di Office</vt:lpstr>
      <vt:lpstr>3_Tema di Office</vt:lpstr>
      <vt:lpstr>4_Tema di Office</vt:lpstr>
      <vt:lpstr>LA CULTURA E I SUOI SIGNIFICATI</vt:lpstr>
      <vt:lpstr>1. NOZIONE GERARCHICA</vt:lpstr>
      <vt:lpstr>2. CULTURA COME «DIFFERENZA»</vt:lpstr>
      <vt:lpstr>ESEMPI DI DIVERSITÀ CULTURALE USI, COSTUMI, ABITUDINI</vt:lpstr>
      <vt:lpstr>3. NOZIONE GENERICA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CULTURA E I SUOI SIGNIFICATI</dc:title>
  <dc:creator>battelligiu@gmail.com</dc:creator>
  <cp:lastModifiedBy>battelligiu@gmail.com</cp:lastModifiedBy>
  <cp:revision>1</cp:revision>
  <dcterms:created xsi:type="dcterms:W3CDTF">2020-03-19T19:18:00Z</dcterms:created>
  <dcterms:modified xsi:type="dcterms:W3CDTF">2020-03-19T19:19:01Z</dcterms:modified>
</cp:coreProperties>
</file>