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2" r:id="rId2"/>
    <p:sldId id="263" r:id="rId3"/>
    <p:sldId id="267" r:id="rId4"/>
    <p:sldId id="268" r:id="rId5"/>
    <p:sldId id="264" r:id="rId6"/>
    <p:sldId id="265" r:id="rId7"/>
    <p:sldId id="275" r:id="rId8"/>
    <p:sldId id="266" r:id="rId9"/>
    <p:sldId id="269" r:id="rId10"/>
    <p:sldId id="270" r:id="rId11"/>
    <p:sldId id="271" r:id="rId12"/>
    <p:sldId id="272" r:id="rId13"/>
    <p:sldId id="273" r:id="rId14"/>
    <p:sldId id="327" r:id="rId15"/>
    <p:sldId id="274" r:id="rId16"/>
    <p:sldId id="276" r:id="rId17"/>
    <p:sldId id="277" r:id="rId18"/>
    <p:sldId id="278" r:id="rId19"/>
    <p:sldId id="279" r:id="rId20"/>
    <p:sldId id="308" r:id="rId21"/>
    <p:sldId id="309" r:id="rId22"/>
    <p:sldId id="280" r:id="rId23"/>
    <p:sldId id="281" r:id="rId24"/>
    <p:sldId id="282" r:id="rId25"/>
    <p:sldId id="283" r:id="rId26"/>
    <p:sldId id="288" r:id="rId27"/>
    <p:sldId id="326" r:id="rId28"/>
    <p:sldId id="284" r:id="rId29"/>
    <p:sldId id="346" r:id="rId30"/>
    <p:sldId id="285" r:id="rId31"/>
    <p:sldId id="286" r:id="rId32"/>
    <p:sldId id="287" r:id="rId33"/>
    <p:sldId id="291" r:id="rId34"/>
  </p:sldIdLst>
  <p:sldSz cx="9144000" cy="5143500" type="screen16x9"/>
  <p:notesSz cx="6858000" cy="9144000"/>
  <p:defaultTextStyle>
    <a:defPPr>
      <a:defRPr lang="en-US"/>
    </a:defPPr>
    <a:lvl1pPr marL="0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7952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5904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3856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1807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89759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27711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65663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03615" algn="l" defTabSz="87590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9" autoAdjust="0"/>
    <p:restoredTop sz="96368" autoAdjust="0"/>
  </p:normalViewPr>
  <p:slideViewPr>
    <p:cSldViewPr snapToGrid="0">
      <p:cViewPr varScale="1">
        <p:scale>
          <a:sx n="279" d="100"/>
          <a:sy n="279" d="100"/>
        </p:scale>
        <p:origin x="216" y="7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F27FD-0AD6-4928-9016-F7CD57C3F1FC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8988E-C503-44A5-877C-0BE5E639CD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952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5904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3856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51807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9759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7711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65663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503615" algn="l" defTabSz="87590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F3194-B6E8-43C5-AB5A-AEF60BC34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699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826E3-DF9A-4484-9BBB-83B66B102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7952" indent="0" algn="ctr">
              <a:buNone/>
              <a:defRPr sz="2000"/>
            </a:lvl2pPr>
            <a:lvl3pPr marL="875904" indent="0" algn="ctr">
              <a:buNone/>
              <a:defRPr sz="1700"/>
            </a:lvl3pPr>
            <a:lvl4pPr marL="1313856" indent="0" algn="ctr">
              <a:buNone/>
              <a:defRPr sz="1500"/>
            </a:lvl4pPr>
            <a:lvl5pPr marL="1751807" indent="0" algn="ctr">
              <a:buNone/>
              <a:defRPr sz="1500"/>
            </a:lvl5pPr>
            <a:lvl6pPr marL="2189759" indent="0" algn="ctr">
              <a:buNone/>
              <a:defRPr sz="1500"/>
            </a:lvl6pPr>
            <a:lvl7pPr marL="2627711" indent="0" algn="ctr">
              <a:buNone/>
              <a:defRPr sz="1500"/>
            </a:lvl7pPr>
            <a:lvl8pPr marL="3065663" indent="0" algn="ctr">
              <a:buNone/>
              <a:defRPr sz="1500"/>
            </a:lvl8pPr>
            <a:lvl9pPr marL="350361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94FB-B9EF-4E75-8472-1DF7281C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F978-F55A-4780-9A47-EE0F945C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51F3B-2DBB-4823-93FB-1FB9525B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5598"/>
            <a:ext cx="2057400" cy="273844"/>
          </a:xfrm>
        </p:spPr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8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4431-DEC3-446A-AE24-3F53D0A2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393ED-1D59-4FBA-846F-4BFF0E33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93F68-5A3D-4ADC-A441-6EBA17C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37952" indent="0">
              <a:buNone/>
              <a:defRPr sz="1400"/>
            </a:lvl2pPr>
            <a:lvl3pPr marL="875904" indent="0">
              <a:buNone/>
              <a:defRPr sz="1100"/>
            </a:lvl3pPr>
            <a:lvl4pPr marL="1313856" indent="0">
              <a:buNone/>
              <a:defRPr sz="1000"/>
            </a:lvl4pPr>
            <a:lvl5pPr marL="1751807" indent="0">
              <a:buNone/>
              <a:defRPr sz="1000"/>
            </a:lvl5pPr>
            <a:lvl6pPr marL="2189759" indent="0">
              <a:buNone/>
              <a:defRPr sz="1000"/>
            </a:lvl6pPr>
            <a:lvl7pPr marL="2627711" indent="0">
              <a:buNone/>
              <a:defRPr sz="1000"/>
            </a:lvl7pPr>
            <a:lvl8pPr marL="3065663" indent="0">
              <a:buNone/>
              <a:defRPr sz="1000"/>
            </a:lvl8pPr>
            <a:lvl9pPr marL="35036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5B05F-02EA-48FE-81AC-C1E413A5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C2617-94A9-4218-97FC-AB897D37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95A12-F34E-4F04-AC35-5D92B266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E66E-5026-4928-A4C7-3E04DF54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C87CD-4D3F-4814-B93B-EDDA8F3C9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100"/>
            </a:lvl1pPr>
            <a:lvl2pPr marL="437952" indent="0">
              <a:buNone/>
              <a:defRPr sz="2700"/>
            </a:lvl2pPr>
            <a:lvl3pPr marL="875904" indent="0">
              <a:buNone/>
              <a:defRPr sz="2300"/>
            </a:lvl3pPr>
            <a:lvl4pPr marL="1313856" indent="0">
              <a:buNone/>
              <a:defRPr sz="2000"/>
            </a:lvl4pPr>
            <a:lvl5pPr marL="1751807" indent="0">
              <a:buNone/>
              <a:defRPr sz="2000"/>
            </a:lvl5pPr>
            <a:lvl6pPr marL="2189759" indent="0">
              <a:buNone/>
              <a:defRPr sz="2000"/>
            </a:lvl6pPr>
            <a:lvl7pPr marL="2627711" indent="0">
              <a:buNone/>
              <a:defRPr sz="2000"/>
            </a:lvl7pPr>
            <a:lvl8pPr marL="3065663" indent="0">
              <a:buNone/>
              <a:defRPr sz="2000"/>
            </a:lvl8pPr>
            <a:lvl9pPr marL="350361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E4BA9-7E61-44F1-B9A7-29E330706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37952" indent="0">
              <a:buNone/>
              <a:defRPr sz="1400"/>
            </a:lvl2pPr>
            <a:lvl3pPr marL="875904" indent="0">
              <a:buNone/>
              <a:defRPr sz="1100"/>
            </a:lvl3pPr>
            <a:lvl4pPr marL="1313856" indent="0">
              <a:buNone/>
              <a:defRPr sz="1000"/>
            </a:lvl4pPr>
            <a:lvl5pPr marL="1751807" indent="0">
              <a:buNone/>
              <a:defRPr sz="1000"/>
            </a:lvl5pPr>
            <a:lvl6pPr marL="2189759" indent="0">
              <a:buNone/>
              <a:defRPr sz="1000"/>
            </a:lvl6pPr>
            <a:lvl7pPr marL="2627711" indent="0">
              <a:buNone/>
              <a:defRPr sz="1000"/>
            </a:lvl7pPr>
            <a:lvl8pPr marL="3065663" indent="0">
              <a:buNone/>
              <a:defRPr sz="1000"/>
            </a:lvl8pPr>
            <a:lvl9pPr marL="350361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DF002-3077-4813-A3FF-46B3013F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5C465-B762-4365-9CA1-78B540A0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725B4-3000-4761-89CA-6CFB0F35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65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1977-8A29-45CE-9E9E-F3F42FA99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BAA01-F271-4C70-ADBA-3E8A34BD0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E253A-9A8B-4503-9D58-5C58AFA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25CF4-44DC-4D46-A86A-2186BB6C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5E8EE-C38F-4B3A-9117-D02FAC0E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8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8CE076-D564-4DC2-B5E2-63F512FE8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CDFF5A-18DE-4D11-951F-BF8AFCB1F2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5F22-531D-43D8-880B-1F7DEB1F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248E8-3379-463F-9B72-3816A216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D97C8-3D3D-47BA-A19E-9C20E944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0BC4-F52E-4C60-BC07-AD13A818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3020B-A553-4391-8E28-4982CF091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007D5-984F-4DCE-A6A1-D3038002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DAE8-0D57-4660-91DB-514EAAB18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2606-4DBC-4673-B790-6A6CCC11D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3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6F85-FB95-48C8-81DD-38EA2D8F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1" cy="2139553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87B8F-9A92-4C92-B29C-2164DD0EB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1" cy="11251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79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75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38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18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897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277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656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036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FEAAB-458A-4E47-AE9E-F33C23CB3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89AA1-8AF0-4EF3-818E-A92506C1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BAB43-E7AA-4DD8-856E-F6E4B447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2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3870-C190-47B7-9D42-1F37F06B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C51D-9A90-47F4-A869-755FB6697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78163-9407-43D7-8B34-81E1564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7ACE9-7864-4549-8BCD-E830F0DC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19CCB-00DC-4386-8A36-F1611121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0CF51-BFB8-4C46-9C5F-B485101C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C51D-9A90-47F4-A869-755FB6697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78163-9407-43D7-8B34-81E1564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asellaDiTesto 7"/>
          <p:cNvSpPr txBox="1"/>
          <p:nvPr userDrawn="1"/>
        </p:nvSpPr>
        <p:spPr>
          <a:xfrm>
            <a:off x="4453304" y="1371990"/>
            <a:ext cx="4362181" cy="1709392"/>
          </a:xfrm>
          <a:prstGeom prst="rect">
            <a:avLst/>
          </a:prstGeom>
          <a:noFill/>
        </p:spPr>
        <p:txBody>
          <a:bodyPr wrap="square" lIns="87579" tIns="43790" rIns="87579" bIns="43790" rtlCol="0">
            <a:spAutoFit/>
          </a:bodyPr>
          <a:lstStyle/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Acute hypotension</a:t>
            </a: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Lower back or abdominal pain </a:t>
            </a: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Anuria</a:t>
            </a: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Shock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18976" indent="-218976">
              <a:lnSpc>
                <a:spcPct val="90000"/>
              </a:lnSpc>
              <a:spcBef>
                <a:spcPts val="958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Pulsatile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abdominal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mass</a:t>
            </a: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638624" y="3772784"/>
            <a:ext cx="2410736" cy="457767"/>
          </a:xfrm>
          <a:prstGeom prst="rect">
            <a:avLst/>
          </a:prstGeom>
          <a:noFill/>
        </p:spPr>
        <p:txBody>
          <a:bodyPr wrap="square" lIns="87579" tIns="43790" rIns="87579" bIns="43790" rtlCol="0">
            <a:spAutoFit/>
          </a:bodyPr>
          <a:lstStyle/>
          <a:p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Lazar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Davidovic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Marko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Dragas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Slobodan </a:t>
            </a:r>
            <a:r>
              <a:rPr lang="it-IT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Cvetkovic</a:t>
            </a:r>
            <a:r>
              <a:rPr lang="it-IT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et al. 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Twenty Years of Experience in the Treatment of Spontaneous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Aorto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-venous Fistulas in a Developing Country.</a:t>
            </a:r>
          </a:p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World J </a:t>
            </a:r>
            <a:r>
              <a:rPr lang="en-US" sz="6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Surg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(2011); 35:1829-1834.</a:t>
            </a:r>
          </a:p>
        </p:txBody>
      </p:sp>
      <p:cxnSp>
        <p:nvCxnSpPr>
          <p:cNvPr id="15" name="Connettore 1 14"/>
          <p:cNvCxnSpPr/>
          <p:nvPr userDrawn="1"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DEFAD-A2AC-4893-8B9F-0C8A7E412108}"/>
              </a:ext>
            </a:extLst>
          </p:cNvPr>
          <p:cNvSpPr txBox="1">
            <a:spLocks/>
          </p:cNvSpPr>
          <p:nvPr userDrawn="1"/>
        </p:nvSpPr>
        <p:spPr>
          <a:xfrm>
            <a:off x="638624" y="1371990"/>
            <a:ext cx="3580045" cy="2063548"/>
          </a:xfrm>
          <a:prstGeom prst="rect">
            <a:avLst/>
          </a:prstGeom>
        </p:spPr>
        <p:txBody>
          <a:bodyPr vert="horz" lIns="87579" tIns="43790" rIns="87579" bIns="437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Venous hypertension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Increased cardiac output and heart failure</a:t>
            </a:r>
          </a:p>
          <a:p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Abdominal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bruit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E5B3870-C190-47B7-9D42-1F37F06B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4" y="89181"/>
            <a:ext cx="7886701" cy="442127"/>
          </a:xfrm>
        </p:spPr>
        <p:txBody>
          <a:bodyPr vert="horz" lIns="87579" tIns="43790" rIns="87579" bIns="43790" rtlCol="0" anchor="ctr">
            <a:noAutofit/>
          </a:bodyPr>
          <a:lstStyle>
            <a:lvl1pPr>
              <a:defRPr lang="en-US" sz="1400" spc="250">
                <a:solidFill>
                  <a:srgbClr val="FF0000"/>
                </a:solidFill>
                <a:latin typeface="+mn-lt"/>
              </a:defRPr>
            </a:lvl1pPr>
          </a:lstStyle>
          <a:p>
            <a:pPr marL="0" lvl="0">
              <a:lnSpc>
                <a:spcPct val="130000"/>
              </a:lnSpc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63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3870-C190-47B7-9D42-1F37F06B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7ACE9-7864-4549-8BCD-E830F0DC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19CCB-00DC-4386-8A36-F1611121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0CF51-BFB8-4C46-9C5F-B485101C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819D54B-E8A5-4A1D-B219-0AD20D398BC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8651" y="1368028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D87243-8146-4DC6-B028-97A617E8BA2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03986" y="1375172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6CC05B8-1589-43D4-81B3-87E94272767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979319" y="1375172"/>
            <a:ext cx="2535299" cy="32635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105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7D44-A701-4E5D-9F93-D252762C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1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B525F-98F2-498E-8B6A-5E0B72F62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52" indent="0">
              <a:buNone/>
              <a:defRPr sz="2000" b="1"/>
            </a:lvl2pPr>
            <a:lvl3pPr marL="875904" indent="0">
              <a:buNone/>
              <a:defRPr sz="1700" b="1"/>
            </a:lvl3pPr>
            <a:lvl4pPr marL="1313856" indent="0">
              <a:buNone/>
              <a:defRPr sz="1500" b="1"/>
            </a:lvl4pPr>
            <a:lvl5pPr marL="1751807" indent="0">
              <a:buNone/>
              <a:defRPr sz="1500" b="1"/>
            </a:lvl5pPr>
            <a:lvl6pPr marL="2189759" indent="0">
              <a:buNone/>
              <a:defRPr sz="1500" b="1"/>
            </a:lvl6pPr>
            <a:lvl7pPr marL="2627711" indent="0">
              <a:buNone/>
              <a:defRPr sz="1500" b="1"/>
            </a:lvl7pPr>
            <a:lvl8pPr marL="3065663" indent="0">
              <a:buNone/>
              <a:defRPr sz="1500" b="1"/>
            </a:lvl8pPr>
            <a:lvl9pPr marL="3503615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05137-4948-416C-BEAD-0BD9DAD7C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048D56-2B73-4BA0-905B-0327EA5F21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7952" indent="0">
              <a:buNone/>
              <a:defRPr sz="2000" b="1"/>
            </a:lvl2pPr>
            <a:lvl3pPr marL="875904" indent="0">
              <a:buNone/>
              <a:defRPr sz="1700" b="1"/>
            </a:lvl3pPr>
            <a:lvl4pPr marL="1313856" indent="0">
              <a:buNone/>
              <a:defRPr sz="1500" b="1"/>
            </a:lvl4pPr>
            <a:lvl5pPr marL="1751807" indent="0">
              <a:buNone/>
              <a:defRPr sz="1500" b="1"/>
            </a:lvl5pPr>
            <a:lvl6pPr marL="2189759" indent="0">
              <a:buNone/>
              <a:defRPr sz="1500" b="1"/>
            </a:lvl6pPr>
            <a:lvl7pPr marL="2627711" indent="0">
              <a:buNone/>
              <a:defRPr sz="1500" b="1"/>
            </a:lvl7pPr>
            <a:lvl8pPr marL="3065663" indent="0">
              <a:buNone/>
              <a:defRPr sz="1500" b="1"/>
            </a:lvl8pPr>
            <a:lvl9pPr marL="3503615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7526E-E926-446F-BB89-882A21992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9200C-8693-4110-986B-13DFD2A3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388093-4165-4C53-8FE9-B17D2D6C0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305B93-36A5-4A85-A1CE-004A778C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7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CD53-17B1-4CC9-B172-81F5F978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E8A12-EB69-41D7-BE65-B5DBEF43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98F98-4B7A-4E39-B9CC-0FB73A8C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9D07A-A4DE-43AC-AA9C-C8A6E2F3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13562-C65D-4E1C-9C40-3F791346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E4427-2DD8-4A1F-A690-572B5B1A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DC8F7-2797-4F62-B4E9-9D43833A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5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2838E-AFF0-42A3-A8C7-E829B3EA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1" cy="994172"/>
          </a:xfrm>
          <a:prstGeom prst="rect">
            <a:avLst/>
          </a:prstGeom>
        </p:spPr>
        <p:txBody>
          <a:bodyPr vert="horz" lIns="87579" tIns="43790" rIns="87579" bIns="437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F2752-D045-41CB-B899-0CA666D90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1" cy="3263505"/>
          </a:xfrm>
          <a:prstGeom prst="rect">
            <a:avLst/>
          </a:prstGeom>
        </p:spPr>
        <p:txBody>
          <a:bodyPr vert="horz" lIns="87579" tIns="43790" rIns="87579" bIns="4379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8CFB4-34FA-44E3-9398-6DD4178B3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9358C-D65D-4692-ADF0-86DFEB62B50F}" type="datetimeFigureOut">
              <a:rPr lang="en-US" smtClean="0"/>
              <a:pPr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3AEEE-60B5-4F08-9CC4-0EDC9B57A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5C615-D9FC-4A70-983A-3074DE6AF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87579" tIns="43790" rIns="87579" bIns="4379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9F9C1-D225-4573-AF83-B2516447C9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15DE9-35B2-487F-BFF5-DA06F98DBD3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45" y="106120"/>
            <a:ext cx="1348857" cy="809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268AD-0582-4016-BC0D-9D9D20F2A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65449" b="-309"/>
          <a:stretch/>
        </p:blipFill>
        <p:spPr>
          <a:xfrm>
            <a:off x="0" y="4621204"/>
            <a:ext cx="1447799" cy="530759"/>
          </a:xfrm>
          <a:prstGeom prst="roundRect">
            <a:avLst>
              <a:gd name="adj" fmla="val 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4D644-0005-4966-B75A-0B3FDFF43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 t="54742" r="211" b="-307"/>
          <a:stretch/>
        </p:blipFill>
        <p:spPr>
          <a:xfrm>
            <a:off x="5248276" y="4767262"/>
            <a:ext cx="3895725" cy="376238"/>
          </a:xfrm>
          <a:prstGeom prst="round2DiagRect">
            <a:avLst>
              <a:gd name="adj1" fmla="val 0"/>
              <a:gd name="adj2" fmla="val 9002"/>
            </a:avLst>
          </a:prstGeom>
        </p:spPr>
      </p:pic>
    </p:spTree>
    <p:extLst>
      <p:ext uri="{BB962C8B-B14F-4D97-AF65-F5344CB8AC3E}">
        <p14:creationId xmlns:p14="http://schemas.microsoft.com/office/powerpoint/2010/main" val="329149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875904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976" indent="-218976" algn="l" defTabSz="875904" rtl="0" eaLnBrk="1" latinLnBrk="0" hangingPunct="1">
        <a:lnSpc>
          <a:spcPct val="90000"/>
        </a:lnSpc>
        <a:spcBef>
          <a:spcPts val="95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56928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880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532831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970783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408735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46687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4639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22591" indent="-218976" algn="l" defTabSz="875904" rtl="0" eaLnBrk="1" latinLnBrk="0" hangingPunct="1">
        <a:lnSpc>
          <a:spcPct val="90000"/>
        </a:lnSpc>
        <a:spcBef>
          <a:spcPts val="47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7952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5904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856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1807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9759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27711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663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3615" algn="l" defTabSz="87590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Lezioni di CHIRURGIA VASCOLARE</a:t>
            </a:r>
          </a:p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Anno Accademico 2019-2020</a:t>
            </a:r>
          </a:p>
          <a:p>
            <a:pPr algn="ctr">
              <a:buNone/>
            </a:pPr>
            <a:endParaRPr lang="it-IT" dirty="0"/>
          </a:p>
          <a:p>
            <a:pPr algn="ctr">
              <a:buNone/>
            </a:pPr>
            <a:r>
              <a:rPr lang="it-IT" dirty="0"/>
              <a:t>INSUFFICIENZA  CEREBROVASCOLARE: </a:t>
            </a:r>
          </a:p>
          <a:p>
            <a:pPr algn="ctr">
              <a:buNone/>
            </a:pPr>
            <a:r>
              <a:rPr lang="it-IT" dirty="0"/>
              <a:t>LA STENOSI CAROTIDEA</a:t>
            </a:r>
          </a:p>
          <a:p>
            <a:pPr algn="ctr">
              <a:buNone/>
            </a:pPr>
            <a:endParaRPr lang="it-IT" dirty="0"/>
          </a:p>
          <a:p>
            <a:pPr algn="ctr">
              <a:buNone/>
            </a:pPr>
            <a:r>
              <a:rPr lang="it-IT" dirty="0"/>
              <a:t>Prof. Sandro Lepidi</a:t>
            </a:r>
          </a:p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1" name="Picture 2" descr="Foto placca">
            <a:extLst>
              <a:ext uri="{FF2B5EF4-FFF2-40B4-BE49-F238E27FC236}">
                <a16:creationId xmlns:a16="http://schemas.microsoft.com/office/drawing/2014/main" id="{76A5B326-8CDA-B04D-AD24-09E0EFF7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8138" r="3703" b="9645"/>
          <a:stretch>
            <a:fillRect/>
          </a:stretch>
        </p:blipFill>
        <p:spPr bwMode="auto">
          <a:xfrm>
            <a:off x="1454150" y="503767"/>
            <a:ext cx="6235700" cy="4150111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1" name="Picture 2" descr="Foto trombosi su placca">
            <a:extLst>
              <a:ext uri="{FF2B5EF4-FFF2-40B4-BE49-F238E27FC236}">
                <a16:creationId xmlns:a16="http://schemas.microsoft.com/office/drawing/2014/main" id="{4489B6EC-8347-4146-9FD6-89BC15D1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24445" r="2963" b="17778"/>
          <a:stretch>
            <a:fillRect/>
          </a:stretch>
        </p:blipFill>
        <p:spPr bwMode="auto">
          <a:xfrm>
            <a:off x="615950" y="829734"/>
            <a:ext cx="7924800" cy="3522133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1" name="Segnaposto contenuto 15"/>
          <p:cNvSpPr>
            <a:spLocks noGrp="1"/>
          </p:cNvSpPr>
          <p:nvPr>
            <p:ph sz="half" idx="1"/>
          </p:nvPr>
        </p:nvSpPr>
        <p:spPr>
          <a:xfrm>
            <a:off x="819150" y="750620"/>
            <a:ext cx="7842250" cy="42845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Insufficienza cerebro-vascolare</a:t>
            </a:r>
          </a:p>
          <a:p>
            <a:pPr>
              <a:buNone/>
            </a:pPr>
            <a:endParaRPr lang="it-IT" sz="8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TIA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altLang="it-IT" sz="2000" dirty="0">
                <a:solidFill>
                  <a:srgbClr val="FF0000"/>
                </a:solidFill>
              </a:rPr>
              <a:t>Transient Ischemic Attack)</a:t>
            </a:r>
          </a:p>
          <a:p>
            <a:pPr marL="0" indent="0">
              <a:buNone/>
            </a:pPr>
            <a:r>
              <a:rPr lang="en-US" altLang="it-IT" sz="1800" i="1" dirty="0"/>
              <a:t>	</a:t>
            </a:r>
            <a:r>
              <a:rPr lang="en-US" altLang="it-IT" sz="1400" i="1" dirty="0"/>
              <a:t>“</a:t>
            </a:r>
            <a:r>
              <a:rPr lang="it-IT" sz="1400" i="1" dirty="0"/>
              <a:t>a brief </a:t>
            </a:r>
            <a:r>
              <a:rPr lang="it-IT" sz="1400" i="1" dirty="0" err="1"/>
              <a:t>episode</a:t>
            </a:r>
            <a:r>
              <a:rPr lang="it-IT" sz="1400" i="1" dirty="0"/>
              <a:t> of </a:t>
            </a:r>
            <a:r>
              <a:rPr lang="en-US" sz="1400" i="1" dirty="0"/>
              <a:t>neurologic dysfunction resulting from focal temporary cerebral </a:t>
            </a:r>
            <a:r>
              <a:rPr lang="en-US" sz="1400" i="1" dirty="0" err="1"/>
              <a:t>ischaemia</a:t>
            </a:r>
            <a:r>
              <a:rPr lang="en-US" sz="1400" i="1" dirty="0"/>
              <a:t>, which is not associated with acute cerebral </a:t>
            </a:r>
            <a:r>
              <a:rPr lang="it-IT" sz="1400" i="1" dirty="0" err="1"/>
              <a:t>infarction</a:t>
            </a:r>
            <a:r>
              <a:rPr lang="en-US" altLang="it-IT" sz="1400" i="1" dirty="0"/>
              <a:t> “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STROKE</a:t>
            </a:r>
          </a:p>
          <a:p>
            <a:pPr marL="0" indent="0">
              <a:buNone/>
            </a:pPr>
            <a:r>
              <a:rPr lang="it-IT" sz="1700" i="1" dirty="0"/>
              <a:t>	</a:t>
            </a:r>
            <a:r>
              <a:rPr lang="it-IT" sz="1400" i="1" dirty="0"/>
              <a:t>“an </a:t>
            </a:r>
            <a:r>
              <a:rPr lang="it-IT" sz="1400" i="1" dirty="0" err="1"/>
              <a:t>episode</a:t>
            </a:r>
            <a:r>
              <a:rPr lang="it-IT" sz="1400" i="1" dirty="0"/>
              <a:t> of </a:t>
            </a:r>
            <a:r>
              <a:rPr lang="en-US" sz="1400" i="1" dirty="0"/>
              <a:t>neurologic dysfunction caused by focal cerebral or retinal infarction, where infarction is defined as brain or retinal cell death, attributable to </a:t>
            </a:r>
            <a:r>
              <a:rPr lang="en-US" sz="1400" i="1" dirty="0" err="1"/>
              <a:t>ischaemia</a:t>
            </a:r>
            <a:r>
              <a:rPr lang="en-US" sz="1400" i="1" dirty="0"/>
              <a:t>, based on </a:t>
            </a:r>
            <a:r>
              <a:rPr lang="en-US" sz="1400" i="1" dirty="0" err="1"/>
              <a:t>neuropathologic</a:t>
            </a:r>
            <a:r>
              <a:rPr lang="en-US" sz="1400" i="1" dirty="0"/>
              <a:t>, neuroimaging, and/or clinical evidence of permanent injury.”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SILENT INFARCTION</a:t>
            </a:r>
          </a:p>
          <a:p>
            <a:pPr marL="0" indent="0">
              <a:buNone/>
            </a:pPr>
            <a:r>
              <a:rPr lang="it-IT" sz="2000" i="1" dirty="0"/>
              <a:t>	</a:t>
            </a:r>
            <a:r>
              <a:rPr lang="it-IT" sz="1500" i="1" dirty="0"/>
              <a:t>“</a:t>
            </a:r>
            <a:r>
              <a:rPr lang="it-IT" sz="1500" i="1" dirty="0" err="1"/>
              <a:t>imaging</a:t>
            </a:r>
            <a:r>
              <a:rPr lang="it-IT" sz="1500" i="1" dirty="0"/>
              <a:t> or </a:t>
            </a:r>
            <a:r>
              <a:rPr lang="it-IT" sz="1500" i="1" dirty="0" err="1"/>
              <a:t>neuropathological</a:t>
            </a:r>
            <a:r>
              <a:rPr lang="it-IT" sz="1500" i="1" dirty="0"/>
              <a:t> </a:t>
            </a:r>
            <a:r>
              <a:rPr lang="en-US" sz="1500" i="1" dirty="0"/>
              <a:t>evidence of cerebral/retinal infarction without a history of acute neurological dysfunction attributable to the lesion.”</a:t>
            </a:r>
            <a:endParaRPr lang="en-US" sz="15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700" i="1" dirty="0"/>
          </a:p>
          <a:p>
            <a:pPr marL="0" indent="0">
              <a:buNone/>
            </a:pPr>
            <a:endParaRPr lang="it-IT" altLang="it-IT" sz="1700" i="1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9" name="Segnaposto contenuto 15"/>
          <p:cNvSpPr>
            <a:spLocks noGrp="1"/>
          </p:cNvSpPr>
          <p:nvPr>
            <p:ph sz="half" idx="1"/>
          </p:nvPr>
        </p:nvSpPr>
        <p:spPr>
          <a:xfrm>
            <a:off x="647700" y="750620"/>
            <a:ext cx="7842250" cy="79878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Sintomi di Ischemia Emisferica</a:t>
            </a:r>
          </a:p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Territorio Carotideo</a:t>
            </a:r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AA05B5B9-A0C6-BA46-BF81-2434580E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677" y="1862299"/>
            <a:ext cx="632861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sz="1400" dirty="0"/>
              <a:t>HEMI-SENSORY IMPAIRMENT (</a:t>
            </a:r>
            <a:r>
              <a:rPr lang="it-IT" sz="1400" dirty="0" err="1"/>
              <a:t>numbness</a:t>
            </a:r>
            <a:r>
              <a:rPr lang="it-IT" sz="1400" dirty="0"/>
              <a:t>, </a:t>
            </a:r>
            <a:r>
              <a:rPr lang="it-IT" sz="1400" dirty="0" err="1"/>
              <a:t>paraesthesia</a:t>
            </a:r>
            <a:r>
              <a:rPr lang="it-IT" sz="1400" dirty="0"/>
              <a:t> of face/</a:t>
            </a:r>
            <a:r>
              <a:rPr lang="it-IT" sz="1400" dirty="0" err="1"/>
              <a:t>arm</a:t>
            </a:r>
            <a:r>
              <a:rPr lang="it-IT" sz="1400" dirty="0"/>
              <a:t>/</a:t>
            </a:r>
            <a:r>
              <a:rPr lang="it-IT" sz="1400" dirty="0" err="1"/>
              <a:t>leg</a:t>
            </a:r>
            <a:r>
              <a:rPr lang="it-IT" sz="1400" dirty="0"/>
              <a:t>)</a:t>
            </a:r>
          </a:p>
          <a:p>
            <a:pPr marL="342900" indent="-342900">
              <a:buAutoNum type="arabicPeriod"/>
            </a:pPr>
            <a:endParaRPr lang="it-IT" sz="1400" dirty="0"/>
          </a:p>
          <a:p>
            <a:pPr marL="342900" indent="-342900">
              <a:buAutoNum type="arabicPeriod"/>
            </a:pPr>
            <a:r>
              <a:rPr lang="it-IT" sz="1400" dirty="0"/>
              <a:t>HEMI-MOTOR </a:t>
            </a:r>
            <a:r>
              <a:rPr lang="en-US" sz="1400" dirty="0"/>
              <a:t>DEFICITS (weakness of face/arm/leg, or limb clumsiness)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r>
              <a:rPr lang="it-IT" sz="1400" dirty="0"/>
              <a:t>HIGHER CORTICAL DYSFUNCTION (</a:t>
            </a:r>
            <a:r>
              <a:rPr lang="it-IT" sz="1400" dirty="0" err="1"/>
              <a:t>dysphasia</a:t>
            </a:r>
            <a:r>
              <a:rPr lang="it-IT" sz="1400" dirty="0"/>
              <a:t>/</a:t>
            </a:r>
            <a:r>
              <a:rPr lang="it-IT" sz="1400" dirty="0" err="1"/>
              <a:t>aphasia</a:t>
            </a:r>
            <a:r>
              <a:rPr lang="it-IT" sz="1400" dirty="0"/>
              <a:t>, </a:t>
            </a:r>
            <a:r>
              <a:rPr lang="it-IT" sz="1400" dirty="0" err="1"/>
              <a:t>visuospatial</a:t>
            </a:r>
            <a:r>
              <a:rPr lang="it-IT" sz="1400" dirty="0"/>
              <a:t> </a:t>
            </a:r>
            <a:r>
              <a:rPr lang="it-IT" sz="1400" dirty="0" err="1"/>
              <a:t>problems</a:t>
            </a:r>
            <a:r>
              <a:rPr lang="it-IT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9" name="Segnaposto contenuto 15"/>
          <p:cNvSpPr>
            <a:spLocks noGrp="1"/>
          </p:cNvSpPr>
          <p:nvPr>
            <p:ph sz="half" idx="1"/>
          </p:nvPr>
        </p:nvSpPr>
        <p:spPr>
          <a:xfrm>
            <a:off x="647700" y="750620"/>
            <a:ext cx="7842250" cy="79878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Sintomi di Ischemia Emisferica</a:t>
            </a:r>
          </a:p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Territorio Carotideo</a:t>
            </a:r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AA05B5B9-A0C6-BA46-BF81-2434580E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25" y="1838725"/>
            <a:ext cx="8819999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400" b="1" dirty="0"/>
              <a:t>Crescendo </a:t>
            </a:r>
            <a:r>
              <a:rPr lang="it-IT" sz="1400" b="1" dirty="0" err="1"/>
              <a:t>TIAs</a:t>
            </a:r>
            <a:r>
              <a:rPr lang="it-IT" sz="1400" dirty="0"/>
              <a:t>: </a:t>
            </a:r>
            <a:r>
              <a:rPr lang="en-US" sz="1400" i="1" dirty="0"/>
              <a:t>multiple TIAs within a short time period, with full recovery in between. The exact number and/or frequency has never been defined, but at least three events in 7 days would seem reasonable.</a:t>
            </a:r>
          </a:p>
          <a:p>
            <a:endParaRPr lang="en-US" sz="1400" i="1" dirty="0"/>
          </a:p>
          <a:p>
            <a:r>
              <a:rPr lang="en-US" sz="1400" b="1" dirty="0"/>
              <a:t>Stroke in evolution</a:t>
            </a:r>
            <a:r>
              <a:rPr lang="en-US" sz="1400" dirty="0"/>
              <a:t>: </a:t>
            </a:r>
            <a:r>
              <a:rPr lang="en-US" sz="1400" i="1" dirty="0"/>
              <a:t>fluctuating deficit (never fully back to normal) or a progressively worsening neurological </a:t>
            </a:r>
            <a:r>
              <a:rPr lang="it-IT" sz="1400" i="1" dirty="0"/>
              <a:t>deficit.</a:t>
            </a:r>
          </a:p>
          <a:p>
            <a:endParaRPr lang="it-IT" sz="1400" i="1" dirty="0"/>
          </a:p>
          <a:p>
            <a:r>
              <a:rPr lang="it-IT" sz="1400" b="1" dirty="0" err="1"/>
              <a:t>Amaurosis</a:t>
            </a:r>
            <a:r>
              <a:rPr lang="it-IT" sz="1400" b="1" dirty="0"/>
              <a:t> </a:t>
            </a:r>
            <a:r>
              <a:rPr lang="it-IT" sz="1400" b="1" dirty="0" err="1"/>
              <a:t>Fugax</a:t>
            </a:r>
            <a:r>
              <a:rPr lang="it-IT" sz="1400" b="1" dirty="0"/>
              <a:t>: </a:t>
            </a:r>
            <a:r>
              <a:rPr lang="it-IT" sz="1400" i="1" dirty="0"/>
              <a:t>(</a:t>
            </a:r>
            <a:r>
              <a:rPr lang="it-IT" sz="1400" i="1" dirty="0" err="1"/>
              <a:t>transient</a:t>
            </a:r>
            <a:r>
              <a:rPr lang="it-IT" sz="1400" i="1" dirty="0"/>
              <a:t> </a:t>
            </a:r>
            <a:r>
              <a:rPr lang="it-IT" sz="1400" i="1" dirty="0" err="1"/>
              <a:t>monocular</a:t>
            </a:r>
            <a:r>
              <a:rPr lang="it-IT" sz="1400" i="1" dirty="0"/>
              <a:t> </a:t>
            </a:r>
            <a:r>
              <a:rPr lang="it-IT" sz="1400" i="1" dirty="0" err="1"/>
              <a:t>blindness</a:t>
            </a:r>
            <a:r>
              <a:rPr lang="it-IT" sz="1400" i="1" dirty="0"/>
              <a:t>) </a:t>
            </a:r>
            <a:r>
              <a:rPr lang="it-IT" sz="1400" i="1" dirty="0" err="1"/>
              <a:t>refers</a:t>
            </a:r>
            <a:r>
              <a:rPr lang="it-IT" sz="1400" i="1" dirty="0"/>
              <a:t> </a:t>
            </a:r>
            <a:r>
              <a:rPr lang="en-US" sz="1400" i="1" dirty="0"/>
              <a:t>to transient impairment or loss of vision in one eye.</a:t>
            </a:r>
          </a:p>
          <a:p>
            <a:r>
              <a:rPr lang="it-IT" sz="1400" dirty="0"/>
              <a:t>	</a:t>
            </a:r>
            <a:r>
              <a:rPr lang="it-IT" sz="1400" u="sng" dirty="0" err="1"/>
              <a:t>Occasionally</a:t>
            </a:r>
            <a:r>
              <a:rPr lang="it-IT" sz="1400" u="sng" dirty="0"/>
              <a:t>, </a:t>
            </a:r>
            <a:r>
              <a:rPr lang="en-US" sz="1400" u="sng" dirty="0"/>
              <a:t>visual loss can be permanent because of retinal </a:t>
            </a:r>
            <a:r>
              <a:rPr lang="it-IT" sz="1400" u="sng" dirty="0" err="1"/>
              <a:t>infarction</a:t>
            </a:r>
            <a:r>
              <a:rPr lang="it-IT" sz="1400" u="sng" dirty="0"/>
              <a:t> (</a:t>
            </a:r>
            <a:r>
              <a:rPr lang="it-IT" sz="1400" u="sng" dirty="0" err="1"/>
              <a:t>analogous</a:t>
            </a:r>
            <a:r>
              <a:rPr lang="it-IT" sz="1400" u="sng" dirty="0"/>
              <a:t> to </a:t>
            </a:r>
            <a:r>
              <a:rPr lang="it-IT" sz="1400" dirty="0"/>
              <a:t>	</a:t>
            </a:r>
            <a:r>
              <a:rPr lang="it-IT" sz="1400" u="sng" dirty="0" err="1"/>
              <a:t>stroke</a:t>
            </a:r>
            <a:r>
              <a:rPr lang="it-IT" sz="1400" dirty="0"/>
              <a:t>)</a:t>
            </a:r>
            <a:endParaRPr lang="it-IT" sz="1400" b="1" i="1" dirty="0"/>
          </a:p>
        </p:txBody>
      </p:sp>
    </p:spTree>
    <p:extLst>
      <p:ext uri="{BB962C8B-B14F-4D97-AF65-F5344CB8AC3E}">
        <p14:creationId xmlns:p14="http://schemas.microsoft.com/office/powerpoint/2010/main" val="125088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1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Diagnosi</a:t>
            </a: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r>
              <a:rPr lang="it-IT" dirty="0"/>
              <a:t>Anamnesi</a:t>
            </a:r>
          </a:p>
          <a:p>
            <a:endParaRPr lang="it-IT" dirty="0"/>
          </a:p>
          <a:p>
            <a:r>
              <a:rPr lang="it-IT" dirty="0"/>
              <a:t>Esame Obiettivo</a:t>
            </a:r>
          </a:p>
          <a:p>
            <a:endParaRPr lang="it-IT" dirty="0"/>
          </a:p>
          <a:p>
            <a:r>
              <a:rPr lang="it-IT" dirty="0"/>
              <a:t>Esami strumentali</a:t>
            </a:r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9" name="Picture 2" descr="Esame obiettivo">
            <a:extLst>
              <a:ext uri="{FF2B5EF4-FFF2-40B4-BE49-F238E27FC236}">
                <a16:creationId xmlns:a16="http://schemas.microsoft.com/office/drawing/2014/main" id="{27BE33B7-82F3-AD43-875B-8BCA3AE3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162051"/>
            <a:ext cx="5245100" cy="3496732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Esame Obiettivo</a:t>
            </a: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Esami Strumentali</a:t>
            </a:r>
          </a:p>
          <a:p>
            <a:pPr algn="ctr">
              <a:buNone/>
            </a:pPr>
            <a:endParaRPr lang="it-IT" sz="9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Tx/>
              <a:buAutoNum type="arabicParenR"/>
            </a:pPr>
            <a:r>
              <a:rPr lang="en-US" altLang="it-IT" sz="1800" dirty="0"/>
              <a:t> </a:t>
            </a:r>
            <a:r>
              <a:rPr lang="en-US" altLang="it-IT" sz="1800" dirty="0" err="1"/>
              <a:t>Esami</a:t>
            </a:r>
            <a:r>
              <a:rPr lang="en-US" altLang="it-IT" sz="1800" dirty="0"/>
              <a:t> per </a:t>
            </a:r>
            <a:r>
              <a:rPr lang="en-US" altLang="it-IT" sz="1800" dirty="0" err="1"/>
              <a:t>valutare</a:t>
            </a:r>
            <a:r>
              <a:rPr lang="en-US" altLang="it-IT" sz="1800" dirty="0"/>
              <a:t> la </a:t>
            </a:r>
            <a:r>
              <a:rPr lang="en-US" altLang="it-IT" sz="1800" dirty="0" err="1"/>
              <a:t>stenosi</a:t>
            </a:r>
            <a:r>
              <a:rPr lang="en-US" altLang="it-IT" sz="1800" dirty="0"/>
              <a:t>, </a:t>
            </a:r>
            <a:r>
              <a:rPr lang="en-US" altLang="it-IT" sz="1800" dirty="0" err="1"/>
              <a:t>mirati</a:t>
            </a:r>
            <a:r>
              <a:rPr lang="en-US" altLang="it-IT" sz="1800" dirty="0"/>
              <a:t> </a:t>
            </a:r>
            <a:r>
              <a:rPr lang="en-US" altLang="it-IT" sz="1800" dirty="0" err="1"/>
              <a:t>alla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carotide</a:t>
            </a:r>
            <a:endParaRPr lang="en-US" altLang="it-IT" sz="1800" dirty="0"/>
          </a:p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US" altLang="it-IT" sz="1500" dirty="0"/>
              <a:t>Eco-color-Doppler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US" altLang="it-IT" sz="1500" dirty="0" err="1"/>
              <a:t>AngioTC</a:t>
            </a:r>
            <a:endParaRPr lang="en-US" altLang="it-IT" sz="1500" dirty="0"/>
          </a:p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US" altLang="it-IT" sz="1500" dirty="0" err="1"/>
              <a:t>AngioRM</a:t>
            </a:r>
            <a:endParaRPr lang="it-IT" sz="1800" dirty="0"/>
          </a:p>
          <a:p>
            <a:pPr>
              <a:lnSpc>
                <a:spcPct val="110000"/>
              </a:lnSpc>
              <a:spcBef>
                <a:spcPct val="50000"/>
              </a:spcBef>
              <a:buNone/>
            </a:pPr>
            <a:r>
              <a:rPr lang="en-US" altLang="it-IT" sz="1800" dirty="0"/>
              <a:t>2) </a:t>
            </a:r>
            <a:r>
              <a:rPr lang="en-US" altLang="it-IT" sz="1800" dirty="0" err="1"/>
              <a:t>Esami</a:t>
            </a:r>
            <a:r>
              <a:rPr lang="en-US" altLang="it-IT" sz="1800" dirty="0"/>
              <a:t> per </a:t>
            </a:r>
            <a:r>
              <a:rPr lang="en-US" altLang="it-IT" sz="1800" dirty="0" err="1"/>
              <a:t>valutare</a:t>
            </a:r>
            <a:r>
              <a:rPr lang="en-US" altLang="it-IT" sz="1800" dirty="0"/>
              <a:t> lo </a:t>
            </a:r>
            <a:r>
              <a:rPr lang="en-US" altLang="it-IT" sz="1800" dirty="0" err="1"/>
              <a:t>stato</a:t>
            </a:r>
            <a:r>
              <a:rPr lang="en-US" altLang="it-IT" sz="1800" dirty="0"/>
              <a:t> del </a:t>
            </a:r>
            <a:r>
              <a:rPr lang="en-US" altLang="it-IT" sz="1800" dirty="0" err="1"/>
              <a:t>cervello</a:t>
            </a:r>
            <a:r>
              <a:rPr lang="en-US" altLang="it-IT" sz="1800" dirty="0"/>
              <a:t> e la </a:t>
            </a:r>
            <a:r>
              <a:rPr lang="en-US" altLang="it-IT" sz="1800" dirty="0" err="1"/>
              <a:t>presenza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di</a:t>
            </a:r>
            <a:r>
              <a:rPr lang="en-US" altLang="it-IT" sz="1800" dirty="0"/>
              <a:t> </a:t>
            </a:r>
            <a:r>
              <a:rPr lang="en-US" altLang="it-IT" sz="1800" dirty="0" err="1"/>
              <a:t>infarti</a:t>
            </a:r>
            <a:r>
              <a:rPr lang="en-US" altLang="it-IT" sz="1800" dirty="0"/>
              <a:t> </a:t>
            </a:r>
            <a:r>
              <a:rPr lang="en-US" altLang="it-IT" sz="1800" dirty="0" err="1"/>
              <a:t>cerebrali</a:t>
            </a:r>
            <a:r>
              <a:rPr lang="en-US" altLang="it-IT" sz="1800" dirty="0"/>
              <a:t> </a:t>
            </a:r>
            <a:r>
              <a:rPr lang="en-US" altLang="it-IT" sz="1800" dirty="0" err="1"/>
              <a:t>ischemici</a:t>
            </a:r>
            <a:r>
              <a:rPr lang="en-US" altLang="it-IT" sz="1800" dirty="0"/>
              <a:t> 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US" altLang="it-IT" sz="1500" dirty="0"/>
              <a:t>TC (</a:t>
            </a:r>
            <a:r>
              <a:rPr lang="en-US" altLang="it-IT" sz="1500" dirty="0" err="1"/>
              <a:t>encefalo</a:t>
            </a:r>
            <a:r>
              <a:rPr lang="en-US" altLang="it-IT" sz="1500" dirty="0"/>
              <a:t>, </a:t>
            </a:r>
            <a:r>
              <a:rPr lang="en-US" altLang="it-IT" sz="1500" dirty="0" err="1"/>
              <a:t>truncus</a:t>
            </a:r>
            <a:r>
              <a:rPr lang="en-US" altLang="it-IT" sz="1500" dirty="0"/>
              <a:t>, </a:t>
            </a:r>
            <a:r>
              <a:rPr lang="en-US" altLang="it-IT" sz="1500" dirty="0" err="1"/>
              <a:t>cervelletto</a:t>
            </a:r>
            <a:r>
              <a:rPr lang="en-US" altLang="it-IT" sz="1500" dirty="0"/>
              <a:t>), </a:t>
            </a:r>
            <a:r>
              <a:rPr lang="en-US" altLang="it-IT" sz="1500" dirty="0" err="1"/>
              <a:t>AngioTC</a:t>
            </a:r>
            <a:r>
              <a:rPr lang="en-US" altLang="it-IT" sz="1500" dirty="0"/>
              <a:t> (</a:t>
            </a:r>
            <a:r>
              <a:rPr lang="en-US" altLang="it-IT" sz="1500" dirty="0" err="1"/>
              <a:t>circolo</a:t>
            </a:r>
            <a:r>
              <a:rPr lang="en-US" altLang="it-IT" sz="1500" dirty="0"/>
              <a:t> </a:t>
            </a:r>
            <a:r>
              <a:rPr lang="en-US" altLang="it-IT" sz="1500" dirty="0" err="1"/>
              <a:t>intracranico</a:t>
            </a:r>
            <a:r>
              <a:rPr lang="en-US" altLang="it-IT" sz="1500" dirty="0"/>
              <a:t>)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US" altLang="it-IT" sz="1500" dirty="0"/>
              <a:t>RM (</a:t>
            </a:r>
            <a:r>
              <a:rPr lang="en-US" altLang="it-IT" sz="1500" dirty="0" err="1"/>
              <a:t>encefalo</a:t>
            </a:r>
            <a:r>
              <a:rPr lang="en-US" altLang="it-IT" sz="1500" dirty="0"/>
              <a:t>, </a:t>
            </a:r>
            <a:r>
              <a:rPr lang="en-US" altLang="it-IT" sz="1500" dirty="0" err="1"/>
              <a:t>truncus</a:t>
            </a:r>
            <a:r>
              <a:rPr lang="en-US" altLang="it-IT" sz="1500" dirty="0"/>
              <a:t>, </a:t>
            </a:r>
            <a:r>
              <a:rPr lang="en-US" altLang="it-IT" sz="1500" dirty="0" err="1"/>
              <a:t>cervelletto</a:t>
            </a:r>
            <a:r>
              <a:rPr lang="en-US" altLang="it-IT" sz="1500" dirty="0"/>
              <a:t>), </a:t>
            </a:r>
            <a:r>
              <a:rPr lang="en-US" altLang="it-IT" sz="1500" dirty="0" err="1"/>
              <a:t>AngioRM</a:t>
            </a:r>
            <a:r>
              <a:rPr lang="en-US" altLang="it-IT" sz="1500" dirty="0"/>
              <a:t> (</a:t>
            </a:r>
            <a:r>
              <a:rPr lang="en-US" altLang="it-IT" sz="1500" dirty="0" err="1"/>
              <a:t>circolo</a:t>
            </a:r>
            <a:r>
              <a:rPr lang="en-US" altLang="it-IT" sz="1500" dirty="0"/>
              <a:t> </a:t>
            </a:r>
            <a:r>
              <a:rPr lang="en-US" altLang="it-IT" sz="1500" dirty="0" err="1"/>
              <a:t>intracranico</a:t>
            </a:r>
            <a:r>
              <a:rPr lang="en-US" altLang="it-IT" sz="1500" dirty="0"/>
              <a:t>)</a:t>
            </a:r>
          </a:p>
          <a:p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Esami Strumentali</a:t>
            </a:r>
          </a:p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Indicazioni all’</a:t>
            </a:r>
            <a:r>
              <a:rPr lang="it-IT" b="1" dirty="0" err="1">
                <a:solidFill>
                  <a:srgbClr val="FF0000"/>
                </a:solidFill>
              </a:rPr>
              <a:t>Eco-color-Doppler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r>
              <a:rPr lang="en-US" altLang="it-IT" sz="1800" dirty="0" err="1"/>
              <a:t>Soffi</a:t>
            </a:r>
            <a:r>
              <a:rPr lang="en-US" altLang="it-IT" sz="1800" dirty="0"/>
              <a:t> </a:t>
            </a:r>
            <a:r>
              <a:rPr lang="en-US" altLang="it-IT" sz="1800" dirty="0" err="1"/>
              <a:t>carotidei</a:t>
            </a:r>
            <a:endParaRPr lang="en-US" altLang="it-IT" sz="1800" dirty="0"/>
          </a:p>
          <a:p>
            <a:pPr>
              <a:buNone/>
            </a:pPr>
            <a:endParaRPr lang="en-US" altLang="it-IT" sz="1800" dirty="0"/>
          </a:p>
          <a:p>
            <a:r>
              <a:rPr lang="en-US" altLang="it-IT" sz="1800" dirty="0" err="1"/>
              <a:t>Sintomatologia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da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insufficienza</a:t>
            </a:r>
            <a:r>
              <a:rPr lang="en-US" altLang="it-IT" sz="1800" dirty="0"/>
              <a:t> </a:t>
            </a:r>
            <a:r>
              <a:rPr lang="en-US" altLang="it-IT" sz="1800" dirty="0" err="1"/>
              <a:t>Cerebro-vascolare</a:t>
            </a:r>
            <a:endParaRPr lang="en-US" altLang="it-IT" sz="1800" dirty="0"/>
          </a:p>
          <a:p>
            <a:pPr>
              <a:buNone/>
            </a:pPr>
            <a:endParaRPr lang="en-US" altLang="it-IT" sz="1800" dirty="0"/>
          </a:p>
          <a:p>
            <a:r>
              <a:rPr lang="en-US" altLang="it-IT" sz="1800" dirty="0"/>
              <a:t>Check-up </a:t>
            </a:r>
            <a:r>
              <a:rPr lang="en-US" altLang="it-IT" sz="1800" dirty="0" err="1"/>
              <a:t>nelle</a:t>
            </a:r>
            <a:r>
              <a:rPr lang="en-US" altLang="it-IT" sz="1800" dirty="0"/>
              <a:t> </a:t>
            </a:r>
            <a:r>
              <a:rPr lang="en-US" altLang="it-IT" sz="1800" dirty="0" err="1"/>
              <a:t>persone</a:t>
            </a:r>
            <a:r>
              <a:rPr lang="en-US" altLang="it-IT" sz="1800" dirty="0"/>
              <a:t> di </a:t>
            </a:r>
            <a:r>
              <a:rPr lang="en-US" altLang="it-IT" sz="1800" dirty="0" err="1"/>
              <a:t>età</a:t>
            </a:r>
            <a:r>
              <a:rPr lang="en-US" altLang="it-IT" sz="1800" dirty="0"/>
              <a:t> &gt; 65 </a:t>
            </a:r>
            <a:r>
              <a:rPr lang="en-US" altLang="it-IT" sz="1800" dirty="0" err="1"/>
              <a:t>anni</a:t>
            </a:r>
            <a:r>
              <a:rPr lang="en-US" altLang="it-IT" sz="1800" dirty="0"/>
              <a:t> con </a:t>
            </a:r>
            <a:r>
              <a:rPr lang="en-US" altLang="it-IT" sz="1800" dirty="0" err="1"/>
              <a:t>storia</a:t>
            </a:r>
            <a:r>
              <a:rPr lang="en-US" altLang="it-IT" sz="1800" dirty="0"/>
              <a:t> di CAD, </a:t>
            </a:r>
            <a:r>
              <a:rPr lang="en-US" altLang="it-IT" sz="1800" dirty="0" err="1"/>
              <a:t>fumo</a:t>
            </a:r>
            <a:r>
              <a:rPr lang="en-US" altLang="it-IT" sz="1800" dirty="0"/>
              <a:t> e </a:t>
            </a:r>
            <a:r>
              <a:rPr lang="en-US" altLang="it-IT" sz="1800" dirty="0" err="1"/>
              <a:t>ipercolesterolemia</a:t>
            </a:r>
            <a:endParaRPr lang="it-IT" sz="1800" b="1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9" name="Picture 3" descr="Doppler"/>
          <p:cNvPicPr>
            <a:picLocks noChangeAspect="1" noChangeArrowheads="1"/>
          </p:cNvPicPr>
          <p:nvPr/>
        </p:nvPicPr>
        <p:blipFill>
          <a:blip r:embed="rId4" cstate="print"/>
          <a:srcRect t="1149" r="2005"/>
          <a:stretch>
            <a:fillRect/>
          </a:stretch>
        </p:blipFill>
        <p:spPr bwMode="auto">
          <a:xfrm>
            <a:off x="965199" y="527050"/>
            <a:ext cx="2666911" cy="40953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Immagin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597150"/>
            <a:ext cx="2856048" cy="201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"/>
          <p:cNvPicPr>
            <a:picLocks noChangeAspect="1"/>
          </p:cNvPicPr>
          <p:nvPr/>
        </p:nvPicPr>
        <p:blipFill>
          <a:blip r:embed="rId6" cstate="print"/>
          <a:srcRect b="10001"/>
          <a:stretch>
            <a:fillRect/>
          </a:stretch>
        </p:blipFill>
        <p:spPr bwMode="auto">
          <a:xfrm>
            <a:off x="4610100" y="533400"/>
            <a:ext cx="3405716" cy="204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74C20A8-5F08-ED49-BEF9-01A0EE937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70"/>
          <a:stretch/>
        </p:blipFill>
        <p:spPr>
          <a:xfrm>
            <a:off x="6817659" y="518198"/>
            <a:ext cx="1563597" cy="167217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64" y="2265827"/>
            <a:ext cx="2054160" cy="22889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89" y="2256375"/>
            <a:ext cx="1835522" cy="22982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A798BE11-6118-1E4A-BFBE-C84C6025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85" y="2915378"/>
            <a:ext cx="2633185" cy="12868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18976" indent="-218976" algn="just" eaLnBrk="1" hangingPunct="1">
              <a:lnSpc>
                <a:spcPct val="90000"/>
              </a:lnSpc>
              <a:spcBef>
                <a:spcPts val="958"/>
              </a:spcBef>
              <a:buFont typeface="Arial" pitchFamily="34" charset="0"/>
              <a:buChar char="•"/>
            </a:pPr>
            <a:r>
              <a:rPr lang="it-IT" altLang="it-IT" sz="1400" dirty="0">
                <a:latin typeface="+mn-lt"/>
                <a:ea typeface="+mn-ea"/>
              </a:rPr>
              <a:t>80% </a:t>
            </a:r>
            <a:r>
              <a:rPr lang="it-IT" altLang="it-IT" sz="1400" dirty="0" err="1">
                <a:latin typeface="+mn-lt"/>
                <a:ea typeface="+mn-ea"/>
              </a:rPr>
              <a:t>ischemic</a:t>
            </a:r>
            <a:endParaRPr lang="it-IT" altLang="it-IT" sz="1400" dirty="0">
              <a:latin typeface="+mn-lt"/>
              <a:ea typeface="+mn-ea"/>
            </a:endParaRPr>
          </a:p>
          <a:p>
            <a:pPr marL="218976" indent="-218976" algn="just" eaLnBrk="1" hangingPunct="1">
              <a:lnSpc>
                <a:spcPct val="90000"/>
              </a:lnSpc>
              <a:spcBef>
                <a:spcPts val="958"/>
              </a:spcBef>
              <a:buFont typeface="Arial" pitchFamily="34" charset="0"/>
              <a:buChar char="•"/>
            </a:pPr>
            <a:r>
              <a:rPr lang="it-IT" altLang="it-IT" sz="1400" dirty="0">
                <a:latin typeface="+mn-lt"/>
                <a:ea typeface="+mn-ea"/>
              </a:rPr>
              <a:t>20% </a:t>
            </a:r>
            <a:r>
              <a:rPr lang="it-IT" altLang="it-IT" sz="1400" dirty="0" err="1">
                <a:latin typeface="+mn-lt"/>
                <a:ea typeface="+mn-ea"/>
              </a:rPr>
              <a:t>hemorrhagic</a:t>
            </a:r>
            <a:endParaRPr lang="it-IT" altLang="it-IT" sz="1400" dirty="0">
              <a:latin typeface="+mn-lt"/>
              <a:ea typeface="+mn-ea"/>
            </a:endParaRPr>
          </a:p>
          <a:p>
            <a:pPr marL="218976" indent="-218976" algn="just" eaLnBrk="1" hangingPunct="1">
              <a:lnSpc>
                <a:spcPct val="90000"/>
              </a:lnSpc>
              <a:spcBef>
                <a:spcPts val="958"/>
              </a:spcBef>
              <a:buFont typeface="Arial" pitchFamily="34" charset="0"/>
              <a:buChar char="•"/>
            </a:pPr>
            <a:r>
              <a:rPr lang="it-IT" altLang="it-IT" sz="1400" dirty="0">
                <a:latin typeface="+mn-lt"/>
                <a:ea typeface="+mn-ea"/>
              </a:rPr>
              <a:t>10-15% </a:t>
            </a:r>
            <a:r>
              <a:rPr lang="it-IT" altLang="it-IT" sz="1400" dirty="0" err="1">
                <a:latin typeface="+mn-lt"/>
                <a:ea typeface="+mn-ea"/>
              </a:rPr>
              <a:t>intraparenchimal</a:t>
            </a:r>
            <a:endParaRPr lang="it-IT" altLang="it-IT" sz="1400" dirty="0">
              <a:latin typeface="+mn-lt"/>
              <a:ea typeface="+mn-ea"/>
            </a:endParaRPr>
          </a:p>
          <a:p>
            <a:pPr marL="218976" indent="-218976" algn="just" eaLnBrk="1" hangingPunct="1">
              <a:lnSpc>
                <a:spcPct val="90000"/>
              </a:lnSpc>
              <a:spcBef>
                <a:spcPts val="958"/>
              </a:spcBef>
              <a:buFont typeface="Arial" pitchFamily="34" charset="0"/>
              <a:buChar char="•"/>
            </a:pPr>
            <a:r>
              <a:rPr lang="it-IT" altLang="it-IT" sz="1400" dirty="0">
                <a:latin typeface="+mn-lt"/>
                <a:ea typeface="+mn-ea"/>
              </a:rPr>
              <a:t>3-5% ESA</a:t>
            </a:r>
          </a:p>
        </p:txBody>
      </p:sp>
      <p:sp>
        <p:nvSpPr>
          <p:cNvPr id="19" name="Segnaposto contenuto 15"/>
          <p:cNvSpPr>
            <a:spLocks noGrp="1"/>
          </p:cNvSpPr>
          <p:nvPr>
            <p:ph sz="half" idx="1"/>
          </p:nvPr>
        </p:nvSpPr>
        <p:spPr>
          <a:xfrm>
            <a:off x="647700" y="750620"/>
            <a:ext cx="7842250" cy="17505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Epidemiology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1DCEBBDB-5303-7345-BB5D-A97E40A84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04" y="1188232"/>
            <a:ext cx="4537902" cy="159530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it-IT" altLang="it-IT" sz="2000" dirty="0">
                <a:latin typeface="Avenir Roman" panose="02000503020000020003" pitchFamily="2" charset="0"/>
              </a:rPr>
              <a:t>  	</a:t>
            </a:r>
            <a:r>
              <a:rPr lang="it-IT" altLang="it-IT" sz="1200" dirty="0">
                <a:latin typeface="+mn-lt"/>
                <a:ea typeface="+mn-ea"/>
              </a:rPr>
              <a:t>In Italy </a:t>
            </a:r>
            <a:r>
              <a:rPr lang="it-IT" altLang="it-IT" sz="1200" dirty="0" err="1">
                <a:latin typeface="+mn-lt"/>
                <a:ea typeface="+mn-ea"/>
              </a:rPr>
              <a:t>stroke</a:t>
            </a:r>
            <a:r>
              <a:rPr lang="it-IT" altLang="it-IT" sz="1200" dirty="0">
                <a:latin typeface="+mn-lt"/>
                <a:ea typeface="+mn-ea"/>
              </a:rPr>
              <a:t> </a:t>
            </a:r>
            <a:r>
              <a:rPr lang="it-IT" altLang="it-IT" sz="1200" dirty="0" err="1">
                <a:latin typeface="+mn-lt"/>
                <a:ea typeface="+mn-ea"/>
              </a:rPr>
              <a:t>is</a:t>
            </a:r>
            <a:r>
              <a:rPr lang="it-IT" altLang="it-IT" sz="1200" dirty="0">
                <a:latin typeface="+mn-lt"/>
                <a:ea typeface="+mn-ea"/>
              </a:rPr>
              <a:t> the: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altLang="it-IT" sz="1200" b="1" dirty="0">
                <a:latin typeface="+mn-lt"/>
                <a:ea typeface="+mn-ea"/>
              </a:rPr>
              <a:t>First cause </a:t>
            </a:r>
            <a:r>
              <a:rPr lang="it-IT" altLang="it-IT" sz="1200" b="1" dirty="0" err="1">
                <a:latin typeface="+mn-lt"/>
                <a:ea typeface="+mn-ea"/>
              </a:rPr>
              <a:t>of</a:t>
            </a:r>
            <a:r>
              <a:rPr lang="it-IT" altLang="it-IT" sz="1200" b="1" dirty="0">
                <a:latin typeface="+mn-lt"/>
                <a:ea typeface="+mn-ea"/>
              </a:rPr>
              <a:t> </a:t>
            </a:r>
            <a:r>
              <a:rPr lang="it-IT" altLang="it-IT" sz="1200" b="1" dirty="0" err="1">
                <a:latin typeface="+mn-lt"/>
                <a:ea typeface="+mn-ea"/>
              </a:rPr>
              <a:t>disability</a:t>
            </a:r>
            <a:r>
              <a:rPr lang="it-IT" altLang="it-IT" sz="1200" b="1" dirty="0">
                <a:latin typeface="+mn-lt"/>
                <a:ea typeface="+mn-ea"/>
              </a:rPr>
              <a:t> </a:t>
            </a:r>
            <a:r>
              <a:rPr lang="it-IT" altLang="it-IT" sz="1200" dirty="0">
                <a:latin typeface="+mn-lt"/>
                <a:ea typeface="+mn-ea"/>
              </a:rPr>
              <a:t>(200.000 </a:t>
            </a:r>
            <a:r>
              <a:rPr lang="it-IT" altLang="it-IT" sz="1200" dirty="0" err="1">
                <a:latin typeface="+mn-lt"/>
                <a:ea typeface="+mn-ea"/>
              </a:rPr>
              <a:t>cases</a:t>
            </a:r>
            <a:r>
              <a:rPr lang="it-IT" altLang="it-IT" sz="1200" dirty="0">
                <a:latin typeface="+mn-lt"/>
                <a:ea typeface="+mn-ea"/>
              </a:rPr>
              <a:t> per </a:t>
            </a:r>
            <a:r>
              <a:rPr lang="it-IT" altLang="it-IT" sz="1200" dirty="0" err="1">
                <a:latin typeface="+mn-lt"/>
                <a:ea typeface="+mn-ea"/>
              </a:rPr>
              <a:t>year</a:t>
            </a:r>
            <a:r>
              <a:rPr lang="it-IT" altLang="it-IT" sz="1200" dirty="0">
                <a:latin typeface="+mn-lt"/>
                <a:ea typeface="+mn-ea"/>
              </a:rPr>
              <a:t>)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altLang="it-IT" sz="1200" b="1" dirty="0" err="1">
                <a:latin typeface="+mn-lt"/>
                <a:ea typeface="+mn-ea"/>
              </a:rPr>
              <a:t>Second</a:t>
            </a:r>
            <a:r>
              <a:rPr lang="it-IT" altLang="it-IT" sz="1200" b="1" dirty="0">
                <a:latin typeface="+mn-lt"/>
                <a:ea typeface="+mn-ea"/>
              </a:rPr>
              <a:t> cause </a:t>
            </a:r>
            <a:r>
              <a:rPr lang="it-IT" altLang="it-IT" sz="1200" b="1" dirty="0" err="1">
                <a:latin typeface="+mn-lt"/>
                <a:ea typeface="+mn-ea"/>
              </a:rPr>
              <a:t>of</a:t>
            </a:r>
            <a:r>
              <a:rPr lang="it-IT" altLang="it-IT" sz="1200" b="1" dirty="0">
                <a:latin typeface="+mn-lt"/>
                <a:ea typeface="+mn-ea"/>
              </a:rPr>
              <a:t> </a:t>
            </a:r>
            <a:r>
              <a:rPr lang="it-IT" altLang="it-IT" sz="1200" b="1" dirty="0" err="1">
                <a:latin typeface="+mn-lt"/>
                <a:ea typeface="+mn-ea"/>
              </a:rPr>
              <a:t>dementia</a:t>
            </a:r>
            <a:endParaRPr lang="it-IT" altLang="it-IT" sz="1200" b="1" dirty="0">
              <a:latin typeface="+mn-lt"/>
              <a:ea typeface="+mn-ea"/>
            </a:endParaRP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it-IT" altLang="it-IT" sz="1200" b="1" dirty="0" err="1">
                <a:latin typeface="+mn-lt"/>
                <a:ea typeface="+mn-ea"/>
              </a:rPr>
              <a:t>Third</a:t>
            </a:r>
            <a:r>
              <a:rPr lang="it-IT" altLang="it-IT" sz="1200" b="1" dirty="0">
                <a:latin typeface="+mn-lt"/>
                <a:ea typeface="+mn-ea"/>
              </a:rPr>
              <a:t> cause </a:t>
            </a:r>
            <a:r>
              <a:rPr lang="it-IT" altLang="it-IT" sz="1200" b="1" dirty="0" err="1">
                <a:latin typeface="+mn-lt"/>
                <a:ea typeface="+mn-ea"/>
              </a:rPr>
              <a:t>of</a:t>
            </a:r>
            <a:r>
              <a:rPr lang="it-IT" altLang="it-IT" sz="1200" b="1" dirty="0">
                <a:latin typeface="+mn-lt"/>
                <a:ea typeface="+mn-ea"/>
              </a:rPr>
              <a:t> </a:t>
            </a:r>
            <a:r>
              <a:rPr lang="it-IT" altLang="it-IT" sz="1200" b="1" dirty="0" err="1">
                <a:latin typeface="+mn-lt"/>
                <a:ea typeface="+mn-ea"/>
              </a:rPr>
              <a:t>death</a:t>
            </a:r>
            <a:r>
              <a:rPr lang="it-IT" altLang="it-IT" sz="1200" b="1" dirty="0">
                <a:latin typeface="+mn-lt"/>
                <a:ea typeface="+mn-ea"/>
              </a:rPr>
              <a:t> </a:t>
            </a:r>
            <a:r>
              <a:rPr lang="it-IT" altLang="it-IT" sz="1200" dirty="0" err="1">
                <a:latin typeface="+mn-lt"/>
                <a:ea typeface="+mn-ea"/>
              </a:rPr>
              <a:t>after</a:t>
            </a:r>
            <a:r>
              <a:rPr lang="it-IT" altLang="it-IT" sz="1200" dirty="0">
                <a:latin typeface="+mn-lt"/>
                <a:ea typeface="+mn-ea"/>
              </a:rPr>
              <a:t> </a:t>
            </a:r>
            <a:r>
              <a:rPr lang="it-IT" altLang="it-IT" sz="1200" dirty="0" err="1">
                <a:latin typeface="+mn-lt"/>
                <a:ea typeface="+mn-ea"/>
              </a:rPr>
              <a:t>heart</a:t>
            </a:r>
            <a:r>
              <a:rPr lang="it-IT" altLang="it-IT" sz="1200" dirty="0">
                <a:latin typeface="+mn-lt"/>
                <a:ea typeface="+mn-ea"/>
              </a:rPr>
              <a:t> </a:t>
            </a:r>
            <a:r>
              <a:rPr lang="it-IT" altLang="it-IT" sz="1200" dirty="0" err="1">
                <a:latin typeface="+mn-lt"/>
                <a:ea typeface="+mn-ea"/>
              </a:rPr>
              <a:t>disease</a:t>
            </a:r>
            <a:r>
              <a:rPr lang="it-IT" altLang="it-IT" sz="1200" dirty="0">
                <a:latin typeface="+mn-lt"/>
                <a:ea typeface="+mn-ea"/>
              </a:rPr>
              <a:t> and </a:t>
            </a:r>
            <a:r>
              <a:rPr lang="it-IT" altLang="it-IT" sz="1200" dirty="0" err="1">
                <a:latin typeface="+mn-lt"/>
                <a:ea typeface="+mn-ea"/>
              </a:rPr>
              <a:t>tumor</a:t>
            </a:r>
            <a:endParaRPr lang="it-IT" altLang="it-IT" sz="1200" dirty="0">
              <a:latin typeface="+mn-lt"/>
              <a:ea typeface="+mn-ea"/>
            </a:endParaRP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it-IT" altLang="it-IT" sz="16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9" name="Picture 13" descr="MPR TC"/>
          <p:cNvPicPr>
            <a:picLocks noChangeAspect="1" noChangeArrowheads="1"/>
          </p:cNvPicPr>
          <p:nvPr/>
        </p:nvPicPr>
        <p:blipFill>
          <a:blip r:embed="rId4" cstate="print"/>
          <a:srcRect l="8632" b="1280"/>
          <a:stretch>
            <a:fillRect/>
          </a:stretch>
        </p:blipFill>
        <p:spPr bwMode="auto">
          <a:xfrm>
            <a:off x="5962650" y="1104900"/>
            <a:ext cx="3022600" cy="290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15" descr="CirWillis020 T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2300" y="1193800"/>
            <a:ext cx="2732088" cy="273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Immagine 20" descr="Schermata 2016-09-12 alle 18.24.2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t="1005" r="2792" b="1772"/>
          <a:stretch>
            <a:fillRect/>
          </a:stretch>
        </p:blipFill>
        <p:spPr>
          <a:xfrm>
            <a:off x="431800" y="539750"/>
            <a:ext cx="2667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4" name="Immagine 13" descr="Schermata 2016-09-12 alle 18.47.5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56" y="630556"/>
            <a:ext cx="2820543" cy="397102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2" name="Immagine 21" descr="Schermata 2016-09-12 alle 18.50.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44" y="589694"/>
            <a:ext cx="2083156" cy="398516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9" name="Picture 2" descr="TAC metastasi"/>
          <p:cNvPicPr>
            <a:picLocks noChangeAspect="1" noChangeArrowheads="1"/>
          </p:cNvPicPr>
          <p:nvPr/>
        </p:nvPicPr>
        <p:blipFill>
          <a:blip r:embed="rId4" cstate="print"/>
          <a:srcRect l="8333"/>
          <a:stretch>
            <a:fillRect/>
          </a:stretch>
        </p:blipFill>
        <p:spPr bwMode="auto">
          <a:xfrm>
            <a:off x="209550" y="1358900"/>
            <a:ext cx="2962030" cy="2406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4" descr="RMN infarti multipli-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2213" y="1022350"/>
            <a:ext cx="2398920" cy="304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3" descr="AngioRNM Kinking"/>
          <p:cNvPicPr>
            <a:picLocks noChangeAspect="1" noChangeArrowheads="1"/>
          </p:cNvPicPr>
          <p:nvPr/>
        </p:nvPicPr>
        <p:blipFill>
          <a:blip r:embed="rId6" cstate="print"/>
          <a:srcRect t="2856"/>
          <a:stretch>
            <a:fillRect/>
          </a:stretch>
        </p:blipFill>
        <p:spPr bwMode="auto">
          <a:xfrm>
            <a:off x="6013450" y="508000"/>
            <a:ext cx="1976438" cy="4122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5130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Surgical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history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of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carotid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surgery…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  <p:pic>
        <p:nvPicPr>
          <p:cNvPr id="10" name="Immagine 9" descr="Schermata 2016-09-12 alle 18.32.4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2" y="1879904"/>
            <a:ext cx="3550117" cy="142123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1" name="Immagine 10" descr="Schermata 2016-09-12 alle 18.28.5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59" y="1351383"/>
            <a:ext cx="2238830" cy="2423588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20548"/>
          <a:stretch/>
        </p:blipFill>
        <p:spPr>
          <a:xfrm>
            <a:off x="6501040" y="1505520"/>
            <a:ext cx="2217678" cy="210095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Indications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for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surgical</a:t>
            </a:r>
            <a:r>
              <a:rPr lang="it-IT" b="1" dirty="0">
                <a:solidFill>
                  <a:srgbClr val="FF0000"/>
                </a:solidFill>
              </a:rPr>
              <a:t> treatment:</a:t>
            </a:r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categories</a:t>
            </a:r>
            <a:r>
              <a:rPr lang="it-IT" dirty="0"/>
              <a:t>:</a:t>
            </a:r>
          </a:p>
          <a:p>
            <a:pPr>
              <a:buNone/>
            </a:pPr>
            <a:endParaRPr lang="it-IT" dirty="0"/>
          </a:p>
          <a:p>
            <a:pPr marL="895152" lvl="1" indent="-457200">
              <a:buFont typeface="+mj-lt"/>
              <a:buAutoNum type="arabicPeriod"/>
            </a:pPr>
            <a:r>
              <a:rPr lang="it-IT" dirty="0" err="1"/>
              <a:t>Stroke</a:t>
            </a:r>
            <a:r>
              <a:rPr lang="it-IT" dirty="0"/>
              <a:t> </a:t>
            </a:r>
            <a:r>
              <a:rPr lang="it-IT" dirty="0" err="1"/>
              <a:t>prevention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>
                <a:solidFill>
                  <a:srgbClr val="FF0000"/>
                </a:solidFill>
              </a:rPr>
              <a:t>asymptomatic</a:t>
            </a:r>
            <a:r>
              <a:rPr lang="it-IT" dirty="0"/>
              <a:t> </a:t>
            </a:r>
            <a:r>
              <a:rPr lang="it-IT" dirty="0" err="1"/>
              <a:t>patients</a:t>
            </a:r>
            <a:endParaRPr lang="it-IT" dirty="0"/>
          </a:p>
          <a:p>
            <a:pPr marL="895152" lvl="1" indent="-457200">
              <a:buFont typeface="+mj-lt"/>
              <a:buAutoNum type="arabicPeriod"/>
            </a:pPr>
            <a:endParaRPr lang="it-IT" dirty="0">
              <a:latin typeface="Avenir Book" charset="0"/>
              <a:ea typeface="Avenir Book" charset="0"/>
              <a:cs typeface="Avenir Book" charset="0"/>
            </a:endParaRPr>
          </a:p>
          <a:p>
            <a:pPr marL="895152" lvl="1" indent="-457200">
              <a:buFont typeface="+mj-lt"/>
              <a:buAutoNum type="arabicPeriod"/>
            </a:pPr>
            <a:r>
              <a:rPr lang="it-IT" dirty="0" err="1"/>
              <a:t>Stroke</a:t>
            </a:r>
            <a:r>
              <a:rPr lang="it-IT" dirty="0"/>
              <a:t> </a:t>
            </a:r>
            <a:r>
              <a:rPr lang="it-IT" dirty="0" err="1"/>
              <a:t>prevention</a:t>
            </a:r>
            <a:r>
              <a:rPr lang="it-IT" dirty="0"/>
              <a:t> for new </a:t>
            </a:r>
            <a:r>
              <a:rPr lang="it-IT" dirty="0" err="1"/>
              <a:t>neurological</a:t>
            </a:r>
            <a:r>
              <a:rPr lang="it-IT" dirty="0"/>
              <a:t> </a:t>
            </a:r>
            <a:r>
              <a:rPr lang="it-IT" dirty="0" err="1"/>
              <a:t>events</a:t>
            </a:r>
            <a:r>
              <a:rPr lang="it-IT" dirty="0"/>
              <a:t> for </a:t>
            </a:r>
            <a:r>
              <a:rPr lang="it-IT" dirty="0" err="1">
                <a:solidFill>
                  <a:srgbClr val="FF0000"/>
                </a:solidFill>
              </a:rPr>
              <a:t>symptomatic</a:t>
            </a:r>
            <a:r>
              <a:rPr lang="it-IT" dirty="0"/>
              <a:t> </a:t>
            </a:r>
            <a:r>
              <a:rPr lang="it-IT" dirty="0" err="1"/>
              <a:t>patients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l="445" t="5578" r="480" b="797"/>
          <a:stretch>
            <a:fillRect/>
          </a:stretch>
        </p:blipFill>
        <p:spPr bwMode="auto">
          <a:xfrm>
            <a:off x="1333500" y="482600"/>
            <a:ext cx="646445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51202" name="Picture 2" descr="Risultato immagini per esvs reccomendation criteria"/>
          <p:cNvPicPr>
            <a:picLocks noChangeAspect="1" noChangeArrowheads="1"/>
          </p:cNvPicPr>
          <p:nvPr/>
        </p:nvPicPr>
        <p:blipFill>
          <a:blip r:embed="rId4" cstate="print"/>
          <a:srcRect t="6875"/>
          <a:stretch>
            <a:fillRect/>
          </a:stretch>
        </p:blipFill>
        <p:spPr bwMode="auto">
          <a:xfrm>
            <a:off x="1466850" y="480774"/>
            <a:ext cx="6207124" cy="4178592"/>
          </a:xfrm>
          <a:prstGeom prst="rect">
            <a:avLst/>
          </a:prstGeom>
          <a:noFill/>
        </p:spPr>
      </p:pic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79" y="1179099"/>
            <a:ext cx="7166042" cy="349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769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 l="465" t="3621" r="1967" b="964"/>
          <a:stretch>
            <a:fillRect/>
          </a:stretch>
        </p:blipFill>
        <p:spPr bwMode="auto">
          <a:xfrm>
            <a:off x="1428750" y="497637"/>
            <a:ext cx="6286500" cy="416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5" y="1133945"/>
            <a:ext cx="7008394" cy="65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5" y="1833517"/>
            <a:ext cx="7008394" cy="11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3" y="2993376"/>
            <a:ext cx="7008394" cy="158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8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9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750620"/>
            <a:ext cx="7842250" cy="17505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Epidemiology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903" t="23678" r="21866" b="15499"/>
          <a:stretch>
            <a:fillRect/>
          </a:stretch>
        </p:blipFill>
        <p:spPr bwMode="auto">
          <a:xfrm>
            <a:off x="1856096" y="1235123"/>
            <a:ext cx="5408836" cy="335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86523" t="16953" r="2329" b="76465"/>
          <a:stretch>
            <a:fillRect/>
          </a:stretch>
        </p:blipFill>
        <p:spPr bwMode="auto">
          <a:xfrm>
            <a:off x="228600" y="1079500"/>
            <a:ext cx="1758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 l="941" t="4810" r="1587" b="48"/>
          <a:stretch>
            <a:fillRect/>
          </a:stretch>
        </p:blipFill>
        <p:spPr bwMode="auto">
          <a:xfrm>
            <a:off x="1435099" y="501650"/>
            <a:ext cx="6274254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100" y="486869"/>
            <a:ext cx="6272054" cy="418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3351" y="473413"/>
            <a:ext cx="6073460" cy="42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isultato immagini per es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552451"/>
            <a:ext cx="1019175" cy="823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41350" y="769670"/>
            <a:ext cx="7842250" cy="3878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0000"/>
                </a:solidFill>
              </a:rPr>
              <a:t>Controindicazioni:</a:t>
            </a:r>
          </a:p>
          <a:p>
            <a:pPr marL="457200" indent="-457200">
              <a:lnSpc>
                <a:spcPct val="150000"/>
              </a:lnSpc>
              <a:buFontTx/>
              <a:buAutoNum type="alphaLcParenR"/>
            </a:pPr>
            <a:r>
              <a:rPr lang="it-IT" altLang="it-IT" sz="2400" dirty="0"/>
              <a:t>Ragioni tecniche: obliterazione carotide interna</a:t>
            </a:r>
          </a:p>
          <a:p>
            <a:pPr marL="457200" indent="-457200">
              <a:lnSpc>
                <a:spcPct val="150000"/>
              </a:lnSpc>
              <a:buFontTx/>
              <a:buAutoNum type="alphaLcParenR"/>
            </a:pPr>
            <a:r>
              <a:rPr lang="it-IT" altLang="it-IT" sz="2400" dirty="0"/>
              <a:t>Infarto cerebrale in atto</a:t>
            </a:r>
          </a:p>
          <a:p>
            <a:pPr marL="457200" indent="-457200">
              <a:lnSpc>
                <a:spcPct val="160000"/>
              </a:lnSpc>
              <a:buFontTx/>
              <a:buAutoNum type="alphaLcParenR"/>
            </a:pPr>
            <a:r>
              <a:rPr lang="it-IT" altLang="it-IT" sz="2400" dirty="0"/>
              <a:t>Lesioni a tandem: stenosi intracranica &gt; 80%</a:t>
            </a:r>
          </a:p>
          <a:p>
            <a:pPr marL="457200" indent="-457200">
              <a:lnSpc>
                <a:spcPct val="160000"/>
              </a:lnSpc>
              <a:buFontTx/>
              <a:buAutoNum type="alphaLcParenR"/>
            </a:pPr>
            <a:r>
              <a:rPr lang="it-IT" altLang="it-IT" sz="2400" dirty="0"/>
              <a:t>Decadimento psichico grave</a:t>
            </a:r>
          </a:p>
          <a:p>
            <a:pPr marL="457200" indent="-457200">
              <a:lnSpc>
                <a:spcPct val="110000"/>
              </a:lnSpc>
              <a:buNone/>
            </a:pPr>
            <a:r>
              <a:rPr lang="it-IT" altLang="it-IT" sz="1700" i="1" u="sng" dirty="0"/>
              <a:t>L</a:t>
            </a:r>
            <a:r>
              <a:rPr lang="it-IT" altLang="en-US" sz="1700" i="1" u="sng" dirty="0"/>
              <a:t>’</a:t>
            </a:r>
            <a:r>
              <a:rPr lang="it-IT" altLang="it-IT" sz="1700" i="1" u="sng" dirty="0"/>
              <a:t>età anagrafica non costituisce controindicazione all</a:t>
            </a:r>
            <a:r>
              <a:rPr lang="it-IT" altLang="en-US" sz="1700" i="1" u="sng" dirty="0"/>
              <a:t>’</a:t>
            </a:r>
            <a:r>
              <a:rPr lang="it-IT" altLang="it-IT" sz="1700" i="1" u="sng" dirty="0"/>
              <a:t>intervento</a:t>
            </a:r>
          </a:p>
          <a:p>
            <a:pPr marL="457200" indent="-457200">
              <a:lnSpc>
                <a:spcPct val="160000"/>
              </a:lnSpc>
              <a:buNone/>
            </a:pPr>
            <a:endParaRPr lang="it-IT" altLang="it-IT" sz="2400" dirty="0"/>
          </a:p>
          <a:p>
            <a:pPr marL="457200" indent="-457200">
              <a:buFont typeface="+mj-lt"/>
              <a:buAutoNum type="arabicPeriod"/>
            </a:pPr>
            <a:endParaRPr lang="it-IT" dirty="0"/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19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750620"/>
            <a:ext cx="7842250" cy="17505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Epidemiology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7507" t="14662" r="26290" b="7590"/>
          <a:stretch>
            <a:fillRect/>
          </a:stretch>
        </p:blipFill>
        <p:spPr bwMode="auto">
          <a:xfrm>
            <a:off x="2794000" y="1288715"/>
            <a:ext cx="3546841" cy="33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85980" t="17140" b="73432"/>
          <a:stretch>
            <a:fillRect/>
          </a:stretch>
        </p:blipFill>
        <p:spPr bwMode="auto">
          <a:xfrm>
            <a:off x="171449" y="1092200"/>
            <a:ext cx="223271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4450857" y="3952372"/>
            <a:ext cx="391851" cy="2154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8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0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750620"/>
            <a:ext cx="7842250" cy="17505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Anatomy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5122" name="Picture 2" descr="Risultato immagini per carotid anatom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" y="648259"/>
            <a:ext cx="3486150" cy="3998819"/>
          </a:xfrm>
          <a:prstGeom prst="rect">
            <a:avLst/>
          </a:prstGeom>
          <a:noFill/>
        </p:spPr>
      </p:pic>
      <p:pic>
        <p:nvPicPr>
          <p:cNvPr id="5124" name="Picture 4" descr="Risultato immagini per carotid anatom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0150" y="1216616"/>
            <a:ext cx="3822700" cy="3291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sp>
        <p:nvSpPr>
          <p:cNvPr id="9" name="Segnaposto contenuto 15"/>
          <p:cNvSpPr>
            <a:spLocks noGrp="1"/>
          </p:cNvSpPr>
          <p:nvPr>
            <p:ph sz="half" idx="1"/>
          </p:nvPr>
        </p:nvSpPr>
        <p:spPr>
          <a:xfrm>
            <a:off x="654050" y="750620"/>
            <a:ext cx="7842250" cy="17505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b="1" dirty="0" err="1">
                <a:solidFill>
                  <a:srgbClr val="FF0000"/>
                </a:solidFill>
              </a:rPr>
              <a:t>Fisiopatology</a:t>
            </a:r>
            <a:endParaRPr lang="it-IT" b="1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0" name="Picture 3" descr="Schema stenosi intra-extra cranica">
            <a:extLst>
              <a:ext uri="{FF2B5EF4-FFF2-40B4-BE49-F238E27FC236}">
                <a16:creationId xmlns:a16="http://schemas.microsoft.com/office/drawing/2014/main" id="{5D401AD7-A9D9-0E44-91D0-93603E46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r="3419"/>
          <a:stretch>
            <a:fillRect/>
          </a:stretch>
        </p:blipFill>
        <p:spPr bwMode="auto">
          <a:xfrm>
            <a:off x="2060222" y="1282700"/>
            <a:ext cx="2124428" cy="33263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chema stenosi intra-extra cranica">
            <a:extLst>
              <a:ext uri="{FF2B5EF4-FFF2-40B4-BE49-F238E27FC236}">
                <a16:creationId xmlns:a16="http://schemas.microsoft.com/office/drawing/2014/main" id="{4B2657EC-F9FC-3143-A32E-8F63ECDC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7"/>
          <a:stretch>
            <a:fillRect/>
          </a:stretch>
        </p:blipFill>
        <p:spPr bwMode="auto">
          <a:xfrm>
            <a:off x="4895849" y="1276350"/>
            <a:ext cx="2243441" cy="333375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22951" t="36246" r="28365" b="25530"/>
          <a:stretch>
            <a:fillRect/>
          </a:stretch>
        </p:blipFill>
        <p:spPr bwMode="auto">
          <a:xfrm>
            <a:off x="825770" y="909267"/>
            <a:ext cx="7473772" cy="330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9" name="Picture 2" descr="Schema placca 80%">
            <a:extLst>
              <a:ext uri="{FF2B5EF4-FFF2-40B4-BE49-F238E27FC236}">
                <a16:creationId xmlns:a16="http://schemas.microsoft.com/office/drawing/2014/main" id="{4CB74DA3-15FB-3C4F-BE56-4A3016A2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493183"/>
            <a:ext cx="3096755" cy="4155017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Ulcerazione in seno alla placca">
            <a:extLst>
              <a:ext uri="{FF2B5EF4-FFF2-40B4-BE49-F238E27FC236}">
                <a16:creationId xmlns:a16="http://schemas.microsoft.com/office/drawing/2014/main" id="{1EB637AA-51DB-9A45-A12E-2E67F81D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67" y="488951"/>
            <a:ext cx="3377216" cy="4165599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62000" y="467125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340890" y="162023"/>
            <a:ext cx="8364319" cy="22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579" tIns="43790" rIns="87579" bIns="43790">
            <a:spAutoFit/>
          </a:bodyPr>
          <a:lstStyle/>
          <a:p>
            <a:pPr algn="ctr"/>
            <a:r>
              <a:rPr lang="it-IT" sz="900" dirty="0">
                <a:solidFill>
                  <a:srgbClr val="FF0000"/>
                </a:solidFill>
              </a:rPr>
              <a:t>S.C. Clinica di Chirurgia Vascolare ed </a:t>
            </a:r>
            <a:r>
              <a:rPr lang="it-IT" sz="900" dirty="0" err="1">
                <a:solidFill>
                  <a:srgbClr val="FF0000"/>
                </a:solidFill>
              </a:rPr>
              <a:t>Endovascolare</a:t>
            </a:r>
            <a:r>
              <a:rPr lang="it-IT" sz="900" dirty="0">
                <a:solidFill>
                  <a:srgbClr val="FF0000"/>
                </a:solidFill>
              </a:rPr>
              <a:t> ASUGI Direttore Prof. Sandro Lepidi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76" y="102247"/>
            <a:ext cx="357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19764-1BDB-4C71-A540-2A0275D728FA}"/>
              </a:ext>
            </a:extLst>
          </p:cNvPr>
          <p:cNvSpPr txBox="1">
            <a:spLocks/>
          </p:cNvSpPr>
          <p:nvPr/>
        </p:nvSpPr>
        <p:spPr>
          <a:xfrm>
            <a:off x="93384" y="89181"/>
            <a:ext cx="8957232" cy="442127"/>
          </a:xfrm>
          <a:prstGeom prst="rect">
            <a:avLst/>
          </a:prstGeom>
        </p:spPr>
        <p:txBody>
          <a:bodyPr vert="horz" lIns="87579" tIns="43790" rIns="87579" bIns="43790" rtlCol="0" anchor="ctr">
            <a:noAutofit/>
          </a:bodyPr>
          <a:lstStyle>
            <a:lvl1pPr algn="l" defTabSz="8759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1400" spc="25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62000" y="476026"/>
            <a:ext cx="882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isultato immagini per asug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635" y="109612"/>
            <a:ext cx="837842" cy="349101"/>
          </a:xfrm>
          <a:prstGeom prst="rect">
            <a:avLst/>
          </a:prstGeom>
          <a:noFill/>
        </p:spPr>
      </p:pic>
      <p:sp>
        <p:nvSpPr>
          <p:cNvPr id="16" name="Segnaposto contenuto 15"/>
          <p:cNvSpPr>
            <a:spLocks noGrp="1"/>
          </p:cNvSpPr>
          <p:nvPr>
            <p:ph sz="half" idx="1"/>
          </p:nvPr>
        </p:nvSpPr>
        <p:spPr>
          <a:xfrm>
            <a:off x="666750" y="1102519"/>
            <a:ext cx="7842250" cy="326350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dirty="0"/>
          </a:p>
          <a:p>
            <a:pPr algn="ctr"/>
            <a:endParaRPr lang="it-IT" dirty="0"/>
          </a:p>
        </p:txBody>
      </p:sp>
      <p:pic>
        <p:nvPicPr>
          <p:cNvPr id="11" name="Picture 2" descr="schema placca70%">
            <a:extLst>
              <a:ext uri="{FF2B5EF4-FFF2-40B4-BE49-F238E27FC236}">
                <a16:creationId xmlns:a16="http://schemas.microsoft.com/office/drawing/2014/main" id="{004F6BF2-0F65-9544-8B36-59F565E3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65" y="503767"/>
            <a:ext cx="3226740" cy="4150783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AGF placca ulcerata">
            <a:extLst>
              <a:ext uri="{FF2B5EF4-FFF2-40B4-BE49-F238E27FC236}">
                <a16:creationId xmlns:a16="http://schemas.microsoft.com/office/drawing/2014/main" id="{786FA6B3-B347-1440-9B5D-F7B548DC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16" y="502355"/>
            <a:ext cx="2878783" cy="4145845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04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996</Words>
  <Application>Microsoft Macintosh PowerPoint</Application>
  <PresentationFormat>On-screen Show (16:9)</PresentationFormat>
  <Paragraphs>133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Avenir Book</vt:lpstr>
      <vt:lpstr>Avenir Roman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Damiano Pipitone</dc:creator>
  <cp:lastModifiedBy>Microsoft Office User</cp:lastModifiedBy>
  <cp:revision>222</cp:revision>
  <dcterms:created xsi:type="dcterms:W3CDTF">2018-04-04T18:47:31Z</dcterms:created>
  <dcterms:modified xsi:type="dcterms:W3CDTF">2020-03-20T16:29:35Z</dcterms:modified>
</cp:coreProperties>
</file>