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2" r:id="rId2"/>
    <p:sldId id="310" r:id="rId3"/>
    <p:sldId id="311" r:id="rId4"/>
    <p:sldId id="312" r:id="rId5"/>
    <p:sldId id="313" r:id="rId6"/>
    <p:sldId id="314" r:id="rId7"/>
    <p:sldId id="330" r:id="rId8"/>
    <p:sldId id="317" r:id="rId9"/>
    <p:sldId id="315" r:id="rId10"/>
    <p:sldId id="318" r:id="rId11"/>
    <p:sldId id="316" r:id="rId12"/>
    <p:sldId id="319" r:id="rId13"/>
    <p:sldId id="320" r:id="rId14"/>
    <p:sldId id="329" r:id="rId15"/>
    <p:sldId id="321" r:id="rId16"/>
    <p:sldId id="322" r:id="rId17"/>
    <p:sldId id="323" r:id="rId18"/>
    <p:sldId id="324" r:id="rId19"/>
    <p:sldId id="289" r:id="rId20"/>
    <p:sldId id="290" r:id="rId21"/>
    <p:sldId id="293" r:id="rId22"/>
    <p:sldId id="328" r:id="rId23"/>
    <p:sldId id="294" r:id="rId24"/>
    <p:sldId id="295" r:id="rId25"/>
    <p:sldId id="296" r:id="rId26"/>
    <p:sldId id="331" r:id="rId27"/>
    <p:sldId id="342" r:id="rId28"/>
    <p:sldId id="343" r:id="rId29"/>
    <p:sldId id="344" r:id="rId30"/>
    <p:sldId id="345" r:id="rId31"/>
    <p:sldId id="332" r:id="rId32"/>
    <p:sldId id="334" r:id="rId33"/>
    <p:sldId id="335" r:id="rId34"/>
    <p:sldId id="336" r:id="rId35"/>
    <p:sldId id="337" r:id="rId36"/>
    <p:sldId id="338" r:id="rId37"/>
    <p:sldId id="340" r:id="rId38"/>
    <p:sldId id="341" r:id="rId39"/>
  </p:sldIdLst>
  <p:sldSz cx="9144000" cy="5143500" type="screen16x9"/>
  <p:notesSz cx="6858000" cy="9144000"/>
  <p:defaultTextStyle>
    <a:defPPr>
      <a:defRPr lang="en-US"/>
    </a:defPPr>
    <a:lvl1pPr marL="0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952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5904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3856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1807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9759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7711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5663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03615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6350" autoAdjust="0"/>
  </p:normalViewPr>
  <p:slideViewPr>
    <p:cSldViewPr snapToGrid="0">
      <p:cViewPr varScale="1">
        <p:scale>
          <a:sx n="146" d="100"/>
          <a:sy n="146" d="100"/>
        </p:scale>
        <p:origin x="176" y="8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F27FD-0AD6-4928-9016-F7CD57C3F1FC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8988E-C503-44A5-877C-0BE5E639CD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952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5904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3856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51807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9759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7711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5663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503615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3194-B6E8-43C5-AB5A-AEF60BC34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826E3-DF9A-4484-9BBB-83B66B102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952" indent="0" algn="ctr">
              <a:buNone/>
              <a:defRPr sz="2000"/>
            </a:lvl2pPr>
            <a:lvl3pPr marL="875904" indent="0" algn="ctr">
              <a:buNone/>
              <a:defRPr sz="1700"/>
            </a:lvl3pPr>
            <a:lvl4pPr marL="1313856" indent="0" algn="ctr">
              <a:buNone/>
              <a:defRPr sz="1500"/>
            </a:lvl4pPr>
            <a:lvl5pPr marL="1751807" indent="0" algn="ctr">
              <a:buNone/>
              <a:defRPr sz="1500"/>
            </a:lvl5pPr>
            <a:lvl6pPr marL="2189759" indent="0" algn="ctr">
              <a:buNone/>
              <a:defRPr sz="1500"/>
            </a:lvl6pPr>
            <a:lvl7pPr marL="2627711" indent="0" algn="ctr">
              <a:buNone/>
              <a:defRPr sz="1500"/>
            </a:lvl7pPr>
            <a:lvl8pPr marL="3065663" indent="0" algn="ctr">
              <a:buNone/>
              <a:defRPr sz="1500"/>
            </a:lvl8pPr>
            <a:lvl9pPr marL="350361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94FB-B9EF-4E75-8472-1DF7281C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F978-F55A-4780-9A47-EE0F945C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51F3B-2DBB-4823-93FB-1FB9525B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5598"/>
            <a:ext cx="2057400" cy="273844"/>
          </a:xfrm>
        </p:spPr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4431-DEC3-446A-AE24-3F53D0A2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93ED-1D59-4FBA-846F-4BFF0E33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93F68-5A3D-4ADC-A441-6EBA17C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5B05F-02EA-48FE-81AC-C1E413A5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C2617-94A9-4218-97FC-AB897D3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5A12-F34E-4F04-AC35-5D92B266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E66E-5026-4928-A4C7-3E04DF54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C87CD-4D3F-4814-B93B-EDDA8F3C9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100"/>
            </a:lvl1pPr>
            <a:lvl2pPr marL="437952" indent="0">
              <a:buNone/>
              <a:defRPr sz="2700"/>
            </a:lvl2pPr>
            <a:lvl3pPr marL="875904" indent="0">
              <a:buNone/>
              <a:defRPr sz="2300"/>
            </a:lvl3pPr>
            <a:lvl4pPr marL="1313856" indent="0">
              <a:buNone/>
              <a:defRPr sz="2000"/>
            </a:lvl4pPr>
            <a:lvl5pPr marL="1751807" indent="0">
              <a:buNone/>
              <a:defRPr sz="2000"/>
            </a:lvl5pPr>
            <a:lvl6pPr marL="2189759" indent="0">
              <a:buNone/>
              <a:defRPr sz="2000"/>
            </a:lvl6pPr>
            <a:lvl7pPr marL="2627711" indent="0">
              <a:buNone/>
              <a:defRPr sz="2000"/>
            </a:lvl7pPr>
            <a:lvl8pPr marL="3065663" indent="0">
              <a:buNone/>
              <a:defRPr sz="2000"/>
            </a:lvl8pPr>
            <a:lvl9pPr marL="35036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E4BA9-7E61-44F1-B9A7-29E330706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DF002-3077-4813-A3FF-46B3013F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C465-B762-4365-9CA1-78B540A0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725B4-3000-4761-89CA-6CFB0F35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65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1977-8A29-45CE-9E9E-F3F42FA9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BAA01-F271-4C70-ADBA-3E8A34BD0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E253A-9A8B-4503-9D58-5C58AFA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25CF4-44DC-4D46-A86A-2186BB6C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5E8EE-C38F-4B3A-9117-D02FAC0E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CE076-D564-4DC2-B5E2-63F512FE8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DFF5A-18DE-4D11-951F-BF8AFCB1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5F22-531D-43D8-880B-1F7DEB1F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248E8-3379-463F-9B72-3816A216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D97C8-3D3D-47BA-A19E-9C20E944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0BC4-F52E-4C60-BC07-AD13A818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3020B-A553-4391-8E28-4982CF09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007D5-984F-4DCE-A6A1-D3038002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DAE8-0D57-4660-91DB-514EAAB1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2606-4DBC-4673-B790-6A6CCC11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6F85-FB95-48C8-81DD-38EA2D8F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1" cy="2139553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87B8F-9A92-4C92-B29C-2164DD0EB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1" cy="11251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79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75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38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8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7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77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6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EAAB-458A-4E47-AE9E-F33C23CB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89AA1-8AF0-4EF3-818E-A92506C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BAB43-E7AA-4DD8-856E-F6E4B447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C51D-9A90-47F4-A869-755FB669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78163-9407-43D7-8B34-81E1564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7ACE9-7864-4549-8BCD-E830F0DC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9CCB-00DC-4386-8A36-F1611121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CF51-BFB8-4C46-9C5F-B485101C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C51D-9A90-47F4-A869-755FB669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78163-9407-43D7-8B34-81E1564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4453304" y="1371990"/>
            <a:ext cx="4362181" cy="1709392"/>
          </a:xfrm>
          <a:prstGeom prst="rect">
            <a:avLst/>
          </a:prstGeom>
          <a:noFill/>
        </p:spPr>
        <p:txBody>
          <a:bodyPr wrap="square" lIns="87579" tIns="43790" rIns="87579" bIns="43790" rtlCol="0">
            <a:spAutoFit/>
          </a:bodyPr>
          <a:lstStyle/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Acute hypotension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Lower back or abdominal pain 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Anuria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Shock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Pulsatile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mass</a:t>
            </a: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638624" y="3772784"/>
            <a:ext cx="2410736" cy="457767"/>
          </a:xfrm>
          <a:prstGeom prst="rect">
            <a:avLst/>
          </a:prstGeom>
          <a:noFill/>
        </p:spPr>
        <p:txBody>
          <a:bodyPr wrap="square" lIns="87579" tIns="43790" rIns="87579" bIns="43790" rtlCol="0">
            <a:spAutoFit/>
          </a:bodyPr>
          <a:lstStyle/>
          <a:p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Lazar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Davidovic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Marko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Dragas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Slobodan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Cvetkovic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et al. 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Twenty Years of Experience in the Treatment of Spontaneous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Aorto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-venous Fistulas in a Developing Country.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World J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Surg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(2011); 35:1829-1834.</a:t>
            </a:r>
          </a:p>
        </p:txBody>
      </p:sp>
      <p:cxnSp>
        <p:nvCxnSpPr>
          <p:cNvPr id="15" name="Connettore 1 14"/>
          <p:cNvCxnSpPr/>
          <p:nvPr userDrawn="1"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DEFAD-A2AC-4893-8B9F-0C8A7E412108}"/>
              </a:ext>
            </a:extLst>
          </p:cNvPr>
          <p:cNvSpPr txBox="1">
            <a:spLocks/>
          </p:cNvSpPr>
          <p:nvPr userDrawn="1"/>
        </p:nvSpPr>
        <p:spPr>
          <a:xfrm>
            <a:off x="638624" y="1371990"/>
            <a:ext cx="3580045" cy="2063548"/>
          </a:xfrm>
          <a:prstGeom prst="rect">
            <a:avLst/>
          </a:prstGeom>
        </p:spPr>
        <p:txBody>
          <a:bodyPr vert="horz" lIns="87579" tIns="43790" rIns="87579" bIns="437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Venous hypertension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Increased cardiac output and heart failure</a:t>
            </a:r>
          </a:p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bruit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4" y="89181"/>
            <a:ext cx="7886701" cy="442127"/>
          </a:xfrm>
        </p:spPr>
        <p:txBody>
          <a:bodyPr vert="horz" lIns="87579" tIns="43790" rIns="87579" bIns="43790" rtlCol="0" anchor="ctr">
            <a:noAutofit/>
          </a:bodyPr>
          <a:lstStyle>
            <a:lvl1pPr>
              <a:defRPr lang="en-US" sz="1400" spc="250">
                <a:solidFill>
                  <a:srgbClr val="FF0000"/>
                </a:solidFill>
                <a:latin typeface="+mn-lt"/>
              </a:defRPr>
            </a:lvl1pPr>
          </a:lstStyle>
          <a:p>
            <a:pPr marL="0" lvl="0">
              <a:lnSpc>
                <a:spcPct val="130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63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7ACE9-7864-4549-8BCD-E830F0DC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9CCB-00DC-4386-8A36-F1611121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CF51-BFB8-4C46-9C5F-B485101C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819D54B-E8A5-4A1D-B219-0AD20D398BC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651" y="1368028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D87243-8146-4DC6-B028-97A617E8BA2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03986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6CC05B8-1589-43D4-81B3-87E94272767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979319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10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7D44-A701-4E5D-9F93-D252762C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B525F-98F2-498E-8B6A-5E0B72F6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05137-4948-416C-BEAD-0BD9DAD7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48D56-2B73-4BA0-905B-0327EA5F2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7526E-E926-446F-BB89-882A21992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9200C-8693-4110-986B-13DFD2A3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88093-4165-4C53-8FE9-B17D2D6C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05B93-36A5-4A85-A1CE-004A778C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CD53-17B1-4CC9-B172-81F5F978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E8A12-EB69-41D7-BE65-B5DBEF43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98F98-4B7A-4E39-B9CC-0FB73A8C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D07A-A4DE-43AC-AA9C-C8A6E2F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13562-C65D-4E1C-9C40-3F791346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E4427-2DD8-4A1F-A690-572B5B1A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DC8F7-2797-4F62-B4E9-9D43833A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5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2838E-AFF0-42A3-A8C7-E829B3EA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</p:spPr>
        <p:txBody>
          <a:bodyPr vert="horz" lIns="87579" tIns="43790" rIns="87579" bIns="437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F2752-D045-41CB-B899-0CA666D90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1" cy="3263505"/>
          </a:xfrm>
          <a:prstGeom prst="rect">
            <a:avLst/>
          </a:prstGeom>
        </p:spPr>
        <p:txBody>
          <a:bodyPr vert="horz" lIns="87579" tIns="43790" rIns="87579" bIns="437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CFB4-34FA-44E3-9398-6DD4178B3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3AEEE-60B5-4F08-9CC4-0EDC9B57A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C615-D9FC-4A70-983A-3074DE6AF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15DE9-35B2-487F-BFF5-DA06F98DBD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45" y="106120"/>
            <a:ext cx="1348857" cy="80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268AD-0582-4016-BC0D-9D9D20F2A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65449" b="-309"/>
          <a:stretch/>
        </p:blipFill>
        <p:spPr>
          <a:xfrm>
            <a:off x="0" y="4621204"/>
            <a:ext cx="1447799" cy="530759"/>
          </a:xfrm>
          <a:prstGeom prst="roundRect">
            <a:avLst>
              <a:gd name="adj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4D644-0005-4966-B75A-0B3FDFF43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54742" r="211" b="-307"/>
          <a:stretch/>
        </p:blipFill>
        <p:spPr>
          <a:xfrm>
            <a:off x="5248276" y="4767262"/>
            <a:ext cx="3895725" cy="376238"/>
          </a:xfrm>
          <a:prstGeom prst="round2DiagRect">
            <a:avLst>
              <a:gd name="adj1" fmla="val 0"/>
              <a:gd name="adj2" fmla="val 9002"/>
            </a:avLst>
          </a:prstGeom>
        </p:spPr>
      </p:pic>
    </p:spTree>
    <p:extLst>
      <p:ext uri="{BB962C8B-B14F-4D97-AF65-F5344CB8AC3E}">
        <p14:creationId xmlns:p14="http://schemas.microsoft.com/office/powerpoint/2010/main" val="329149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875904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976" indent="-218976" algn="l" defTabSz="875904" rtl="0" eaLnBrk="1" latinLnBrk="0" hangingPunct="1">
        <a:lnSpc>
          <a:spcPct val="90000"/>
        </a:lnSpc>
        <a:spcBef>
          <a:spcPts val="95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56928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880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532831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970783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735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687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639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22591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952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904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56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807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759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7711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663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615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/Users/antonello/Documents/disco%20DATI/Documenti/Didattica/Lezioni/Lezioni%20Deriu/Lezione%20carotidi%202009/Agf%20post%20new.wmv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7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9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6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9.png"/><Relationship Id="rId5" Type="http://schemas.openxmlformats.org/officeDocument/2006/relationships/image" Target="../media/image70.jpe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5.jpe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73.png"/><Relationship Id="rId4" Type="http://schemas.openxmlformats.org/officeDocument/2006/relationships/image" Target="../media/image5.jpeg"/><Relationship Id="rId9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 flipV="1">
            <a:off x="666750" y="4366024"/>
            <a:ext cx="247650" cy="28852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4" cstate="print"/>
          <a:srcRect l="30519" t="32324" r="30804" b="22094"/>
          <a:stretch>
            <a:fillRect/>
          </a:stretch>
        </p:blipFill>
        <p:spPr bwMode="auto">
          <a:xfrm>
            <a:off x="806449" y="1141646"/>
            <a:ext cx="4820119" cy="319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31073" t="23045" r="36692" b="10970"/>
          <a:stretch>
            <a:fillRect/>
          </a:stretch>
        </p:blipFill>
        <p:spPr bwMode="auto">
          <a:xfrm>
            <a:off x="5721350" y="1160108"/>
            <a:ext cx="2705100" cy="311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4050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 l="31851" t="20859" r="16142" b="23437"/>
          <a:stretch>
            <a:fillRect/>
          </a:stretch>
        </p:blipFill>
        <p:spPr bwMode="auto">
          <a:xfrm>
            <a:off x="1671355" y="1146132"/>
            <a:ext cx="5810979" cy="350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Risultato immagini per ACUSEAL GORE"/>
          <p:cNvPicPr>
            <a:picLocks noChangeAspect="1" noChangeArrowheads="1"/>
          </p:cNvPicPr>
          <p:nvPr/>
        </p:nvPicPr>
        <p:blipFill>
          <a:blip r:embed="rId5" cstate="print"/>
          <a:srcRect l="5834" t="8100" r="8838"/>
          <a:stretch>
            <a:fillRect/>
          </a:stretch>
        </p:blipFill>
        <p:spPr bwMode="auto">
          <a:xfrm>
            <a:off x="58365" y="570689"/>
            <a:ext cx="2129477" cy="2088475"/>
          </a:xfrm>
          <a:prstGeom prst="rect">
            <a:avLst/>
          </a:prstGeom>
          <a:noFill/>
        </p:spPr>
      </p:pic>
      <p:pic>
        <p:nvPicPr>
          <p:cNvPr id="70668" name="Picture 12" descr="Risultato immagini per acuseal gore carotid"/>
          <p:cNvPicPr>
            <a:picLocks noChangeAspect="1" noChangeArrowheads="1"/>
          </p:cNvPicPr>
          <p:nvPr/>
        </p:nvPicPr>
        <p:blipFill>
          <a:blip r:embed="rId6" cstate="print"/>
          <a:srcRect l="4922" r="13740"/>
          <a:stretch>
            <a:fillRect/>
          </a:stretch>
        </p:blipFill>
        <p:spPr bwMode="auto">
          <a:xfrm>
            <a:off x="6841788" y="721398"/>
            <a:ext cx="1919592" cy="1062008"/>
          </a:xfrm>
          <a:prstGeom prst="rect">
            <a:avLst/>
          </a:prstGeom>
          <a:noFill/>
        </p:spPr>
      </p:pic>
      <p:sp>
        <p:nvSpPr>
          <p:cNvPr id="19" name="Rettangolo 18"/>
          <p:cNvSpPr/>
          <p:nvPr/>
        </p:nvSpPr>
        <p:spPr>
          <a:xfrm>
            <a:off x="103398" y="478421"/>
            <a:ext cx="289272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PATCH</a:t>
            </a: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 l="30509" t="13554" r="30638" b="15270"/>
          <a:stretch>
            <a:fillRect/>
          </a:stretch>
        </p:blipFill>
        <p:spPr bwMode="auto">
          <a:xfrm>
            <a:off x="2871890" y="1149350"/>
            <a:ext cx="338921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35200" r="33266" b="41543"/>
          <a:stretch/>
        </p:blipFill>
        <p:spPr bwMode="auto">
          <a:xfrm rot="10800000">
            <a:off x="5064473" y="1149350"/>
            <a:ext cx="698656" cy="17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altLang="it-IT" sz="1700" b="1" i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altLang="it-IT" sz="1700" b="1" i="1" u="sng" dirty="0">
                <a:solidFill>
                  <a:srgbClr val="FF0000"/>
                </a:solidFill>
              </a:rPr>
              <a:t>SURGICAL TECHNIQUE STANDARDIZATION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4" cstate="print"/>
          <a:srcRect l="27874" t="35668" r="22605" b="38697"/>
          <a:stretch>
            <a:fillRect/>
          </a:stretch>
        </p:blipFill>
        <p:spPr bwMode="auto">
          <a:xfrm>
            <a:off x="1297984" y="2081272"/>
            <a:ext cx="6540964" cy="190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CAS: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Artery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Stenting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altLang="it-IT" sz="1700" b="1" i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altLang="it-IT" sz="1700" dirty="0"/>
              <a:t>Quando?</a:t>
            </a:r>
          </a:p>
          <a:p>
            <a:pPr algn="ctr">
              <a:buNone/>
            </a:pPr>
            <a:endParaRPr lang="it-IT" altLang="it-IT" sz="1000" dirty="0"/>
          </a:p>
          <a:p>
            <a:r>
              <a:rPr lang="it-IT" altLang="it-IT" sz="1600" dirty="0" err="1"/>
              <a:t>Restenosi</a:t>
            </a:r>
            <a:r>
              <a:rPr lang="it-IT" altLang="it-IT" sz="1600" dirty="0"/>
              <a:t> carotide</a:t>
            </a:r>
          </a:p>
          <a:p>
            <a:r>
              <a:rPr lang="it-IT" altLang="it-IT" sz="1600" dirty="0"/>
              <a:t>Stenosi carotidee post- attiniche (non </a:t>
            </a:r>
            <a:r>
              <a:rPr lang="it-IT" altLang="it-IT" sz="1600" dirty="0" err="1"/>
              <a:t>calcifiche</a:t>
            </a:r>
            <a:r>
              <a:rPr lang="it-IT" altLang="it-IT" sz="1600" dirty="0"/>
              <a:t>)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it-IT" altLang="it-IT" sz="1600" dirty="0"/>
              <a:t>Colli ostili (pregressi interventi per neoplasie cervicali,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it-IT" altLang="it-IT" sz="1600" dirty="0"/>
              <a:t>      svuotamenti latero-cervicali radicali, </a:t>
            </a:r>
            <a:r>
              <a:rPr lang="it-IT" altLang="it-IT" sz="1600" dirty="0" err="1"/>
              <a:t>tracheostomia</a:t>
            </a:r>
            <a:r>
              <a:rPr lang="it-IT" altLang="it-IT" sz="1600" dirty="0"/>
              <a:t>)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it-IT" altLang="it-IT" sz="1600" dirty="0"/>
              <a:t>Paralisi della corda vocale </a:t>
            </a:r>
            <a:r>
              <a:rPr lang="it-IT" altLang="it-IT" sz="1600" dirty="0" err="1"/>
              <a:t>controlaterale</a:t>
            </a:r>
            <a:endParaRPr lang="it-IT" altLang="it-IT" sz="1600" dirty="0"/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it-IT" altLang="it-IT" sz="1600" dirty="0"/>
              <a:t>Stenosi </a:t>
            </a:r>
            <a:r>
              <a:rPr lang="it-IT" altLang="it-IT" sz="1600" dirty="0" err="1"/>
              <a:t>iuxtacraniche</a:t>
            </a:r>
            <a:endParaRPr lang="it-IT" altLang="it-IT" sz="1600" dirty="0"/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it-IT" altLang="it-IT" sz="1600" dirty="0"/>
              <a:t>Cantanti professionisti, oratori</a:t>
            </a:r>
          </a:p>
          <a:p>
            <a:pPr>
              <a:lnSpc>
                <a:spcPct val="150000"/>
              </a:lnSpc>
              <a:buNone/>
              <a:defRPr/>
            </a:pPr>
            <a:endParaRPr lang="it-IT" sz="1800" dirty="0">
              <a:solidFill>
                <a:schemeClr val="hlink"/>
              </a:solidFill>
              <a:latin typeface="Times New Roman" charset="0"/>
              <a:ea typeface="ＭＳ Ｐゴシック" charset="0"/>
            </a:endParaRPr>
          </a:p>
          <a:p>
            <a:endParaRPr lang="it-IT" altLang="it-IT" sz="17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Picture 2" descr="collo osti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37" y="2797342"/>
            <a:ext cx="1485665" cy="179284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-117209" y="709393"/>
            <a:ext cx="8347028" cy="3483887"/>
            <a:chOff x="518" y="-3729"/>
            <a:chExt cx="15099" cy="4755"/>
          </a:xfrm>
        </p:grpSpPr>
        <p:graphicFrame>
          <p:nvGraphicFramePr>
            <p:cNvPr id="1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8123748"/>
                </p:ext>
              </p:extLst>
            </p:nvPr>
          </p:nvGraphicFramePr>
          <p:xfrm>
            <a:off x="12939" y="-3729"/>
            <a:ext cx="2678" cy="2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87" name="Image" r:id="rId6" imgW="6222222" imgH="6222222" progId="">
                    <p:embed/>
                  </p:oleObj>
                </mc:Choice>
                <mc:Fallback>
                  <p:oleObj name="Image" r:id="rId6" imgW="6222222" imgH="622222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39" y="-3729"/>
                          <a:ext cx="2678" cy="2678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18" y="845"/>
              <a:ext cx="318" cy="1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4000"/>
            </a:p>
          </p:txBody>
        </p:sp>
      </p:grp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CAS: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Artery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Stenting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altLang="it-IT" sz="1700" b="1" i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altLang="it-IT" sz="1700" dirty="0"/>
              <a:t>Controindicazioni</a:t>
            </a:r>
          </a:p>
          <a:p>
            <a:pPr algn="ctr">
              <a:buNone/>
            </a:pPr>
            <a:endParaRPr lang="it-IT" altLang="it-IT" sz="1000" dirty="0"/>
          </a:p>
          <a:p>
            <a:pPr algn="just">
              <a:buFontTx/>
              <a:buNone/>
            </a:pPr>
            <a:r>
              <a:rPr lang="it-IT" altLang="it-IT" sz="1700" dirty="0"/>
              <a:t>Oltre alle note controindicazioni della chirurgia carotidea tradizionale:	</a:t>
            </a:r>
          </a:p>
          <a:p>
            <a:r>
              <a:rPr lang="it-IT" altLang="it-IT" sz="1700" dirty="0"/>
              <a:t>Lesioni con evidenza di trombo </a:t>
            </a:r>
            <a:r>
              <a:rPr lang="it-IT" altLang="it-IT" sz="1700" dirty="0" err="1"/>
              <a:t>intraluminale</a:t>
            </a:r>
            <a:endParaRPr lang="en-US" altLang="it-IT" sz="1700" dirty="0"/>
          </a:p>
          <a:p>
            <a:r>
              <a:rPr lang="it-IT" altLang="it-IT" sz="1700" dirty="0"/>
              <a:t>Stenosi con elevate calcificazioni circonferenziali</a:t>
            </a:r>
            <a:endParaRPr lang="en-US" altLang="it-IT" sz="1700" dirty="0"/>
          </a:p>
          <a:p>
            <a:r>
              <a:rPr lang="it-IT" altLang="it-IT" sz="1700" dirty="0"/>
              <a:t>Placche “soft”</a:t>
            </a:r>
          </a:p>
          <a:p>
            <a:r>
              <a:rPr lang="it-IT" altLang="it-IT" sz="1700" dirty="0"/>
              <a:t>Anatomia sfavorevole origine TSA</a:t>
            </a:r>
            <a:endParaRPr lang="en-US" altLang="it-IT" sz="1700" dirty="0"/>
          </a:p>
          <a:p>
            <a:pPr>
              <a:lnSpc>
                <a:spcPct val="150000"/>
              </a:lnSpc>
              <a:buNone/>
              <a:defRPr/>
            </a:pPr>
            <a:endParaRPr lang="it-IT" sz="1800" dirty="0">
              <a:solidFill>
                <a:schemeClr val="hlink"/>
              </a:solidFill>
              <a:latin typeface="Times New Roman" charset="0"/>
              <a:ea typeface="ＭＳ Ｐゴシック" charset="0"/>
            </a:endParaRPr>
          </a:p>
          <a:p>
            <a:endParaRPr lang="it-IT" altLang="it-IT" sz="17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8709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CAS: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Artery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Stenting</a:t>
            </a:r>
            <a:endParaRPr lang="it-IT" dirty="0"/>
          </a:p>
          <a:p>
            <a:pPr lvl="1" algn="just"/>
            <a:r>
              <a:rPr lang="en-US" altLang="it-IT" sz="1600" dirty="0" err="1"/>
              <a:t>Doppia</a:t>
            </a:r>
            <a:r>
              <a:rPr lang="en-US" altLang="it-IT" sz="1600" dirty="0"/>
              <a:t> </a:t>
            </a:r>
            <a:r>
              <a:rPr lang="en-US" altLang="it-IT" sz="1600" dirty="0" err="1"/>
              <a:t>antiaggregazione</a:t>
            </a:r>
            <a:r>
              <a:rPr lang="en-US" altLang="it-IT" sz="1600" dirty="0"/>
              <a:t> (ASA + </a:t>
            </a:r>
            <a:r>
              <a:rPr lang="en-US" altLang="it-IT" sz="1600" dirty="0" err="1"/>
              <a:t>Clopidogrel</a:t>
            </a:r>
            <a:r>
              <a:rPr lang="en-US" altLang="it-IT" sz="1600" dirty="0"/>
              <a:t>)</a:t>
            </a:r>
          </a:p>
          <a:p>
            <a:pPr lvl="1" algn="just"/>
            <a:r>
              <a:rPr lang="en-US" altLang="it-IT" sz="1600" dirty="0" err="1"/>
              <a:t>Anestesia</a:t>
            </a:r>
            <a:r>
              <a:rPr lang="en-US" altLang="it-IT" sz="1600" dirty="0"/>
              <a:t> locale</a:t>
            </a:r>
          </a:p>
          <a:p>
            <a:pPr lvl="1" algn="just"/>
            <a:r>
              <a:rPr lang="en-US" altLang="it-IT" sz="1600" dirty="0" err="1"/>
              <a:t>Eparinizzazione</a:t>
            </a:r>
            <a:r>
              <a:rPr lang="en-US" altLang="it-IT" sz="1600" dirty="0"/>
              <a:t> </a:t>
            </a:r>
            <a:r>
              <a:rPr lang="en-US" altLang="it-IT" sz="1600" dirty="0" err="1"/>
              <a:t>sistemica</a:t>
            </a:r>
            <a:r>
              <a:rPr lang="en-US" altLang="it-IT" sz="1600" dirty="0"/>
              <a:t> (50mg) </a:t>
            </a:r>
          </a:p>
          <a:p>
            <a:pPr lvl="1" algn="just"/>
            <a:r>
              <a:rPr lang="en-US" altLang="it-IT" sz="1600" dirty="0" err="1"/>
              <a:t>Accesso</a:t>
            </a:r>
            <a:r>
              <a:rPr lang="en-US" altLang="it-IT" sz="1600" dirty="0"/>
              <a:t> </a:t>
            </a:r>
            <a:r>
              <a:rPr lang="en-US" altLang="it-IT" sz="1600" dirty="0" err="1"/>
              <a:t>femorale</a:t>
            </a:r>
            <a:r>
              <a:rPr lang="en-US" altLang="it-IT" sz="1600" dirty="0"/>
              <a:t> </a:t>
            </a:r>
            <a:r>
              <a:rPr lang="en-US" altLang="it-IT" sz="1600" dirty="0" err="1"/>
              <a:t>percutaneo</a:t>
            </a:r>
            <a:endParaRPr lang="en-US" altLang="it-IT" sz="1600" dirty="0"/>
          </a:p>
          <a:p>
            <a:pPr lvl="1" algn="just"/>
            <a:r>
              <a:rPr lang="en-US" altLang="it-IT" sz="1600" dirty="0" err="1"/>
              <a:t>Avanzamento</a:t>
            </a:r>
            <a:r>
              <a:rPr lang="en-US" altLang="it-IT" sz="1600" dirty="0"/>
              <a:t> </a:t>
            </a:r>
            <a:r>
              <a:rPr lang="en-US" altLang="it-IT" sz="1600" dirty="0" err="1"/>
              <a:t>di</a:t>
            </a:r>
            <a:r>
              <a:rPr lang="en-US" altLang="it-IT" sz="1600" dirty="0"/>
              <a:t> </a:t>
            </a:r>
            <a:r>
              <a:rPr lang="en-US" altLang="it-IT" sz="1600" dirty="0" err="1"/>
              <a:t>filoguida</a:t>
            </a:r>
            <a:r>
              <a:rPr lang="en-US" altLang="it-IT" sz="1600" dirty="0"/>
              <a:t> Terumo 0.035 </a:t>
            </a:r>
            <a:r>
              <a:rPr lang="en-US" altLang="it-IT" sz="1600" dirty="0" err="1"/>
              <a:t>sino</a:t>
            </a:r>
            <a:r>
              <a:rPr lang="en-US" altLang="it-IT" sz="1600" dirty="0"/>
              <a:t> </a:t>
            </a:r>
            <a:r>
              <a:rPr lang="en-US" altLang="it-IT" sz="1600" dirty="0" err="1"/>
              <a:t>all’arteria</a:t>
            </a:r>
            <a:r>
              <a:rPr lang="en-US" altLang="it-IT" sz="1600" dirty="0"/>
              <a:t> </a:t>
            </a:r>
            <a:r>
              <a:rPr lang="en-US" altLang="it-IT" sz="1600" dirty="0" err="1"/>
              <a:t>carotide</a:t>
            </a:r>
            <a:r>
              <a:rPr lang="en-US" altLang="it-IT" sz="1600" dirty="0"/>
              <a:t> </a:t>
            </a:r>
            <a:r>
              <a:rPr lang="en-US" altLang="it-IT" sz="1600" dirty="0" err="1"/>
              <a:t>esterna</a:t>
            </a:r>
            <a:endParaRPr lang="en-US" altLang="it-IT" sz="1600" dirty="0"/>
          </a:p>
          <a:p>
            <a:pPr lvl="1" algn="just"/>
            <a:r>
              <a:rPr lang="en-US" altLang="it-IT" sz="1600" dirty="0" err="1"/>
              <a:t>Posizionamento</a:t>
            </a:r>
            <a:r>
              <a:rPr lang="en-US" altLang="it-IT" sz="1600" dirty="0"/>
              <a:t> </a:t>
            </a:r>
            <a:r>
              <a:rPr lang="en-US" altLang="it-IT" sz="1600" dirty="0" err="1"/>
              <a:t>di</a:t>
            </a:r>
            <a:r>
              <a:rPr lang="en-US" altLang="it-IT" sz="1600" dirty="0"/>
              <a:t> </a:t>
            </a:r>
            <a:r>
              <a:rPr lang="en-US" altLang="it-IT" sz="1600" dirty="0" err="1"/>
              <a:t>catetere</a:t>
            </a:r>
            <a:r>
              <a:rPr lang="en-US" altLang="it-IT" sz="1600" dirty="0"/>
              <a:t> 7 F in </a:t>
            </a:r>
            <a:r>
              <a:rPr lang="en-US" altLang="it-IT" sz="1600" dirty="0" err="1"/>
              <a:t>arteria</a:t>
            </a:r>
            <a:r>
              <a:rPr lang="en-US" altLang="it-IT" sz="1600" dirty="0"/>
              <a:t> </a:t>
            </a:r>
            <a:r>
              <a:rPr lang="en-US" altLang="it-IT" sz="1600" dirty="0" err="1"/>
              <a:t>carotide</a:t>
            </a:r>
            <a:r>
              <a:rPr lang="en-US" altLang="it-IT" sz="1600" dirty="0"/>
              <a:t> </a:t>
            </a:r>
            <a:r>
              <a:rPr lang="en-US" altLang="it-IT" sz="1600" dirty="0" err="1"/>
              <a:t>comune</a:t>
            </a:r>
            <a:r>
              <a:rPr lang="en-US" altLang="it-IT" sz="1600" dirty="0"/>
              <a:t> </a:t>
            </a:r>
            <a:r>
              <a:rPr lang="en-US" altLang="it-IT" sz="1600" dirty="0" err="1"/>
              <a:t>prebulbare</a:t>
            </a:r>
            <a:endParaRPr lang="en-US" altLang="it-IT" sz="1600" dirty="0"/>
          </a:p>
          <a:p>
            <a:pPr lvl="1" algn="just"/>
            <a:r>
              <a:rPr lang="en-US" altLang="it-IT" sz="1600" dirty="0"/>
              <a:t>Cerebral Protection Device </a:t>
            </a:r>
          </a:p>
          <a:p>
            <a:pPr lvl="1" algn="just"/>
            <a:r>
              <a:rPr lang="en-US" altLang="it-IT" sz="1600" dirty="0"/>
              <a:t>Stent </a:t>
            </a:r>
            <a:r>
              <a:rPr lang="en-US" altLang="it-IT" sz="1600" dirty="0" err="1"/>
              <a:t>Autoespandibile</a:t>
            </a:r>
            <a:endParaRPr lang="en-US" altLang="it-IT" sz="1600" dirty="0"/>
          </a:p>
          <a:p>
            <a:pPr lvl="1" algn="just"/>
            <a:r>
              <a:rPr lang="en-US" altLang="it-IT" sz="1600" dirty="0" err="1"/>
              <a:t>Angioplastica</a:t>
            </a:r>
            <a:r>
              <a:rPr lang="en-US" altLang="it-IT" sz="1600" dirty="0"/>
              <a:t> </a:t>
            </a:r>
            <a:r>
              <a:rPr lang="en-US" altLang="it-IT" sz="1600" dirty="0" err="1"/>
              <a:t>Intrastent</a:t>
            </a:r>
            <a:r>
              <a:rPr lang="en-US" altLang="it-IT" sz="1600" dirty="0"/>
              <a:t>  </a:t>
            </a:r>
            <a:endParaRPr lang="it-IT" altLang="it-IT" sz="1600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81922" name="Picture 2" descr="Risultato immagini per hybrid operating r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4481" y="2858838"/>
            <a:ext cx="3841056" cy="1655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Picture 3" descr="C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2693" y="693905"/>
            <a:ext cx="1837996" cy="373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897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15524" t="23958" r="14119" b="21362"/>
          <a:stretch>
            <a:fillRect/>
          </a:stretch>
        </p:blipFill>
        <p:spPr bwMode="auto">
          <a:xfrm>
            <a:off x="713556" y="1195190"/>
            <a:ext cx="3563695" cy="155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err="1"/>
              <a:t>Cerebral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</a:t>
            </a:r>
            <a:r>
              <a:rPr lang="it-IT" dirty="0" err="1"/>
              <a:t>Device</a:t>
            </a:r>
            <a:endParaRPr lang="it-IT" dirty="0"/>
          </a:p>
          <a:p>
            <a:pPr algn="ctr"/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40890" y="2752672"/>
            <a:ext cx="562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sz="1200" dirty="0"/>
              <a:t>         EPI </a:t>
            </a:r>
            <a:r>
              <a:rPr lang="it-IT" sz="1200" dirty="0" err="1"/>
              <a:t>FilterWire</a:t>
            </a:r>
            <a:r>
              <a:rPr lang="it-IT" sz="1200" dirty="0"/>
              <a:t>            </a:t>
            </a:r>
            <a:r>
              <a:rPr lang="it-IT" sz="1200" dirty="0" err="1"/>
              <a:t>Angioguard</a:t>
            </a:r>
            <a:r>
              <a:rPr lang="it-IT" sz="1200" dirty="0"/>
              <a:t>         </a:t>
            </a:r>
            <a:r>
              <a:rPr lang="it-IT" sz="1200" dirty="0" err="1"/>
              <a:t>Emboshield</a:t>
            </a:r>
            <a:endParaRPr lang="it-IT" sz="1200" dirty="0"/>
          </a:p>
        </p:txBody>
      </p:sp>
      <p:pic>
        <p:nvPicPr>
          <p:cNvPr id="69634" name="Picture 2" descr="Risultato immagini per embolic protection device medtron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34" y="3092117"/>
            <a:ext cx="2310898" cy="12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493156" y="4367370"/>
            <a:ext cx="562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sz="1200" dirty="0"/>
              <a:t>                                  </a:t>
            </a:r>
            <a:r>
              <a:rPr lang="it-IT" sz="1200" dirty="0" err="1"/>
              <a:t>SpiderFX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Picture 3" descr="Sede stent"/>
          <p:cNvPicPr>
            <a:picLocks noChangeAspect="1" noChangeArrowheads="1"/>
          </p:cNvPicPr>
          <p:nvPr/>
        </p:nvPicPr>
        <p:blipFill>
          <a:blip r:embed="rId4" cstate="print"/>
          <a:srcRect t="2325"/>
          <a:stretch>
            <a:fillRect/>
          </a:stretch>
        </p:blipFill>
        <p:spPr bwMode="auto">
          <a:xfrm>
            <a:off x="4695479" y="602513"/>
            <a:ext cx="1841770" cy="383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err="1"/>
              <a:t>Stent</a:t>
            </a:r>
            <a:r>
              <a:rPr lang="it-IT" dirty="0"/>
              <a:t> </a:t>
            </a:r>
          </a:p>
          <a:p>
            <a:pPr algn="ctr"/>
            <a:endParaRPr lang="it-IT" dirty="0"/>
          </a:p>
        </p:txBody>
      </p:sp>
      <p:pic>
        <p:nvPicPr>
          <p:cNvPr id="14" name="Picture 3" descr="Rilascio St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021" y="599532"/>
            <a:ext cx="1806834" cy="384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7220" name="Picture 4" descr="Risultato immagini per stent carotid gore"/>
          <p:cNvPicPr>
            <a:picLocks noChangeAspect="1" noChangeArrowheads="1"/>
          </p:cNvPicPr>
          <p:nvPr/>
        </p:nvPicPr>
        <p:blipFill>
          <a:blip r:embed="rId6" cstate="print"/>
          <a:srcRect b="7120"/>
          <a:stretch>
            <a:fillRect/>
          </a:stretch>
        </p:blipFill>
        <p:spPr bwMode="auto">
          <a:xfrm>
            <a:off x="171192" y="1747504"/>
            <a:ext cx="4361183" cy="228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Agf post new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55683" y="1429741"/>
            <a:ext cx="3829424" cy="3130354"/>
          </a:xfrm>
        </p:spPr>
      </p:pic>
      <p:sp>
        <p:nvSpPr>
          <p:cNvPr id="11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4203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Angiografia di controllo 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print"/>
          <a:srcRect b="1369"/>
          <a:stretch>
            <a:fillRect/>
          </a:stretch>
        </p:blipFill>
        <p:spPr bwMode="auto">
          <a:xfrm>
            <a:off x="1660175" y="486383"/>
            <a:ext cx="5820125" cy="417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018462" y="1231901"/>
          <a:ext cx="3783725" cy="339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5" name="CorelPhotoPaint.Image.8" r:id="rId5" imgW="896394" imgH="804954" progId="">
                  <p:embed/>
                </p:oleObj>
              </mc:Choice>
              <mc:Fallback>
                <p:oleObj name="CorelPhotoPaint.Image.8" r:id="rId5" imgW="896394" imgH="80495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462" y="1231901"/>
                        <a:ext cx="3783725" cy="3397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FF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2">
            <a:extLst>
              <a:ext uri="{FF2B5EF4-FFF2-40B4-BE49-F238E27FC236}">
                <a16:creationId xmlns:a16="http://schemas.microsoft.com/office/drawing/2014/main" id="{9A9364C5-29EC-F64D-AC1F-19F2FF23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2" y="1244600"/>
            <a:ext cx="2834166" cy="338477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 cstate="print"/>
          <a:srcRect r="417"/>
          <a:stretch>
            <a:fillRect/>
          </a:stretch>
        </p:blipFill>
        <p:spPr bwMode="auto">
          <a:xfrm>
            <a:off x="1571546" y="486382"/>
            <a:ext cx="5972254" cy="417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ICAET</a:t>
            </a:r>
          </a:p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Elongation and </a:t>
            </a:r>
            <a:r>
              <a:rPr lang="en-US" dirty="0" err="1">
                <a:solidFill>
                  <a:srgbClr val="FF0000"/>
                </a:solidFill>
              </a:rPr>
              <a:t>tortuosity</a:t>
            </a:r>
            <a:r>
              <a:rPr lang="en-US" dirty="0">
                <a:solidFill>
                  <a:srgbClr val="FF0000"/>
                </a:solidFill>
              </a:rPr>
              <a:t> of the internal carotid artery</a:t>
            </a:r>
            <a:endParaRPr lang="it-IT" b="1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 cstate="print"/>
          <a:srcRect l="30372" t="15438" r="29199" b="12879"/>
          <a:stretch>
            <a:fillRect/>
          </a:stretch>
        </p:blipFill>
        <p:spPr bwMode="auto">
          <a:xfrm>
            <a:off x="5252936" y="1635509"/>
            <a:ext cx="2911788" cy="290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AngioRNM Kinking">
            <a:extLst>
              <a:ext uri="{FF2B5EF4-FFF2-40B4-BE49-F238E27FC236}">
                <a16:creationId xmlns:a16="http://schemas.microsoft.com/office/drawing/2014/main" id="{8BEFEB58-2E0F-D148-A899-64D37DAF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/>
          <a:stretch>
            <a:fillRect/>
          </a:stretch>
        </p:blipFill>
        <p:spPr bwMode="auto">
          <a:xfrm>
            <a:off x="953310" y="1657127"/>
            <a:ext cx="1562911" cy="288379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AngioRNM kinking 2">
            <a:extLst>
              <a:ext uri="{FF2B5EF4-FFF2-40B4-BE49-F238E27FC236}">
                <a16:creationId xmlns:a16="http://schemas.microsoft.com/office/drawing/2014/main" id="{146DABD7-C3B9-1E4D-B34E-68FEA9A4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/>
          <a:stretch>
            <a:fillRect/>
          </a:stretch>
        </p:blipFill>
        <p:spPr bwMode="auto">
          <a:xfrm>
            <a:off x="3168839" y="1650641"/>
            <a:ext cx="1539915" cy="2895419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0" name="Picture 2" descr="I:\ARCHIVIO FOTOGRAFICO 2010\TRONCHI SOVRA-AORTICI\KINKING\doppio kink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59" y="531308"/>
            <a:ext cx="3092115" cy="41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4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Picture 3" descr="Foto intra svolto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4685" y="565826"/>
            <a:ext cx="4234773" cy="317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oto intra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784" y="1394298"/>
            <a:ext cx="4209644" cy="31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it-IT" altLang="it-IT" sz="2800" dirty="0"/>
              <a:t>Classificazione delle ICAET</a:t>
            </a:r>
          </a:p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r>
              <a:rPr lang="it-IT" altLang="it-IT" sz="1500" dirty="0"/>
              <a:t>Sotto il nervo ipoglosso</a:t>
            </a:r>
          </a:p>
          <a:p>
            <a:pPr>
              <a:defRPr/>
            </a:pPr>
            <a:endParaRPr lang="it-IT" altLang="it-IT" sz="1500" dirty="0"/>
          </a:p>
          <a:p>
            <a:pPr>
              <a:defRPr/>
            </a:pPr>
            <a:r>
              <a:rPr lang="it-IT" altLang="it-IT" sz="1500" dirty="0"/>
              <a:t>A livello del nervo ipoglosso</a:t>
            </a:r>
          </a:p>
          <a:p>
            <a:pPr>
              <a:defRPr/>
            </a:pPr>
            <a:endParaRPr lang="it-IT" altLang="it-IT" sz="1500" dirty="0"/>
          </a:p>
          <a:p>
            <a:pPr>
              <a:defRPr/>
            </a:pPr>
            <a:r>
              <a:rPr lang="it-IT" altLang="it-IT" sz="1500" dirty="0"/>
              <a:t>Tra il nervo ipoglosso e glossofaringeo</a:t>
            </a:r>
          </a:p>
          <a:p>
            <a:pPr>
              <a:defRPr/>
            </a:pPr>
            <a:endParaRPr lang="it-IT" altLang="it-IT" sz="1500" dirty="0"/>
          </a:p>
          <a:p>
            <a:pPr>
              <a:defRPr/>
            </a:pPr>
            <a:r>
              <a:rPr lang="it-IT" altLang="it-IT" sz="1500" dirty="0"/>
              <a:t>A livello del nervo glosso faringeo</a:t>
            </a:r>
          </a:p>
          <a:p>
            <a:pPr>
              <a:defRPr/>
            </a:pPr>
            <a:endParaRPr lang="it-IT" altLang="it-IT" sz="1500" dirty="0"/>
          </a:p>
          <a:p>
            <a:pPr>
              <a:defRPr/>
            </a:pPr>
            <a:r>
              <a:rPr lang="it-IT" altLang="it-IT" sz="1500" dirty="0"/>
              <a:t>Alla base cranica o </a:t>
            </a:r>
            <a:r>
              <a:rPr lang="it-IT" altLang="it-IT" sz="1500" dirty="0" err="1"/>
              <a:t>iuxtacraniche</a:t>
            </a:r>
            <a:endParaRPr lang="it-IT" altLang="it-IT" sz="15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1" name="Picture 2" descr="Schema nervi cranic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66" y="552878"/>
            <a:ext cx="2484744" cy="404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dirty="0"/>
              <a:t>Reimpianto carotide interna su carotide comune</a:t>
            </a:r>
          </a:p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4" cstate="print"/>
          <a:srcRect l="37003" t="14203" r="36231" b="19653"/>
          <a:stretch>
            <a:fillRect/>
          </a:stretch>
        </p:blipFill>
        <p:spPr bwMode="auto">
          <a:xfrm>
            <a:off x="6314023" y="1472119"/>
            <a:ext cx="2276737" cy="316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kinking4">
            <a:extLst>
              <a:ext uri="{FF2B5EF4-FFF2-40B4-BE49-F238E27FC236}">
                <a16:creationId xmlns:a16="http://schemas.microsoft.com/office/drawing/2014/main" id="{14672899-592C-3B46-9829-8ED426A8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0" y="1675499"/>
            <a:ext cx="1922107" cy="294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 descr="kinking6">
            <a:extLst>
              <a:ext uri="{FF2B5EF4-FFF2-40B4-BE49-F238E27FC236}">
                <a16:creationId xmlns:a16="http://schemas.microsoft.com/office/drawing/2014/main" id="{D2A5024F-E38C-9742-AE3F-C2AA40F3B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43" y="1679643"/>
            <a:ext cx="1703129" cy="293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dirty="0"/>
              <a:t>Reimpianto carotide interna su carotide comune</a:t>
            </a:r>
          </a:p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20" name="Picture 6" descr="C:\Documents and Settings\Lepidi\Desktop\EA carotidea per eversione\Immagini\schema kinking serra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7372" r="10434" b="10497"/>
          <a:stretch>
            <a:fillRect/>
          </a:stretch>
        </p:blipFill>
        <p:spPr bwMode="auto">
          <a:xfrm>
            <a:off x="2479224" y="1738534"/>
            <a:ext cx="1740895" cy="2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Documents and Settings\Lepidi\Documenti\Immagini\Disegni\Kinking\reimpianto basso.jpg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6503"/>
          <a:stretch>
            <a:fillRect/>
          </a:stretch>
        </p:blipFill>
        <p:spPr bwMode="auto">
          <a:xfrm>
            <a:off x="4920892" y="1639278"/>
            <a:ext cx="1949115" cy="29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07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algn="ctr">
              <a:buNone/>
            </a:pPr>
            <a:r>
              <a:rPr lang="it-IT" sz="2400" dirty="0"/>
              <a:t>INSUFFICIENZA  CEREBROVASCOLARE: </a:t>
            </a:r>
          </a:p>
          <a:p>
            <a:pPr algn="ctr">
              <a:buNone/>
            </a:pPr>
            <a:r>
              <a:rPr lang="it-IT" sz="2400" dirty="0"/>
              <a:t>LA STENOSI VERTEBRALE</a:t>
            </a: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2482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r>
              <a:rPr lang="it-IT" sz="1800" dirty="0" err="1"/>
              <a:t>One-fifth</a:t>
            </a:r>
            <a:r>
              <a:rPr lang="it-IT" sz="1800" dirty="0"/>
              <a:t> of </a:t>
            </a:r>
            <a:r>
              <a:rPr lang="en-US" sz="1800" dirty="0" err="1"/>
              <a:t>ischaemic</a:t>
            </a:r>
            <a:r>
              <a:rPr lang="en-US" sz="1800" dirty="0"/>
              <a:t> strokes affect the </a:t>
            </a:r>
            <a:r>
              <a:rPr lang="en-US" sz="1800" dirty="0" err="1"/>
              <a:t>vertebrobasilar</a:t>
            </a:r>
            <a:r>
              <a:rPr lang="en-US" sz="1800" dirty="0"/>
              <a:t> territory, otherwise termed the posterior circulation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The </a:t>
            </a:r>
            <a:r>
              <a:rPr lang="it-IT" sz="1800" dirty="0" err="1"/>
              <a:t>causes</a:t>
            </a:r>
            <a:r>
              <a:rPr lang="it-IT" sz="1800" dirty="0"/>
              <a:t> of </a:t>
            </a:r>
            <a:r>
              <a:rPr lang="en-US" sz="1800" dirty="0" err="1"/>
              <a:t>vertebrobasilar</a:t>
            </a:r>
            <a:r>
              <a:rPr lang="en-US" sz="1800" dirty="0"/>
              <a:t> stroke/TIA are similar to those affecting the </a:t>
            </a:r>
            <a:r>
              <a:rPr lang="it-IT" sz="1800" dirty="0" err="1"/>
              <a:t>anterior</a:t>
            </a:r>
            <a:r>
              <a:rPr lang="it-IT" sz="1800" dirty="0"/>
              <a:t> </a:t>
            </a:r>
            <a:r>
              <a:rPr lang="it-IT" sz="1800" dirty="0" err="1"/>
              <a:t>circulation</a:t>
            </a:r>
            <a:endParaRPr lang="it-IT" sz="1800" dirty="0"/>
          </a:p>
          <a:p>
            <a:endParaRPr lang="it-IT" sz="1800" dirty="0"/>
          </a:p>
          <a:p>
            <a:r>
              <a:rPr lang="en-US" sz="1800" dirty="0"/>
              <a:t>The </a:t>
            </a:r>
            <a:r>
              <a:rPr lang="en-US" sz="1800" dirty="0" err="1"/>
              <a:t>vertebrobasilar</a:t>
            </a:r>
            <a:r>
              <a:rPr lang="en-US" sz="1800" dirty="0"/>
              <a:t> system supplies the brainstem, cerebellum, occipital lobes, and (in most patients) the inferior temporal lobes and most of the thalami. Accordingly, </a:t>
            </a:r>
            <a:r>
              <a:rPr lang="en-US" sz="1800" dirty="0" err="1"/>
              <a:t>ischaemia</a:t>
            </a:r>
            <a:r>
              <a:rPr lang="en-US" sz="1800" dirty="0"/>
              <a:t> can give rise to a wide range of symptoms, including </a:t>
            </a:r>
            <a:r>
              <a:rPr lang="en-US" sz="1800" dirty="0">
                <a:solidFill>
                  <a:srgbClr val="FF0000"/>
                </a:solidFill>
              </a:rPr>
              <a:t>vertigo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ataxia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eye movement disorders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bilateral limb weakness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complete visual loss </a:t>
            </a:r>
            <a:r>
              <a:rPr lang="en-US" sz="1800" dirty="0"/>
              <a:t>(cortical blindness), </a:t>
            </a:r>
            <a:r>
              <a:rPr lang="it-IT" sz="1800" dirty="0"/>
              <a:t>and </a:t>
            </a:r>
            <a:r>
              <a:rPr lang="it-IT" sz="1800" dirty="0" err="1">
                <a:solidFill>
                  <a:srgbClr val="FF0000"/>
                </a:solidFill>
              </a:rPr>
              <a:t>hemianopia</a:t>
            </a:r>
            <a:r>
              <a:rPr lang="it-IT" sz="1800" dirty="0"/>
              <a:t>.</a:t>
            </a:r>
          </a:p>
          <a:p>
            <a:endParaRPr lang="it-IT" altLang="it-IT" sz="1800" dirty="0"/>
          </a:p>
          <a:p>
            <a:endParaRPr lang="it-IT" altLang="it-IT" sz="1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140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t="31968" r="27820" b="24937"/>
          <a:stretch/>
        </p:blipFill>
        <p:spPr bwMode="auto">
          <a:xfrm>
            <a:off x="1431747" y="607595"/>
            <a:ext cx="6278341" cy="382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4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graphicFrame>
        <p:nvGraphicFramePr>
          <p:cNvPr id="66562" name="Object 3"/>
          <p:cNvGraphicFramePr>
            <a:graphicFrameLocks noChangeAspect="1"/>
          </p:cNvGraphicFramePr>
          <p:nvPr/>
        </p:nvGraphicFramePr>
        <p:xfrm>
          <a:off x="393700" y="1150938"/>
          <a:ext cx="5270500" cy="350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9" name="CorelPhotoPaint.Image.8" r:id="rId5" imgW="10963678" imgH="7296927" progId="">
                  <p:embed/>
                </p:oleObj>
              </mc:Choice>
              <mc:Fallback>
                <p:oleObj name="CorelPhotoPaint.Image.8" r:id="rId5" imgW="10963678" imgH="729692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150938"/>
                        <a:ext cx="5270500" cy="35078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DSCN0590">
            <a:extLst>
              <a:ext uri="{FF2B5EF4-FFF2-40B4-BE49-F238E27FC236}">
                <a16:creationId xmlns:a16="http://schemas.microsoft.com/office/drawing/2014/main" id="{129F7CD8-60A7-2749-913A-76032945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8545"/>
          <a:stretch>
            <a:fillRect/>
          </a:stretch>
        </p:blipFill>
        <p:spPr bwMode="auto">
          <a:xfrm>
            <a:off x="5727700" y="1352550"/>
            <a:ext cx="3232150" cy="262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it-IT" altLang="it-IT" sz="2800" dirty="0"/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946150" y="10744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sz="2800" dirty="0">
                <a:solidFill>
                  <a:srgbClr val="FF0000"/>
                </a:solidFill>
              </a:rPr>
              <a:t>TRATTAMENTO</a:t>
            </a:r>
            <a:endParaRPr lang="it-IT" sz="2800" dirty="0"/>
          </a:p>
          <a:p>
            <a:pPr marL="514350" indent="-514350">
              <a:buAutoNum type="arabicParenR"/>
              <a:defRPr/>
            </a:pPr>
            <a:r>
              <a:rPr lang="it-IT" sz="2800" dirty="0"/>
              <a:t>Chirurgico</a:t>
            </a:r>
          </a:p>
          <a:p>
            <a:pPr lvl="1">
              <a:defRPr/>
            </a:pPr>
            <a:r>
              <a:rPr lang="it-IT" sz="1800" dirty="0"/>
              <a:t>Bypass </a:t>
            </a:r>
            <a:r>
              <a:rPr lang="it-IT" sz="1800" dirty="0" err="1"/>
              <a:t>carotido</a:t>
            </a:r>
            <a:r>
              <a:rPr lang="it-IT" sz="1800" dirty="0"/>
              <a:t>-vertebrale</a:t>
            </a:r>
          </a:p>
          <a:p>
            <a:pPr lvl="1">
              <a:defRPr/>
            </a:pPr>
            <a:r>
              <a:rPr lang="it-IT" sz="1800" dirty="0"/>
              <a:t>Reimpianto </a:t>
            </a:r>
            <a:r>
              <a:rPr lang="it-IT" sz="1800" dirty="0" err="1"/>
              <a:t>carotido</a:t>
            </a:r>
            <a:r>
              <a:rPr lang="it-IT" sz="1800" dirty="0"/>
              <a:t>-vertebrale</a:t>
            </a:r>
          </a:p>
          <a:p>
            <a:pPr lvl="1">
              <a:defRPr/>
            </a:pPr>
            <a:endParaRPr lang="it-IT" sz="2500" dirty="0"/>
          </a:p>
          <a:p>
            <a:pPr marL="457200" indent="-457200">
              <a:buAutoNum type="arabicParenR"/>
              <a:defRPr/>
            </a:pPr>
            <a:r>
              <a:rPr lang="it-IT" sz="2800" dirty="0" err="1"/>
              <a:t>Endovascolare</a:t>
            </a:r>
            <a:endParaRPr lang="it-IT" sz="2800" dirty="0"/>
          </a:p>
          <a:p>
            <a:pPr lvl="1">
              <a:defRPr/>
            </a:pPr>
            <a:r>
              <a:rPr lang="it-IT" sz="1800" dirty="0"/>
              <a:t>PTA (semplice o con pallone medicato)</a:t>
            </a:r>
          </a:p>
          <a:p>
            <a:pPr lvl="1">
              <a:defRPr/>
            </a:pPr>
            <a:r>
              <a:rPr lang="it-IT" sz="1800" dirty="0"/>
              <a:t>STENTING</a:t>
            </a:r>
          </a:p>
          <a:p>
            <a:pPr lvl="1">
              <a:defRPr/>
            </a:pPr>
            <a:endParaRPr lang="it-IT" sz="18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2827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Succlavia</a:t>
            </a:r>
          </a:p>
          <a:p>
            <a:pPr>
              <a:defRPr/>
            </a:pPr>
            <a:endParaRPr lang="it-IT" sz="2400" dirty="0">
              <a:latin typeface="Times New Roman" charset="0"/>
              <a:ea typeface="ＭＳ Ｐゴシック" charset="0"/>
            </a:endParaRP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4" name="Picture 2" descr="AGF furto di suclav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96" y="1312440"/>
            <a:ext cx="2223762" cy="326268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582662"/>
              </p:ext>
            </p:extLst>
          </p:nvPr>
        </p:nvGraphicFramePr>
        <p:xfrm>
          <a:off x="5503856" y="1257299"/>
          <a:ext cx="1618867" cy="326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CorelPhotoPaint.Image.8" r:id="rId6" imgW="1515239" imgH="3267978" progId="">
                  <p:embed/>
                </p:oleObj>
              </mc:Choice>
              <mc:Fallback>
                <p:oleObj name="CorelPhotoPaint.Image.8" r:id="rId6" imgW="1515239" imgH="326797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856" y="1257299"/>
                        <a:ext cx="1618867" cy="326138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239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Succlavia: trattamento</a:t>
            </a:r>
          </a:p>
          <a:p>
            <a:pPr marL="0" indent="0">
              <a:buNone/>
              <a:defRPr/>
            </a:pPr>
            <a:r>
              <a:rPr lang="it-IT" altLang="it-IT" sz="2000" dirty="0"/>
              <a:t>Reimpianto a. Succlavia su a. Carotide comune</a:t>
            </a:r>
            <a:endParaRPr 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9" name="Picture 4" descr="AGF rei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04" y="1700808"/>
            <a:ext cx="1525431" cy="230570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412672"/>
              </p:ext>
            </p:extLst>
          </p:nvPr>
        </p:nvGraphicFramePr>
        <p:xfrm>
          <a:off x="4932363" y="1700213"/>
          <a:ext cx="1432029" cy="224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7" name="CorelPhotoPaint.Image.8" r:id="rId6" imgW="1687663" imgH="2745718" progId="">
                  <p:embed/>
                </p:oleObj>
              </mc:Choice>
              <mc:Fallback>
                <p:oleObj name="CorelPhotoPaint.Image.8" r:id="rId6" imgW="1687663" imgH="274571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1432029" cy="224012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28773" y="4019512"/>
            <a:ext cx="8208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INDICAZIONI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In caso di lesione isolata l’indicazione al trattamento si pone solo nei pazienti con sintomatologia  tipica da ICV o con </a:t>
            </a:r>
            <a:r>
              <a:rPr lang="it-IT" altLang="it-IT" sz="1200" dirty="0" err="1">
                <a:solidFill>
                  <a:srgbClr val="FF0000"/>
                </a:solidFill>
                <a:latin typeface="+mn-lt"/>
              </a:rPr>
              <a:t>claudicatio</a:t>
            </a: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 d’arto superiore</a:t>
            </a:r>
          </a:p>
        </p:txBody>
      </p:sp>
    </p:spTree>
    <p:extLst>
      <p:ext uri="{BB962C8B-B14F-4D97-AF65-F5344CB8AC3E}">
        <p14:creationId xmlns:p14="http://schemas.microsoft.com/office/powerpoint/2010/main" val="1172123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Succlavia: trattamento</a:t>
            </a:r>
          </a:p>
          <a:p>
            <a:pPr marL="0" indent="0">
              <a:buNone/>
              <a:defRPr/>
            </a:pPr>
            <a:r>
              <a:rPr lang="it-IT" altLang="it-IT" sz="2000" dirty="0"/>
              <a:t>2) Bypass </a:t>
            </a:r>
            <a:r>
              <a:rPr lang="it-IT" altLang="it-IT" sz="2000" dirty="0" err="1"/>
              <a:t>carotido</a:t>
            </a:r>
            <a:r>
              <a:rPr lang="it-IT" altLang="it-IT" sz="2000" dirty="0"/>
              <a:t>-succlavio</a:t>
            </a:r>
            <a:endParaRPr 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4" name="Picture 5" descr="F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b="5533"/>
          <a:stretch/>
        </p:blipFill>
        <p:spPr bwMode="auto">
          <a:xfrm>
            <a:off x="3409399" y="1666373"/>
            <a:ext cx="2320679" cy="235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28773" y="4019512"/>
            <a:ext cx="8208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INDICAZIONI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In caso di lesione isolata l’indicazione al trattamento si pone solo nei pazienti con sintomatologia  tipica da ICV o con </a:t>
            </a:r>
            <a:r>
              <a:rPr lang="it-IT" altLang="it-IT" sz="1200" dirty="0" err="1">
                <a:solidFill>
                  <a:srgbClr val="FF0000"/>
                </a:solidFill>
                <a:latin typeface="+mn-lt"/>
              </a:rPr>
              <a:t>claudicatio</a:t>
            </a:r>
            <a:r>
              <a:rPr lang="it-IT" altLang="it-IT" sz="1200" dirty="0">
                <a:solidFill>
                  <a:srgbClr val="FF0000"/>
                </a:solidFill>
                <a:latin typeface="+mn-lt"/>
              </a:rPr>
              <a:t> d’arto superiore</a:t>
            </a:r>
          </a:p>
        </p:txBody>
      </p:sp>
    </p:spTree>
    <p:extLst>
      <p:ext uri="{BB962C8B-B14F-4D97-AF65-F5344CB8AC3E}">
        <p14:creationId xmlns:p14="http://schemas.microsoft.com/office/powerpoint/2010/main" val="3774186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Anonima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1" name="Picture 4" descr="AGF stenosi tronco anoni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09" y="1286626"/>
            <a:ext cx="2200591" cy="330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urto di succlav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54" y="1286627"/>
            <a:ext cx="2121663" cy="330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40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Anonima: trattamento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it-IT" altLang="it-IT" sz="2000" dirty="0"/>
          </a:p>
          <a:p>
            <a:pPr marL="0" indent="0">
              <a:buNone/>
              <a:defRPr/>
            </a:pPr>
            <a:r>
              <a:rPr lang="it-IT" altLang="it-IT" sz="2000" dirty="0"/>
              <a:t>1) Bypass </a:t>
            </a:r>
            <a:r>
              <a:rPr lang="it-IT" altLang="it-IT" sz="2000" dirty="0" err="1"/>
              <a:t>aorto</a:t>
            </a:r>
            <a:r>
              <a:rPr lang="it-IT" altLang="it-IT" sz="2000" dirty="0"/>
              <a:t>-anonimo o </a:t>
            </a:r>
            <a:r>
              <a:rPr lang="it-IT" altLang="it-IT" sz="2000" dirty="0" err="1"/>
              <a:t>aorto</a:t>
            </a:r>
            <a:r>
              <a:rPr lang="it-IT" altLang="it-IT" sz="2000" dirty="0"/>
              <a:t>-carotideo</a:t>
            </a:r>
            <a:endParaRPr 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20" name="Picture 5" descr="By-pass aorto anoni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29" y="1682760"/>
            <a:ext cx="2078764" cy="261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AGF reimp tronco 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37" y="1676744"/>
            <a:ext cx="2070956" cy="261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64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Furto di Anonima: trattamento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it-IT" altLang="it-IT" sz="2000" dirty="0"/>
          </a:p>
          <a:p>
            <a:pPr marL="0" indent="0">
              <a:buNone/>
              <a:defRPr/>
            </a:pPr>
            <a:r>
              <a:rPr lang="it-IT" altLang="it-IT" sz="2000" dirty="0"/>
              <a:t>2) Angioplastica e </a:t>
            </a:r>
            <a:r>
              <a:rPr lang="it-IT" altLang="it-IT" sz="2000" dirty="0" err="1"/>
              <a:t>stenting</a:t>
            </a:r>
            <a:r>
              <a:rPr lang="it-IT" altLang="it-IT" sz="2000" dirty="0"/>
              <a:t> dell’arteria anonima</a:t>
            </a:r>
            <a:endParaRPr 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9" name="Picture 2" descr="34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79" y="1808549"/>
            <a:ext cx="1479125" cy="230625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063123"/>
              </p:ext>
            </p:extLst>
          </p:nvPr>
        </p:nvGraphicFramePr>
        <p:xfrm>
          <a:off x="5139657" y="1808549"/>
          <a:ext cx="278606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CorelPhotoPaint.Image.8" r:id="rId6" imgW="10006349" imgH="7860317" progId="">
                  <p:embed/>
                </p:oleObj>
              </mc:Choice>
              <mc:Fallback>
                <p:oleObj name="CorelPhotoPaint.Image.8" r:id="rId6" imgW="10006349" imgH="786031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657" y="1808549"/>
                        <a:ext cx="2786063" cy="2187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4487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Lesioni a tandem: trattamento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it-IT" alt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20" name="Picture 3" descr="E:\Lesioni tandem\nuov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1367967"/>
            <a:ext cx="1998329" cy="29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252866"/>
              </p:ext>
            </p:extLst>
          </p:nvPr>
        </p:nvGraphicFramePr>
        <p:xfrm>
          <a:off x="2578363" y="1672389"/>
          <a:ext cx="1830494" cy="257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6" name="CorelPhotoPaint.Image.8" r:id="rId6" imgW="4114599" imgH="5723865" progId="CorelPhotoPaint.Image.8">
                  <p:embed/>
                </p:oleObj>
              </mc:Choice>
              <mc:Fallback>
                <p:oleObj name="CorelPhotoPaint.Image.8" r:id="rId6" imgW="4114599" imgH="5723865" progId="CorelPhotoPaint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363" y="1672389"/>
                        <a:ext cx="1830494" cy="2570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16264"/>
              </p:ext>
            </p:extLst>
          </p:nvPr>
        </p:nvGraphicFramePr>
        <p:xfrm>
          <a:off x="4940969" y="1506034"/>
          <a:ext cx="1828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7" name="CorelPhotoPaint.Image.8" r:id="rId8" imgW="4099970" imgH="6261506" progId="CorelPhotoPaint.Image.8">
                  <p:embed/>
                </p:oleObj>
              </mc:Choice>
              <mc:Fallback>
                <p:oleObj name="CorelPhotoPaint.Image.8" r:id="rId8" imgW="4099970" imgH="6261506" progId="CorelPhotoPaint.Imag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969" y="1506034"/>
                        <a:ext cx="1828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948979"/>
              </p:ext>
            </p:extLst>
          </p:nvPr>
        </p:nvGraphicFramePr>
        <p:xfrm>
          <a:off x="7028809" y="1452191"/>
          <a:ext cx="1676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8" name="CorelPhotoPaint.Image.8" r:id="rId10" imgW="4436452" imgH="6671137" progId="CorelPhotoPaint.Image.8">
                  <p:embed/>
                </p:oleObj>
              </mc:Choice>
              <mc:Fallback>
                <p:oleObj name="CorelPhotoPaint.Image.8" r:id="rId10" imgW="4436452" imgH="6671137" progId="CorelPhotoPaint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8809" y="1452191"/>
                        <a:ext cx="16764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2926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it-IT" altLang="it-IT" sz="2800" b="1" dirty="0">
                <a:solidFill>
                  <a:srgbClr val="FF0000"/>
                </a:solidFill>
              </a:rPr>
              <a:t>Lesioni a tandem: trattamento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4" name="Segnaposto contenuto 15"/>
          <p:cNvSpPr>
            <a:spLocks noGrp="1"/>
          </p:cNvSpPr>
          <p:nvPr>
            <p:ph sz="half" idx="1"/>
          </p:nvPr>
        </p:nvSpPr>
        <p:spPr>
          <a:xfrm>
            <a:off x="793750" y="922070"/>
            <a:ext cx="7842250" cy="38785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it-IT" altLang="it-IT" sz="2000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32824"/>
              </p:ext>
            </p:extLst>
          </p:nvPr>
        </p:nvGraphicFramePr>
        <p:xfrm>
          <a:off x="862263" y="1438943"/>
          <a:ext cx="2097088" cy="283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0" name="CorelPhotoPaint.Image.8" r:id="rId5" imgW="4531545" imgH="6554099" progId="CorelPhotoPaint.Image.8">
                  <p:embed/>
                </p:oleObj>
              </mc:Choice>
              <mc:Fallback>
                <p:oleObj name="CorelPhotoPaint.Image.8" r:id="rId5" imgW="4531545" imgH="6554099" progId="CorelPhotoPaint.Imag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263" y="1438943"/>
                        <a:ext cx="2097088" cy="283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777636"/>
              </p:ext>
            </p:extLst>
          </p:nvPr>
        </p:nvGraphicFramePr>
        <p:xfrm>
          <a:off x="3616910" y="1414880"/>
          <a:ext cx="2403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CorelPhotoPaint.Image.8" r:id="rId7" imgW="5826272" imgH="6334654" progId="CorelPhotoPaint.Image.8">
                  <p:embed/>
                </p:oleObj>
              </mc:Choice>
              <mc:Fallback>
                <p:oleObj name="CorelPhotoPaint.Image.8" r:id="rId7" imgW="5826272" imgH="6334654" progId="CorelPhotoPaint.Imag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910" y="1414880"/>
                        <a:ext cx="24034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179475"/>
              </p:ext>
            </p:extLst>
          </p:nvPr>
        </p:nvGraphicFramePr>
        <p:xfrm>
          <a:off x="6188242" y="1438945"/>
          <a:ext cx="2400300" cy="280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2" name="CorelPhotoPaint.Image.8" r:id="rId9" imgW="5818958" imgH="6502895" progId="CorelPhotoPaint.Image.8">
                  <p:embed/>
                </p:oleObj>
              </mc:Choice>
              <mc:Fallback>
                <p:oleObj name="CorelPhotoPaint.Image.8" r:id="rId9" imgW="5818958" imgH="6502895" progId="CorelPhotoPaint.Imag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242" y="1438945"/>
                        <a:ext cx="2400300" cy="280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194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r>
              <a:rPr lang="it-IT" sz="1200" dirty="0"/>
              <a:t>1) FIRST CLAMPING TIME: 2-3 min</a:t>
            </a: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1719E6D-C3F8-7B4D-A107-A3FCB719D6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b="7248"/>
          <a:stretch/>
        </p:blipFill>
        <p:spPr bwMode="auto">
          <a:xfrm rot="16200000">
            <a:off x="2489095" y="1863360"/>
            <a:ext cx="3484747" cy="206942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:\DCIM\100NIKON\DSCN0007.JPG">
            <a:extLst>
              <a:ext uri="{FF2B5EF4-FFF2-40B4-BE49-F238E27FC236}">
                <a16:creationId xmlns:a16="http://schemas.microsoft.com/office/drawing/2014/main" id="{E6FB5312-86A1-D445-8730-FB353B36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10785" r="9804" b="26471"/>
          <a:stretch>
            <a:fillRect/>
          </a:stretch>
        </p:blipFill>
        <p:spPr bwMode="auto">
          <a:xfrm rot="16200000">
            <a:off x="5061582" y="1565050"/>
            <a:ext cx="3492501" cy="266109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r>
              <a:rPr lang="it-IT" sz="1200" dirty="0"/>
              <a:t>2) ROUTINE</a:t>
            </a:r>
          </a:p>
          <a:p>
            <a:pPr marL="457200" indent="-457200">
              <a:lnSpc>
                <a:spcPct val="160000"/>
              </a:lnSpc>
              <a:buNone/>
            </a:pPr>
            <a:r>
              <a:rPr lang="it-IT" sz="1200" dirty="0"/>
              <a:t>DELAYED</a:t>
            </a:r>
          </a:p>
          <a:p>
            <a:pPr marL="457200" indent="-457200">
              <a:lnSpc>
                <a:spcPct val="160000"/>
              </a:lnSpc>
              <a:buNone/>
            </a:pPr>
            <a:r>
              <a:rPr lang="it-IT" sz="1200" dirty="0"/>
              <a:t>SHUNTING</a:t>
            </a: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1" name="Picture 1030" descr="C:\WINDOWS\Desktop\Grego\dott.grego 04 11 03\DSCN0006.JPG">
            <a:extLst>
              <a:ext uri="{FF2B5EF4-FFF2-40B4-BE49-F238E27FC236}">
                <a16:creationId xmlns:a16="http://schemas.microsoft.com/office/drawing/2014/main" id="{29448A00-AD18-2D49-A832-B4AF77DC0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1" t="30806" b="14722"/>
          <a:stretch/>
        </p:blipFill>
        <p:spPr bwMode="auto">
          <a:xfrm rot="5400000">
            <a:off x="1059249" y="1893895"/>
            <a:ext cx="3492500" cy="202881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29" descr="C:\Documenti\Michele\eac-patch1\DSCN0014.JPG">
            <a:extLst>
              <a:ext uri="{FF2B5EF4-FFF2-40B4-BE49-F238E27FC236}">
                <a16:creationId xmlns:a16="http://schemas.microsoft.com/office/drawing/2014/main" id="{F8BF7234-242B-D240-A2D8-D095718EA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 b="16503"/>
          <a:stretch/>
        </p:blipFill>
        <p:spPr bwMode="auto">
          <a:xfrm rot="16200000">
            <a:off x="3218460" y="1875973"/>
            <a:ext cx="3491307" cy="206345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Segnaposto contenuto 3">
            <a:extLst>
              <a:ext uri="{FF2B5EF4-FFF2-40B4-BE49-F238E27FC236}">
                <a16:creationId xmlns:a16="http://schemas.microsoft.com/office/drawing/2014/main" id="{88813846-E093-ED4F-8F0A-3527453028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3" t="1269" r="10808" b="2482"/>
          <a:stretch/>
        </p:blipFill>
        <p:spPr bwMode="auto">
          <a:xfrm>
            <a:off x="6084916" y="1149350"/>
            <a:ext cx="2913034" cy="3505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" name="Picture 2" descr="D:\BK MENEGOLO\Documenti\Menegolo\lavori\glomi italiano\figura 17.tif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2" y="2737184"/>
            <a:ext cx="1697707" cy="146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Picture 4" descr="Foto shunt+p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1145615"/>
            <a:ext cx="2711449" cy="35089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67586" name="Object 5"/>
          <p:cNvGraphicFramePr>
            <a:graphicFrameLocks noChangeAspect="1"/>
          </p:cNvGraphicFramePr>
          <p:nvPr/>
        </p:nvGraphicFramePr>
        <p:xfrm>
          <a:off x="5125790" y="1143000"/>
          <a:ext cx="1743322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3" name="CorelPhotoPaint.Image.8" r:id="rId6" imgW="508680" imgH="1026366" progId="">
                  <p:embed/>
                </p:oleObj>
              </mc:Choice>
              <mc:Fallback>
                <p:oleObj name="CorelPhotoPaint.Image.8" r:id="rId6" imgW="508680" imgH="102636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790" y="1143000"/>
                        <a:ext cx="1743322" cy="3524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4" name="patch PTF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66"/>
          <a:stretch/>
        </p:blipFill>
        <p:spPr>
          <a:xfrm>
            <a:off x="2610853" y="1210639"/>
            <a:ext cx="4078704" cy="33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484" t="26039" r="16025" b="17996"/>
          <a:stretch>
            <a:fillRect/>
          </a:stretch>
        </p:blipFill>
        <p:spPr bwMode="auto">
          <a:xfrm>
            <a:off x="1758949" y="1245971"/>
            <a:ext cx="5617519" cy="33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103398" y="478421"/>
            <a:ext cx="289272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DELAYED SHUNT</a:t>
            </a: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CEA: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Endoarterectomy</a:t>
            </a:r>
            <a:endParaRPr lang="it-IT" altLang="it-IT" sz="1700" i="1" u="sng" dirty="0"/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Picture 2" descr="Sutura per pri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1" y="1144953"/>
            <a:ext cx="2492688" cy="35095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 descr="Sutura con p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4251" y="1142499"/>
            <a:ext cx="2406649" cy="35151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103398" y="478421"/>
            <a:ext cx="289272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1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PATCH</a:t>
            </a: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2936</TotalTime>
  <Words>1092</Words>
  <Application>Microsoft Macintosh PowerPoint</Application>
  <PresentationFormat>On-screen Show (16:9)</PresentationFormat>
  <Paragraphs>367</Paragraphs>
  <Slides>38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Times New Roman</vt:lpstr>
      <vt:lpstr>Office Theme</vt:lpstr>
      <vt:lpstr>CorelPhotoPaint.Image.8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Damiano Pipitone</dc:creator>
  <cp:lastModifiedBy>Microsoft Office User</cp:lastModifiedBy>
  <cp:revision>222</cp:revision>
  <dcterms:created xsi:type="dcterms:W3CDTF">2018-04-04T18:47:31Z</dcterms:created>
  <dcterms:modified xsi:type="dcterms:W3CDTF">2020-03-20T16:30:07Z</dcterms:modified>
</cp:coreProperties>
</file>