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8248" y="657987"/>
            <a:ext cx="8208645" cy="6137910"/>
          </a:xfrm>
          <a:custGeom>
            <a:avLst/>
            <a:gdLst/>
            <a:ahLst/>
            <a:cxnLst/>
            <a:rect l="l" t="t" r="r" b="b"/>
            <a:pathLst>
              <a:path w="8208645" h="6137909">
                <a:moveTo>
                  <a:pt x="0" y="1022985"/>
                </a:moveTo>
                <a:lnTo>
                  <a:pt x="1113" y="974824"/>
                </a:lnTo>
                <a:lnTo>
                  <a:pt x="4421" y="927238"/>
                </a:lnTo>
                <a:lnTo>
                  <a:pt x="9873" y="880274"/>
                </a:lnTo>
                <a:lnTo>
                  <a:pt x="17422" y="833981"/>
                </a:lnTo>
                <a:lnTo>
                  <a:pt x="27018" y="788410"/>
                </a:lnTo>
                <a:lnTo>
                  <a:pt x="38611" y="743608"/>
                </a:lnTo>
                <a:lnTo>
                  <a:pt x="52153" y="699625"/>
                </a:lnTo>
                <a:lnTo>
                  <a:pt x="67594" y="656511"/>
                </a:lnTo>
                <a:lnTo>
                  <a:pt x="84885" y="614313"/>
                </a:lnTo>
                <a:lnTo>
                  <a:pt x="103978" y="573082"/>
                </a:lnTo>
                <a:lnTo>
                  <a:pt x="124823" y="532867"/>
                </a:lnTo>
                <a:lnTo>
                  <a:pt x="147371" y="493716"/>
                </a:lnTo>
                <a:lnTo>
                  <a:pt x="171572" y="455678"/>
                </a:lnTo>
                <a:lnTo>
                  <a:pt x="197378" y="418804"/>
                </a:lnTo>
                <a:lnTo>
                  <a:pt x="224740" y="383141"/>
                </a:lnTo>
                <a:lnTo>
                  <a:pt x="253608" y="348739"/>
                </a:lnTo>
                <a:lnTo>
                  <a:pt x="283934" y="315648"/>
                </a:lnTo>
                <a:lnTo>
                  <a:pt x="315667" y="283915"/>
                </a:lnTo>
                <a:lnTo>
                  <a:pt x="348760" y="253591"/>
                </a:lnTo>
                <a:lnTo>
                  <a:pt x="383162" y="224724"/>
                </a:lnTo>
                <a:lnTo>
                  <a:pt x="418826" y="197364"/>
                </a:lnTo>
                <a:lnTo>
                  <a:pt x="455701" y="171559"/>
                </a:lnTo>
                <a:lnTo>
                  <a:pt x="493738" y="147359"/>
                </a:lnTo>
                <a:lnTo>
                  <a:pt x="532889" y="124813"/>
                </a:lnTo>
                <a:lnTo>
                  <a:pt x="573105" y="103969"/>
                </a:lnTo>
                <a:lnTo>
                  <a:pt x="614335" y="84878"/>
                </a:lnTo>
                <a:lnTo>
                  <a:pt x="656531" y="67588"/>
                </a:lnTo>
                <a:lnTo>
                  <a:pt x="699645" y="52148"/>
                </a:lnTo>
                <a:lnTo>
                  <a:pt x="743626" y="38607"/>
                </a:lnTo>
                <a:lnTo>
                  <a:pt x="788426" y="27015"/>
                </a:lnTo>
                <a:lnTo>
                  <a:pt x="833995" y="17420"/>
                </a:lnTo>
                <a:lnTo>
                  <a:pt x="880284" y="9872"/>
                </a:lnTo>
                <a:lnTo>
                  <a:pt x="927245" y="4420"/>
                </a:lnTo>
                <a:lnTo>
                  <a:pt x="974828" y="1113"/>
                </a:lnTo>
                <a:lnTo>
                  <a:pt x="1022985" y="0"/>
                </a:lnTo>
                <a:lnTo>
                  <a:pt x="7185279" y="0"/>
                </a:lnTo>
                <a:lnTo>
                  <a:pt x="7233439" y="1113"/>
                </a:lnTo>
                <a:lnTo>
                  <a:pt x="7281025" y="4420"/>
                </a:lnTo>
                <a:lnTo>
                  <a:pt x="7327989" y="9872"/>
                </a:lnTo>
                <a:lnTo>
                  <a:pt x="7374282" y="17420"/>
                </a:lnTo>
                <a:lnTo>
                  <a:pt x="7419853" y="27015"/>
                </a:lnTo>
                <a:lnTo>
                  <a:pt x="7464655" y="38607"/>
                </a:lnTo>
                <a:lnTo>
                  <a:pt x="7508638" y="52148"/>
                </a:lnTo>
                <a:lnTo>
                  <a:pt x="7551752" y="67588"/>
                </a:lnTo>
                <a:lnTo>
                  <a:pt x="7593950" y="84878"/>
                </a:lnTo>
                <a:lnTo>
                  <a:pt x="7635181" y="103969"/>
                </a:lnTo>
                <a:lnTo>
                  <a:pt x="7675396" y="124813"/>
                </a:lnTo>
                <a:lnTo>
                  <a:pt x="7714547" y="147359"/>
                </a:lnTo>
                <a:lnTo>
                  <a:pt x="7752585" y="171559"/>
                </a:lnTo>
                <a:lnTo>
                  <a:pt x="7789459" y="197364"/>
                </a:lnTo>
                <a:lnTo>
                  <a:pt x="7825122" y="224724"/>
                </a:lnTo>
                <a:lnTo>
                  <a:pt x="7859524" y="253591"/>
                </a:lnTo>
                <a:lnTo>
                  <a:pt x="7892615" y="283915"/>
                </a:lnTo>
                <a:lnTo>
                  <a:pt x="7924348" y="315648"/>
                </a:lnTo>
                <a:lnTo>
                  <a:pt x="7954672" y="348739"/>
                </a:lnTo>
                <a:lnTo>
                  <a:pt x="7983539" y="383141"/>
                </a:lnTo>
                <a:lnTo>
                  <a:pt x="8010899" y="418804"/>
                </a:lnTo>
                <a:lnTo>
                  <a:pt x="8036704" y="455678"/>
                </a:lnTo>
                <a:lnTo>
                  <a:pt x="8060904" y="493716"/>
                </a:lnTo>
                <a:lnTo>
                  <a:pt x="8083450" y="532867"/>
                </a:lnTo>
                <a:lnTo>
                  <a:pt x="8104294" y="573082"/>
                </a:lnTo>
                <a:lnTo>
                  <a:pt x="8123385" y="614313"/>
                </a:lnTo>
                <a:lnTo>
                  <a:pt x="8140675" y="656511"/>
                </a:lnTo>
                <a:lnTo>
                  <a:pt x="8156115" y="699625"/>
                </a:lnTo>
                <a:lnTo>
                  <a:pt x="8169656" y="743608"/>
                </a:lnTo>
                <a:lnTo>
                  <a:pt x="8181248" y="788410"/>
                </a:lnTo>
                <a:lnTo>
                  <a:pt x="8190843" y="833981"/>
                </a:lnTo>
                <a:lnTo>
                  <a:pt x="8198391" y="880274"/>
                </a:lnTo>
                <a:lnTo>
                  <a:pt x="8203843" y="927238"/>
                </a:lnTo>
                <a:lnTo>
                  <a:pt x="8207150" y="974824"/>
                </a:lnTo>
                <a:lnTo>
                  <a:pt x="8208264" y="1022985"/>
                </a:lnTo>
                <a:lnTo>
                  <a:pt x="8208264" y="5114899"/>
                </a:lnTo>
                <a:lnTo>
                  <a:pt x="8207150" y="5163057"/>
                </a:lnTo>
                <a:lnTo>
                  <a:pt x="8203843" y="5210642"/>
                </a:lnTo>
                <a:lnTo>
                  <a:pt x="8198391" y="5257605"/>
                </a:lnTo>
                <a:lnTo>
                  <a:pt x="8190843" y="5303897"/>
                </a:lnTo>
                <a:lnTo>
                  <a:pt x="8181248" y="5349467"/>
                </a:lnTo>
                <a:lnTo>
                  <a:pt x="8169656" y="5394269"/>
                </a:lnTo>
                <a:lnTo>
                  <a:pt x="8156115" y="5438251"/>
                </a:lnTo>
                <a:lnTo>
                  <a:pt x="8140675" y="5481366"/>
                </a:lnTo>
                <a:lnTo>
                  <a:pt x="8123385" y="5523564"/>
                </a:lnTo>
                <a:lnTo>
                  <a:pt x="8104294" y="5564795"/>
                </a:lnTo>
                <a:lnTo>
                  <a:pt x="8083450" y="5605011"/>
                </a:lnTo>
                <a:lnTo>
                  <a:pt x="8060904" y="5644163"/>
                </a:lnTo>
                <a:lnTo>
                  <a:pt x="8036704" y="5682202"/>
                </a:lnTo>
                <a:lnTo>
                  <a:pt x="8010899" y="5719078"/>
                </a:lnTo>
                <a:lnTo>
                  <a:pt x="7983539" y="5754742"/>
                </a:lnTo>
                <a:lnTo>
                  <a:pt x="7954672" y="5789145"/>
                </a:lnTo>
                <a:lnTo>
                  <a:pt x="7924348" y="5822238"/>
                </a:lnTo>
                <a:lnTo>
                  <a:pt x="7892615" y="5853973"/>
                </a:lnTo>
                <a:lnTo>
                  <a:pt x="7859524" y="5884298"/>
                </a:lnTo>
                <a:lnTo>
                  <a:pt x="7825122" y="5913167"/>
                </a:lnTo>
                <a:lnTo>
                  <a:pt x="7789459" y="5940529"/>
                </a:lnTo>
                <a:lnTo>
                  <a:pt x="7752585" y="5966336"/>
                </a:lnTo>
                <a:lnTo>
                  <a:pt x="7714547" y="5990537"/>
                </a:lnTo>
                <a:lnTo>
                  <a:pt x="7675396" y="6013085"/>
                </a:lnTo>
                <a:lnTo>
                  <a:pt x="7635181" y="6033930"/>
                </a:lnTo>
                <a:lnTo>
                  <a:pt x="7593950" y="6053023"/>
                </a:lnTo>
                <a:lnTo>
                  <a:pt x="7551752" y="6070315"/>
                </a:lnTo>
                <a:lnTo>
                  <a:pt x="7508638" y="6085756"/>
                </a:lnTo>
                <a:lnTo>
                  <a:pt x="7464655" y="6099298"/>
                </a:lnTo>
                <a:lnTo>
                  <a:pt x="7419853" y="6110891"/>
                </a:lnTo>
                <a:lnTo>
                  <a:pt x="7374282" y="6120487"/>
                </a:lnTo>
                <a:lnTo>
                  <a:pt x="7327989" y="6128036"/>
                </a:lnTo>
                <a:lnTo>
                  <a:pt x="7281025" y="6133488"/>
                </a:lnTo>
                <a:lnTo>
                  <a:pt x="7233439" y="6136796"/>
                </a:lnTo>
                <a:lnTo>
                  <a:pt x="7185279" y="6137910"/>
                </a:lnTo>
                <a:lnTo>
                  <a:pt x="1022985" y="6137910"/>
                </a:lnTo>
                <a:lnTo>
                  <a:pt x="974828" y="6136796"/>
                </a:lnTo>
                <a:lnTo>
                  <a:pt x="927245" y="6133488"/>
                </a:lnTo>
                <a:lnTo>
                  <a:pt x="880284" y="6128036"/>
                </a:lnTo>
                <a:lnTo>
                  <a:pt x="833995" y="6120487"/>
                </a:lnTo>
                <a:lnTo>
                  <a:pt x="788426" y="6110891"/>
                </a:lnTo>
                <a:lnTo>
                  <a:pt x="743626" y="6099298"/>
                </a:lnTo>
                <a:lnTo>
                  <a:pt x="699645" y="6085756"/>
                </a:lnTo>
                <a:lnTo>
                  <a:pt x="656531" y="6070315"/>
                </a:lnTo>
                <a:lnTo>
                  <a:pt x="614335" y="6053023"/>
                </a:lnTo>
                <a:lnTo>
                  <a:pt x="573105" y="6033930"/>
                </a:lnTo>
                <a:lnTo>
                  <a:pt x="532889" y="6013085"/>
                </a:lnTo>
                <a:lnTo>
                  <a:pt x="493738" y="5990537"/>
                </a:lnTo>
                <a:lnTo>
                  <a:pt x="455701" y="5966336"/>
                </a:lnTo>
                <a:lnTo>
                  <a:pt x="418826" y="5940529"/>
                </a:lnTo>
                <a:lnTo>
                  <a:pt x="383162" y="5913167"/>
                </a:lnTo>
                <a:lnTo>
                  <a:pt x="348760" y="5884298"/>
                </a:lnTo>
                <a:lnTo>
                  <a:pt x="315667" y="5853973"/>
                </a:lnTo>
                <a:lnTo>
                  <a:pt x="283934" y="5822238"/>
                </a:lnTo>
                <a:lnTo>
                  <a:pt x="253608" y="5789145"/>
                </a:lnTo>
                <a:lnTo>
                  <a:pt x="224740" y="5754742"/>
                </a:lnTo>
                <a:lnTo>
                  <a:pt x="197378" y="5719078"/>
                </a:lnTo>
                <a:lnTo>
                  <a:pt x="171572" y="5682202"/>
                </a:lnTo>
                <a:lnTo>
                  <a:pt x="147371" y="5644163"/>
                </a:lnTo>
                <a:lnTo>
                  <a:pt x="124823" y="5605011"/>
                </a:lnTo>
                <a:lnTo>
                  <a:pt x="103978" y="5564795"/>
                </a:lnTo>
                <a:lnTo>
                  <a:pt x="84885" y="5523564"/>
                </a:lnTo>
                <a:lnTo>
                  <a:pt x="67594" y="5481366"/>
                </a:lnTo>
                <a:lnTo>
                  <a:pt x="52153" y="5438251"/>
                </a:lnTo>
                <a:lnTo>
                  <a:pt x="38611" y="5394269"/>
                </a:lnTo>
                <a:lnTo>
                  <a:pt x="27018" y="5349467"/>
                </a:lnTo>
                <a:lnTo>
                  <a:pt x="17422" y="5303897"/>
                </a:lnTo>
                <a:lnTo>
                  <a:pt x="9873" y="5257605"/>
                </a:lnTo>
                <a:lnTo>
                  <a:pt x="4421" y="5210642"/>
                </a:lnTo>
                <a:lnTo>
                  <a:pt x="1113" y="5163057"/>
                </a:lnTo>
                <a:lnTo>
                  <a:pt x="0" y="5114899"/>
                </a:lnTo>
                <a:lnTo>
                  <a:pt x="0" y="1022985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44458" y="6590919"/>
            <a:ext cx="360680" cy="264160"/>
          </a:xfrm>
          <a:custGeom>
            <a:avLst/>
            <a:gdLst/>
            <a:ahLst/>
            <a:cxnLst/>
            <a:rect l="l" t="t" r="r" b="b"/>
            <a:pathLst>
              <a:path w="360679" h="264159">
                <a:moveTo>
                  <a:pt x="360425" y="0"/>
                </a:moveTo>
                <a:lnTo>
                  <a:pt x="0" y="0"/>
                </a:lnTo>
                <a:lnTo>
                  <a:pt x="0" y="263651"/>
                </a:lnTo>
                <a:lnTo>
                  <a:pt x="360425" y="263651"/>
                </a:lnTo>
                <a:lnTo>
                  <a:pt x="360425" y="230695"/>
                </a:lnTo>
                <a:lnTo>
                  <a:pt x="279146" y="230695"/>
                </a:lnTo>
                <a:lnTo>
                  <a:pt x="81407" y="131825"/>
                </a:lnTo>
                <a:lnTo>
                  <a:pt x="279146" y="32956"/>
                </a:lnTo>
                <a:lnTo>
                  <a:pt x="360425" y="32956"/>
                </a:lnTo>
                <a:lnTo>
                  <a:pt x="360425" y="0"/>
                </a:lnTo>
                <a:close/>
              </a:path>
              <a:path w="360679" h="264159">
                <a:moveTo>
                  <a:pt x="360425" y="32956"/>
                </a:moveTo>
                <a:lnTo>
                  <a:pt x="279146" y="32956"/>
                </a:lnTo>
                <a:lnTo>
                  <a:pt x="279146" y="230695"/>
                </a:lnTo>
                <a:lnTo>
                  <a:pt x="360425" y="230695"/>
                </a:lnTo>
                <a:lnTo>
                  <a:pt x="360425" y="3295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13292" y="6611302"/>
            <a:ext cx="222884" cy="222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44458" y="6590918"/>
            <a:ext cx="360680" cy="264160"/>
          </a:xfrm>
          <a:custGeom>
            <a:avLst/>
            <a:gdLst/>
            <a:ahLst/>
            <a:cxnLst/>
            <a:rect l="l" t="t" r="r" b="b"/>
            <a:pathLst>
              <a:path w="360679" h="264159">
                <a:moveTo>
                  <a:pt x="0" y="263652"/>
                </a:moveTo>
                <a:lnTo>
                  <a:pt x="360425" y="263652"/>
                </a:lnTo>
                <a:lnTo>
                  <a:pt x="360425" y="0"/>
                </a:lnTo>
                <a:lnTo>
                  <a:pt x="0" y="0"/>
                </a:lnTo>
                <a:lnTo>
                  <a:pt x="0" y="263652"/>
                </a:lnTo>
                <a:close/>
              </a:path>
            </a:pathLst>
          </a:custGeom>
          <a:ln w="2514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875" y="565403"/>
            <a:ext cx="237490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4875" y="1175512"/>
            <a:ext cx="4841240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1214" y="53085"/>
            <a:ext cx="3422333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001F5F"/>
                </a:solidFill>
              </a:rPr>
              <a:t>Metafonologia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3401" y="1785873"/>
            <a:ext cx="2395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Domino </a:t>
            </a:r>
            <a:r>
              <a:rPr sz="2000" b="1" dirty="0">
                <a:solidFill>
                  <a:srgbClr val="1F487C"/>
                </a:solidFill>
                <a:latin typeface="Carlito"/>
                <a:cs typeface="Carlito"/>
              </a:rPr>
              <a:t>a</a:t>
            </a:r>
            <a:r>
              <a:rPr sz="2000" b="1" spc="-7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1F487C"/>
                </a:solidFill>
                <a:latin typeface="Carlito"/>
                <a:cs typeface="Carlito"/>
              </a:rPr>
              <a:t>stella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6031221"/>
            <a:ext cx="20294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Caccia alla</a:t>
            </a:r>
            <a:r>
              <a:rPr sz="2000" b="1" spc="-5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rlito"/>
                <a:cs typeface="Carlito"/>
              </a:rPr>
              <a:t>parola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26266" y="90741"/>
            <a:ext cx="5942076" cy="6570916"/>
            <a:chOff x="3202305" y="380"/>
            <a:chExt cx="5942076" cy="6570916"/>
          </a:xfrm>
        </p:grpSpPr>
        <p:sp>
          <p:nvSpPr>
            <p:cNvPr id="6" name="object 6"/>
            <p:cNvSpPr/>
            <p:nvPr/>
          </p:nvSpPr>
          <p:spPr>
            <a:xfrm>
              <a:off x="3203067" y="1868804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60">
                  <a:moveTo>
                    <a:pt x="360425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360425" y="263652"/>
                  </a:lnTo>
                  <a:lnTo>
                    <a:pt x="360425" y="230632"/>
                  </a:lnTo>
                  <a:lnTo>
                    <a:pt x="81406" y="230632"/>
                  </a:lnTo>
                  <a:lnTo>
                    <a:pt x="81406" y="32893"/>
                  </a:lnTo>
                  <a:lnTo>
                    <a:pt x="360425" y="32893"/>
                  </a:lnTo>
                  <a:lnTo>
                    <a:pt x="360425" y="0"/>
                  </a:lnTo>
                  <a:close/>
                </a:path>
                <a:path w="360679" h="264160">
                  <a:moveTo>
                    <a:pt x="360425" y="32893"/>
                  </a:moveTo>
                  <a:lnTo>
                    <a:pt x="81406" y="32893"/>
                  </a:lnTo>
                  <a:lnTo>
                    <a:pt x="279145" y="131825"/>
                  </a:lnTo>
                  <a:lnTo>
                    <a:pt x="81406" y="230632"/>
                  </a:lnTo>
                  <a:lnTo>
                    <a:pt x="360425" y="230632"/>
                  </a:lnTo>
                  <a:lnTo>
                    <a:pt x="360425" y="32893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1901" y="1889125"/>
              <a:ext cx="222885" cy="2228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3067" y="1868804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60">
                  <a:moveTo>
                    <a:pt x="0" y="263651"/>
                  </a:moveTo>
                  <a:lnTo>
                    <a:pt x="360426" y="263651"/>
                  </a:lnTo>
                  <a:lnTo>
                    <a:pt x="36042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02305" y="62925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359664" y="263652"/>
                  </a:lnTo>
                  <a:lnTo>
                    <a:pt x="359664" y="230695"/>
                  </a:lnTo>
                  <a:lnTo>
                    <a:pt x="80898" y="230695"/>
                  </a:lnTo>
                  <a:lnTo>
                    <a:pt x="80898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8" y="32956"/>
                  </a:lnTo>
                  <a:lnTo>
                    <a:pt x="278765" y="131826"/>
                  </a:lnTo>
                  <a:lnTo>
                    <a:pt x="80898" y="230695"/>
                  </a:lnTo>
                  <a:lnTo>
                    <a:pt x="359664" y="230695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0631" y="6348412"/>
              <a:ext cx="223012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3067" y="2768726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60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32"/>
                  </a:lnTo>
                  <a:lnTo>
                    <a:pt x="81406" y="230632"/>
                  </a:lnTo>
                  <a:lnTo>
                    <a:pt x="81406" y="33020"/>
                  </a:lnTo>
                  <a:lnTo>
                    <a:pt x="360425" y="33020"/>
                  </a:lnTo>
                  <a:lnTo>
                    <a:pt x="360425" y="0"/>
                  </a:lnTo>
                  <a:close/>
                </a:path>
                <a:path w="360679" h="264160">
                  <a:moveTo>
                    <a:pt x="360425" y="33020"/>
                  </a:moveTo>
                  <a:lnTo>
                    <a:pt x="81406" y="33020"/>
                  </a:lnTo>
                  <a:lnTo>
                    <a:pt x="279145" y="131825"/>
                  </a:lnTo>
                  <a:lnTo>
                    <a:pt x="81406" y="230632"/>
                  </a:lnTo>
                  <a:lnTo>
                    <a:pt x="360425" y="230632"/>
                  </a:lnTo>
                  <a:lnTo>
                    <a:pt x="360425" y="3302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1901" y="2789173"/>
              <a:ext cx="222885" cy="2227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3067" y="2768726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60">
                  <a:moveTo>
                    <a:pt x="0" y="263651"/>
                  </a:moveTo>
                  <a:lnTo>
                    <a:pt x="360426" y="263651"/>
                  </a:lnTo>
                  <a:lnTo>
                    <a:pt x="36042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03067" y="968883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758"/>
                  </a:lnTo>
                  <a:lnTo>
                    <a:pt x="81406" y="230758"/>
                  </a:lnTo>
                  <a:lnTo>
                    <a:pt x="81406" y="33019"/>
                  </a:lnTo>
                  <a:lnTo>
                    <a:pt x="360425" y="33019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3019"/>
                  </a:moveTo>
                  <a:lnTo>
                    <a:pt x="81406" y="33019"/>
                  </a:lnTo>
                  <a:lnTo>
                    <a:pt x="279145" y="131825"/>
                  </a:lnTo>
                  <a:lnTo>
                    <a:pt x="81406" y="230758"/>
                  </a:lnTo>
                  <a:lnTo>
                    <a:pt x="360425" y="230758"/>
                  </a:lnTo>
                  <a:lnTo>
                    <a:pt x="360425" y="33019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71901" y="989330"/>
              <a:ext cx="222885" cy="2228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03067" y="968883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1"/>
                  </a:moveTo>
                  <a:lnTo>
                    <a:pt x="360426" y="263651"/>
                  </a:lnTo>
                  <a:lnTo>
                    <a:pt x="36042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96758" y="963548"/>
              <a:ext cx="360045" cy="264795"/>
            </a:xfrm>
            <a:custGeom>
              <a:avLst/>
              <a:gdLst/>
              <a:ahLst/>
              <a:cxnLst/>
              <a:rect l="l" t="t" r="r" b="b"/>
              <a:pathLst>
                <a:path w="360045" h="264794">
                  <a:moveTo>
                    <a:pt x="359664" y="0"/>
                  </a:moveTo>
                  <a:lnTo>
                    <a:pt x="0" y="0"/>
                  </a:lnTo>
                  <a:lnTo>
                    <a:pt x="0" y="264413"/>
                  </a:lnTo>
                  <a:lnTo>
                    <a:pt x="359664" y="264413"/>
                  </a:lnTo>
                  <a:lnTo>
                    <a:pt x="359664" y="231393"/>
                  </a:lnTo>
                  <a:lnTo>
                    <a:pt x="80645" y="231393"/>
                  </a:lnTo>
                  <a:lnTo>
                    <a:pt x="80645" y="33020"/>
                  </a:lnTo>
                  <a:lnTo>
                    <a:pt x="359664" y="33020"/>
                  </a:lnTo>
                  <a:lnTo>
                    <a:pt x="359664" y="0"/>
                  </a:lnTo>
                  <a:close/>
                </a:path>
                <a:path w="360045" h="264794">
                  <a:moveTo>
                    <a:pt x="359664" y="33020"/>
                  </a:moveTo>
                  <a:lnTo>
                    <a:pt x="80645" y="33020"/>
                  </a:lnTo>
                  <a:lnTo>
                    <a:pt x="279019" y="132206"/>
                  </a:lnTo>
                  <a:lnTo>
                    <a:pt x="80645" y="231393"/>
                  </a:lnTo>
                  <a:lnTo>
                    <a:pt x="359664" y="231393"/>
                  </a:lnTo>
                  <a:lnTo>
                    <a:pt x="359664" y="3302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64831" y="983995"/>
              <a:ext cx="223520" cy="2235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96758" y="963548"/>
              <a:ext cx="360045" cy="264795"/>
            </a:xfrm>
            <a:custGeom>
              <a:avLst/>
              <a:gdLst/>
              <a:ahLst/>
              <a:cxnLst/>
              <a:rect l="l" t="t" r="r" b="b"/>
              <a:pathLst>
                <a:path w="360045" h="264794">
                  <a:moveTo>
                    <a:pt x="0" y="264413"/>
                  </a:moveTo>
                  <a:lnTo>
                    <a:pt x="359664" y="26441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441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96681" y="38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6477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647700" y="6477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96681" y="38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647700"/>
                  </a:moveTo>
                  <a:lnTo>
                    <a:pt x="647700" y="64770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44625" y="922019"/>
            <a:ext cx="1976501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1F487C"/>
                </a:solidFill>
                <a:latin typeface="Carlito"/>
                <a:cs typeface="Carlito"/>
              </a:rPr>
              <a:t>Semaforo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48202" y="1002549"/>
            <a:ext cx="2688842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Indovina</a:t>
            </a:r>
            <a:r>
              <a:rPr sz="2000" b="1" spc="-4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rlito"/>
                <a:cs typeface="Carlito"/>
              </a:rPr>
              <a:t>chi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3400" y="2726689"/>
            <a:ext cx="23746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1F487C"/>
                </a:solidFill>
                <a:latin typeface="Carlito"/>
                <a:cs typeface="Carlito"/>
              </a:rPr>
              <a:t>Gioco </a:t>
            </a:r>
            <a:r>
              <a:rPr sz="2000" b="1" dirty="0">
                <a:solidFill>
                  <a:srgbClr val="1F487C"/>
                </a:solidFill>
                <a:latin typeface="Carlito"/>
                <a:cs typeface="Carlito"/>
              </a:rPr>
              <a:t>delle</a:t>
            </a:r>
            <a:r>
              <a:rPr sz="2000" b="1" spc="-5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coppie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09254" y="159765"/>
            <a:ext cx="635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esci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48200" y="1821942"/>
            <a:ext cx="294855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Gnam </a:t>
            </a:r>
            <a:r>
              <a:rPr sz="2000" b="1" spc="-10" dirty="0">
                <a:solidFill>
                  <a:srgbClr val="1F487C"/>
                </a:solidFill>
                <a:latin typeface="Carlito"/>
                <a:cs typeface="Carlito"/>
              </a:rPr>
              <a:t>mangia </a:t>
            </a: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la</a:t>
            </a:r>
            <a:r>
              <a:rPr sz="2000" b="1" spc="-3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prima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189732" y="1002411"/>
            <a:ext cx="4794250" cy="5601335"/>
            <a:chOff x="3189732" y="1002411"/>
            <a:chExt cx="4794250" cy="5601335"/>
          </a:xfrm>
        </p:grpSpPr>
        <p:sp>
          <p:nvSpPr>
            <p:cNvPr id="28" name="object 28"/>
            <p:cNvSpPr/>
            <p:nvPr/>
          </p:nvSpPr>
          <p:spPr>
            <a:xfrm>
              <a:off x="7596759" y="1864233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31"/>
                  </a:lnTo>
                  <a:lnTo>
                    <a:pt x="80899" y="230631"/>
                  </a:lnTo>
                  <a:lnTo>
                    <a:pt x="80899" y="33019"/>
                  </a:lnTo>
                  <a:lnTo>
                    <a:pt x="359664" y="33019"/>
                  </a:lnTo>
                  <a:lnTo>
                    <a:pt x="359664" y="0"/>
                  </a:lnTo>
                  <a:close/>
                </a:path>
                <a:path w="360045" h="264160">
                  <a:moveTo>
                    <a:pt x="359664" y="33019"/>
                  </a:moveTo>
                  <a:lnTo>
                    <a:pt x="80899" y="33019"/>
                  </a:lnTo>
                  <a:lnTo>
                    <a:pt x="278638" y="131825"/>
                  </a:lnTo>
                  <a:lnTo>
                    <a:pt x="80899" y="230631"/>
                  </a:lnTo>
                  <a:lnTo>
                    <a:pt x="359664" y="230631"/>
                  </a:lnTo>
                  <a:lnTo>
                    <a:pt x="359664" y="33019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65085" y="1884680"/>
              <a:ext cx="222885" cy="2227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96759" y="1864233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1"/>
                  </a:moveTo>
                  <a:lnTo>
                    <a:pt x="359664" y="263651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02305" y="366864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31"/>
                  </a:lnTo>
                  <a:lnTo>
                    <a:pt x="80898" y="230631"/>
                  </a:lnTo>
                  <a:lnTo>
                    <a:pt x="80898" y="32893"/>
                  </a:lnTo>
                  <a:lnTo>
                    <a:pt x="359664" y="32893"/>
                  </a:lnTo>
                  <a:lnTo>
                    <a:pt x="359664" y="0"/>
                  </a:lnTo>
                  <a:close/>
                </a:path>
                <a:path w="360045" h="264160">
                  <a:moveTo>
                    <a:pt x="359664" y="32893"/>
                  </a:moveTo>
                  <a:lnTo>
                    <a:pt x="80898" y="32893"/>
                  </a:lnTo>
                  <a:lnTo>
                    <a:pt x="278765" y="131825"/>
                  </a:lnTo>
                  <a:lnTo>
                    <a:pt x="80898" y="230631"/>
                  </a:lnTo>
                  <a:lnTo>
                    <a:pt x="359664" y="230631"/>
                  </a:lnTo>
                  <a:lnTo>
                    <a:pt x="359664" y="32893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70631" y="3688968"/>
              <a:ext cx="223012" cy="2228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02305" y="366864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1"/>
                  </a:moveTo>
                  <a:lnTo>
                    <a:pt x="359664" y="263651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96759" y="2764155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4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359664" y="263652"/>
                  </a:lnTo>
                  <a:lnTo>
                    <a:pt x="359664" y="230632"/>
                  </a:lnTo>
                  <a:lnTo>
                    <a:pt x="80899" y="230632"/>
                  </a:lnTo>
                  <a:lnTo>
                    <a:pt x="80899" y="32893"/>
                  </a:lnTo>
                  <a:lnTo>
                    <a:pt x="359664" y="32893"/>
                  </a:lnTo>
                  <a:lnTo>
                    <a:pt x="359664" y="0"/>
                  </a:lnTo>
                  <a:close/>
                </a:path>
                <a:path w="360045" h="264160">
                  <a:moveTo>
                    <a:pt x="359664" y="32893"/>
                  </a:moveTo>
                  <a:lnTo>
                    <a:pt x="80899" y="32893"/>
                  </a:lnTo>
                  <a:lnTo>
                    <a:pt x="278638" y="131825"/>
                  </a:lnTo>
                  <a:lnTo>
                    <a:pt x="80899" y="230632"/>
                  </a:lnTo>
                  <a:lnTo>
                    <a:pt x="359664" y="230632"/>
                  </a:lnTo>
                  <a:lnTo>
                    <a:pt x="359664" y="32893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65085" y="2784475"/>
              <a:ext cx="222885" cy="2228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96759" y="2764155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1"/>
                  </a:moveTo>
                  <a:lnTo>
                    <a:pt x="359664" y="263651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02305" y="4568570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31"/>
                  </a:lnTo>
                  <a:lnTo>
                    <a:pt x="80898" y="230631"/>
                  </a:lnTo>
                  <a:lnTo>
                    <a:pt x="80898" y="32892"/>
                  </a:lnTo>
                  <a:lnTo>
                    <a:pt x="359664" y="32892"/>
                  </a:lnTo>
                  <a:lnTo>
                    <a:pt x="359664" y="0"/>
                  </a:lnTo>
                  <a:close/>
                </a:path>
                <a:path w="360045" h="264160">
                  <a:moveTo>
                    <a:pt x="359664" y="32892"/>
                  </a:moveTo>
                  <a:lnTo>
                    <a:pt x="80898" y="32892"/>
                  </a:lnTo>
                  <a:lnTo>
                    <a:pt x="278765" y="131825"/>
                  </a:lnTo>
                  <a:lnTo>
                    <a:pt x="80898" y="230631"/>
                  </a:lnTo>
                  <a:lnTo>
                    <a:pt x="359664" y="230631"/>
                  </a:lnTo>
                  <a:lnTo>
                    <a:pt x="359664" y="32892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70631" y="4588890"/>
              <a:ext cx="223012" cy="2228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02305" y="4568570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1"/>
                  </a:moveTo>
                  <a:lnTo>
                    <a:pt x="359664" y="263651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96759" y="3664077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4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359664" y="263652"/>
                  </a:lnTo>
                  <a:lnTo>
                    <a:pt x="359664" y="230631"/>
                  </a:lnTo>
                  <a:lnTo>
                    <a:pt x="80899" y="230631"/>
                  </a:lnTo>
                  <a:lnTo>
                    <a:pt x="80899" y="32893"/>
                  </a:lnTo>
                  <a:lnTo>
                    <a:pt x="359664" y="32893"/>
                  </a:lnTo>
                  <a:lnTo>
                    <a:pt x="359664" y="0"/>
                  </a:lnTo>
                  <a:close/>
                </a:path>
                <a:path w="360045" h="264160">
                  <a:moveTo>
                    <a:pt x="359664" y="32893"/>
                  </a:moveTo>
                  <a:lnTo>
                    <a:pt x="80899" y="32893"/>
                  </a:lnTo>
                  <a:lnTo>
                    <a:pt x="278638" y="131825"/>
                  </a:lnTo>
                  <a:lnTo>
                    <a:pt x="80899" y="230631"/>
                  </a:lnTo>
                  <a:lnTo>
                    <a:pt x="359664" y="230631"/>
                  </a:lnTo>
                  <a:lnTo>
                    <a:pt x="359664" y="32893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65085" y="3684396"/>
              <a:ext cx="222885" cy="2228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96759" y="3664077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72381" y="1002411"/>
              <a:ext cx="0" cy="5595620"/>
            </a:xfrm>
            <a:custGeom>
              <a:avLst/>
              <a:gdLst/>
              <a:ahLst/>
              <a:cxnLst/>
              <a:rect l="l" t="t" r="r" b="b"/>
              <a:pathLst>
                <a:path h="5595620">
                  <a:moveTo>
                    <a:pt x="0" y="0"/>
                  </a:moveTo>
                  <a:lnTo>
                    <a:pt x="0" y="5595099"/>
                  </a:lnTo>
                </a:path>
              </a:pathLst>
            </a:custGeom>
            <a:ln w="1905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04591" y="5468493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3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3" y="263651"/>
                  </a:lnTo>
                  <a:lnTo>
                    <a:pt x="359663" y="230695"/>
                  </a:lnTo>
                  <a:lnTo>
                    <a:pt x="80898" y="230695"/>
                  </a:lnTo>
                  <a:lnTo>
                    <a:pt x="80898" y="32892"/>
                  </a:lnTo>
                  <a:lnTo>
                    <a:pt x="359663" y="32892"/>
                  </a:lnTo>
                  <a:lnTo>
                    <a:pt x="359663" y="0"/>
                  </a:lnTo>
                  <a:close/>
                </a:path>
                <a:path w="360045" h="264160">
                  <a:moveTo>
                    <a:pt x="359663" y="32892"/>
                  </a:moveTo>
                  <a:lnTo>
                    <a:pt x="80898" y="32892"/>
                  </a:lnTo>
                  <a:lnTo>
                    <a:pt x="278637" y="131825"/>
                  </a:lnTo>
                  <a:lnTo>
                    <a:pt x="80898" y="230695"/>
                  </a:lnTo>
                  <a:lnTo>
                    <a:pt x="359663" y="230695"/>
                  </a:lnTo>
                  <a:lnTo>
                    <a:pt x="359663" y="32892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72917" y="5488813"/>
              <a:ext cx="222885" cy="2229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04591" y="5468493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96759" y="456399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31"/>
                  </a:lnTo>
                  <a:lnTo>
                    <a:pt x="80899" y="230631"/>
                  </a:lnTo>
                  <a:lnTo>
                    <a:pt x="80899" y="32893"/>
                  </a:lnTo>
                  <a:lnTo>
                    <a:pt x="359664" y="32893"/>
                  </a:lnTo>
                  <a:lnTo>
                    <a:pt x="359664" y="0"/>
                  </a:lnTo>
                  <a:close/>
                </a:path>
                <a:path w="360045" h="264160">
                  <a:moveTo>
                    <a:pt x="359664" y="32893"/>
                  </a:moveTo>
                  <a:lnTo>
                    <a:pt x="80899" y="32893"/>
                  </a:lnTo>
                  <a:lnTo>
                    <a:pt x="278638" y="131825"/>
                  </a:lnTo>
                  <a:lnTo>
                    <a:pt x="80899" y="230631"/>
                  </a:lnTo>
                  <a:lnTo>
                    <a:pt x="359664" y="230631"/>
                  </a:lnTo>
                  <a:lnTo>
                    <a:pt x="359664" y="32893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65085" y="4584319"/>
              <a:ext cx="222885" cy="2228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96759" y="456399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1"/>
                  </a:moveTo>
                  <a:lnTo>
                    <a:pt x="359664" y="263651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11236" y="5463920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5"/>
                  </a:lnTo>
                  <a:lnTo>
                    <a:pt x="80899" y="230695"/>
                  </a:lnTo>
                  <a:lnTo>
                    <a:pt x="80899" y="32892"/>
                  </a:lnTo>
                  <a:lnTo>
                    <a:pt x="359664" y="32892"/>
                  </a:lnTo>
                  <a:lnTo>
                    <a:pt x="359664" y="0"/>
                  </a:lnTo>
                  <a:close/>
                </a:path>
                <a:path w="360045" h="264160">
                  <a:moveTo>
                    <a:pt x="359664" y="32892"/>
                  </a:moveTo>
                  <a:lnTo>
                    <a:pt x="80899" y="32892"/>
                  </a:lnTo>
                  <a:lnTo>
                    <a:pt x="278638" y="131825"/>
                  </a:lnTo>
                  <a:lnTo>
                    <a:pt x="80899" y="230695"/>
                  </a:lnTo>
                  <a:lnTo>
                    <a:pt x="359664" y="230695"/>
                  </a:lnTo>
                  <a:lnTo>
                    <a:pt x="359664" y="32892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79563" y="5484240"/>
              <a:ext cx="222885" cy="2229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11236" y="5463920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1"/>
                  </a:moveTo>
                  <a:lnTo>
                    <a:pt x="359664" y="263651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11236" y="6327266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359664" y="263652"/>
                  </a:lnTo>
                  <a:lnTo>
                    <a:pt x="359664" y="230695"/>
                  </a:lnTo>
                  <a:lnTo>
                    <a:pt x="80899" y="230695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8" y="131826"/>
                  </a:lnTo>
                  <a:lnTo>
                    <a:pt x="80899" y="230695"/>
                  </a:lnTo>
                  <a:lnTo>
                    <a:pt x="359664" y="230695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679563" y="6347650"/>
              <a:ext cx="222885" cy="22288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11236" y="6327266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33401" y="3618483"/>
            <a:ext cx="237400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30" dirty="0">
                <a:solidFill>
                  <a:srgbClr val="1F487C"/>
                </a:solidFill>
                <a:latin typeface="Trebuchet MS"/>
                <a:cs typeface="Trebuchet MS"/>
              </a:rPr>
              <a:t>Mangio </a:t>
            </a:r>
            <a:r>
              <a:rPr sz="2000" b="1" spc="-125" dirty="0">
                <a:solidFill>
                  <a:srgbClr val="1F487C"/>
                </a:solidFill>
                <a:latin typeface="Trebuchet MS"/>
                <a:cs typeface="Trebuchet MS"/>
              </a:rPr>
              <a:t>con</a:t>
            </a:r>
            <a:r>
              <a:rPr sz="2000" b="1" spc="-345" dirty="0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sz="2000" b="1" spc="-80" dirty="0">
                <a:solidFill>
                  <a:srgbClr val="1F487C"/>
                </a:solidFill>
                <a:latin typeface="Trebuchet MS"/>
                <a:cs typeface="Trebuchet MS"/>
              </a:rPr>
              <a:t>la…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48201" y="2717545"/>
            <a:ext cx="2689732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Quale dei</a:t>
            </a:r>
            <a:r>
              <a:rPr sz="2000" b="1" spc="-70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rlito"/>
                <a:cs typeface="Carlito"/>
              </a:rPr>
              <a:t>due?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33401" y="4554727"/>
            <a:ext cx="2375153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30" dirty="0">
                <a:solidFill>
                  <a:srgbClr val="1F487C"/>
                </a:solidFill>
                <a:latin typeface="Carlito"/>
                <a:cs typeface="Carlito"/>
              </a:rPr>
              <a:t>Tutti </a:t>
            </a: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a</a:t>
            </a:r>
            <a:r>
              <a:rPr sz="2000" b="1" spc="-6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1F487C"/>
                </a:solidFill>
                <a:latin typeface="Carlito"/>
                <a:cs typeface="Carlito"/>
              </a:rPr>
              <a:t>teatro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48202" y="3581908"/>
            <a:ext cx="2689477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Uguali o</a:t>
            </a:r>
            <a:r>
              <a:rPr sz="2000" b="1" spc="-50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rlito"/>
                <a:cs typeface="Carlito"/>
              </a:rPr>
              <a:t>diverse?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33401" y="5418835"/>
            <a:ext cx="23500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La </a:t>
            </a:r>
            <a:r>
              <a:rPr sz="2000" b="1" spc="-10" dirty="0">
                <a:solidFill>
                  <a:srgbClr val="1F487C"/>
                </a:solidFill>
                <a:latin typeface="Carlito"/>
                <a:cs typeface="Carlito"/>
              </a:rPr>
              <a:t>borsa</a:t>
            </a:r>
            <a:r>
              <a:rPr sz="2000" b="1" spc="-40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rlito"/>
                <a:cs typeface="Carlito"/>
              </a:rPr>
              <a:t>magica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48200" y="4517897"/>
            <a:ext cx="2689097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Qual è la </a:t>
            </a:r>
            <a:r>
              <a:rPr sz="2000" b="1" spc="-15" dirty="0">
                <a:solidFill>
                  <a:srgbClr val="1F487C"/>
                </a:solidFill>
                <a:latin typeface="Carlito"/>
                <a:cs typeface="Carlito"/>
              </a:rPr>
              <a:t>frase</a:t>
            </a:r>
            <a:r>
              <a:rPr sz="2000" b="1" spc="-10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1F487C"/>
                </a:solidFill>
                <a:latin typeface="Carlito"/>
                <a:cs typeface="Carlito"/>
              </a:rPr>
              <a:t>giusta?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648202" y="5409438"/>
            <a:ext cx="2644137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Indovina la</a:t>
            </a:r>
            <a:r>
              <a:rPr sz="2000" b="1" spc="-2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rlito"/>
                <a:cs typeface="Carlito"/>
              </a:rPr>
              <a:t>parola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48201" y="6273038"/>
            <a:ext cx="2642488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Schede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04591" y="6397497"/>
            <a:ext cx="398145" cy="264160"/>
          </a:xfrm>
          <a:prstGeom prst="rect">
            <a:avLst/>
          </a:prstGeom>
          <a:ln w="25146">
            <a:solidFill>
              <a:srgbClr val="385D89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167005">
              <a:lnSpc>
                <a:spcPts val="1210"/>
              </a:lnSpc>
              <a:spcBef>
                <a:spcPts val="865"/>
              </a:spcBef>
            </a:pP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0" name="object 10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01390" y="71628"/>
              <a:ext cx="2212848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728210" y="155956"/>
            <a:ext cx="24439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45" dirty="0">
                <a:solidFill>
                  <a:srgbClr val="FFFFFF"/>
                </a:solidFill>
                <a:latin typeface="Carlito"/>
                <a:cs typeface="Carlito"/>
              </a:rPr>
              <a:t>Tutti </a:t>
            </a: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600" b="0" spc="-20" dirty="0">
                <a:solidFill>
                  <a:srgbClr val="FFFFFF"/>
                </a:solidFill>
                <a:latin typeface="Carlito"/>
                <a:cs typeface="Carlito"/>
              </a:rPr>
              <a:t> teatro</a:t>
            </a:r>
            <a:endParaRPr sz="26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6" name="object 16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4875" y="997965"/>
            <a:ext cx="8174990" cy="4905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gruppo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27432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ogni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animale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scegliere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 nome e una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qualità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inizia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con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stesso</a:t>
            </a:r>
            <a:r>
              <a:rPr sz="2000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fonema.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Occorrente: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disegno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animali,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bastoncino,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colla,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forbici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e</a:t>
            </a:r>
            <a:r>
              <a:rPr sz="2000" spc="1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colori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Descrizione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bambini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dovranno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colorare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immagini, ritagliarle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incollarle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al </a:t>
            </a:r>
            <a:r>
              <a:rPr sz="2000" spc="-10" dirty="0" err="1">
                <a:solidFill>
                  <a:srgbClr val="001F5F"/>
                </a:solidFill>
                <a:latin typeface="Carlito"/>
                <a:cs typeface="Carlito"/>
              </a:rPr>
              <a:t>bastoncino</a:t>
            </a:r>
            <a:r>
              <a:rPr sz="2000" spc="1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 smtClean="0">
                <a:solidFill>
                  <a:srgbClr val="001F5F"/>
                </a:solidFill>
                <a:latin typeface="Carlito"/>
                <a:cs typeface="Carlito"/>
              </a:rPr>
              <a:t>in</a:t>
            </a:r>
            <a:r>
              <a:rPr lang="it-IT" sz="2000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 err="1" smtClean="0">
                <a:solidFill>
                  <a:srgbClr val="001F5F"/>
                </a:solidFill>
                <a:latin typeface="Carlito"/>
                <a:cs typeface="Carlito"/>
              </a:rPr>
              <a:t>modo</a:t>
            </a:r>
            <a:r>
              <a:rPr sz="2000" spc="-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creare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una specie di</a:t>
            </a:r>
            <a:r>
              <a:rPr sz="2000" spc="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«marionetta».</a:t>
            </a:r>
            <a:endParaRPr sz="20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bambini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dovranno scegliere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per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ogni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animale un nome e una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qualità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inizia 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con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lo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stesso</a:t>
            </a:r>
            <a:r>
              <a:rPr sz="2000" u="heavy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fonema.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Esempi </a:t>
            </a:r>
            <a:r>
              <a:rPr sz="2000" spc="-5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animale «Ape», nome «Anna»,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qualità</a:t>
            </a:r>
            <a:r>
              <a:rPr sz="2000" spc="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«astuta»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950" dirty="0">
              <a:latin typeface="Carlito"/>
              <a:cs typeface="Carlito"/>
            </a:endParaRPr>
          </a:p>
          <a:p>
            <a:pPr marL="12700" marR="82613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Alla fine del gioco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ogni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gruppo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drammatizzerà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agli altri gruppi il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proprio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personaggio.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0" name="object 10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99459" y="71628"/>
              <a:ext cx="2615945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526282" y="155956"/>
            <a:ext cx="2645918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La </a:t>
            </a:r>
            <a:r>
              <a:rPr sz="2600" b="0" spc="-15" dirty="0">
                <a:solidFill>
                  <a:srgbClr val="FFFFFF"/>
                </a:solidFill>
                <a:latin typeface="Carlito"/>
                <a:cs typeface="Carlito"/>
              </a:rPr>
              <a:t>borsa</a:t>
            </a:r>
            <a:r>
              <a:rPr sz="2600" b="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spc="-10" dirty="0">
                <a:solidFill>
                  <a:srgbClr val="FFFFFF"/>
                </a:solidFill>
                <a:latin typeface="Carlito"/>
                <a:cs typeface="Carlito"/>
              </a:rPr>
              <a:t>magica</a:t>
            </a:r>
            <a:endParaRPr sz="26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6" name="object 16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4875" y="997965"/>
            <a:ext cx="7984490" cy="4905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gruppo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Obiettivo: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Individuare oggetti/figure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iniziano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con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lo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stesso</a:t>
            </a:r>
            <a:r>
              <a:rPr sz="2000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fonema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Occorrente: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oggetti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disegni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già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predisposti,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una</a:t>
            </a:r>
            <a:r>
              <a:rPr sz="2000" spc="9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borsa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Descrizione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L’insegnante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tira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fuori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dalla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borsa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serie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oggetti.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bambini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devono individuare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quelli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 cui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nomi iniziano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con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lo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stesso </a:t>
            </a:r>
            <a:r>
              <a:rPr sz="2000" u="heavy" spc="-1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fonema</a:t>
            </a:r>
            <a:r>
              <a:rPr sz="2000" spc="1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 smtClean="0">
                <a:solidFill>
                  <a:srgbClr val="001F5F"/>
                </a:solidFill>
                <a:latin typeface="Carlito"/>
                <a:cs typeface="Carlito"/>
              </a:rPr>
              <a:t>e</a:t>
            </a:r>
            <a:r>
              <a:rPr lang="it-IT" sz="2000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 err="1" smtClean="0">
                <a:solidFill>
                  <a:srgbClr val="001F5F"/>
                </a:solidFill>
                <a:latin typeface="Carlito"/>
                <a:cs typeface="Carlito"/>
              </a:rPr>
              <a:t>prenderli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Esempi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oggetti presenti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nella</a:t>
            </a:r>
            <a:r>
              <a:rPr sz="2000" spc="7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borsa:</a:t>
            </a:r>
            <a:endParaRPr sz="2000" dirty="0">
              <a:latin typeface="Carlito"/>
              <a:cs typeface="Carlito"/>
            </a:endParaRPr>
          </a:p>
          <a:p>
            <a:pPr marL="12700" marR="68580">
              <a:lnSpc>
                <a:spcPct val="100000"/>
              </a:lnSpc>
            </a:pP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FAZZOLETTO-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BAMBOLA-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FOTOGRAFIA-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BARBIE-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FISCHIETTO-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BARCHETTA- 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FOGLIO-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BIGLIA-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TELEFONO-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MACCHININA-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ROSSETTO- DADI- 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PORTAFOGLIO-  SOLDATINO-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OCCHIALI- FIGURINA- </a:t>
            </a:r>
            <a:r>
              <a:rPr sz="2000" spc="-50" dirty="0">
                <a:solidFill>
                  <a:srgbClr val="001F5F"/>
                </a:solidFill>
                <a:latin typeface="Carlito"/>
                <a:cs typeface="Carlito"/>
              </a:rPr>
              <a:t>MATITA-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LIBRICINO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CARAMELLE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- 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COSTRUZIONE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0" name="object 10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9394" y="71628"/>
              <a:ext cx="5196839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982021" y="146914"/>
            <a:ext cx="5612384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Caccia alla </a:t>
            </a:r>
            <a:r>
              <a:rPr sz="2600" b="0" spc="-15" dirty="0">
                <a:solidFill>
                  <a:srgbClr val="FFFFFF"/>
                </a:solidFill>
                <a:latin typeface="Carlito"/>
                <a:cs typeface="Carlito"/>
              </a:rPr>
              <a:t>parola: </a:t>
            </a: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senso-non</a:t>
            </a:r>
            <a:r>
              <a:rPr sz="2600" b="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spc="-10" dirty="0">
                <a:solidFill>
                  <a:srgbClr val="FFFFFF"/>
                </a:solidFill>
                <a:latin typeface="Carlito"/>
                <a:cs typeface="Carlito"/>
              </a:rPr>
              <a:t>senso</a:t>
            </a:r>
            <a:endParaRPr sz="26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6" name="object 16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5165" y="997965"/>
            <a:ext cx="8768906" cy="5228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</a:t>
            </a:r>
            <a:r>
              <a:rPr sz="2000" b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individuale</a:t>
            </a:r>
            <a:endParaRPr sz="2000" dirty="0">
              <a:latin typeface="Carlito"/>
              <a:cs typeface="Carlito"/>
            </a:endParaRPr>
          </a:p>
          <a:p>
            <a:pPr marL="12700" marR="895350">
              <a:lnSpc>
                <a:spcPct val="2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Obiettivo: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delezione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</a:t>
            </a:r>
            <a:r>
              <a:rPr sz="2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lettera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inziale, cambio di </a:t>
            </a:r>
            <a:r>
              <a:rPr sz="2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lettera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iniziale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Occorrente: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due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buste,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delle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lettere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velcro,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cartoncino con </a:t>
            </a:r>
            <a:r>
              <a:rPr lang="it-IT" sz="2000" spc="-10" dirty="0" smtClean="0">
                <a:solidFill>
                  <a:srgbClr val="001F5F"/>
                </a:solidFill>
                <a:latin typeface="Carlito"/>
                <a:cs typeface="Carlito"/>
              </a:rPr>
              <a:t>v</a:t>
            </a:r>
            <a:r>
              <a:rPr sz="2000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elcro</a:t>
            </a:r>
            <a:r>
              <a:rPr sz="2000" spc="-10" dirty="0" smtClean="0">
                <a:solidFill>
                  <a:srgbClr val="001F5F"/>
                </a:solidFill>
                <a:latin typeface="Carlito"/>
                <a:cs typeface="Carlito"/>
              </a:rPr>
              <a:t>  </a:t>
            </a:r>
            <a:endParaRPr lang="it-IT" sz="20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895350">
              <a:lnSpc>
                <a:spcPct val="200000"/>
              </a:lnSpc>
            </a:pPr>
            <a:r>
              <a:rPr sz="2000" b="1" spc="-10" dirty="0" err="1" smtClean="0">
                <a:solidFill>
                  <a:srgbClr val="FF0000"/>
                </a:solidFill>
                <a:latin typeface="Carlito"/>
                <a:cs typeface="Carlito"/>
              </a:rPr>
              <a:t>Descrizione</a:t>
            </a:r>
            <a:r>
              <a:rPr sz="2000" b="1" spc="-1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 dirty="0">
              <a:latin typeface="Carlito"/>
              <a:cs typeface="Carlito"/>
            </a:endParaRPr>
          </a:p>
          <a:p>
            <a:pPr marL="12700" marR="39116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Nella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prima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busta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saranno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inserite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parole con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lettere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rimovibili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(con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velcro), 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nella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seconda saranno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inserite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alcune</a:t>
            </a:r>
            <a:r>
              <a:rPr sz="2000" u="heavy" spc="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lettere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bambino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estrae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e la legge, poi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rimuove </a:t>
            </a:r>
            <a:r>
              <a:rPr sz="2000" u="heavy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l’iniziale </a:t>
            </a:r>
            <a:r>
              <a:rPr sz="2000" u="heavy" spc="-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 </a:t>
            </a:r>
            <a:r>
              <a:rPr sz="2000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la </a:t>
            </a:r>
            <a:r>
              <a:rPr sz="2000" u="heavy" spc="-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cambia con una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lettera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pescherà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dalla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seconda</a:t>
            </a:r>
            <a:r>
              <a:rPr sz="2000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busta.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Successivamente leggerà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la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nuova parola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</a:t>
            </a:r>
            <a:r>
              <a:rPr sz="20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potrà </a:t>
            </a:r>
            <a:r>
              <a:rPr sz="20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avere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o non </a:t>
            </a:r>
            <a:r>
              <a:rPr sz="20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avere</a:t>
            </a:r>
            <a:r>
              <a:rPr sz="2000" b="1" u="heavy" spc="2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senso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Accorgimenti:</a:t>
            </a:r>
          </a:p>
          <a:p>
            <a:pPr marL="12700">
              <a:lnSpc>
                <a:spcPct val="100000"/>
              </a:lnSpc>
            </a:pP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-Il gioco </a:t>
            </a:r>
            <a:r>
              <a:rPr b="0" spc="-20" dirty="0">
                <a:solidFill>
                  <a:srgbClr val="001F5F"/>
                </a:solidFill>
                <a:latin typeface="Carlito"/>
                <a:cs typeface="Carlito"/>
              </a:rPr>
              <a:t>sarà</a:t>
            </a:r>
            <a:r>
              <a:rPr b="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b="0" spc="-15" dirty="0">
                <a:solidFill>
                  <a:srgbClr val="001F5F"/>
                </a:solidFill>
                <a:latin typeface="Carlito"/>
                <a:cs typeface="Carlito"/>
              </a:rPr>
              <a:t>proposto: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38992" y="1905000"/>
            <a:ext cx="4841240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2865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parole </a:t>
            </a:r>
            <a:r>
              <a:rPr spc="-60" dirty="0"/>
              <a:t>brevi </a:t>
            </a:r>
            <a:r>
              <a:rPr spc="-65" dirty="0"/>
              <a:t>(bisillabe) </a:t>
            </a:r>
            <a:r>
              <a:rPr spc="-110" dirty="0"/>
              <a:t>ad </a:t>
            </a:r>
            <a:r>
              <a:rPr spc="-55" dirty="0"/>
              <a:t>alta </a:t>
            </a:r>
            <a:r>
              <a:rPr spc="-90" dirty="0"/>
              <a:t>frequenza </a:t>
            </a:r>
            <a:r>
              <a:rPr spc="-85" dirty="0"/>
              <a:t>d’uso  </a:t>
            </a:r>
            <a:r>
              <a:rPr spc="-70" dirty="0"/>
              <a:t>parole </a:t>
            </a:r>
            <a:r>
              <a:rPr spc="-80" dirty="0"/>
              <a:t>lunghe </a:t>
            </a:r>
            <a:r>
              <a:rPr spc="-110" dirty="0"/>
              <a:t>ad </a:t>
            </a:r>
            <a:r>
              <a:rPr spc="-55" dirty="0"/>
              <a:t>alta </a:t>
            </a:r>
            <a:r>
              <a:rPr spc="-90" dirty="0"/>
              <a:t>frequenza</a:t>
            </a:r>
            <a:r>
              <a:rPr spc="-180" dirty="0"/>
              <a:t> </a:t>
            </a:r>
            <a:r>
              <a:rPr spc="-85" dirty="0"/>
              <a:t>d’uso</a:t>
            </a:r>
          </a:p>
          <a:p>
            <a:pPr marL="12700" marR="5080">
              <a:lnSpc>
                <a:spcPct val="100000"/>
              </a:lnSpc>
            </a:pPr>
            <a:r>
              <a:rPr spc="-70" dirty="0"/>
              <a:t>parole </a:t>
            </a:r>
            <a:r>
              <a:rPr spc="-60" dirty="0"/>
              <a:t>brevi </a:t>
            </a:r>
            <a:r>
              <a:rPr spc="-65" dirty="0"/>
              <a:t>(bisillabe) </a:t>
            </a:r>
            <a:r>
              <a:rPr spc="-160" dirty="0"/>
              <a:t>a </a:t>
            </a:r>
            <a:r>
              <a:rPr spc="-170" dirty="0"/>
              <a:t>bassa </a:t>
            </a:r>
            <a:r>
              <a:rPr spc="-90" dirty="0"/>
              <a:t>frequenza </a:t>
            </a:r>
            <a:r>
              <a:rPr spc="-85" dirty="0"/>
              <a:t>d’uso  </a:t>
            </a:r>
            <a:r>
              <a:rPr spc="-70" dirty="0"/>
              <a:t>parole </a:t>
            </a:r>
            <a:r>
              <a:rPr spc="-80" dirty="0"/>
              <a:t>lunghe </a:t>
            </a:r>
            <a:r>
              <a:rPr spc="-160" dirty="0"/>
              <a:t>a </a:t>
            </a:r>
            <a:r>
              <a:rPr spc="-170" dirty="0"/>
              <a:t>bassa </a:t>
            </a:r>
            <a:r>
              <a:rPr spc="-90" dirty="0"/>
              <a:t>frequenza</a:t>
            </a:r>
            <a:r>
              <a:rPr spc="-10" dirty="0"/>
              <a:t> </a:t>
            </a:r>
            <a:r>
              <a:rPr spc="-80" dirty="0"/>
              <a:t>d’uso.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/>
          </a:p>
          <a:p>
            <a:pPr marL="12700">
              <a:lnSpc>
                <a:spcPct val="100000"/>
              </a:lnSpc>
            </a:pPr>
            <a:r>
              <a:rPr spc="-5" dirty="0">
                <a:latin typeface="Carlito"/>
                <a:cs typeface="Carlito"/>
              </a:rPr>
              <a:t>1°</a:t>
            </a:r>
            <a:r>
              <a:rPr spc="434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VARIANTE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latin typeface="Carlito"/>
                <a:cs typeface="Carlito"/>
              </a:rPr>
              <a:t>Cambiare </a:t>
            </a:r>
            <a:r>
              <a:rPr spc="-5" dirty="0">
                <a:latin typeface="Carlito"/>
                <a:cs typeface="Carlito"/>
              </a:rPr>
              <a:t>una </a:t>
            </a:r>
            <a:r>
              <a:rPr spc="-20" dirty="0">
                <a:latin typeface="Carlito"/>
                <a:cs typeface="Carlito"/>
              </a:rPr>
              <a:t>lettera </a:t>
            </a:r>
            <a:r>
              <a:rPr spc="-5" dirty="0">
                <a:latin typeface="Carlito"/>
                <a:cs typeface="Carlito"/>
              </a:rPr>
              <a:t>al</a:t>
            </a:r>
            <a:r>
              <a:rPr spc="6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centro.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pc="-5" dirty="0">
                <a:latin typeface="Carlito"/>
                <a:cs typeface="Carlito"/>
              </a:rPr>
              <a:t>2°</a:t>
            </a:r>
            <a:r>
              <a:rPr spc="-15" dirty="0">
                <a:latin typeface="Carlito"/>
                <a:cs typeface="Carlito"/>
              </a:rPr>
              <a:t> VARIANTE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latin typeface="Carlito"/>
                <a:cs typeface="Carlito"/>
              </a:rPr>
              <a:t>Cambiare </a:t>
            </a:r>
            <a:r>
              <a:rPr spc="-5" dirty="0">
                <a:latin typeface="Carlito"/>
                <a:cs typeface="Carlito"/>
              </a:rPr>
              <a:t>la </a:t>
            </a:r>
            <a:r>
              <a:rPr spc="-20" dirty="0">
                <a:latin typeface="Carlito"/>
                <a:cs typeface="Carlito"/>
              </a:rPr>
              <a:t>lettera</a:t>
            </a:r>
            <a:r>
              <a:rPr spc="5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finale.</a:t>
            </a:r>
          </a:p>
        </p:txBody>
      </p:sp>
      <p:sp>
        <p:nvSpPr>
          <p:cNvPr id="4" name="object 4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2/2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7" name="object 7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3" name="object 13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7" name="object 17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0" name="object 10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57015" y="71628"/>
              <a:ext cx="2100834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19400" y="155956"/>
            <a:ext cx="2613533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Indovina</a:t>
            </a:r>
            <a:r>
              <a:rPr sz="2600" b="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chi</a:t>
            </a:r>
            <a:endParaRPr sz="26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6" name="object 16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4875" y="997965"/>
            <a:ext cx="8368030" cy="398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gruppo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 marR="65659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Obiettivo: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Individuare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quale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parola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l’insegnante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voleva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pronunciare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tra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più 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alternative.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Occorrente: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immagini già</a:t>
            </a:r>
            <a:r>
              <a:rPr sz="2000" spc="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predisposte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Descrizione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L’insegnante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avrà 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disposizione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carte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immagini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corrispondenti 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varie</a:t>
            </a:r>
            <a:r>
              <a:rPr sz="20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parole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nelle quali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cambia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solamente </a:t>
            </a:r>
            <a:r>
              <a:rPr sz="2000" b="1" spc="-135" dirty="0">
                <a:solidFill>
                  <a:srgbClr val="001F5F"/>
                </a:solidFill>
                <a:latin typeface="Trebuchet MS"/>
                <a:cs typeface="Trebuchet MS"/>
              </a:rPr>
              <a:t>l’iniziale </a:t>
            </a:r>
            <a:r>
              <a:rPr sz="2000" b="1" spc="-105" dirty="0">
                <a:solidFill>
                  <a:srgbClr val="001F5F"/>
                </a:solidFill>
                <a:latin typeface="Trebuchet MS"/>
                <a:cs typeface="Trebuchet MS"/>
              </a:rPr>
              <a:t>della</a:t>
            </a:r>
            <a:r>
              <a:rPr sz="2000" b="1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90" dirty="0">
                <a:solidFill>
                  <a:srgbClr val="001F5F"/>
                </a:solidFill>
                <a:latin typeface="Trebuchet MS"/>
                <a:cs typeface="Trebuchet MS"/>
              </a:rPr>
              <a:t>parola</a:t>
            </a:r>
            <a:r>
              <a:rPr sz="2000" spc="-90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Proponendo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due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immagini,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pronuncia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frase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:”</a:t>
            </a:r>
            <a:r>
              <a:rPr sz="2000" b="1" spc="35" dirty="0">
                <a:solidFill>
                  <a:srgbClr val="001F5F"/>
                </a:solidFill>
                <a:latin typeface="Carlito"/>
                <a:cs typeface="Carlito"/>
              </a:rPr>
              <a:t>Se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dico C quale 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sto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per</a:t>
            </a:r>
            <a:r>
              <a:rPr sz="2000" b="1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dire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?”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Esempi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nella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slide</a:t>
            </a:r>
            <a:r>
              <a:rPr sz="2000" spc="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successiva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2/2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5" name="object 5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1" name="object 11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5" name="object 15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65250" y="542290"/>
          <a:ext cx="6112509" cy="975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80"/>
                <a:gridCol w="2037715"/>
                <a:gridCol w="2037714"/>
              </a:tblGrid>
              <a:tr h="243839"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b="1" spc="-12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CORTE </a:t>
                      </a:r>
                      <a:r>
                        <a:rPr sz="1600" b="1" spc="-1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ALTA </a:t>
                      </a:r>
                      <a:r>
                        <a:rPr sz="16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FREQUENZA</a:t>
                      </a:r>
                      <a:r>
                        <a:rPr sz="160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D’USO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CANE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PANE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LANA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RANA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MELA /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VELA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VINO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PINO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MANO /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NANO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PERA /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SERA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40092"/>
              </p:ext>
            </p:extLst>
          </p:nvPr>
        </p:nvGraphicFramePr>
        <p:xfrm>
          <a:off x="965250" y="1982470"/>
          <a:ext cx="7111950" cy="85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750"/>
                <a:gridCol w="1905000"/>
                <a:gridCol w="2743200"/>
              </a:tblGrid>
              <a:tr h="243839"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b="1" spc="-1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LUNGHE </a:t>
                      </a:r>
                      <a:r>
                        <a:rPr sz="1600" b="1" spc="-18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ALTA </a:t>
                      </a:r>
                      <a:r>
                        <a:rPr sz="16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FREQUENZA</a:t>
                      </a:r>
                      <a:r>
                        <a:rPr sz="16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D’USO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83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LIMONE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TIMONE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TAVOLO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4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CAVOLO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PASTELLO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CASTELLO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FINESTRA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MINESTRA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MANO /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NANO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PERA /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SERA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65250" y="3422650"/>
          <a:ext cx="6112509" cy="85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80"/>
                <a:gridCol w="2037715"/>
                <a:gridCol w="2037714"/>
              </a:tblGrid>
              <a:tr h="243839"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b="1" spc="-12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CORTE </a:t>
                      </a:r>
                      <a:r>
                        <a:rPr sz="1600" b="1" spc="-4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6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BASSA </a:t>
                      </a:r>
                      <a:r>
                        <a:rPr sz="16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FREQUENZA</a:t>
                      </a:r>
                      <a:r>
                        <a:rPr sz="1600" b="1" spc="-2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D’USO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VENTO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MENTO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FETTA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VETTA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RUOTA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/VUOTA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VACCA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SACCA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PANCIA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LANCIA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VINO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FINO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15369"/>
              </p:ext>
            </p:extLst>
          </p:nvPr>
        </p:nvGraphicFramePr>
        <p:xfrm>
          <a:off x="965250" y="4807203"/>
          <a:ext cx="7645350" cy="487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355"/>
                <a:gridCol w="2772995"/>
                <a:gridCol w="2667000"/>
              </a:tblGrid>
              <a:tr h="243839"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b="1" spc="-1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LUNGHE </a:t>
                      </a:r>
                      <a:r>
                        <a:rPr sz="1600" b="1" spc="-4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600" b="1" spc="-6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BASSA </a:t>
                      </a:r>
                      <a:r>
                        <a:rPr sz="1600" b="1" spc="-9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FREQUENZA</a:t>
                      </a:r>
                      <a:r>
                        <a:rPr sz="1600" b="1" spc="-2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D’USO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MELONE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TELONE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CARTELLO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MARTELLO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LETTURA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/VETTURA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0" name="object 10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0256" y="71628"/>
              <a:ext cx="3594354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33600" y="155956"/>
            <a:ext cx="4046727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Gnam, mangia la</a:t>
            </a:r>
            <a:r>
              <a:rPr sz="2600" b="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dirty="0">
                <a:solidFill>
                  <a:srgbClr val="FFFFFF"/>
                </a:solidFill>
                <a:latin typeface="Carlito"/>
                <a:cs typeface="Carlito"/>
              </a:rPr>
              <a:t>prima</a:t>
            </a:r>
            <a:endParaRPr sz="26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6" name="object 16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4875" y="997965"/>
            <a:ext cx="8386445" cy="46134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gruppo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: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pronunciare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 suoni che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restano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una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/ non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parola togliendo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 primo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fonema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(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delezione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fonema</a:t>
            </a:r>
            <a:r>
              <a:rPr sz="2000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iniziale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).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Descrizione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 dirty="0">
              <a:latin typeface="Carlito"/>
              <a:cs typeface="Carlito"/>
            </a:endParaRPr>
          </a:p>
          <a:p>
            <a:pPr marL="12700" marR="248285">
              <a:lnSpc>
                <a:spcPct val="1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L’insegnante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pronuncia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parola </a:t>
            </a:r>
            <a:r>
              <a:rPr sz="2000" spc="-165" dirty="0">
                <a:solidFill>
                  <a:srgbClr val="001F5F"/>
                </a:solidFill>
                <a:latin typeface="Arial"/>
                <a:cs typeface="Arial"/>
              </a:rPr>
              <a:t>senza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l’aiuto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immagini 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chiede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ai 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bambini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pronunciare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suoni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restano </a:t>
            </a:r>
            <a:r>
              <a:rPr sz="2000" spc="-250" dirty="0">
                <a:solidFill>
                  <a:srgbClr val="001F5F"/>
                </a:solidFill>
                <a:latin typeface="Arial"/>
                <a:cs typeface="Arial"/>
              </a:rPr>
              <a:t>dopo……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“Gnam!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Mangia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2000" spc="-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prima!”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u="heavy" spc="-2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Variante</a:t>
            </a:r>
            <a:r>
              <a:rPr sz="2000" u="heavy" spc="-2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1</a:t>
            </a:r>
            <a:r>
              <a:rPr sz="2000" u="heavy" spc="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semplificata</a:t>
            </a:r>
            <a:endParaRPr sz="2000" dirty="0">
              <a:latin typeface="Carlito"/>
              <a:cs typeface="Carlito"/>
            </a:endParaRPr>
          </a:p>
          <a:p>
            <a:pPr marL="69850" marR="3748404" indent="-57150">
              <a:lnSpc>
                <a:spcPct val="100000"/>
              </a:lnSpc>
            </a:pP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Rinforzare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parole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l’uso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immagini.  </a:t>
            </a:r>
            <a:r>
              <a:rPr sz="2000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Variante</a:t>
            </a:r>
            <a:r>
              <a:rPr sz="2000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2</a:t>
            </a:r>
            <a:endParaRPr sz="2000" dirty="0">
              <a:latin typeface="Carlito"/>
              <a:cs typeface="Carlito"/>
            </a:endParaRPr>
          </a:p>
          <a:p>
            <a:pPr marL="69850" marR="2155825" indent="-5715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Usare parole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alle quali ,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togliendo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le iniziali, non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resta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senso.  </a:t>
            </a:r>
            <a:endParaRPr lang="it-IT" sz="20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69850" marR="2155825" indent="-57150">
              <a:lnSpc>
                <a:spcPct val="100000"/>
              </a:lnSpc>
            </a:pPr>
            <a:r>
              <a:rPr lang="it-IT" sz="2000" u="sng" spc="-10" dirty="0" smtClean="0">
                <a:solidFill>
                  <a:srgbClr val="001F5F"/>
                </a:solidFill>
                <a:latin typeface="Carlito"/>
                <a:cs typeface="Carlito"/>
              </a:rPr>
              <a:t>V</a:t>
            </a:r>
            <a:r>
              <a:rPr sz="2000" u="heavy" spc="-2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ariante</a:t>
            </a:r>
            <a:r>
              <a:rPr sz="2000" u="heavy" spc="20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3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Usare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non</a:t>
            </a:r>
            <a:r>
              <a:rPr sz="2000" spc="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parole</a:t>
            </a:r>
            <a:endParaRPr sz="2000" dirty="0">
              <a:latin typeface="Carlito"/>
              <a:cs typeface="Carlito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61187" y="5852490"/>
          <a:ext cx="6112509" cy="731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80"/>
                <a:gridCol w="2037715"/>
                <a:gridCol w="2037714"/>
              </a:tblGrid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SASSO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ASSO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LUNA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UNA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FOSSO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OSSO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FLOTTA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LOTTA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AMORE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/MORE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AMICI /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MICI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TORO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ORO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BORSA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ORSA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PORTO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ORTO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0" name="object 10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8134" y="71628"/>
              <a:ext cx="2498598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95600" y="155956"/>
            <a:ext cx="273405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Quale dei</a:t>
            </a:r>
            <a:r>
              <a:rPr sz="2600" b="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due?</a:t>
            </a:r>
            <a:endParaRPr sz="26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6" name="object 16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4875" y="997965"/>
            <a:ext cx="8032750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</a:t>
            </a:r>
            <a:r>
              <a:rPr sz="2000" b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individuale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: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Indicare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target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tra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due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figure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(immagini) che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costituiscono coppia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minima</a:t>
            </a:r>
            <a:r>
              <a:rPr sz="2000" spc="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(alternandosi).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Descrizione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>
              <a:latin typeface="Carlito"/>
              <a:cs typeface="Carlito"/>
            </a:endParaRPr>
          </a:p>
          <a:p>
            <a:pPr marL="12700" marR="655320">
              <a:lnSpc>
                <a:spcPct val="1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L’insegnante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propone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bambino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due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carte corrispondenti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parole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costituiscono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una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coppia minima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e ne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pronuncia</a:t>
            </a:r>
            <a:r>
              <a:rPr sz="2000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una.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Il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bambino </a:t>
            </a:r>
            <a:r>
              <a:rPr sz="2000" u="heavy" spc="-11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sceglie </a:t>
            </a:r>
            <a:r>
              <a:rPr sz="2000" u="heavy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l’immagine </a:t>
            </a:r>
            <a:r>
              <a:rPr sz="2000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corrispondente </a:t>
            </a:r>
            <a:r>
              <a:rPr sz="2000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alla parola</a:t>
            </a:r>
            <a:r>
              <a:rPr sz="2000" u="heavy" spc="-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pronunciata.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Esempio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coppie</a:t>
            </a:r>
            <a:r>
              <a:rPr sz="2000" spc="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minime:</a:t>
            </a:r>
            <a:endParaRPr sz="2000">
              <a:latin typeface="Carlito"/>
              <a:cs typeface="Carlito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54114" y="4646803"/>
          <a:ext cx="6112509" cy="731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80"/>
                <a:gridCol w="2037715"/>
                <a:gridCol w="2037714"/>
              </a:tblGrid>
              <a:tr h="243840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PINO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VINO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BOLLO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POLLO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FOSSO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ROSSO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LANA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RANA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CANE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PANE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PORTO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CORTO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TORO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FORO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BORSA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CORSA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CALLO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/BALLO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0" name="object 10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23259" y="71628"/>
              <a:ext cx="2768345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90800" y="155956"/>
            <a:ext cx="3175762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Uguali o</a:t>
            </a:r>
            <a:r>
              <a:rPr sz="2600" b="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spc="-15" dirty="0">
                <a:solidFill>
                  <a:srgbClr val="FFFFFF"/>
                </a:solidFill>
                <a:latin typeface="Carlito"/>
                <a:cs typeface="Carlito"/>
              </a:rPr>
              <a:t>diverse?</a:t>
            </a:r>
            <a:endParaRPr sz="26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6" name="object 16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4875" y="997965"/>
            <a:ext cx="8395335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</a:t>
            </a:r>
            <a:r>
              <a:rPr sz="2000" b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individuale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 marR="713105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: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Dire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se due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coppie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minime (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/ non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) sono uguali o 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diverse.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Descrizione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L’insegnante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pronuncia al bambino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due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parole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uguali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costituenti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coppia</a:t>
            </a:r>
            <a:r>
              <a:rPr sz="2000" spc="-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minima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e il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bambino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dovrà dire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se le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parole erano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uguali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oppure</a:t>
            </a:r>
            <a:r>
              <a:rPr sz="2000" spc="1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diverse.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Esempio:</a:t>
            </a:r>
            <a:endParaRPr sz="2000">
              <a:latin typeface="Carlito"/>
              <a:cs typeface="Carlito"/>
            </a:endParaRPr>
          </a:p>
          <a:p>
            <a:pPr marL="12700" marR="4704715">
              <a:lnSpc>
                <a:spcPct val="1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Pino </a:t>
            </a:r>
            <a:r>
              <a:rPr sz="2000" spc="215" dirty="0">
                <a:solidFill>
                  <a:srgbClr val="001F5F"/>
                </a:solidFill>
                <a:latin typeface="Arial"/>
                <a:cs typeface="Arial"/>
              </a:rPr>
              <a:t>/ </a:t>
            </a:r>
            <a:r>
              <a:rPr sz="2000" spc="-210" dirty="0">
                <a:solidFill>
                  <a:srgbClr val="001F5F"/>
                </a:solidFill>
                <a:latin typeface="Arial"/>
                <a:cs typeface="Arial"/>
              </a:rPr>
              <a:t>Pino…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sono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uguali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diverse?  </a:t>
            </a: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D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ino </a:t>
            </a:r>
            <a:r>
              <a:rPr sz="2000" spc="215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001F5F"/>
                </a:solidFill>
                <a:latin typeface="Arial"/>
                <a:cs typeface="Arial"/>
              </a:rPr>
              <a:t>Pino…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sono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uguali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diverse?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0" name="object 10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00934" y="71628"/>
              <a:ext cx="3412998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33600" y="155956"/>
            <a:ext cx="395452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Qual è la </a:t>
            </a:r>
            <a:r>
              <a:rPr sz="2600" b="0" spc="-15" dirty="0">
                <a:solidFill>
                  <a:srgbClr val="FFFFFF"/>
                </a:solidFill>
                <a:latin typeface="Carlito"/>
                <a:cs typeface="Carlito"/>
              </a:rPr>
              <a:t>frase</a:t>
            </a:r>
            <a:r>
              <a:rPr sz="2600" b="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spc="-10" dirty="0">
                <a:solidFill>
                  <a:srgbClr val="FFFFFF"/>
                </a:solidFill>
                <a:latin typeface="Carlito"/>
                <a:cs typeface="Carlito"/>
              </a:rPr>
              <a:t>giusta?</a:t>
            </a:r>
            <a:endParaRPr sz="26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6" name="object 16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4875" y="997965"/>
            <a:ext cx="7938770" cy="398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gruppo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: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Indovinare coppie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minime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sbagliate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dette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più</a:t>
            </a:r>
            <a:r>
              <a:rPr sz="2000" spc="1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personaggi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Descrizione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L’insegnante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utilizza due pupazzi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/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burattini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proporre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una</a:t>
            </a:r>
            <a:r>
              <a:rPr sz="2000" spc="1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frase.</a:t>
            </a:r>
            <a:endParaRPr sz="20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Termina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la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frase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utilizzando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due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parole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costituiscono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coppia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minima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, 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facendo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 modo che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risulta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non </a:t>
            </a:r>
            <a:r>
              <a:rPr sz="2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corretta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per la</a:t>
            </a:r>
            <a:r>
              <a:rPr sz="2000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frase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bambino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dovrà dire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quale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burattino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ha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detto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frase</a:t>
            </a:r>
            <a:r>
              <a:rPr sz="2000" spc="1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giusta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Esempio: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BAMBINO NEL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BAGNO </a:t>
            </a:r>
            <a:r>
              <a:rPr sz="2000" spc="-60" dirty="0">
                <a:solidFill>
                  <a:srgbClr val="001F5F"/>
                </a:solidFill>
                <a:latin typeface="Carlito"/>
                <a:cs typeface="Carlito"/>
              </a:rPr>
              <a:t>FA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LA GOCCIA /</a:t>
            </a:r>
            <a:r>
              <a:rPr sz="2000" spc="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DOCCIA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CONIGLIO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NEL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BOSCO INCONTRA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SERVO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/</a:t>
            </a:r>
            <a:r>
              <a:rPr sz="2000" spc="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CERVO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3" name="object 3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7" name="object 7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3" name="object 13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9" name="object 19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80181" y="71628"/>
              <a:ext cx="3332226" cy="775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07004" y="155956"/>
            <a:ext cx="3574796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Il </a:t>
            </a:r>
            <a:r>
              <a:rPr sz="2600" b="0" spc="-10" dirty="0">
                <a:solidFill>
                  <a:srgbClr val="FFFFFF"/>
                </a:solidFill>
                <a:latin typeface="Carlito"/>
                <a:cs typeface="Carlito"/>
              </a:rPr>
              <a:t>gioco </a:t>
            </a: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sz="2600" b="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spc="-20" dirty="0">
                <a:solidFill>
                  <a:srgbClr val="FFFFFF"/>
                </a:solidFill>
                <a:latin typeface="Carlito"/>
                <a:cs typeface="Carlito"/>
              </a:rPr>
              <a:t>semaforo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774" y="1286001"/>
            <a:ext cx="8365490" cy="4305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gruppo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identificazione del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fonema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inziale +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Recupero etichetta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verbale</a:t>
            </a:r>
            <a:r>
              <a:rPr sz="2000" spc="17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(RAN)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Descrizione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Ad ogni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bambino vengono consegnati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due cartellini , uno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rosso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(NO) </a:t>
            </a:r>
            <a:r>
              <a:rPr sz="2000" u="heavy" spc="-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</a:t>
            </a:r>
            <a:r>
              <a:rPr sz="2000" u="heavy" spc="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2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l’altro</a:t>
            </a:r>
            <a:r>
              <a:rPr lang="it-IT" sz="2000" u="heavy" spc="-2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0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verde</a:t>
            </a:r>
            <a:r>
              <a:rPr sz="2000" u="heavy" spc="-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(SI’).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L’insegnante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pronuncia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parola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(target)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e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mostra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una sua</a:t>
            </a:r>
            <a:r>
              <a:rPr sz="2000" u="heavy" spc="1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immagine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Poi,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senza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pronunciare, </a:t>
            </a:r>
            <a:r>
              <a:rPr sz="20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mostra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altre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immagini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e 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bambini dovranno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alzare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il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cartellino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rosso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se la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non inizia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stesso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fonema proposto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per primo o  il cartellino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verde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se il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target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è lo</a:t>
            </a:r>
            <a:r>
              <a:rPr sz="2000" spc="10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stesso.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0" name="object 10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72968" y="71628"/>
              <a:ext cx="2869692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743200" y="155956"/>
            <a:ext cx="307403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Indovina </a:t>
            </a:r>
            <a:r>
              <a:rPr sz="2600" b="0" spc="-10" dirty="0">
                <a:solidFill>
                  <a:srgbClr val="FFFFFF"/>
                </a:solidFill>
                <a:latin typeface="Carlito"/>
                <a:cs typeface="Carlito"/>
              </a:rPr>
              <a:t>la</a:t>
            </a:r>
            <a:r>
              <a:rPr sz="2600" b="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spc="-15" dirty="0">
                <a:solidFill>
                  <a:srgbClr val="FFFFFF"/>
                </a:solidFill>
                <a:latin typeface="Carlito"/>
                <a:cs typeface="Carlito"/>
              </a:rPr>
              <a:t>parola</a:t>
            </a:r>
            <a:endParaRPr sz="26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6" name="object 16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1188" y="1027031"/>
            <a:ext cx="8954071" cy="2768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</a:t>
            </a:r>
            <a:r>
              <a:rPr sz="2000" b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individuale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: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Indovinare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la parola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fondendo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lettere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segmentate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dall’adulto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Descrizione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 dirty="0">
              <a:latin typeface="Carlito"/>
              <a:cs typeface="Carlito"/>
            </a:endParaRPr>
          </a:p>
          <a:p>
            <a:pPr marL="12700" marR="711200">
              <a:lnSpc>
                <a:spcPct val="1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L’insegnante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scandisce la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parola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fonema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per </a:t>
            </a:r>
            <a:r>
              <a:rPr sz="2000" u="heavy" spc="-1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fonema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lang="it-IT" sz="2000" u="heavy" spc="-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(</a:t>
            </a:r>
            <a:r>
              <a:rPr sz="2000" u="heavy" spc="-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segmentazione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)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con 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l’immagine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corrispondente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nascosta.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bambino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pronuncia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parola, fondendo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lettere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;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l’insegnante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gira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la carta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per  verificare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l’esattezza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pronuncia.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0" name="object 10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18053" y="71628"/>
              <a:ext cx="3778758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50924" y="155956"/>
            <a:ext cx="4219448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10" dirty="0">
                <a:solidFill>
                  <a:srgbClr val="FFFFFF"/>
                </a:solidFill>
                <a:latin typeface="Carlito"/>
                <a:cs typeface="Carlito"/>
              </a:rPr>
              <a:t>Schede</a:t>
            </a:r>
            <a:r>
              <a:rPr sz="2600" b="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spc="-15" dirty="0">
                <a:solidFill>
                  <a:srgbClr val="FFFFFF"/>
                </a:solidFill>
                <a:latin typeface="Carlito"/>
                <a:cs typeface="Carlito"/>
              </a:rPr>
              <a:t>metafonologiche</a:t>
            </a:r>
            <a:endParaRPr sz="26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6" name="object 16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26516" y="1397127"/>
            <a:ext cx="8624570" cy="0"/>
          </a:xfrm>
          <a:custGeom>
            <a:avLst/>
            <a:gdLst/>
            <a:ahLst/>
            <a:cxnLst/>
            <a:rect l="l" t="t" r="r" b="b"/>
            <a:pathLst>
              <a:path w="8624570">
                <a:moveTo>
                  <a:pt x="0" y="0"/>
                </a:moveTo>
                <a:lnTo>
                  <a:pt x="8624316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0207" y="1427988"/>
            <a:ext cx="1797558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5" dirty="0">
                <a:solidFill>
                  <a:srgbClr val="001F5F"/>
                </a:solidFill>
                <a:latin typeface="Carlito"/>
                <a:cs typeface="Carlito"/>
              </a:rPr>
              <a:t>bibliografia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62885" y="1489202"/>
            <a:ext cx="592518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Sviluppare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prerequisiti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scuola</a:t>
            </a:r>
            <a:r>
              <a:rPr sz="2500" spc="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Primaria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50923" y="2730626"/>
            <a:ext cx="6899909" cy="0"/>
          </a:xfrm>
          <a:custGeom>
            <a:avLst/>
            <a:gdLst/>
            <a:ahLst/>
            <a:cxnLst/>
            <a:rect l="l" t="t" r="r" b="b"/>
            <a:pathLst>
              <a:path w="6899909">
                <a:moveTo>
                  <a:pt x="0" y="0"/>
                </a:moveTo>
                <a:lnTo>
                  <a:pt x="6899909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50923" y="4064127"/>
            <a:ext cx="6899909" cy="0"/>
          </a:xfrm>
          <a:custGeom>
            <a:avLst/>
            <a:gdLst/>
            <a:ahLst/>
            <a:cxnLst/>
            <a:rect l="l" t="t" r="r" b="b"/>
            <a:pathLst>
              <a:path w="6899909">
                <a:moveTo>
                  <a:pt x="0" y="0"/>
                </a:moveTo>
                <a:lnTo>
                  <a:pt x="6899909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62885" y="2822701"/>
            <a:ext cx="6311265" cy="243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Brignola, </a:t>
            </a:r>
            <a:r>
              <a:rPr sz="2500" spc="-20" dirty="0">
                <a:solidFill>
                  <a:srgbClr val="001F5F"/>
                </a:solidFill>
                <a:latin typeface="Carlito"/>
                <a:cs typeface="Carlito"/>
              </a:rPr>
              <a:t>Perrotta,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Tigoli,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Erickson,</a:t>
            </a:r>
            <a:r>
              <a:rPr sz="25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2012</a:t>
            </a:r>
            <a:endParaRPr sz="2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500">
              <a:latin typeface="Carlito"/>
              <a:cs typeface="Carlito"/>
            </a:endParaRPr>
          </a:p>
          <a:p>
            <a:pPr marL="12700" marR="5080">
              <a:lnSpc>
                <a:spcPts val="2750"/>
              </a:lnSpc>
              <a:spcBef>
                <a:spcPts val="1700"/>
              </a:spcBef>
            </a:pPr>
            <a:r>
              <a:rPr sz="2500" spc="-15" dirty="0">
                <a:solidFill>
                  <a:srgbClr val="001F5F"/>
                </a:solidFill>
                <a:latin typeface="Carlito"/>
                <a:cs typeface="Carlito"/>
              </a:rPr>
              <a:t>Oltre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agli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esercizi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500" spc="-15" dirty="0">
                <a:solidFill>
                  <a:srgbClr val="001F5F"/>
                </a:solidFill>
                <a:latin typeface="Carlito"/>
                <a:cs typeface="Carlito"/>
              </a:rPr>
              <a:t>metafonologia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vi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sono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anche  giochi e </a:t>
            </a:r>
            <a:r>
              <a:rPr sz="2500" spc="-15" dirty="0">
                <a:solidFill>
                  <a:srgbClr val="001F5F"/>
                </a:solidFill>
                <a:latin typeface="Carlito"/>
                <a:cs typeface="Carlito"/>
              </a:rPr>
              <a:t>attività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attenzione,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logica,  </a:t>
            </a:r>
            <a:r>
              <a:rPr sz="2500" spc="-15" dirty="0">
                <a:solidFill>
                  <a:srgbClr val="001F5F"/>
                </a:solidFill>
                <a:latin typeface="Carlito"/>
                <a:cs typeface="Carlito"/>
              </a:rPr>
              <a:t>pregrafismo,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spazio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tempo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0923" y="5397627"/>
            <a:ext cx="6899909" cy="0"/>
          </a:xfrm>
          <a:custGeom>
            <a:avLst/>
            <a:gdLst/>
            <a:ahLst/>
            <a:cxnLst/>
            <a:rect l="l" t="t" r="r" b="b"/>
            <a:pathLst>
              <a:path w="6899909">
                <a:moveTo>
                  <a:pt x="0" y="0"/>
                </a:moveTo>
                <a:lnTo>
                  <a:pt x="6899909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187958" y="44957"/>
            <a:ext cx="6696456" cy="5997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40838" y="6256528"/>
            <a:ext cx="39306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Scheda di denominazione di </a:t>
            </a:r>
            <a:r>
              <a:rPr sz="1800" spc="-10" dirty="0" err="1">
                <a:solidFill>
                  <a:srgbClr val="001F5F"/>
                </a:solidFill>
                <a:latin typeface="Carlito"/>
                <a:cs typeface="Carlito"/>
              </a:rPr>
              <a:t>oggetti</a:t>
            </a:r>
            <a:r>
              <a:rPr sz="1800" spc="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3/12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06525" y="680973"/>
            <a:ext cx="70377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40" dirty="0">
                <a:solidFill>
                  <a:srgbClr val="001F5F"/>
                </a:solidFill>
                <a:latin typeface="Carlito"/>
                <a:cs typeface="Carlito"/>
              </a:rPr>
              <a:t>N</a:t>
            </a:r>
            <a:r>
              <a:rPr b="0" spc="-40" dirty="0">
                <a:solidFill>
                  <a:srgbClr val="001F5F"/>
                </a:solidFill>
                <a:latin typeface="Arial"/>
                <a:cs typeface="Arial"/>
              </a:rPr>
              <a:t>ell’ambito </a:t>
            </a: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del </a:t>
            </a:r>
            <a:r>
              <a:rPr spc="-5" dirty="0"/>
              <a:t>deficit </a:t>
            </a:r>
            <a:r>
              <a:rPr dirty="0"/>
              <a:t>di </a:t>
            </a:r>
            <a:r>
              <a:rPr spc="-10" dirty="0"/>
              <a:t>automatizzazione</a:t>
            </a:r>
            <a:r>
              <a:rPr b="0" spc="-10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negli ultimi </a:t>
            </a:r>
            <a:r>
              <a:rPr b="0" dirty="0">
                <a:solidFill>
                  <a:srgbClr val="001F5F"/>
                </a:solidFill>
                <a:latin typeface="Carlito"/>
                <a:cs typeface="Carlito"/>
              </a:rPr>
              <a:t>anni </a:t>
            </a: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b="0" dirty="0">
                <a:solidFill>
                  <a:srgbClr val="001F5F"/>
                </a:solidFill>
                <a:latin typeface="Carlito"/>
                <a:cs typeface="Carlito"/>
              </a:rPr>
              <a:t>è  </a:t>
            </a:r>
            <a:r>
              <a:rPr b="0" spc="-10" dirty="0">
                <a:solidFill>
                  <a:srgbClr val="001F5F"/>
                </a:solidFill>
                <a:latin typeface="Carlito"/>
                <a:cs typeface="Carlito"/>
              </a:rPr>
              <a:t>attribuita </a:t>
            </a: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una certa </a:t>
            </a:r>
            <a:r>
              <a:rPr b="0" spc="-10" dirty="0">
                <a:solidFill>
                  <a:srgbClr val="001F5F"/>
                </a:solidFill>
                <a:latin typeface="Carlito"/>
                <a:cs typeface="Carlito"/>
              </a:rPr>
              <a:t>importanza </a:t>
            </a: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agli </a:t>
            </a:r>
            <a:r>
              <a:rPr b="0" spc="-10" dirty="0">
                <a:solidFill>
                  <a:srgbClr val="001F5F"/>
                </a:solidFill>
                <a:latin typeface="Carlito"/>
                <a:cs typeface="Carlito"/>
              </a:rPr>
              <a:t>studi </a:t>
            </a: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b="0" spc="-10" dirty="0">
                <a:solidFill>
                  <a:srgbClr val="001F5F"/>
                </a:solidFill>
                <a:latin typeface="Carlito"/>
                <a:cs typeface="Carlito"/>
              </a:rPr>
              <a:t>indagano </a:t>
            </a: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pc="-10" dirty="0"/>
              <a:t>rapidità </a:t>
            </a:r>
            <a:r>
              <a:rPr spc="-5" dirty="0"/>
              <a:t>di  denominazione (RAN- Rapid </a:t>
            </a:r>
            <a:r>
              <a:rPr spc="-10" dirty="0"/>
              <a:t>Automatization</a:t>
            </a:r>
            <a:r>
              <a:rPr spc="20" dirty="0"/>
              <a:t> </a:t>
            </a:r>
            <a:r>
              <a:rPr spc="-5" dirty="0"/>
              <a:t>Naming).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205" y="2209800"/>
            <a:ext cx="8546593" cy="3697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questo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caso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è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stata prospettata</a:t>
            </a:r>
            <a:r>
              <a:rPr sz="2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l’ipotesi di </a:t>
            </a:r>
            <a:r>
              <a:rPr sz="2000" u="heavy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un </a:t>
            </a:r>
            <a:r>
              <a:rPr sz="2000" b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“doppio </a:t>
            </a:r>
            <a:r>
              <a:rPr sz="2000" b="1" u="heavy" spc="-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deficit” </a:t>
            </a:r>
            <a:r>
              <a:rPr sz="2000" b="1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sottostante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il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disturbo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lettura: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deficit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fonologico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interagisce,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 modo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però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indipendente,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una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lentezza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000" b="1" spc="9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denominazione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12700" marR="3683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Italia tali studi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sono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stati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condotti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De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Luca et coll.,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 quali hanno 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approntato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 </a:t>
            </a: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”Test 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di </a:t>
            </a: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denominazione </a:t>
            </a: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rapida </a:t>
            </a:r>
            <a:r>
              <a:rPr sz="2000" spc="-120" dirty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ricerca </a:t>
            </a: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visiva 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di 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colori,  figure </a:t>
            </a:r>
            <a:r>
              <a:rPr sz="2000" spc="-120" dirty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numeri”</a:t>
            </a:r>
            <a:r>
              <a:rPr sz="20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Arial"/>
                <a:cs typeface="Arial"/>
              </a:rPr>
              <a:t>(2005</a:t>
            </a:r>
            <a:r>
              <a:rPr sz="2000" spc="-70" dirty="0">
                <a:solidFill>
                  <a:srgbClr val="FF0000"/>
                </a:solidFill>
                <a:latin typeface="Carlito"/>
                <a:cs typeface="Carlito"/>
              </a:rPr>
              <a:t>).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1270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risultati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(non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definitivi)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evidenziano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maggiore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lentezza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nei compiti  RAN dei bambini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dislessia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evolutiva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confermano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risultati di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altri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studi, condotti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Wimmer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et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coll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(1998),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che,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all’interno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ampie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batterie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test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cognitivi,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identificano i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subtest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RAN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come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più  predittivi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e sensibili ad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individuare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soggetti con deficit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lettura  (citato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De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Luca et coll.,</a:t>
            </a:r>
            <a:r>
              <a:rPr sz="2000" spc="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2005).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4/12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13405" y="6256528"/>
            <a:ext cx="399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Scheda di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denominazione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di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oggetti</a:t>
            </a:r>
            <a:r>
              <a:rPr sz="1800" b="1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(RAN)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27353" y="44957"/>
            <a:ext cx="7299325" cy="6192520"/>
            <a:chOff x="927353" y="44957"/>
            <a:chExt cx="7299325" cy="6192520"/>
          </a:xfrm>
        </p:grpSpPr>
        <p:sp>
          <p:nvSpPr>
            <p:cNvPr id="15" name="object 15"/>
            <p:cNvSpPr/>
            <p:nvPr/>
          </p:nvSpPr>
          <p:spPr>
            <a:xfrm>
              <a:off x="927353" y="44957"/>
              <a:ext cx="7299198" cy="6192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7957" y="309371"/>
              <a:ext cx="6696709" cy="815340"/>
            </a:xfrm>
            <a:custGeom>
              <a:avLst/>
              <a:gdLst/>
              <a:ahLst/>
              <a:cxnLst/>
              <a:rect l="l" t="t" r="r" b="b"/>
              <a:pathLst>
                <a:path w="6696709" h="815340">
                  <a:moveTo>
                    <a:pt x="0" y="815339"/>
                  </a:moveTo>
                  <a:lnTo>
                    <a:pt x="6696456" y="815339"/>
                  </a:lnTo>
                  <a:lnTo>
                    <a:pt x="6696456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5/12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21104" y="6256528"/>
            <a:ext cx="5774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Scheda di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riconoscimento </a:t>
            </a: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di sillabe-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avvio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alla</a:t>
            </a:r>
            <a:r>
              <a:rPr sz="1800" b="1" spc="9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segmentazione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92679" y="94488"/>
            <a:ext cx="4286250" cy="6148070"/>
            <a:chOff x="2392679" y="94488"/>
            <a:chExt cx="4286250" cy="6148070"/>
          </a:xfrm>
        </p:grpSpPr>
        <p:sp>
          <p:nvSpPr>
            <p:cNvPr id="15" name="object 15"/>
            <p:cNvSpPr/>
            <p:nvPr/>
          </p:nvSpPr>
          <p:spPr>
            <a:xfrm>
              <a:off x="2411729" y="94488"/>
              <a:ext cx="4248150" cy="6147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1729" y="188976"/>
              <a:ext cx="4248150" cy="935990"/>
            </a:xfrm>
            <a:custGeom>
              <a:avLst/>
              <a:gdLst/>
              <a:ahLst/>
              <a:cxnLst/>
              <a:rect l="l" t="t" r="r" b="b"/>
              <a:pathLst>
                <a:path w="4248150" h="935990">
                  <a:moveTo>
                    <a:pt x="0" y="935736"/>
                  </a:moveTo>
                  <a:lnTo>
                    <a:pt x="4248150" y="935736"/>
                  </a:lnTo>
                  <a:lnTo>
                    <a:pt x="4248150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6/12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47800" y="5608320"/>
            <a:ext cx="601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Scheda di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denominazione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e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avvio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alla</a:t>
            </a:r>
            <a:r>
              <a:rPr sz="1800" b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rlito"/>
                <a:cs typeface="Carlito"/>
              </a:rPr>
              <a:t>lettura</a:t>
            </a: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(perché </a:t>
            </a: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inserito </a:t>
            </a:r>
            <a:r>
              <a:rPr sz="1800" spc="-15" dirty="0">
                <a:solidFill>
                  <a:srgbClr val="001F5F"/>
                </a:solidFill>
                <a:latin typeface="Carlito"/>
                <a:cs typeface="Carlito"/>
              </a:rPr>
              <a:t>dentro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una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struttura</a:t>
            </a:r>
            <a:r>
              <a:rPr sz="1800" spc="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rlito"/>
                <a:cs typeface="Carlito"/>
              </a:rPr>
              <a:t>sintattica)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000" y="44957"/>
            <a:ext cx="6813042" cy="5465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7/12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62200" y="4827248"/>
            <a:ext cx="464502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Scheda di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riconoscimento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di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sillaba</a:t>
            </a:r>
            <a:r>
              <a:rPr sz="1800" b="1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iniziale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8086" y="44957"/>
            <a:ext cx="7772400" cy="4536440"/>
            <a:chOff x="688086" y="44957"/>
            <a:chExt cx="7772400" cy="4536440"/>
          </a:xfrm>
        </p:grpSpPr>
        <p:sp>
          <p:nvSpPr>
            <p:cNvPr id="15" name="object 15"/>
            <p:cNvSpPr/>
            <p:nvPr/>
          </p:nvSpPr>
          <p:spPr>
            <a:xfrm>
              <a:off x="688086" y="44957"/>
              <a:ext cx="7772400" cy="45361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9922" y="309371"/>
              <a:ext cx="3024505" cy="1176020"/>
            </a:xfrm>
            <a:custGeom>
              <a:avLst/>
              <a:gdLst/>
              <a:ahLst/>
              <a:cxnLst/>
              <a:rect l="l" t="t" r="r" b="b"/>
              <a:pathLst>
                <a:path w="3024504" h="1176020">
                  <a:moveTo>
                    <a:pt x="0" y="1175765"/>
                  </a:moveTo>
                  <a:lnTo>
                    <a:pt x="3024378" y="1175765"/>
                  </a:lnTo>
                  <a:lnTo>
                    <a:pt x="3024378" y="0"/>
                  </a:lnTo>
                  <a:lnTo>
                    <a:pt x="0" y="0"/>
                  </a:lnTo>
                  <a:lnTo>
                    <a:pt x="0" y="117576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8/12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33600" y="5679947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Scheda di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riconoscimento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di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sillaba</a:t>
            </a:r>
            <a:r>
              <a:rPr sz="1800" b="1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iniziale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56944" y="44957"/>
            <a:ext cx="6190615" cy="5367020"/>
            <a:chOff x="1456944" y="44957"/>
            <a:chExt cx="6190615" cy="5367020"/>
          </a:xfrm>
        </p:grpSpPr>
        <p:sp>
          <p:nvSpPr>
            <p:cNvPr id="15" name="object 15"/>
            <p:cNvSpPr/>
            <p:nvPr/>
          </p:nvSpPr>
          <p:spPr>
            <a:xfrm>
              <a:off x="1475994" y="44957"/>
              <a:ext cx="6171437" cy="53667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5994" y="309371"/>
              <a:ext cx="5400675" cy="815340"/>
            </a:xfrm>
            <a:custGeom>
              <a:avLst/>
              <a:gdLst/>
              <a:ahLst/>
              <a:cxnLst/>
              <a:rect l="l" t="t" r="r" b="b"/>
              <a:pathLst>
                <a:path w="5400675" h="815340">
                  <a:moveTo>
                    <a:pt x="0" y="815339"/>
                  </a:moveTo>
                  <a:lnTo>
                    <a:pt x="5400294" y="815339"/>
                  </a:lnTo>
                  <a:lnTo>
                    <a:pt x="5400294" y="0"/>
                  </a:lnTo>
                  <a:lnTo>
                    <a:pt x="0" y="0"/>
                  </a:lnTo>
                  <a:lnTo>
                    <a:pt x="0" y="81533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9/12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57400" y="6040373"/>
            <a:ext cx="48767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Scheda di denominazione di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sillaba</a:t>
            </a:r>
            <a:r>
              <a:rPr sz="1800" b="1" spc="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iniziale:</a:t>
            </a: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spc="-254" dirty="0">
                <a:solidFill>
                  <a:srgbClr val="001F5F"/>
                </a:solidFill>
                <a:latin typeface="Arial"/>
                <a:cs typeface="Arial"/>
              </a:rPr>
              <a:t>«…è </a:t>
            </a:r>
            <a:r>
              <a:rPr sz="1800" spc="-40" dirty="0">
                <a:solidFill>
                  <a:srgbClr val="001F5F"/>
                </a:solidFill>
                <a:latin typeface="Arial"/>
                <a:cs typeface="Arial"/>
              </a:rPr>
              <a:t>arrivato </a:t>
            </a:r>
            <a:r>
              <a:rPr sz="1800" spc="-6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800" spc="-55" dirty="0">
                <a:solidFill>
                  <a:srgbClr val="001F5F"/>
                </a:solidFill>
                <a:latin typeface="Arial"/>
                <a:cs typeface="Arial"/>
              </a:rPr>
              <a:t>bastimento </a:t>
            </a:r>
            <a:r>
              <a:rPr sz="1800" spc="-80" dirty="0">
                <a:solidFill>
                  <a:srgbClr val="001F5F"/>
                </a:solidFill>
                <a:latin typeface="Arial"/>
                <a:cs typeface="Arial"/>
              </a:rPr>
              <a:t>carico</a:t>
            </a:r>
            <a:r>
              <a:rPr sz="1800" spc="-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75" dirty="0">
                <a:solidFill>
                  <a:srgbClr val="001F5F"/>
                </a:solidFill>
                <a:latin typeface="Arial"/>
                <a:cs typeface="Arial"/>
              </a:rPr>
              <a:t>di…»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92679" y="51815"/>
            <a:ext cx="4339590" cy="5960110"/>
            <a:chOff x="2392679" y="51815"/>
            <a:chExt cx="4339590" cy="5960110"/>
          </a:xfrm>
        </p:grpSpPr>
        <p:sp>
          <p:nvSpPr>
            <p:cNvPr id="15" name="object 15"/>
            <p:cNvSpPr/>
            <p:nvPr/>
          </p:nvSpPr>
          <p:spPr>
            <a:xfrm>
              <a:off x="2411729" y="51815"/>
              <a:ext cx="4320540" cy="5959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1729" y="309372"/>
              <a:ext cx="3528060" cy="671830"/>
            </a:xfrm>
            <a:custGeom>
              <a:avLst/>
              <a:gdLst/>
              <a:ahLst/>
              <a:cxnLst/>
              <a:rect l="l" t="t" r="r" b="b"/>
              <a:pathLst>
                <a:path w="3528060" h="671830">
                  <a:moveTo>
                    <a:pt x="0" y="671322"/>
                  </a:moveTo>
                  <a:lnTo>
                    <a:pt x="3528060" y="671322"/>
                  </a:lnTo>
                  <a:lnTo>
                    <a:pt x="3528060" y="0"/>
                  </a:lnTo>
                  <a:lnTo>
                    <a:pt x="0" y="0"/>
                  </a:lnTo>
                  <a:lnTo>
                    <a:pt x="0" y="67132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9191" y="614298"/>
          <a:ext cx="6142989" cy="975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5"/>
                <a:gridCol w="1228089"/>
                <a:gridCol w="1228725"/>
                <a:gridCol w="1228725"/>
                <a:gridCol w="1228725"/>
              </a:tblGrid>
              <a:tr h="243839">
                <a:tc gridSpan="5">
                  <a:txBody>
                    <a:bodyPr/>
                    <a:lstStyle/>
                    <a:p>
                      <a:pPr marL="114300" algn="ctr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Parole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brevi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ad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alta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frequenza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839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FILO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SOFIA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PANE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NAVE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TOPO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sz="1600" spc="-3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FOTO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SALE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CENA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NIDO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TANA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NASO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CASA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PIPA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REMO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VELA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4" name="object 4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8" name="object 8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2/3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4" name="object 1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32151"/>
              </p:ext>
            </p:extLst>
          </p:nvPr>
        </p:nvGraphicFramePr>
        <p:xfrm>
          <a:off x="416674" y="1982470"/>
          <a:ext cx="6974726" cy="975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430"/>
                <a:gridCol w="1535430"/>
                <a:gridCol w="1536064"/>
                <a:gridCol w="2367802"/>
              </a:tblGrid>
              <a:tr h="243839">
                <a:tc gridSpan="4">
                  <a:txBody>
                    <a:bodyPr/>
                    <a:lstStyle/>
                    <a:p>
                      <a:pPr marL="113664" algn="ctr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Parole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lunghe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ad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alta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frequenza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83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4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MATITA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3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MARMELLATA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DIRETTORE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LUCERTOLA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MELONE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MOZZARELLA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DENTIFRICIO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COCCINELLA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LUMACA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PASTICCINO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SAPONETTA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COCCODRILLO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33489" y="3383407"/>
          <a:ext cx="6142988" cy="975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430"/>
                <a:gridCol w="1535430"/>
                <a:gridCol w="1536064"/>
                <a:gridCol w="1536064"/>
              </a:tblGrid>
              <a:tr h="243839">
                <a:tc gridSpan="4">
                  <a:txBody>
                    <a:bodyPr/>
                    <a:lstStyle/>
                    <a:p>
                      <a:pPr marL="114300" algn="ctr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Parole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brevi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bassa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frequenza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83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PONTE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CACO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SEGA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RASO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TUBO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MANGO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LIDO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LAMPO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3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PANCA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COCCO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SACCO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RISMA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77200"/>
              </p:ext>
            </p:extLst>
          </p:nvPr>
        </p:nvGraphicFramePr>
        <p:xfrm>
          <a:off x="381000" y="4876800"/>
          <a:ext cx="7616013" cy="975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413"/>
                <a:gridCol w="1398447"/>
                <a:gridCol w="1536064"/>
                <a:gridCol w="3009089"/>
              </a:tblGrid>
              <a:tr h="243839">
                <a:tc gridSpan="4">
                  <a:txBody>
                    <a:bodyPr/>
                    <a:lstStyle/>
                    <a:p>
                      <a:pPr marL="113030" algn="ctr">
                        <a:lnSpc>
                          <a:spcPts val="182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Parole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lunghe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bassa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frequenza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RINOCERONTE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FANALE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MIRTILLO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VIVAIO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RAMOSCELLO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FEDERA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VOLANTE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RAMARRO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27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FILASTROCCA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SALMONE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MONETA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VENTAGLIO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10/12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1000" y="6040373"/>
            <a:ext cx="8229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830" marR="5080" indent="-5327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Scheda di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denominazione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di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sillaba iniziale  con osservazione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allo</a:t>
            </a:r>
            <a:r>
              <a:rPr sz="1800" b="1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specchio</a:t>
            </a: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65070" y="88392"/>
            <a:ext cx="4194810" cy="5872480"/>
            <a:chOff x="2465070" y="88392"/>
            <a:chExt cx="4194810" cy="5872480"/>
          </a:xfrm>
        </p:grpSpPr>
        <p:sp>
          <p:nvSpPr>
            <p:cNvPr id="15" name="object 15"/>
            <p:cNvSpPr/>
            <p:nvPr/>
          </p:nvSpPr>
          <p:spPr>
            <a:xfrm>
              <a:off x="2484120" y="88392"/>
              <a:ext cx="4175759" cy="58719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84120" y="309371"/>
              <a:ext cx="3023870" cy="887730"/>
            </a:xfrm>
            <a:custGeom>
              <a:avLst/>
              <a:gdLst/>
              <a:ahLst/>
              <a:cxnLst/>
              <a:rect l="l" t="t" r="r" b="b"/>
              <a:pathLst>
                <a:path w="3023870" h="887730">
                  <a:moveTo>
                    <a:pt x="0" y="887729"/>
                  </a:moveTo>
                  <a:lnTo>
                    <a:pt x="3023616" y="887729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88772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11/12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33267" y="5392166"/>
            <a:ext cx="315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Scheda di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riconoscimento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di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 rime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47622" y="44957"/>
            <a:ext cx="5996305" cy="5146675"/>
            <a:chOff x="1547622" y="44957"/>
            <a:chExt cx="5996305" cy="5146675"/>
          </a:xfrm>
        </p:grpSpPr>
        <p:sp>
          <p:nvSpPr>
            <p:cNvPr id="15" name="object 15"/>
            <p:cNvSpPr/>
            <p:nvPr/>
          </p:nvSpPr>
          <p:spPr>
            <a:xfrm>
              <a:off x="1547622" y="44957"/>
              <a:ext cx="5996178" cy="5146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08047" y="309371"/>
              <a:ext cx="5112385" cy="1103630"/>
            </a:xfrm>
            <a:custGeom>
              <a:avLst/>
              <a:gdLst/>
              <a:ahLst/>
              <a:cxnLst/>
              <a:rect l="l" t="t" r="r" b="b"/>
              <a:pathLst>
                <a:path w="5112384" h="1103630">
                  <a:moveTo>
                    <a:pt x="0" y="1103376"/>
                  </a:moveTo>
                  <a:lnTo>
                    <a:pt x="5112258" y="1103376"/>
                  </a:lnTo>
                  <a:lnTo>
                    <a:pt x="5112258" y="0"/>
                  </a:lnTo>
                  <a:lnTo>
                    <a:pt x="0" y="0"/>
                  </a:lnTo>
                  <a:lnTo>
                    <a:pt x="0" y="1103376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12/12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66799" y="5181600"/>
            <a:ext cx="710564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Scheda di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riconoscimento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di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sillaba iniziale</a:t>
            </a:r>
            <a:r>
              <a:rPr sz="18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MA</a:t>
            </a: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compito </a:t>
            </a:r>
            <a:r>
              <a:rPr sz="1800" b="1" spc="-15" dirty="0">
                <a:solidFill>
                  <a:srgbClr val="FF0000"/>
                </a:solidFill>
                <a:latin typeface="Carlito"/>
                <a:cs typeface="Carlito"/>
              </a:rPr>
              <a:t>inverso </a:t>
            </a: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(inibizione di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risposta</a:t>
            </a:r>
            <a:r>
              <a:rPr sz="1800" spc="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prepotente)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02791" y="44957"/>
            <a:ext cx="7169784" cy="5005070"/>
            <a:chOff x="1002791" y="44957"/>
            <a:chExt cx="7169784" cy="5005070"/>
          </a:xfrm>
        </p:grpSpPr>
        <p:sp>
          <p:nvSpPr>
            <p:cNvPr id="15" name="object 15"/>
            <p:cNvSpPr/>
            <p:nvPr/>
          </p:nvSpPr>
          <p:spPr>
            <a:xfrm>
              <a:off x="1002791" y="44957"/>
              <a:ext cx="7169658" cy="50048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7957" y="309371"/>
              <a:ext cx="6552565" cy="959485"/>
            </a:xfrm>
            <a:custGeom>
              <a:avLst/>
              <a:gdLst/>
              <a:ahLst/>
              <a:cxnLst/>
              <a:rect l="l" t="t" r="r" b="b"/>
              <a:pathLst>
                <a:path w="6552565" h="959485">
                  <a:moveTo>
                    <a:pt x="0" y="959357"/>
                  </a:moveTo>
                  <a:lnTo>
                    <a:pt x="6552438" y="959357"/>
                  </a:lnTo>
                  <a:lnTo>
                    <a:pt x="6552438" y="0"/>
                  </a:lnTo>
                  <a:lnTo>
                    <a:pt x="0" y="0"/>
                  </a:lnTo>
                  <a:lnTo>
                    <a:pt x="0" y="95935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3" name="object 3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7" name="object 7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3/3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3" name="object 13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70725"/>
              </p:ext>
            </p:extLst>
          </p:nvPr>
        </p:nvGraphicFramePr>
        <p:xfrm>
          <a:off x="1253286" y="542290"/>
          <a:ext cx="7052514" cy="2337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2385"/>
                <a:gridCol w="1406729"/>
                <a:gridCol w="1295400"/>
                <a:gridCol w="1524000"/>
                <a:gridCol w="1524000"/>
              </a:tblGrid>
              <a:tr h="259714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PANE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PINO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MELA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NEVE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PERA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715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LANA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LUNA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LIMA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SETA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TUBO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714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DADO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DITO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DAMA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GARA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TINO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714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MANO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MOTO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MURO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PEPE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NANO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714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RISO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RANA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ROSA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SOLE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TUTA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587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LIMONE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LUCCIOLA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LOMBRICO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DIVANO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CUCINA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714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CARTELLA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COCOMERO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CUCCIOLO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SOLDATO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BICICLETTA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715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b="1" spc="-3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PANTALONE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POMODORO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PISCINA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MARIONETTA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COCCINELLA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714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b="1" spc="-3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LAVATRICE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LOCOMOTIVA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LETARGO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FINESTRA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PESCATORE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95523" y="3352800"/>
            <a:ext cx="8588883" cy="27744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0">
              <a:lnSpc>
                <a:spcPct val="100000"/>
              </a:lnSpc>
              <a:spcBef>
                <a:spcPts val="95"/>
              </a:spcBef>
            </a:pPr>
            <a:r>
              <a:rPr sz="2000" b="1" spc="-25" dirty="0">
                <a:solidFill>
                  <a:srgbClr val="001F5F"/>
                </a:solidFill>
                <a:latin typeface="Carlito"/>
                <a:cs typeface="Carlito"/>
              </a:rPr>
              <a:t>Variante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del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gioco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del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semaforo: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Scegliere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tra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4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quelle  che iniziano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come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</a:t>
            </a:r>
            <a:r>
              <a:rPr sz="2000" spc="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target.</a:t>
            </a:r>
            <a:endParaRPr sz="2000" dirty="0">
              <a:latin typeface="Carlito"/>
              <a:cs typeface="Carlito"/>
            </a:endParaRPr>
          </a:p>
          <a:p>
            <a:pPr marL="12700" marR="118110">
              <a:lnSpc>
                <a:spcPct val="100000"/>
              </a:lnSpc>
            </a:pPr>
            <a:r>
              <a:rPr sz="2000" u="heavy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</a:t>
            </a:r>
            <a:r>
              <a:rPr sz="2000" u="heavy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’insegnante </a:t>
            </a:r>
            <a:r>
              <a:rPr sz="2000" u="heavy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pronuncia </a:t>
            </a:r>
            <a:r>
              <a:rPr sz="2000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la </a:t>
            </a:r>
            <a:r>
              <a:rPr sz="2000" u="heavy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prima </a:t>
            </a:r>
            <a:r>
              <a:rPr sz="2000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parola </a:t>
            </a:r>
            <a:r>
              <a:rPr sz="2000" u="heavy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(target) </a:t>
            </a:r>
            <a:r>
              <a:rPr sz="2000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poi</a:t>
            </a:r>
            <a:r>
              <a:rPr sz="2000" u="heavy" spc="-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pronuncia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lentamente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 </a:t>
            </a:r>
            <a:r>
              <a:rPr sz="2000" u="heavy" spc="-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altre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…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bambini alzano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cartellino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rosso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se il 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target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non è lo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stesso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e il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verde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sz="2000" spc="1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coincide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35" dirty="0">
                <a:solidFill>
                  <a:srgbClr val="001F5F"/>
                </a:solidFill>
                <a:latin typeface="Carlito"/>
                <a:cs typeface="Carlito"/>
              </a:rPr>
              <a:t>Trovare</a:t>
            </a:r>
            <a:r>
              <a:rPr sz="2000" b="1" spc="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125" dirty="0">
                <a:solidFill>
                  <a:srgbClr val="001F5F"/>
                </a:solidFill>
                <a:latin typeface="Trebuchet MS"/>
                <a:cs typeface="Trebuchet MS"/>
              </a:rPr>
              <a:t>l’intruso: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ripropongono le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parole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dell’esercizio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precedente 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bambini 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alzano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cartellino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rosso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quando la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parola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non inizia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come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target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3" name="object 3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7" name="object 7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3" name="object 13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9" name="object 19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27831" y="71628"/>
              <a:ext cx="2759201" cy="775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674400" y="155956"/>
            <a:ext cx="3085303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Il </a:t>
            </a:r>
            <a:r>
              <a:rPr sz="2600" b="0" spc="-10" dirty="0">
                <a:solidFill>
                  <a:srgbClr val="FFFFFF"/>
                </a:solidFill>
                <a:latin typeface="Carlito"/>
                <a:cs typeface="Carlito"/>
              </a:rPr>
              <a:t>domino </a:t>
            </a: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600" b="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spc="-15" dirty="0">
                <a:solidFill>
                  <a:srgbClr val="FFFFFF"/>
                </a:solidFill>
                <a:latin typeface="Carlito"/>
                <a:cs typeface="Carlito"/>
              </a:rPr>
              <a:t>stella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875" y="997965"/>
            <a:ext cx="8420100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gruppo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Obiettivo: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Individuare oggetti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figure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che iniziano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stesso</a:t>
            </a:r>
            <a:r>
              <a:rPr sz="2000" spc="1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fonema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Descrizione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Ogni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bambino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della classe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riceve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delle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carte con</a:t>
            </a:r>
            <a:r>
              <a:rPr sz="2000" u="heavy" spc="1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immagini.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30" dirty="0">
                <a:solidFill>
                  <a:srgbClr val="001F5F"/>
                </a:solidFill>
                <a:latin typeface="Trebuchet MS"/>
                <a:cs typeface="Trebuchet MS"/>
              </a:rPr>
              <a:t>L’insegnant</a:t>
            </a:r>
            <a:r>
              <a:rPr sz="2000" spc="-13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sceglie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un’immagine </a:t>
            </a:r>
            <a:r>
              <a:rPr sz="2000" u="heavy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target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e la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attacca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nel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mezzo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della</a:t>
            </a:r>
            <a:r>
              <a:rPr sz="2000" u="heavy" spc="-11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stella.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I bambini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possiedono immagini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iniziano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come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quella 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target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sz="20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attaccano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sui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raggi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della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stella,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dopo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averne detto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il nome</a:t>
            </a:r>
            <a:r>
              <a:rPr sz="2000" b="1" spc="7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ripropongono altre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immagini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target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fino ad esaurimento</a:t>
            </a:r>
            <a:r>
              <a:rPr sz="2000" spc="10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carte.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674400" y="4525884"/>
            <a:ext cx="2856230" cy="2284095"/>
          </a:xfrm>
          <a:custGeom>
            <a:avLst/>
            <a:gdLst/>
            <a:ahLst/>
            <a:cxnLst/>
            <a:rect l="l" t="t" r="r" b="b"/>
            <a:pathLst>
              <a:path w="2856229" h="2284095">
                <a:moveTo>
                  <a:pt x="1428051" y="0"/>
                </a:moveTo>
                <a:lnTo>
                  <a:pt x="1094839" y="873049"/>
                </a:lnTo>
                <a:lnTo>
                  <a:pt x="0" y="873049"/>
                </a:lnTo>
                <a:lnTo>
                  <a:pt x="888565" y="1417126"/>
                </a:lnTo>
                <a:lnTo>
                  <a:pt x="555353" y="2283475"/>
                </a:lnTo>
                <a:lnTo>
                  <a:pt x="1428051" y="1752886"/>
                </a:lnTo>
                <a:lnTo>
                  <a:pt x="2300749" y="2283475"/>
                </a:lnTo>
                <a:lnTo>
                  <a:pt x="1967537" y="1417126"/>
                </a:lnTo>
                <a:lnTo>
                  <a:pt x="2856102" y="873049"/>
                </a:lnTo>
                <a:lnTo>
                  <a:pt x="1761263" y="873049"/>
                </a:lnTo>
                <a:lnTo>
                  <a:pt x="1428051" y="0"/>
                </a:lnTo>
                <a:close/>
              </a:path>
            </a:pathLst>
          </a:custGeom>
          <a:ln w="95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95537" y="5592445"/>
            <a:ext cx="5048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latin typeface="Comic Sans MS"/>
                <a:cs typeface="Comic Sans MS"/>
              </a:rPr>
              <a:t>P</a:t>
            </a:r>
            <a:r>
              <a:rPr sz="1400" b="1" spc="-10" dirty="0">
                <a:latin typeface="Comic Sans MS"/>
                <a:cs typeface="Comic Sans MS"/>
              </a:rPr>
              <a:t>ANE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30503" y="5096754"/>
            <a:ext cx="914400" cy="570865"/>
          </a:xfrm>
          <a:custGeom>
            <a:avLst/>
            <a:gdLst/>
            <a:ahLst/>
            <a:cxnLst/>
            <a:rect l="l" t="t" r="r" b="b"/>
            <a:pathLst>
              <a:path w="914400" h="570864">
                <a:moveTo>
                  <a:pt x="456976" y="0"/>
                </a:moveTo>
                <a:lnTo>
                  <a:pt x="399659" y="2223"/>
                </a:lnTo>
                <a:lnTo>
                  <a:pt x="344466" y="8714"/>
                </a:lnTo>
                <a:lnTo>
                  <a:pt x="291824" y="19207"/>
                </a:lnTo>
                <a:lnTo>
                  <a:pt x="242162" y="33434"/>
                </a:lnTo>
                <a:lnTo>
                  <a:pt x="195908" y="51127"/>
                </a:lnTo>
                <a:lnTo>
                  <a:pt x="153491" y="72021"/>
                </a:lnTo>
                <a:lnTo>
                  <a:pt x="115340" y="95847"/>
                </a:lnTo>
                <a:lnTo>
                  <a:pt x="81882" y="122339"/>
                </a:lnTo>
                <a:lnTo>
                  <a:pt x="53547" y="151230"/>
                </a:lnTo>
                <a:lnTo>
                  <a:pt x="30763" y="182252"/>
                </a:lnTo>
                <a:lnTo>
                  <a:pt x="3560" y="249621"/>
                </a:lnTo>
                <a:lnTo>
                  <a:pt x="0" y="285434"/>
                </a:lnTo>
                <a:lnTo>
                  <a:pt x="3560" y="321248"/>
                </a:lnTo>
                <a:lnTo>
                  <a:pt x="30763" y="388617"/>
                </a:lnTo>
                <a:lnTo>
                  <a:pt x="53547" y="419639"/>
                </a:lnTo>
                <a:lnTo>
                  <a:pt x="81882" y="448529"/>
                </a:lnTo>
                <a:lnTo>
                  <a:pt x="115340" y="475021"/>
                </a:lnTo>
                <a:lnTo>
                  <a:pt x="153491" y="498847"/>
                </a:lnTo>
                <a:lnTo>
                  <a:pt x="195908" y="519741"/>
                </a:lnTo>
                <a:lnTo>
                  <a:pt x="242162" y="537435"/>
                </a:lnTo>
                <a:lnTo>
                  <a:pt x="291824" y="551662"/>
                </a:lnTo>
                <a:lnTo>
                  <a:pt x="344466" y="562154"/>
                </a:lnTo>
                <a:lnTo>
                  <a:pt x="399659" y="568646"/>
                </a:lnTo>
                <a:lnTo>
                  <a:pt x="456976" y="570869"/>
                </a:lnTo>
                <a:lnTo>
                  <a:pt x="514292" y="568646"/>
                </a:lnTo>
                <a:lnTo>
                  <a:pt x="569486" y="562154"/>
                </a:lnTo>
                <a:lnTo>
                  <a:pt x="622128" y="551662"/>
                </a:lnTo>
                <a:lnTo>
                  <a:pt x="671790" y="537435"/>
                </a:lnTo>
                <a:lnTo>
                  <a:pt x="718044" y="519741"/>
                </a:lnTo>
                <a:lnTo>
                  <a:pt x="760461" y="498847"/>
                </a:lnTo>
                <a:lnTo>
                  <a:pt x="798612" y="475021"/>
                </a:lnTo>
                <a:lnTo>
                  <a:pt x="832070" y="448529"/>
                </a:lnTo>
                <a:lnTo>
                  <a:pt x="860405" y="419639"/>
                </a:lnTo>
                <a:lnTo>
                  <a:pt x="883189" y="388617"/>
                </a:lnTo>
                <a:lnTo>
                  <a:pt x="910391" y="321248"/>
                </a:lnTo>
                <a:lnTo>
                  <a:pt x="913952" y="285434"/>
                </a:lnTo>
                <a:lnTo>
                  <a:pt x="910391" y="249621"/>
                </a:lnTo>
                <a:lnTo>
                  <a:pt x="883189" y="182252"/>
                </a:lnTo>
                <a:lnTo>
                  <a:pt x="860405" y="151230"/>
                </a:lnTo>
                <a:lnTo>
                  <a:pt x="832070" y="122339"/>
                </a:lnTo>
                <a:lnTo>
                  <a:pt x="798612" y="95847"/>
                </a:lnTo>
                <a:lnTo>
                  <a:pt x="760461" y="72021"/>
                </a:lnTo>
                <a:lnTo>
                  <a:pt x="718044" y="51127"/>
                </a:lnTo>
                <a:lnTo>
                  <a:pt x="671790" y="33434"/>
                </a:lnTo>
                <a:lnTo>
                  <a:pt x="622128" y="19207"/>
                </a:lnTo>
                <a:lnTo>
                  <a:pt x="569486" y="8714"/>
                </a:lnTo>
                <a:lnTo>
                  <a:pt x="514292" y="2223"/>
                </a:lnTo>
                <a:lnTo>
                  <a:pt x="456976" y="0"/>
                </a:lnTo>
                <a:close/>
              </a:path>
            </a:pathLst>
          </a:custGeom>
          <a:ln w="95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72313" y="5219160"/>
            <a:ext cx="43116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Comic Sans MS"/>
                <a:cs typeface="Comic Sans MS"/>
              </a:rPr>
              <a:t>P</a:t>
            </a:r>
            <a:r>
              <a:rPr sz="1200" spc="-5" dirty="0">
                <a:latin typeface="Comic Sans MS"/>
                <a:cs typeface="Comic Sans MS"/>
              </a:rPr>
              <a:t>INO</a:t>
            </a:r>
            <a:endParaRPr sz="1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932" y="637794"/>
            <a:ext cx="456666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5" dirty="0">
                <a:solidFill>
                  <a:srgbClr val="001F5F"/>
                </a:solidFill>
                <a:latin typeface="Carlito"/>
                <a:cs typeface="Carlito"/>
              </a:rPr>
              <a:t>MATERIALE</a:t>
            </a: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b="0" spc="-10" dirty="0">
                <a:solidFill>
                  <a:srgbClr val="001F5F"/>
                </a:solidFill>
                <a:latin typeface="Carlito"/>
                <a:cs typeface="Carlito"/>
              </a:rPr>
              <a:t>OCCORRENTE:</a:t>
            </a:r>
          </a:p>
          <a:p>
            <a:pPr marL="69850">
              <a:lnSpc>
                <a:spcPct val="100000"/>
              </a:lnSpc>
            </a:pP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-cartellone </a:t>
            </a:r>
            <a:r>
              <a:rPr b="0" spc="-10" dirty="0">
                <a:solidFill>
                  <a:srgbClr val="001F5F"/>
                </a:solidFill>
                <a:latin typeface="Carlito"/>
                <a:cs typeface="Carlito"/>
              </a:rPr>
              <a:t>predisposto con</a:t>
            </a:r>
            <a:r>
              <a:rPr b="0" spc="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b="0" spc="-15" dirty="0">
                <a:solidFill>
                  <a:srgbClr val="001F5F"/>
                </a:solidFill>
                <a:latin typeface="Carlito"/>
                <a:cs typeface="Carlito"/>
              </a:rPr>
              <a:t>velcro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7468" y="1676400"/>
            <a:ext cx="7666990" cy="2766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95"/>
              </a:spcBef>
            </a:pPr>
            <a:r>
              <a:rPr sz="2000" spc="-40" dirty="0">
                <a:solidFill>
                  <a:srgbClr val="001F5F"/>
                </a:solidFill>
                <a:latin typeface="Carlito"/>
                <a:cs typeface="Carlito"/>
              </a:rPr>
              <a:t>-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n.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20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cartoncini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rotondi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2000" spc="-55" dirty="0" err="1">
                <a:solidFill>
                  <a:srgbClr val="001F5F"/>
                </a:solidFill>
                <a:latin typeface="Arial"/>
                <a:cs typeface="Arial"/>
              </a:rPr>
              <a:t>l’immagine</a:t>
            </a:r>
            <a:r>
              <a:rPr sz="2000" spc="-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it-IT" sz="2000" spc="-3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nucleo</a:t>
            </a:r>
            <a:endParaRPr sz="2000" dirty="0">
              <a:latin typeface="Carlito"/>
              <a:cs typeface="Carlito"/>
            </a:endParaRPr>
          </a:p>
          <a:p>
            <a:pPr marL="69850">
              <a:lnSpc>
                <a:spcPct val="100000"/>
              </a:lnSpc>
            </a:pP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-svariate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carte con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immagini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fonema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iniziale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equamente</a:t>
            </a:r>
            <a:r>
              <a:rPr sz="2000" spc="2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distribuito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506095">
              <a:lnSpc>
                <a:spcPct val="100000"/>
              </a:lnSpc>
              <a:spcBef>
                <a:spcPts val="5"/>
              </a:spcBef>
            </a:pP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EVITARE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immagini di nomi che iniziano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CU - QU 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tutte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lettere  straniere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CONSIDERARE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le immagini di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che iniziano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«C»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dura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e «C»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dolce  come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gruppi e suoni</a:t>
            </a:r>
            <a:r>
              <a:rPr sz="2000" spc="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diversi.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5" name="object 5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9" name="object 9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2/2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5" name="object 15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3" name="object 3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7" name="object 7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3" name="object 13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9" name="object 19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28216" y="71628"/>
              <a:ext cx="5758433" cy="775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143000" y="155956"/>
            <a:ext cx="6118098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Il </a:t>
            </a:r>
            <a:r>
              <a:rPr sz="2600" b="0" spc="-10" dirty="0">
                <a:solidFill>
                  <a:srgbClr val="FFFFFF"/>
                </a:solidFill>
                <a:latin typeface="Carlito"/>
                <a:cs typeface="Carlito"/>
              </a:rPr>
              <a:t>gioco </a:t>
            </a: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delle </a:t>
            </a:r>
            <a:r>
              <a:rPr sz="2600" b="0" spc="-10" dirty="0">
                <a:solidFill>
                  <a:srgbClr val="FFFFFF"/>
                </a:solidFill>
                <a:latin typeface="Carlito"/>
                <a:cs typeface="Carlito"/>
              </a:rPr>
              <a:t>coppie </a:t>
            </a:r>
            <a:r>
              <a:rPr sz="2600" b="0" spc="-5" dirty="0">
                <a:solidFill>
                  <a:srgbClr val="FFFFFF"/>
                </a:solidFill>
                <a:latin typeface="Carlito"/>
                <a:cs typeface="Carlito"/>
              </a:rPr>
              <a:t>(immagine-</a:t>
            </a:r>
            <a:r>
              <a:rPr sz="2600" b="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0" spc="-15" dirty="0">
                <a:solidFill>
                  <a:srgbClr val="FFFFFF"/>
                </a:solidFill>
                <a:latin typeface="Carlito"/>
                <a:cs typeface="Carlito"/>
              </a:rPr>
              <a:t>parola)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875" y="997965"/>
            <a:ext cx="8345805" cy="3982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gruppo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Raggruppare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che iniziano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stesso</a:t>
            </a:r>
            <a:r>
              <a:rPr sz="2000" spc="8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fonema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41275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Occorrente: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mazzo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carte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 cui sono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presenti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coppie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immagini-parole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con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stesso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fonema</a:t>
            </a:r>
            <a:r>
              <a:rPr sz="2000" u="heavy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iniziale.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Descrizione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del</a:t>
            </a:r>
            <a:r>
              <a:rPr sz="2000" b="1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gioco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Ogni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bambino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pesca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carta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dal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mazzo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al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via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dovrà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cercare </a:t>
            </a:r>
            <a:r>
              <a:rPr sz="2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il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bambino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con</a:t>
            </a:r>
            <a:r>
              <a:rPr sz="2000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la</a:t>
            </a:r>
            <a:r>
              <a:rPr lang="it-IT" sz="2000" u="heavy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0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carta</a:t>
            </a:r>
            <a:r>
              <a:rPr sz="2000" spc="-10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rappresenta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l’animale/oggetto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cui nome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ha lo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stesso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fonema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iniziale</a:t>
            </a:r>
            <a:r>
              <a:rPr sz="2000" u="heavy" spc="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Vince la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coppia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si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ritrova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per</a:t>
            </a:r>
            <a:r>
              <a:rPr sz="2000" u="heavy" spc="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prima.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5830" y="18339"/>
            <a:ext cx="7364730" cy="829310"/>
            <a:chOff x="925830" y="18339"/>
            <a:chExt cx="7364730" cy="829310"/>
          </a:xfrm>
        </p:grpSpPr>
        <p:sp>
          <p:nvSpPr>
            <p:cNvPr id="10" name="object 10"/>
            <p:cNvSpPr/>
            <p:nvPr/>
          </p:nvSpPr>
          <p:spPr>
            <a:xfrm>
              <a:off x="925830" y="18339"/>
              <a:ext cx="7364730" cy="798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10890" y="71628"/>
              <a:ext cx="2593848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931" y="27813"/>
              <a:ext cx="7272528" cy="720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1931" y="27813"/>
              <a:ext cx="7272655" cy="720090"/>
            </a:xfrm>
            <a:custGeom>
              <a:avLst/>
              <a:gdLst/>
              <a:ahLst/>
              <a:cxnLst/>
              <a:rect l="l" t="t" r="r" b="b"/>
              <a:pathLst>
                <a:path w="7272655" h="720090">
                  <a:moveTo>
                    <a:pt x="0" y="120014"/>
                  </a:moveTo>
                  <a:lnTo>
                    <a:pt x="9431" y="73294"/>
                  </a:lnTo>
                  <a:lnTo>
                    <a:pt x="35152" y="35147"/>
                  </a:lnTo>
                  <a:lnTo>
                    <a:pt x="73300" y="9429"/>
                  </a:lnTo>
                  <a:lnTo>
                    <a:pt x="120015" y="0"/>
                  </a:lnTo>
                  <a:lnTo>
                    <a:pt x="7152513" y="0"/>
                  </a:lnTo>
                  <a:lnTo>
                    <a:pt x="7199233" y="9429"/>
                  </a:lnTo>
                  <a:lnTo>
                    <a:pt x="7237380" y="35147"/>
                  </a:lnTo>
                  <a:lnTo>
                    <a:pt x="7263098" y="73294"/>
                  </a:lnTo>
                  <a:lnTo>
                    <a:pt x="7272528" y="120014"/>
                  </a:lnTo>
                  <a:lnTo>
                    <a:pt x="7272528" y="600074"/>
                  </a:lnTo>
                  <a:lnTo>
                    <a:pt x="7263098" y="646795"/>
                  </a:lnTo>
                  <a:lnTo>
                    <a:pt x="7237380" y="684942"/>
                  </a:lnTo>
                  <a:lnTo>
                    <a:pt x="7199233" y="710660"/>
                  </a:lnTo>
                  <a:lnTo>
                    <a:pt x="7152513" y="720089"/>
                  </a:lnTo>
                  <a:lnTo>
                    <a:pt x="120015" y="720089"/>
                  </a:lnTo>
                  <a:lnTo>
                    <a:pt x="73300" y="710660"/>
                  </a:lnTo>
                  <a:lnTo>
                    <a:pt x="35152" y="684942"/>
                  </a:lnTo>
                  <a:lnTo>
                    <a:pt x="9431" y="646795"/>
                  </a:lnTo>
                  <a:lnTo>
                    <a:pt x="0" y="600074"/>
                  </a:lnTo>
                  <a:lnTo>
                    <a:pt x="0" y="120014"/>
                  </a:lnTo>
                  <a:close/>
                </a:path>
              </a:pathLst>
            </a:custGeom>
            <a:ln w="990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537711" y="155956"/>
            <a:ext cx="214122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85" dirty="0">
                <a:solidFill>
                  <a:srgbClr val="FFFFFF"/>
                </a:solidFill>
                <a:latin typeface="Arial"/>
                <a:cs typeface="Arial"/>
              </a:rPr>
              <a:t>Mangio </a:t>
            </a:r>
            <a:r>
              <a:rPr sz="2600" b="0" spc="-13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600" b="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0" spc="-330" dirty="0">
                <a:solidFill>
                  <a:srgbClr val="FFFFFF"/>
                </a:solidFill>
                <a:latin typeface="Arial"/>
                <a:cs typeface="Arial"/>
              </a:rPr>
              <a:t>la…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4875" y="997965"/>
            <a:ext cx="834009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Attività: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gruppo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Obiettivo: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Produrre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parole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 stesso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fonema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iniziale in una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categoria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semantica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data.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Occorrente: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serie di immagi i da</a:t>
            </a:r>
            <a:r>
              <a:rPr sz="2000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ritagliare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7" name="object 17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3" name="object 3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7" name="object 7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2/2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3" name="object 13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04875" y="565403"/>
            <a:ext cx="84110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Descrizione </a:t>
            </a:r>
            <a:r>
              <a:rPr dirty="0"/>
              <a:t>del</a:t>
            </a:r>
            <a:r>
              <a:rPr spc="20" dirty="0"/>
              <a:t> </a:t>
            </a:r>
            <a:r>
              <a:rPr spc="-10" dirty="0"/>
              <a:t>gioco</a:t>
            </a:r>
          </a:p>
          <a:p>
            <a:pPr marL="12700">
              <a:lnSpc>
                <a:spcPct val="100000"/>
              </a:lnSpc>
            </a:pP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b="0" spc="-10" dirty="0">
                <a:solidFill>
                  <a:srgbClr val="001F5F"/>
                </a:solidFill>
                <a:latin typeface="Carlito"/>
                <a:cs typeface="Carlito"/>
              </a:rPr>
              <a:t>bambini </a:t>
            </a: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hanno a </a:t>
            </a:r>
            <a:r>
              <a:rPr b="0" spc="-10" dirty="0">
                <a:solidFill>
                  <a:srgbClr val="001F5F"/>
                </a:solidFill>
                <a:latin typeface="Carlito"/>
                <a:cs typeface="Carlito"/>
              </a:rPr>
              <a:t>disposizione </a:t>
            </a:r>
            <a:r>
              <a:rPr b="0" spc="-5" dirty="0">
                <a:solidFill>
                  <a:srgbClr val="001F5F"/>
                </a:solidFill>
                <a:latin typeface="Carlito"/>
                <a:cs typeface="Carlito"/>
              </a:rPr>
              <a:t>una serie di immagini da </a:t>
            </a:r>
            <a:r>
              <a:rPr b="0" spc="-10" dirty="0">
                <a:solidFill>
                  <a:srgbClr val="001F5F"/>
                </a:solidFill>
                <a:latin typeface="Carlito"/>
                <a:cs typeface="Carlito"/>
              </a:rPr>
              <a:t>poter</a:t>
            </a:r>
            <a:r>
              <a:rPr b="0" spc="19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b="0" spc="-10" dirty="0">
                <a:solidFill>
                  <a:srgbClr val="001F5F"/>
                </a:solidFill>
                <a:latin typeface="Carlito"/>
                <a:cs typeface="Carlito"/>
              </a:rPr>
              <a:t>ritagliare.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4874" y="1752600"/>
            <a:ext cx="840422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L’insegnante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propone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categoria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semantica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attraverso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vari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comandi vocali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4958080" algn="just">
              <a:lnSpc>
                <a:spcPct val="2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“MANGIO </a:t>
            </a:r>
            <a:r>
              <a:rPr sz="2000" spc="-26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2000" spc="-625" dirty="0">
                <a:solidFill>
                  <a:srgbClr val="001F5F"/>
                </a:solidFill>
                <a:latin typeface="Arial"/>
                <a:cs typeface="Arial"/>
              </a:rPr>
              <a:t>…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80" dirty="0">
                <a:solidFill>
                  <a:srgbClr val="001F5F"/>
                </a:solidFill>
                <a:latin typeface="Arial"/>
                <a:cs typeface="Arial"/>
              </a:rPr>
              <a:t>C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- P - B </a:t>
            </a:r>
            <a:r>
              <a:rPr sz="2000" spc="170" dirty="0">
                <a:solidFill>
                  <a:srgbClr val="001F5F"/>
                </a:solidFill>
                <a:latin typeface="Arial"/>
                <a:cs typeface="Arial"/>
              </a:rPr>
              <a:t>“  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“MI </a:t>
            </a:r>
            <a:r>
              <a:rPr sz="2000" spc="-315" dirty="0">
                <a:solidFill>
                  <a:srgbClr val="001F5F"/>
                </a:solidFill>
                <a:latin typeface="Arial"/>
                <a:cs typeface="Arial"/>
              </a:rPr>
              <a:t>VESTO </a:t>
            </a:r>
            <a:r>
              <a:rPr sz="2000" spc="-26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2000" spc="-625" dirty="0">
                <a:solidFill>
                  <a:srgbClr val="001F5F"/>
                </a:solidFill>
                <a:latin typeface="Arial"/>
                <a:cs typeface="Arial"/>
              </a:rPr>
              <a:t>…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M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-P - </a:t>
            </a:r>
            <a:r>
              <a:rPr sz="2000" spc="-250" dirty="0">
                <a:solidFill>
                  <a:srgbClr val="001F5F"/>
                </a:solidFill>
                <a:latin typeface="Arial"/>
                <a:cs typeface="Arial"/>
              </a:rPr>
              <a:t>T </a:t>
            </a:r>
            <a:r>
              <a:rPr sz="2000" spc="170" dirty="0">
                <a:solidFill>
                  <a:srgbClr val="001F5F"/>
                </a:solidFill>
                <a:latin typeface="Arial"/>
                <a:cs typeface="Arial"/>
              </a:rPr>
              <a:t>“  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“GIOCO </a:t>
            </a:r>
            <a:r>
              <a:rPr sz="2000" spc="-26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2000" spc="-625" dirty="0">
                <a:solidFill>
                  <a:srgbClr val="001F5F"/>
                </a:solidFill>
                <a:latin typeface="Arial"/>
                <a:cs typeface="Arial"/>
              </a:rPr>
              <a:t>…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- P - </a:t>
            </a:r>
            <a:r>
              <a:rPr sz="2000" spc="-36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3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70" dirty="0">
                <a:solidFill>
                  <a:srgbClr val="001F5F"/>
                </a:solidFill>
                <a:latin typeface="Arial"/>
                <a:cs typeface="Arial"/>
              </a:rPr>
              <a:t>“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245" dirty="0">
                <a:solidFill>
                  <a:srgbClr val="001F5F"/>
                </a:solidFill>
                <a:latin typeface="Arial"/>
                <a:cs typeface="Arial"/>
              </a:rPr>
              <a:t>“CONOSCO 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ANIMALI </a:t>
            </a:r>
            <a:r>
              <a:rPr sz="2000" spc="-26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2000" spc="-625" dirty="0">
                <a:solidFill>
                  <a:srgbClr val="001F5F"/>
                </a:solidFill>
                <a:latin typeface="Arial"/>
                <a:cs typeface="Arial"/>
              </a:rPr>
              <a:t>…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- C - </a:t>
            </a:r>
            <a:r>
              <a:rPr sz="2000" spc="-4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3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70" dirty="0">
                <a:solidFill>
                  <a:srgbClr val="001F5F"/>
                </a:solidFill>
                <a:latin typeface="Arial"/>
                <a:cs typeface="Arial"/>
              </a:rPr>
              <a:t>“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bambini dovranno ritagliare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 immagini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corrispondenti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alle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categorie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richieste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e  al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fonema</a:t>
            </a:r>
            <a:r>
              <a:rPr sz="2000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indicato.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Successivamente con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le immagini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ritagliate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formano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degli</a:t>
            </a:r>
            <a:r>
              <a:rPr sz="2000" spc="114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insiemi.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8888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1940</Words>
  <Application>Microsoft Office PowerPoint</Application>
  <PresentationFormat>Presentazione su schermo (4:3)</PresentationFormat>
  <Paragraphs>391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Office Theme</vt:lpstr>
      <vt:lpstr>Metafonologia</vt:lpstr>
      <vt:lpstr>Il gioco del semaforo</vt:lpstr>
      <vt:lpstr>Presentazione standard di PowerPoint</vt:lpstr>
      <vt:lpstr>Presentazione standard di PowerPoint</vt:lpstr>
      <vt:lpstr>Il domino a stella</vt:lpstr>
      <vt:lpstr>MATERIALE OCCORRENTE: -cartellone predisposto con velcro</vt:lpstr>
      <vt:lpstr>Il gioco delle coppie (immagine- parola)</vt:lpstr>
      <vt:lpstr>Mangio con la…</vt:lpstr>
      <vt:lpstr>Descrizione del gioco I bambini hanno a disposizione una serie di immagini da poter ritagliare.</vt:lpstr>
      <vt:lpstr>Tutti a teatro</vt:lpstr>
      <vt:lpstr>La borsa magica</vt:lpstr>
      <vt:lpstr>Caccia alla parola: senso-non senso</vt:lpstr>
      <vt:lpstr>Accorgimenti: -Il gioco sarà proposto:</vt:lpstr>
      <vt:lpstr>Indovina chi</vt:lpstr>
      <vt:lpstr>Presentazione standard di PowerPoint</vt:lpstr>
      <vt:lpstr>Gnam, mangia la prima</vt:lpstr>
      <vt:lpstr>Quale dei due?</vt:lpstr>
      <vt:lpstr>Uguali o diverse?</vt:lpstr>
      <vt:lpstr>Qual è la frase giusta?</vt:lpstr>
      <vt:lpstr>Indovina la parola</vt:lpstr>
      <vt:lpstr>Schede metafonologiche</vt:lpstr>
      <vt:lpstr>Presentazione standard di PowerPoint</vt:lpstr>
      <vt:lpstr>Nell’ambito del deficit di automatizzazione, negli ultimi anni si è  attribuita una certa importanza agli studi che indagano la rapidità di  denominazione (RAN- Rapid Automatization Naming).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Metafonologia</dc:title>
  <dc:creator>daniele</dc:creator>
  <cp:lastModifiedBy>Porcelli Lauramaria</cp:lastModifiedBy>
  <cp:revision>2</cp:revision>
  <dcterms:created xsi:type="dcterms:W3CDTF">2020-02-11T11:54:23Z</dcterms:created>
  <dcterms:modified xsi:type="dcterms:W3CDTF">2020-02-11T12:07:51Z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2020-02-11T00:00:00Z</vt:filetime>
  </property>
</Properties>
</file>