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7787" y="105155"/>
            <a:ext cx="5948425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1361" y="1046352"/>
            <a:ext cx="4627880" cy="4045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49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53.png"/><Relationship Id="rId4" Type="http://schemas.openxmlformats.org/officeDocument/2006/relationships/image" Target="../media/image10.png"/><Relationship Id="rId9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56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59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62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65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.png"/><Relationship Id="rId7" Type="http://schemas.openxmlformats.org/officeDocument/2006/relationships/image" Target="../media/image6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68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7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.png"/><Relationship Id="rId7" Type="http://schemas.openxmlformats.org/officeDocument/2006/relationships/image" Target="../media/image8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8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.png"/><Relationship Id="rId7" Type="http://schemas.openxmlformats.org/officeDocument/2006/relationships/image" Target="../media/image8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6.png"/><Relationship Id="rId7" Type="http://schemas.openxmlformats.org/officeDocument/2006/relationships/image" Target="../media/image9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6.png"/><Relationship Id="rId7" Type="http://schemas.openxmlformats.org/officeDocument/2006/relationships/image" Target="../media/image10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0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.png"/><Relationship Id="rId7" Type="http://schemas.openxmlformats.org/officeDocument/2006/relationships/image" Target="../media/image10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.png"/><Relationship Id="rId7" Type="http://schemas.openxmlformats.org/officeDocument/2006/relationships/image" Target="../media/image10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11.jp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.png"/><Relationship Id="rId7" Type="http://schemas.openxmlformats.org/officeDocument/2006/relationships/image" Target="../media/image1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6.png"/><Relationship Id="rId7" Type="http://schemas.openxmlformats.org/officeDocument/2006/relationships/image" Target="../media/image1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1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g"/><Relationship Id="rId3" Type="http://schemas.openxmlformats.org/officeDocument/2006/relationships/image" Target="../media/image6.png"/><Relationship Id="rId7" Type="http://schemas.openxmlformats.org/officeDocument/2006/relationships/image" Target="../media/image1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3413" y="1981200"/>
            <a:ext cx="8234045" cy="4417695"/>
            <a:chOff x="455548" y="2264536"/>
            <a:chExt cx="8234045" cy="4417695"/>
          </a:xfrm>
        </p:grpSpPr>
        <p:sp>
          <p:nvSpPr>
            <p:cNvPr id="3" name="object 3"/>
            <p:cNvSpPr/>
            <p:nvPr/>
          </p:nvSpPr>
          <p:spPr>
            <a:xfrm>
              <a:off x="468248" y="2277236"/>
              <a:ext cx="8208645" cy="4392295"/>
            </a:xfrm>
            <a:custGeom>
              <a:avLst/>
              <a:gdLst/>
              <a:ahLst/>
              <a:cxnLst/>
              <a:rect l="l" t="t" r="r" b="b"/>
              <a:pathLst>
                <a:path w="8208645" h="4392295">
                  <a:moveTo>
                    <a:pt x="0" y="732027"/>
                  </a:moveTo>
                  <a:lnTo>
                    <a:pt x="1557" y="683902"/>
                  </a:lnTo>
                  <a:lnTo>
                    <a:pt x="6164" y="636606"/>
                  </a:lnTo>
                  <a:lnTo>
                    <a:pt x="13724" y="590238"/>
                  </a:lnTo>
                  <a:lnTo>
                    <a:pt x="24142" y="544893"/>
                  </a:lnTo>
                  <a:lnTo>
                    <a:pt x="37320" y="500668"/>
                  </a:lnTo>
                  <a:lnTo>
                    <a:pt x="53162" y="457660"/>
                  </a:lnTo>
                  <a:lnTo>
                    <a:pt x="71572" y="415964"/>
                  </a:lnTo>
                  <a:lnTo>
                    <a:pt x="92452" y="375678"/>
                  </a:lnTo>
                  <a:lnTo>
                    <a:pt x="115708" y="336899"/>
                  </a:lnTo>
                  <a:lnTo>
                    <a:pt x="141242" y="299722"/>
                  </a:lnTo>
                  <a:lnTo>
                    <a:pt x="168957" y="264243"/>
                  </a:lnTo>
                  <a:lnTo>
                    <a:pt x="198758" y="230561"/>
                  </a:lnTo>
                  <a:lnTo>
                    <a:pt x="230548" y="198770"/>
                  </a:lnTo>
                  <a:lnTo>
                    <a:pt x="264230" y="168969"/>
                  </a:lnTo>
                  <a:lnTo>
                    <a:pt x="299708" y="141252"/>
                  </a:lnTo>
                  <a:lnTo>
                    <a:pt x="336885" y="115717"/>
                  </a:lnTo>
                  <a:lnTo>
                    <a:pt x="375666" y="92460"/>
                  </a:lnTo>
                  <a:lnTo>
                    <a:pt x="415952" y="71578"/>
                  </a:lnTo>
                  <a:lnTo>
                    <a:pt x="457649" y="53167"/>
                  </a:lnTo>
                  <a:lnTo>
                    <a:pt x="500660" y="37323"/>
                  </a:lnTo>
                  <a:lnTo>
                    <a:pt x="544888" y="24144"/>
                  </a:lnTo>
                  <a:lnTo>
                    <a:pt x="590236" y="13726"/>
                  </a:lnTo>
                  <a:lnTo>
                    <a:pt x="636608" y="6164"/>
                  </a:lnTo>
                  <a:lnTo>
                    <a:pt x="683909" y="1557"/>
                  </a:lnTo>
                  <a:lnTo>
                    <a:pt x="732040" y="0"/>
                  </a:lnTo>
                  <a:lnTo>
                    <a:pt x="7476235" y="0"/>
                  </a:lnTo>
                  <a:lnTo>
                    <a:pt x="7524361" y="1557"/>
                  </a:lnTo>
                  <a:lnTo>
                    <a:pt x="7571657" y="6164"/>
                  </a:lnTo>
                  <a:lnTo>
                    <a:pt x="7618025" y="13726"/>
                  </a:lnTo>
                  <a:lnTo>
                    <a:pt x="7663370" y="24144"/>
                  </a:lnTo>
                  <a:lnTo>
                    <a:pt x="7707595" y="37323"/>
                  </a:lnTo>
                  <a:lnTo>
                    <a:pt x="7750603" y="53167"/>
                  </a:lnTo>
                  <a:lnTo>
                    <a:pt x="7792299" y="71578"/>
                  </a:lnTo>
                  <a:lnTo>
                    <a:pt x="7832585" y="92460"/>
                  </a:lnTo>
                  <a:lnTo>
                    <a:pt x="7871364" y="115717"/>
                  </a:lnTo>
                  <a:lnTo>
                    <a:pt x="7908541" y="141252"/>
                  </a:lnTo>
                  <a:lnTo>
                    <a:pt x="7944020" y="168969"/>
                  </a:lnTo>
                  <a:lnTo>
                    <a:pt x="7977702" y="198770"/>
                  </a:lnTo>
                  <a:lnTo>
                    <a:pt x="8009493" y="230561"/>
                  </a:lnTo>
                  <a:lnTo>
                    <a:pt x="8039294" y="264243"/>
                  </a:lnTo>
                  <a:lnTo>
                    <a:pt x="8067011" y="299722"/>
                  </a:lnTo>
                  <a:lnTo>
                    <a:pt x="8092546" y="336899"/>
                  </a:lnTo>
                  <a:lnTo>
                    <a:pt x="8115803" y="375678"/>
                  </a:lnTo>
                  <a:lnTo>
                    <a:pt x="8136685" y="415964"/>
                  </a:lnTo>
                  <a:lnTo>
                    <a:pt x="8155096" y="457660"/>
                  </a:lnTo>
                  <a:lnTo>
                    <a:pt x="8170940" y="500668"/>
                  </a:lnTo>
                  <a:lnTo>
                    <a:pt x="8184119" y="544893"/>
                  </a:lnTo>
                  <a:lnTo>
                    <a:pt x="8194537" y="590238"/>
                  </a:lnTo>
                  <a:lnTo>
                    <a:pt x="8202099" y="636606"/>
                  </a:lnTo>
                  <a:lnTo>
                    <a:pt x="8206706" y="683902"/>
                  </a:lnTo>
                  <a:lnTo>
                    <a:pt x="8208264" y="732027"/>
                  </a:lnTo>
                  <a:lnTo>
                    <a:pt x="8208264" y="3660127"/>
                  </a:lnTo>
                  <a:lnTo>
                    <a:pt x="8206706" y="3708258"/>
                  </a:lnTo>
                  <a:lnTo>
                    <a:pt x="8202099" y="3755559"/>
                  </a:lnTo>
                  <a:lnTo>
                    <a:pt x="8194537" y="3801931"/>
                  </a:lnTo>
                  <a:lnTo>
                    <a:pt x="8184119" y="3847279"/>
                  </a:lnTo>
                  <a:lnTo>
                    <a:pt x="8170940" y="3891507"/>
                  </a:lnTo>
                  <a:lnTo>
                    <a:pt x="8155096" y="3934518"/>
                  </a:lnTo>
                  <a:lnTo>
                    <a:pt x="8136685" y="3976215"/>
                  </a:lnTo>
                  <a:lnTo>
                    <a:pt x="8115803" y="4016501"/>
                  </a:lnTo>
                  <a:lnTo>
                    <a:pt x="8092546" y="4055282"/>
                  </a:lnTo>
                  <a:lnTo>
                    <a:pt x="8067011" y="4092459"/>
                  </a:lnTo>
                  <a:lnTo>
                    <a:pt x="8039294" y="4127937"/>
                  </a:lnTo>
                  <a:lnTo>
                    <a:pt x="8009493" y="4161619"/>
                  </a:lnTo>
                  <a:lnTo>
                    <a:pt x="7977702" y="4193409"/>
                  </a:lnTo>
                  <a:lnTo>
                    <a:pt x="7944020" y="4223210"/>
                  </a:lnTo>
                  <a:lnTo>
                    <a:pt x="7908541" y="4250925"/>
                  </a:lnTo>
                  <a:lnTo>
                    <a:pt x="7871364" y="4276459"/>
                  </a:lnTo>
                  <a:lnTo>
                    <a:pt x="7832585" y="4299715"/>
                  </a:lnTo>
                  <a:lnTo>
                    <a:pt x="7792299" y="4320595"/>
                  </a:lnTo>
                  <a:lnTo>
                    <a:pt x="7750603" y="4339005"/>
                  </a:lnTo>
                  <a:lnTo>
                    <a:pt x="7707595" y="4354847"/>
                  </a:lnTo>
                  <a:lnTo>
                    <a:pt x="7663370" y="4368025"/>
                  </a:lnTo>
                  <a:lnTo>
                    <a:pt x="7618025" y="4378443"/>
                  </a:lnTo>
                  <a:lnTo>
                    <a:pt x="7571657" y="4386003"/>
                  </a:lnTo>
                  <a:lnTo>
                    <a:pt x="7524361" y="4390610"/>
                  </a:lnTo>
                  <a:lnTo>
                    <a:pt x="7476235" y="4392168"/>
                  </a:lnTo>
                  <a:lnTo>
                    <a:pt x="732040" y="4392168"/>
                  </a:lnTo>
                  <a:lnTo>
                    <a:pt x="683909" y="4390610"/>
                  </a:lnTo>
                  <a:lnTo>
                    <a:pt x="636608" y="4386003"/>
                  </a:lnTo>
                  <a:lnTo>
                    <a:pt x="590236" y="4378443"/>
                  </a:lnTo>
                  <a:lnTo>
                    <a:pt x="544888" y="4368025"/>
                  </a:lnTo>
                  <a:lnTo>
                    <a:pt x="500660" y="4354847"/>
                  </a:lnTo>
                  <a:lnTo>
                    <a:pt x="457649" y="4339005"/>
                  </a:lnTo>
                  <a:lnTo>
                    <a:pt x="415952" y="4320595"/>
                  </a:lnTo>
                  <a:lnTo>
                    <a:pt x="375666" y="4299715"/>
                  </a:lnTo>
                  <a:lnTo>
                    <a:pt x="336885" y="4276459"/>
                  </a:lnTo>
                  <a:lnTo>
                    <a:pt x="299708" y="4250925"/>
                  </a:lnTo>
                  <a:lnTo>
                    <a:pt x="264230" y="4223210"/>
                  </a:lnTo>
                  <a:lnTo>
                    <a:pt x="230548" y="4193409"/>
                  </a:lnTo>
                  <a:lnTo>
                    <a:pt x="198758" y="4161619"/>
                  </a:lnTo>
                  <a:lnTo>
                    <a:pt x="168957" y="4127937"/>
                  </a:lnTo>
                  <a:lnTo>
                    <a:pt x="141242" y="4092459"/>
                  </a:lnTo>
                  <a:lnTo>
                    <a:pt x="115708" y="4055282"/>
                  </a:lnTo>
                  <a:lnTo>
                    <a:pt x="92452" y="4016501"/>
                  </a:lnTo>
                  <a:lnTo>
                    <a:pt x="71572" y="3976215"/>
                  </a:lnTo>
                  <a:lnTo>
                    <a:pt x="53162" y="3934518"/>
                  </a:lnTo>
                  <a:lnTo>
                    <a:pt x="37320" y="3891507"/>
                  </a:lnTo>
                  <a:lnTo>
                    <a:pt x="24142" y="3847279"/>
                  </a:lnTo>
                  <a:lnTo>
                    <a:pt x="13724" y="3801931"/>
                  </a:lnTo>
                  <a:lnTo>
                    <a:pt x="6164" y="3755559"/>
                  </a:lnTo>
                  <a:lnTo>
                    <a:pt x="1557" y="3708258"/>
                  </a:lnTo>
                  <a:lnTo>
                    <a:pt x="0" y="3660127"/>
                  </a:lnTo>
                  <a:lnTo>
                    <a:pt x="0" y="732027"/>
                  </a:lnTo>
                  <a:close/>
                </a:path>
              </a:pathLst>
            </a:custGeom>
            <a:ln w="25146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04513" y="3638930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3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359663" y="263652"/>
                  </a:lnTo>
                  <a:lnTo>
                    <a:pt x="359663" y="230632"/>
                  </a:lnTo>
                  <a:lnTo>
                    <a:pt x="80899" y="230632"/>
                  </a:lnTo>
                  <a:lnTo>
                    <a:pt x="80899" y="32893"/>
                  </a:lnTo>
                  <a:lnTo>
                    <a:pt x="359663" y="32893"/>
                  </a:lnTo>
                  <a:lnTo>
                    <a:pt x="359663" y="0"/>
                  </a:lnTo>
                  <a:close/>
                </a:path>
                <a:path w="360045" h="264160">
                  <a:moveTo>
                    <a:pt x="359663" y="32893"/>
                  </a:moveTo>
                  <a:lnTo>
                    <a:pt x="80899" y="32893"/>
                  </a:lnTo>
                  <a:lnTo>
                    <a:pt x="278638" y="131826"/>
                  </a:lnTo>
                  <a:lnTo>
                    <a:pt x="80899" y="230632"/>
                  </a:lnTo>
                  <a:lnTo>
                    <a:pt x="359663" y="230632"/>
                  </a:lnTo>
                  <a:lnTo>
                    <a:pt x="359663" y="32893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72839" y="3659250"/>
              <a:ext cx="222885" cy="2228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04513" y="3638930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2"/>
                  </a:moveTo>
                  <a:lnTo>
                    <a:pt x="359663" y="263652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04513" y="4359020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3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3" y="263651"/>
                  </a:lnTo>
                  <a:lnTo>
                    <a:pt x="359663" y="230631"/>
                  </a:lnTo>
                  <a:lnTo>
                    <a:pt x="80899" y="230631"/>
                  </a:lnTo>
                  <a:lnTo>
                    <a:pt x="80899" y="32892"/>
                  </a:lnTo>
                  <a:lnTo>
                    <a:pt x="359663" y="32892"/>
                  </a:lnTo>
                  <a:lnTo>
                    <a:pt x="359663" y="0"/>
                  </a:lnTo>
                  <a:close/>
                </a:path>
                <a:path w="360045" h="264160">
                  <a:moveTo>
                    <a:pt x="359663" y="32892"/>
                  </a:moveTo>
                  <a:lnTo>
                    <a:pt x="80899" y="32892"/>
                  </a:lnTo>
                  <a:lnTo>
                    <a:pt x="278638" y="131825"/>
                  </a:lnTo>
                  <a:lnTo>
                    <a:pt x="80899" y="230631"/>
                  </a:lnTo>
                  <a:lnTo>
                    <a:pt x="359663" y="230631"/>
                  </a:lnTo>
                  <a:lnTo>
                    <a:pt x="359663" y="32892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72839" y="4379341"/>
              <a:ext cx="222885" cy="2228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04513" y="4359020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1"/>
                  </a:moveTo>
                  <a:lnTo>
                    <a:pt x="359663" y="263651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4513" y="291807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3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3" y="263651"/>
                  </a:lnTo>
                  <a:lnTo>
                    <a:pt x="359663" y="230632"/>
                  </a:lnTo>
                  <a:lnTo>
                    <a:pt x="80899" y="230632"/>
                  </a:lnTo>
                  <a:lnTo>
                    <a:pt x="80899" y="32893"/>
                  </a:lnTo>
                  <a:lnTo>
                    <a:pt x="359663" y="32893"/>
                  </a:lnTo>
                  <a:lnTo>
                    <a:pt x="359663" y="0"/>
                  </a:lnTo>
                  <a:close/>
                </a:path>
                <a:path w="360045" h="264160">
                  <a:moveTo>
                    <a:pt x="359663" y="32893"/>
                  </a:moveTo>
                  <a:lnTo>
                    <a:pt x="80899" y="32893"/>
                  </a:lnTo>
                  <a:lnTo>
                    <a:pt x="278638" y="131825"/>
                  </a:lnTo>
                  <a:lnTo>
                    <a:pt x="80899" y="230632"/>
                  </a:lnTo>
                  <a:lnTo>
                    <a:pt x="359663" y="230632"/>
                  </a:lnTo>
                  <a:lnTo>
                    <a:pt x="359663" y="32893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72839" y="2938398"/>
              <a:ext cx="222885" cy="2228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04513" y="291807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1"/>
                  </a:moveTo>
                  <a:lnTo>
                    <a:pt x="359663" y="263651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03751" y="5079872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3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3" y="263651"/>
                  </a:lnTo>
                  <a:lnTo>
                    <a:pt x="359663" y="230631"/>
                  </a:lnTo>
                  <a:lnTo>
                    <a:pt x="80899" y="230631"/>
                  </a:lnTo>
                  <a:lnTo>
                    <a:pt x="80899" y="32893"/>
                  </a:lnTo>
                  <a:lnTo>
                    <a:pt x="359663" y="32893"/>
                  </a:lnTo>
                  <a:lnTo>
                    <a:pt x="359663" y="0"/>
                  </a:lnTo>
                  <a:close/>
                </a:path>
                <a:path w="360045" h="264160">
                  <a:moveTo>
                    <a:pt x="359663" y="32893"/>
                  </a:moveTo>
                  <a:lnTo>
                    <a:pt x="80899" y="32893"/>
                  </a:lnTo>
                  <a:lnTo>
                    <a:pt x="278638" y="131825"/>
                  </a:lnTo>
                  <a:lnTo>
                    <a:pt x="80899" y="230631"/>
                  </a:lnTo>
                  <a:lnTo>
                    <a:pt x="359663" y="230631"/>
                  </a:lnTo>
                  <a:lnTo>
                    <a:pt x="359663" y="32893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72077" y="5100192"/>
              <a:ext cx="222885" cy="222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03751" y="5079872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1"/>
                  </a:moveTo>
                  <a:lnTo>
                    <a:pt x="359663" y="263651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92470" y="2709290"/>
              <a:ext cx="0" cy="3569335"/>
            </a:xfrm>
            <a:custGeom>
              <a:avLst/>
              <a:gdLst/>
              <a:ahLst/>
              <a:cxnLst/>
              <a:rect l="l" t="t" r="r" b="b"/>
              <a:pathLst>
                <a:path h="3569335">
                  <a:moveTo>
                    <a:pt x="0" y="0"/>
                  </a:moveTo>
                  <a:lnTo>
                    <a:pt x="0" y="3569335"/>
                  </a:lnTo>
                </a:path>
              </a:pathLst>
            </a:custGeom>
            <a:ln w="1905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04513" y="5799963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359663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359663" y="263652"/>
                  </a:lnTo>
                  <a:lnTo>
                    <a:pt x="359663" y="230695"/>
                  </a:lnTo>
                  <a:lnTo>
                    <a:pt x="80899" y="230695"/>
                  </a:lnTo>
                  <a:lnTo>
                    <a:pt x="80899" y="32956"/>
                  </a:lnTo>
                  <a:lnTo>
                    <a:pt x="359663" y="32956"/>
                  </a:lnTo>
                  <a:lnTo>
                    <a:pt x="359663" y="0"/>
                  </a:lnTo>
                  <a:close/>
                </a:path>
                <a:path w="360045" h="264160">
                  <a:moveTo>
                    <a:pt x="359663" y="32956"/>
                  </a:moveTo>
                  <a:lnTo>
                    <a:pt x="80899" y="32956"/>
                  </a:lnTo>
                  <a:lnTo>
                    <a:pt x="278638" y="131825"/>
                  </a:lnTo>
                  <a:lnTo>
                    <a:pt x="80899" y="230695"/>
                  </a:lnTo>
                  <a:lnTo>
                    <a:pt x="359663" y="230695"/>
                  </a:lnTo>
                  <a:lnTo>
                    <a:pt x="359663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72839" y="5820346"/>
              <a:ext cx="222885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04513" y="5799963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60">
                  <a:moveTo>
                    <a:pt x="0" y="263652"/>
                  </a:moveTo>
                  <a:lnTo>
                    <a:pt x="359663" y="263652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835401" y="914400"/>
            <a:ext cx="39598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solidFill>
                  <a:srgbClr val="001F5F"/>
                </a:solidFill>
                <a:latin typeface="Carlito"/>
                <a:cs typeface="Carlito"/>
              </a:rPr>
              <a:t>Prove</a:t>
            </a:r>
            <a:r>
              <a:rPr sz="4400" spc="-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4400" spc="10" dirty="0">
                <a:solidFill>
                  <a:srgbClr val="001F5F"/>
                </a:solidFill>
                <a:latin typeface="Carlito"/>
                <a:cs typeface="Carlito"/>
              </a:rPr>
              <a:t>CO-TT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0600" y="2601532"/>
            <a:ext cx="2863945" cy="33028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5240" algn="r">
              <a:lnSpc>
                <a:spcPct val="100000"/>
              </a:lnSpc>
              <a:spcBef>
                <a:spcPts val="95"/>
              </a:spcBef>
            </a:pPr>
            <a:r>
              <a:rPr sz="2000" b="1" spc="-10" dirty="0" err="1">
                <a:solidFill>
                  <a:srgbClr val="1F487C"/>
                </a:solidFill>
                <a:latin typeface="Carlito"/>
                <a:cs typeface="Carlito"/>
              </a:rPr>
              <a:t>Aspetti</a:t>
            </a:r>
            <a:r>
              <a:rPr sz="2000" b="1" spc="-7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0" dirty="0" err="1" smtClean="0">
                <a:solidFill>
                  <a:srgbClr val="1F487C"/>
                </a:solidFill>
                <a:latin typeface="Carlito"/>
                <a:cs typeface="Carlito"/>
              </a:rPr>
              <a:t>teorici</a:t>
            </a:r>
            <a:endParaRPr lang="it-IT" sz="2000" dirty="0">
              <a:latin typeface="Carlito"/>
              <a:cs typeface="Carlito"/>
            </a:endParaRPr>
          </a:p>
          <a:p>
            <a:pPr marR="15240" algn="r">
              <a:lnSpc>
                <a:spcPct val="100000"/>
              </a:lnSpc>
              <a:spcBef>
                <a:spcPts val="95"/>
              </a:spcBef>
            </a:pPr>
            <a:endParaRPr lang="it-IT" sz="2000" b="1" spc="-5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R="15240" algn="r">
              <a:lnSpc>
                <a:spcPct val="100000"/>
              </a:lnSpc>
              <a:spcBef>
                <a:spcPts val="95"/>
              </a:spcBef>
            </a:pPr>
            <a:r>
              <a:rPr sz="2000" b="1" spc="-55" dirty="0" smtClean="0">
                <a:solidFill>
                  <a:srgbClr val="1F487C"/>
                </a:solidFill>
                <a:latin typeface="Carlito"/>
                <a:cs typeface="Carlito"/>
              </a:rPr>
              <a:t>Test</a:t>
            </a:r>
            <a:r>
              <a:rPr sz="2000" b="1" spc="-70" dirty="0" smtClean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rlito"/>
                <a:cs typeface="Carlito"/>
              </a:rPr>
              <a:t>pre-post </a:t>
            </a: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endParaRPr lang="it-IT" sz="20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R="15240" algn="r">
              <a:lnSpc>
                <a:spcPct val="100000"/>
              </a:lnSpc>
              <a:spcBef>
                <a:spcPts val="95"/>
              </a:spcBef>
            </a:pPr>
            <a:endParaRPr lang="it-IT" sz="20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R="15240" algn="r">
              <a:lnSpc>
                <a:spcPct val="100000"/>
              </a:lnSpc>
              <a:spcBef>
                <a:spcPts val="95"/>
              </a:spcBef>
            </a:pPr>
            <a:endParaRPr lang="it-IT" sz="20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R="15240" algn="r">
              <a:lnSpc>
                <a:spcPct val="100000"/>
              </a:lnSpc>
              <a:spcBef>
                <a:spcPts val="95"/>
              </a:spcBef>
            </a:pPr>
            <a:r>
              <a:rPr sz="2000" b="1" spc="-5" dirty="0" err="1" smtClean="0">
                <a:solidFill>
                  <a:srgbClr val="1F487C"/>
                </a:solidFill>
                <a:latin typeface="Carlito"/>
                <a:cs typeface="Carlito"/>
              </a:rPr>
              <a:t>Memoria</a:t>
            </a:r>
            <a:r>
              <a:rPr sz="2000" b="1" spc="-35" dirty="0" smtClean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di</a:t>
            </a:r>
            <a:r>
              <a:rPr sz="2000" b="1" spc="-40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15" dirty="0" err="1">
                <a:solidFill>
                  <a:srgbClr val="1F487C"/>
                </a:solidFill>
                <a:latin typeface="Carlito"/>
                <a:cs typeface="Carlito"/>
              </a:rPr>
              <a:t>lavoro</a:t>
            </a:r>
            <a:r>
              <a:rPr sz="2000" b="1" spc="-1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 </a:t>
            </a:r>
            <a:endParaRPr lang="it-IT" sz="20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R="15240" algn="r">
              <a:lnSpc>
                <a:spcPct val="100000"/>
              </a:lnSpc>
              <a:spcBef>
                <a:spcPts val="95"/>
              </a:spcBef>
            </a:pPr>
            <a:endParaRPr lang="it-IT" sz="2000" b="1" spc="-5" dirty="0">
              <a:solidFill>
                <a:srgbClr val="1F487C"/>
              </a:solidFill>
              <a:latin typeface="Carlito"/>
              <a:cs typeface="Carlito"/>
            </a:endParaRPr>
          </a:p>
          <a:p>
            <a:pPr marR="15240" algn="r">
              <a:lnSpc>
                <a:spcPct val="100000"/>
              </a:lnSpc>
              <a:spcBef>
                <a:spcPts val="95"/>
              </a:spcBef>
            </a:pPr>
            <a:r>
              <a:rPr sz="2000" b="1" spc="-10" dirty="0" err="1" smtClean="0">
                <a:solidFill>
                  <a:srgbClr val="1F487C"/>
                </a:solidFill>
                <a:latin typeface="Carlito"/>
                <a:cs typeface="Carlito"/>
              </a:rPr>
              <a:t>Colle</a:t>
            </a:r>
            <a:r>
              <a:rPr sz="2000" b="1" spc="-40" dirty="0" err="1" smtClean="0">
                <a:solidFill>
                  <a:srgbClr val="1F487C"/>
                </a:solidFill>
                <a:latin typeface="Carlito"/>
                <a:cs typeface="Carlito"/>
              </a:rPr>
              <a:t>g</a:t>
            </a:r>
            <a:r>
              <a:rPr sz="2000" b="1" spc="-5" dirty="0" err="1" smtClean="0">
                <a:solidFill>
                  <a:srgbClr val="1F487C"/>
                </a:solidFill>
                <a:latin typeface="Carlito"/>
                <a:cs typeface="Carlito"/>
              </a:rPr>
              <a:t>ame</a:t>
            </a:r>
            <a:r>
              <a:rPr sz="2000" b="1" spc="-25" dirty="0" err="1" smtClean="0">
                <a:solidFill>
                  <a:srgbClr val="1F487C"/>
                </a:solidFill>
                <a:latin typeface="Carlito"/>
                <a:cs typeface="Carlito"/>
              </a:rPr>
              <a:t>n</a:t>
            </a:r>
            <a:r>
              <a:rPr sz="2000" b="1" spc="-5" dirty="0" err="1" smtClean="0">
                <a:solidFill>
                  <a:srgbClr val="1F487C"/>
                </a:solidFill>
                <a:latin typeface="Carlito"/>
                <a:cs typeface="Carlito"/>
              </a:rPr>
              <a:t>ti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Carlito"/>
              <a:cs typeface="Carlito"/>
            </a:endParaRPr>
          </a:p>
          <a:p>
            <a:pPr marR="22225" algn="r">
              <a:lnSpc>
                <a:spcPct val="100000"/>
              </a:lnSpc>
            </a:pP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M</a:t>
            </a:r>
            <a:r>
              <a:rPr sz="2000" b="1" spc="-15" dirty="0">
                <a:solidFill>
                  <a:srgbClr val="1F487C"/>
                </a:solidFill>
                <a:latin typeface="Carlito"/>
                <a:cs typeface="Carlito"/>
              </a:rPr>
              <a:t>e</a:t>
            </a:r>
            <a:r>
              <a:rPr sz="2000" b="1" spc="-30" dirty="0">
                <a:solidFill>
                  <a:srgbClr val="1F487C"/>
                </a:solidFill>
                <a:latin typeface="Carlito"/>
                <a:cs typeface="Carlito"/>
              </a:rPr>
              <a:t>t</a:t>
            </a: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a</a:t>
            </a:r>
            <a:r>
              <a:rPr sz="2000" b="1" spc="-25" dirty="0">
                <a:solidFill>
                  <a:srgbClr val="1F487C"/>
                </a:solidFill>
                <a:latin typeface="Carlito"/>
                <a:cs typeface="Carlito"/>
              </a:rPr>
              <a:t>c</a:t>
            </a:r>
            <a:r>
              <a:rPr sz="2000" b="1" spc="-5" dirty="0">
                <a:solidFill>
                  <a:srgbClr val="1F487C"/>
                </a:solidFill>
                <a:latin typeface="Carlito"/>
                <a:cs typeface="Carlito"/>
              </a:rPr>
              <a:t>ognizione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484107" y="0"/>
            <a:ext cx="673100" cy="673100"/>
            <a:chOff x="8484107" y="0"/>
            <a:chExt cx="673100" cy="673100"/>
          </a:xfrm>
        </p:grpSpPr>
        <p:sp>
          <p:nvSpPr>
            <p:cNvPr id="23" name="object 23"/>
            <p:cNvSpPr/>
            <p:nvPr/>
          </p:nvSpPr>
          <p:spPr>
            <a:xfrm>
              <a:off x="8496680" y="381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6477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6680" y="381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647700"/>
                  </a:moveTo>
                  <a:lnTo>
                    <a:pt x="647700" y="647700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509254" y="159765"/>
            <a:ext cx="63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esci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51753" y="2849117"/>
            <a:ext cx="2340113" cy="3217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3/12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95400" y="105155"/>
            <a:ext cx="568312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solidFill>
                  <a:srgbClr val="FFFFFF"/>
                </a:solidFill>
                <a:latin typeface="Carlito"/>
                <a:cs typeface="Carlito"/>
              </a:rPr>
              <a:t>Prova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CO-TT di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comprensione </a:t>
            </a:r>
            <a:r>
              <a:rPr sz="2200" b="1" spc="-20" dirty="0">
                <a:solidFill>
                  <a:srgbClr val="FFFFFF"/>
                </a:solidFill>
                <a:latin typeface="Carlito"/>
                <a:cs typeface="Carlito"/>
              </a:rPr>
              <a:t>testo</a:t>
            </a:r>
            <a:r>
              <a:rPr sz="2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rlito"/>
                <a:cs typeface="Carlito"/>
              </a:rPr>
              <a:t>orale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6516" y="1125092"/>
            <a:ext cx="8448040" cy="0"/>
          </a:xfrm>
          <a:custGeom>
            <a:avLst/>
            <a:gdLst/>
            <a:ahLst/>
            <a:cxnLst/>
            <a:rect l="l" t="t" r="r" b="b"/>
            <a:pathLst>
              <a:path w="8448040">
                <a:moveTo>
                  <a:pt x="0" y="0"/>
                </a:moveTo>
                <a:lnTo>
                  <a:pt x="8447532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6201" y="1157223"/>
            <a:ext cx="18431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dirty="0">
                <a:solidFill>
                  <a:srgbClr val="001F5F"/>
                </a:solidFill>
                <a:latin typeface="Carlito"/>
                <a:cs typeface="Carlito"/>
              </a:rPr>
              <a:t>ind</a:t>
            </a:r>
            <a:r>
              <a:rPr sz="2700" b="0" spc="-10" dirty="0">
                <a:solidFill>
                  <a:srgbClr val="001F5F"/>
                </a:solidFill>
                <a:latin typeface="Carlito"/>
                <a:cs typeface="Carlito"/>
              </a:rPr>
              <a:t>i</a:t>
            </a:r>
            <a:r>
              <a:rPr sz="2700" b="0" spc="-30" dirty="0">
                <a:solidFill>
                  <a:srgbClr val="001F5F"/>
                </a:solidFill>
                <a:latin typeface="Carlito"/>
                <a:cs typeface="Carlito"/>
              </a:rPr>
              <a:t>c</a:t>
            </a:r>
            <a:r>
              <a:rPr sz="2700" b="0" dirty="0">
                <a:solidFill>
                  <a:srgbClr val="001F5F"/>
                </a:solidFill>
                <a:latin typeface="Carlito"/>
                <a:cs typeface="Carlito"/>
              </a:rPr>
              <a:t>azioni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15870" y="2464689"/>
            <a:ext cx="6758305" cy="0"/>
          </a:xfrm>
          <a:custGeom>
            <a:avLst/>
            <a:gdLst/>
            <a:ahLst/>
            <a:cxnLst/>
            <a:rect l="l" t="t" r="r" b="b"/>
            <a:pathLst>
              <a:path w="6758305">
                <a:moveTo>
                  <a:pt x="0" y="0"/>
                </a:moveTo>
                <a:lnTo>
                  <a:pt x="6758178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5870" y="4270628"/>
            <a:ext cx="6758305" cy="0"/>
          </a:xfrm>
          <a:custGeom>
            <a:avLst/>
            <a:gdLst/>
            <a:ahLst/>
            <a:cxnLst/>
            <a:rect l="l" t="t" r="r" b="b"/>
            <a:pathLst>
              <a:path w="6758305">
                <a:moveTo>
                  <a:pt x="0" y="0"/>
                </a:moveTo>
                <a:lnTo>
                  <a:pt x="6758178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52601" y="1239266"/>
            <a:ext cx="6847204" cy="45993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50"/>
              </a:spcBef>
            </a:pP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5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prove </a:t>
            </a:r>
            <a:r>
              <a:rPr sz="25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sono </a:t>
            </a:r>
            <a:r>
              <a:rPr sz="25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diversificate </a:t>
            </a:r>
            <a:r>
              <a:rPr sz="25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per </a:t>
            </a:r>
            <a:r>
              <a:rPr sz="25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età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vanno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dalla  </a:t>
            </a:r>
            <a:r>
              <a:rPr sz="2500" dirty="0">
                <a:solidFill>
                  <a:srgbClr val="FF0000"/>
                </a:solidFill>
                <a:latin typeface="Carlito"/>
                <a:cs typeface="Carlito"/>
              </a:rPr>
              <a:t>classe 3^ </a:t>
            </a:r>
            <a:r>
              <a:rPr sz="2500" spc="-5" dirty="0">
                <a:solidFill>
                  <a:srgbClr val="FF0000"/>
                </a:solidFill>
                <a:latin typeface="Carlito"/>
                <a:cs typeface="Carlito"/>
              </a:rPr>
              <a:t>della </a:t>
            </a:r>
            <a:r>
              <a:rPr sz="2500" dirty="0">
                <a:solidFill>
                  <a:srgbClr val="FF0000"/>
                </a:solidFill>
                <a:latin typeface="Carlito"/>
                <a:cs typeface="Carlito"/>
              </a:rPr>
              <a:t>scuola Primaria alla </a:t>
            </a:r>
            <a:r>
              <a:rPr sz="2500" spc="-5" dirty="0">
                <a:solidFill>
                  <a:srgbClr val="FF0000"/>
                </a:solidFill>
                <a:latin typeface="Carlito"/>
                <a:cs typeface="Carlito"/>
              </a:rPr>
              <a:t>classe </a:t>
            </a:r>
            <a:r>
              <a:rPr sz="2500" dirty="0">
                <a:solidFill>
                  <a:srgbClr val="FF0000"/>
                </a:solidFill>
                <a:latin typeface="Carlito"/>
                <a:cs typeface="Carlito"/>
              </a:rPr>
              <a:t>3^ </a:t>
            </a:r>
            <a:r>
              <a:rPr sz="2500" spc="-5" dirty="0">
                <a:solidFill>
                  <a:srgbClr val="FF0000"/>
                </a:solidFill>
                <a:latin typeface="Carlito"/>
                <a:cs typeface="Carlito"/>
              </a:rPr>
              <a:t>della  scuola </a:t>
            </a:r>
            <a:r>
              <a:rPr sz="2500" spc="-10" dirty="0">
                <a:solidFill>
                  <a:srgbClr val="FF0000"/>
                </a:solidFill>
                <a:latin typeface="Carlito"/>
                <a:cs typeface="Carlito"/>
              </a:rPr>
              <a:t>secondaria </a:t>
            </a:r>
            <a:r>
              <a:rPr sz="2500" spc="-5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2500" dirty="0">
                <a:solidFill>
                  <a:srgbClr val="FF0000"/>
                </a:solidFill>
                <a:latin typeface="Carlito"/>
                <a:cs typeface="Carlito"/>
              </a:rPr>
              <a:t>I </a:t>
            </a:r>
            <a:r>
              <a:rPr sz="2500" spc="-15" dirty="0">
                <a:solidFill>
                  <a:srgbClr val="FF0000"/>
                </a:solidFill>
                <a:latin typeface="Carlito"/>
                <a:cs typeface="Carlito"/>
              </a:rPr>
              <a:t>grado</a:t>
            </a:r>
            <a:endParaRPr sz="25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Carlito"/>
              <a:cs typeface="Carlito"/>
            </a:endParaRPr>
          </a:p>
          <a:p>
            <a:pPr marL="12700" marR="438150">
              <a:lnSpc>
                <a:spcPct val="91600"/>
              </a:lnSpc>
            </a:pP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500" spc="-25" dirty="0">
                <a:solidFill>
                  <a:srgbClr val="FF0000"/>
                </a:solidFill>
                <a:latin typeface="Carlito"/>
                <a:cs typeface="Carlito"/>
              </a:rPr>
              <a:t>prova </a:t>
            </a:r>
            <a:r>
              <a:rPr sz="2500" spc="-5" dirty="0">
                <a:solidFill>
                  <a:srgbClr val="FF0000"/>
                </a:solidFill>
                <a:latin typeface="Carlito"/>
                <a:cs typeface="Carlito"/>
              </a:rPr>
              <a:t>«Mauritius» </a:t>
            </a:r>
            <a:r>
              <a:rPr sz="2500" dirty="0">
                <a:solidFill>
                  <a:srgbClr val="FF0000"/>
                </a:solidFill>
                <a:latin typeface="Carlito"/>
                <a:cs typeface="Carlito"/>
              </a:rPr>
              <a:t>è </a:t>
            </a:r>
            <a:r>
              <a:rPr sz="2500" spc="-5" dirty="0">
                <a:solidFill>
                  <a:srgbClr val="FF0000"/>
                </a:solidFill>
                <a:latin typeface="Carlito"/>
                <a:cs typeface="Carlito"/>
              </a:rPr>
              <a:t>una video-lezione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del  </a:t>
            </a:r>
            <a:r>
              <a:rPr sz="2500" spc="-50" dirty="0">
                <a:solidFill>
                  <a:srgbClr val="001F5F"/>
                </a:solidFill>
                <a:latin typeface="Carlito"/>
                <a:cs typeface="Carlito"/>
              </a:rPr>
              <a:t>prof.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Cornoldi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si può </a:t>
            </a:r>
            <a:r>
              <a:rPr sz="2500" spc="-15" dirty="0">
                <a:solidFill>
                  <a:srgbClr val="001F5F"/>
                </a:solidFill>
                <a:latin typeface="Carlito"/>
                <a:cs typeface="Carlito"/>
              </a:rPr>
              <a:t>somministrare  indifferentemente </a:t>
            </a:r>
            <a:r>
              <a:rPr sz="25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 </a:t>
            </a:r>
            <a:r>
              <a:rPr sz="25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qualsiasi </a:t>
            </a:r>
            <a:r>
              <a:rPr sz="25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classe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(dati 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normativi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500" spc="-15" dirty="0">
                <a:solidFill>
                  <a:srgbClr val="001F5F"/>
                </a:solidFill>
                <a:latin typeface="Carlito"/>
                <a:cs typeface="Carlito"/>
              </a:rPr>
              <a:t>tutte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età)</a:t>
            </a:r>
            <a:r>
              <a:rPr sz="2500" spc="-1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5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500" spc="-25" dirty="0">
                <a:solidFill>
                  <a:srgbClr val="001F5F"/>
                </a:solidFill>
                <a:latin typeface="Carlito"/>
                <a:cs typeface="Carlito"/>
              </a:rPr>
              <a:t>prova</a:t>
            </a:r>
            <a:r>
              <a:rPr sz="25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Carlito"/>
                <a:cs typeface="Carlito"/>
              </a:rPr>
              <a:t>trasversale</a:t>
            </a:r>
            <a:endParaRPr sz="25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Carlito"/>
              <a:cs typeface="Carlito"/>
            </a:endParaRPr>
          </a:p>
          <a:p>
            <a:pPr marL="12700" marR="12065">
              <a:lnSpc>
                <a:spcPct val="91500"/>
              </a:lnSpc>
            </a:pP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500" b="1" spc="-5" dirty="0">
                <a:solidFill>
                  <a:srgbClr val="FF0000"/>
                </a:solidFill>
                <a:latin typeface="Carlito"/>
                <a:cs typeface="Carlito"/>
              </a:rPr>
              <a:t>campione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è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abbastanza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ampio: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2500" spc="-20" dirty="0">
                <a:solidFill>
                  <a:srgbClr val="FF0000"/>
                </a:solidFill>
                <a:latin typeface="Carlito"/>
                <a:cs typeface="Carlito"/>
              </a:rPr>
              <a:t>range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500" spc="-25" dirty="0">
                <a:solidFill>
                  <a:srgbClr val="001F5F"/>
                </a:solidFill>
                <a:latin typeface="Carlito"/>
                <a:cs typeface="Carlito"/>
              </a:rPr>
              <a:t>va 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da un </a:t>
            </a:r>
            <a:r>
              <a:rPr sz="25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minimo </a:t>
            </a:r>
            <a:r>
              <a:rPr sz="25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di </a:t>
            </a:r>
            <a:r>
              <a:rPr sz="25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460 alunni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(classe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3^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scuola  Primaria)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ad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25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massimo </a:t>
            </a:r>
            <a:r>
              <a:rPr sz="25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di 950 </a:t>
            </a:r>
            <a:r>
              <a:rPr sz="25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alunni</a:t>
            </a:r>
            <a:r>
              <a:rPr sz="25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(classe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5^ 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scuola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Primaria)</a:t>
            </a:r>
            <a:endParaRPr sz="2500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15870" y="6077330"/>
            <a:ext cx="6758305" cy="0"/>
          </a:xfrm>
          <a:custGeom>
            <a:avLst/>
            <a:gdLst/>
            <a:ahLst/>
            <a:cxnLst/>
            <a:rect l="l" t="t" r="r" b="b"/>
            <a:pathLst>
              <a:path w="6758305">
                <a:moveTo>
                  <a:pt x="0" y="0"/>
                </a:moveTo>
                <a:lnTo>
                  <a:pt x="6758178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4/12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947038" y="-16444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47800" y="89379"/>
            <a:ext cx="575932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solidFill>
                  <a:srgbClr val="FFFFFF"/>
                </a:solidFill>
                <a:latin typeface="Carlito"/>
                <a:cs typeface="Carlito"/>
              </a:rPr>
              <a:t>Prova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CO-TT di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comprensione </a:t>
            </a:r>
            <a:r>
              <a:rPr sz="2200" b="1" spc="-20" dirty="0">
                <a:solidFill>
                  <a:srgbClr val="FFFFFF"/>
                </a:solidFill>
                <a:latin typeface="Carlito"/>
                <a:cs typeface="Carlito"/>
              </a:rPr>
              <a:t>testo</a:t>
            </a:r>
            <a:r>
              <a:rPr sz="2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rlito"/>
                <a:cs typeface="Carlito"/>
              </a:rPr>
              <a:t>orale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6516" y="1125092"/>
            <a:ext cx="8448040" cy="0"/>
          </a:xfrm>
          <a:custGeom>
            <a:avLst/>
            <a:gdLst/>
            <a:ahLst/>
            <a:cxnLst/>
            <a:rect l="l" t="t" r="r" b="b"/>
            <a:pathLst>
              <a:path w="8448040">
                <a:moveTo>
                  <a:pt x="0" y="0"/>
                </a:moveTo>
                <a:lnTo>
                  <a:pt x="8447532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6201" y="1157223"/>
            <a:ext cx="18431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dirty="0">
                <a:solidFill>
                  <a:srgbClr val="001F5F"/>
                </a:solidFill>
                <a:latin typeface="Carlito"/>
                <a:cs typeface="Carlito"/>
              </a:rPr>
              <a:t>ind</a:t>
            </a:r>
            <a:r>
              <a:rPr sz="2700" b="0" spc="-10" dirty="0">
                <a:solidFill>
                  <a:srgbClr val="001F5F"/>
                </a:solidFill>
                <a:latin typeface="Carlito"/>
                <a:cs typeface="Carlito"/>
              </a:rPr>
              <a:t>i</a:t>
            </a:r>
            <a:r>
              <a:rPr sz="2700" b="0" spc="-30" dirty="0">
                <a:solidFill>
                  <a:srgbClr val="001F5F"/>
                </a:solidFill>
                <a:latin typeface="Carlito"/>
                <a:cs typeface="Carlito"/>
              </a:rPr>
              <a:t>c</a:t>
            </a:r>
            <a:r>
              <a:rPr sz="2700" b="0" dirty="0">
                <a:solidFill>
                  <a:srgbClr val="001F5F"/>
                </a:solidFill>
                <a:latin typeface="Carlito"/>
                <a:cs typeface="Carlito"/>
              </a:rPr>
              <a:t>azioni</a:t>
            </a:r>
            <a:endParaRPr sz="2700" dirty="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15870" y="4144898"/>
            <a:ext cx="6758305" cy="0"/>
          </a:xfrm>
          <a:custGeom>
            <a:avLst/>
            <a:gdLst/>
            <a:ahLst/>
            <a:cxnLst/>
            <a:rect l="l" t="t" r="r" b="b"/>
            <a:pathLst>
              <a:path w="6758305">
                <a:moveTo>
                  <a:pt x="0" y="0"/>
                </a:moveTo>
                <a:lnTo>
                  <a:pt x="6758178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28801" y="1147114"/>
            <a:ext cx="6708774" cy="4759636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500" b="1" dirty="0">
                <a:solidFill>
                  <a:srgbClr val="FF0000"/>
                </a:solidFill>
                <a:latin typeface="Carlito"/>
                <a:cs typeface="Carlito"/>
              </a:rPr>
              <a:t>RI </a:t>
            </a:r>
            <a:r>
              <a:rPr sz="2500" b="1" spc="-10" dirty="0">
                <a:solidFill>
                  <a:srgbClr val="FF0000"/>
                </a:solidFill>
                <a:latin typeface="Carlito"/>
                <a:cs typeface="Carlito"/>
              </a:rPr>
              <a:t>(Richiesta </a:t>
            </a:r>
            <a:r>
              <a:rPr sz="2500" b="1" spc="-15" dirty="0">
                <a:solidFill>
                  <a:srgbClr val="FF0000"/>
                </a:solidFill>
                <a:latin typeface="Carlito"/>
                <a:cs typeface="Carlito"/>
              </a:rPr>
              <a:t>Intervento)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&lt;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10°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percentile</a:t>
            </a:r>
            <a:endParaRPr sz="25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500" b="1" dirty="0">
                <a:solidFill>
                  <a:srgbClr val="FF0000"/>
                </a:solidFill>
                <a:latin typeface="Carlito"/>
                <a:cs typeface="Carlito"/>
              </a:rPr>
              <a:t>AS </a:t>
            </a:r>
            <a:r>
              <a:rPr sz="2500" b="1" spc="-5" dirty="0">
                <a:solidFill>
                  <a:srgbClr val="FF0000"/>
                </a:solidFill>
                <a:latin typeface="Carlito"/>
                <a:cs typeface="Carlito"/>
              </a:rPr>
              <a:t>(Abilità </a:t>
            </a:r>
            <a:r>
              <a:rPr sz="2500" b="1" dirty="0">
                <a:solidFill>
                  <a:srgbClr val="FF0000"/>
                </a:solidFill>
                <a:latin typeface="Carlito"/>
                <a:cs typeface="Carlito"/>
              </a:rPr>
              <a:t>da </a:t>
            </a:r>
            <a:r>
              <a:rPr sz="2500" b="1" spc="-15" dirty="0">
                <a:solidFill>
                  <a:srgbClr val="FF0000"/>
                </a:solidFill>
                <a:latin typeface="Carlito"/>
                <a:cs typeface="Carlito"/>
              </a:rPr>
              <a:t>Sostenere) </a:t>
            </a:r>
            <a:r>
              <a:rPr sz="2500" spc="-20" dirty="0">
                <a:solidFill>
                  <a:srgbClr val="001F5F"/>
                </a:solidFill>
                <a:latin typeface="Carlito"/>
                <a:cs typeface="Carlito"/>
              </a:rPr>
              <a:t>tra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11°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39°</a:t>
            </a:r>
            <a:r>
              <a:rPr sz="2500" spc="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percentile</a:t>
            </a:r>
            <a:endParaRPr sz="2500" dirty="0">
              <a:latin typeface="Carlito"/>
              <a:cs typeface="Carlito"/>
            </a:endParaRPr>
          </a:p>
          <a:p>
            <a:pPr marL="12700" marR="684530">
              <a:lnSpc>
                <a:spcPts val="2740"/>
              </a:lnSpc>
              <a:spcBef>
                <a:spcPts val="1125"/>
              </a:spcBef>
            </a:pPr>
            <a:r>
              <a:rPr sz="25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PS </a:t>
            </a:r>
            <a:r>
              <a:rPr sz="25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(Prestazione Sufficiente) </a:t>
            </a:r>
            <a:r>
              <a:rPr sz="2500" spc="-20" dirty="0">
                <a:solidFill>
                  <a:srgbClr val="001F5F"/>
                </a:solidFill>
                <a:latin typeface="Carlito"/>
                <a:cs typeface="Carlito"/>
              </a:rPr>
              <a:t>tra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40°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e il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69° 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percentile</a:t>
            </a:r>
            <a:endParaRPr sz="2500" dirty="0">
              <a:latin typeface="Carlito"/>
              <a:cs typeface="Carlito"/>
            </a:endParaRPr>
          </a:p>
          <a:p>
            <a:pPr marL="12700" marR="65405">
              <a:lnSpc>
                <a:spcPts val="2750"/>
              </a:lnSpc>
              <a:spcBef>
                <a:spcPts val="1070"/>
              </a:spcBef>
            </a:pPr>
            <a:r>
              <a:rPr sz="25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CCR (Criterio </a:t>
            </a:r>
            <a:r>
              <a:rPr sz="25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Completamente </a:t>
            </a:r>
            <a:r>
              <a:rPr sz="25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Raggiunto)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dal 70° 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percentile</a:t>
            </a:r>
            <a:endParaRPr sz="25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500" dirty="0">
              <a:latin typeface="Carlito"/>
              <a:cs typeface="Carlito"/>
            </a:endParaRPr>
          </a:p>
          <a:p>
            <a:pPr marL="12700" marR="57150">
              <a:lnSpc>
                <a:spcPts val="2750"/>
              </a:lnSpc>
              <a:spcBef>
                <a:spcPts val="1800"/>
              </a:spcBef>
            </a:pPr>
            <a:r>
              <a:rPr sz="2500" spc="-50" dirty="0">
                <a:solidFill>
                  <a:srgbClr val="001F5F"/>
                </a:solidFill>
                <a:latin typeface="Carlito"/>
                <a:cs typeface="Carlito"/>
              </a:rPr>
              <a:t>Tutte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500" spc="-20" dirty="0">
                <a:solidFill>
                  <a:srgbClr val="001F5F"/>
                </a:solidFill>
                <a:latin typeface="Carlito"/>
                <a:cs typeface="Carlito"/>
              </a:rPr>
              <a:t>prove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sono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costituite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da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12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item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scelta 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multipla meno la </a:t>
            </a:r>
            <a:r>
              <a:rPr sz="2500" spc="-25" dirty="0">
                <a:solidFill>
                  <a:srgbClr val="001F5F"/>
                </a:solidFill>
                <a:latin typeface="Carlito"/>
                <a:cs typeface="Carlito"/>
              </a:rPr>
              <a:t>prova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«Mauritius»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che è 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costituita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da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15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 item</a:t>
            </a:r>
            <a:endParaRPr sz="2500" dirty="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15870" y="5968365"/>
            <a:ext cx="6758305" cy="0"/>
          </a:xfrm>
          <a:custGeom>
            <a:avLst/>
            <a:gdLst/>
            <a:ahLst/>
            <a:cxnLst/>
            <a:rect l="l" t="t" r="r" b="b"/>
            <a:pathLst>
              <a:path w="6758305">
                <a:moveTo>
                  <a:pt x="0" y="0"/>
                </a:moveTo>
                <a:lnTo>
                  <a:pt x="6758178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5/12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24000" y="105155"/>
            <a:ext cx="545452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solidFill>
                  <a:srgbClr val="FFFFFF"/>
                </a:solidFill>
                <a:latin typeface="Carlito"/>
                <a:cs typeface="Carlito"/>
              </a:rPr>
              <a:t>Prova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CO-TT di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comprensione </a:t>
            </a:r>
            <a:r>
              <a:rPr sz="2200" b="1" spc="-20" dirty="0">
                <a:solidFill>
                  <a:srgbClr val="FFFFFF"/>
                </a:solidFill>
                <a:latin typeface="Carlito"/>
                <a:cs typeface="Carlito"/>
              </a:rPr>
              <a:t>testo</a:t>
            </a:r>
            <a:r>
              <a:rPr sz="2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rlito"/>
                <a:cs typeface="Carlito"/>
              </a:rPr>
              <a:t>orale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6516" y="984122"/>
            <a:ext cx="8444865" cy="0"/>
          </a:xfrm>
          <a:custGeom>
            <a:avLst/>
            <a:gdLst/>
            <a:ahLst/>
            <a:cxnLst/>
            <a:rect l="l" t="t" r="r" b="b"/>
            <a:pathLst>
              <a:path w="8444865">
                <a:moveTo>
                  <a:pt x="0" y="0"/>
                </a:moveTo>
                <a:lnTo>
                  <a:pt x="8444484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0207" y="1138174"/>
            <a:ext cx="17600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1F5F"/>
                </a:solidFill>
                <a:latin typeface="Carlito"/>
                <a:cs typeface="Carlito"/>
              </a:rPr>
              <a:t>somministrazione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1898" y="1016000"/>
            <a:ext cx="6325235" cy="8134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960"/>
              </a:lnSpc>
              <a:spcBef>
                <a:spcPts val="430"/>
              </a:spcBef>
            </a:pP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700" b="1" spc="-145" dirty="0">
                <a:solidFill>
                  <a:srgbClr val="001F5F"/>
                </a:solidFill>
                <a:latin typeface="Trebuchet MS"/>
                <a:cs typeface="Trebuchet MS"/>
              </a:rPr>
              <a:t>testo </a:t>
            </a:r>
            <a:r>
              <a:rPr sz="2700" b="1" spc="-170" dirty="0">
                <a:solidFill>
                  <a:srgbClr val="001F5F"/>
                </a:solidFill>
                <a:latin typeface="Trebuchet MS"/>
                <a:cs typeface="Trebuchet MS"/>
              </a:rPr>
              <a:t>viene </a:t>
            </a:r>
            <a:r>
              <a:rPr sz="2700" b="1" spc="-150" dirty="0">
                <a:solidFill>
                  <a:srgbClr val="001F5F"/>
                </a:solidFill>
                <a:latin typeface="Trebuchet MS"/>
                <a:cs typeface="Trebuchet MS"/>
              </a:rPr>
              <a:t>letto dall’insegnante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700" dirty="0">
                <a:solidFill>
                  <a:srgbClr val="FF0000"/>
                </a:solidFill>
                <a:latin typeface="Carlito"/>
                <a:cs typeface="Carlito"/>
              </a:rPr>
              <a:t>NON è</a:t>
            </a:r>
            <a:r>
              <a:rPr sz="2700" spc="-2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FF0000"/>
                </a:solidFill>
                <a:latin typeface="Carlito"/>
                <a:cs typeface="Carlito"/>
              </a:rPr>
              <a:t>a  </a:t>
            </a:r>
            <a:r>
              <a:rPr sz="2700" spc="-5" dirty="0">
                <a:solidFill>
                  <a:srgbClr val="FF0000"/>
                </a:solidFill>
                <a:latin typeface="Carlito"/>
                <a:cs typeface="Carlito"/>
              </a:rPr>
              <a:t>disposizione degli</a:t>
            </a:r>
            <a:r>
              <a:rPr sz="2700" dirty="0">
                <a:solidFill>
                  <a:srgbClr val="FF0000"/>
                </a:solidFill>
                <a:latin typeface="Carlito"/>
                <a:cs typeface="Carlito"/>
              </a:rPr>
              <a:t> alunni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15108" y="2342769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15108" y="3821048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96646" y="2484882"/>
            <a:ext cx="7766914" cy="345658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960"/>
              </a:lnSpc>
              <a:spcBef>
                <a:spcPts val="430"/>
              </a:spcBef>
              <a:tabLst>
                <a:tab pos="2343785" algn="l"/>
              </a:tabLst>
            </a:pP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7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testo </a:t>
            </a:r>
            <a:r>
              <a:rPr sz="27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è </a:t>
            </a:r>
            <a:r>
              <a:rPr sz="27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sempre </a:t>
            </a:r>
            <a:r>
              <a:rPr sz="27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diviso </a:t>
            </a:r>
            <a:r>
              <a:rPr sz="27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 </a:t>
            </a:r>
            <a:r>
              <a:rPr sz="27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due </a:t>
            </a:r>
            <a:r>
              <a:rPr sz="27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parti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;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si legge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la 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prima </a:t>
            </a:r>
            <a:r>
              <a:rPr sz="2700" spc="-10" dirty="0">
                <a:solidFill>
                  <a:srgbClr val="001F5F"/>
                </a:solidFill>
                <a:latin typeface="Carlito"/>
                <a:cs typeface="Carlito"/>
              </a:rPr>
              <a:t>parte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 e</a:t>
            </a:r>
            <a:r>
              <a:rPr sz="2700" spc="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700" spc="-5" dirty="0" err="1" smtClean="0">
                <a:solidFill>
                  <a:srgbClr val="001F5F"/>
                </a:solidFill>
                <a:latin typeface="Carlito"/>
                <a:cs typeface="Carlito"/>
              </a:rPr>
              <a:t>si</a:t>
            </a:r>
            <a:r>
              <a:rPr lang="it-IT" sz="2700" spc="-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700" spc="-25" dirty="0" err="1" smtClean="0">
                <a:solidFill>
                  <a:srgbClr val="001F5F"/>
                </a:solidFill>
                <a:latin typeface="Carlito"/>
                <a:cs typeface="Carlito"/>
              </a:rPr>
              <a:t>effettua</a:t>
            </a:r>
            <a:r>
              <a:rPr sz="2700" spc="-2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700" spc="-10" dirty="0">
                <a:solidFill>
                  <a:srgbClr val="001F5F"/>
                </a:solidFill>
                <a:latin typeface="Carlito"/>
                <a:cs typeface="Carlito"/>
              </a:rPr>
              <a:t>verifica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su </a:t>
            </a:r>
            <a:r>
              <a:rPr sz="2700" spc="-15" dirty="0">
                <a:solidFill>
                  <a:srgbClr val="001F5F"/>
                </a:solidFill>
                <a:latin typeface="Carlito"/>
                <a:cs typeface="Carlito"/>
              </a:rPr>
              <a:t>questa  </a:t>
            </a:r>
            <a:r>
              <a:rPr sz="2700" spc="-10" dirty="0">
                <a:solidFill>
                  <a:srgbClr val="001F5F"/>
                </a:solidFill>
                <a:latin typeface="Carlito"/>
                <a:cs typeface="Carlito"/>
              </a:rPr>
              <a:t>parte,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poi si </a:t>
            </a:r>
            <a:r>
              <a:rPr sz="2700" spc="-10" dirty="0">
                <a:solidFill>
                  <a:srgbClr val="001F5F"/>
                </a:solidFill>
                <a:latin typeface="Carlito"/>
                <a:cs typeface="Carlito"/>
              </a:rPr>
              <a:t>procede </a:t>
            </a:r>
            <a:r>
              <a:rPr sz="2700" spc="-15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700" spc="-10" dirty="0">
                <a:solidFill>
                  <a:srgbClr val="001F5F"/>
                </a:solidFill>
                <a:latin typeface="Carlito"/>
                <a:cs typeface="Carlito"/>
              </a:rPr>
              <a:t>seconda</a:t>
            </a:r>
            <a:r>
              <a:rPr sz="2700" spc="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Carlito"/>
                <a:cs typeface="Carlito"/>
              </a:rPr>
              <a:t>parte</a:t>
            </a:r>
            <a:endParaRPr sz="2700" dirty="0">
              <a:latin typeface="Carlito"/>
              <a:cs typeface="Carlito"/>
            </a:endParaRPr>
          </a:p>
          <a:p>
            <a:pPr marL="12700">
              <a:lnSpc>
                <a:spcPts val="3100"/>
              </a:lnSpc>
              <a:spcBef>
                <a:spcPts val="2425"/>
              </a:spcBef>
            </a:pP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7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domande </a:t>
            </a:r>
            <a:r>
              <a:rPr sz="27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vengono </a:t>
            </a:r>
            <a:r>
              <a:rPr sz="27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consegnate </a:t>
            </a:r>
            <a:r>
              <a:rPr sz="27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solo</a:t>
            </a:r>
            <a:r>
              <a:rPr sz="27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7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dopo</a:t>
            </a:r>
            <a:endParaRPr sz="2700" dirty="0">
              <a:latin typeface="Carlito"/>
              <a:cs typeface="Carlito"/>
            </a:endParaRPr>
          </a:p>
          <a:p>
            <a:pPr marL="12700" marR="68580" indent="-635">
              <a:lnSpc>
                <a:spcPct val="91500"/>
              </a:lnSpc>
              <a:spcBef>
                <a:spcPts val="140"/>
              </a:spcBef>
            </a:pPr>
            <a:r>
              <a:rPr sz="2700" u="heavy" spc="-6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spc="-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l’ascolto </a:t>
            </a:r>
            <a:r>
              <a:rPr sz="2700" u="heavy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del </a:t>
            </a:r>
            <a:r>
              <a:rPr sz="2700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testo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700" spc="-180" dirty="0">
                <a:solidFill>
                  <a:srgbClr val="FF0000"/>
                </a:solidFill>
                <a:latin typeface="Arial"/>
                <a:cs typeface="Arial"/>
              </a:rPr>
              <a:t>anch’esse </a:t>
            </a:r>
            <a:r>
              <a:rPr sz="2700" spc="-130" dirty="0">
                <a:solidFill>
                  <a:srgbClr val="FF0000"/>
                </a:solidFill>
                <a:latin typeface="Arial"/>
                <a:cs typeface="Arial"/>
              </a:rPr>
              <a:t>vengono </a:t>
            </a:r>
            <a:r>
              <a:rPr sz="2700" spc="-15" dirty="0">
                <a:solidFill>
                  <a:srgbClr val="FF0000"/>
                </a:solidFill>
                <a:latin typeface="Arial"/>
                <a:cs typeface="Arial"/>
              </a:rPr>
              <a:t>lette  </a:t>
            </a:r>
            <a:r>
              <a:rPr sz="2700" spc="-90" dirty="0">
                <a:solidFill>
                  <a:srgbClr val="FF0000"/>
                </a:solidFill>
                <a:latin typeface="Arial"/>
                <a:cs typeface="Arial"/>
              </a:rPr>
              <a:t>dall’insegnante</a:t>
            </a:r>
            <a:r>
              <a:rPr sz="2700" spc="-90" dirty="0">
                <a:solidFill>
                  <a:srgbClr val="001F5F"/>
                </a:solidFill>
                <a:latin typeface="Carlito"/>
                <a:cs typeface="Carlito"/>
              </a:rPr>
              <a:t>; </a:t>
            </a:r>
            <a:r>
              <a:rPr sz="2700" spc="-15" dirty="0">
                <a:solidFill>
                  <a:srgbClr val="001F5F"/>
                </a:solidFill>
                <a:latin typeface="Carlito"/>
                <a:cs typeface="Carlito"/>
              </a:rPr>
              <a:t>questa volta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gli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alunni </a:t>
            </a:r>
            <a:r>
              <a:rPr sz="2700" spc="-15" dirty="0">
                <a:solidFill>
                  <a:srgbClr val="001F5F"/>
                </a:solidFill>
                <a:latin typeface="Carlito"/>
                <a:cs typeface="Carlito"/>
              </a:rPr>
              <a:t>però 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hanno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700" spc="-20" dirty="0">
                <a:solidFill>
                  <a:srgbClr val="001F5F"/>
                </a:solidFill>
                <a:latin typeface="Carlito"/>
                <a:cs typeface="Carlito"/>
              </a:rPr>
              <a:t>testo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delle domande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disposizione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e  le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possono anche </a:t>
            </a:r>
            <a:r>
              <a:rPr sz="2700" spc="-10" dirty="0">
                <a:solidFill>
                  <a:srgbClr val="001F5F"/>
                </a:solidFill>
                <a:latin typeface="Carlito"/>
                <a:cs typeface="Carlito"/>
              </a:rPr>
              <a:t>leggere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700" spc="-20" dirty="0">
                <a:solidFill>
                  <a:srgbClr val="001F5F"/>
                </a:solidFill>
                <a:latin typeface="Carlito"/>
                <a:cs typeface="Carlito"/>
              </a:rPr>
              <a:t>conto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700" spc="-15" dirty="0">
                <a:solidFill>
                  <a:srgbClr val="001F5F"/>
                </a:solidFill>
                <a:latin typeface="Carlito"/>
                <a:cs typeface="Carlito"/>
              </a:rPr>
              <a:t>proprio</a:t>
            </a:r>
            <a:endParaRPr sz="2700" dirty="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15108" y="6125336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6/12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24000" y="105155"/>
            <a:ext cx="545452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solidFill>
                  <a:srgbClr val="FFFFFF"/>
                </a:solidFill>
                <a:latin typeface="Carlito"/>
                <a:cs typeface="Carlito"/>
              </a:rPr>
              <a:t>Prova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CO-TT di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comprensione </a:t>
            </a:r>
            <a:r>
              <a:rPr sz="2200" b="1" spc="-20" dirty="0">
                <a:solidFill>
                  <a:srgbClr val="FFFFFF"/>
                </a:solidFill>
                <a:latin typeface="Carlito"/>
                <a:cs typeface="Carlito"/>
              </a:rPr>
              <a:t>testo</a:t>
            </a:r>
            <a:r>
              <a:rPr sz="2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rlito"/>
                <a:cs typeface="Carlito"/>
              </a:rPr>
              <a:t>orale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6516" y="984122"/>
            <a:ext cx="8444865" cy="0"/>
          </a:xfrm>
          <a:custGeom>
            <a:avLst/>
            <a:gdLst/>
            <a:ahLst/>
            <a:cxnLst/>
            <a:rect l="l" t="t" r="r" b="b"/>
            <a:pathLst>
              <a:path w="8444865">
                <a:moveTo>
                  <a:pt x="0" y="0"/>
                </a:moveTo>
                <a:lnTo>
                  <a:pt x="8444484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0" y="1016000"/>
            <a:ext cx="1734439" cy="1188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5730">
              <a:lnSpc>
                <a:spcPct val="127200"/>
              </a:lnSpc>
              <a:spcBef>
                <a:spcPts val="95"/>
              </a:spcBef>
            </a:pPr>
            <a:r>
              <a:rPr sz="3000" b="0" dirty="0">
                <a:solidFill>
                  <a:srgbClr val="001F5F"/>
                </a:solidFill>
                <a:latin typeface="Carlito"/>
                <a:cs typeface="Carlito"/>
              </a:rPr>
              <a:t>video  l</a:t>
            </a:r>
            <a:r>
              <a:rPr sz="3000" b="0" spc="-30" dirty="0">
                <a:solidFill>
                  <a:srgbClr val="001F5F"/>
                </a:solidFill>
                <a:latin typeface="Carlito"/>
                <a:cs typeface="Carlito"/>
              </a:rPr>
              <a:t>e</a:t>
            </a:r>
            <a:r>
              <a:rPr sz="3000" b="0" spc="-5" dirty="0">
                <a:solidFill>
                  <a:srgbClr val="001F5F"/>
                </a:solidFill>
                <a:latin typeface="Carlito"/>
                <a:cs typeface="Carlito"/>
              </a:rPr>
              <a:t>zio</a:t>
            </a:r>
            <a:r>
              <a:rPr sz="3000" b="0" spc="5" dirty="0">
                <a:solidFill>
                  <a:srgbClr val="001F5F"/>
                </a:solidFill>
                <a:latin typeface="Carlito"/>
                <a:cs typeface="Carlito"/>
              </a:rPr>
              <a:t>n</a:t>
            </a:r>
            <a:r>
              <a:rPr sz="3000" b="0" dirty="0">
                <a:solidFill>
                  <a:srgbClr val="001F5F"/>
                </a:solidFill>
                <a:latin typeface="Carlito"/>
                <a:cs typeface="Carlito"/>
              </a:rPr>
              <a:t>e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24000" y="1016000"/>
            <a:ext cx="6589903" cy="8245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960"/>
              </a:lnSpc>
              <a:spcBef>
                <a:spcPts val="430"/>
              </a:spcBef>
            </a:pP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700" b="1" spc="-20" dirty="0">
                <a:solidFill>
                  <a:srgbClr val="001F5F"/>
                </a:solidFill>
                <a:latin typeface="Carlito"/>
                <a:cs typeface="Carlito"/>
              </a:rPr>
              <a:t>testo </a:t>
            </a:r>
            <a:r>
              <a:rPr sz="2700" b="1" spc="-5" dirty="0">
                <a:solidFill>
                  <a:srgbClr val="001F5F"/>
                </a:solidFill>
                <a:latin typeface="Carlito"/>
                <a:cs typeface="Carlito"/>
              </a:rPr>
              <a:t>«Mauritius» </a:t>
            </a:r>
            <a:r>
              <a:rPr sz="2700" b="1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700" b="1" spc="-5" dirty="0">
                <a:solidFill>
                  <a:srgbClr val="001F5F"/>
                </a:solidFill>
                <a:latin typeface="Carlito"/>
                <a:cs typeface="Carlito"/>
              </a:rPr>
              <a:t>può </a:t>
            </a:r>
            <a:r>
              <a:rPr sz="2700" b="1" spc="-10" dirty="0">
                <a:solidFill>
                  <a:srgbClr val="001F5F"/>
                </a:solidFill>
                <a:latin typeface="Carlito"/>
                <a:cs typeface="Carlito"/>
              </a:rPr>
              <a:t>somministrare  </a:t>
            </a:r>
            <a:r>
              <a:rPr sz="2700" b="1" spc="-5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700" b="1" spc="-10" dirty="0">
                <a:solidFill>
                  <a:srgbClr val="001F5F"/>
                </a:solidFill>
                <a:latin typeface="Carlito"/>
                <a:cs typeface="Carlito"/>
              </a:rPr>
              <a:t>utilizzo </a:t>
            </a:r>
            <a:r>
              <a:rPr sz="2700" b="1" spc="-5" dirty="0">
                <a:solidFill>
                  <a:srgbClr val="001F5F"/>
                </a:solidFill>
                <a:latin typeface="Carlito"/>
                <a:cs typeface="Carlito"/>
              </a:rPr>
              <a:t>della</a:t>
            </a:r>
            <a:r>
              <a:rPr sz="2700" b="1" spc="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700" b="1" dirty="0">
                <a:solidFill>
                  <a:srgbClr val="001F5F"/>
                </a:solidFill>
                <a:latin typeface="Carlito"/>
                <a:cs typeface="Carlito"/>
              </a:rPr>
              <a:t>LIM</a:t>
            </a:r>
            <a:endParaRPr sz="2700" dirty="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15108" y="2342769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15108" y="3821048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14400" y="2484882"/>
            <a:ext cx="7622413" cy="270971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07390" algn="just">
              <a:lnSpc>
                <a:spcPts val="2960"/>
              </a:lnSpc>
              <a:spcBef>
                <a:spcPts val="430"/>
              </a:spcBef>
            </a:pPr>
            <a:r>
              <a:rPr sz="2700" spc="-45" dirty="0">
                <a:solidFill>
                  <a:srgbClr val="001F5F"/>
                </a:solidFill>
                <a:latin typeface="Carlito"/>
                <a:cs typeface="Carlito"/>
              </a:rPr>
              <a:t>Tutti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700" spc="-15" dirty="0">
                <a:solidFill>
                  <a:srgbClr val="001F5F"/>
                </a:solidFill>
                <a:latin typeface="Carlito"/>
                <a:cs typeface="Carlito"/>
              </a:rPr>
              <a:t>testi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(non solo </a:t>
            </a:r>
            <a:r>
              <a:rPr sz="2700" spc="-15" dirty="0">
                <a:solidFill>
                  <a:srgbClr val="001F5F"/>
                </a:solidFill>
                <a:latin typeface="Carlito"/>
                <a:cs typeface="Carlito"/>
              </a:rPr>
              <a:t>questo)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si possono  </a:t>
            </a:r>
            <a:r>
              <a:rPr sz="2700" spc="-15" dirty="0">
                <a:solidFill>
                  <a:srgbClr val="FF0000"/>
                </a:solidFill>
                <a:latin typeface="Carlito"/>
                <a:cs typeface="Carlito"/>
              </a:rPr>
              <a:t>somministrare collettivamente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sz="2700" spc="-15" dirty="0">
                <a:solidFill>
                  <a:srgbClr val="001F5F"/>
                </a:solidFill>
                <a:latin typeface="Carlito"/>
                <a:cs typeface="Carlito"/>
              </a:rPr>
              <a:t>tutta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la  classe</a:t>
            </a:r>
            <a:endParaRPr sz="27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Carlito"/>
              <a:cs typeface="Carlito"/>
            </a:endParaRPr>
          </a:p>
          <a:p>
            <a:pPr marL="12700" marR="5080">
              <a:lnSpc>
                <a:spcPts val="2960"/>
              </a:lnSpc>
            </a:pPr>
            <a:r>
              <a:rPr sz="2700" spc="-10" dirty="0">
                <a:solidFill>
                  <a:srgbClr val="001F5F"/>
                </a:solidFill>
                <a:latin typeface="Carlito"/>
                <a:cs typeface="Carlito"/>
              </a:rPr>
              <a:t>Questo </a:t>
            </a:r>
            <a:r>
              <a:rPr sz="2700" spc="-20" dirty="0">
                <a:solidFill>
                  <a:srgbClr val="001F5F"/>
                </a:solidFill>
                <a:latin typeface="Carlito"/>
                <a:cs typeface="Carlito"/>
              </a:rPr>
              <a:t>testo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aggiuntivo può </a:t>
            </a:r>
            <a:r>
              <a:rPr sz="2700" spc="-10" dirty="0">
                <a:solidFill>
                  <a:srgbClr val="001F5F"/>
                </a:solidFill>
                <a:latin typeface="Carlito"/>
                <a:cs typeface="Carlito"/>
              </a:rPr>
              <a:t>essere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utile se si  </a:t>
            </a:r>
            <a:r>
              <a:rPr sz="2700" spc="-15" dirty="0">
                <a:solidFill>
                  <a:srgbClr val="001F5F"/>
                </a:solidFill>
                <a:latin typeface="Carlito"/>
                <a:cs typeface="Carlito"/>
              </a:rPr>
              <a:t>desidera somministrare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2700" spc="-10" dirty="0">
                <a:solidFill>
                  <a:srgbClr val="001F5F"/>
                </a:solidFill>
                <a:latin typeface="Carlito"/>
                <a:cs typeface="Carlito"/>
              </a:rPr>
              <a:t>uscita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2700" spc="-20" dirty="0">
                <a:solidFill>
                  <a:srgbClr val="001F5F"/>
                </a:solidFill>
                <a:latin typeface="Carlito"/>
                <a:cs typeface="Carlito"/>
              </a:rPr>
              <a:t>testo  </a:t>
            </a:r>
            <a:r>
              <a:rPr sz="2700" spc="-15" dirty="0">
                <a:solidFill>
                  <a:srgbClr val="001F5F"/>
                </a:solidFill>
                <a:latin typeface="Carlito"/>
                <a:cs typeface="Carlito"/>
              </a:rPr>
              <a:t>diverso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da quello </a:t>
            </a:r>
            <a:r>
              <a:rPr sz="2700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2700" spc="-5" dirty="0">
                <a:solidFill>
                  <a:srgbClr val="001F5F"/>
                </a:solidFill>
                <a:latin typeface="Carlito"/>
                <a:cs typeface="Carlito"/>
              </a:rPr>
              <a:t>ingresso</a:t>
            </a:r>
            <a:endParaRPr sz="2700" dirty="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15108" y="6125336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61361" y="1046352"/>
          <a:ext cx="4607560" cy="4032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855"/>
                <a:gridCol w="1381125"/>
                <a:gridCol w="1465580"/>
              </a:tblGrid>
              <a:tr h="50406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Prova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Mauritius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4063"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Classe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Media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Dev.</a:t>
                      </a:r>
                      <a:r>
                        <a:rPr sz="18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St.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3^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Primaria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6,92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2,33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4^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Primaria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8,05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2,62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5^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Primaria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9,43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2,34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1^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Secondaria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9,63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2,48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2^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Secondaria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10,10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2,52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3^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Secondaria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10,39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2,45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7/12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6" name="object 6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2" name="object 12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6" name="object 16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33600" y="125665"/>
            <a:ext cx="46046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Prova trasversale</a:t>
            </a:r>
            <a:r>
              <a:rPr spc="-30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«Mauritius»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349758" y="5321808"/>
            <a:ext cx="8480425" cy="920750"/>
            <a:chOff x="349758" y="5321808"/>
            <a:chExt cx="8480425" cy="920750"/>
          </a:xfrm>
        </p:grpSpPr>
        <p:sp>
          <p:nvSpPr>
            <p:cNvPr id="22" name="object 22"/>
            <p:cNvSpPr/>
            <p:nvPr/>
          </p:nvSpPr>
          <p:spPr>
            <a:xfrm>
              <a:off x="349758" y="5360748"/>
              <a:ext cx="8470392" cy="7863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8526" y="5321808"/>
              <a:ext cx="8431530" cy="9204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5859" y="5373243"/>
              <a:ext cx="8378190" cy="7078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40207" y="5373242"/>
            <a:ext cx="8813864" cy="614912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99085" marR="193040" indent="-103505">
              <a:lnSpc>
                <a:spcPct val="100000"/>
              </a:lnSpc>
              <a:spcBef>
                <a:spcPts val="235"/>
              </a:spcBef>
            </a:pPr>
            <a:r>
              <a:rPr sz="2000" u="heavy" spc="-5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L’incremento </a:t>
            </a:r>
            <a:r>
              <a:rPr u="heavy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naturale dei </a:t>
            </a:r>
            <a:r>
              <a:rPr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punteggi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medi, dalla classe 3^ della scuola Primaria  alla classe </a:t>
            </a:r>
            <a:r>
              <a:rPr dirty="0">
                <a:solidFill>
                  <a:srgbClr val="001F5F"/>
                </a:solidFill>
                <a:latin typeface="Carlito"/>
                <a:cs typeface="Carlito"/>
              </a:rPr>
              <a:t>3^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della scuola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Secondaria, </a:t>
            </a:r>
            <a:r>
              <a:rPr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è indice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buon </a:t>
            </a:r>
            <a:r>
              <a:rPr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costrutto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della</a:t>
            </a:r>
            <a:r>
              <a:rPr u="heavy" spc="2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prova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8/12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296222" y="111421"/>
            <a:ext cx="23206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Gli altri</a:t>
            </a:r>
            <a:r>
              <a:rPr spc="-55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test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23850" y="1256528"/>
            <a:ext cx="8454390" cy="3248660"/>
            <a:chOff x="323850" y="1256528"/>
            <a:chExt cx="8454390" cy="3248660"/>
          </a:xfrm>
        </p:grpSpPr>
        <p:sp>
          <p:nvSpPr>
            <p:cNvPr id="20" name="object 20"/>
            <p:cNvSpPr/>
            <p:nvPr/>
          </p:nvSpPr>
          <p:spPr>
            <a:xfrm>
              <a:off x="380238" y="1256528"/>
              <a:ext cx="8398002" cy="32484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3850" y="1521714"/>
              <a:ext cx="8265414" cy="27492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6338" y="1269111"/>
              <a:ext cx="8305800" cy="31699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26338" y="1269111"/>
            <a:ext cx="8305800" cy="3169920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90805" marR="39052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prova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MT di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comprensione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somministra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in base alla classe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frequentata 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dall’alunno.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90805" marR="49149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Prova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«Collegamenti»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deve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reperire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volume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1 della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«Nuova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Guida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alla Comprensione del </a:t>
            </a:r>
            <a:r>
              <a:rPr sz="2000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Testo»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De Beni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et</a:t>
            </a:r>
            <a:r>
              <a:rPr sz="2000" spc="10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al.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90805" marR="159258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prova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Metacognizione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deve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reperire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testo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«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Lettura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metacognizione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»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De Beni-</a:t>
            </a:r>
            <a:r>
              <a:rPr sz="2000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Pazzaglia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9/12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386519" y="125665"/>
            <a:ext cx="44837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latin typeface="Carlito"/>
                <a:cs typeface="Carlito"/>
              </a:rPr>
              <a:t>Test </a:t>
            </a:r>
            <a:r>
              <a:rPr spc="-15" dirty="0">
                <a:latin typeface="Carlito"/>
                <a:cs typeface="Carlito"/>
              </a:rPr>
              <a:t>CO-TT: </a:t>
            </a:r>
            <a:r>
              <a:rPr dirty="0">
                <a:latin typeface="Carlito"/>
                <a:cs typeface="Carlito"/>
              </a:rPr>
              <a:t>memoria di</a:t>
            </a:r>
            <a:r>
              <a:rPr spc="-1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326516" y="1399413"/>
            <a:ext cx="8448040" cy="0"/>
          </a:xfrm>
          <a:custGeom>
            <a:avLst/>
            <a:gdLst/>
            <a:ahLst/>
            <a:cxnLst/>
            <a:rect l="l" t="t" r="r" b="b"/>
            <a:pathLst>
              <a:path w="8448040">
                <a:moveTo>
                  <a:pt x="0" y="0"/>
                </a:moveTo>
                <a:lnTo>
                  <a:pt x="8447532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0207" y="1436370"/>
            <a:ext cx="17327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i</a:t>
            </a:r>
            <a:r>
              <a:rPr sz="3000" spc="-35" dirty="0">
                <a:solidFill>
                  <a:srgbClr val="001F5F"/>
                </a:solidFill>
                <a:latin typeface="Carlito"/>
                <a:cs typeface="Carlito"/>
              </a:rPr>
              <a:t>s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truzioni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52600" y="1600961"/>
            <a:ext cx="6924675" cy="97536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365"/>
              </a:spcBef>
            </a:pP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Vi sono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due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distinte </a:t>
            </a:r>
            <a:r>
              <a:rPr sz="2200" spc="-15" dirty="0">
                <a:solidFill>
                  <a:srgbClr val="FF0000"/>
                </a:solidFill>
                <a:latin typeface="Carlito"/>
                <a:cs typeface="Carlito"/>
              </a:rPr>
              <a:t>liste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parole</a:t>
            </a:r>
            <a:r>
              <a:rPr sz="2200" spc="-10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una da </a:t>
            </a:r>
            <a:r>
              <a:rPr sz="2200" spc="-10" dirty="0">
                <a:solidFill>
                  <a:srgbClr val="001F5F"/>
                </a:solidFill>
                <a:latin typeface="Carlito"/>
                <a:cs typeface="Carlito"/>
              </a:rPr>
              <a:t>somministrare  </a:t>
            </a:r>
            <a:r>
              <a:rPr sz="2200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2200" spc="-20" dirty="0">
                <a:solidFill>
                  <a:srgbClr val="FF0000"/>
                </a:solidFill>
                <a:latin typeface="Carlito"/>
                <a:cs typeface="Carlito"/>
              </a:rPr>
              <a:t>entrata </a:t>
            </a:r>
            <a:r>
              <a:rPr sz="22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una in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uscita; leggere </a:t>
            </a:r>
            <a:r>
              <a:rPr sz="2200" dirty="0">
                <a:solidFill>
                  <a:srgbClr val="FF0000"/>
                </a:solidFill>
                <a:latin typeface="Carlito"/>
                <a:cs typeface="Carlito"/>
              </a:rPr>
              <a:t>ad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un ritmo di una 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parola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ogni </a:t>
            </a:r>
            <a:r>
              <a:rPr sz="2200" dirty="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 secondi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15870" y="2911982"/>
            <a:ext cx="6758305" cy="0"/>
          </a:xfrm>
          <a:custGeom>
            <a:avLst/>
            <a:gdLst/>
            <a:ahLst/>
            <a:cxnLst/>
            <a:rect l="l" t="t" r="r" b="b"/>
            <a:pathLst>
              <a:path w="6758305">
                <a:moveTo>
                  <a:pt x="0" y="0"/>
                </a:moveTo>
                <a:lnTo>
                  <a:pt x="6758178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15870" y="4162425"/>
            <a:ext cx="6758305" cy="0"/>
          </a:xfrm>
          <a:custGeom>
            <a:avLst/>
            <a:gdLst/>
            <a:ahLst/>
            <a:cxnLst/>
            <a:rect l="l" t="t" r="r" b="b"/>
            <a:pathLst>
              <a:path w="6758305">
                <a:moveTo>
                  <a:pt x="0" y="0"/>
                </a:moveTo>
                <a:lnTo>
                  <a:pt x="6758178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43000" y="3113277"/>
            <a:ext cx="7114540" cy="26523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71755">
              <a:lnSpc>
                <a:spcPts val="2420"/>
              </a:lnSpc>
              <a:spcBef>
                <a:spcPts val="365"/>
              </a:spcBef>
            </a:pPr>
            <a:r>
              <a:rPr sz="2200" spc="-125" dirty="0">
                <a:solidFill>
                  <a:srgbClr val="001F5F"/>
                </a:solidFill>
                <a:latin typeface="Arial"/>
                <a:cs typeface="Arial"/>
              </a:rPr>
              <a:t>L’alunno </a:t>
            </a:r>
            <a:r>
              <a:rPr sz="2200" spc="-120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2200" spc="-65" dirty="0">
                <a:solidFill>
                  <a:srgbClr val="001F5F"/>
                </a:solidFill>
                <a:latin typeface="Arial"/>
                <a:cs typeface="Arial"/>
              </a:rPr>
              <a:t>ricordare </a:t>
            </a:r>
            <a:r>
              <a:rPr sz="2200" spc="1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nome di </a:t>
            </a:r>
            <a:r>
              <a:rPr sz="2200" dirty="0">
                <a:solidFill>
                  <a:srgbClr val="FF0000"/>
                </a:solidFill>
                <a:latin typeface="Carlito"/>
                <a:cs typeface="Carlito"/>
              </a:rPr>
              <a:t>4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oggetti</a:t>
            </a:r>
            <a:r>
              <a:rPr sz="2200" spc="-10" dirty="0">
                <a:solidFill>
                  <a:srgbClr val="001F5F"/>
                </a:solidFill>
                <a:latin typeface="Carlito"/>
                <a:cs typeface="Carlito"/>
              </a:rPr>
              <a:t>,</a:t>
            </a:r>
            <a:r>
              <a:rPr sz="2200" spc="-19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presenti  nella </a:t>
            </a:r>
            <a:r>
              <a:rPr sz="2200" spc="-15" dirty="0">
                <a:solidFill>
                  <a:srgbClr val="001F5F"/>
                </a:solidFill>
                <a:latin typeface="Carlito"/>
                <a:cs typeface="Carlito"/>
              </a:rPr>
              <a:t>lista, </a:t>
            </a:r>
            <a:r>
              <a:rPr sz="2200" spc="-20" dirty="0">
                <a:solidFill>
                  <a:srgbClr val="001F5F"/>
                </a:solidFill>
                <a:latin typeface="Carlito"/>
                <a:cs typeface="Carlito"/>
              </a:rPr>
              <a:t>tra </a:t>
            </a:r>
            <a:r>
              <a:rPr sz="2200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più</a:t>
            </a:r>
            <a:r>
              <a:rPr sz="2200" spc="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piccoli</a:t>
            </a:r>
            <a:endParaRPr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Le </a:t>
            </a:r>
            <a:r>
              <a:rPr sz="2200" b="1" spc="-15" dirty="0">
                <a:solidFill>
                  <a:srgbClr val="FF0000"/>
                </a:solidFill>
                <a:latin typeface="Carlito"/>
                <a:cs typeface="Carlito"/>
              </a:rPr>
              <a:t>liste </a:t>
            </a:r>
            <a:r>
              <a:rPr sz="2200" b="1" dirty="0">
                <a:solidFill>
                  <a:srgbClr val="FF0000"/>
                </a:solidFill>
                <a:latin typeface="Carlito"/>
                <a:cs typeface="Carlito"/>
              </a:rPr>
              <a:t>sono</a:t>
            </a:r>
            <a:r>
              <a:rPr sz="2200" b="1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6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;</a:t>
            </a:r>
            <a:endParaRPr sz="2200" dirty="0">
              <a:latin typeface="Carlito"/>
              <a:cs typeface="Carlito"/>
            </a:endParaRPr>
          </a:p>
          <a:p>
            <a:pPr marL="12700" marR="5080">
              <a:lnSpc>
                <a:spcPts val="2420"/>
              </a:lnSpc>
              <a:spcBef>
                <a:spcPts val="985"/>
              </a:spcBef>
            </a:pPr>
            <a:r>
              <a:rPr sz="2200" b="1" spc="-100" dirty="0">
                <a:solidFill>
                  <a:srgbClr val="FF0000"/>
                </a:solidFill>
                <a:latin typeface="Trebuchet MS"/>
                <a:cs typeface="Trebuchet MS"/>
              </a:rPr>
              <a:t>gli </a:t>
            </a:r>
            <a:r>
              <a:rPr sz="2200" b="1" spc="-110" dirty="0">
                <a:solidFill>
                  <a:srgbClr val="FF0000"/>
                </a:solidFill>
                <a:latin typeface="Trebuchet MS"/>
                <a:cs typeface="Trebuchet MS"/>
              </a:rPr>
              <a:t>oggetti devono </a:t>
            </a:r>
            <a:r>
              <a:rPr sz="2200" b="1" spc="-140" dirty="0">
                <a:solidFill>
                  <a:srgbClr val="FF0000"/>
                </a:solidFill>
                <a:latin typeface="Trebuchet MS"/>
                <a:cs typeface="Trebuchet MS"/>
              </a:rPr>
              <a:t>essere </a:t>
            </a:r>
            <a:r>
              <a:rPr sz="2200" b="1" spc="-135" dirty="0">
                <a:solidFill>
                  <a:srgbClr val="FF0000"/>
                </a:solidFill>
                <a:latin typeface="Trebuchet MS"/>
                <a:cs typeface="Trebuchet MS"/>
              </a:rPr>
              <a:t>ricordati </a:t>
            </a:r>
            <a:r>
              <a:rPr sz="2200" b="1" spc="-150" dirty="0">
                <a:solidFill>
                  <a:srgbClr val="FF0000"/>
                </a:solidFill>
                <a:latin typeface="Trebuchet MS"/>
                <a:cs typeface="Trebuchet MS"/>
              </a:rPr>
              <a:t>nell’ordine </a:t>
            </a:r>
            <a:r>
              <a:rPr sz="2200" b="1" spc="-110" dirty="0">
                <a:solidFill>
                  <a:srgbClr val="FF0000"/>
                </a:solidFill>
                <a:latin typeface="Trebuchet MS"/>
                <a:cs typeface="Trebuchet MS"/>
              </a:rPr>
              <a:t>di  </a:t>
            </a:r>
            <a:r>
              <a:rPr sz="2200" b="1" spc="-10" dirty="0">
                <a:solidFill>
                  <a:srgbClr val="FF0000"/>
                </a:solidFill>
                <a:latin typeface="Carlito"/>
                <a:cs typeface="Carlito"/>
              </a:rPr>
              <a:t>presentazione</a:t>
            </a:r>
            <a:r>
              <a:rPr sz="2200" spc="-10" dirty="0">
                <a:solidFill>
                  <a:srgbClr val="001F5F"/>
                </a:solidFill>
                <a:latin typeface="Carlito"/>
                <a:cs typeface="Carlito"/>
              </a:rPr>
              <a:t>;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200" spc="-25" dirty="0">
                <a:solidFill>
                  <a:srgbClr val="001F5F"/>
                </a:solidFill>
                <a:latin typeface="Carlito"/>
                <a:cs typeface="Carlito"/>
              </a:rPr>
              <a:t>tratta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di un </a:t>
            </a:r>
            <a:r>
              <a:rPr sz="2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esercizio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memoria di </a:t>
            </a:r>
            <a:r>
              <a:rPr sz="2200" b="1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2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lavoro </a:t>
            </a: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updating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15870" y="5840348"/>
            <a:ext cx="6758305" cy="0"/>
          </a:xfrm>
          <a:custGeom>
            <a:avLst/>
            <a:gdLst/>
            <a:ahLst/>
            <a:cxnLst/>
            <a:rect l="l" t="t" r="r" b="b"/>
            <a:pathLst>
              <a:path w="6758305">
                <a:moveTo>
                  <a:pt x="0" y="0"/>
                </a:moveTo>
                <a:lnTo>
                  <a:pt x="6758178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10/12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1200" y="105155"/>
            <a:ext cx="4375531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latin typeface="Carlito"/>
                <a:cs typeface="Carlito"/>
              </a:rPr>
              <a:t>Test </a:t>
            </a:r>
            <a:r>
              <a:rPr spc="-15" dirty="0">
                <a:latin typeface="Carlito"/>
                <a:cs typeface="Carlito"/>
              </a:rPr>
              <a:t>CO-TT: </a:t>
            </a:r>
            <a:r>
              <a:rPr dirty="0">
                <a:latin typeface="Carlito"/>
                <a:cs typeface="Carlito"/>
              </a:rPr>
              <a:t>memoria di</a:t>
            </a:r>
            <a:r>
              <a:rPr spc="-1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724662" y="1268730"/>
            <a:ext cx="7663434" cy="3816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11/12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09800" y="105155"/>
            <a:ext cx="4146931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latin typeface="Carlito"/>
                <a:cs typeface="Carlito"/>
              </a:rPr>
              <a:t>Test </a:t>
            </a:r>
            <a:r>
              <a:rPr spc="-15" dirty="0">
                <a:latin typeface="Carlito"/>
                <a:cs typeface="Carlito"/>
              </a:rPr>
              <a:t>CO-TT: </a:t>
            </a:r>
            <a:r>
              <a:rPr dirty="0">
                <a:latin typeface="Carlito"/>
                <a:cs typeface="Carlito"/>
              </a:rPr>
              <a:t>memoria di</a:t>
            </a:r>
            <a:r>
              <a:rPr spc="-1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725423" y="1268730"/>
            <a:ext cx="7735061" cy="39601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12/12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81200" y="105155"/>
            <a:ext cx="4375531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latin typeface="Carlito"/>
                <a:cs typeface="Carlito"/>
              </a:rPr>
              <a:t>Test </a:t>
            </a:r>
            <a:r>
              <a:rPr spc="-15" dirty="0">
                <a:latin typeface="Carlito"/>
                <a:cs typeface="Carlito"/>
              </a:rPr>
              <a:t>CO-TT: </a:t>
            </a:r>
            <a:r>
              <a:rPr dirty="0">
                <a:latin typeface="Carlito"/>
                <a:cs typeface="Carlito"/>
              </a:rPr>
              <a:t>memoria di</a:t>
            </a:r>
            <a:r>
              <a:rPr spc="-1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937260" y="1268730"/>
            <a:ext cx="7306818" cy="39601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3" name="object 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7" name="object 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1/6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3" name="object 13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326516" y="944881"/>
            <a:ext cx="8444865" cy="45719"/>
          </a:xfrm>
          <a:custGeom>
            <a:avLst/>
            <a:gdLst/>
            <a:ahLst/>
            <a:cxnLst/>
            <a:rect l="l" t="t" r="r" b="b"/>
            <a:pathLst>
              <a:path w="8444865">
                <a:moveTo>
                  <a:pt x="0" y="0"/>
                </a:moveTo>
                <a:lnTo>
                  <a:pt x="8444484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6200" y="1440180"/>
            <a:ext cx="1803781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0" spc="-5" dirty="0">
                <a:solidFill>
                  <a:srgbClr val="001F5F"/>
                </a:solidFill>
                <a:latin typeface="Carlito"/>
                <a:cs typeface="Carlito"/>
              </a:rPr>
              <a:t>pe</a:t>
            </a:r>
            <a:r>
              <a:rPr sz="3400" b="0" spc="-50" dirty="0">
                <a:solidFill>
                  <a:srgbClr val="001F5F"/>
                </a:solidFill>
                <a:latin typeface="Carlito"/>
                <a:cs typeface="Carlito"/>
              </a:rPr>
              <a:t>r</a:t>
            </a:r>
            <a:r>
              <a:rPr sz="3400" b="0" dirty="0">
                <a:solidFill>
                  <a:srgbClr val="001F5F"/>
                </a:solidFill>
                <a:latin typeface="Carlito"/>
                <a:cs typeface="Carlito"/>
              </a:rPr>
              <a:t>ché?</a:t>
            </a:r>
            <a:endParaRPr sz="340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6657" y="1480312"/>
            <a:ext cx="6436360" cy="10185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330"/>
              </a:spcBef>
            </a:pPr>
            <a:r>
              <a:rPr sz="2300" spc="-20" dirty="0">
                <a:solidFill>
                  <a:srgbClr val="FF0000"/>
                </a:solidFill>
                <a:latin typeface="Carlito"/>
                <a:cs typeface="Carlito"/>
              </a:rPr>
              <a:t>Per </a:t>
            </a:r>
            <a:r>
              <a:rPr sz="2300" spc="-5" dirty="0">
                <a:solidFill>
                  <a:srgbClr val="FF0000"/>
                </a:solidFill>
                <a:latin typeface="Carlito"/>
                <a:cs typeface="Carlito"/>
              </a:rPr>
              <a:t>alunni </a:t>
            </a:r>
            <a:r>
              <a:rPr sz="2300" spc="-10" dirty="0">
                <a:solidFill>
                  <a:srgbClr val="FF0000"/>
                </a:solidFill>
                <a:latin typeface="Carlito"/>
                <a:cs typeface="Carlito"/>
              </a:rPr>
              <a:t>dislessici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spesso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consiglia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utilizzare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una 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didattica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punta </a:t>
            </a:r>
            <a:r>
              <a:rPr sz="2300" b="1" spc="-10" dirty="0">
                <a:solidFill>
                  <a:srgbClr val="FF0000"/>
                </a:solidFill>
                <a:latin typeface="Carlito"/>
                <a:cs typeface="Carlito"/>
              </a:rPr>
              <a:t>molto </a:t>
            </a:r>
            <a:r>
              <a:rPr sz="2300" b="1" spc="-5" dirty="0">
                <a:solidFill>
                  <a:srgbClr val="FF0000"/>
                </a:solidFill>
                <a:latin typeface="Carlito"/>
                <a:cs typeface="Carlito"/>
              </a:rPr>
              <a:t>sulla </a:t>
            </a:r>
            <a:r>
              <a:rPr sz="2300" b="1" spc="-15" dirty="0">
                <a:solidFill>
                  <a:srgbClr val="FF0000"/>
                </a:solidFill>
                <a:latin typeface="Carlito"/>
                <a:cs typeface="Carlito"/>
              </a:rPr>
              <a:t>oralità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oltre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sulle  abilità</a:t>
            </a:r>
            <a:r>
              <a:rPr sz="230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visive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15108" y="2610230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5108" y="3822572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15108" y="5035677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6200" y="2693162"/>
            <a:ext cx="8694801" cy="308225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932180">
              <a:lnSpc>
                <a:spcPts val="2530"/>
              </a:lnSpc>
              <a:spcBef>
                <a:spcPts val="375"/>
              </a:spcBef>
            </a:pPr>
            <a:r>
              <a:rPr sz="2300" spc="-20" dirty="0">
                <a:solidFill>
                  <a:srgbClr val="FF0000"/>
                </a:solidFill>
                <a:latin typeface="Carlito"/>
                <a:cs typeface="Carlito"/>
              </a:rPr>
              <a:t>Per </a:t>
            </a:r>
            <a:r>
              <a:rPr sz="2300" spc="-5" dirty="0">
                <a:solidFill>
                  <a:srgbClr val="FF0000"/>
                </a:solidFill>
                <a:latin typeface="Carlito"/>
                <a:cs typeface="Carlito"/>
              </a:rPr>
              <a:t>alunni </a:t>
            </a:r>
            <a:r>
              <a:rPr sz="2300" spc="-10" dirty="0">
                <a:solidFill>
                  <a:srgbClr val="FF0000"/>
                </a:solidFill>
                <a:latin typeface="Carlito"/>
                <a:cs typeface="Carlito"/>
              </a:rPr>
              <a:t>dislessici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spesso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consiglia, come  strumento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compensativo,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«</a:t>
            </a:r>
            <a:r>
              <a:rPr sz="2300" b="1" spc="-10" dirty="0">
                <a:solidFill>
                  <a:srgbClr val="FF0000"/>
                </a:solidFill>
                <a:latin typeface="Carlito"/>
                <a:cs typeface="Carlito"/>
              </a:rPr>
              <a:t>sintesi</a:t>
            </a:r>
            <a:r>
              <a:rPr sz="2300" b="1" spc="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rlito"/>
                <a:cs typeface="Carlito"/>
              </a:rPr>
              <a:t>vocale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»</a:t>
            </a:r>
            <a:endParaRPr sz="2300" dirty="0">
              <a:latin typeface="Carlito"/>
              <a:cs typeface="Carlito"/>
            </a:endParaRPr>
          </a:p>
          <a:p>
            <a:pPr marL="12700" marR="5080">
              <a:lnSpc>
                <a:spcPts val="2530"/>
              </a:lnSpc>
              <a:spcBef>
                <a:spcPts val="1680"/>
              </a:spcBef>
            </a:pPr>
            <a:r>
              <a:rPr sz="2300" b="1" spc="-5" dirty="0" smtClean="0">
                <a:solidFill>
                  <a:srgbClr val="001F5F"/>
                </a:solidFill>
                <a:latin typeface="Carlito"/>
                <a:cs typeface="Carlito"/>
              </a:rPr>
              <a:t>Come </a:t>
            </a:r>
            <a:r>
              <a:rPr sz="2300" b="1" spc="-10" dirty="0">
                <a:solidFill>
                  <a:srgbClr val="001F5F"/>
                </a:solidFill>
                <a:latin typeface="Carlito"/>
                <a:cs typeface="Carlito"/>
              </a:rPr>
              <a:t>implementare </a:t>
            </a:r>
            <a:r>
              <a:rPr sz="2300" b="1" spc="-5" dirty="0">
                <a:solidFill>
                  <a:srgbClr val="001F5F"/>
                </a:solidFill>
                <a:latin typeface="Carlito"/>
                <a:cs typeface="Carlito"/>
              </a:rPr>
              <a:t>una </a:t>
            </a:r>
            <a:r>
              <a:rPr sz="2300" b="1" spc="-10" dirty="0">
                <a:solidFill>
                  <a:srgbClr val="001F5F"/>
                </a:solidFill>
                <a:latin typeface="Carlito"/>
                <a:cs typeface="Carlito"/>
              </a:rPr>
              <a:t>didattica </a:t>
            </a:r>
            <a:r>
              <a:rPr sz="2300" b="1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300" b="1" spc="-10" dirty="0">
                <a:solidFill>
                  <a:srgbClr val="001F5F"/>
                </a:solidFill>
                <a:latin typeface="Carlito"/>
                <a:cs typeface="Carlito"/>
              </a:rPr>
              <a:t>questo </a:t>
            </a:r>
            <a:r>
              <a:rPr sz="2300" b="1" spc="-15" dirty="0">
                <a:solidFill>
                  <a:srgbClr val="001F5F"/>
                </a:solidFill>
                <a:latin typeface="Carlito"/>
                <a:cs typeface="Carlito"/>
              </a:rPr>
              <a:t>genere  </a:t>
            </a:r>
            <a:r>
              <a:rPr sz="2300" b="1" spc="-5" dirty="0">
                <a:solidFill>
                  <a:srgbClr val="001F5F"/>
                </a:solidFill>
                <a:latin typeface="Carlito"/>
                <a:cs typeface="Carlito"/>
              </a:rPr>
              <a:t>se la </a:t>
            </a:r>
            <a:r>
              <a:rPr sz="2300" b="1" spc="-10" dirty="0">
                <a:solidFill>
                  <a:srgbClr val="001F5F"/>
                </a:solidFill>
                <a:latin typeface="Carlito"/>
                <a:cs typeface="Carlito"/>
              </a:rPr>
              <a:t>comprensione </a:t>
            </a:r>
            <a:r>
              <a:rPr sz="2300" b="1" spc="-5" dirty="0">
                <a:solidFill>
                  <a:srgbClr val="001F5F"/>
                </a:solidFill>
                <a:latin typeface="Carlito"/>
                <a:cs typeface="Carlito"/>
              </a:rPr>
              <a:t>da </a:t>
            </a:r>
            <a:r>
              <a:rPr sz="2300" b="1" spc="-10" dirty="0">
                <a:solidFill>
                  <a:srgbClr val="001F5F"/>
                </a:solidFill>
                <a:latin typeface="Carlito"/>
                <a:cs typeface="Carlito"/>
              </a:rPr>
              <a:t>ascolto </a:t>
            </a:r>
            <a:r>
              <a:rPr sz="2300" b="1" spc="-5" dirty="0">
                <a:solidFill>
                  <a:srgbClr val="001F5F"/>
                </a:solidFill>
                <a:latin typeface="Carlito"/>
                <a:cs typeface="Carlito"/>
              </a:rPr>
              <a:t>non è</a:t>
            </a:r>
            <a:r>
              <a:rPr sz="2300" b="1" spc="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300" b="1" spc="-10" dirty="0">
                <a:solidFill>
                  <a:srgbClr val="001F5F"/>
                </a:solidFill>
                <a:latin typeface="Carlito"/>
                <a:cs typeface="Carlito"/>
              </a:rPr>
              <a:t>adeguata?</a:t>
            </a:r>
            <a:endParaRPr sz="23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300" dirty="0">
              <a:latin typeface="Carlito"/>
              <a:cs typeface="Carlito"/>
            </a:endParaRPr>
          </a:p>
          <a:p>
            <a:pPr marL="12700">
              <a:lnSpc>
                <a:spcPts val="2645"/>
              </a:lnSpc>
              <a:spcBef>
                <a:spcPts val="1405"/>
              </a:spcBef>
            </a:pP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materiale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a disposizione per la </a:t>
            </a:r>
            <a:r>
              <a:rPr sz="2300" spc="-10" dirty="0" err="1">
                <a:solidFill>
                  <a:srgbClr val="001F5F"/>
                </a:solidFill>
                <a:latin typeface="Carlito"/>
                <a:cs typeface="Carlito"/>
              </a:rPr>
              <a:t>valutazione</a:t>
            </a:r>
            <a:r>
              <a:rPr sz="2300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300" spc="-5" dirty="0" smtClean="0">
                <a:solidFill>
                  <a:srgbClr val="001F5F"/>
                </a:solidFill>
                <a:latin typeface="Carlito"/>
                <a:cs typeface="Carlito"/>
              </a:rPr>
              <a:t>e</a:t>
            </a:r>
            <a:r>
              <a:rPr lang="it-IT" sz="2300" spc="-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300" spc="-30" dirty="0" err="1" smtClean="0">
                <a:solidFill>
                  <a:srgbClr val="001F5F"/>
                </a:solidFill>
                <a:latin typeface="Arial"/>
                <a:cs typeface="Arial"/>
              </a:rPr>
              <a:t>l’intervento</a:t>
            </a:r>
            <a:r>
              <a:rPr sz="2300" spc="-3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300" spc="-14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2300" spc="-15" dirty="0">
                <a:solidFill>
                  <a:srgbClr val="FF0000"/>
                </a:solidFill>
                <a:latin typeface="Carlito"/>
                <a:cs typeface="Carlito"/>
              </a:rPr>
              <a:t>attualmente </a:t>
            </a:r>
            <a:r>
              <a:rPr sz="2300" spc="-10" dirty="0">
                <a:solidFill>
                  <a:srgbClr val="FF0000"/>
                </a:solidFill>
                <a:latin typeface="Carlito"/>
                <a:cs typeface="Carlito"/>
              </a:rPr>
              <a:t>disponibile </a:t>
            </a:r>
            <a:r>
              <a:rPr sz="2300" spc="-5" dirty="0">
                <a:solidFill>
                  <a:srgbClr val="FF0000"/>
                </a:solidFill>
                <a:latin typeface="Carlito"/>
                <a:cs typeface="Carlito"/>
              </a:rPr>
              <a:t>solo per le  scuole Primarie e </a:t>
            </a:r>
            <a:r>
              <a:rPr sz="2300" spc="-10" dirty="0">
                <a:solidFill>
                  <a:srgbClr val="FF0000"/>
                </a:solidFill>
                <a:latin typeface="Carlito"/>
                <a:cs typeface="Carlito"/>
              </a:rPr>
              <a:t>Secondarie </a:t>
            </a:r>
            <a:r>
              <a:rPr sz="2300" spc="-5" dirty="0">
                <a:solidFill>
                  <a:srgbClr val="FF0000"/>
                </a:solidFill>
                <a:latin typeface="Carlito"/>
                <a:cs typeface="Carlito"/>
              </a:rPr>
              <a:t>di I</a:t>
            </a:r>
            <a:r>
              <a:rPr sz="2300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300" spc="-15" dirty="0">
                <a:solidFill>
                  <a:srgbClr val="FF0000"/>
                </a:solidFill>
                <a:latin typeface="Carlito"/>
                <a:cs typeface="Carlito"/>
              </a:rPr>
              <a:t>grado</a:t>
            </a:r>
            <a:endParaRPr sz="2300" dirty="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15108" y="6248019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9552" y="-6137"/>
            <a:ext cx="7184906" cy="603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15108" y="105155"/>
            <a:ext cx="4044824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Comprensione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da</a:t>
            </a:r>
            <a:r>
              <a:rPr sz="22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ascolto</a:t>
            </a:r>
            <a:endParaRPr sz="2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3" name="object 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7" name="object 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3" name="object 13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15741" y="4572"/>
            <a:ext cx="7184906" cy="603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24000" y="105155"/>
            <a:ext cx="5360797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memoria </a:t>
            </a:r>
            <a:r>
              <a:rPr dirty="0">
                <a:latin typeface="Carlito"/>
                <a:cs typeface="Carlito"/>
              </a:rPr>
              <a:t>di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69525"/>
              </p:ext>
            </p:extLst>
          </p:nvPr>
        </p:nvGraphicFramePr>
        <p:xfrm>
          <a:off x="319684" y="830325"/>
          <a:ext cx="8595716" cy="5316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169"/>
                <a:gridCol w="7743547"/>
              </a:tblGrid>
              <a:tr h="53124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Lezione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Esercizio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223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2-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Ricordare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parola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finale</a:t>
                      </a:r>
                      <a:r>
                        <a:rPr sz="1600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lista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frasi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rispettando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l’ordine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presentazione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(lista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4 a 7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frasi)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112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109727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4-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Ricordare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parola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finale</a:t>
                      </a:r>
                      <a:r>
                        <a:rPr sz="1600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lista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frasi,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che</a:t>
                      </a:r>
                      <a:r>
                        <a:rPr sz="16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formano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600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storia,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rispettando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l’ordine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040" marR="741680">
                        <a:lnSpc>
                          <a:spcPct val="15000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presentazione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(lista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3 a 6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frasi),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anche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decidere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le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frasi pronunciate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nel 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complesso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sono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vere/false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112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6- 7-</a:t>
                      </a:r>
                      <a:r>
                        <a:rPr sz="1400" b="1" spc="-3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8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Ricordare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parola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finale</a:t>
                      </a:r>
                      <a:r>
                        <a:rPr sz="1600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lista</a:t>
                      </a:r>
                      <a:r>
                        <a:rPr sz="16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frasi,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rispettando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l’ordine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presentazione</a:t>
                      </a:r>
                      <a:r>
                        <a:rPr sz="1600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(lista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3 a 6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frasi),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 anche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decidere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 ognuna delle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frasi pronunciate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è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vera/falsa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7112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9- 10-</a:t>
                      </a:r>
                      <a:r>
                        <a:rPr sz="1400" b="1" spc="-4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11-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12-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13-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14-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Ricordare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la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parola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finale/iniziale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600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lista</a:t>
                      </a:r>
                      <a:r>
                        <a:rPr sz="1600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600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parole,</a:t>
                      </a:r>
                      <a:r>
                        <a:rPr sz="16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rispettando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l’ordine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66040" marR="341630">
                        <a:lnSpc>
                          <a:spcPct val="15000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presentazione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(liste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3 a 6 gruppi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parole),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ma anche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appore una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crocetta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ogni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volta 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che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si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sente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il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nome di un animale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7112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106248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16-</a:t>
                      </a:r>
                      <a:r>
                        <a:rPr sz="1400" b="1" spc="-1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17-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18-</a:t>
                      </a:r>
                      <a:r>
                        <a:rPr sz="1400" b="1" spc="-1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19-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20- 21-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Ricordare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gli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oggetti/animali/numeri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più piccoli (prima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3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poi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5)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una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lista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parole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(le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dirty="0" smtClean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4</a:t>
                      </a:r>
                      <a:r>
                        <a:rPr lang="it-IT" sz="1600" dirty="0" smtClean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5" dirty="0" err="1" smtClean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liste</a:t>
                      </a:r>
                      <a:r>
                        <a:rPr sz="1600" spc="-15" dirty="0" smtClean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sono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formate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da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12</a:t>
                      </a:r>
                      <a:r>
                        <a:rPr sz="1600" spc="4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parole)</a:t>
                      </a: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7112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9758" y="5321808"/>
            <a:ext cx="8470900" cy="1545590"/>
            <a:chOff x="349758" y="5321808"/>
            <a:chExt cx="8470900" cy="1545590"/>
          </a:xfrm>
        </p:grpSpPr>
        <p:sp>
          <p:nvSpPr>
            <p:cNvPr id="14" name="object 14"/>
            <p:cNvSpPr/>
            <p:nvPr/>
          </p:nvSpPr>
          <p:spPr>
            <a:xfrm>
              <a:off x="8244459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9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9758" y="5360632"/>
              <a:ext cx="8470392" cy="10942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4316" y="5321808"/>
              <a:ext cx="7219188" cy="12252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859" y="5373243"/>
              <a:ext cx="8378190" cy="10157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447800" y="105155"/>
            <a:ext cx="545579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memoria </a:t>
            </a:r>
            <a:r>
              <a:rPr dirty="0">
                <a:latin typeface="Carlito"/>
                <a:cs typeface="Carlito"/>
              </a:rPr>
              <a:t>di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22" name="object 22"/>
          <p:cNvSpPr/>
          <p:nvPr/>
        </p:nvSpPr>
        <p:spPr>
          <a:xfrm>
            <a:off x="944880" y="909066"/>
            <a:ext cx="7299198" cy="4014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5859" y="5373242"/>
            <a:ext cx="8378190" cy="1016000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02005" marR="796925" algn="ctr">
              <a:lnSpc>
                <a:spcPct val="100000"/>
              </a:lnSpc>
              <a:spcBef>
                <a:spcPts val="235"/>
              </a:spcBef>
            </a:pPr>
            <a:r>
              <a:rPr sz="2000" u="heavy" spc="-5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Ricordare 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l’ultima </a:t>
            </a:r>
            <a:r>
              <a:rPr sz="2000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parola </a:t>
            </a:r>
            <a:r>
              <a:rPr sz="20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 </a:t>
            </a:r>
            <a:r>
              <a:rPr sz="2000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ogni </a:t>
            </a:r>
            <a:r>
              <a:rPr sz="2000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frase </a:t>
            </a:r>
            <a:r>
              <a:rPr sz="2000" u="heavy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nell’ordine </a:t>
            </a:r>
            <a:r>
              <a:rPr sz="20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</a:t>
            </a:r>
            <a:r>
              <a:rPr sz="2000" u="heavy" spc="-25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presentazione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(le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liste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vanno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3 a 7</a:t>
            </a:r>
            <a:r>
              <a:rPr sz="2000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parole)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Lezione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2-3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3/10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24000" y="105155"/>
            <a:ext cx="537959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memoria </a:t>
            </a:r>
            <a:r>
              <a:rPr dirty="0">
                <a:latin typeface="Carlito"/>
                <a:cs typeface="Carlito"/>
              </a:rPr>
              <a:t>di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683513" y="765048"/>
            <a:ext cx="7709916" cy="3599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93370" y="4673346"/>
            <a:ext cx="8601710" cy="1530350"/>
            <a:chOff x="293370" y="4673346"/>
            <a:chExt cx="8601710" cy="1530350"/>
          </a:xfrm>
        </p:grpSpPr>
        <p:sp>
          <p:nvSpPr>
            <p:cNvPr id="21" name="object 21"/>
            <p:cNvSpPr/>
            <p:nvPr/>
          </p:nvSpPr>
          <p:spPr>
            <a:xfrm>
              <a:off x="349758" y="4712999"/>
              <a:ext cx="8470392" cy="14020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370" y="4673346"/>
              <a:ext cx="8601456" cy="15300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9" y="4725543"/>
              <a:ext cx="8378190" cy="13235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5859" y="4725542"/>
            <a:ext cx="8378190" cy="1323975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Ricordare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finale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una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lista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frasi,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formano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</a:t>
            </a:r>
            <a:r>
              <a:rPr sz="2000" u="heavy" spc="2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storia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,</a:t>
            </a:r>
            <a:endParaRPr sz="2000">
              <a:latin typeface="Carlito"/>
              <a:cs typeface="Carlito"/>
            </a:endParaRPr>
          </a:p>
          <a:p>
            <a:pPr marL="90805" marR="124460">
              <a:lnSpc>
                <a:spcPct val="100000"/>
              </a:lnSpc>
            </a:pP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rispettando l’ordine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presentazione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(lista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3 </a:t>
            </a:r>
            <a:r>
              <a:rPr sz="2000" spc="-16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6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frasi),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ma anche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decidere se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frasi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pronunciate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nel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complesso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sono</a:t>
            </a:r>
            <a:r>
              <a:rPr sz="2000" u="heavy" spc="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vere/false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Lezione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4-5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4/10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00200" y="105155"/>
            <a:ext cx="530339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memoria </a:t>
            </a:r>
            <a:r>
              <a:rPr dirty="0">
                <a:latin typeface="Carlito"/>
                <a:cs typeface="Carlito"/>
              </a:rPr>
              <a:t>di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971550" y="1053083"/>
            <a:ext cx="7107935" cy="439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5/10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447800" y="105155"/>
            <a:ext cx="545579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memoria </a:t>
            </a:r>
            <a:r>
              <a:rPr dirty="0">
                <a:latin typeface="Carlito"/>
                <a:cs typeface="Carlito"/>
              </a:rPr>
              <a:t>di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372618" y="1197102"/>
            <a:ext cx="8375904" cy="2303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93370" y="4025646"/>
            <a:ext cx="8526780" cy="1530350"/>
            <a:chOff x="293370" y="4025646"/>
            <a:chExt cx="8526780" cy="1530350"/>
          </a:xfrm>
        </p:grpSpPr>
        <p:sp>
          <p:nvSpPr>
            <p:cNvPr id="21" name="object 21"/>
            <p:cNvSpPr/>
            <p:nvPr/>
          </p:nvSpPr>
          <p:spPr>
            <a:xfrm>
              <a:off x="349758" y="4064537"/>
              <a:ext cx="8470392" cy="14020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370" y="4025646"/>
              <a:ext cx="8162544" cy="15300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9" y="4077081"/>
              <a:ext cx="8378190" cy="13235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5859" y="4077080"/>
            <a:ext cx="8378190" cy="1323975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 marR="565785">
              <a:lnSpc>
                <a:spcPct val="100000"/>
              </a:lnSpc>
              <a:spcBef>
                <a:spcPts val="235"/>
              </a:spcBef>
            </a:pP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Ricordare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finale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lista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frasi,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rispettando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l’ordine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presentazione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(lista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3 a 6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frasi),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ma anche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decidere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 ognuna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delle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frasi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pronunciate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è</a:t>
            </a:r>
            <a:r>
              <a:rPr sz="2000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vera/falsa</a:t>
            </a:r>
            <a:endParaRPr sz="2000">
              <a:latin typeface="Carlito"/>
              <a:cs typeface="Carlito"/>
            </a:endParaRPr>
          </a:p>
          <a:p>
            <a:pPr marL="3439795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Lezione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6-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7-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8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6/10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76400" y="105155"/>
            <a:ext cx="522719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memoria </a:t>
            </a:r>
            <a:r>
              <a:rPr dirty="0">
                <a:latin typeface="Carlito"/>
                <a:cs typeface="Carlito"/>
              </a:rPr>
              <a:t>di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720851" y="1268730"/>
            <a:ext cx="7667244" cy="3312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7/10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24000" y="105155"/>
            <a:ext cx="537959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memoria </a:t>
            </a:r>
            <a:r>
              <a:rPr dirty="0">
                <a:latin typeface="Carlito"/>
                <a:cs typeface="Carlito"/>
              </a:rPr>
              <a:t>di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624077" y="1124711"/>
            <a:ext cx="7895844" cy="3024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93370" y="4357878"/>
            <a:ext cx="8526780" cy="1530350"/>
            <a:chOff x="293370" y="4357878"/>
            <a:chExt cx="8526780" cy="1530350"/>
          </a:xfrm>
        </p:grpSpPr>
        <p:sp>
          <p:nvSpPr>
            <p:cNvPr id="21" name="object 21"/>
            <p:cNvSpPr/>
            <p:nvPr/>
          </p:nvSpPr>
          <p:spPr>
            <a:xfrm>
              <a:off x="349758" y="4397531"/>
              <a:ext cx="8470392" cy="14020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370" y="4357878"/>
              <a:ext cx="8517636" cy="15300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9" y="4410075"/>
              <a:ext cx="8378190" cy="13235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5859" y="4410075"/>
            <a:ext cx="8378190" cy="1323975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 marR="210820">
              <a:lnSpc>
                <a:spcPct val="100000"/>
              </a:lnSpc>
              <a:spcBef>
                <a:spcPts val="229"/>
              </a:spcBef>
            </a:pP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Ricordare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la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parola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finale 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iniziale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lista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parole,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rispettando l’ordine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presentazione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(liste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3 a 6 gruppi 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parole),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ma anche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appore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crocetta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ogni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volta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si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sente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il nome di un</a:t>
            </a:r>
            <a:r>
              <a:rPr sz="2000" u="heavy" spc="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animale</a:t>
            </a:r>
            <a:endParaRPr sz="2000">
              <a:latin typeface="Carlito"/>
              <a:cs typeface="Carlito"/>
            </a:endParaRPr>
          </a:p>
          <a:p>
            <a:pPr marL="25273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Lezione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9- 10- 11- 12- 13- 14-</a:t>
            </a:r>
            <a:r>
              <a:rPr sz="2000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15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8/10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24000" y="105155"/>
            <a:ext cx="537959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memoria </a:t>
            </a:r>
            <a:r>
              <a:rPr dirty="0">
                <a:latin typeface="Carlito"/>
                <a:cs typeface="Carlito"/>
              </a:rPr>
              <a:t>di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755904" y="1197102"/>
            <a:ext cx="7579614" cy="31676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9/10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00200" y="105155"/>
            <a:ext cx="530339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memoria </a:t>
            </a:r>
            <a:r>
              <a:rPr dirty="0">
                <a:latin typeface="Carlito"/>
                <a:cs typeface="Carlito"/>
              </a:rPr>
              <a:t>di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971550" y="765048"/>
            <a:ext cx="7272528" cy="420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93370" y="5241797"/>
            <a:ext cx="8526780" cy="1225550"/>
            <a:chOff x="293370" y="5241797"/>
            <a:chExt cx="8526780" cy="1225550"/>
          </a:xfrm>
        </p:grpSpPr>
        <p:sp>
          <p:nvSpPr>
            <p:cNvPr id="21" name="object 21"/>
            <p:cNvSpPr/>
            <p:nvPr/>
          </p:nvSpPr>
          <p:spPr>
            <a:xfrm>
              <a:off x="349758" y="5281384"/>
              <a:ext cx="8470392" cy="10942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370" y="5241797"/>
              <a:ext cx="8293608" cy="12252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9" y="5293994"/>
              <a:ext cx="8378190" cy="10157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5859" y="5293995"/>
            <a:ext cx="8378190" cy="1016000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 marR="432434">
              <a:lnSpc>
                <a:spcPct val="100000"/>
              </a:lnSpc>
              <a:spcBef>
                <a:spcPts val="229"/>
              </a:spcBef>
            </a:pP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Ricordare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gli oggetti/animali/numeri più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piccoli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(prima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3 poi 5) di una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lista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di  parole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(le 4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liste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sono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formate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12</a:t>
            </a:r>
            <a:r>
              <a:rPr sz="2000" spc="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parole)</a:t>
            </a:r>
            <a:endParaRPr sz="2000">
              <a:latin typeface="Carlito"/>
              <a:cs typeface="Carlito"/>
            </a:endParaRPr>
          </a:p>
          <a:p>
            <a:pPr marL="246253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Lezione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16-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17- 18- 19- 20- 21-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22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10/10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76400" y="105155"/>
            <a:ext cx="5227193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memoria </a:t>
            </a:r>
            <a:r>
              <a:rPr dirty="0">
                <a:latin typeface="Carlito"/>
                <a:cs typeface="Carlito"/>
              </a:rPr>
              <a:t>di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lavoro</a:t>
            </a:r>
          </a:p>
        </p:txBody>
      </p:sp>
      <p:sp>
        <p:nvSpPr>
          <p:cNvPr id="19" name="object 19"/>
          <p:cNvSpPr/>
          <p:nvPr/>
        </p:nvSpPr>
        <p:spPr>
          <a:xfrm>
            <a:off x="1129283" y="1268730"/>
            <a:ext cx="6899148" cy="3456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2/6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26516" y="1397127"/>
            <a:ext cx="8444865" cy="0"/>
          </a:xfrm>
          <a:custGeom>
            <a:avLst/>
            <a:gdLst/>
            <a:ahLst/>
            <a:cxnLst/>
            <a:rect l="l" t="t" r="r" b="b"/>
            <a:pathLst>
              <a:path w="8444865">
                <a:moveTo>
                  <a:pt x="0" y="0"/>
                </a:moveTo>
                <a:lnTo>
                  <a:pt x="8444484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5166" y="1432559"/>
            <a:ext cx="1727836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35" dirty="0">
                <a:solidFill>
                  <a:srgbClr val="001F5F"/>
                </a:solidFill>
                <a:latin typeface="Carlito"/>
                <a:cs typeface="Carlito"/>
              </a:rPr>
              <a:t>s</a:t>
            </a:r>
            <a:r>
              <a:rPr sz="2900" spc="-5" dirty="0">
                <a:solidFill>
                  <a:srgbClr val="001F5F"/>
                </a:solidFill>
                <a:latin typeface="Carlito"/>
                <a:cs typeface="Carlito"/>
              </a:rPr>
              <a:t>trume</a:t>
            </a:r>
            <a:r>
              <a:rPr sz="2900" spc="-35" dirty="0">
                <a:solidFill>
                  <a:srgbClr val="001F5F"/>
                </a:solidFill>
                <a:latin typeface="Carlito"/>
                <a:cs typeface="Carlito"/>
              </a:rPr>
              <a:t>n</a:t>
            </a:r>
            <a:r>
              <a:rPr sz="2900" spc="-5" dirty="0">
                <a:solidFill>
                  <a:srgbClr val="001F5F"/>
                </a:solidFill>
                <a:latin typeface="Carlito"/>
                <a:cs typeface="Carlito"/>
              </a:rPr>
              <a:t>ti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09038" y="1483867"/>
            <a:ext cx="6258560" cy="93154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15"/>
              </a:spcBef>
            </a:pPr>
            <a:r>
              <a:rPr sz="2100" b="1" spc="-15" dirty="0">
                <a:solidFill>
                  <a:srgbClr val="001F5F"/>
                </a:solidFill>
                <a:latin typeface="Carlito"/>
                <a:cs typeface="Carlito"/>
              </a:rPr>
              <a:t>Carretti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B., 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Cornoldi C., Caldarola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N., </a:t>
            </a:r>
            <a:r>
              <a:rPr sz="2100" b="1" spc="-35" dirty="0">
                <a:solidFill>
                  <a:srgbClr val="001F5F"/>
                </a:solidFill>
                <a:latin typeface="Carlito"/>
                <a:cs typeface="Carlito"/>
              </a:rPr>
              <a:t>Tencati 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C. (2013),  </a:t>
            </a:r>
            <a:r>
              <a:rPr sz="2100" b="1" spc="-55" dirty="0">
                <a:solidFill>
                  <a:srgbClr val="001F5F"/>
                </a:solidFill>
                <a:latin typeface="Trebuchet MS"/>
                <a:cs typeface="Trebuchet MS"/>
              </a:rPr>
              <a:t>“</a:t>
            </a:r>
            <a:r>
              <a:rPr sz="2100" b="1" spc="-55" dirty="0">
                <a:solidFill>
                  <a:srgbClr val="FF0000"/>
                </a:solidFill>
                <a:latin typeface="Carlito"/>
                <a:cs typeface="Carlito"/>
              </a:rPr>
              <a:t>CO-TT </a:t>
            </a:r>
            <a:r>
              <a:rPr sz="2100" b="1" spc="-10" dirty="0">
                <a:solidFill>
                  <a:srgbClr val="FF0000"/>
                </a:solidFill>
                <a:latin typeface="Carlito"/>
                <a:cs typeface="Carlito"/>
              </a:rPr>
              <a:t>Comprensione orale: </a:t>
            </a:r>
            <a:r>
              <a:rPr sz="2100" b="1" spc="-15" dirty="0">
                <a:solidFill>
                  <a:srgbClr val="FF0000"/>
                </a:solidFill>
                <a:latin typeface="Carlito"/>
                <a:cs typeface="Carlito"/>
              </a:rPr>
              <a:t>test </a:t>
            </a:r>
            <a:r>
              <a:rPr sz="2100" b="1" dirty="0">
                <a:solidFill>
                  <a:srgbClr val="FF0000"/>
                </a:solidFill>
                <a:latin typeface="Carlito"/>
                <a:cs typeface="Carlito"/>
              </a:rPr>
              <a:t>e </a:t>
            </a:r>
            <a:r>
              <a:rPr sz="2100" b="1" spc="-75" dirty="0">
                <a:solidFill>
                  <a:srgbClr val="FF0000"/>
                </a:solidFill>
                <a:latin typeface="Carlito"/>
                <a:cs typeface="Carlito"/>
              </a:rPr>
              <a:t>trattamento</a:t>
            </a:r>
            <a:r>
              <a:rPr sz="2100" b="1" spc="-75" dirty="0">
                <a:solidFill>
                  <a:srgbClr val="001F5F"/>
                </a:solidFill>
                <a:latin typeface="Trebuchet MS"/>
                <a:cs typeface="Trebuchet MS"/>
              </a:rPr>
              <a:t>”, </a:t>
            </a:r>
            <a:r>
              <a:rPr sz="2100" b="1" spc="-185" dirty="0">
                <a:solidFill>
                  <a:srgbClr val="001F5F"/>
                </a:solidFill>
                <a:latin typeface="Trebuchet MS"/>
                <a:cs typeface="Trebuchet MS"/>
              </a:rPr>
              <a:t>Trento,  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Erickson</a:t>
            </a:r>
            <a:r>
              <a:rPr sz="2100" spc="-5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1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per scuola primaria e 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secondaria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I</a:t>
            </a:r>
            <a:r>
              <a:rPr sz="2100" b="1" spc="-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rlito"/>
                <a:cs typeface="Carlito"/>
              </a:rPr>
              <a:t>grado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15108" y="2747391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15108" y="3542157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5108" y="4892421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209038" y="2833878"/>
            <a:ext cx="5974715" cy="289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5" dirty="0">
                <a:solidFill>
                  <a:srgbClr val="001F5F"/>
                </a:solidFill>
                <a:latin typeface="Carlito"/>
                <a:cs typeface="Carlito"/>
              </a:rPr>
              <a:t>Test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100" b="1" spc="-10" dirty="0">
                <a:solidFill>
                  <a:srgbClr val="001F5F"/>
                </a:solidFill>
                <a:latin typeface="Carlito"/>
                <a:cs typeface="Carlito"/>
              </a:rPr>
              <a:t>ingresso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100" b="1" spc="-15" dirty="0">
                <a:solidFill>
                  <a:srgbClr val="001F5F"/>
                </a:solidFill>
                <a:latin typeface="Carlito"/>
                <a:cs typeface="Carlito"/>
              </a:rPr>
              <a:t>test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in</a:t>
            </a:r>
            <a:r>
              <a:rPr sz="2100" b="1" spc="6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uscita</a:t>
            </a: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100">
              <a:latin typeface="Carlito"/>
              <a:cs typeface="Carlito"/>
            </a:endParaRPr>
          </a:p>
          <a:p>
            <a:pPr marL="12700" marR="5080">
              <a:lnSpc>
                <a:spcPts val="2310"/>
              </a:lnSpc>
              <a:spcBef>
                <a:spcPts val="1425"/>
              </a:spcBef>
            </a:pPr>
            <a:r>
              <a:rPr sz="2100" b="1" spc="-170" dirty="0">
                <a:solidFill>
                  <a:srgbClr val="001F5F"/>
                </a:solidFill>
                <a:latin typeface="Trebuchet MS"/>
                <a:cs typeface="Trebuchet MS"/>
              </a:rPr>
              <a:t>21 </a:t>
            </a:r>
            <a:r>
              <a:rPr sz="2100" b="1" spc="-140" dirty="0">
                <a:solidFill>
                  <a:srgbClr val="001F5F"/>
                </a:solidFill>
                <a:latin typeface="Trebuchet MS"/>
                <a:cs typeface="Trebuchet MS"/>
              </a:rPr>
              <a:t>lezioni </a:t>
            </a:r>
            <a:r>
              <a:rPr sz="2100" b="1" spc="-155" dirty="0">
                <a:solidFill>
                  <a:srgbClr val="001F5F"/>
                </a:solidFill>
                <a:latin typeface="Trebuchet MS"/>
                <a:cs typeface="Trebuchet MS"/>
              </a:rPr>
              <a:t>(un’ora </a:t>
            </a:r>
            <a:r>
              <a:rPr sz="2100" b="1" spc="-125" dirty="0">
                <a:solidFill>
                  <a:srgbClr val="001F5F"/>
                </a:solidFill>
                <a:latin typeface="Trebuchet MS"/>
                <a:cs typeface="Trebuchet MS"/>
              </a:rPr>
              <a:t>ciascuna) </a:t>
            </a:r>
            <a:r>
              <a:rPr sz="2100" b="1" spc="-140" dirty="0">
                <a:solidFill>
                  <a:srgbClr val="001F5F"/>
                </a:solidFill>
                <a:latin typeface="Trebuchet MS"/>
                <a:cs typeface="Trebuchet MS"/>
              </a:rPr>
              <a:t>per </a:t>
            </a:r>
            <a:r>
              <a:rPr sz="2100" b="1" spc="-110" dirty="0">
                <a:solidFill>
                  <a:srgbClr val="001F5F"/>
                </a:solidFill>
                <a:latin typeface="Trebuchet MS"/>
                <a:cs typeface="Trebuchet MS"/>
              </a:rPr>
              <a:t>il </a:t>
            </a:r>
            <a:r>
              <a:rPr sz="2100" b="1" spc="-125" dirty="0">
                <a:solidFill>
                  <a:srgbClr val="001F5F"/>
                </a:solidFill>
                <a:latin typeface="Trebuchet MS"/>
                <a:cs typeface="Trebuchet MS"/>
              </a:rPr>
              <a:t>potenziamento</a:t>
            </a:r>
            <a:r>
              <a:rPr sz="2100" b="1" spc="-3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b="1" spc="-120" dirty="0">
                <a:solidFill>
                  <a:srgbClr val="001F5F"/>
                </a:solidFill>
                <a:latin typeface="Trebuchet MS"/>
                <a:cs typeface="Trebuchet MS"/>
              </a:rPr>
              <a:t>delle  </a:t>
            </a:r>
            <a:r>
              <a:rPr sz="2100" b="1" spc="-105" dirty="0">
                <a:solidFill>
                  <a:srgbClr val="001F5F"/>
                </a:solidFill>
                <a:latin typeface="Trebuchet MS"/>
                <a:cs typeface="Trebuchet MS"/>
              </a:rPr>
              <a:t>abilità</a:t>
            </a:r>
            <a:r>
              <a:rPr sz="2100" b="1" spc="-1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b="1" spc="-130" dirty="0">
                <a:solidFill>
                  <a:srgbClr val="001F5F"/>
                </a:solidFill>
                <a:latin typeface="Trebuchet MS"/>
                <a:cs typeface="Trebuchet MS"/>
              </a:rPr>
              <a:t>d’ascolto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Abilità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da </a:t>
            </a:r>
            <a:r>
              <a:rPr sz="2100" b="1" spc="-10" dirty="0">
                <a:solidFill>
                  <a:srgbClr val="001F5F"/>
                </a:solidFill>
                <a:latin typeface="Carlito"/>
                <a:cs typeface="Carlito"/>
              </a:rPr>
              <a:t>potenziare:</a:t>
            </a:r>
            <a:endParaRPr sz="2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Metacognizione- Memoria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100" b="1" spc="-15" dirty="0">
                <a:solidFill>
                  <a:srgbClr val="001F5F"/>
                </a:solidFill>
                <a:latin typeface="Carlito"/>
                <a:cs typeface="Carlito"/>
              </a:rPr>
              <a:t>lavoro-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100" b="1" spc="-20" dirty="0">
                <a:solidFill>
                  <a:srgbClr val="001F5F"/>
                </a:solidFill>
                <a:latin typeface="Carlito"/>
                <a:cs typeface="Carlito"/>
              </a:rPr>
              <a:t>Inferenze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15108" y="6241922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5741" y="4572"/>
            <a:ext cx="7184906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295400" y="105155"/>
            <a:ext cx="64770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CO-TT </a:t>
            </a:r>
            <a:r>
              <a:rPr spc="-10" dirty="0">
                <a:latin typeface="Carlito"/>
                <a:cs typeface="Carlito"/>
              </a:rPr>
              <a:t>(Comprensione Orale: </a:t>
            </a:r>
            <a:r>
              <a:rPr spc="-60" dirty="0">
                <a:latin typeface="Carlito"/>
                <a:cs typeface="Carlito"/>
              </a:rPr>
              <a:t>Test </a:t>
            </a:r>
            <a:r>
              <a:rPr dirty="0">
                <a:latin typeface="Carlito"/>
                <a:cs typeface="Carlito"/>
              </a:rPr>
              <a:t>e</a:t>
            </a:r>
            <a:r>
              <a:rPr spc="75" dirty="0">
                <a:latin typeface="Carlito"/>
                <a:cs typeface="Carlito"/>
              </a:rPr>
              <a:t> </a:t>
            </a:r>
            <a:r>
              <a:rPr spc="-25" dirty="0">
                <a:latin typeface="Carlito"/>
                <a:cs typeface="Carlito"/>
              </a:rPr>
              <a:t>Trattamento)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3" name="object 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7" name="object 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3" name="object 13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15741" y="4572"/>
            <a:ext cx="7184906" cy="603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43888" y="105155"/>
            <a:ext cx="58845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35" dirty="0">
                <a:solidFill>
                  <a:srgbClr val="FFFFFF"/>
                </a:solidFill>
                <a:latin typeface="Trebuchet MS"/>
                <a:cs typeface="Trebuchet MS"/>
              </a:rPr>
              <a:t>Potenziamento dell’abilità </a:t>
            </a:r>
            <a:r>
              <a:rPr sz="2200" b="1" spc="-110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2200" b="1" spc="-125" dirty="0">
                <a:solidFill>
                  <a:srgbClr val="FFFFFF"/>
                </a:solidFill>
                <a:latin typeface="Trebuchet MS"/>
                <a:cs typeface="Trebuchet MS"/>
              </a:rPr>
              <a:t>stabilire</a:t>
            </a:r>
            <a:r>
              <a:rPr sz="2200" b="1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25" dirty="0">
                <a:solidFill>
                  <a:srgbClr val="FFFFFF"/>
                </a:solidFill>
                <a:latin typeface="Trebuchet MS"/>
                <a:cs typeface="Trebuchet MS"/>
              </a:rPr>
              <a:t>collegamenti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516" y="1053464"/>
            <a:ext cx="8624570" cy="0"/>
          </a:xfrm>
          <a:custGeom>
            <a:avLst/>
            <a:gdLst/>
            <a:ahLst/>
            <a:cxnLst/>
            <a:rect l="l" t="t" r="r" b="b"/>
            <a:pathLst>
              <a:path w="8624570">
                <a:moveTo>
                  <a:pt x="0" y="0"/>
                </a:moveTo>
                <a:lnTo>
                  <a:pt x="8624316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40207" y="1091184"/>
            <a:ext cx="1784858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0" dirty="0">
                <a:solidFill>
                  <a:srgbClr val="001F5F"/>
                </a:solidFill>
                <a:latin typeface="Carlito"/>
                <a:cs typeface="Carlito"/>
              </a:rPr>
              <a:t>i</a:t>
            </a:r>
            <a:r>
              <a:rPr sz="3100" b="0" spc="-40" dirty="0">
                <a:solidFill>
                  <a:srgbClr val="001F5F"/>
                </a:solidFill>
                <a:latin typeface="Carlito"/>
                <a:cs typeface="Carlito"/>
              </a:rPr>
              <a:t>s</a:t>
            </a:r>
            <a:r>
              <a:rPr sz="3100" b="0" dirty="0">
                <a:solidFill>
                  <a:srgbClr val="001F5F"/>
                </a:solidFill>
                <a:latin typeface="Carlito"/>
                <a:cs typeface="Carlito"/>
              </a:rPr>
              <a:t>truzioni</a:t>
            </a:r>
            <a:endParaRPr sz="31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62885" y="1175258"/>
            <a:ext cx="6428105" cy="7562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400"/>
              </a:spcBef>
            </a:pP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Ogni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lezione (sono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21)</a:t>
            </a:r>
            <a:r>
              <a:rPr sz="25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500" b="1" u="heavy" spc="-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deve </a:t>
            </a:r>
            <a:r>
              <a:rPr sz="2500" b="1" u="heavy" spc="-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durare all’incirca </a:t>
            </a:r>
            <a:r>
              <a:rPr sz="2500" b="1" u="heavy" spc="-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1 </a:t>
            </a:r>
            <a:r>
              <a:rPr sz="2500" b="1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h</a:t>
            </a:r>
            <a:r>
              <a:rPr sz="2500" spc="-75" dirty="0">
                <a:solidFill>
                  <a:srgbClr val="001F5F"/>
                </a:solidFill>
                <a:latin typeface="Carlito"/>
                <a:cs typeface="Carlito"/>
              </a:rPr>
              <a:t>, 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così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suddivisa: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50923" y="2127885"/>
            <a:ext cx="6899909" cy="0"/>
          </a:xfrm>
          <a:custGeom>
            <a:avLst/>
            <a:gdLst/>
            <a:ahLst/>
            <a:cxnLst/>
            <a:rect l="l" t="t" r="r" b="b"/>
            <a:pathLst>
              <a:path w="6899909">
                <a:moveTo>
                  <a:pt x="0" y="0"/>
                </a:moveTo>
                <a:lnTo>
                  <a:pt x="6899909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0923" y="4099178"/>
            <a:ext cx="6899909" cy="0"/>
          </a:xfrm>
          <a:custGeom>
            <a:avLst/>
            <a:gdLst/>
            <a:ahLst/>
            <a:cxnLst/>
            <a:rect l="l" t="t" r="r" b="b"/>
            <a:pathLst>
              <a:path w="6899909">
                <a:moveTo>
                  <a:pt x="0" y="0"/>
                </a:moveTo>
                <a:lnTo>
                  <a:pt x="6899909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0747" y="2146859"/>
            <a:ext cx="8172958" cy="35280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500" b="1" dirty="0">
                <a:solidFill>
                  <a:srgbClr val="001F5F"/>
                </a:solidFill>
                <a:latin typeface="Carlito"/>
                <a:cs typeface="Carlito"/>
              </a:rPr>
              <a:t>10 </a:t>
            </a:r>
            <a:r>
              <a:rPr sz="2500" b="1" spc="-5" dirty="0">
                <a:solidFill>
                  <a:srgbClr val="001F5F"/>
                </a:solidFill>
                <a:latin typeface="Carlito"/>
                <a:cs typeface="Carlito"/>
              </a:rPr>
              <a:t>minuti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=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potenziamento </a:t>
            </a:r>
            <a:r>
              <a:rPr sz="2500" spc="-5" dirty="0">
                <a:solidFill>
                  <a:srgbClr val="FF0000"/>
                </a:solidFill>
                <a:latin typeface="Carlito"/>
                <a:cs typeface="Carlito"/>
              </a:rPr>
              <a:t>memoria di</a:t>
            </a:r>
            <a:r>
              <a:rPr sz="25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500" spc="-20" dirty="0">
                <a:solidFill>
                  <a:srgbClr val="FF0000"/>
                </a:solidFill>
                <a:latin typeface="Carlito"/>
                <a:cs typeface="Carlito"/>
              </a:rPr>
              <a:t>lavoro</a:t>
            </a:r>
            <a:endParaRPr sz="2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500" b="1" dirty="0">
                <a:solidFill>
                  <a:srgbClr val="001F5F"/>
                </a:solidFill>
                <a:latin typeface="Carlito"/>
                <a:cs typeface="Carlito"/>
              </a:rPr>
              <a:t>20 </a:t>
            </a:r>
            <a:r>
              <a:rPr sz="2500" b="1" spc="-5" dirty="0">
                <a:solidFill>
                  <a:srgbClr val="001F5F"/>
                </a:solidFill>
                <a:latin typeface="Carlito"/>
                <a:cs typeface="Carlito"/>
              </a:rPr>
              <a:t>minuti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= </a:t>
            </a:r>
            <a:r>
              <a:rPr sz="2500" spc="-5" dirty="0">
                <a:solidFill>
                  <a:srgbClr val="FF0000"/>
                </a:solidFill>
                <a:latin typeface="Carlito"/>
                <a:cs typeface="Carlito"/>
              </a:rPr>
              <a:t>riflessione</a:t>
            </a:r>
            <a:r>
              <a:rPr sz="2500" spc="-15" dirty="0">
                <a:solidFill>
                  <a:srgbClr val="FF0000"/>
                </a:solidFill>
                <a:latin typeface="Carlito"/>
                <a:cs typeface="Carlito"/>
              </a:rPr>
              <a:t> metacognitiva</a:t>
            </a:r>
            <a:endParaRPr sz="2500">
              <a:latin typeface="Carlito"/>
              <a:cs typeface="Carlito"/>
            </a:endParaRPr>
          </a:p>
          <a:p>
            <a:pPr marL="12700" marR="5080">
              <a:lnSpc>
                <a:spcPts val="2740"/>
              </a:lnSpc>
              <a:spcBef>
                <a:spcPts val="1125"/>
              </a:spcBef>
            </a:pPr>
            <a:r>
              <a:rPr sz="2500" b="1" dirty="0">
                <a:solidFill>
                  <a:srgbClr val="001F5F"/>
                </a:solidFill>
                <a:latin typeface="Carlito"/>
                <a:cs typeface="Carlito"/>
              </a:rPr>
              <a:t>20 </a:t>
            </a:r>
            <a:r>
              <a:rPr sz="2500" b="1" spc="-5" dirty="0">
                <a:solidFill>
                  <a:srgbClr val="001F5F"/>
                </a:solidFill>
                <a:latin typeface="Carlito"/>
                <a:cs typeface="Carlito"/>
              </a:rPr>
              <a:t>minuti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=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potenziamento </a:t>
            </a:r>
            <a:r>
              <a:rPr sz="2500" spc="-5" dirty="0">
                <a:solidFill>
                  <a:srgbClr val="FF0000"/>
                </a:solidFill>
                <a:latin typeface="Carlito"/>
                <a:cs typeface="Carlito"/>
              </a:rPr>
              <a:t>abilità di </a:t>
            </a:r>
            <a:r>
              <a:rPr sz="2500" spc="-10" dirty="0">
                <a:solidFill>
                  <a:srgbClr val="FF0000"/>
                </a:solidFill>
                <a:latin typeface="Carlito"/>
                <a:cs typeface="Carlito"/>
              </a:rPr>
              <a:t>comprensione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500" spc="-15" dirty="0">
                <a:solidFill>
                  <a:srgbClr val="FF0000"/>
                </a:solidFill>
                <a:latin typeface="Carlito"/>
                <a:cs typeface="Carlito"/>
              </a:rPr>
              <a:t>stabilire</a:t>
            </a:r>
            <a:r>
              <a:rPr sz="25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500" spc="-15" dirty="0">
                <a:solidFill>
                  <a:srgbClr val="FF0000"/>
                </a:solidFill>
                <a:latin typeface="Carlito"/>
                <a:cs typeface="Carlito"/>
              </a:rPr>
              <a:t>collegamenti</a:t>
            </a:r>
            <a:endParaRPr sz="2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rlito"/>
              <a:cs typeface="Carlito"/>
            </a:endParaRPr>
          </a:p>
          <a:p>
            <a:pPr marL="12700" marR="387350">
              <a:lnSpc>
                <a:spcPct val="91500"/>
              </a:lnSpc>
            </a:pPr>
            <a:r>
              <a:rPr sz="2500" spc="-60" dirty="0">
                <a:solidFill>
                  <a:srgbClr val="FF0000"/>
                </a:solidFill>
                <a:latin typeface="Arial"/>
                <a:cs typeface="Arial"/>
              </a:rPr>
              <a:t>Tutti </a:t>
            </a:r>
            <a:r>
              <a:rPr sz="2500" spc="15" dirty="0">
                <a:solidFill>
                  <a:srgbClr val="FF0000"/>
                </a:solidFill>
                <a:latin typeface="Arial"/>
                <a:cs typeface="Arial"/>
              </a:rPr>
              <a:t>i </a:t>
            </a:r>
            <a:r>
              <a:rPr sz="2500" spc="-40" dirty="0">
                <a:solidFill>
                  <a:srgbClr val="FF0000"/>
                </a:solidFill>
                <a:latin typeface="Arial"/>
                <a:cs typeface="Arial"/>
              </a:rPr>
              <a:t>testi </a:t>
            </a:r>
            <a:r>
              <a:rPr sz="2500" spc="-105" dirty="0">
                <a:solidFill>
                  <a:srgbClr val="FF0000"/>
                </a:solidFill>
                <a:latin typeface="Arial"/>
                <a:cs typeface="Arial"/>
              </a:rPr>
              <a:t>devono </a:t>
            </a:r>
            <a:r>
              <a:rPr sz="2500" spc="-165" dirty="0">
                <a:solidFill>
                  <a:srgbClr val="FF0000"/>
                </a:solidFill>
                <a:latin typeface="Arial"/>
                <a:cs typeface="Arial"/>
              </a:rPr>
              <a:t>essere </a:t>
            </a:r>
            <a:r>
              <a:rPr sz="2500" spc="25" dirty="0">
                <a:solidFill>
                  <a:srgbClr val="FF0000"/>
                </a:solidFill>
                <a:latin typeface="Arial"/>
                <a:cs typeface="Arial"/>
              </a:rPr>
              <a:t>letti</a:t>
            </a:r>
            <a:r>
              <a:rPr sz="2500" spc="-5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spc="-85" dirty="0">
                <a:solidFill>
                  <a:srgbClr val="FF0000"/>
                </a:solidFill>
                <a:latin typeface="Arial"/>
                <a:cs typeface="Arial"/>
              </a:rPr>
              <a:t>dall’insegnante </a:t>
            </a:r>
            <a:r>
              <a:rPr sz="2500" spc="-150" dirty="0">
                <a:solidFill>
                  <a:srgbClr val="FF0000"/>
                </a:solidFill>
                <a:latin typeface="Arial"/>
                <a:cs typeface="Arial"/>
              </a:rPr>
              <a:t>e  </a:t>
            </a:r>
            <a:r>
              <a:rPr sz="2500" dirty="0">
                <a:solidFill>
                  <a:srgbClr val="FF0000"/>
                </a:solidFill>
                <a:latin typeface="Carlito"/>
                <a:cs typeface="Carlito"/>
              </a:rPr>
              <a:t>NON </a:t>
            </a:r>
            <a:r>
              <a:rPr sz="2500" spc="-10" dirty="0">
                <a:solidFill>
                  <a:srgbClr val="FF0000"/>
                </a:solidFill>
                <a:latin typeface="Carlito"/>
                <a:cs typeface="Carlito"/>
              </a:rPr>
              <a:t>consegnati </a:t>
            </a:r>
            <a:r>
              <a:rPr sz="2500" dirty="0">
                <a:solidFill>
                  <a:srgbClr val="FF0000"/>
                </a:solidFill>
                <a:latin typeface="Carlito"/>
                <a:cs typeface="Carlito"/>
              </a:rPr>
              <a:t>agli alunni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; agli alunni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si  </a:t>
            </a:r>
            <a:r>
              <a:rPr sz="2500" spc="-15" dirty="0">
                <a:solidFill>
                  <a:srgbClr val="001F5F"/>
                </a:solidFill>
                <a:latin typeface="Carlito"/>
                <a:cs typeface="Carlito"/>
              </a:rPr>
              <a:t>forniscono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solo </a:t>
            </a:r>
            <a:r>
              <a:rPr sz="2500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schede </a:t>
            </a:r>
            <a:r>
              <a:rPr sz="2500" spc="-10" dirty="0">
                <a:solidFill>
                  <a:srgbClr val="001F5F"/>
                </a:solidFill>
                <a:latin typeface="Carlito"/>
                <a:cs typeface="Carlito"/>
              </a:rPr>
              <a:t>risposta </a:t>
            </a:r>
            <a:r>
              <a:rPr sz="2500" spc="-5" dirty="0">
                <a:solidFill>
                  <a:srgbClr val="001F5F"/>
                </a:solidFill>
                <a:latin typeface="Carlito"/>
                <a:cs typeface="Carlito"/>
              </a:rPr>
              <a:t>(anche quelle  </a:t>
            </a:r>
            <a:r>
              <a:rPr sz="2500" spc="-120" dirty="0">
                <a:solidFill>
                  <a:srgbClr val="001F5F"/>
                </a:solidFill>
                <a:latin typeface="Arial"/>
                <a:cs typeface="Arial"/>
              </a:rPr>
              <a:t>vengono </a:t>
            </a:r>
            <a:r>
              <a:rPr sz="2500" spc="-110" dirty="0">
                <a:solidFill>
                  <a:srgbClr val="001F5F"/>
                </a:solidFill>
                <a:latin typeface="Arial"/>
                <a:cs typeface="Arial"/>
              </a:rPr>
              <a:t>comunque </a:t>
            </a:r>
            <a:r>
              <a:rPr sz="2500" spc="-15" dirty="0">
                <a:solidFill>
                  <a:srgbClr val="001F5F"/>
                </a:solidFill>
                <a:latin typeface="Arial"/>
                <a:cs typeface="Arial"/>
              </a:rPr>
              <a:t>lette</a:t>
            </a:r>
            <a:r>
              <a:rPr sz="25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spc="-85" dirty="0">
                <a:solidFill>
                  <a:srgbClr val="001F5F"/>
                </a:solidFill>
                <a:latin typeface="Arial"/>
                <a:cs typeface="Arial"/>
              </a:rPr>
              <a:t>dall’insegnante)</a:t>
            </a:r>
            <a:endParaRPr sz="2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50923" y="6070472"/>
            <a:ext cx="6899909" cy="0"/>
          </a:xfrm>
          <a:custGeom>
            <a:avLst/>
            <a:gdLst/>
            <a:ahLst/>
            <a:cxnLst/>
            <a:rect l="l" t="t" r="r" b="b"/>
            <a:pathLst>
              <a:path w="6899909">
                <a:moveTo>
                  <a:pt x="0" y="0"/>
                </a:moveTo>
                <a:lnTo>
                  <a:pt x="6899909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441198" y="909066"/>
            <a:ext cx="8234933" cy="3096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49758" y="4745735"/>
            <a:ext cx="8470900" cy="1530350"/>
            <a:chOff x="349758" y="4745735"/>
            <a:chExt cx="8470900" cy="1530350"/>
          </a:xfrm>
        </p:grpSpPr>
        <p:sp>
          <p:nvSpPr>
            <p:cNvPr id="21" name="object 21"/>
            <p:cNvSpPr/>
            <p:nvPr/>
          </p:nvSpPr>
          <p:spPr>
            <a:xfrm>
              <a:off x="349758" y="4784627"/>
              <a:ext cx="8470392" cy="14020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7710" y="4745735"/>
              <a:ext cx="7712202" cy="1530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9" y="4797170"/>
              <a:ext cx="8378190" cy="13235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5859" y="4797171"/>
            <a:ext cx="8378190" cy="1323975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327150" marR="1325245" algn="ctr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Nelle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prossime slide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presentano ALCUNI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degli esercizi  che si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tengono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nelle 21</a:t>
            </a:r>
            <a:r>
              <a:rPr sz="2000" spc="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sedute.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questo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caso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si leggono le istruzioni per la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realizzazione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un</a:t>
            </a:r>
            <a:r>
              <a:rPr sz="2000" b="1" u="heavy" spc="1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origami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3/23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5241797"/>
            <a:ext cx="8472805" cy="1225550"/>
            <a:chOff x="349758" y="5241797"/>
            <a:chExt cx="8472805" cy="1225550"/>
          </a:xfrm>
        </p:grpSpPr>
        <p:sp>
          <p:nvSpPr>
            <p:cNvPr id="20" name="object 20"/>
            <p:cNvSpPr/>
            <p:nvPr/>
          </p:nvSpPr>
          <p:spPr>
            <a:xfrm>
              <a:off x="349758" y="5281384"/>
              <a:ext cx="8470392" cy="10942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6146" y="5241797"/>
              <a:ext cx="8416290" cy="12252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5293994"/>
              <a:ext cx="8378190" cy="10157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859" y="5293995"/>
            <a:ext cx="8378190" cy="1016000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03835" marR="196850" indent="-6350" algn="ctr">
              <a:lnSpc>
                <a:spcPct val="100000"/>
              </a:lnSpc>
              <a:spcBef>
                <a:spcPts val="229"/>
              </a:spcBef>
            </a:pP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alunni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hanno </a:t>
            </a:r>
            <a:r>
              <a:rPr sz="2000" spc="-16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disposizione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fotocopia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istruzioni </a:t>
            </a:r>
            <a:r>
              <a:rPr sz="2000" spc="-170" dirty="0">
                <a:solidFill>
                  <a:srgbClr val="001F5F"/>
                </a:solidFill>
                <a:latin typeface="Arial"/>
                <a:cs typeface="Arial"/>
              </a:rPr>
              <a:t>visive… 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ascoltando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 istruzioni verbali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lette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dall’insegnante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guardando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 immagini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, 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devono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essere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grado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realizzare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il </a:t>
            </a:r>
            <a:r>
              <a:rPr sz="2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lavoro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(un</a:t>
            </a:r>
            <a:r>
              <a:rPr sz="2000" spc="1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bicchiere)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60192" y="884682"/>
            <a:ext cx="3023616" cy="4274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4/23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6709" y="4817364"/>
            <a:ext cx="8533130" cy="1225550"/>
            <a:chOff x="346709" y="4817364"/>
            <a:chExt cx="8533130" cy="1225550"/>
          </a:xfrm>
        </p:grpSpPr>
        <p:sp>
          <p:nvSpPr>
            <p:cNvPr id="20" name="object 20"/>
            <p:cNvSpPr/>
            <p:nvPr/>
          </p:nvSpPr>
          <p:spPr>
            <a:xfrm>
              <a:off x="349757" y="4856950"/>
              <a:ext cx="8470392" cy="10942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6709" y="4817364"/>
              <a:ext cx="8532876" cy="12252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8" y="4869561"/>
              <a:ext cx="8378190" cy="10157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859" y="4869560"/>
            <a:ext cx="8378190" cy="1016000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44780" marR="139700" algn="ctr">
              <a:lnSpc>
                <a:spcPct val="100000"/>
              </a:lnSpc>
              <a:spcBef>
                <a:spcPts val="229"/>
              </a:spcBef>
            </a:pPr>
            <a:r>
              <a:rPr sz="2000" b="1" spc="-145" dirty="0">
                <a:solidFill>
                  <a:srgbClr val="001F5F"/>
                </a:solidFill>
                <a:latin typeface="Trebuchet MS"/>
                <a:cs typeface="Trebuchet MS"/>
              </a:rPr>
              <a:t>L’insegnante </a:t>
            </a:r>
            <a:r>
              <a:rPr sz="2000" b="1" spc="-105" dirty="0">
                <a:solidFill>
                  <a:srgbClr val="001F5F"/>
                </a:solidFill>
                <a:latin typeface="Trebuchet MS"/>
                <a:cs typeface="Trebuchet MS"/>
              </a:rPr>
              <a:t>legge </a:t>
            </a:r>
            <a:r>
              <a:rPr sz="2000" b="1" spc="-110" dirty="0">
                <a:solidFill>
                  <a:srgbClr val="001F5F"/>
                </a:solidFill>
                <a:latin typeface="Trebuchet MS"/>
                <a:cs typeface="Trebuchet MS"/>
              </a:rPr>
              <a:t>un articolo </a:t>
            </a:r>
            <a:r>
              <a:rPr sz="2000" b="1" spc="-100" dirty="0">
                <a:solidFill>
                  <a:srgbClr val="001F5F"/>
                </a:solidFill>
                <a:latin typeface="Trebuchet MS"/>
                <a:cs typeface="Trebuchet MS"/>
              </a:rPr>
              <a:t>di </a:t>
            </a:r>
            <a:r>
              <a:rPr sz="2000" b="1" spc="-105" dirty="0">
                <a:solidFill>
                  <a:srgbClr val="001F5F"/>
                </a:solidFill>
                <a:latin typeface="Trebuchet MS"/>
                <a:cs typeface="Trebuchet MS"/>
              </a:rPr>
              <a:t>giornale </a:t>
            </a:r>
            <a:r>
              <a:rPr sz="2000" b="1" spc="-114" dirty="0">
                <a:solidFill>
                  <a:srgbClr val="001F5F"/>
                </a:solidFill>
                <a:latin typeface="Trebuchet MS"/>
                <a:cs typeface="Trebuchet MS"/>
              </a:rPr>
              <a:t>relativo </a:t>
            </a:r>
            <a:r>
              <a:rPr sz="2000" b="1" spc="-95" dirty="0">
                <a:solidFill>
                  <a:srgbClr val="001F5F"/>
                </a:solidFill>
                <a:latin typeface="Trebuchet MS"/>
                <a:cs typeface="Trebuchet MS"/>
              </a:rPr>
              <a:t>ai </a:t>
            </a:r>
            <a:r>
              <a:rPr sz="2000" b="1" spc="-110" dirty="0">
                <a:solidFill>
                  <a:srgbClr val="001F5F"/>
                </a:solidFill>
                <a:latin typeface="Trebuchet MS"/>
                <a:cs typeface="Trebuchet MS"/>
              </a:rPr>
              <a:t>«chiusini»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delle</a:t>
            </a:r>
            <a:r>
              <a:rPr sz="2000" spc="-30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condotte 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fognarie…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solo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 un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secondo tempo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viene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consegnata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questa fotocopia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con 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un’immagine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altre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informazioni</a:t>
            </a:r>
            <a:r>
              <a:rPr sz="20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aggiuntive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60932" y="765048"/>
            <a:ext cx="7645400" cy="3816350"/>
            <a:chOff x="1360932" y="765048"/>
            <a:chExt cx="7645400" cy="3816350"/>
          </a:xfrm>
        </p:grpSpPr>
        <p:sp>
          <p:nvSpPr>
            <p:cNvPr id="25" name="object 25"/>
            <p:cNvSpPr/>
            <p:nvPr/>
          </p:nvSpPr>
          <p:spPr>
            <a:xfrm>
              <a:off x="1360932" y="765048"/>
              <a:ext cx="6523482" cy="38160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54467" y="2330195"/>
              <a:ext cx="1451609" cy="189814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696199" y="2680715"/>
            <a:ext cx="114617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835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Esercizio 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prosegue 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nella slide  successi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5/23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5249417"/>
            <a:ext cx="8470900" cy="1225550"/>
            <a:chOff x="349758" y="5249417"/>
            <a:chExt cx="8470900" cy="1225550"/>
          </a:xfrm>
        </p:grpSpPr>
        <p:sp>
          <p:nvSpPr>
            <p:cNvPr id="20" name="object 20"/>
            <p:cNvSpPr/>
            <p:nvPr/>
          </p:nvSpPr>
          <p:spPr>
            <a:xfrm>
              <a:off x="349758" y="5289004"/>
              <a:ext cx="8470392" cy="10942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9862" y="5249417"/>
              <a:ext cx="8384286" cy="12252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5301614"/>
              <a:ext cx="8378190" cy="10157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859" y="5301615"/>
            <a:ext cx="8378190" cy="1016000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17804" marR="215900" algn="ctr">
              <a:lnSpc>
                <a:spcPct val="100000"/>
              </a:lnSpc>
              <a:spcBef>
                <a:spcPts val="229"/>
              </a:spcBef>
            </a:pP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fine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dell’attività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alunni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ricevono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questo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breve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questionario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cui</a:t>
            </a:r>
            <a:r>
              <a:rPr sz="20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devono 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rispondere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(mancano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alcuni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item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nella </a:t>
            </a:r>
            <a:r>
              <a:rPr sz="2000" spc="-160" dirty="0">
                <a:solidFill>
                  <a:srgbClr val="001F5F"/>
                </a:solidFill>
                <a:latin typeface="Arial"/>
                <a:cs typeface="Arial"/>
              </a:rPr>
              <a:t>slide)…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devono 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essere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grado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u="heavy" spc="-5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integrare </a:t>
            </a:r>
            <a:r>
              <a:rPr sz="2000" u="heavy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le informazioni </a:t>
            </a:r>
            <a:r>
              <a:rPr sz="2000" u="heavy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ricavate </a:t>
            </a:r>
            <a:r>
              <a:rPr sz="2000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dall’ascolto </a:t>
            </a:r>
            <a:r>
              <a:rPr sz="2000" u="heavy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 </a:t>
            </a:r>
            <a:r>
              <a:rPr sz="2000" u="heavy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quelle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lette </a:t>
            </a:r>
            <a:r>
              <a:rPr sz="2000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</a:t>
            </a:r>
            <a:r>
              <a:rPr sz="2000" u="heavy" spc="-2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fotocopia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1436" y="692658"/>
            <a:ext cx="7566659" cy="4608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6/23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5105400"/>
            <a:ext cx="8470900" cy="1225550"/>
            <a:chOff x="349758" y="5105400"/>
            <a:chExt cx="8470900" cy="1225550"/>
          </a:xfrm>
        </p:grpSpPr>
        <p:sp>
          <p:nvSpPr>
            <p:cNvPr id="20" name="object 20"/>
            <p:cNvSpPr/>
            <p:nvPr/>
          </p:nvSpPr>
          <p:spPr>
            <a:xfrm>
              <a:off x="349758" y="5144986"/>
              <a:ext cx="8470392" cy="10942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4454" y="5105400"/>
              <a:ext cx="8056626" cy="12252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5157597"/>
              <a:ext cx="8378190" cy="10157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859" y="5157596"/>
            <a:ext cx="8378190" cy="860491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82270" marR="375920" indent="635" algn="ctr">
              <a:lnSpc>
                <a:spcPct val="100000"/>
              </a:lnSpc>
              <a:spcBef>
                <a:spcPts val="229"/>
              </a:spcBef>
            </a:pPr>
            <a:r>
              <a:rPr b="1" spc="-5" dirty="0">
                <a:solidFill>
                  <a:srgbClr val="001F5F"/>
                </a:solidFill>
                <a:latin typeface="Carlito"/>
                <a:cs typeface="Carlito"/>
              </a:rPr>
              <a:t>Si legge un </a:t>
            </a:r>
            <a:r>
              <a:rPr b="1" spc="-10" dirty="0">
                <a:solidFill>
                  <a:srgbClr val="001F5F"/>
                </a:solidFill>
                <a:latin typeface="Carlito"/>
                <a:cs typeface="Carlito"/>
              </a:rPr>
              <a:t>brano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che si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intitola </a:t>
            </a:r>
            <a:r>
              <a:rPr dirty="0">
                <a:solidFill>
                  <a:srgbClr val="001F5F"/>
                </a:solidFill>
                <a:latin typeface="Carlito"/>
                <a:cs typeface="Carlito"/>
              </a:rPr>
              <a:t>«</a:t>
            </a:r>
            <a:r>
              <a:rPr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 </a:t>
            </a:r>
            <a:r>
              <a:rPr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vegetali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 la </a:t>
            </a:r>
            <a:r>
              <a:rPr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fotosintesi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clorofilliana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», il  quale è </a:t>
            </a:r>
            <a:r>
              <a:rPr b="1" spc="-5" dirty="0">
                <a:solidFill>
                  <a:srgbClr val="001F5F"/>
                </a:solidFill>
                <a:latin typeface="Carlito"/>
                <a:cs typeface="Carlito"/>
              </a:rPr>
              <a:t>diviso in due parti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;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seguito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si </a:t>
            </a:r>
            <a:r>
              <a:rPr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fornisce questa fotocopia </a:t>
            </a:r>
            <a:r>
              <a:rPr b="1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b="1" spc="-5" dirty="0">
                <a:solidFill>
                  <a:srgbClr val="001F5F"/>
                </a:solidFill>
                <a:latin typeface="Carlito"/>
                <a:cs typeface="Carlito"/>
              </a:rPr>
              <a:t>due  documenti,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che si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riferiscono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al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brano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appena </a:t>
            </a:r>
            <a:r>
              <a:rPr spc="-15" dirty="0">
                <a:solidFill>
                  <a:srgbClr val="001F5F"/>
                </a:solidFill>
                <a:latin typeface="Carlito"/>
                <a:cs typeface="Carlito"/>
              </a:rPr>
              <a:t>ascoltato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dagli</a:t>
            </a:r>
            <a:r>
              <a:rPr spc="1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alunni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11729" y="765048"/>
            <a:ext cx="4392168" cy="4015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19291" y="1287526"/>
            <a:ext cx="1320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Documento</a:t>
            </a:r>
            <a:r>
              <a:rPr sz="1800" b="1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51346" y="3717290"/>
            <a:ext cx="1309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Documento</a:t>
            </a:r>
            <a:r>
              <a:rPr sz="1800" b="1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B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2356" y="1810493"/>
            <a:ext cx="1434103" cy="1879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5800" y="2152141"/>
            <a:ext cx="1295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835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Esercizio  </a:t>
            </a:r>
            <a:r>
              <a:rPr sz="1600" spc="-10" dirty="0" err="1">
                <a:solidFill>
                  <a:srgbClr val="FFFFFF"/>
                </a:solidFill>
                <a:latin typeface="Carlito"/>
                <a:cs typeface="Carlito"/>
              </a:rPr>
              <a:t>prosegue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1600" spc="-5" dirty="0" err="1" smtClean="0">
                <a:solidFill>
                  <a:srgbClr val="FFFFFF"/>
                </a:solidFill>
                <a:latin typeface="Carlito"/>
                <a:cs typeface="Carlito"/>
              </a:rPr>
              <a:t>nella</a:t>
            </a:r>
            <a:r>
              <a:rPr lang="it-IT" sz="1600" spc="-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 smtClean="0">
                <a:solidFill>
                  <a:srgbClr val="FFFFFF"/>
                </a:solidFill>
                <a:latin typeface="Carlito"/>
                <a:cs typeface="Carlito"/>
              </a:rPr>
              <a:t>slide 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successi</a:t>
            </a:r>
            <a:r>
              <a:rPr sz="1600" spc="-30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7/23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4601717"/>
            <a:ext cx="8470900" cy="1530350"/>
            <a:chOff x="349758" y="4601717"/>
            <a:chExt cx="8470900" cy="1530350"/>
          </a:xfrm>
        </p:grpSpPr>
        <p:sp>
          <p:nvSpPr>
            <p:cNvPr id="20" name="object 20"/>
            <p:cNvSpPr/>
            <p:nvPr/>
          </p:nvSpPr>
          <p:spPr>
            <a:xfrm>
              <a:off x="349758" y="4640609"/>
              <a:ext cx="8470392" cy="1402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478" y="4601717"/>
              <a:ext cx="8424672" cy="15300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4653152"/>
              <a:ext cx="8378190" cy="13235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859" y="4653153"/>
            <a:ext cx="8378190" cy="1138132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93675" marR="185420" indent="78105" algn="just">
              <a:lnSpc>
                <a:spcPct val="100000"/>
              </a:lnSpc>
              <a:spcBef>
                <a:spcPts val="235"/>
              </a:spcBef>
            </a:pP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Gli alunni </a:t>
            </a:r>
            <a:r>
              <a:rPr spc="-15" dirty="0">
                <a:solidFill>
                  <a:srgbClr val="001F5F"/>
                </a:solidFill>
                <a:latin typeface="Carlito"/>
                <a:cs typeface="Carlito"/>
              </a:rPr>
              <a:t>devono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essere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grado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collegare </a:t>
            </a:r>
            <a:r>
              <a:rPr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 documenti alle parti di </a:t>
            </a:r>
            <a:r>
              <a:rPr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testo </a:t>
            </a:r>
            <a:r>
              <a:rPr b="1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hanno </a:t>
            </a:r>
            <a:r>
              <a:rPr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ascoltato</a:t>
            </a:r>
            <a:r>
              <a:rPr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(la </a:t>
            </a:r>
            <a:r>
              <a:rPr spc="-15" dirty="0">
                <a:solidFill>
                  <a:srgbClr val="001F5F"/>
                </a:solidFill>
                <a:latin typeface="Carlito"/>
                <a:cs typeface="Carlito"/>
              </a:rPr>
              <a:t>caratteristica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fondamentale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tutti questi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esercizi è  che gli alunni </a:t>
            </a:r>
            <a:r>
              <a:rPr spc="-15" dirty="0">
                <a:solidFill>
                  <a:srgbClr val="001F5F"/>
                </a:solidFill>
                <a:latin typeface="Carlito"/>
                <a:cs typeface="Carlito"/>
              </a:rPr>
              <a:t>devono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sempre </a:t>
            </a:r>
            <a:r>
              <a:rPr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far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riferimento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alle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proprie capacità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ascolto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memorizzazione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perché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non hanno mai </a:t>
            </a:r>
            <a:r>
              <a:rPr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la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possibilità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rileggere </a:t>
            </a:r>
            <a:r>
              <a:rPr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il </a:t>
            </a:r>
            <a:r>
              <a:rPr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testo</a:t>
            </a:r>
            <a:r>
              <a:rPr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base</a:t>
            </a:r>
            <a:r>
              <a:rPr dirty="0">
                <a:solidFill>
                  <a:srgbClr val="001F5F"/>
                </a:solidFill>
                <a:latin typeface="Carlito"/>
                <a:cs typeface="Carlito"/>
              </a:rPr>
              <a:t>)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6136" y="692658"/>
            <a:ext cx="8494395" cy="3168650"/>
            <a:chOff x="326136" y="692658"/>
            <a:chExt cx="8494395" cy="3168650"/>
          </a:xfrm>
        </p:grpSpPr>
        <p:sp>
          <p:nvSpPr>
            <p:cNvPr id="25" name="object 25"/>
            <p:cNvSpPr/>
            <p:nvPr/>
          </p:nvSpPr>
          <p:spPr>
            <a:xfrm>
              <a:off x="326136" y="692658"/>
              <a:ext cx="8494014" cy="31683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24525" y="2133219"/>
              <a:ext cx="215900" cy="144145"/>
            </a:xfrm>
            <a:custGeom>
              <a:avLst/>
              <a:gdLst/>
              <a:ahLst/>
              <a:cxnLst/>
              <a:rect l="l" t="t" r="r" b="b"/>
              <a:pathLst>
                <a:path w="215900" h="144144">
                  <a:moveTo>
                    <a:pt x="215646" y="0"/>
                  </a:moveTo>
                  <a:lnTo>
                    <a:pt x="0" y="0"/>
                  </a:lnTo>
                  <a:lnTo>
                    <a:pt x="0" y="144017"/>
                  </a:lnTo>
                  <a:lnTo>
                    <a:pt x="215646" y="144017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24525" y="2133219"/>
              <a:ext cx="215900" cy="144145"/>
            </a:xfrm>
            <a:custGeom>
              <a:avLst/>
              <a:gdLst/>
              <a:ahLst/>
              <a:cxnLst/>
              <a:rect l="l" t="t" r="r" b="b"/>
              <a:pathLst>
                <a:path w="215900" h="144144">
                  <a:moveTo>
                    <a:pt x="0" y="144017"/>
                  </a:moveTo>
                  <a:lnTo>
                    <a:pt x="215646" y="144017"/>
                  </a:lnTo>
                  <a:lnTo>
                    <a:pt x="215646" y="0"/>
                  </a:lnTo>
                  <a:lnTo>
                    <a:pt x="0" y="0"/>
                  </a:lnTo>
                  <a:lnTo>
                    <a:pt x="0" y="144017"/>
                  </a:lnTo>
                  <a:close/>
                </a:path>
              </a:pathLst>
            </a:custGeom>
            <a:ln w="2514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24525" y="2450211"/>
              <a:ext cx="215900" cy="144145"/>
            </a:xfrm>
            <a:custGeom>
              <a:avLst/>
              <a:gdLst/>
              <a:ahLst/>
              <a:cxnLst/>
              <a:rect l="l" t="t" r="r" b="b"/>
              <a:pathLst>
                <a:path w="215900" h="144144">
                  <a:moveTo>
                    <a:pt x="215646" y="0"/>
                  </a:moveTo>
                  <a:lnTo>
                    <a:pt x="0" y="0"/>
                  </a:lnTo>
                  <a:lnTo>
                    <a:pt x="0" y="144017"/>
                  </a:lnTo>
                  <a:lnTo>
                    <a:pt x="215646" y="144017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24525" y="2450211"/>
              <a:ext cx="215900" cy="144145"/>
            </a:xfrm>
            <a:custGeom>
              <a:avLst/>
              <a:gdLst/>
              <a:ahLst/>
              <a:cxnLst/>
              <a:rect l="l" t="t" r="r" b="b"/>
              <a:pathLst>
                <a:path w="215900" h="144144">
                  <a:moveTo>
                    <a:pt x="0" y="144017"/>
                  </a:moveTo>
                  <a:lnTo>
                    <a:pt x="215646" y="144017"/>
                  </a:lnTo>
                  <a:lnTo>
                    <a:pt x="215646" y="0"/>
                  </a:lnTo>
                  <a:lnTo>
                    <a:pt x="0" y="0"/>
                  </a:lnTo>
                  <a:lnTo>
                    <a:pt x="0" y="144017"/>
                  </a:lnTo>
                  <a:close/>
                </a:path>
              </a:pathLst>
            </a:custGeom>
            <a:ln w="2514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48296" y="2448687"/>
              <a:ext cx="216535" cy="144145"/>
            </a:xfrm>
            <a:custGeom>
              <a:avLst/>
              <a:gdLst/>
              <a:ahLst/>
              <a:cxnLst/>
              <a:rect l="l" t="t" r="r" b="b"/>
              <a:pathLst>
                <a:path w="216534" h="144144">
                  <a:moveTo>
                    <a:pt x="216407" y="0"/>
                  </a:moveTo>
                  <a:lnTo>
                    <a:pt x="0" y="0"/>
                  </a:lnTo>
                  <a:lnTo>
                    <a:pt x="0" y="144017"/>
                  </a:lnTo>
                  <a:lnTo>
                    <a:pt x="216407" y="144017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48296" y="2448687"/>
              <a:ext cx="216535" cy="144145"/>
            </a:xfrm>
            <a:custGeom>
              <a:avLst/>
              <a:gdLst/>
              <a:ahLst/>
              <a:cxnLst/>
              <a:rect l="l" t="t" r="r" b="b"/>
              <a:pathLst>
                <a:path w="216534" h="144144">
                  <a:moveTo>
                    <a:pt x="0" y="144017"/>
                  </a:moveTo>
                  <a:lnTo>
                    <a:pt x="216407" y="144017"/>
                  </a:lnTo>
                  <a:lnTo>
                    <a:pt x="216407" y="0"/>
                  </a:lnTo>
                  <a:lnTo>
                    <a:pt x="0" y="0"/>
                  </a:lnTo>
                  <a:lnTo>
                    <a:pt x="0" y="144017"/>
                  </a:lnTo>
                  <a:close/>
                </a:path>
              </a:pathLst>
            </a:custGeom>
            <a:ln w="2514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48296" y="2133219"/>
              <a:ext cx="216535" cy="144145"/>
            </a:xfrm>
            <a:custGeom>
              <a:avLst/>
              <a:gdLst/>
              <a:ahLst/>
              <a:cxnLst/>
              <a:rect l="l" t="t" r="r" b="b"/>
              <a:pathLst>
                <a:path w="216534" h="144144">
                  <a:moveTo>
                    <a:pt x="216407" y="0"/>
                  </a:moveTo>
                  <a:lnTo>
                    <a:pt x="0" y="0"/>
                  </a:lnTo>
                  <a:lnTo>
                    <a:pt x="0" y="144017"/>
                  </a:lnTo>
                  <a:lnTo>
                    <a:pt x="216407" y="144017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48296" y="2133219"/>
              <a:ext cx="216535" cy="144145"/>
            </a:xfrm>
            <a:custGeom>
              <a:avLst/>
              <a:gdLst/>
              <a:ahLst/>
              <a:cxnLst/>
              <a:rect l="l" t="t" r="r" b="b"/>
              <a:pathLst>
                <a:path w="216534" h="144144">
                  <a:moveTo>
                    <a:pt x="0" y="144017"/>
                  </a:moveTo>
                  <a:lnTo>
                    <a:pt x="216407" y="144017"/>
                  </a:lnTo>
                  <a:lnTo>
                    <a:pt x="216407" y="0"/>
                  </a:lnTo>
                  <a:lnTo>
                    <a:pt x="0" y="0"/>
                  </a:lnTo>
                  <a:lnTo>
                    <a:pt x="0" y="144017"/>
                  </a:lnTo>
                  <a:close/>
                </a:path>
              </a:pathLst>
            </a:custGeom>
            <a:ln w="2514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8/23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49758" y="5393435"/>
            <a:ext cx="8796655" cy="1473835"/>
            <a:chOff x="349758" y="5393435"/>
            <a:chExt cx="8796655" cy="147383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4459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4459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9758" y="5433022"/>
              <a:ext cx="8470392" cy="10942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538" y="5393435"/>
              <a:ext cx="8236458" cy="12252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859" y="5445632"/>
              <a:ext cx="8378190" cy="10157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0207" y="5445633"/>
            <a:ext cx="8925052" cy="1040027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92735" marR="285750" algn="ctr">
              <a:lnSpc>
                <a:spcPct val="100000"/>
              </a:lnSpc>
              <a:spcBef>
                <a:spcPts val="229"/>
              </a:spcBef>
            </a:pPr>
            <a:r>
              <a:rPr sz="1600" spc="-5" dirty="0">
                <a:solidFill>
                  <a:srgbClr val="001F5F"/>
                </a:solidFill>
                <a:latin typeface="Carlito"/>
                <a:cs typeface="Carlito"/>
              </a:rPr>
              <a:t>Si legge un </a:t>
            </a:r>
            <a:r>
              <a:rPr sz="1600" spc="-15" dirty="0">
                <a:solidFill>
                  <a:srgbClr val="001F5F"/>
                </a:solidFill>
                <a:latin typeface="Carlito"/>
                <a:cs typeface="Carlito"/>
              </a:rPr>
              <a:t>testo </a:t>
            </a:r>
            <a:r>
              <a:rPr sz="1600" spc="-10" dirty="0">
                <a:solidFill>
                  <a:srgbClr val="001F5F"/>
                </a:solidFill>
                <a:latin typeface="Carlito"/>
                <a:cs typeface="Carlito"/>
              </a:rPr>
              <a:t>(articolo </a:t>
            </a:r>
            <a:r>
              <a:rPr sz="1600" spc="-5" dirty="0">
                <a:solidFill>
                  <a:srgbClr val="001F5F"/>
                </a:solidFill>
                <a:latin typeface="Carlito"/>
                <a:cs typeface="Carlito"/>
              </a:rPr>
              <a:t>di giornale) e si richiede agli alunni di </a:t>
            </a:r>
            <a:r>
              <a:rPr sz="16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segnare </a:t>
            </a:r>
            <a:r>
              <a:rPr sz="16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con </a:t>
            </a:r>
            <a:r>
              <a:rPr sz="16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 </a:t>
            </a:r>
            <a:r>
              <a:rPr sz="16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crocetta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ogni </a:t>
            </a:r>
            <a:r>
              <a:rPr sz="16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volta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</a:t>
            </a:r>
            <a:r>
              <a:rPr sz="16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sentono 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 sinonimo</a:t>
            </a:r>
            <a:r>
              <a:rPr sz="1600" b="1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160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tre</a:t>
            </a:r>
            <a:endParaRPr lang="it-IT" sz="1600" spc="105" dirty="0">
              <a:solidFill>
                <a:srgbClr val="001F5F"/>
              </a:solidFill>
              <a:latin typeface="Carlito"/>
              <a:cs typeface="Carlito"/>
            </a:endParaRPr>
          </a:p>
          <a:p>
            <a:pPr marL="292735" marR="285750" algn="ctr">
              <a:lnSpc>
                <a:spcPct val="100000"/>
              </a:lnSpc>
              <a:spcBef>
                <a:spcPts val="229"/>
              </a:spcBef>
            </a:pPr>
            <a:r>
              <a:rPr sz="1600" spc="-5" dirty="0" err="1" smtClean="0">
                <a:solidFill>
                  <a:srgbClr val="001F5F"/>
                </a:solidFill>
                <a:latin typeface="Carlito"/>
                <a:cs typeface="Carlito"/>
              </a:rPr>
              <a:t>espressioni</a:t>
            </a:r>
            <a:endParaRPr sz="16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rlito"/>
                <a:cs typeface="Carlito"/>
              </a:rPr>
              <a:t>(vedi </a:t>
            </a:r>
            <a:r>
              <a:rPr sz="1600" spc="-5" dirty="0">
                <a:solidFill>
                  <a:srgbClr val="001F5F"/>
                </a:solidFill>
                <a:latin typeface="Carlito"/>
                <a:cs typeface="Carlito"/>
              </a:rPr>
              <a:t>tabella</a:t>
            </a:r>
            <a:r>
              <a:rPr sz="1600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rlito"/>
                <a:cs typeface="Carlito"/>
              </a:rPr>
              <a:t>sopra)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7917" y="790194"/>
            <a:ext cx="7448550" cy="4655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9/23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99337" y="4572"/>
            <a:ext cx="7818755" cy="6863080"/>
            <a:chOff x="799337" y="4572"/>
            <a:chExt cx="7818755" cy="6863080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3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9337" y="4572"/>
              <a:ext cx="7658100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5622035"/>
            <a:ext cx="8470900" cy="920750"/>
            <a:chOff x="349758" y="5622035"/>
            <a:chExt cx="8470900" cy="920750"/>
          </a:xfrm>
        </p:grpSpPr>
        <p:sp>
          <p:nvSpPr>
            <p:cNvPr id="20" name="object 20"/>
            <p:cNvSpPr/>
            <p:nvPr/>
          </p:nvSpPr>
          <p:spPr>
            <a:xfrm>
              <a:off x="349758" y="5660976"/>
              <a:ext cx="8470392" cy="7863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0456" y="5622035"/>
              <a:ext cx="8026908" cy="920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5673470"/>
              <a:ext cx="8378190" cy="7078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859" y="5673471"/>
            <a:ext cx="8378190" cy="708025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Questa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tipologia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esercizio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viene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proposta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più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volte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nei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diversi</a:t>
            </a:r>
            <a:r>
              <a:rPr sz="2000" spc="-3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incontri…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tratta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leggere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brano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suddiviso in più</a:t>
            </a:r>
            <a:r>
              <a:rPr sz="2000" b="1" u="heavy" spc="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sequenze</a:t>
            </a:r>
            <a:r>
              <a:rPr sz="2000" b="1" spc="-10" dirty="0">
                <a:solidFill>
                  <a:srgbClr val="001F5F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5834" y="608837"/>
            <a:ext cx="8768334" cy="4980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10/23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3377184"/>
            <a:ext cx="8470900" cy="2139950"/>
            <a:chOff x="349758" y="3377184"/>
            <a:chExt cx="8470900" cy="2139950"/>
          </a:xfrm>
        </p:grpSpPr>
        <p:sp>
          <p:nvSpPr>
            <p:cNvPr id="20" name="object 20"/>
            <p:cNvSpPr/>
            <p:nvPr/>
          </p:nvSpPr>
          <p:spPr>
            <a:xfrm>
              <a:off x="349758" y="3416818"/>
              <a:ext cx="8470392" cy="20177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8150" y="3377184"/>
              <a:ext cx="8349233" cy="21396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3429381"/>
              <a:ext cx="8378190" cy="19392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859" y="3429380"/>
            <a:ext cx="8378190" cy="1791515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36220" marR="229870" algn="ctr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domande NON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vengono </a:t>
            </a:r>
            <a:r>
              <a:rPr sz="20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poste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alla fine del </a:t>
            </a:r>
            <a:r>
              <a:rPr sz="20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racconto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,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ma </a:t>
            </a:r>
            <a:r>
              <a:rPr sz="2000" u="heavy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dopo </a:t>
            </a:r>
            <a:r>
              <a:rPr sz="2000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l’ascolto </a:t>
            </a:r>
            <a:r>
              <a:rPr sz="2000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una o massimo due</a:t>
            </a:r>
            <a:r>
              <a:rPr sz="2000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sequenze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pc="-15" dirty="0">
                <a:solidFill>
                  <a:srgbClr val="001F5F"/>
                </a:solidFill>
                <a:latin typeface="Carlito"/>
                <a:cs typeface="Carlito"/>
              </a:rPr>
              <a:t>questo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modo </a:t>
            </a:r>
            <a:r>
              <a:rPr b="1" spc="-130" dirty="0">
                <a:solidFill>
                  <a:srgbClr val="001F5F"/>
                </a:solidFill>
                <a:latin typeface="Trebuchet MS"/>
                <a:cs typeface="Trebuchet MS"/>
              </a:rPr>
              <a:t>l’alunno </a:t>
            </a:r>
            <a:r>
              <a:rPr b="1" spc="-145" dirty="0">
                <a:solidFill>
                  <a:srgbClr val="001F5F"/>
                </a:solidFill>
                <a:latin typeface="Trebuchet MS"/>
                <a:cs typeface="Trebuchet MS"/>
              </a:rPr>
              <a:t>è </a:t>
            </a:r>
            <a:r>
              <a:rPr b="1" spc="-95" dirty="0">
                <a:solidFill>
                  <a:srgbClr val="001F5F"/>
                </a:solidFill>
                <a:latin typeface="Trebuchet MS"/>
                <a:cs typeface="Trebuchet MS"/>
              </a:rPr>
              <a:t>guidato </a:t>
            </a:r>
            <a:r>
              <a:rPr b="1" spc="-80" dirty="0">
                <a:solidFill>
                  <a:srgbClr val="001F5F"/>
                </a:solidFill>
                <a:latin typeface="Trebuchet MS"/>
                <a:cs typeface="Trebuchet MS"/>
              </a:rPr>
              <a:t>a </a:t>
            </a:r>
            <a:r>
              <a:rPr b="1" spc="-135" dirty="0">
                <a:solidFill>
                  <a:srgbClr val="001F5F"/>
                </a:solidFill>
                <a:latin typeface="Trebuchet MS"/>
                <a:cs typeface="Trebuchet MS"/>
              </a:rPr>
              <a:t>fare </a:t>
            </a:r>
            <a:r>
              <a:rPr b="1" spc="-105" dirty="0">
                <a:solidFill>
                  <a:srgbClr val="001F5F"/>
                </a:solidFill>
                <a:latin typeface="Trebuchet MS"/>
                <a:cs typeface="Trebuchet MS"/>
              </a:rPr>
              <a:t>ipotesi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su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quanto </a:t>
            </a:r>
            <a:r>
              <a:rPr spc="-15" dirty="0">
                <a:solidFill>
                  <a:srgbClr val="001F5F"/>
                </a:solidFill>
                <a:latin typeface="Carlito"/>
                <a:cs typeface="Carlito"/>
              </a:rPr>
              <a:t>ascoltato</a:t>
            </a:r>
            <a:r>
              <a:rPr spc="-114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ed</a:t>
            </a:r>
            <a:endParaRPr dirty="0">
              <a:latin typeface="Carlito"/>
              <a:cs typeface="Carlito"/>
            </a:endParaRPr>
          </a:p>
          <a:p>
            <a:pPr marL="1510030" marR="1503045" algn="ctr">
              <a:lnSpc>
                <a:spcPct val="100000"/>
              </a:lnSpc>
            </a:pPr>
            <a:r>
              <a:rPr b="1" spc="-10" dirty="0">
                <a:solidFill>
                  <a:srgbClr val="001F5F"/>
                </a:solidFill>
                <a:latin typeface="Carlito"/>
                <a:cs typeface="Carlito"/>
              </a:rPr>
              <a:t>eventualmente </a:t>
            </a:r>
            <a:r>
              <a:rPr b="1" spc="-5" dirty="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b="1" spc="-10" dirty="0">
                <a:solidFill>
                  <a:srgbClr val="001F5F"/>
                </a:solidFill>
                <a:latin typeface="Carlito"/>
                <a:cs typeface="Carlito"/>
              </a:rPr>
              <a:t>modificare </a:t>
            </a:r>
            <a:r>
              <a:rPr b="1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b="1" spc="-10" dirty="0">
                <a:solidFill>
                  <a:srgbClr val="001F5F"/>
                </a:solidFill>
                <a:latin typeface="Carlito"/>
                <a:cs typeface="Carlito"/>
              </a:rPr>
              <a:t>propria </a:t>
            </a:r>
            <a:r>
              <a:rPr b="1" spc="-5" dirty="0">
                <a:solidFill>
                  <a:srgbClr val="001F5F"/>
                </a:solidFill>
                <a:latin typeface="Carlito"/>
                <a:cs typeface="Carlito"/>
              </a:rPr>
              <a:t>idea inziale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,  man mano che </a:t>
            </a:r>
            <a:r>
              <a:rPr spc="-10" dirty="0">
                <a:solidFill>
                  <a:srgbClr val="001F5F"/>
                </a:solidFill>
                <a:latin typeface="Carlito"/>
                <a:cs typeface="Carlito"/>
              </a:rPr>
              <a:t>procede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pc="-15" dirty="0">
                <a:solidFill>
                  <a:srgbClr val="001F5F"/>
                </a:solidFill>
                <a:latin typeface="Carlito"/>
                <a:cs typeface="Carlito"/>
              </a:rPr>
              <a:t>lettura </a:t>
            </a:r>
            <a:r>
              <a:rPr spc="-5" dirty="0">
                <a:solidFill>
                  <a:srgbClr val="001F5F"/>
                </a:solidFill>
                <a:latin typeface="Carlito"/>
                <a:cs typeface="Carlito"/>
              </a:rPr>
              <a:t>del</a:t>
            </a:r>
            <a:r>
              <a:rPr spc="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pc="-15" dirty="0">
                <a:solidFill>
                  <a:srgbClr val="001F5F"/>
                </a:solidFill>
                <a:latin typeface="Carlito"/>
                <a:cs typeface="Carlito"/>
              </a:rPr>
              <a:t>brano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813" y="1268730"/>
            <a:ext cx="9072372" cy="1723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475" y="248421"/>
            <a:ext cx="6787899" cy="6451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7627" y="260642"/>
            <a:ext cx="6696456" cy="6374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46506"/>
              </p:ext>
            </p:extLst>
          </p:nvPr>
        </p:nvGraphicFramePr>
        <p:xfrm>
          <a:off x="1182865" y="255841"/>
          <a:ext cx="6696709" cy="6374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/>
                <a:gridCol w="2232025"/>
                <a:gridCol w="2232659"/>
              </a:tblGrid>
              <a:tr h="407416">
                <a:tc gridSpan="3">
                  <a:txBody>
                    <a:bodyPr/>
                    <a:lstStyle/>
                    <a:p>
                      <a:pPr marR="46990" algn="ctr">
                        <a:lnSpc>
                          <a:spcPts val="2270"/>
                        </a:lnSpc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Attività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potenziamento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0187"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Metacognizione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7112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28575">
                      <a:solidFill>
                        <a:srgbClr val="4AACC5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Memoria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lavoro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1120" marB="0">
                    <a:lnL w="28575">
                      <a:solidFill>
                        <a:srgbClr val="4AAC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Inferenze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collegamenti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112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Quali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sono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gli</a:t>
                      </a:r>
                      <a:r>
                        <a:rPr sz="1200" b="1" spc="-6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obiettivi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dell’ascolto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6731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28575">
                      <a:solidFill>
                        <a:srgbClr val="4AAC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Ricordo </a:t>
                      </a:r>
                      <a:r>
                        <a:rPr sz="1200" b="1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dell’ultima</a:t>
                      </a:r>
                      <a:r>
                        <a:rPr sz="1200" b="1" spc="-1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parola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una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lista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frasi</a:t>
                      </a:r>
                      <a:r>
                        <a:rPr sz="1200" b="1" spc="-10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senza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compito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secondario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28575">
                      <a:solidFill>
                        <a:srgbClr val="4AAC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Collegamenti 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 testo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e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immagini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Strategie diverse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per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ascoltare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28575">
                      <a:solidFill>
                        <a:srgbClr val="4AAC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Ricordo </a:t>
                      </a:r>
                      <a:r>
                        <a:rPr sz="1200" b="1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dell’ultima</a:t>
                      </a:r>
                      <a:r>
                        <a:rPr sz="1200" b="1" spc="-1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parola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217170" marR="208915" algn="ctr">
                        <a:lnSpc>
                          <a:spcPct val="150000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una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lista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frasi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con 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compito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secondario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28575">
                      <a:solidFill>
                        <a:srgbClr val="4AAC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Collegamenti 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diverse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parti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del</a:t>
                      </a:r>
                      <a:r>
                        <a:rPr sz="1200" b="1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</a:tr>
              <a:tr h="102869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Strategie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per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controllare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la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propria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comprensione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28575">
                      <a:solidFill>
                        <a:srgbClr val="4AAC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Ricordo delle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parole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92075" marR="85090" indent="635" algn="ctr">
                        <a:lnSpc>
                          <a:spcPct val="150000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iniziali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una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lista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frasi 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senza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compito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secondario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28575">
                      <a:solidFill>
                        <a:srgbClr val="4AAC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Collegamenti 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testi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diversi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Sensibilità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al 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testo</a:t>
                      </a:r>
                      <a:r>
                        <a:rPr sz="1200" b="1" spc="-5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(analisi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365125" marR="357505" algn="ctr">
                        <a:lnSpc>
                          <a:spcPts val="27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diverse</a:t>
                      </a:r>
                      <a:r>
                        <a:rPr sz="1200" b="1" spc="-9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tipologie 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testuali)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28575">
                      <a:solidFill>
                        <a:srgbClr val="4AAC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Ricordo delle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parole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129539" marR="120650" algn="ctr">
                        <a:lnSpc>
                          <a:spcPts val="2700"/>
                        </a:lnSpc>
                        <a:spcBef>
                          <a:spcPts val="24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iniziali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una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lista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</a:t>
                      </a:r>
                      <a:r>
                        <a:rPr sz="1200" b="1" spc="-15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frasi 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con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compito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secondario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28575">
                      <a:solidFill>
                        <a:srgbClr val="4AAC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Collegamenti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basati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37655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sull’idea</a:t>
                      </a:r>
                      <a:r>
                        <a:rPr sz="1200" b="1" spc="-14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principale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6731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</a:tr>
              <a:tr h="685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28575">
                      <a:solidFill>
                        <a:srgbClr val="4AAC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Aggiornamento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della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memoria con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parole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28575">
                      <a:solidFill>
                        <a:srgbClr val="4AAC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Individuazione</a:t>
                      </a:r>
                      <a:r>
                        <a:rPr sz="1200" b="1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delle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informazioni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rilevanti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28575">
                      <a:solidFill>
                        <a:srgbClr val="4AAC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Aggiornamento</a:t>
                      </a:r>
                      <a:r>
                        <a:rPr sz="1200" b="1" spc="-7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della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8829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memoria con</a:t>
                      </a:r>
                      <a:r>
                        <a:rPr sz="1200" b="1" spc="-8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numeri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7310" marB="0">
                    <a:lnL w="28575">
                      <a:solidFill>
                        <a:srgbClr val="4AAC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3/6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4" name="object 14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8" name="object 18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11/23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86106" y="1268730"/>
            <a:ext cx="8950452" cy="2166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923" y="4076700"/>
            <a:ext cx="8954262" cy="1728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12/23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35813" y="1124711"/>
            <a:ext cx="9058656" cy="15125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686" y="3183635"/>
            <a:ext cx="8809482" cy="2045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13/23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252222" y="1091183"/>
            <a:ext cx="8687562" cy="1546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459" y="3200400"/>
            <a:ext cx="7053833" cy="1740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14/23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107442" y="1412747"/>
            <a:ext cx="8951976" cy="2203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15/23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121157" y="1053083"/>
            <a:ext cx="8862060" cy="2807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49758" y="4194047"/>
            <a:ext cx="8507095" cy="2139950"/>
            <a:chOff x="349758" y="4194047"/>
            <a:chExt cx="8507095" cy="2139950"/>
          </a:xfrm>
        </p:grpSpPr>
        <p:sp>
          <p:nvSpPr>
            <p:cNvPr id="21" name="object 21"/>
            <p:cNvSpPr/>
            <p:nvPr/>
          </p:nvSpPr>
          <p:spPr>
            <a:xfrm>
              <a:off x="349758" y="4233682"/>
              <a:ext cx="8470392" cy="20177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9570" y="4194047"/>
              <a:ext cx="8487156" cy="21396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9" y="4246244"/>
              <a:ext cx="8378190" cy="19392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5859" y="4246245"/>
            <a:ext cx="8378190" cy="1939289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94665" marR="488315" algn="ctr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Anche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questa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tipologia 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esercizio,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che si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presenta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nelle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prossime slide, 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utilizzata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più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volte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nelle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diverse</a:t>
            </a:r>
            <a:r>
              <a:rPr sz="2000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65" dirty="0" err="1">
                <a:solidFill>
                  <a:srgbClr val="001F5F"/>
                </a:solidFill>
                <a:latin typeface="Arial"/>
                <a:cs typeface="Arial"/>
              </a:rPr>
              <a:t>sedute</a:t>
            </a:r>
            <a:r>
              <a:rPr sz="2000" spc="-165" dirty="0" smtClean="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endParaRPr sz="2050" dirty="0">
              <a:latin typeface="Arial"/>
              <a:cs typeface="Arial"/>
            </a:endParaRPr>
          </a:p>
          <a:p>
            <a:pPr marL="167640" marR="161290"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Gli alunni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ascoltano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lettura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di un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brano,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suddiviso in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sequenze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alla fine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ogni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sequenza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devono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giudizio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su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aspetti inerenti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comportamento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dei personaggi, le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loro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caratteristiche,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le azioni che si sono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svolte,</a:t>
            </a:r>
            <a:r>
              <a:rPr sz="2000" b="1" spc="1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etc.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16/23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3089148"/>
            <a:ext cx="8470900" cy="2139950"/>
            <a:chOff x="349758" y="3089148"/>
            <a:chExt cx="8470900" cy="2139950"/>
          </a:xfrm>
        </p:grpSpPr>
        <p:sp>
          <p:nvSpPr>
            <p:cNvPr id="20" name="object 20"/>
            <p:cNvSpPr/>
            <p:nvPr/>
          </p:nvSpPr>
          <p:spPr>
            <a:xfrm>
              <a:off x="349758" y="3128782"/>
              <a:ext cx="8470392" cy="20177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0506" y="3089148"/>
              <a:ext cx="7166609" cy="21396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3141345"/>
              <a:ext cx="8378190" cy="19392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859" y="3141345"/>
            <a:ext cx="8378190" cy="1939289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790700" marR="1785620" algn="ctr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La domanda si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riferisce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alla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sequenza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narrativa 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avete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letto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nella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slide</a:t>
            </a:r>
            <a:r>
              <a:rPr sz="200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precedente…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questo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momento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vi trovate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nella 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stessa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situazione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10" dirty="0" err="1">
                <a:solidFill>
                  <a:srgbClr val="001F5F"/>
                </a:solidFill>
                <a:latin typeface="Arial"/>
                <a:cs typeface="Arial"/>
              </a:rPr>
              <a:t>dell’alunno</a:t>
            </a:r>
            <a:r>
              <a:rPr sz="2000" spc="-110" dirty="0" smtClean="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endParaRPr sz="20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NON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potete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rileggere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il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testo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ma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dovete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fare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affidamento</a:t>
            </a:r>
            <a:r>
              <a:rPr sz="2000" spc="1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solo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sulla </a:t>
            </a:r>
            <a:r>
              <a:rPr sz="20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vostra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abilità di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ascolto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e di</a:t>
            </a:r>
            <a:r>
              <a:rPr sz="2000" b="1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memorizzazione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2063" y="1066038"/>
            <a:ext cx="8164068" cy="14988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17/23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188976" y="980694"/>
            <a:ext cx="8703564" cy="2880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18/23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848867" y="1101089"/>
            <a:ext cx="6950202" cy="2663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19/23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03275" y="1150619"/>
            <a:ext cx="8621395" cy="4883150"/>
            <a:chOff x="303275" y="1150619"/>
            <a:chExt cx="8621395" cy="4883150"/>
          </a:xfrm>
        </p:grpSpPr>
        <p:sp>
          <p:nvSpPr>
            <p:cNvPr id="20" name="object 20"/>
            <p:cNvSpPr/>
            <p:nvPr/>
          </p:nvSpPr>
          <p:spPr>
            <a:xfrm>
              <a:off x="349757" y="1189484"/>
              <a:ext cx="8470392" cy="47876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3275" y="1150619"/>
              <a:ext cx="8621268" cy="48828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8" y="1202055"/>
              <a:ext cx="8378190" cy="470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8" y="1202055"/>
              <a:ext cx="8378190" cy="4709160"/>
            </a:xfrm>
            <a:custGeom>
              <a:avLst/>
              <a:gdLst/>
              <a:ahLst/>
              <a:cxnLst/>
              <a:rect l="l" t="t" r="r" b="b"/>
              <a:pathLst>
                <a:path w="8378190" h="4709160">
                  <a:moveTo>
                    <a:pt x="0" y="4709160"/>
                  </a:moveTo>
                  <a:lnTo>
                    <a:pt x="8378190" y="4709160"/>
                  </a:lnTo>
                  <a:lnTo>
                    <a:pt x="8378190" y="0"/>
                  </a:lnTo>
                  <a:lnTo>
                    <a:pt x="0" y="0"/>
                  </a:lnTo>
                  <a:lnTo>
                    <a:pt x="0" y="4709160"/>
                  </a:lnTo>
                  <a:close/>
                </a:path>
              </a:pathLst>
            </a:custGeom>
            <a:ln w="990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4631" y="1219200"/>
            <a:ext cx="8201025" cy="46211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90" marR="132080" indent="-4445" algn="ctr">
              <a:lnSpc>
                <a:spcPct val="100000"/>
              </a:lnSpc>
              <a:spcBef>
                <a:spcPts val="95"/>
              </a:spcBef>
            </a:pP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L’esercizio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propone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questa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nella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prossima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slide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ha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preso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spunto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da 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didattica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realizzata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classe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scuola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secondaria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II</a:t>
            </a:r>
            <a:r>
              <a:rPr sz="2000" spc="-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grado…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95" dirty="0" err="1" smtClean="0">
                <a:solidFill>
                  <a:srgbClr val="001F5F"/>
                </a:solidFill>
                <a:latin typeface="Trebuchet MS"/>
                <a:cs typeface="Trebuchet MS"/>
              </a:rPr>
              <a:t>Gli</a:t>
            </a:r>
            <a:r>
              <a:rPr sz="2000" b="1" spc="-95" dirty="0" smtClean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105" dirty="0">
                <a:solidFill>
                  <a:srgbClr val="001F5F"/>
                </a:solidFill>
                <a:latin typeface="Trebuchet MS"/>
                <a:cs typeface="Trebuchet MS"/>
              </a:rPr>
              <a:t>alunni stavano </a:t>
            </a:r>
            <a:r>
              <a:rPr sz="2000" b="1" spc="-120" dirty="0">
                <a:solidFill>
                  <a:srgbClr val="001F5F"/>
                </a:solidFill>
                <a:latin typeface="Trebuchet MS"/>
                <a:cs typeface="Trebuchet MS"/>
              </a:rPr>
              <a:t>facendo </a:t>
            </a:r>
            <a:r>
              <a:rPr sz="2000" b="1" spc="-110" dirty="0">
                <a:solidFill>
                  <a:srgbClr val="001F5F"/>
                </a:solidFill>
                <a:latin typeface="Trebuchet MS"/>
                <a:cs typeface="Trebuchet MS"/>
              </a:rPr>
              <a:t>un </a:t>
            </a:r>
            <a:r>
              <a:rPr sz="2000" b="1" spc="-100" dirty="0">
                <a:solidFill>
                  <a:srgbClr val="001F5F"/>
                </a:solidFill>
                <a:latin typeface="Trebuchet MS"/>
                <a:cs typeface="Trebuchet MS"/>
              </a:rPr>
              <a:t>gioco </a:t>
            </a:r>
            <a:r>
              <a:rPr sz="2000" b="1" spc="-125" dirty="0">
                <a:solidFill>
                  <a:srgbClr val="001F5F"/>
                </a:solidFill>
                <a:latin typeface="Trebuchet MS"/>
                <a:cs typeface="Trebuchet MS"/>
              </a:rPr>
              <a:t>con </a:t>
            </a:r>
            <a:r>
              <a:rPr sz="2000" b="1" spc="-90" dirty="0">
                <a:solidFill>
                  <a:srgbClr val="001F5F"/>
                </a:solidFill>
                <a:latin typeface="Trebuchet MS"/>
                <a:cs typeface="Trebuchet MS"/>
              </a:rPr>
              <a:t>gli</a:t>
            </a:r>
            <a:r>
              <a:rPr sz="2000" b="1" spc="-43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001F5F"/>
                </a:solidFill>
                <a:latin typeface="Trebuchet MS"/>
                <a:cs typeface="Trebuchet MS"/>
              </a:rPr>
              <a:t>insegnanti…</a:t>
            </a:r>
            <a:endParaRPr sz="2000" dirty="0">
              <a:latin typeface="Trebuchet MS"/>
              <a:cs typeface="Trebuchet MS"/>
            </a:endParaRPr>
          </a:p>
          <a:p>
            <a:pPr marL="283845" marR="278130" algn="ctr">
              <a:lnSpc>
                <a:spcPct val="200000"/>
              </a:lnSpc>
            </a:pP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Di che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genere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è un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oggetto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(maschio o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femmina)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perché?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Argomentare 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La domanda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posta 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è 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stata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 quindi:</a:t>
            </a:r>
            <a:endParaRPr sz="2000" dirty="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Il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computer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è «maschio» o</a:t>
            </a:r>
            <a:r>
              <a:rPr sz="2000" b="1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«femmina»?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Si legge agli alunni il 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testo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con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le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argomentazioni addotte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dagli alunni a</a:t>
            </a:r>
            <a:r>
              <a:rPr sz="2000" b="1" u="heavy" spc="180" dirty="0">
                <a:solidFill>
                  <a:srgbClr val="001F5F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25" dirty="0">
                <a:solidFill>
                  <a:srgbClr val="001F5F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favore</a:t>
            </a:r>
            <a:endParaRPr sz="2000" dirty="0">
              <a:latin typeface="Carlito"/>
              <a:cs typeface="Carlito"/>
            </a:endParaRPr>
          </a:p>
          <a:p>
            <a:pPr marL="128270" marR="121285" algn="ctr">
              <a:lnSpc>
                <a:spcPct val="100000"/>
              </a:lnSpc>
            </a:pPr>
            <a:r>
              <a:rPr sz="2000" u="heavy" spc="-5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dell’idea </a:t>
            </a:r>
            <a:r>
              <a:rPr sz="2000" b="1" u="heavy" spc="-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che </a:t>
            </a:r>
            <a:r>
              <a:rPr sz="2000" b="1" u="heavy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il </a:t>
            </a:r>
            <a:r>
              <a:rPr sz="2000" b="1" u="heavy" spc="-1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computer </a:t>
            </a:r>
            <a:r>
              <a:rPr sz="2000" b="1" u="heavy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sia </a:t>
            </a:r>
            <a:r>
              <a:rPr sz="2000" b="1" u="heavy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maschio </a:t>
            </a:r>
            <a:r>
              <a:rPr sz="2000" b="1" u="heavy" spc="-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e </a:t>
            </a:r>
            <a:r>
              <a:rPr sz="2000" b="1" u="heavy" spc="-1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le </a:t>
            </a:r>
            <a:r>
              <a:rPr sz="2000" b="1" u="heavy" spc="-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argomentazioni </a:t>
            </a:r>
            <a:r>
              <a:rPr sz="2000" b="1" u="heavy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a </a:t>
            </a:r>
            <a:r>
              <a:rPr sz="2000" b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favore </a:t>
            </a:r>
            <a:r>
              <a:rPr sz="2000" b="1" u="heavy" spc="-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dell’idea </a:t>
            </a:r>
            <a:r>
              <a:rPr sz="2000" b="1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che il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computer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abbia una </a:t>
            </a:r>
            <a:r>
              <a:rPr sz="20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«natura</a:t>
            </a:r>
            <a:r>
              <a:rPr sz="2000" b="1" u="heavy" spc="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femminile»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u="heavy" spc="-10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Quindi</a:t>
            </a:r>
            <a:r>
              <a:rPr sz="2000" b="1" u="heavy" spc="-10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si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richiede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agli alunni di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completare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lo schema della slide</a:t>
            </a:r>
            <a:r>
              <a:rPr sz="2000" b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successiva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20/23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1187958" y="745236"/>
            <a:ext cx="6743700" cy="58453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4/6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26516" y="1053464"/>
            <a:ext cx="8444865" cy="0"/>
          </a:xfrm>
          <a:custGeom>
            <a:avLst/>
            <a:gdLst/>
            <a:ahLst/>
            <a:cxnLst/>
            <a:rect l="l" t="t" r="r" b="b"/>
            <a:pathLst>
              <a:path w="8444865">
                <a:moveTo>
                  <a:pt x="0" y="0"/>
                </a:moveTo>
                <a:lnTo>
                  <a:pt x="8444484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7736" y="1089659"/>
            <a:ext cx="9201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utili</a:t>
            </a:r>
            <a:r>
              <a:rPr sz="3000" spc="-45" dirty="0">
                <a:solidFill>
                  <a:srgbClr val="001F5F"/>
                </a:solidFill>
                <a:latin typeface="Carlito"/>
                <a:cs typeface="Carlito"/>
              </a:rPr>
              <a:t>t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à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2848" y="1182624"/>
            <a:ext cx="6115685" cy="97536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just">
              <a:lnSpc>
                <a:spcPts val="2420"/>
              </a:lnSpc>
              <a:spcBef>
                <a:spcPts val="365"/>
              </a:spcBef>
            </a:pPr>
            <a:r>
              <a:rPr sz="2200" spc="-95" dirty="0">
                <a:solidFill>
                  <a:srgbClr val="001F5F"/>
                </a:solidFill>
                <a:latin typeface="Arial"/>
                <a:cs typeface="Arial"/>
              </a:rPr>
              <a:t>L’abilità </a:t>
            </a:r>
            <a:r>
              <a:rPr sz="22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comprensione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orale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risulta essere un </a:t>
            </a:r>
            <a:r>
              <a:rPr sz="2200" b="1" dirty="0">
                <a:solidFill>
                  <a:srgbClr val="FF0000"/>
                </a:solidFill>
                <a:latin typeface="Carlito"/>
                <a:cs typeface="Carlito"/>
              </a:rPr>
              <a:t>buon  </a:t>
            </a:r>
            <a:r>
              <a:rPr sz="2200" b="1" spc="-15" dirty="0">
                <a:solidFill>
                  <a:srgbClr val="FF0000"/>
                </a:solidFill>
                <a:latin typeface="Carlito"/>
                <a:cs typeface="Carlito"/>
              </a:rPr>
              <a:t>predittore </a:t>
            </a:r>
            <a:r>
              <a:rPr sz="2200" dirty="0">
                <a:solidFill>
                  <a:srgbClr val="001F5F"/>
                </a:solidFill>
                <a:latin typeface="Carlito"/>
                <a:cs typeface="Carlito"/>
              </a:rPr>
              <a:t>anche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200" spc="-10" dirty="0">
                <a:solidFill>
                  <a:srgbClr val="001F5F"/>
                </a:solidFill>
                <a:latin typeface="Carlito"/>
                <a:cs typeface="Carlito"/>
              </a:rPr>
              <a:t>quanto attiene </a:t>
            </a:r>
            <a:r>
              <a:rPr sz="2200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comprensione  </a:t>
            </a:r>
            <a:r>
              <a:rPr sz="2200" b="1" spc="-10" dirty="0">
                <a:solidFill>
                  <a:srgbClr val="FF0000"/>
                </a:solidFill>
                <a:latin typeface="Carlito"/>
                <a:cs typeface="Carlito"/>
              </a:rPr>
              <a:t>scritta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15108" y="2313813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15108" y="3888866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12848" y="2464054"/>
            <a:ext cx="6458585" cy="31648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20"/>
              </a:spcBef>
            </a:pPr>
            <a:r>
              <a:rPr sz="2200" spc="-80" dirty="0">
                <a:solidFill>
                  <a:srgbClr val="001F5F"/>
                </a:solidFill>
                <a:latin typeface="Arial"/>
                <a:cs typeface="Arial"/>
              </a:rPr>
              <a:t>Nelle </a:t>
            </a:r>
            <a:r>
              <a:rPr sz="2200" spc="-70" dirty="0">
                <a:solidFill>
                  <a:srgbClr val="001F5F"/>
                </a:solidFill>
                <a:latin typeface="Arial"/>
                <a:cs typeface="Arial"/>
              </a:rPr>
              <a:t>lingue </a:t>
            </a:r>
            <a:r>
              <a:rPr sz="2200" spc="-120" dirty="0">
                <a:solidFill>
                  <a:srgbClr val="001F5F"/>
                </a:solidFill>
                <a:latin typeface="Arial"/>
                <a:cs typeface="Arial"/>
              </a:rPr>
              <a:t>ad </a:t>
            </a:r>
            <a:r>
              <a:rPr sz="2200" spc="-50" dirty="0">
                <a:solidFill>
                  <a:srgbClr val="001F5F"/>
                </a:solidFill>
                <a:latin typeface="Arial"/>
                <a:cs typeface="Arial"/>
              </a:rPr>
              <a:t>ortografia </a:t>
            </a:r>
            <a:r>
              <a:rPr sz="2200" spc="-70" dirty="0">
                <a:solidFill>
                  <a:srgbClr val="001F5F"/>
                </a:solidFill>
                <a:latin typeface="Arial"/>
                <a:cs typeface="Arial"/>
              </a:rPr>
              <a:t>trasparente, </a:t>
            </a:r>
            <a:r>
              <a:rPr sz="2200" spc="-114" dirty="0">
                <a:solidFill>
                  <a:srgbClr val="001F5F"/>
                </a:solidFill>
                <a:latin typeface="Arial"/>
                <a:cs typeface="Arial"/>
              </a:rPr>
              <a:t>com’è </a:t>
            </a:r>
            <a:r>
              <a:rPr sz="2200" spc="-40" dirty="0">
                <a:solidFill>
                  <a:srgbClr val="001F5F"/>
                </a:solidFill>
                <a:latin typeface="Arial"/>
                <a:cs typeface="Arial"/>
              </a:rPr>
              <a:t>l’Italiano,</a:t>
            </a:r>
            <a:r>
              <a:rPr sz="2200" spc="-3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01F5F"/>
                </a:solidFill>
                <a:latin typeface="Arial"/>
                <a:cs typeface="Arial"/>
              </a:rPr>
              <a:t>la 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comprensione da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ascolto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risulta essere un </a:t>
            </a:r>
            <a:r>
              <a:rPr sz="2200" b="1" spc="-15" dirty="0">
                <a:solidFill>
                  <a:srgbClr val="FF0000"/>
                </a:solidFill>
                <a:latin typeface="Carlito"/>
                <a:cs typeface="Carlito"/>
              </a:rPr>
              <a:t>predittore  </a:t>
            </a:r>
            <a:r>
              <a:rPr sz="2200" b="1" spc="-10" dirty="0">
                <a:solidFill>
                  <a:srgbClr val="FF0000"/>
                </a:solidFill>
                <a:latin typeface="Carlito"/>
                <a:cs typeface="Carlito"/>
              </a:rPr>
              <a:t>migliore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della </a:t>
            </a:r>
            <a:r>
              <a:rPr sz="2200" spc="-15" dirty="0">
                <a:solidFill>
                  <a:srgbClr val="001F5F"/>
                </a:solidFill>
                <a:latin typeface="Carlito"/>
                <a:cs typeface="Carlito"/>
              </a:rPr>
              <a:t>futura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comprensione </a:t>
            </a:r>
            <a:r>
              <a:rPr sz="2200" spc="-10" dirty="0">
                <a:solidFill>
                  <a:srgbClr val="001F5F"/>
                </a:solidFill>
                <a:latin typeface="Carlito"/>
                <a:cs typeface="Carlito"/>
              </a:rPr>
              <a:t>scritta,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rispetto </a:t>
            </a:r>
            <a:r>
              <a:rPr sz="2200" dirty="0">
                <a:solidFill>
                  <a:srgbClr val="FF0000"/>
                </a:solidFill>
                <a:latin typeface="Carlito"/>
                <a:cs typeface="Carlito"/>
              </a:rPr>
              <a:t>alla  </a:t>
            </a:r>
            <a:r>
              <a:rPr sz="2200" spc="-15" dirty="0">
                <a:solidFill>
                  <a:srgbClr val="FF0000"/>
                </a:solidFill>
                <a:latin typeface="Carlito"/>
                <a:cs typeface="Carlito"/>
              </a:rPr>
              <a:t>pura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abilità di</a:t>
            </a:r>
            <a:r>
              <a:rPr sz="22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decodifica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;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rlito"/>
              <a:cs typeface="Carlito"/>
            </a:endParaRPr>
          </a:p>
          <a:p>
            <a:pPr marL="12700" marR="260350">
              <a:lnSpc>
                <a:spcPct val="91600"/>
              </a:lnSpc>
            </a:pP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Lo </a:t>
            </a:r>
            <a:r>
              <a:rPr sz="2200" b="1" spc="-10" dirty="0">
                <a:solidFill>
                  <a:srgbClr val="FF0000"/>
                </a:solidFill>
                <a:latin typeface="Carlito"/>
                <a:cs typeface="Carlito"/>
              </a:rPr>
              <a:t>sviluppo </a:t>
            </a:r>
            <a:r>
              <a:rPr sz="2200" b="1" dirty="0">
                <a:solidFill>
                  <a:srgbClr val="FF0000"/>
                </a:solidFill>
                <a:latin typeface="Carlito"/>
                <a:cs typeface="Carlito"/>
              </a:rPr>
              <a:t>delle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abilità </a:t>
            </a:r>
            <a:r>
              <a:rPr sz="2200" b="1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comprensione </a:t>
            </a:r>
            <a:r>
              <a:rPr sz="2200" b="1" spc="-15" dirty="0">
                <a:solidFill>
                  <a:srgbClr val="FF0000"/>
                </a:solidFill>
                <a:latin typeface="Carlito"/>
                <a:cs typeface="Carlito"/>
              </a:rPr>
              <a:t>orale </a:t>
            </a:r>
            <a:r>
              <a:rPr sz="2200" b="1" dirty="0">
                <a:solidFill>
                  <a:srgbClr val="FF0000"/>
                </a:solidFill>
                <a:latin typeface="Carlito"/>
                <a:cs typeface="Carlito"/>
              </a:rPr>
              <a:t>hanno  </a:t>
            </a:r>
            <a:r>
              <a:rPr sz="2200" b="1" spc="-10" dirty="0">
                <a:solidFill>
                  <a:srgbClr val="FF0000"/>
                </a:solidFill>
                <a:latin typeface="Carlito"/>
                <a:cs typeface="Carlito"/>
              </a:rPr>
              <a:t>ricadute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positive </a:t>
            </a:r>
            <a:r>
              <a:rPr sz="2200" b="1" dirty="0">
                <a:solidFill>
                  <a:srgbClr val="FF0000"/>
                </a:solidFill>
                <a:latin typeface="Carlito"/>
                <a:cs typeface="Carlito"/>
              </a:rPr>
              <a:t>anche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nella comprensione </a:t>
            </a:r>
            <a:r>
              <a:rPr sz="2200" b="1" dirty="0">
                <a:solidFill>
                  <a:srgbClr val="FF0000"/>
                </a:solidFill>
                <a:latin typeface="Carlito"/>
                <a:cs typeface="Carlito"/>
              </a:rPr>
              <a:t>del </a:t>
            </a:r>
            <a:r>
              <a:rPr sz="2200" b="1" spc="-25" dirty="0">
                <a:solidFill>
                  <a:srgbClr val="FF0000"/>
                </a:solidFill>
                <a:latin typeface="Carlito"/>
                <a:cs typeface="Carlito"/>
              </a:rPr>
              <a:t>testo  </a:t>
            </a:r>
            <a:r>
              <a:rPr sz="2200" b="1" spc="-10" dirty="0">
                <a:solidFill>
                  <a:srgbClr val="FF0000"/>
                </a:solidFill>
                <a:latin typeface="Carlito"/>
                <a:cs typeface="Carlito"/>
              </a:rPr>
              <a:t>scritto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200" dirty="0">
                <a:solidFill>
                  <a:srgbClr val="001F5F"/>
                </a:solidFill>
                <a:latin typeface="Carlito"/>
                <a:cs typeface="Carlito"/>
              </a:rPr>
              <a:t>cui </a:t>
            </a:r>
            <a:r>
              <a:rPr sz="2200" spc="-10" dirty="0">
                <a:solidFill>
                  <a:srgbClr val="001F5F"/>
                </a:solidFill>
                <a:latin typeface="Carlito"/>
                <a:cs typeface="Carlito"/>
              </a:rPr>
              <a:t>promuovendo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uno dei due </a:t>
            </a:r>
            <a:r>
              <a:rPr sz="2200" spc="-10" dirty="0">
                <a:solidFill>
                  <a:srgbClr val="001F5F"/>
                </a:solidFill>
                <a:latin typeface="Carlito"/>
                <a:cs typeface="Carlito"/>
              </a:rPr>
              <a:t>processi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si  </a:t>
            </a:r>
            <a:r>
              <a:rPr sz="2200" spc="-55" dirty="0">
                <a:solidFill>
                  <a:srgbClr val="001F5F"/>
                </a:solidFill>
                <a:latin typeface="Arial"/>
                <a:cs typeface="Arial"/>
              </a:rPr>
              <a:t>ottengono </a:t>
            </a:r>
            <a:r>
              <a:rPr sz="2200" spc="-50" dirty="0">
                <a:solidFill>
                  <a:srgbClr val="001F5F"/>
                </a:solidFill>
                <a:latin typeface="Arial"/>
                <a:cs typeface="Arial"/>
              </a:rPr>
              <a:t>miglioramenti </a:t>
            </a:r>
            <a:r>
              <a:rPr sz="2200" spc="-120" dirty="0">
                <a:solidFill>
                  <a:srgbClr val="001F5F"/>
                </a:solidFill>
                <a:latin typeface="Arial"/>
                <a:cs typeface="Arial"/>
              </a:rPr>
              <a:t>anche </a:t>
            </a:r>
            <a:r>
              <a:rPr sz="2200" spc="-40" dirty="0">
                <a:solidFill>
                  <a:srgbClr val="001F5F"/>
                </a:solidFill>
                <a:latin typeface="Arial"/>
                <a:cs typeface="Arial"/>
              </a:rPr>
              <a:t>nell’altro </a:t>
            </a:r>
            <a:r>
              <a:rPr sz="2200" spc="-45" dirty="0">
                <a:solidFill>
                  <a:srgbClr val="001F5F"/>
                </a:solidFill>
                <a:latin typeface="Arial"/>
                <a:cs typeface="Arial"/>
              </a:rPr>
              <a:t>ambito  </a:t>
            </a:r>
            <a:r>
              <a:rPr sz="2200" spc="-10" dirty="0">
                <a:solidFill>
                  <a:srgbClr val="001F5F"/>
                </a:solidFill>
                <a:latin typeface="Carlito"/>
                <a:cs typeface="Carlito"/>
              </a:rPr>
              <a:t>(Carretti </a:t>
            </a:r>
            <a:r>
              <a:rPr sz="2200" dirty="0">
                <a:solidFill>
                  <a:srgbClr val="001F5F"/>
                </a:solidFill>
                <a:latin typeface="Carlito"/>
                <a:cs typeface="Carlito"/>
              </a:rPr>
              <a:t>B.,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Cornoldi C., </a:t>
            </a:r>
            <a:r>
              <a:rPr sz="2200" spc="-10" dirty="0">
                <a:solidFill>
                  <a:srgbClr val="001F5F"/>
                </a:solidFill>
                <a:latin typeface="Carlito"/>
                <a:cs typeface="Carlito"/>
              </a:rPr>
              <a:t>Caldarola </a:t>
            </a:r>
            <a:r>
              <a:rPr sz="2200" dirty="0">
                <a:solidFill>
                  <a:srgbClr val="001F5F"/>
                </a:solidFill>
                <a:latin typeface="Carlito"/>
                <a:cs typeface="Carlito"/>
              </a:rPr>
              <a:t>N., </a:t>
            </a:r>
            <a:r>
              <a:rPr sz="2200" spc="-35" dirty="0">
                <a:solidFill>
                  <a:srgbClr val="001F5F"/>
                </a:solidFill>
                <a:latin typeface="Carlito"/>
                <a:cs typeface="Carlito"/>
              </a:rPr>
              <a:t>Tencati </a:t>
            </a:r>
            <a:r>
              <a:rPr sz="2200" spc="-5" dirty="0">
                <a:solidFill>
                  <a:srgbClr val="001F5F"/>
                </a:solidFill>
                <a:latin typeface="Carlito"/>
                <a:cs typeface="Carlito"/>
              </a:rPr>
              <a:t>C.</a:t>
            </a:r>
            <a:r>
              <a:rPr sz="22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200" dirty="0">
                <a:solidFill>
                  <a:srgbClr val="001F5F"/>
                </a:solidFill>
                <a:latin typeface="Carlito"/>
                <a:cs typeface="Carlito"/>
              </a:rPr>
              <a:t>2013).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15108" y="6096000"/>
            <a:ext cx="6756400" cy="7620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5741" y="4572"/>
            <a:ext cx="7184906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347851" y="105155"/>
            <a:ext cx="5592191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rlito"/>
                <a:cs typeface="Carlito"/>
              </a:rPr>
              <a:t>Comprensione orale: </a:t>
            </a:r>
            <a:r>
              <a:rPr dirty="0">
                <a:latin typeface="Carlito"/>
                <a:cs typeface="Carlito"/>
              </a:rPr>
              <a:t>un buon</a:t>
            </a:r>
            <a:r>
              <a:rPr spc="-1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predittore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21/23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196595" y="2708910"/>
            <a:ext cx="8767572" cy="1543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49758" y="1150619"/>
            <a:ext cx="8470900" cy="1225550"/>
            <a:chOff x="349758" y="1150619"/>
            <a:chExt cx="8470900" cy="1225550"/>
          </a:xfrm>
        </p:grpSpPr>
        <p:sp>
          <p:nvSpPr>
            <p:cNvPr id="21" name="object 21"/>
            <p:cNvSpPr/>
            <p:nvPr/>
          </p:nvSpPr>
          <p:spPr>
            <a:xfrm>
              <a:off x="349758" y="1189444"/>
              <a:ext cx="8470392" cy="10942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7378" y="1150619"/>
              <a:ext cx="8453628" cy="12252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9" y="1202054"/>
              <a:ext cx="8378190" cy="10157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5859" y="1202055"/>
            <a:ext cx="8378190" cy="952824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Si legge un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brano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quindi si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forniscono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tre</a:t>
            </a:r>
            <a:r>
              <a:rPr sz="2000" b="1" spc="6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rlito"/>
                <a:cs typeface="Carlito"/>
              </a:rPr>
              <a:t>riassunti-</a:t>
            </a:r>
            <a:r>
              <a:rPr sz="2000" b="1" spc="-50" dirty="0">
                <a:solidFill>
                  <a:srgbClr val="001F5F"/>
                </a:solidFill>
                <a:latin typeface="Trebuchet MS"/>
                <a:cs typeface="Trebuchet MS"/>
              </a:rPr>
              <a:t>sintesi…</a:t>
            </a:r>
            <a:endParaRPr sz="20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spc="-5" dirty="0" smtClean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tre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fasi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successive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per ognuno di essi si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pongono </a:t>
            </a:r>
            <a:r>
              <a:rPr sz="2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 domande </a:t>
            </a:r>
            <a:r>
              <a:rPr sz="2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sotto</a:t>
            </a:r>
            <a:r>
              <a:rPr sz="2000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riportate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22/23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26136" y="1150619"/>
            <a:ext cx="8572500" cy="2749550"/>
            <a:chOff x="326136" y="1150619"/>
            <a:chExt cx="8572500" cy="2749550"/>
          </a:xfrm>
        </p:grpSpPr>
        <p:sp>
          <p:nvSpPr>
            <p:cNvPr id="20" name="object 20"/>
            <p:cNvSpPr/>
            <p:nvPr/>
          </p:nvSpPr>
          <p:spPr>
            <a:xfrm>
              <a:off x="349758" y="1189481"/>
              <a:ext cx="8470392" cy="2633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6136" y="1150619"/>
              <a:ext cx="8572500" cy="27492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1202054"/>
              <a:ext cx="8378190" cy="25549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9" y="1202054"/>
              <a:ext cx="8378190" cy="2555240"/>
            </a:xfrm>
            <a:custGeom>
              <a:avLst/>
              <a:gdLst/>
              <a:ahLst/>
              <a:cxnLst/>
              <a:rect l="l" t="t" r="r" b="b"/>
              <a:pathLst>
                <a:path w="8378190" h="2555240">
                  <a:moveTo>
                    <a:pt x="0" y="2554986"/>
                  </a:moveTo>
                  <a:lnTo>
                    <a:pt x="8378190" y="2554986"/>
                  </a:lnTo>
                  <a:lnTo>
                    <a:pt x="8378190" y="0"/>
                  </a:lnTo>
                  <a:lnTo>
                    <a:pt x="0" y="0"/>
                  </a:lnTo>
                  <a:lnTo>
                    <a:pt x="0" y="2554986"/>
                  </a:lnTo>
                  <a:close/>
                </a:path>
              </a:pathLst>
            </a:custGeom>
            <a:ln w="990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7491" y="1219200"/>
            <a:ext cx="815530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u="heavy" spc="-5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Si </a:t>
            </a:r>
            <a:r>
              <a:rPr sz="2000" b="1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legge </a:t>
            </a:r>
            <a:r>
              <a:rPr sz="2000" b="1" u="heavy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un brano </a:t>
            </a:r>
            <a:r>
              <a:rPr sz="2000" b="1" u="heavy" spc="-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che </a:t>
            </a:r>
            <a:r>
              <a:rPr sz="2000" b="1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si </a:t>
            </a:r>
            <a:r>
              <a:rPr sz="2000" b="1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intitola </a:t>
            </a:r>
            <a:r>
              <a:rPr sz="20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«La</a:t>
            </a:r>
            <a:r>
              <a:rPr sz="2000" b="1" u="heavy" spc="-4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-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contravvenzione»…</a:t>
            </a:r>
            <a:endParaRPr sz="2000" dirty="0">
              <a:latin typeface="Trebuchet MS"/>
              <a:cs typeface="Trebuchet MS"/>
            </a:endParaRPr>
          </a:p>
          <a:p>
            <a:pPr marL="260350" marR="251460" algn="ctr">
              <a:lnSpc>
                <a:spcPct val="100000"/>
              </a:lnSpc>
            </a:pPr>
            <a:r>
              <a:rPr sz="2000" b="1" spc="-75" dirty="0">
                <a:solidFill>
                  <a:srgbClr val="001F5F"/>
                </a:solidFill>
                <a:latin typeface="Trebuchet MS"/>
                <a:cs typeface="Trebuchet MS"/>
              </a:rPr>
              <a:t>dopo </a:t>
            </a:r>
            <a:r>
              <a:rPr sz="2000" b="1" spc="-130" dirty="0">
                <a:solidFill>
                  <a:srgbClr val="001F5F"/>
                </a:solidFill>
                <a:latin typeface="Trebuchet MS"/>
                <a:cs typeface="Trebuchet MS"/>
              </a:rPr>
              <a:t>l’ascolto </a:t>
            </a:r>
            <a:r>
              <a:rPr sz="2000" b="1" spc="-90" dirty="0">
                <a:solidFill>
                  <a:srgbClr val="001F5F"/>
                </a:solidFill>
                <a:latin typeface="Trebuchet MS"/>
                <a:cs typeface="Trebuchet MS"/>
              </a:rPr>
              <a:t>si </a:t>
            </a:r>
            <a:r>
              <a:rPr sz="2000" b="1" spc="-105" dirty="0">
                <a:solidFill>
                  <a:srgbClr val="001F5F"/>
                </a:solidFill>
                <a:latin typeface="Trebuchet MS"/>
                <a:cs typeface="Trebuchet MS"/>
              </a:rPr>
              <a:t>consegna </a:t>
            </a:r>
            <a:r>
              <a:rPr sz="2000" b="1" spc="-90" dirty="0">
                <a:solidFill>
                  <a:srgbClr val="001F5F"/>
                </a:solidFill>
                <a:latin typeface="Trebuchet MS"/>
                <a:cs typeface="Trebuchet MS"/>
              </a:rPr>
              <a:t>la </a:t>
            </a:r>
            <a:r>
              <a:rPr sz="2000" b="1" spc="-130" dirty="0">
                <a:solidFill>
                  <a:srgbClr val="001F5F"/>
                </a:solidFill>
                <a:latin typeface="Trebuchet MS"/>
                <a:cs typeface="Trebuchet MS"/>
              </a:rPr>
              <a:t>scheda, </a:t>
            </a:r>
            <a:r>
              <a:rPr sz="2000" b="1" spc="-155" dirty="0">
                <a:solidFill>
                  <a:srgbClr val="001F5F"/>
                </a:solidFill>
                <a:latin typeface="Trebuchet MS"/>
                <a:cs typeface="Trebuchet MS"/>
              </a:rPr>
              <a:t>che </a:t>
            </a:r>
            <a:r>
              <a:rPr sz="2000" b="1" spc="-140" dirty="0">
                <a:solidFill>
                  <a:srgbClr val="001F5F"/>
                </a:solidFill>
                <a:latin typeface="Trebuchet MS"/>
                <a:cs typeface="Trebuchet MS"/>
              </a:rPr>
              <a:t>troverete </a:t>
            </a:r>
            <a:r>
              <a:rPr sz="2000" b="1" spc="-110" dirty="0">
                <a:solidFill>
                  <a:srgbClr val="001F5F"/>
                </a:solidFill>
                <a:latin typeface="Trebuchet MS"/>
                <a:cs typeface="Trebuchet MS"/>
              </a:rPr>
              <a:t>nella </a:t>
            </a:r>
            <a:r>
              <a:rPr sz="2000" b="1" spc="-105" dirty="0">
                <a:solidFill>
                  <a:srgbClr val="001F5F"/>
                </a:solidFill>
                <a:latin typeface="Trebuchet MS"/>
                <a:cs typeface="Trebuchet MS"/>
              </a:rPr>
              <a:t>slide</a:t>
            </a:r>
            <a:r>
              <a:rPr sz="2000" b="1" spc="-3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125" dirty="0">
                <a:solidFill>
                  <a:srgbClr val="001F5F"/>
                </a:solidFill>
                <a:latin typeface="Trebuchet MS"/>
                <a:cs typeface="Trebuchet MS"/>
              </a:rPr>
              <a:t>successiva, 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si pone la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seguente</a:t>
            </a:r>
            <a:r>
              <a:rPr sz="2000" b="1" u="heavy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domanda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:</a:t>
            </a:r>
            <a:endParaRPr sz="2000" dirty="0">
              <a:latin typeface="Carlito"/>
              <a:cs typeface="Carlito"/>
            </a:endParaRPr>
          </a:p>
          <a:p>
            <a:pPr marL="314960" marR="309245" algn="ctr">
              <a:lnSpc>
                <a:spcPct val="100000"/>
              </a:lnSpc>
            </a:pPr>
            <a:r>
              <a:rPr sz="2000" b="1" spc="-5" dirty="0" smtClean="0">
                <a:solidFill>
                  <a:srgbClr val="001F5F"/>
                </a:solidFill>
                <a:latin typeface="Carlito"/>
                <a:cs typeface="Carlito"/>
              </a:rPr>
              <a:t>«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fronte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ai 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fatti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che accadono ognuno di noi può 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avere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una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reazione  diversa. Ciascuno,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infatti,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collega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a modo suo le informazioni che</a:t>
            </a:r>
            <a:r>
              <a:rPr sz="2000" b="1" spc="9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coglie.</a:t>
            </a:r>
            <a:endParaRPr sz="2000" dirty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Indicate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accanto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a ciascuna </a:t>
            </a:r>
            <a:r>
              <a:rPr sz="2000" b="1" spc="-15" dirty="0">
                <a:solidFill>
                  <a:srgbClr val="001F5F"/>
                </a:solidFill>
                <a:latin typeface="Carlito"/>
                <a:cs typeface="Carlito"/>
              </a:rPr>
              <a:t>frase riferita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ai pensieri dei personaggi, il nome di  </a:t>
            </a:r>
            <a:r>
              <a:rPr sz="2000" b="1" spc="-140" dirty="0">
                <a:solidFill>
                  <a:srgbClr val="001F5F"/>
                </a:solidFill>
                <a:latin typeface="Trebuchet MS"/>
                <a:cs typeface="Trebuchet MS"/>
              </a:rPr>
              <a:t>chi </a:t>
            </a:r>
            <a:r>
              <a:rPr sz="2000" b="1" spc="-130" dirty="0">
                <a:solidFill>
                  <a:srgbClr val="001F5F"/>
                </a:solidFill>
                <a:latin typeface="Trebuchet MS"/>
                <a:cs typeface="Trebuchet MS"/>
              </a:rPr>
              <a:t>l’ha </a:t>
            </a:r>
            <a:r>
              <a:rPr sz="2000" b="1" spc="-110" dirty="0">
                <a:solidFill>
                  <a:srgbClr val="001F5F"/>
                </a:solidFill>
                <a:latin typeface="Trebuchet MS"/>
                <a:cs typeface="Trebuchet MS"/>
              </a:rPr>
              <a:t>compiuta </a:t>
            </a:r>
            <a:r>
              <a:rPr sz="2000" b="1" spc="-85" dirty="0">
                <a:solidFill>
                  <a:srgbClr val="001F5F"/>
                </a:solidFill>
                <a:latin typeface="Trebuchet MS"/>
                <a:cs typeface="Trebuchet MS"/>
              </a:rPr>
              <a:t>(tassista</a:t>
            </a:r>
            <a:r>
              <a:rPr sz="2000" b="1" spc="-85" dirty="0">
                <a:solidFill>
                  <a:srgbClr val="001F5F"/>
                </a:solidFill>
                <a:latin typeface="Carlito"/>
                <a:cs typeface="Carlito"/>
              </a:rPr>
              <a:t>-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passeggero-</a:t>
            </a:r>
            <a:r>
              <a:rPr sz="2000" b="1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vigile)».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23/23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Potenziamento dell’abilità </a:t>
            </a:r>
            <a:r>
              <a:rPr spc="-110" dirty="0"/>
              <a:t>di </a:t>
            </a:r>
            <a:r>
              <a:rPr spc="-125" dirty="0"/>
              <a:t>stabilire</a:t>
            </a:r>
            <a:r>
              <a:rPr spc="-325" dirty="0"/>
              <a:t> </a:t>
            </a:r>
            <a:r>
              <a:rPr spc="-125" dirty="0"/>
              <a:t>collegamenti</a:t>
            </a:r>
          </a:p>
        </p:txBody>
      </p:sp>
      <p:sp>
        <p:nvSpPr>
          <p:cNvPr id="19" name="object 19"/>
          <p:cNvSpPr/>
          <p:nvPr/>
        </p:nvSpPr>
        <p:spPr>
          <a:xfrm>
            <a:off x="1835657" y="765048"/>
            <a:ext cx="5544312" cy="59535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3" name="object 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7" name="object 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3" name="object 13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15741" y="4572"/>
            <a:ext cx="7184906" cy="603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219200" y="105155"/>
            <a:ext cx="670559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sp>
        <p:nvSpPr>
          <p:cNvPr id="20" name="object 20"/>
          <p:cNvSpPr/>
          <p:nvPr/>
        </p:nvSpPr>
        <p:spPr>
          <a:xfrm>
            <a:off x="326516" y="1053464"/>
            <a:ext cx="8624570" cy="0"/>
          </a:xfrm>
          <a:custGeom>
            <a:avLst/>
            <a:gdLst/>
            <a:ahLst/>
            <a:cxnLst/>
            <a:rect l="l" t="t" r="r" b="b"/>
            <a:pathLst>
              <a:path w="8624570">
                <a:moveTo>
                  <a:pt x="0" y="0"/>
                </a:moveTo>
                <a:lnTo>
                  <a:pt x="8624316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0207" y="1091184"/>
            <a:ext cx="1784858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solidFill>
                  <a:srgbClr val="001F5F"/>
                </a:solidFill>
                <a:latin typeface="Carlito"/>
                <a:cs typeface="Carlito"/>
              </a:rPr>
              <a:t>i</a:t>
            </a:r>
            <a:r>
              <a:rPr sz="3100" spc="-40" dirty="0">
                <a:solidFill>
                  <a:srgbClr val="001F5F"/>
                </a:solidFill>
                <a:latin typeface="Carlito"/>
                <a:cs typeface="Carlito"/>
              </a:rPr>
              <a:t>s</a:t>
            </a:r>
            <a:r>
              <a:rPr sz="3100" dirty="0">
                <a:solidFill>
                  <a:srgbClr val="001F5F"/>
                </a:solidFill>
                <a:latin typeface="Carlito"/>
                <a:cs typeface="Carlito"/>
              </a:rPr>
              <a:t>truzioni</a:t>
            </a:r>
            <a:endParaRPr sz="3100" dirty="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47645" y="1183385"/>
            <a:ext cx="6290310" cy="6381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Ogni </a:t>
            </a:r>
            <a:r>
              <a:rPr sz="2100" spc="-10" dirty="0">
                <a:solidFill>
                  <a:srgbClr val="001F5F"/>
                </a:solidFill>
                <a:latin typeface="Carlito"/>
                <a:cs typeface="Carlito"/>
              </a:rPr>
              <a:t>lezione 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(sono </a:t>
            </a:r>
            <a:r>
              <a:rPr sz="2100" dirty="0">
                <a:solidFill>
                  <a:srgbClr val="001F5F"/>
                </a:solidFill>
                <a:latin typeface="Carlito"/>
                <a:cs typeface="Carlito"/>
              </a:rPr>
              <a:t>21) </a:t>
            </a:r>
            <a:r>
              <a:rPr sz="2100" spc="-15" dirty="0">
                <a:solidFill>
                  <a:srgbClr val="001F5F"/>
                </a:solidFill>
                <a:latin typeface="Carlito"/>
                <a:cs typeface="Carlito"/>
              </a:rPr>
              <a:t>presenta 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delle </a:t>
            </a:r>
            <a:r>
              <a:rPr sz="2100" spc="-15" dirty="0">
                <a:solidFill>
                  <a:srgbClr val="001F5F"/>
                </a:solidFill>
                <a:latin typeface="Carlito"/>
                <a:cs typeface="Carlito"/>
              </a:rPr>
              <a:t>attività 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di riflessione  </a:t>
            </a:r>
            <a:r>
              <a:rPr sz="2100" spc="-10" dirty="0">
                <a:solidFill>
                  <a:srgbClr val="001F5F"/>
                </a:solidFill>
                <a:latin typeface="Carlito"/>
                <a:cs typeface="Carlito"/>
              </a:rPr>
              <a:t>metacognitiva </a:t>
            </a:r>
            <a:r>
              <a:rPr sz="2100" spc="-15" dirty="0">
                <a:solidFill>
                  <a:srgbClr val="001F5F"/>
                </a:solidFill>
                <a:latin typeface="Carlito"/>
                <a:cs typeface="Carlito"/>
              </a:rPr>
              <a:t>affrontando </a:t>
            </a:r>
            <a:r>
              <a:rPr sz="2100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100" spc="-10" dirty="0">
                <a:solidFill>
                  <a:srgbClr val="001F5F"/>
                </a:solidFill>
                <a:latin typeface="Carlito"/>
                <a:cs typeface="Carlito"/>
              </a:rPr>
              <a:t>seguenti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 tematiche: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50923" y="2290952"/>
            <a:ext cx="6899909" cy="0"/>
          </a:xfrm>
          <a:custGeom>
            <a:avLst/>
            <a:gdLst/>
            <a:ahLst/>
            <a:cxnLst/>
            <a:rect l="l" t="t" r="r" b="b"/>
            <a:pathLst>
              <a:path w="6899909">
                <a:moveTo>
                  <a:pt x="0" y="0"/>
                </a:moveTo>
                <a:lnTo>
                  <a:pt x="6899909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0923" y="4560951"/>
            <a:ext cx="6899909" cy="0"/>
          </a:xfrm>
          <a:custGeom>
            <a:avLst/>
            <a:gdLst/>
            <a:ahLst/>
            <a:cxnLst/>
            <a:rect l="l" t="t" r="r" b="b"/>
            <a:pathLst>
              <a:path w="6899909">
                <a:moveTo>
                  <a:pt x="0" y="0"/>
                </a:moveTo>
                <a:lnTo>
                  <a:pt x="6899909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0747" y="2334260"/>
            <a:ext cx="8037068" cy="359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52495">
              <a:lnSpc>
                <a:spcPct val="127099"/>
              </a:lnSpc>
              <a:spcBef>
                <a:spcPts val="100"/>
              </a:spcBef>
            </a:pPr>
            <a:r>
              <a:rPr sz="2100" b="1" spc="-114" dirty="0">
                <a:solidFill>
                  <a:srgbClr val="001F5F"/>
                </a:solidFill>
                <a:latin typeface="Trebuchet MS"/>
                <a:cs typeface="Trebuchet MS"/>
              </a:rPr>
              <a:t>Diversi </a:t>
            </a:r>
            <a:r>
              <a:rPr sz="2100" b="1" spc="-110" dirty="0">
                <a:solidFill>
                  <a:srgbClr val="001F5F"/>
                </a:solidFill>
                <a:latin typeface="Trebuchet MS"/>
                <a:cs typeface="Trebuchet MS"/>
              </a:rPr>
              <a:t>scopi </a:t>
            </a:r>
            <a:r>
              <a:rPr sz="2100" b="1" spc="-130" dirty="0">
                <a:solidFill>
                  <a:srgbClr val="001F5F"/>
                </a:solidFill>
                <a:latin typeface="Trebuchet MS"/>
                <a:cs typeface="Trebuchet MS"/>
              </a:rPr>
              <a:t>dell’ascolto  </a:t>
            </a:r>
            <a:r>
              <a:rPr sz="2100" b="1" spc="-10" dirty="0">
                <a:solidFill>
                  <a:srgbClr val="001F5F"/>
                </a:solidFill>
                <a:latin typeface="Carlito"/>
                <a:cs typeface="Carlito"/>
              </a:rPr>
              <a:t>Diverse </a:t>
            </a:r>
            <a:r>
              <a:rPr sz="2100" b="1" spc="-20" dirty="0">
                <a:solidFill>
                  <a:srgbClr val="001F5F"/>
                </a:solidFill>
                <a:latin typeface="Carlito"/>
                <a:cs typeface="Carlito"/>
              </a:rPr>
              <a:t>strategie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1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it-IT" sz="2100" b="1" spc="-10" dirty="0" smtClean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r>
              <a:rPr sz="2100" b="1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scolto</a:t>
            </a:r>
            <a:endParaRPr sz="21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100" b="1" spc="-10" dirty="0">
                <a:solidFill>
                  <a:srgbClr val="001F5F"/>
                </a:solidFill>
                <a:latin typeface="Carlito"/>
                <a:cs typeface="Carlito"/>
              </a:rPr>
              <a:t>Capacità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individuare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difficoltà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di un</a:t>
            </a:r>
            <a:r>
              <a:rPr sz="2100" b="1" spc="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100" b="1" spc="-20" dirty="0">
                <a:solidFill>
                  <a:srgbClr val="001F5F"/>
                </a:solidFill>
                <a:latin typeface="Carlito"/>
                <a:cs typeface="Carlito"/>
              </a:rPr>
              <a:t>testo</a:t>
            </a:r>
            <a:endParaRPr sz="2100" dirty="0">
              <a:latin typeface="Carlito"/>
              <a:cs typeface="Carlito"/>
            </a:endParaRPr>
          </a:p>
          <a:p>
            <a:pPr marL="12700" marR="5080">
              <a:lnSpc>
                <a:spcPts val="2300"/>
              </a:lnSpc>
              <a:spcBef>
                <a:spcPts val="944"/>
              </a:spcBef>
            </a:pPr>
            <a:r>
              <a:rPr sz="2100" b="1" spc="-10" dirty="0">
                <a:solidFill>
                  <a:srgbClr val="001F5F"/>
                </a:solidFill>
                <a:latin typeface="Carlito"/>
                <a:cs typeface="Carlito"/>
              </a:rPr>
              <a:t>Capacità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individuare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finalità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di un </a:t>
            </a:r>
            <a:r>
              <a:rPr sz="2100" b="1" spc="-20" dirty="0">
                <a:solidFill>
                  <a:srgbClr val="001F5F"/>
                </a:solidFill>
                <a:latin typeface="Carlito"/>
                <a:cs typeface="Carlito"/>
              </a:rPr>
              <a:t>testo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100" b="1" spc="-5" dirty="0">
                <a:solidFill>
                  <a:srgbClr val="001F5F"/>
                </a:solidFill>
                <a:latin typeface="Carlito"/>
                <a:cs typeface="Carlito"/>
              </a:rPr>
              <a:t>adeguare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le  </a:t>
            </a:r>
            <a:r>
              <a:rPr sz="2100" b="1" spc="-20" dirty="0">
                <a:solidFill>
                  <a:srgbClr val="001F5F"/>
                </a:solidFill>
                <a:latin typeface="Carlito"/>
                <a:cs typeface="Carlito"/>
              </a:rPr>
              <a:t>strategie </a:t>
            </a:r>
            <a:r>
              <a:rPr sz="2100" b="1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100" b="1" spc="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rlito"/>
                <a:cs typeface="Carlito"/>
              </a:rPr>
              <a:t>ascolto</a:t>
            </a:r>
            <a:endParaRPr sz="21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 dirty="0">
              <a:latin typeface="Carlito"/>
              <a:cs typeface="Carlito"/>
            </a:endParaRPr>
          </a:p>
          <a:p>
            <a:pPr marL="12700" marR="42545">
              <a:lnSpc>
                <a:spcPct val="91500"/>
              </a:lnSpc>
            </a:pPr>
            <a:r>
              <a:rPr sz="2100" spc="-2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2100" spc="-25" dirty="0">
                <a:solidFill>
                  <a:srgbClr val="001F5F"/>
                </a:solidFill>
                <a:latin typeface="Arial"/>
                <a:cs typeface="Arial"/>
              </a:rPr>
              <a:t>attività, </a:t>
            </a:r>
            <a:r>
              <a:rPr sz="2100" spc="-40" dirty="0">
                <a:solidFill>
                  <a:srgbClr val="001F5F"/>
                </a:solidFill>
                <a:latin typeface="Arial"/>
                <a:cs typeface="Arial"/>
              </a:rPr>
              <a:t>pur </a:t>
            </a:r>
            <a:r>
              <a:rPr sz="2100" spc="-130" dirty="0">
                <a:solidFill>
                  <a:srgbClr val="001F5F"/>
                </a:solidFill>
                <a:latin typeface="Arial"/>
                <a:cs typeface="Arial"/>
              </a:rPr>
              <a:t>essendo </a:t>
            </a:r>
            <a:r>
              <a:rPr sz="2100" spc="-70" dirty="0">
                <a:solidFill>
                  <a:srgbClr val="001F5F"/>
                </a:solidFill>
                <a:latin typeface="Arial"/>
                <a:cs typeface="Arial"/>
              </a:rPr>
              <a:t>calibrate </a:t>
            </a:r>
            <a:r>
              <a:rPr sz="2100" spc="-40" dirty="0">
                <a:solidFill>
                  <a:srgbClr val="001F5F"/>
                </a:solidFill>
                <a:latin typeface="Arial"/>
                <a:cs typeface="Arial"/>
              </a:rPr>
              <a:t>sull’attività </a:t>
            </a:r>
            <a:r>
              <a:rPr sz="21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100" spc="-90" dirty="0">
                <a:solidFill>
                  <a:srgbClr val="001F5F"/>
                </a:solidFill>
                <a:latin typeface="Arial"/>
                <a:cs typeface="Arial"/>
              </a:rPr>
              <a:t>ascolto,  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prendono </a:t>
            </a:r>
            <a:r>
              <a:rPr sz="2100" spc="-10" dirty="0">
                <a:solidFill>
                  <a:srgbClr val="001F5F"/>
                </a:solidFill>
                <a:latin typeface="Carlito"/>
                <a:cs typeface="Carlito"/>
              </a:rPr>
              <a:t>spunto 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dal </a:t>
            </a:r>
            <a:r>
              <a:rPr sz="2100" spc="-10" dirty="0">
                <a:solidFill>
                  <a:srgbClr val="001F5F"/>
                </a:solidFill>
                <a:latin typeface="Carlito"/>
                <a:cs typeface="Carlito"/>
              </a:rPr>
              <a:t>libro </a:t>
            </a:r>
            <a:r>
              <a:rPr sz="2100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100" spc="-10" dirty="0">
                <a:solidFill>
                  <a:srgbClr val="001F5F"/>
                </a:solidFill>
                <a:latin typeface="Carlito"/>
                <a:cs typeface="Carlito"/>
              </a:rPr>
              <a:t>intitola </a:t>
            </a:r>
            <a:r>
              <a:rPr sz="2100" spc="-15" dirty="0">
                <a:solidFill>
                  <a:srgbClr val="001F5F"/>
                </a:solidFill>
                <a:latin typeface="Carlito"/>
                <a:cs typeface="Carlito"/>
              </a:rPr>
              <a:t>«Lettura </a:t>
            </a:r>
            <a:r>
              <a:rPr sz="2100" dirty="0">
                <a:solidFill>
                  <a:srgbClr val="001F5F"/>
                </a:solidFill>
                <a:latin typeface="Carlito"/>
                <a:cs typeface="Carlito"/>
              </a:rPr>
              <a:t>e  </a:t>
            </a:r>
            <a:r>
              <a:rPr sz="2100" spc="-10" dirty="0">
                <a:solidFill>
                  <a:srgbClr val="001F5F"/>
                </a:solidFill>
                <a:latin typeface="Carlito"/>
                <a:cs typeface="Carlito"/>
              </a:rPr>
              <a:t>metacognizione» 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di De </a:t>
            </a:r>
            <a:r>
              <a:rPr sz="2100" dirty="0">
                <a:solidFill>
                  <a:srgbClr val="001F5F"/>
                </a:solidFill>
                <a:latin typeface="Carlito"/>
                <a:cs typeface="Carlito"/>
              </a:rPr>
              <a:t>Beni- </a:t>
            </a:r>
            <a:r>
              <a:rPr sz="2100" spc="-10" dirty="0">
                <a:solidFill>
                  <a:srgbClr val="001F5F"/>
                </a:solidFill>
                <a:latin typeface="Carlito"/>
                <a:cs typeface="Carlito"/>
              </a:rPr>
              <a:t>Pazzaglia (pensato 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100" spc="-15" dirty="0">
                <a:solidFill>
                  <a:srgbClr val="001F5F"/>
                </a:solidFill>
                <a:latin typeface="Carlito"/>
                <a:cs typeface="Carlito"/>
              </a:rPr>
              <a:t>attività  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100" spc="-15" dirty="0">
                <a:solidFill>
                  <a:srgbClr val="001F5F"/>
                </a:solidFill>
                <a:latin typeface="Carlito"/>
                <a:cs typeface="Carlito"/>
              </a:rPr>
              <a:t>lettura, </a:t>
            </a:r>
            <a:r>
              <a:rPr sz="2100" spc="-10" dirty="0">
                <a:solidFill>
                  <a:srgbClr val="001F5F"/>
                </a:solidFill>
                <a:latin typeface="Carlito"/>
                <a:cs typeface="Carlito"/>
              </a:rPr>
              <a:t>appunto, </a:t>
            </a:r>
            <a:r>
              <a:rPr sz="2100" dirty="0">
                <a:solidFill>
                  <a:srgbClr val="001F5F"/>
                </a:solidFill>
                <a:latin typeface="Carlito"/>
                <a:cs typeface="Carlito"/>
              </a:rPr>
              <a:t>e non </a:t>
            </a:r>
            <a:r>
              <a:rPr sz="21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2100" spc="-10" dirty="0">
                <a:solidFill>
                  <a:srgbClr val="001F5F"/>
                </a:solidFill>
                <a:latin typeface="Carlito"/>
                <a:cs typeface="Carlito"/>
              </a:rPr>
              <a:t> ascolto)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50923" y="6055233"/>
            <a:ext cx="6899909" cy="0"/>
          </a:xfrm>
          <a:custGeom>
            <a:avLst/>
            <a:gdLst/>
            <a:ahLst/>
            <a:cxnLst/>
            <a:rect l="l" t="t" r="r" b="b"/>
            <a:pathLst>
              <a:path w="6899909">
                <a:moveTo>
                  <a:pt x="0" y="0"/>
                </a:moveTo>
                <a:lnTo>
                  <a:pt x="6899909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66800" y="105155"/>
            <a:ext cx="62302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68033" y="902335"/>
          <a:ext cx="8274050" cy="5511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4050"/>
              </a:tblGrid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Obiettivi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metacognitivi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Capire </a:t>
                      </a:r>
                      <a:r>
                        <a:rPr sz="2000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che </a:t>
                      </a:r>
                      <a:r>
                        <a:rPr sz="2000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conoscere </a:t>
                      </a:r>
                      <a:r>
                        <a:rPr sz="20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lo </a:t>
                      </a:r>
                      <a:r>
                        <a:rPr sz="20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script 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 </a:t>
                      </a:r>
                      <a:r>
                        <a:rPr sz="20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testo </a:t>
                      </a:r>
                      <a:r>
                        <a:rPr sz="2000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l’argomento </a:t>
                      </a:r>
                      <a:r>
                        <a:rPr sz="20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aiuta </a:t>
                      </a:r>
                      <a:r>
                        <a:rPr sz="20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2000" spc="-3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comprensione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Capire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che ci sono </a:t>
                      </a:r>
                      <a:r>
                        <a:rPr sz="20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diversi </a:t>
                      </a:r>
                      <a:r>
                        <a:rPr sz="2000" spc="-1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scopi </a:t>
                      </a:r>
                      <a:r>
                        <a:rPr sz="20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l’ascolto: </a:t>
                      </a:r>
                      <a:r>
                        <a:rPr sz="20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informarsi, </a:t>
                      </a:r>
                      <a:r>
                        <a:rPr sz="20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divertirsi,</a:t>
                      </a:r>
                      <a:r>
                        <a:rPr sz="2000" spc="-1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apprendere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Capire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le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diverse strategie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ascolto: </a:t>
                      </a:r>
                      <a:r>
                        <a:rPr sz="20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attento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e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approfondito, selettivo,</a:t>
                      </a:r>
                      <a:r>
                        <a:rPr sz="2000" spc="229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rapido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Capire </a:t>
                      </a:r>
                      <a:r>
                        <a:rPr sz="2000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che </a:t>
                      </a:r>
                      <a:r>
                        <a:rPr sz="20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20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domande </a:t>
                      </a:r>
                      <a:r>
                        <a:rPr sz="2000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suggeriscono </a:t>
                      </a:r>
                      <a:r>
                        <a:rPr sz="20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lo </a:t>
                      </a:r>
                      <a:r>
                        <a:rPr sz="2000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scopo</a:t>
                      </a:r>
                      <a:r>
                        <a:rPr sz="2000" spc="-1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dell’ascolto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Capire </a:t>
                      </a:r>
                      <a:r>
                        <a:rPr sz="2000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che </a:t>
                      </a:r>
                      <a:r>
                        <a:rPr sz="20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2000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domande </a:t>
                      </a:r>
                      <a:r>
                        <a:rPr sz="20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aiutano </a:t>
                      </a:r>
                      <a:r>
                        <a:rPr sz="2000" spc="-1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000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focalizzare</a:t>
                      </a:r>
                      <a:r>
                        <a:rPr sz="2000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l’attenzione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Capire </a:t>
                      </a:r>
                      <a:r>
                        <a:rPr sz="20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l’importanza 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della</a:t>
                      </a:r>
                      <a:r>
                        <a:rPr sz="2000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punteggiatura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Sviluppare abilità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controllo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per individuare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incongruenze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nel</a:t>
                      </a:r>
                      <a:r>
                        <a:rPr sz="2000" spc="1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testo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Sviluppare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la sensibilità al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testo: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individuare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diversi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generi</a:t>
                      </a:r>
                      <a:r>
                        <a:rPr sz="2000" spc="17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testuali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Sviluppare </a:t>
                      </a:r>
                      <a:r>
                        <a:rPr sz="20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abilità </a:t>
                      </a:r>
                      <a:r>
                        <a:rPr sz="20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nell’individuare </a:t>
                      </a:r>
                      <a:r>
                        <a:rPr sz="20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difficoltà di 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 </a:t>
                      </a:r>
                      <a:r>
                        <a:rPr sz="20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testo (più </a:t>
                      </a:r>
                      <a:r>
                        <a:rPr sz="20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20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meno</a:t>
                      </a:r>
                      <a:r>
                        <a:rPr sz="2000" spc="-3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difficile)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45723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Sviluppare abilità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nel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riconoscere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le parti inutili/irrilevanti di un</a:t>
                      </a:r>
                      <a:r>
                        <a:rPr sz="2000" spc="16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testo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78C0D3"/>
                      </a:solidFill>
                      <a:prstDash val="solid"/>
                    </a:lnL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3/15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11604" y="105155"/>
            <a:ext cx="6241796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290" y="909066"/>
            <a:ext cx="9075420" cy="5120005"/>
            <a:chOff x="34290" y="909066"/>
            <a:chExt cx="9075420" cy="5120005"/>
          </a:xfrm>
        </p:grpSpPr>
        <p:sp>
          <p:nvSpPr>
            <p:cNvPr id="20" name="object 20"/>
            <p:cNvSpPr/>
            <p:nvPr/>
          </p:nvSpPr>
          <p:spPr>
            <a:xfrm>
              <a:off x="34290" y="909066"/>
              <a:ext cx="9075420" cy="33116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9758" y="4233635"/>
              <a:ext cx="8470392" cy="17099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65604" y="4194048"/>
              <a:ext cx="4837176" cy="18348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8" y="4246244"/>
              <a:ext cx="8378190" cy="16314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5859" y="4246245"/>
            <a:ext cx="8378190" cy="1631950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892425" marR="2887980" algn="ctr">
              <a:lnSpc>
                <a:spcPct val="100000"/>
              </a:lnSpc>
              <a:spcBef>
                <a:spcPts val="229"/>
              </a:spcBef>
            </a:pP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Lettura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questo</a:t>
            </a:r>
            <a:r>
              <a:rPr sz="2000" spc="-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001F5F"/>
                </a:solidFill>
                <a:latin typeface="Arial"/>
                <a:cs typeface="Arial"/>
              </a:rPr>
              <a:t>brano…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Chi lo ha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capito?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Nessuno…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perché,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se le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sono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abbastanza</a:t>
            </a:r>
            <a:r>
              <a:rPr sz="2000" spc="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facili?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4/15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66800" y="105155"/>
            <a:ext cx="62302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1040882"/>
            <a:ext cx="8510270" cy="3248660"/>
            <a:chOff x="349758" y="1040882"/>
            <a:chExt cx="8510270" cy="3248660"/>
          </a:xfrm>
        </p:grpSpPr>
        <p:sp>
          <p:nvSpPr>
            <p:cNvPr id="20" name="object 20"/>
            <p:cNvSpPr/>
            <p:nvPr/>
          </p:nvSpPr>
          <p:spPr>
            <a:xfrm>
              <a:off x="349758" y="1040882"/>
              <a:ext cx="8470392" cy="32484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4998" y="1306068"/>
              <a:ext cx="8494776" cy="27492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1053465"/>
              <a:ext cx="8378190" cy="31699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859" y="1053464"/>
            <a:ext cx="8378190" cy="3106620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63195" marR="156210" indent="714375">
              <a:lnSpc>
                <a:spcPct val="200000"/>
              </a:lnSpc>
              <a:spcBef>
                <a:spcPts val="225"/>
              </a:spcBef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tratta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della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procedura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fare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lavaggio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dei panni in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lavatrice 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Adesso che lo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sappiamo,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rileggiamo il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testo </a:t>
            </a:r>
            <a:r>
              <a:rPr sz="20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diventerà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«magicamente»</a:t>
            </a:r>
            <a:r>
              <a:rPr sz="2000" spc="9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 smtClean="0">
                <a:solidFill>
                  <a:srgbClr val="001F5F"/>
                </a:solidFill>
                <a:latin typeface="Carlito"/>
                <a:cs typeface="Carlito"/>
              </a:rPr>
              <a:t>molto</a:t>
            </a:r>
            <a:r>
              <a:rPr lang="it-IT" sz="2000" spc="-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 err="1" smtClean="0">
                <a:solidFill>
                  <a:srgbClr val="001F5F"/>
                </a:solidFill>
                <a:latin typeface="Carlito"/>
                <a:cs typeface="Carlito"/>
              </a:rPr>
              <a:t>più</a:t>
            </a:r>
            <a:r>
              <a:rPr sz="2000" spc="-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facile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</a:t>
            </a:r>
            <a:r>
              <a:rPr sz="2000" spc="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capire!</a:t>
            </a:r>
            <a:endParaRPr sz="2000" dirty="0">
              <a:latin typeface="Carlito"/>
              <a:cs typeface="Carlito"/>
            </a:endParaRPr>
          </a:p>
          <a:p>
            <a:pPr marL="2028825" algn="ctr">
              <a:lnSpc>
                <a:spcPct val="100000"/>
              </a:lnSpc>
            </a:pPr>
            <a:r>
              <a:rPr sz="2000" b="1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Importanza</a:t>
            </a:r>
            <a:r>
              <a:rPr sz="2000" b="1" spc="-10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conoscere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almeno in</a:t>
            </a:r>
            <a:r>
              <a:rPr sz="2000" b="1" spc="6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parte</a:t>
            </a:r>
            <a:endParaRPr sz="2000" dirty="0">
              <a:latin typeface="Carlito"/>
              <a:cs typeface="Carlito"/>
            </a:endParaRPr>
          </a:p>
          <a:p>
            <a:pPr marL="1285875" marR="1281430" indent="565785" algn="ctr">
              <a:lnSpc>
                <a:spcPct val="100000"/>
              </a:lnSpc>
            </a:pPr>
            <a:r>
              <a:rPr sz="2000" b="1" spc="-130" dirty="0">
                <a:solidFill>
                  <a:srgbClr val="001F5F"/>
                </a:solidFill>
                <a:latin typeface="Trebuchet MS"/>
                <a:cs typeface="Trebuchet MS"/>
              </a:rPr>
              <a:t>l’argomento per </a:t>
            </a:r>
            <a:r>
              <a:rPr sz="2000" b="1" spc="-110" dirty="0">
                <a:solidFill>
                  <a:srgbClr val="001F5F"/>
                </a:solidFill>
                <a:latin typeface="Trebuchet MS"/>
                <a:cs typeface="Trebuchet MS"/>
              </a:rPr>
              <a:t>un migliore comprensione…  </a:t>
            </a:r>
            <a:r>
              <a:rPr sz="2000" b="1" spc="-20" dirty="0">
                <a:solidFill>
                  <a:srgbClr val="001F5F"/>
                </a:solidFill>
                <a:latin typeface="Carlito"/>
                <a:cs typeface="Carlito"/>
              </a:rPr>
              <a:t>attivare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conoscenze pregresse aiuta </a:t>
            </a:r>
            <a:r>
              <a:rPr sz="2000" b="1" spc="-5" dirty="0">
                <a:solidFill>
                  <a:srgbClr val="001F5F"/>
                </a:solidFill>
                <a:latin typeface="Carlito"/>
                <a:cs typeface="Carlito"/>
              </a:rPr>
              <a:t>la</a:t>
            </a:r>
            <a:r>
              <a:rPr sz="2000" b="1" spc="1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rlito"/>
                <a:cs typeface="Carlito"/>
              </a:rPr>
              <a:t>comprensione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5/15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66800" y="105155"/>
            <a:ext cx="62302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11658" y="1216913"/>
            <a:ext cx="8604885" cy="5187950"/>
            <a:chOff x="311658" y="1216913"/>
            <a:chExt cx="8604885" cy="5187950"/>
          </a:xfrm>
        </p:grpSpPr>
        <p:sp>
          <p:nvSpPr>
            <p:cNvPr id="20" name="object 20"/>
            <p:cNvSpPr/>
            <p:nvPr/>
          </p:nvSpPr>
          <p:spPr>
            <a:xfrm>
              <a:off x="349758" y="1256519"/>
              <a:ext cx="8470392" cy="50955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1658" y="1216913"/>
              <a:ext cx="8604504" cy="51876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1269110"/>
              <a:ext cx="8378190" cy="50170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859" y="1269110"/>
              <a:ext cx="8378190" cy="5017135"/>
            </a:xfrm>
            <a:custGeom>
              <a:avLst/>
              <a:gdLst/>
              <a:ahLst/>
              <a:cxnLst/>
              <a:rect l="l" t="t" r="r" b="b"/>
              <a:pathLst>
                <a:path w="8378190" h="5017135">
                  <a:moveTo>
                    <a:pt x="0" y="5017008"/>
                  </a:moveTo>
                  <a:lnTo>
                    <a:pt x="8378190" y="5017008"/>
                  </a:lnTo>
                  <a:lnTo>
                    <a:pt x="8378190" y="0"/>
                  </a:lnTo>
                  <a:lnTo>
                    <a:pt x="0" y="0"/>
                  </a:lnTo>
                  <a:lnTo>
                    <a:pt x="0" y="5017008"/>
                  </a:lnTo>
                  <a:close/>
                </a:path>
              </a:pathLst>
            </a:custGeom>
            <a:ln w="990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3013" y="1286001"/>
            <a:ext cx="8175625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Lettura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brano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intitola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«Un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mercante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2000" spc="-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cavalli»…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Compito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1</a:t>
            </a:r>
            <a:endParaRPr sz="2000" dirty="0">
              <a:latin typeface="Carlito"/>
              <a:cs typeface="Carlito"/>
            </a:endParaRPr>
          </a:p>
          <a:p>
            <a:pPr marL="567690" marR="558165" algn="ctr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Mentre ascolti 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Trascrivi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tutte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che iniziano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lettera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«F»  Quante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volte compare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parola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«cavallo»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nel</a:t>
            </a:r>
            <a:r>
              <a:rPr sz="2000" spc="13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brano?</a:t>
            </a:r>
            <a:endParaRPr sz="2000" dirty="0">
              <a:latin typeface="Carlito"/>
              <a:cs typeface="Carlito"/>
            </a:endParaRPr>
          </a:p>
          <a:p>
            <a:pPr marL="5080" algn="ctr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Segnare con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una</a:t>
            </a:r>
            <a:r>
              <a:rPr sz="2000" spc="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crocetta</a:t>
            </a:r>
            <a:endParaRPr sz="2000" dirty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spc="-5" dirty="0" err="1" smtClean="0">
                <a:solidFill>
                  <a:srgbClr val="001F5F"/>
                </a:solidFill>
                <a:latin typeface="Carlito"/>
                <a:cs typeface="Carlito"/>
              </a:rPr>
              <a:t>Dopo</a:t>
            </a:r>
            <a:r>
              <a:rPr sz="2000" spc="-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rlito"/>
                <a:cs typeface="Carlito"/>
              </a:rPr>
              <a:t>aver svolto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seguente compito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fornire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agli alunni una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fotocopia con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delle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domande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specifiche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sul</a:t>
            </a:r>
            <a:r>
              <a:rPr sz="2000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brano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527685" marR="513715"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Gli alunni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avranno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estrema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difficoltà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 rispondere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perché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hanno </a:t>
            </a:r>
            <a:r>
              <a:rPr sz="2000" spc="-25" dirty="0">
                <a:solidFill>
                  <a:srgbClr val="001F5F"/>
                </a:solidFill>
                <a:latin typeface="Carlito"/>
                <a:cs typeface="Carlito"/>
              </a:rPr>
              <a:t>fatto 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attenzione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ad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altri 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aspetti…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(«parole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F»</a:t>
            </a:r>
            <a:r>
              <a:rPr sz="2000" spc="-125" dirty="0">
                <a:solidFill>
                  <a:srgbClr val="001F5F"/>
                </a:solidFill>
                <a:latin typeface="Carlito"/>
                <a:cs typeface="Carlito"/>
              </a:rPr>
              <a:t>-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«parola</a:t>
            </a:r>
            <a:r>
              <a:rPr sz="2000" spc="-29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cavallo»</a:t>
            </a:r>
            <a:endParaRPr sz="2000" dirty="0">
              <a:latin typeface="Carlito"/>
              <a:cs typeface="Carlito"/>
            </a:endParaRPr>
          </a:p>
          <a:p>
            <a:pPr marL="7620" algn="ctr">
              <a:lnSpc>
                <a:spcPct val="100000"/>
              </a:lnSpc>
            </a:pPr>
            <a:r>
              <a:rPr sz="2000" spc="-5" dirty="0" smtClean="0">
                <a:solidFill>
                  <a:srgbClr val="001F5F"/>
                </a:solidFill>
                <a:latin typeface="Carlito"/>
                <a:cs typeface="Carlito"/>
              </a:rPr>
              <a:t>RIFLESSIONE</a:t>
            </a:r>
            <a:endParaRPr sz="2000" dirty="0">
              <a:latin typeface="Carlito"/>
              <a:cs typeface="Carlito"/>
            </a:endParaRPr>
          </a:p>
          <a:p>
            <a:pPr marL="36195" marR="25400" indent="-2540" algn="ctr">
              <a:lnSpc>
                <a:spcPct val="100000"/>
              </a:lnSpc>
            </a:pPr>
            <a:r>
              <a:rPr sz="2000" spc="-22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comprensione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dipende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anche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dall’obiettivo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ci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proponiamo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quando 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ascoltiamo…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inoltre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conoscere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prima le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domande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può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aiutare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20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comprensione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6/15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11604" y="105155"/>
            <a:ext cx="6165596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5549646"/>
            <a:ext cx="8470900" cy="920750"/>
            <a:chOff x="349758" y="5549646"/>
            <a:chExt cx="8470900" cy="920750"/>
          </a:xfrm>
        </p:grpSpPr>
        <p:sp>
          <p:nvSpPr>
            <p:cNvPr id="20" name="object 20"/>
            <p:cNvSpPr/>
            <p:nvPr/>
          </p:nvSpPr>
          <p:spPr>
            <a:xfrm>
              <a:off x="349758" y="5589348"/>
              <a:ext cx="8470392" cy="7863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07463" y="5549646"/>
              <a:ext cx="5552694" cy="920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5601843"/>
              <a:ext cx="8378190" cy="7078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859" y="5601842"/>
            <a:ext cx="8378190" cy="708025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Impossibile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rispondere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queste</a:t>
            </a:r>
            <a:r>
              <a:rPr sz="2000" spc="8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domande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spc="-175" dirty="0">
                <a:solidFill>
                  <a:srgbClr val="001F5F"/>
                </a:solidFill>
                <a:latin typeface="Arial"/>
                <a:cs typeface="Arial"/>
              </a:rPr>
              <a:t>se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fa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attenzione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ad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altri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aspetti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durante</a:t>
            </a:r>
            <a:r>
              <a:rPr sz="20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l’ascolto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15133" y="692658"/>
            <a:ext cx="4732782" cy="46802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7/15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59002" y="105155"/>
            <a:ext cx="6138037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5478017"/>
            <a:ext cx="8470900" cy="920750"/>
            <a:chOff x="349758" y="5478017"/>
            <a:chExt cx="8470900" cy="920750"/>
          </a:xfrm>
        </p:grpSpPr>
        <p:sp>
          <p:nvSpPr>
            <p:cNvPr id="20" name="object 20"/>
            <p:cNvSpPr/>
            <p:nvPr/>
          </p:nvSpPr>
          <p:spPr>
            <a:xfrm>
              <a:off x="349758" y="5516958"/>
              <a:ext cx="8470392" cy="7863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43405" y="5478017"/>
              <a:ext cx="6537959" cy="920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5529452"/>
              <a:ext cx="8378190" cy="7078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0206" y="5529453"/>
            <a:ext cx="8945627" cy="645689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2294890" marR="1139190" indent="-1153795">
              <a:lnSpc>
                <a:spcPct val="100000"/>
              </a:lnSpc>
              <a:spcBef>
                <a:spcPts val="234"/>
              </a:spcBef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È molto più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facile rispondere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alle domande se si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conoscono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PRIMA 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leggere/ascoltare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sz="2000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brano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59002" y="765048"/>
            <a:ext cx="6797040" cy="45407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5/6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015741" y="4572"/>
            <a:ext cx="7184906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05001" y="105155"/>
            <a:ext cx="4480432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rlito"/>
                <a:cs typeface="Carlito"/>
              </a:rPr>
              <a:t>Comprensione </a:t>
            </a:r>
            <a:r>
              <a:rPr spc="-15" dirty="0">
                <a:latin typeface="Carlito"/>
                <a:cs typeface="Carlito"/>
              </a:rPr>
              <a:t>orale </a:t>
            </a:r>
            <a:r>
              <a:rPr dirty="0">
                <a:latin typeface="Carlito"/>
                <a:cs typeface="Carlito"/>
              </a:rPr>
              <a:t>e</a:t>
            </a:r>
            <a:r>
              <a:rPr spc="4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dislessia</a:t>
            </a:r>
          </a:p>
        </p:txBody>
      </p:sp>
      <p:sp>
        <p:nvSpPr>
          <p:cNvPr id="19" name="object 19"/>
          <p:cNvSpPr/>
          <p:nvPr/>
        </p:nvSpPr>
        <p:spPr>
          <a:xfrm>
            <a:off x="326516" y="1397127"/>
            <a:ext cx="8444865" cy="0"/>
          </a:xfrm>
          <a:custGeom>
            <a:avLst/>
            <a:gdLst/>
            <a:ahLst/>
            <a:cxnLst/>
            <a:rect l="l" t="t" r="r" b="b"/>
            <a:pathLst>
              <a:path w="8444865">
                <a:moveTo>
                  <a:pt x="0" y="0"/>
                </a:moveTo>
                <a:lnTo>
                  <a:pt x="8444484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7736" y="1434084"/>
            <a:ext cx="9201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utili</a:t>
            </a:r>
            <a:r>
              <a:rPr sz="3000" spc="-45" dirty="0">
                <a:solidFill>
                  <a:srgbClr val="001F5F"/>
                </a:solidFill>
                <a:latin typeface="Carlito"/>
                <a:cs typeface="Carlito"/>
              </a:rPr>
              <a:t>t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à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0200" y="1449832"/>
            <a:ext cx="6873747" cy="175022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400"/>
              </a:spcBef>
            </a:pP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alunni </a:t>
            </a:r>
            <a:r>
              <a:rPr sz="3000" spc="-15" dirty="0">
                <a:solidFill>
                  <a:srgbClr val="001F5F"/>
                </a:solidFill>
                <a:latin typeface="Carlito"/>
                <a:cs typeface="Carlito"/>
              </a:rPr>
              <a:t>con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basse </a:t>
            </a:r>
            <a:r>
              <a:rPr sz="3000" spc="-15" dirty="0">
                <a:solidFill>
                  <a:srgbClr val="001F5F"/>
                </a:solidFill>
                <a:latin typeface="Carlito"/>
                <a:cs typeface="Carlito"/>
              </a:rPr>
              <a:t>prestazioni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3000" spc="-20" dirty="0">
                <a:solidFill>
                  <a:srgbClr val="001F5F"/>
                </a:solidFill>
                <a:latin typeface="Carlito"/>
                <a:cs typeface="Carlito"/>
              </a:rPr>
              <a:t>test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di 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comprensione </a:t>
            </a:r>
            <a:r>
              <a:rPr sz="3000" spc="-20" dirty="0">
                <a:solidFill>
                  <a:srgbClr val="001F5F"/>
                </a:solidFill>
                <a:latin typeface="Carlito"/>
                <a:cs typeface="Carlito"/>
              </a:rPr>
              <a:t>scritta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associati </a:t>
            </a:r>
            <a:r>
              <a:rPr sz="3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disturbi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di </a:t>
            </a:r>
            <a:r>
              <a:rPr sz="3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lettura</a:t>
            </a:r>
            <a:r>
              <a:rPr sz="3000" spc="-20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3000" spc="-20" dirty="0">
                <a:solidFill>
                  <a:srgbClr val="FF0000"/>
                </a:solidFill>
                <a:latin typeface="Carlito"/>
                <a:cs typeface="Carlito"/>
              </a:rPr>
              <a:t>test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3000" spc="-10" dirty="0">
                <a:solidFill>
                  <a:srgbClr val="FF0000"/>
                </a:solidFill>
                <a:latin typeface="Carlito"/>
                <a:cs typeface="Carlito"/>
              </a:rPr>
              <a:t>comprensione </a:t>
            </a:r>
            <a:r>
              <a:rPr sz="3000" spc="-15" dirty="0" err="1">
                <a:solidFill>
                  <a:srgbClr val="FF0000"/>
                </a:solidFill>
                <a:latin typeface="Carlito"/>
                <a:cs typeface="Carlito"/>
              </a:rPr>
              <a:t>orale</a:t>
            </a:r>
            <a:r>
              <a:rPr sz="30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000" spc="-20" dirty="0" err="1" smtClean="0">
                <a:solidFill>
                  <a:srgbClr val="FF0000"/>
                </a:solidFill>
                <a:latin typeface="Carlito"/>
                <a:cs typeface="Carlito"/>
              </a:rPr>
              <a:t>permette</a:t>
            </a:r>
            <a:r>
              <a:rPr sz="3000" spc="-2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000" dirty="0">
                <a:solidFill>
                  <a:srgbClr val="FF0000"/>
                </a:solidFill>
                <a:latin typeface="Carlito"/>
                <a:cs typeface="Carlito"/>
              </a:rPr>
              <a:t>migliori</a:t>
            </a:r>
            <a:r>
              <a:rPr sz="3000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000" spc="-15" dirty="0">
                <a:solidFill>
                  <a:srgbClr val="FF0000"/>
                </a:solidFill>
                <a:latin typeface="Carlito"/>
                <a:cs typeface="Carlito"/>
              </a:rPr>
              <a:t>prestazioni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15108" y="3769233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7793" y="4045711"/>
            <a:ext cx="7702994" cy="17386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400"/>
              </a:spcBef>
            </a:pP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ciò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evidenzia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come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basse </a:t>
            </a:r>
            <a:r>
              <a:rPr sz="3000" spc="-15" dirty="0">
                <a:solidFill>
                  <a:srgbClr val="FF0000"/>
                </a:solidFill>
                <a:latin typeface="Carlito"/>
                <a:cs typeface="Carlito"/>
              </a:rPr>
              <a:t>prestazioni 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siano da </a:t>
            </a:r>
            <a:r>
              <a:rPr sz="3000" spc="-10" dirty="0">
                <a:solidFill>
                  <a:srgbClr val="FF0000"/>
                </a:solidFill>
                <a:latin typeface="Carlito"/>
                <a:cs typeface="Carlito"/>
              </a:rPr>
              <a:t>addebitare </a:t>
            </a:r>
            <a:r>
              <a:rPr sz="3000" dirty="0">
                <a:solidFill>
                  <a:srgbClr val="FF0000"/>
                </a:solidFill>
                <a:latin typeface="Carlito"/>
                <a:cs typeface="Carlito"/>
              </a:rPr>
              <a:t>in modo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maggiore </a:t>
            </a:r>
            <a:r>
              <a:rPr sz="3000" dirty="0">
                <a:solidFill>
                  <a:srgbClr val="FF0000"/>
                </a:solidFill>
                <a:latin typeface="Carlito"/>
                <a:cs typeface="Carlito"/>
              </a:rPr>
              <a:t>ai  </a:t>
            </a:r>
            <a:r>
              <a:rPr sz="3000" spc="-10" dirty="0">
                <a:solidFill>
                  <a:srgbClr val="FF0000"/>
                </a:solidFill>
                <a:latin typeface="Carlito"/>
                <a:cs typeface="Carlito"/>
              </a:rPr>
              <a:t>problemi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di decodifica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sz="3000" spc="-20" dirty="0">
                <a:solidFill>
                  <a:srgbClr val="001F5F"/>
                </a:solidFill>
                <a:latin typeface="Carlito"/>
                <a:cs typeface="Carlito"/>
              </a:rPr>
              <a:t>piuttosto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che a  </a:t>
            </a:r>
            <a:r>
              <a:rPr sz="3000" spc="-20" dirty="0">
                <a:solidFill>
                  <a:srgbClr val="001F5F"/>
                </a:solidFill>
                <a:latin typeface="Carlito"/>
                <a:cs typeface="Carlito"/>
              </a:rPr>
              <a:t>vere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3000" spc="-15" dirty="0">
                <a:solidFill>
                  <a:srgbClr val="001F5F"/>
                </a:solidFill>
                <a:latin typeface="Carlito"/>
                <a:cs typeface="Carlito"/>
              </a:rPr>
              <a:t>proprie difficoltà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di</a:t>
            </a:r>
            <a:r>
              <a:rPr sz="3000" spc="2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comprensione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15108" y="6069710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8/15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11604" y="105155"/>
            <a:ext cx="6332854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4457700"/>
            <a:ext cx="8470900" cy="920750"/>
            <a:chOff x="349758" y="4457700"/>
            <a:chExt cx="8470900" cy="920750"/>
          </a:xfrm>
        </p:grpSpPr>
        <p:sp>
          <p:nvSpPr>
            <p:cNvPr id="20" name="object 20"/>
            <p:cNvSpPr/>
            <p:nvPr/>
          </p:nvSpPr>
          <p:spPr>
            <a:xfrm>
              <a:off x="349758" y="4496640"/>
              <a:ext cx="8470392" cy="7863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43405" y="4457700"/>
              <a:ext cx="6537959" cy="920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859" y="4509135"/>
              <a:ext cx="8378190" cy="7078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2013" y="4509134"/>
            <a:ext cx="8953246" cy="645689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2294890" marR="1139190" indent="-1153795">
              <a:lnSpc>
                <a:spcPct val="100000"/>
              </a:lnSpc>
              <a:spcBef>
                <a:spcPts val="234"/>
              </a:spcBef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È molto più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facile rispondere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alle domande se si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conoscono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PRIMA 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leggere/ascoltare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</a:t>
            </a:r>
            <a:r>
              <a:rPr sz="2000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brano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2013" y="980694"/>
            <a:ext cx="8924544" cy="33124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9/15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90600" y="105155"/>
            <a:ext cx="63064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1256548"/>
            <a:ext cx="8470900" cy="2018030"/>
            <a:chOff x="349758" y="1256548"/>
            <a:chExt cx="8470900" cy="2018030"/>
          </a:xfrm>
        </p:grpSpPr>
        <p:sp>
          <p:nvSpPr>
            <p:cNvPr id="20" name="object 20"/>
            <p:cNvSpPr/>
            <p:nvPr/>
          </p:nvSpPr>
          <p:spPr>
            <a:xfrm>
              <a:off x="349758" y="1256548"/>
              <a:ext cx="8470392" cy="20177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859" y="1269111"/>
              <a:ext cx="8378190" cy="19392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5859" y="1269111"/>
            <a:ext cx="8378190" cy="1939289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750570" marR="745490" algn="ctr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Leggere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 chiedere agli alunni di individuare gli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errori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e le 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incongruenze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presenti nel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testo…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testo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fornito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all’insegnante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già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riporta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parti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errate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10/15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66800" y="105155"/>
            <a:ext cx="62302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sp>
        <p:nvSpPr>
          <p:cNvPr id="19" name="object 19"/>
          <p:cNvSpPr/>
          <p:nvPr/>
        </p:nvSpPr>
        <p:spPr>
          <a:xfrm>
            <a:off x="2484120" y="621028"/>
            <a:ext cx="4175759" cy="6236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11/15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66800" y="105155"/>
            <a:ext cx="62302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1256534"/>
            <a:ext cx="8470900" cy="2632710"/>
            <a:chOff x="349758" y="1256534"/>
            <a:chExt cx="8470900" cy="2632710"/>
          </a:xfrm>
        </p:grpSpPr>
        <p:sp>
          <p:nvSpPr>
            <p:cNvPr id="20" name="object 20"/>
            <p:cNvSpPr/>
            <p:nvPr/>
          </p:nvSpPr>
          <p:spPr>
            <a:xfrm>
              <a:off x="349758" y="1256534"/>
              <a:ext cx="8470392" cy="26327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859" y="1269111"/>
              <a:ext cx="8378190" cy="25542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5859" y="1269111"/>
            <a:ext cx="8378190" cy="2554605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87375" marR="584200" algn="ctr">
              <a:lnSpc>
                <a:spcPct val="200000"/>
              </a:lnSpc>
              <a:spcBef>
                <a:spcPts val="229"/>
              </a:spcBef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Leggere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che è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costituito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due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«intrecciati»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tra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loro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chiedere agli alunni di individuare i due</a:t>
            </a:r>
            <a:r>
              <a:rPr sz="2000" spc="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brani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536065" marR="1529715"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brano fornito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docenti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riporta già le segnalazioni 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(parte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del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testo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è</a:t>
            </a:r>
            <a:r>
              <a:rPr sz="2000" spc="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sottolineato)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12/15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911604" y="105155"/>
            <a:ext cx="6332854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1256534"/>
            <a:ext cx="8470900" cy="2632710"/>
            <a:chOff x="349758" y="1256534"/>
            <a:chExt cx="8470900" cy="2632710"/>
          </a:xfrm>
        </p:grpSpPr>
        <p:sp>
          <p:nvSpPr>
            <p:cNvPr id="20" name="object 20"/>
            <p:cNvSpPr/>
            <p:nvPr/>
          </p:nvSpPr>
          <p:spPr>
            <a:xfrm>
              <a:off x="349758" y="1256534"/>
              <a:ext cx="8470392" cy="26327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859" y="1269111"/>
              <a:ext cx="8378190" cy="25542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5859" y="1269111"/>
            <a:ext cx="8378190" cy="2554605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87375" marR="584200" algn="ctr">
              <a:lnSpc>
                <a:spcPct val="200000"/>
              </a:lnSpc>
              <a:spcBef>
                <a:spcPts val="229"/>
              </a:spcBef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Leggere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un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che è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costituito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 due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«intrecciati»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tra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loro 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chiedere agli alunni di individuare i due</a:t>
            </a:r>
            <a:r>
              <a:rPr sz="2000" spc="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brani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rlito"/>
              <a:cs typeface="Carlito"/>
            </a:endParaRPr>
          </a:p>
          <a:p>
            <a:pPr marL="1536065" marR="1529715"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brano fornito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ai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docenti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riporta già le segnalazioni 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(parte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del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testo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è</a:t>
            </a:r>
            <a:r>
              <a:rPr sz="2000" spc="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sottolineato)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13/15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66800" y="105155"/>
            <a:ext cx="62302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sp>
        <p:nvSpPr>
          <p:cNvPr id="19" name="object 19"/>
          <p:cNvSpPr/>
          <p:nvPr/>
        </p:nvSpPr>
        <p:spPr>
          <a:xfrm>
            <a:off x="1229867" y="742187"/>
            <a:ext cx="6726174" cy="5664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14/15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14400" y="105155"/>
            <a:ext cx="63826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49758" y="4594055"/>
            <a:ext cx="8470900" cy="1709420"/>
            <a:chOff x="349758" y="4594055"/>
            <a:chExt cx="8470900" cy="1709420"/>
          </a:xfrm>
        </p:grpSpPr>
        <p:sp>
          <p:nvSpPr>
            <p:cNvPr id="20" name="object 20"/>
            <p:cNvSpPr/>
            <p:nvPr/>
          </p:nvSpPr>
          <p:spPr>
            <a:xfrm>
              <a:off x="349758" y="4594055"/>
              <a:ext cx="8470392" cy="1709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859" y="4606670"/>
              <a:ext cx="8378190" cy="16306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0" y="4606671"/>
            <a:ext cx="9085834" cy="1260600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539875" marR="1534795" indent="478790">
              <a:lnSpc>
                <a:spcPct val="200000"/>
              </a:lnSpc>
              <a:spcBef>
                <a:spcPts val="229"/>
              </a:spcBef>
            </a:pP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Importanza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del titolo per la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comprensione  Ipotizzare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il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contenuto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di un </a:t>
            </a:r>
            <a:r>
              <a:rPr sz="2000" spc="-15" dirty="0">
                <a:solidFill>
                  <a:srgbClr val="001F5F"/>
                </a:solidFill>
                <a:latin typeface="Carlito"/>
                <a:cs typeface="Carlito"/>
              </a:rPr>
              <a:t>testo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a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partire </a:t>
            </a:r>
            <a:r>
              <a:rPr sz="2000" spc="-5" dirty="0">
                <a:solidFill>
                  <a:srgbClr val="001F5F"/>
                </a:solidFill>
                <a:latin typeface="Carlito"/>
                <a:cs typeface="Carlito"/>
              </a:rPr>
              <a:t>dai</a:t>
            </a:r>
            <a:r>
              <a:rPr sz="2000" spc="9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rlito"/>
                <a:cs typeface="Carlito"/>
              </a:rPr>
              <a:t>titoli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8495" y="909066"/>
            <a:ext cx="8878062" cy="25915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" y="23113"/>
            <a:ext cx="4616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15/15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90600" y="105155"/>
            <a:ext cx="63064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Carlito"/>
                <a:cs typeface="Carlito"/>
              </a:rPr>
              <a:t>Potenziamento </a:t>
            </a:r>
            <a:r>
              <a:rPr dirty="0">
                <a:latin typeface="Carlito"/>
                <a:cs typeface="Carlito"/>
              </a:rPr>
              <a:t>della </a:t>
            </a:r>
            <a:r>
              <a:rPr spc="-5" dirty="0">
                <a:latin typeface="Carlito"/>
                <a:cs typeface="Carlito"/>
              </a:rPr>
              <a:t>riflessione</a:t>
            </a:r>
            <a:r>
              <a:rPr spc="5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metacognitiva</a:t>
            </a:r>
          </a:p>
        </p:txBody>
      </p:sp>
      <p:sp>
        <p:nvSpPr>
          <p:cNvPr id="19" name="object 19"/>
          <p:cNvSpPr/>
          <p:nvPr/>
        </p:nvSpPr>
        <p:spPr>
          <a:xfrm>
            <a:off x="364236" y="1053083"/>
            <a:ext cx="8455914" cy="2375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868" y="4076700"/>
            <a:ext cx="8253222" cy="2088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57117" y="6463538"/>
            <a:ext cx="24301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65" y="23113"/>
            <a:ext cx="281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6/6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>
                <a:alpha val="4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015741" y="4572"/>
            <a:ext cx="7184906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33600" y="105155"/>
            <a:ext cx="4632832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Comprensione </a:t>
            </a:r>
            <a:r>
              <a:rPr sz="2200" b="1" spc="-15" dirty="0">
                <a:solidFill>
                  <a:srgbClr val="FFFFFF"/>
                </a:solidFill>
                <a:latin typeface="Carlito"/>
                <a:cs typeface="Carlito"/>
              </a:rPr>
              <a:t>orale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200" b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dislessia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6516" y="1397127"/>
            <a:ext cx="8444865" cy="0"/>
          </a:xfrm>
          <a:custGeom>
            <a:avLst/>
            <a:gdLst/>
            <a:ahLst/>
            <a:cxnLst/>
            <a:rect l="l" t="t" r="r" b="b"/>
            <a:pathLst>
              <a:path w="8444865">
                <a:moveTo>
                  <a:pt x="0" y="0"/>
                </a:moveTo>
                <a:lnTo>
                  <a:pt x="8444484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200" y="1422653"/>
            <a:ext cx="174853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disc</a:t>
            </a:r>
            <a:r>
              <a:rPr sz="2300" spc="-35" dirty="0">
                <a:solidFill>
                  <a:srgbClr val="001F5F"/>
                </a:solidFill>
                <a:latin typeface="Carlito"/>
                <a:cs typeface="Carlito"/>
              </a:rPr>
              <a:t>r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epan</a:t>
            </a:r>
            <a:r>
              <a:rPr sz="2300" spc="-45" dirty="0">
                <a:solidFill>
                  <a:srgbClr val="001F5F"/>
                </a:solidFill>
                <a:latin typeface="Carlito"/>
                <a:cs typeface="Carlito"/>
              </a:rPr>
              <a:t>z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a</a:t>
            </a:r>
            <a:endParaRPr sz="23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24735" y="1439926"/>
            <a:ext cx="7024879" cy="20375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40"/>
              </a:spcBef>
            </a:pP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In alunni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dislessici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somministrazione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di </a:t>
            </a:r>
            <a:r>
              <a:rPr sz="2400" spc="-20" dirty="0">
                <a:solidFill>
                  <a:srgbClr val="001F5F"/>
                </a:solidFill>
                <a:latin typeface="Carlito"/>
                <a:cs typeface="Carlito"/>
              </a:rPr>
              <a:t>prove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di 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comprensione </a:t>
            </a:r>
            <a:r>
              <a:rPr sz="2400" spc="-15" dirty="0">
                <a:solidFill>
                  <a:srgbClr val="001F5F"/>
                </a:solidFill>
                <a:latin typeface="Carlito"/>
                <a:cs typeface="Carlito"/>
              </a:rPr>
              <a:t>orale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400" spc="-15" dirty="0">
                <a:solidFill>
                  <a:srgbClr val="001F5F"/>
                </a:solidFill>
                <a:latin typeface="Carlito"/>
                <a:cs typeface="Carlito"/>
              </a:rPr>
              <a:t>scritta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ha </a:t>
            </a:r>
            <a:r>
              <a:rPr sz="2400" spc="-15" dirty="0">
                <a:solidFill>
                  <a:srgbClr val="001F5F"/>
                </a:solidFill>
                <a:latin typeface="Carlito"/>
                <a:cs typeface="Carlito"/>
              </a:rPr>
              <a:t>dato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seguenti  risultati:</a:t>
            </a:r>
            <a:endParaRPr sz="2400">
              <a:latin typeface="Carlito"/>
              <a:cs typeface="Carlito"/>
            </a:endParaRPr>
          </a:p>
          <a:p>
            <a:pPr marL="12700" marR="886460">
              <a:lnSpc>
                <a:spcPts val="3670"/>
              </a:lnSpc>
              <a:spcBef>
                <a:spcPts val="245"/>
              </a:spcBef>
            </a:pP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Comprensione scritta: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-1,16 </a:t>
            </a:r>
            <a:r>
              <a:rPr sz="2400" b="1" spc="-50" dirty="0">
                <a:solidFill>
                  <a:srgbClr val="001F5F"/>
                </a:solidFill>
                <a:latin typeface="Carlito"/>
                <a:cs typeface="Carlito"/>
              </a:rPr>
              <a:t>dev. </a:t>
            </a:r>
            <a:r>
              <a:rPr sz="2400" b="1" spc="-15" dirty="0">
                <a:solidFill>
                  <a:srgbClr val="001F5F"/>
                </a:solidFill>
                <a:latin typeface="Carlito"/>
                <a:cs typeface="Carlito"/>
              </a:rPr>
              <a:t>standard  </a:t>
            </a:r>
            <a:r>
              <a:rPr sz="2400" b="1" spc="-10" dirty="0">
                <a:solidFill>
                  <a:srgbClr val="001F5F"/>
                </a:solidFill>
                <a:latin typeface="Carlito"/>
                <a:cs typeface="Carlito"/>
              </a:rPr>
              <a:t>Comprensione </a:t>
            </a:r>
            <a:r>
              <a:rPr sz="2400" b="1" spc="-15" dirty="0">
                <a:solidFill>
                  <a:srgbClr val="001F5F"/>
                </a:solidFill>
                <a:latin typeface="Carlito"/>
                <a:cs typeface="Carlito"/>
              </a:rPr>
              <a:t>orale: </a:t>
            </a:r>
            <a:r>
              <a:rPr sz="2400" b="1" spc="-5" dirty="0">
                <a:solidFill>
                  <a:srgbClr val="001F5F"/>
                </a:solidFill>
                <a:latin typeface="Carlito"/>
                <a:cs typeface="Carlito"/>
              </a:rPr>
              <a:t>-0,51 </a:t>
            </a:r>
            <a:r>
              <a:rPr sz="2400" b="1" spc="-50" dirty="0">
                <a:solidFill>
                  <a:srgbClr val="001F5F"/>
                </a:solidFill>
                <a:latin typeface="Carlito"/>
                <a:cs typeface="Carlito"/>
              </a:rPr>
              <a:t>dev.</a:t>
            </a:r>
            <a:r>
              <a:rPr sz="2400" b="1" spc="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rlito"/>
                <a:cs typeface="Carlito"/>
              </a:rPr>
              <a:t>standard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15108" y="3828669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5800" y="4101083"/>
            <a:ext cx="7672577" cy="106356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45"/>
              </a:spcBef>
            </a:pP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Questo </a:t>
            </a:r>
            <a:r>
              <a:rPr sz="2400" spc="-15" dirty="0">
                <a:solidFill>
                  <a:srgbClr val="001F5F"/>
                </a:solidFill>
                <a:latin typeface="Carlito"/>
                <a:cs typeface="Carlito"/>
              </a:rPr>
              <a:t>però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non si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è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rivelato 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vero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i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9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soggetti 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che </a:t>
            </a:r>
            <a:r>
              <a:rPr sz="2400" spc="-15" dirty="0">
                <a:solidFill>
                  <a:srgbClr val="001F5F"/>
                </a:solidFill>
                <a:latin typeface="Carlito"/>
                <a:cs typeface="Carlito"/>
              </a:rPr>
              <a:t>denotavano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una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discrepanza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di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almeno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15 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punti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a </a:t>
            </a:r>
            <a:r>
              <a:rPr sz="2400" spc="-30" dirty="0">
                <a:solidFill>
                  <a:srgbClr val="FF0000"/>
                </a:solidFill>
                <a:latin typeface="Carlito"/>
                <a:cs typeface="Carlito"/>
              </a:rPr>
              <a:t>favore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del </a:t>
            </a:r>
            <a:r>
              <a:rPr sz="2400" spc="-75" dirty="0">
                <a:solidFill>
                  <a:srgbClr val="FF0000"/>
                </a:solidFill>
                <a:latin typeface="Carlito"/>
                <a:cs typeface="Carlito"/>
              </a:rPr>
              <a:t>QIP</a:t>
            </a:r>
            <a:r>
              <a:rPr sz="2400" spc="-75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sz="2400" spc="-15" dirty="0">
                <a:solidFill>
                  <a:srgbClr val="001F5F"/>
                </a:solidFill>
                <a:latin typeface="Carlito"/>
                <a:cs typeface="Carlito"/>
              </a:rPr>
              <a:t>rispetto </a:t>
            </a:r>
            <a:r>
              <a:rPr sz="2400" dirty="0">
                <a:solidFill>
                  <a:srgbClr val="001F5F"/>
                </a:solidFill>
                <a:latin typeface="Carlito"/>
                <a:cs typeface="Carlito"/>
              </a:rPr>
              <a:t>al </a:t>
            </a:r>
            <a:r>
              <a:rPr sz="2400" spc="-50" dirty="0">
                <a:solidFill>
                  <a:srgbClr val="001F5F"/>
                </a:solidFill>
                <a:latin typeface="Carlito"/>
                <a:cs typeface="Carlito"/>
              </a:rPr>
              <a:t>QIV, </a:t>
            </a:r>
            <a:r>
              <a:rPr sz="2400" spc="-5" dirty="0">
                <a:solidFill>
                  <a:srgbClr val="001F5F"/>
                </a:solidFill>
                <a:latin typeface="Carlito"/>
                <a:cs typeface="Carlito"/>
              </a:rPr>
              <a:t>più  </a:t>
            </a:r>
            <a:r>
              <a:rPr sz="2400" spc="-10" dirty="0">
                <a:solidFill>
                  <a:srgbClr val="001F5F"/>
                </a:solidFill>
                <a:latin typeface="Carlito"/>
                <a:cs typeface="Carlito"/>
              </a:rPr>
              <a:t>deficitario.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15108" y="5674233"/>
            <a:ext cx="6756400" cy="0"/>
          </a:xfrm>
          <a:custGeom>
            <a:avLst/>
            <a:gdLst/>
            <a:ahLst/>
            <a:cxnLst/>
            <a:rect l="l" t="t" r="r" b="b"/>
            <a:pathLst>
              <a:path w="6756400">
                <a:moveTo>
                  <a:pt x="0" y="0"/>
                </a:moveTo>
                <a:lnTo>
                  <a:pt x="6755892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3" name="object 3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7" name="object 7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23" y="761"/>
            <a:ext cx="64922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1/12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13" name="object 13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15741" y="4572"/>
            <a:ext cx="7184906" cy="603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88219" y="120647"/>
            <a:ext cx="23780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60" dirty="0">
                <a:solidFill>
                  <a:srgbClr val="FFFFFF"/>
                </a:solidFill>
                <a:latin typeface="Carlito"/>
                <a:cs typeface="Carlito"/>
              </a:rPr>
              <a:t>Test </a:t>
            </a: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pre-post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0212" y="981075"/>
            <a:ext cx="8594090" cy="0"/>
          </a:xfrm>
          <a:custGeom>
            <a:avLst/>
            <a:gdLst/>
            <a:ahLst/>
            <a:cxnLst/>
            <a:rect l="l" t="t" r="r" b="b"/>
            <a:pathLst>
              <a:path w="8594090">
                <a:moveTo>
                  <a:pt x="0" y="0"/>
                </a:moveTo>
                <a:lnTo>
                  <a:pt x="8593836" y="0"/>
                </a:lnTo>
              </a:path>
            </a:pathLst>
          </a:custGeom>
          <a:ln w="2514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40207" y="1009396"/>
            <a:ext cx="162496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10" dirty="0">
                <a:solidFill>
                  <a:srgbClr val="001F5F"/>
                </a:solidFill>
                <a:latin typeface="Carlito"/>
                <a:cs typeface="Carlito"/>
              </a:rPr>
              <a:t>valutazione</a:t>
            </a:r>
            <a:endParaRPr sz="2500" dirty="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2357" y="1006347"/>
            <a:ext cx="6309995" cy="10185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30"/>
              </a:spcBef>
            </a:pP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somministrano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dei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test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sia in </a:t>
            </a:r>
            <a:r>
              <a:rPr sz="2300" b="1" spc="-10" dirty="0">
                <a:solidFill>
                  <a:srgbClr val="FF0000"/>
                </a:solidFill>
                <a:latin typeface="Carlito"/>
                <a:cs typeface="Carlito"/>
              </a:rPr>
              <a:t>ingresso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che in </a:t>
            </a:r>
            <a:r>
              <a:rPr sz="2300" b="1" spc="-5" dirty="0">
                <a:solidFill>
                  <a:srgbClr val="FF0000"/>
                </a:solidFill>
                <a:latin typeface="Carlito"/>
                <a:cs typeface="Carlito"/>
              </a:rPr>
              <a:t>uscita 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per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monitorare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situazione </a:t>
            </a:r>
            <a:r>
              <a:rPr sz="2300" b="1" spc="-5" dirty="0">
                <a:solidFill>
                  <a:srgbClr val="FF0000"/>
                </a:solidFill>
                <a:latin typeface="Carlito"/>
                <a:cs typeface="Carlito"/>
              </a:rPr>
              <a:t>prima e </a:t>
            </a:r>
            <a:r>
              <a:rPr sz="2300" b="1" dirty="0">
                <a:solidFill>
                  <a:srgbClr val="FF0000"/>
                </a:solidFill>
                <a:latin typeface="Carlito"/>
                <a:cs typeface="Carlito"/>
              </a:rPr>
              <a:t>dopo </a:t>
            </a:r>
            <a:r>
              <a:rPr sz="2300" b="1" spc="-5" dirty="0">
                <a:solidFill>
                  <a:srgbClr val="FF0000"/>
                </a:solidFill>
                <a:latin typeface="Carlito"/>
                <a:cs typeface="Carlito"/>
              </a:rPr>
              <a:t>il  </a:t>
            </a:r>
            <a:r>
              <a:rPr sz="2300" b="1" spc="-20" dirty="0">
                <a:solidFill>
                  <a:srgbClr val="FF0000"/>
                </a:solidFill>
                <a:latin typeface="Carlito"/>
                <a:cs typeface="Carlito"/>
              </a:rPr>
              <a:t>trattamento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98523" y="2250567"/>
            <a:ext cx="6875780" cy="0"/>
          </a:xfrm>
          <a:custGeom>
            <a:avLst/>
            <a:gdLst/>
            <a:ahLst/>
            <a:cxnLst/>
            <a:rect l="l" t="t" r="r" b="b"/>
            <a:pathLst>
              <a:path w="6875780">
                <a:moveTo>
                  <a:pt x="0" y="0"/>
                </a:moveTo>
                <a:lnTo>
                  <a:pt x="6875526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98523" y="3652646"/>
            <a:ext cx="6875780" cy="0"/>
          </a:xfrm>
          <a:custGeom>
            <a:avLst/>
            <a:gdLst/>
            <a:ahLst/>
            <a:cxnLst/>
            <a:rect l="l" t="t" r="r" b="b"/>
            <a:pathLst>
              <a:path w="6875780">
                <a:moveTo>
                  <a:pt x="0" y="0"/>
                </a:moveTo>
                <a:lnTo>
                  <a:pt x="6875526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23" y="2392933"/>
            <a:ext cx="8949246" cy="273805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813435">
              <a:lnSpc>
                <a:spcPts val="2530"/>
              </a:lnSpc>
              <a:spcBef>
                <a:spcPts val="375"/>
              </a:spcBef>
            </a:pP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Le </a:t>
            </a:r>
            <a:r>
              <a:rPr sz="23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prove </a:t>
            </a:r>
            <a:r>
              <a:rPr sz="23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sono </a:t>
            </a:r>
            <a:r>
              <a:rPr sz="23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tutte </a:t>
            </a:r>
            <a:r>
              <a:rPr sz="23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standardizzate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30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ovviamente</a:t>
            </a:r>
            <a:r>
              <a:rPr lang="it-IT" sz="23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it-IT" sz="2300" spc="-10" dirty="0" smtClean="0">
                <a:solidFill>
                  <a:srgbClr val="001F5F"/>
                </a:solidFill>
                <a:latin typeface="Carlito"/>
                <a:cs typeface="Carlito"/>
              </a:rPr>
              <a:t>d</a:t>
            </a:r>
            <a:r>
              <a:rPr sz="2300" spc="-15" dirty="0" err="1" smtClean="0">
                <a:solidFill>
                  <a:srgbClr val="001F5F"/>
                </a:solidFill>
                <a:latin typeface="Carlito"/>
                <a:cs typeface="Carlito"/>
              </a:rPr>
              <a:t>iversificate</a:t>
            </a:r>
            <a:r>
              <a:rPr sz="2300" spc="-1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per classe ed</a:t>
            </a:r>
            <a:r>
              <a:rPr sz="2300" spc="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età</a:t>
            </a:r>
            <a:endParaRPr sz="23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3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 dirty="0">
              <a:latin typeface="Carlito"/>
              <a:cs typeface="Carlito"/>
            </a:endParaRPr>
          </a:p>
          <a:p>
            <a:pPr marL="12700" marR="5080">
              <a:lnSpc>
                <a:spcPct val="91600"/>
              </a:lnSpc>
            </a:pPr>
            <a:r>
              <a:rPr sz="23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In alcuni </a:t>
            </a:r>
            <a:r>
              <a:rPr sz="23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casi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si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somministra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la </a:t>
            </a:r>
            <a:r>
              <a:rPr sz="2300" b="1" spc="-5" dirty="0">
                <a:solidFill>
                  <a:srgbClr val="FF0000"/>
                </a:solidFill>
                <a:latin typeface="Carlito"/>
                <a:cs typeface="Carlito"/>
              </a:rPr>
              <a:t>medesima </a:t>
            </a:r>
            <a:r>
              <a:rPr sz="2300" b="1" spc="-20" dirty="0">
                <a:solidFill>
                  <a:srgbClr val="FF0000"/>
                </a:solidFill>
                <a:latin typeface="Carlito"/>
                <a:cs typeface="Carlito"/>
              </a:rPr>
              <a:t>prova </a:t>
            </a:r>
            <a:r>
              <a:rPr sz="2300" b="1" spc="-5" dirty="0">
                <a:solidFill>
                  <a:srgbClr val="FF0000"/>
                </a:solidFill>
                <a:latin typeface="Carlito"/>
                <a:cs typeface="Carlito"/>
              </a:rPr>
              <a:t>sia in  </a:t>
            </a:r>
            <a:r>
              <a:rPr sz="2300" b="1" spc="-10" dirty="0">
                <a:solidFill>
                  <a:srgbClr val="FF0000"/>
                </a:solidFill>
                <a:latin typeface="Carlito"/>
                <a:cs typeface="Carlito"/>
              </a:rPr>
              <a:t>ingresso </a:t>
            </a:r>
            <a:r>
              <a:rPr sz="2300" b="1" spc="-5" dirty="0">
                <a:solidFill>
                  <a:srgbClr val="FF0000"/>
                </a:solidFill>
                <a:latin typeface="Carlito"/>
                <a:cs typeface="Carlito"/>
              </a:rPr>
              <a:t>che in uscita</a:t>
            </a:r>
            <a:r>
              <a:rPr sz="2300" spc="-5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3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questa </a:t>
            </a:r>
            <a:r>
              <a:rPr sz="2300" spc="-20" dirty="0">
                <a:solidFill>
                  <a:srgbClr val="001F5F"/>
                </a:solidFill>
                <a:latin typeface="Carlito"/>
                <a:cs typeface="Carlito"/>
              </a:rPr>
              <a:t>pratica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è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abbastanza 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diffusa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e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«sicura»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2300" spc="-15" dirty="0">
                <a:solidFill>
                  <a:srgbClr val="001F5F"/>
                </a:solidFill>
                <a:latin typeface="Carlito"/>
                <a:cs typeface="Carlito"/>
              </a:rPr>
              <a:t>quanto </a:t>
            </a:r>
            <a:r>
              <a:rPr sz="2300" spc="-20" dirty="0">
                <a:solidFill>
                  <a:srgbClr val="001F5F"/>
                </a:solidFill>
                <a:latin typeface="Carlito"/>
                <a:cs typeface="Carlito"/>
              </a:rPr>
              <a:t>tra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una </a:t>
            </a:r>
            <a:r>
              <a:rPr sz="2300" spc="-10" dirty="0">
                <a:solidFill>
                  <a:srgbClr val="001F5F"/>
                </a:solidFill>
                <a:latin typeface="Carlito"/>
                <a:cs typeface="Carlito"/>
              </a:rPr>
              <a:t>somministrazione 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e  </a:t>
            </a:r>
            <a:r>
              <a:rPr sz="2300" spc="-50" dirty="0">
                <a:solidFill>
                  <a:srgbClr val="001F5F"/>
                </a:solidFill>
                <a:latin typeface="Arial"/>
                <a:cs typeface="Arial"/>
              </a:rPr>
              <a:t>l’altra </a:t>
            </a:r>
            <a:r>
              <a:rPr sz="2300" spc="-120" dirty="0">
                <a:solidFill>
                  <a:srgbClr val="001F5F"/>
                </a:solidFill>
                <a:latin typeface="Arial"/>
                <a:cs typeface="Arial"/>
              </a:rPr>
              <a:t>sono passati </a:t>
            </a:r>
            <a:r>
              <a:rPr sz="2300" spc="-85" dirty="0">
                <a:solidFill>
                  <a:srgbClr val="001F5F"/>
                </a:solidFill>
                <a:latin typeface="Arial"/>
                <a:cs typeface="Arial"/>
              </a:rPr>
              <a:t>diversi </a:t>
            </a:r>
            <a:r>
              <a:rPr sz="2300" spc="-114" dirty="0">
                <a:solidFill>
                  <a:srgbClr val="001F5F"/>
                </a:solidFill>
                <a:latin typeface="Arial"/>
                <a:cs typeface="Arial"/>
              </a:rPr>
              <a:t>mesi</a:t>
            </a:r>
            <a:r>
              <a:rPr sz="23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300" b="1" u="heavy" spc="-15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accorgimento</a:t>
            </a:r>
            <a:r>
              <a:rPr sz="2300" b="1" u="heavy" spc="-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:</a:t>
            </a:r>
            <a:r>
              <a:rPr lang="it-IT" sz="2300" b="1" u="heavy" spc="-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rlito"/>
                <a:cs typeface="Carlito"/>
              </a:rPr>
              <a:t> </a:t>
            </a:r>
            <a:r>
              <a:rPr sz="2300" b="1" spc="-5" dirty="0" smtClean="0">
                <a:solidFill>
                  <a:srgbClr val="FF0000"/>
                </a:solidFill>
                <a:latin typeface="Carlito"/>
                <a:cs typeface="Carlito"/>
              </a:rPr>
              <a:t>NON </a:t>
            </a:r>
            <a:r>
              <a:rPr sz="2300" b="1" spc="-10" dirty="0">
                <a:solidFill>
                  <a:srgbClr val="FF0000"/>
                </a:solidFill>
                <a:latin typeface="Carlito"/>
                <a:cs typeface="Carlito"/>
              </a:rPr>
              <a:t>correggere </a:t>
            </a:r>
            <a:r>
              <a:rPr sz="2300" b="1" spc="-5" dirty="0">
                <a:solidFill>
                  <a:srgbClr val="FF0000"/>
                </a:solidFill>
                <a:latin typeface="Carlito"/>
                <a:cs typeface="Carlito"/>
              </a:rPr>
              <a:t>la </a:t>
            </a:r>
            <a:r>
              <a:rPr sz="2300" b="1" spc="-15" dirty="0">
                <a:solidFill>
                  <a:srgbClr val="FF0000"/>
                </a:solidFill>
                <a:latin typeface="Carlito"/>
                <a:cs typeface="Carlito"/>
              </a:rPr>
              <a:t>prova </a:t>
            </a:r>
            <a:r>
              <a:rPr sz="2300" b="1" spc="-10" dirty="0">
                <a:solidFill>
                  <a:srgbClr val="FF0000"/>
                </a:solidFill>
                <a:latin typeface="Carlito"/>
                <a:cs typeface="Carlito"/>
              </a:rPr>
              <a:t>con </a:t>
            </a:r>
            <a:r>
              <a:rPr sz="2300" b="1" spc="-5" dirty="0">
                <a:solidFill>
                  <a:srgbClr val="FF0000"/>
                </a:solidFill>
                <a:latin typeface="Carlito"/>
                <a:cs typeface="Carlito"/>
              </a:rPr>
              <a:t>gli</a:t>
            </a:r>
            <a:r>
              <a:rPr sz="2300" b="1" spc="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rlito"/>
                <a:cs typeface="Carlito"/>
              </a:rPr>
              <a:t>alunni</a:t>
            </a:r>
            <a:r>
              <a:rPr sz="2300" spc="-5" dirty="0">
                <a:solidFill>
                  <a:srgbClr val="001F5F"/>
                </a:solidFill>
                <a:latin typeface="Carlito"/>
                <a:cs typeface="Carlito"/>
              </a:rPr>
              <a:t>)</a:t>
            </a:r>
            <a:endParaRPr sz="2300" dirty="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98523" y="6118478"/>
            <a:ext cx="6875780" cy="0"/>
          </a:xfrm>
          <a:custGeom>
            <a:avLst/>
            <a:gdLst/>
            <a:ahLst/>
            <a:cxnLst/>
            <a:rect l="l" t="t" r="r" b="b"/>
            <a:pathLst>
              <a:path w="6875780">
                <a:moveTo>
                  <a:pt x="0" y="0"/>
                </a:moveTo>
                <a:lnTo>
                  <a:pt x="6875526" y="0"/>
                </a:lnTo>
              </a:path>
            </a:pathLst>
          </a:custGeom>
          <a:ln w="25146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07" y="23113"/>
            <a:ext cx="3714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1F487C"/>
                </a:solidFill>
                <a:latin typeface="Carlito"/>
                <a:cs typeface="Carlito"/>
              </a:rPr>
              <a:t>2/12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8428" y="0"/>
            <a:ext cx="384810" cy="392430"/>
            <a:chOff x="8758428" y="0"/>
            <a:chExt cx="384810" cy="392430"/>
          </a:xfrm>
        </p:grpSpPr>
        <p:sp>
          <p:nvSpPr>
            <p:cNvPr id="4" name="object 4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359664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359664" y="367284"/>
                  </a:lnTo>
                  <a:lnTo>
                    <a:pt x="359664" y="318516"/>
                  </a:lnTo>
                  <a:lnTo>
                    <a:pt x="78613" y="318516"/>
                  </a:lnTo>
                  <a:lnTo>
                    <a:pt x="78613" y="183642"/>
                  </a:lnTo>
                  <a:lnTo>
                    <a:pt x="44957" y="183642"/>
                  </a:lnTo>
                  <a:lnTo>
                    <a:pt x="179831" y="48768"/>
                  </a:lnTo>
                  <a:lnTo>
                    <a:pt x="359664" y="48768"/>
                  </a:lnTo>
                  <a:lnTo>
                    <a:pt x="359664" y="0"/>
                  </a:lnTo>
                  <a:close/>
                </a:path>
                <a:path w="360045" h="367665">
                  <a:moveTo>
                    <a:pt x="359664" y="65659"/>
                  </a:moveTo>
                  <a:lnTo>
                    <a:pt x="264159" y="65659"/>
                  </a:lnTo>
                  <a:lnTo>
                    <a:pt x="264159" y="133096"/>
                  </a:lnTo>
                  <a:lnTo>
                    <a:pt x="314705" y="183642"/>
                  </a:lnTo>
                  <a:lnTo>
                    <a:pt x="280924" y="183642"/>
                  </a:lnTo>
                  <a:lnTo>
                    <a:pt x="280924" y="318516"/>
                  </a:lnTo>
                  <a:lnTo>
                    <a:pt x="359664" y="318516"/>
                  </a:lnTo>
                  <a:lnTo>
                    <a:pt x="359664" y="65659"/>
                  </a:lnTo>
                  <a:close/>
                </a:path>
                <a:path w="360045" h="367665">
                  <a:moveTo>
                    <a:pt x="359664" y="48768"/>
                  </a:moveTo>
                  <a:lnTo>
                    <a:pt x="179831" y="48768"/>
                  </a:lnTo>
                  <a:lnTo>
                    <a:pt x="230377" y="99314"/>
                  </a:lnTo>
                  <a:lnTo>
                    <a:pt x="230377" y="65659"/>
                  </a:lnTo>
                  <a:lnTo>
                    <a:pt x="359664" y="65659"/>
                  </a:lnTo>
                  <a:lnTo>
                    <a:pt x="359664" y="48768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49614" y="77469"/>
              <a:ext cx="202310" cy="252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0" y="134874"/>
                  </a:lnTo>
                  <a:lnTo>
                    <a:pt x="269748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51765" y="202311"/>
                  </a:moveTo>
                  <a:lnTo>
                    <a:pt x="117983" y="202311"/>
                  </a:lnTo>
                  <a:lnTo>
                    <a:pt x="117983" y="269748"/>
                  </a:lnTo>
                  <a:lnTo>
                    <a:pt x="151765" y="269748"/>
                  </a:lnTo>
                  <a:lnTo>
                    <a:pt x="151765" y="202311"/>
                  </a:lnTo>
                  <a:close/>
                </a:path>
              </a:pathLst>
            </a:custGeom>
            <a:solidFill>
              <a:srgbClr val="6D8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5959" y="60578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185420" y="50546"/>
                  </a:lnTo>
                  <a:lnTo>
                    <a:pt x="185420" y="16891"/>
                  </a:lnTo>
                  <a:lnTo>
                    <a:pt x="219201" y="16891"/>
                  </a:lnTo>
                  <a:lnTo>
                    <a:pt x="219201" y="84327"/>
                  </a:lnTo>
                  <a:lnTo>
                    <a:pt x="269748" y="134874"/>
                  </a:lnTo>
                  <a:lnTo>
                    <a:pt x="235966" y="134874"/>
                  </a:lnTo>
                  <a:lnTo>
                    <a:pt x="235966" y="269748"/>
                  </a:lnTo>
                  <a:lnTo>
                    <a:pt x="33655" y="269748"/>
                  </a:lnTo>
                  <a:lnTo>
                    <a:pt x="33655" y="134874"/>
                  </a:lnTo>
                  <a:lnTo>
                    <a:pt x="0" y="134874"/>
                  </a:lnTo>
                  <a:lnTo>
                    <a:pt x="134874" y="0"/>
                  </a:lnTo>
                  <a:close/>
                </a:path>
                <a:path w="269875" h="269875">
                  <a:moveTo>
                    <a:pt x="185420" y="50546"/>
                  </a:moveTo>
                  <a:lnTo>
                    <a:pt x="219201" y="84327"/>
                  </a:lnTo>
                </a:path>
                <a:path w="269875" h="269875">
                  <a:moveTo>
                    <a:pt x="235966" y="134874"/>
                  </a:moveTo>
                  <a:lnTo>
                    <a:pt x="33655" y="134874"/>
                  </a:lnTo>
                </a:path>
                <a:path w="269875" h="269875">
                  <a:moveTo>
                    <a:pt x="117983" y="269748"/>
                  </a:moveTo>
                  <a:lnTo>
                    <a:pt x="117983" y="202311"/>
                  </a:lnTo>
                  <a:lnTo>
                    <a:pt x="151765" y="202311"/>
                  </a:lnTo>
                  <a:lnTo>
                    <a:pt x="151765" y="26974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1001" y="11811"/>
              <a:ext cx="360045" cy="367665"/>
            </a:xfrm>
            <a:custGeom>
              <a:avLst/>
              <a:gdLst/>
              <a:ahLst/>
              <a:cxnLst/>
              <a:rect l="l" t="t" r="r" b="b"/>
              <a:pathLst>
                <a:path w="360045" h="367665">
                  <a:moveTo>
                    <a:pt x="0" y="367283"/>
                  </a:moveTo>
                  <a:lnTo>
                    <a:pt x="359664" y="36728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61476" y="6578345"/>
            <a:ext cx="384810" cy="288925"/>
            <a:chOff x="8761476" y="6578345"/>
            <a:chExt cx="384810" cy="288925"/>
          </a:xfrm>
        </p:grpSpPr>
        <p:sp>
          <p:nvSpPr>
            <p:cNvPr id="10" name="object 10"/>
            <p:cNvSpPr/>
            <p:nvPr/>
          </p:nvSpPr>
          <p:spPr>
            <a:xfrm>
              <a:off x="8774049" y="6590919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359664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59664" y="263651"/>
                  </a:lnTo>
                  <a:lnTo>
                    <a:pt x="359664" y="230694"/>
                  </a:lnTo>
                  <a:lnTo>
                    <a:pt x="80899" y="230694"/>
                  </a:lnTo>
                  <a:lnTo>
                    <a:pt x="80899" y="32956"/>
                  </a:lnTo>
                  <a:lnTo>
                    <a:pt x="359664" y="32956"/>
                  </a:lnTo>
                  <a:lnTo>
                    <a:pt x="359664" y="0"/>
                  </a:lnTo>
                  <a:close/>
                </a:path>
                <a:path w="360045" h="264159">
                  <a:moveTo>
                    <a:pt x="359664" y="32956"/>
                  </a:moveTo>
                  <a:lnTo>
                    <a:pt x="80899" y="32956"/>
                  </a:lnTo>
                  <a:lnTo>
                    <a:pt x="278637" y="131825"/>
                  </a:lnTo>
                  <a:lnTo>
                    <a:pt x="80899" y="230694"/>
                  </a:lnTo>
                  <a:lnTo>
                    <a:pt x="359664" y="230694"/>
                  </a:lnTo>
                  <a:lnTo>
                    <a:pt x="359664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42375" y="6611302"/>
              <a:ext cx="222884" cy="2228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4049" y="6590918"/>
              <a:ext cx="360045" cy="264160"/>
            </a:xfrm>
            <a:custGeom>
              <a:avLst/>
              <a:gdLst/>
              <a:ahLst/>
              <a:cxnLst/>
              <a:rect l="l" t="t" r="r" b="b"/>
              <a:pathLst>
                <a:path w="360045" h="264159">
                  <a:moveTo>
                    <a:pt x="0" y="263652"/>
                  </a:moveTo>
                  <a:lnTo>
                    <a:pt x="359664" y="26365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885" y="6578345"/>
            <a:ext cx="386080" cy="288925"/>
            <a:chOff x="8231885" y="6578345"/>
            <a:chExt cx="386080" cy="288925"/>
          </a:xfrm>
        </p:grpSpPr>
        <p:sp>
          <p:nvSpPr>
            <p:cNvPr id="14" name="object 14"/>
            <p:cNvSpPr/>
            <p:nvPr/>
          </p:nvSpPr>
          <p:spPr>
            <a:xfrm>
              <a:off x="8244458" y="6590919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360425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360425" y="263651"/>
                  </a:lnTo>
                  <a:lnTo>
                    <a:pt x="360425" y="230695"/>
                  </a:lnTo>
                  <a:lnTo>
                    <a:pt x="279146" y="230695"/>
                  </a:lnTo>
                  <a:lnTo>
                    <a:pt x="81407" y="131825"/>
                  </a:lnTo>
                  <a:lnTo>
                    <a:pt x="279146" y="32956"/>
                  </a:lnTo>
                  <a:lnTo>
                    <a:pt x="360425" y="32956"/>
                  </a:lnTo>
                  <a:lnTo>
                    <a:pt x="360425" y="0"/>
                  </a:lnTo>
                  <a:close/>
                </a:path>
                <a:path w="360679" h="264159">
                  <a:moveTo>
                    <a:pt x="360425" y="32956"/>
                  </a:moveTo>
                  <a:lnTo>
                    <a:pt x="279146" y="32956"/>
                  </a:lnTo>
                  <a:lnTo>
                    <a:pt x="279146" y="230695"/>
                  </a:lnTo>
                  <a:lnTo>
                    <a:pt x="360425" y="230695"/>
                  </a:lnTo>
                  <a:lnTo>
                    <a:pt x="360425" y="32956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13292" y="6611302"/>
              <a:ext cx="222884" cy="2228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44458" y="6590918"/>
              <a:ext cx="360680" cy="264160"/>
            </a:xfrm>
            <a:custGeom>
              <a:avLst/>
              <a:gdLst/>
              <a:ahLst/>
              <a:cxnLst/>
              <a:rect l="l" t="t" r="r" b="b"/>
              <a:pathLst>
                <a:path w="360679" h="264159">
                  <a:moveTo>
                    <a:pt x="0" y="263652"/>
                  </a:moveTo>
                  <a:lnTo>
                    <a:pt x="360425" y="263652"/>
                  </a:lnTo>
                  <a:lnTo>
                    <a:pt x="360425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99337" y="4572"/>
            <a:ext cx="7658100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048000" y="105155"/>
            <a:ext cx="2423667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Elenco </a:t>
            </a:r>
            <a:r>
              <a:rPr dirty="0">
                <a:latin typeface="Carlito"/>
                <a:cs typeface="Carlito"/>
              </a:rPr>
              <a:t>dei</a:t>
            </a:r>
            <a:r>
              <a:rPr spc="-50" dirty="0">
                <a:latin typeface="Carlito"/>
                <a:cs typeface="Carlito"/>
              </a:rPr>
              <a:t> </a:t>
            </a:r>
            <a:r>
              <a:rPr spc="-60" dirty="0">
                <a:latin typeface="Carlito"/>
                <a:cs typeface="Carlito"/>
              </a:rPr>
              <a:t>Test</a:t>
            </a: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0332"/>
              </p:ext>
            </p:extLst>
          </p:nvPr>
        </p:nvGraphicFramePr>
        <p:xfrm>
          <a:off x="228600" y="1046352"/>
          <a:ext cx="8189137" cy="4530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8853"/>
                <a:gridCol w="6190284"/>
              </a:tblGrid>
              <a:tr h="41605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Descrizione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Prova </a:t>
                      </a:r>
                      <a:r>
                        <a:rPr sz="1800" b="1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CO-TT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5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comprensione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testo</a:t>
                      </a:r>
                      <a:r>
                        <a:rPr sz="2000" spc="1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orale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Prova </a:t>
                      </a:r>
                      <a:r>
                        <a:rPr sz="1800" b="1" spc="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CO-TT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5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memoria di</a:t>
                      </a:r>
                      <a:r>
                        <a:rPr sz="2000" spc="8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2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lavoro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Prova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5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comprensione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testo</a:t>
                      </a:r>
                      <a:r>
                        <a:rPr sz="2000" spc="1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scritto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Prova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MT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di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approfondimento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5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comprensione- </a:t>
                      </a:r>
                      <a:r>
                        <a:rPr sz="2000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area </a:t>
                      </a:r>
                      <a:r>
                        <a:rPr sz="20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“collegamenti” 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tratto</a:t>
                      </a:r>
                      <a:r>
                        <a:rPr sz="20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13030" marR="179705">
                        <a:lnSpc>
                          <a:spcPct val="150000"/>
                        </a:lnSpc>
                      </a:pPr>
                      <a:r>
                        <a:rPr sz="20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“Nuova </a:t>
                      </a:r>
                      <a:r>
                        <a:rPr sz="2000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Guida </a:t>
                      </a:r>
                      <a:r>
                        <a:rPr sz="20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alla </a:t>
                      </a:r>
                      <a:r>
                        <a:rPr sz="20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comprensione </a:t>
                      </a:r>
                      <a:r>
                        <a:rPr sz="20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testo-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vol. </a:t>
                      </a:r>
                      <a:r>
                        <a:rPr sz="20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1”</a:t>
                      </a:r>
                      <a:r>
                        <a:rPr sz="2000" spc="-1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 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De Beni, Cornoldi,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Carretti,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Meneghetti, </a:t>
                      </a:r>
                      <a:r>
                        <a:rPr sz="20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Trento, 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Erickson,</a:t>
                      </a:r>
                      <a:r>
                        <a:rPr sz="2000" spc="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2003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spc="-1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Prova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di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metacognizione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78C0D3"/>
                      </a:solidFill>
                      <a:prstDash val="solid"/>
                    </a:lnL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spc="-1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Test 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tratto </a:t>
                      </a:r>
                      <a:r>
                        <a:rPr sz="2000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da </a:t>
                      </a:r>
                      <a:r>
                        <a:rPr sz="20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“Lettura </a:t>
                      </a:r>
                      <a:r>
                        <a:rPr sz="2000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20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metacognizione” 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2000" spc="-1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2000" spc="-1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Beni,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Pazzaglia, </a:t>
                      </a:r>
                      <a:r>
                        <a:rPr sz="2000" spc="-3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Trento,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Erickson,</a:t>
                      </a:r>
                      <a:r>
                        <a:rPr sz="2000" spc="70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Carlito"/>
                          <a:cs typeface="Carlito"/>
                        </a:rPr>
                        <a:t>1991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78C0D3"/>
                      </a:solidFill>
                      <a:prstDash val="solid"/>
                    </a:lnR>
                    <a:lnT w="12700">
                      <a:solidFill>
                        <a:srgbClr val="78C0D3"/>
                      </a:solidFill>
                      <a:prstDash val="solid"/>
                    </a:lnT>
                    <a:lnB w="12700">
                      <a:solidFill>
                        <a:srgbClr val="78C0D3"/>
                      </a:solidFill>
                      <a:prstDash val="solid"/>
                    </a:lnB>
                    <a:solidFill>
                      <a:srgbClr val="D2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8888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3141</Words>
  <Application>Microsoft Office PowerPoint</Application>
  <PresentationFormat>Presentazione su schermo (4:3)</PresentationFormat>
  <Paragraphs>416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67</vt:i4>
      </vt:variant>
    </vt:vector>
  </HeadingPairs>
  <TitlesOfParts>
    <vt:vector size="68" baseType="lpstr">
      <vt:lpstr>Office Theme</vt:lpstr>
      <vt:lpstr>Prove CO-TT</vt:lpstr>
      <vt:lpstr>perché?</vt:lpstr>
      <vt:lpstr>CO-TT (Comprensione Orale: Test e Trattamento)</vt:lpstr>
      <vt:lpstr>Presentazione standard di PowerPoint</vt:lpstr>
      <vt:lpstr>Comprensione orale: un buon predittore</vt:lpstr>
      <vt:lpstr>Comprensione orale e dislessia</vt:lpstr>
      <vt:lpstr>Presentazione standard di PowerPoint</vt:lpstr>
      <vt:lpstr>valutazione</vt:lpstr>
      <vt:lpstr>Elenco dei Test</vt:lpstr>
      <vt:lpstr>indicazioni</vt:lpstr>
      <vt:lpstr>indicazioni</vt:lpstr>
      <vt:lpstr>Presentazione standard di PowerPoint</vt:lpstr>
      <vt:lpstr>video  lezione</vt:lpstr>
      <vt:lpstr>Prova trasversale «Mauritius»</vt:lpstr>
      <vt:lpstr>Gli altri test</vt:lpstr>
      <vt:lpstr>Test CO-TT: memoria di lavoro</vt:lpstr>
      <vt:lpstr>Test CO-TT: memoria di lavoro</vt:lpstr>
      <vt:lpstr>Test CO-TT: memoria di lavoro</vt:lpstr>
      <vt:lpstr>Test CO-TT: memoria di lavoro</vt:lpstr>
      <vt:lpstr>Potenziamento della memoria di lavoro</vt:lpstr>
      <vt:lpstr>Potenziamento della memoria di lavoro</vt:lpstr>
      <vt:lpstr>Potenziamento della memoria di lavoro</vt:lpstr>
      <vt:lpstr>Potenziamento della memoria di lavoro</vt:lpstr>
      <vt:lpstr>Potenziamento della memoria di lavoro</vt:lpstr>
      <vt:lpstr>Potenziamento della memoria di lavoro</vt:lpstr>
      <vt:lpstr>Potenziamento della memoria di lavoro</vt:lpstr>
      <vt:lpstr>Potenziamento della memoria di lavoro</vt:lpstr>
      <vt:lpstr>Potenziamento della memoria di lavoro</vt:lpstr>
      <vt:lpstr>Potenziamento della memoria di lavoro</vt:lpstr>
      <vt:lpstr>istruzioni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dell’abilità di stabilire collegamenti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  <vt:lpstr>Potenziamento della riflessione metacognitiva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 CO-TT</dc:title>
  <dc:creator>daniele</dc:creator>
  <cp:lastModifiedBy>Porcelli Lauramaria</cp:lastModifiedBy>
  <cp:revision>3</cp:revision>
  <dcterms:created xsi:type="dcterms:W3CDTF">2020-02-10T13:49:48Z</dcterms:created>
  <dcterms:modified xsi:type="dcterms:W3CDTF">2020-02-10T14:18:59Z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2020-02-10T00:00:00Z</vt:filetime>
  </property>
</Properties>
</file>